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98"/>
  </p:notesMasterIdLst>
  <p:sldIdLst>
    <p:sldId id="466" r:id="rId2"/>
    <p:sldId id="641" r:id="rId3"/>
    <p:sldId id="591" r:id="rId4"/>
    <p:sldId id="642" r:id="rId5"/>
    <p:sldId id="354" r:id="rId6"/>
    <p:sldId id="390" r:id="rId7"/>
    <p:sldId id="381" r:id="rId8"/>
    <p:sldId id="536" r:id="rId9"/>
    <p:sldId id="482" r:id="rId10"/>
    <p:sldId id="382" r:id="rId11"/>
    <p:sldId id="407" r:id="rId12"/>
    <p:sldId id="682" r:id="rId13"/>
    <p:sldId id="533" r:id="rId14"/>
    <p:sldId id="582" r:id="rId15"/>
    <p:sldId id="396" r:id="rId16"/>
    <p:sldId id="535" r:id="rId17"/>
    <p:sldId id="541" r:id="rId18"/>
    <p:sldId id="658" r:id="rId19"/>
    <p:sldId id="659" r:id="rId20"/>
    <p:sldId id="664" r:id="rId21"/>
    <p:sldId id="542" r:id="rId22"/>
    <p:sldId id="543" r:id="rId23"/>
    <p:sldId id="537" r:id="rId24"/>
    <p:sldId id="439" r:id="rId25"/>
    <p:sldId id="440" r:id="rId26"/>
    <p:sldId id="587" r:id="rId27"/>
    <p:sldId id="467" r:id="rId28"/>
    <p:sldId id="595" r:id="rId29"/>
    <p:sldId id="596" r:id="rId30"/>
    <p:sldId id="597" r:id="rId31"/>
    <p:sldId id="598" r:id="rId32"/>
    <p:sldId id="599" r:id="rId33"/>
    <p:sldId id="600" r:id="rId34"/>
    <p:sldId id="601" r:id="rId35"/>
    <p:sldId id="602" r:id="rId36"/>
    <p:sldId id="603" r:id="rId37"/>
    <p:sldId id="617" r:id="rId38"/>
    <p:sldId id="523" r:id="rId39"/>
    <p:sldId id="639" r:id="rId40"/>
    <p:sldId id="638" r:id="rId41"/>
    <p:sldId id="665" r:id="rId42"/>
    <p:sldId id="666" r:id="rId43"/>
    <p:sldId id="509" r:id="rId44"/>
    <p:sldId id="663" r:id="rId45"/>
    <p:sldId id="545" r:id="rId46"/>
    <p:sldId id="586" r:id="rId47"/>
    <p:sldId id="633" r:id="rId48"/>
    <p:sldId id="637" r:id="rId49"/>
    <p:sldId id="635" r:id="rId50"/>
    <p:sldId id="636" r:id="rId51"/>
    <p:sldId id="501" r:id="rId52"/>
    <p:sldId id="457" r:id="rId53"/>
    <p:sldId id="646" r:id="rId54"/>
    <p:sldId id="668" r:id="rId55"/>
    <p:sldId id="448" r:id="rId56"/>
    <p:sldId id="449" r:id="rId57"/>
    <p:sldId id="452" r:id="rId58"/>
    <p:sldId id="463" r:id="rId59"/>
    <p:sldId id="655" r:id="rId60"/>
    <p:sldId id="653" r:id="rId61"/>
    <p:sldId id="661" r:id="rId62"/>
    <p:sldId id="474" r:id="rId63"/>
    <p:sldId id="669" r:id="rId64"/>
    <p:sldId id="670" r:id="rId65"/>
    <p:sldId id="671" r:id="rId66"/>
    <p:sldId id="672" r:id="rId67"/>
    <p:sldId id="673" r:id="rId68"/>
    <p:sldId id="674" r:id="rId69"/>
    <p:sldId id="675" r:id="rId70"/>
    <p:sldId id="676" r:id="rId71"/>
    <p:sldId id="677" r:id="rId72"/>
    <p:sldId id="678" r:id="rId73"/>
    <p:sldId id="679" r:id="rId74"/>
    <p:sldId id="680" r:id="rId75"/>
    <p:sldId id="681" r:id="rId76"/>
    <p:sldId id="594" r:id="rId77"/>
    <p:sldId id="427" r:id="rId78"/>
    <p:sldId id="325" r:id="rId79"/>
    <p:sldId id="572" r:id="rId80"/>
    <p:sldId id="627" r:id="rId81"/>
    <p:sldId id="327" r:id="rId82"/>
    <p:sldId id="647" r:id="rId83"/>
    <p:sldId id="628" r:id="rId84"/>
    <p:sldId id="662" r:id="rId85"/>
    <p:sldId id="579" r:id="rId86"/>
    <p:sldId id="580" r:id="rId87"/>
    <p:sldId id="329" r:id="rId88"/>
    <p:sldId id="581" r:id="rId89"/>
    <p:sldId id="630" r:id="rId90"/>
    <p:sldId id="648" r:id="rId91"/>
    <p:sldId id="649" r:id="rId92"/>
    <p:sldId id="589" r:id="rId93"/>
    <p:sldId id="578" r:id="rId94"/>
    <p:sldId id="575" r:id="rId95"/>
    <p:sldId id="652" r:id="rId96"/>
    <p:sldId id="576" r:id="rId97"/>
  </p:sldIdLst>
  <p:sldSz cx="9144000" cy="6858000" type="screen4x3"/>
  <p:notesSz cx="6884988" cy="10018713"/>
  <p:custDataLst>
    <p:tags r:id="rId9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B616"/>
    <a:srgbClr val="336600"/>
    <a:srgbClr val="77C618"/>
    <a:srgbClr val="DCE1F4"/>
    <a:srgbClr val="FFFF66"/>
    <a:srgbClr val="FFFF99"/>
    <a:srgbClr val="E9EBF5"/>
    <a:srgbClr val="EAEAEA"/>
    <a:srgbClr val="D0D3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26" autoAdjust="0"/>
    <p:restoredTop sz="74600" autoAdjust="0"/>
  </p:normalViewPr>
  <p:slideViewPr>
    <p:cSldViewPr snapToGrid="0">
      <p:cViewPr varScale="1">
        <p:scale>
          <a:sx n="82" d="100"/>
          <a:sy n="82" d="100"/>
        </p:scale>
        <p:origin x="1148" y="4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52" d="100"/>
        <a:sy n="152"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gs" Target="tags/tag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3495" cy="500936"/>
          </a:xfrm>
          <a:prstGeom prst="rect">
            <a:avLst/>
          </a:prstGeom>
        </p:spPr>
        <p:txBody>
          <a:bodyPr vert="horz" lIns="96588" tIns="48294" rIns="96588" bIns="48294" rtlCol="0"/>
          <a:lstStyle>
            <a:lvl1pPr algn="l">
              <a:defRPr sz="1300"/>
            </a:lvl1pPr>
          </a:lstStyle>
          <a:p>
            <a:endParaRPr lang="en-IE"/>
          </a:p>
        </p:txBody>
      </p:sp>
      <p:sp>
        <p:nvSpPr>
          <p:cNvPr id="3" name="Date Placeholder 2"/>
          <p:cNvSpPr>
            <a:spLocks noGrp="1"/>
          </p:cNvSpPr>
          <p:nvPr>
            <p:ph type="dt" idx="1"/>
          </p:nvPr>
        </p:nvSpPr>
        <p:spPr>
          <a:xfrm>
            <a:off x="3899900" y="0"/>
            <a:ext cx="2983495" cy="500936"/>
          </a:xfrm>
          <a:prstGeom prst="rect">
            <a:avLst/>
          </a:prstGeom>
        </p:spPr>
        <p:txBody>
          <a:bodyPr vert="horz" lIns="96588" tIns="48294" rIns="96588" bIns="48294" rtlCol="0"/>
          <a:lstStyle>
            <a:lvl1pPr algn="r">
              <a:defRPr sz="1300"/>
            </a:lvl1pPr>
          </a:lstStyle>
          <a:p>
            <a:fld id="{83310DDC-8321-42A9-838C-5A7DD4514EF2}" type="datetimeFigureOut">
              <a:rPr lang="en-IE" smtClean="0"/>
              <a:t>28/09/2015</a:t>
            </a:fld>
            <a:endParaRPr lang="en-IE"/>
          </a:p>
        </p:txBody>
      </p:sp>
      <p:sp>
        <p:nvSpPr>
          <p:cNvPr id="4" name="Slide Image Placeholder 3"/>
          <p:cNvSpPr>
            <a:spLocks noGrp="1" noRot="1" noChangeAspect="1"/>
          </p:cNvSpPr>
          <p:nvPr>
            <p:ph type="sldImg" idx="2"/>
          </p:nvPr>
        </p:nvSpPr>
        <p:spPr>
          <a:xfrm>
            <a:off x="938213" y="750888"/>
            <a:ext cx="5008562" cy="3757612"/>
          </a:xfrm>
          <a:prstGeom prst="rect">
            <a:avLst/>
          </a:prstGeom>
          <a:noFill/>
          <a:ln w="12700">
            <a:solidFill>
              <a:prstClr val="black"/>
            </a:solidFill>
          </a:ln>
        </p:spPr>
        <p:txBody>
          <a:bodyPr vert="horz" lIns="96588" tIns="48294" rIns="96588" bIns="48294" rtlCol="0" anchor="ctr"/>
          <a:lstStyle/>
          <a:p>
            <a:endParaRPr lang="en-IE"/>
          </a:p>
        </p:txBody>
      </p:sp>
      <p:sp>
        <p:nvSpPr>
          <p:cNvPr id="5" name="Notes Placeholder 4"/>
          <p:cNvSpPr>
            <a:spLocks noGrp="1"/>
          </p:cNvSpPr>
          <p:nvPr>
            <p:ph type="body" sz="quarter" idx="3"/>
          </p:nvPr>
        </p:nvSpPr>
        <p:spPr>
          <a:xfrm>
            <a:off x="688499" y="4758889"/>
            <a:ext cx="5507990" cy="4508421"/>
          </a:xfrm>
          <a:prstGeom prst="rect">
            <a:avLst/>
          </a:prstGeom>
        </p:spPr>
        <p:txBody>
          <a:bodyPr vert="horz" lIns="96588" tIns="48294" rIns="96588" bIns="4829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9516038"/>
            <a:ext cx="2983495" cy="500936"/>
          </a:xfrm>
          <a:prstGeom prst="rect">
            <a:avLst/>
          </a:prstGeom>
        </p:spPr>
        <p:txBody>
          <a:bodyPr vert="horz" lIns="96588" tIns="48294" rIns="96588" bIns="48294" rtlCol="0" anchor="b"/>
          <a:lstStyle>
            <a:lvl1pPr algn="l">
              <a:defRPr sz="1300"/>
            </a:lvl1pPr>
          </a:lstStyle>
          <a:p>
            <a:endParaRPr lang="en-IE"/>
          </a:p>
        </p:txBody>
      </p:sp>
      <p:sp>
        <p:nvSpPr>
          <p:cNvPr id="7" name="Slide Number Placeholder 6"/>
          <p:cNvSpPr>
            <a:spLocks noGrp="1"/>
          </p:cNvSpPr>
          <p:nvPr>
            <p:ph type="sldNum" sz="quarter" idx="5"/>
          </p:nvPr>
        </p:nvSpPr>
        <p:spPr>
          <a:xfrm>
            <a:off x="3899900" y="9516038"/>
            <a:ext cx="2983495" cy="500936"/>
          </a:xfrm>
          <a:prstGeom prst="rect">
            <a:avLst/>
          </a:prstGeom>
        </p:spPr>
        <p:txBody>
          <a:bodyPr vert="horz" lIns="96588" tIns="48294" rIns="96588" bIns="48294" rtlCol="0" anchor="b"/>
          <a:lstStyle>
            <a:lvl1pPr algn="r">
              <a:defRPr sz="1300"/>
            </a:lvl1pPr>
          </a:lstStyle>
          <a:p>
            <a:fld id="{D32FC816-F476-44D6-8F95-6C038E5ABBF9}" type="slidenum">
              <a:rPr lang="en-IE" smtClean="0"/>
              <a:t>‹#›</a:t>
            </a:fld>
            <a:endParaRPr lang="en-IE"/>
          </a:p>
        </p:txBody>
      </p:sp>
    </p:spTree>
    <p:extLst>
      <p:ext uri="{BB962C8B-B14F-4D97-AF65-F5344CB8AC3E}">
        <p14:creationId xmlns:p14="http://schemas.microsoft.com/office/powerpoint/2010/main" val="2631870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32FC816-F476-44D6-8F95-6C038E5ABBF9}" type="slidenum">
              <a:rPr lang="en-IE" smtClean="0"/>
              <a:t>1</a:t>
            </a:fld>
            <a:endParaRPr lang="en-IE"/>
          </a:p>
        </p:txBody>
      </p:sp>
    </p:spTree>
    <p:extLst>
      <p:ext uri="{BB962C8B-B14F-4D97-AF65-F5344CB8AC3E}">
        <p14:creationId xmlns:p14="http://schemas.microsoft.com/office/powerpoint/2010/main" val="703221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IE" dirty="0" smtClean="0"/>
              <a:t>Ok let’s mention another type of number,</a:t>
            </a:r>
            <a:r>
              <a:rPr lang="en-IE" baseline="0" dirty="0" smtClean="0"/>
              <a:t> the rational numbers.</a:t>
            </a:r>
          </a:p>
          <a:p>
            <a:r>
              <a:rPr lang="en-IE" sz="1200" b="1" i="0" kern="1200" dirty="0" smtClean="0">
                <a:solidFill>
                  <a:schemeClr val="tx1"/>
                </a:solidFill>
                <a:effectLst/>
                <a:latin typeface="+mn-lt"/>
                <a:ea typeface="+mn-ea"/>
                <a:cs typeface="+mn-cs"/>
              </a:rPr>
              <a:t>Why do we need the rational numbers?</a:t>
            </a:r>
          </a:p>
          <a:p>
            <a:endParaRPr lang="en-IE" sz="1200" b="1" i="0" kern="1200" dirty="0" smtClean="0">
              <a:solidFill>
                <a:schemeClr val="tx1"/>
              </a:solidFill>
              <a:effectLst/>
              <a:latin typeface="+mn-lt"/>
              <a:ea typeface="+mn-ea"/>
              <a:cs typeface="+mn-cs"/>
            </a:endParaRPr>
          </a:p>
          <a:p>
            <a:r>
              <a:rPr lang="en-IE" sz="1200" b="0" i="0" kern="1200" dirty="0" smtClean="0">
                <a:solidFill>
                  <a:schemeClr val="tx1"/>
                </a:solidFill>
                <a:effectLst/>
                <a:latin typeface="+mn-lt"/>
                <a:ea typeface="+mn-ea"/>
                <a:cs typeface="+mn-cs"/>
              </a:rPr>
              <a:t>The integers form a pretty comprehensive set of numbers. We can add them, subtract them and multiply them. Only when we want to divide two integers it doesn’t always work.</a:t>
            </a:r>
          </a:p>
          <a:p>
            <a:r>
              <a:rPr lang="en-IE" sz="1200" b="0" i="0" kern="1200" dirty="0" smtClean="0">
                <a:solidFill>
                  <a:schemeClr val="tx1"/>
                </a:solidFill>
                <a:effectLst/>
                <a:latin typeface="+mn-lt"/>
                <a:ea typeface="+mn-ea"/>
                <a:cs typeface="+mn-cs"/>
              </a:rPr>
              <a:t>The ratio 10 / 2 = 5 is simple. 8 / 2 = 4 is also simple. But what about if we wanted to divide 9 by 2: 9 / 2 is not quite as obvious. It has to be somewhere in between 4 and 5 – but unfortunately there aren’t any integers between 4 and 5.</a:t>
            </a:r>
          </a:p>
          <a:p>
            <a:r>
              <a:rPr lang="en-IE" sz="1200" b="0" i="0" kern="1200" dirty="0" smtClean="0">
                <a:solidFill>
                  <a:schemeClr val="tx1"/>
                </a:solidFill>
                <a:effectLst/>
                <a:latin typeface="+mn-lt"/>
                <a:ea typeface="+mn-ea"/>
                <a:cs typeface="+mn-cs"/>
              </a:rPr>
              <a:t>Therefore 9/2 must belong to a new group of numbers. These are called rational numbers and represented by the symbol  (for </a:t>
            </a:r>
            <a:r>
              <a:rPr lang="en-IE" sz="1200" b="1" i="1" kern="1200" dirty="0" smtClean="0">
                <a:solidFill>
                  <a:schemeClr val="tx1"/>
                </a:solidFill>
                <a:effectLst/>
                <a:latin typeface="+mn-lt"/>
                <a:ea typeface="+mn-ea"/>
                <a:cs typeface="+mn-cs"/>
              </a:rPr>
              <a:t>quotients</a:t>
            </a:r>
            <a:r>
              <a:rPr lang="en-IE" sz="1200" b="0" i="0" kern="1200" dirty="0" smtClean="0">
                <a:solidFill>
                  <a:schemeClr val="tx1"/>
                </a:solidFill>
                <a:effectLst/>
                <a:latin typeface="+mn-lt"/>
                <a:ea typeface="+mn-ea"/>
                <a:cs typeface="+mn-cs"/>
              </a:rPr>
              <a:t>). </a:t>
            </a:r>
          </a:p>
          <a:p>
            <a:endParaRPr lang="en-IE" sz="1200" b="0" i="0" kern="1200" dirty="0" smtClean="0">
              <a:solidFill>
                <a:schemeClr val="tx1"/>
              </a:solidFill>
              <a:effectLst/>
              <a:latin typeface="+mn-lt"/>
              <a:ea typeface="+mn-ea"/>
              <a:cs typeface="+mn-cs"/>
            </a:endParaRPr>
          </a:p>
          <a:p>
            <a:pPr eaLnBrk="1" hangingPunct="1">
              <a:spcBef>
                <a:spcPct val="0"/>
              </a:spcBef>
            </a:pPr>
            <a:endParaRPr lang="en-IE" dirty="0" smtClean="0"/>
          </a:p>
          <a:p>
            <a:pPr eaLnBrk="1" hangingPunct="1">
              <a:spcBef>
                <a:spcPct val="0"/>
              </a:spcBef>
            </a:pPr>
            <a:r>
              <a:rPr lang="en-IE" dirty="0" smtClean="0"/>
              <a:t>So</a:t>
            </a:r>
            <a:r>
              <a:rPr lang="en-IE" baseline="0" dirty="0" smtClean="0"/>
              <a:t> that’s why we choose A.</a:t>
            </a:r>
          </a:p>
          <a:p>
            <a:pPr eaLnBrk="1" hangingPunct="1">
              <a:spcBef>
                <a:spcPct val="0"/>
              </a:spcBef>
            </a:pPr>
            <a:r>
              <a:rPr lang="en-IE" b="1" dirty="0" smtClean="0"/>
              <a:t>Give me an examples of a rational</a:t>
            </a:r>
            <a:r>
              <a:rPr lang="en-IE" b="1" baseline="0" dirty="0" smtClean="0"/>
              <a:t> number. </a:t>
            </a:r>
            <a:endParaRPr lang="en-IE" baseline="0" dirty="0" smtClean="0"/>
          </a:p>
          <a:p>
            <a:pPr eaLnBrk="1" hangingPunct="1">
              <a:spcBef>
                <a:spcPct val="0"/>
              </a:spcBef>
            </a:pPr>
            <a:r>
              <a:rPr lang="en-IE" sz="1200" b="1" i="0" kern="1200" dirty="0" smtClean="0">
                <a:solidFill>
                  <a:schemeClr val="tx1"/>
                </a:solidFill>
                <a:effectLst/>
                <a:latin typeface="+mn-lt"/>
                <a:ea typeface="+mn-ea"/>
                <a:cs typeface="+mn-cs"/>
              </a:rPr>
              <a:t>Fractions usually have many representations. For example 1/2 = 2/4 = 3/6 and so on,</a:t>
            </a:r>
            <a:r>
              <a:rPr lang="en-IE" sz="1200" b="1" i="0" kern="1200" baseline="0" dirty="0" smtClean="0">
                <a:solidFill>
                  <a:schemeClr val="tx1"/>
                </a:solidFill>
                <a:effectLst/>
                <a:latin typeface="+mn-lt"/>
                <a:ea typeface="+mn-ea"/>
                <a:cs typeface="+mn-cs"/>
              </a:rPr>
              <a:t> therefore there is an infinite amount of rational numbers .</a:t>
            </a:r>
            <a:r>
              <a:rPr lang="en-IE" sz="1200" b="1" i="0" kern="1200" dirty="0" smtClean="0">
                <a:solidFill>
                  <a:schemeClr val="tx1"/>
                </a:solidFill>
                <a:effectLst/>
                <a:latin typeface="+mn-lt"/>
                <a:ea typeface="+mn-ea"/>
                <a:cs typeface="+mn-cs"/>
              </a:rPr>
              <a:t> In addition they can be written as decimal numbers such as 1/2 = 0.5 or 1/3 = 0.3333333… The decimal expansion of rational numbers is either finite (like 0.73), or it eventually consists of repeating blocks of digits (like 0.73454545…).</a:t>
            </a:r>
            <a:endParaRPr lang="en-IE" b="1" baseline="0" dirty="0" smtClean="0"/>
          </a:p>
          <a:p>
            <a:pPr eaLnBrk="1" hangingPunct="1">
              <a:spcBef>
                <a:spcPct val="0"/>
              </a:spcBef>
            </a:pPr>
            <a:endParaRPr lang="en-IE" baseline="0" dirty="0" smtClean="0"/>
          </a:p>
          <a:p>
            <a:pPr marL="0" indent="0" eaLnBrk="1" hangingPunct="1">
              <a:spcBef>
                <a:spcPct val="0"/>
              </a:spcBef>
              <a:buNone/>
            </a:pPr>
            <a:endParaRPr lang="en-IE" dirty="0" smtClean="0"/>
          </a:p>
          <a:p>
            <a:pPr eaLnBrk="1" hangingPunct="1">
              <a:spcBef>
                <a:spcPct val="0"/>
              </a:spcBef>
            </a:pPr>
            <a:endParaRPr lang="en-IE" b="1" baseline="0" dirty="0" smtClean="0"/>
          </a:p>
          <a:p>
            <a:pPr eaLnBrk="1" hangingPunct="1">
              <a:spcBef>
                <a:spcPct val="0"/>
              </a:spcBef>
            </a:pPr>
            <a:endParaRPr lang="en-IE" dirty="0" smtClean="0"/>
          </a:p>
        </p:txBody>
      </p:sp>
      <p:sp>
        <p:nvSpPr>
          <p:cNvPr id="17411" name="Slide Number Placeholder 3"/>
          <p:cNvSpPr txBox="1">
            <a:spLocks noGrp="1"/>
          </p:cNvSpPr>
          <p:nvPr/>
        </p:nvSpPr>
        <p:spPr bwMode="auto">
          <a:xfrm>
            <a:off x="3899900" y="9516038"/>
            <a:ext cx="2983495" cy="500936"/>
          </a:xfrm>
          <a:prstGeom prst="rect">
            <a:avLst/>
          </a:prstGeom>
          <a:noFill/>
          <a:ln>
            <a:miter lim="800000"/>
            <a:headEnd/>
            <a:tailEnd/>
          </a:ln>
        </p:spPr>
        <p:txBody>
          <a:bodyPr lIns="96588" tIns="48294" rIns="96588" bIns="48294" anchor="b"/>
          <a:lstStyle/>
          <a:p>
            <a:pPr algn="r">
              <a:defRPr/>
            </a:pPr>
            <a:fld id="{23DCA432-5271-4C46-8625-26591397346F}" type="slidenum">
              <a:rPr lang="en-IE" sz="1300"/>
              <a:pPr algn="r">
                <a:defRPr/>
              </a:pPr>
              <a:t>10</a:t>
            </a:fld>
            <a:endParaRPr lang="en-IE" sz="1300" dirty="0"/>
          </a:p>
        </p:txBody>
      </p:sp>
    </p:spTree>
    <p:extLst>
      <p:ext uri="{BB962C8B-B14F-4D97-AF65-F5344CB8AC3E}">
        <p14:creationId xmlns:p14="http://schemas.microsoft.com/office/powerpoint/2010/main" val="4049354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mc:AlternateContent xmlns:mc="http://schemas.openxmlformats.org/markup-compatibility/2006" xmlns:a14="http://schemas.microsoft.com/office/drawing/2010/main">
        <mc:Choice Requires="a14">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E" dirty="0" smtClean="0"/>
              </a:p>
            </p:txBody>
          </p:sp>
        </mc:Choice>
        <mc:Fallback xmlns="">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IE" dirty="0" smtClean="0"/>
                  <a:t>So the answer is D.</a:t>
                </a:r>
              </a:p>
              <a:p>
                <a:pPr eaLnBrk="1" hangingPunct="1">
                  <a:spcBef>
                    <a:spcPct val="0"/>
                  </a:spcBef>
                </a:pPr>
                <a:r>
                  <a:rPr lang="en-IE" dirty="0" smtClean="0"/>
                  <a:t>Lets look at each of these . </a:t>
                </a:r>
                <a:r>
                  <a:rPr lang="en-IE" i="0" smtClean="0">
                    <a:latin typeface="Cambria Math"/>
                  </a:rPr>
                  <a:t>√</a:t>
                </a:r>
                <a:r>
                  <a:rPr lang="en-IE" b="0" i="0" smtClean="0">
                    <a:latin typeface="Cambria Math"/>
                  </a:rPr>
                  <a:t>16=</a:t>
                </a:r>
                <a:r>
                  <a:rPr lang="en-IE" dirty="0" smtClean="0"/>
                  <a:t>4 can easily be turned into a fraction. </a:t>
                </a:r>
                <a:r>
                  <a:rPr lang="en-IE" dirty="0" err="1" smtClean="0"/>
                  <a:t>i.e</a:t>
                </a:r>
                <a:r>
                  <a:rPr lang="en-IE" dirty="0" smtClean="0"/>
                  <a:t>  4/1. So natural numbers are also rational numbers. What other square roots are rational? </a:t>
                </a:r>
                <a:r>
                  <a:rPr lang="en-IE" i="0" smtClean="0">
                    <a:latin typeface="Cambria Math"/>
                  </a:rPr>
                  <a:t>√(</a:t>
                </a:r>
                <a:r>
                  <a:rPr lang="en-IE" b="0" i="0" smtClean="0">
                    <a:latin typeface="Cambria Math"/>
                  </a:rPr>
                  <a:t>25 𝑒𝑡𝑐. )</a:t>
                </a:r>
                <a:r>
                  <a:rPr lang="en-IE" dirty="0" smtClean="0"/>
                  <a:t> So</a:t>
                </a:r>
                <a:r>
                  <a:rPr lang="en-IE" baseline="0" dirty="0" smtClean="0"/>
                  <a:t> the square root of a perfect number is rational.</a:t>
                </a:r>
                <a:endParaRPr lang="en-IE" dirty="0" smtClean="0"/>
              </a:p>
              <a:p>
                <a:pPr eaLnBrk="1" hangingPunct="1">
                  <a:spcBef>
                    <a:spcPct val="0"/>
                  </a:spcBef>
                </a:pPr>
                <a:r>
                  <a:rPr lang="en-IE" dirty="0" smtClean="0"/>
                  <a:t>B is 1/3 so its rational. 2/5 is obvious. We’ll come back to D.</a:t>
                </a:r>
              </a:p>
              <a:p>
                <a:pPr eaLnBrk="1" hangingPunct="1">
                  <a:spcBef>
                    <a:spcPct val="0"/>
                  </a:spcBef>
                </a:pPr>
                <a:r>
                  <a:rPr lang="en-IE" dirty="0" smtClean="0"/>
                  <a:t>What</a:t>
                </a:r>
                <a:r>
                  <a:rPr lang="en-IE" baseline="0" dirty="0" smtClean="0"/>
                  <a:t> is it that thing there in E? It’s a recurring decimal. Does anyone know what fraction that is??  One of my favourites! 1/9.</a:t>
                </a:r>
              </a:p>
              <a:p>
                <a:pPr eaLnBrk="1" hangingPunct="1">
                  <a:spcBef>
                    <a:spcPct val="0"/>
                  </a:spcBef>
                </a:pPr>
                <a:r>
                  <a:rPr lang="en-IE" baseline="0" dirty="0" smtClean="0"/>
                  <a:t>What about F? -3.25 = -13/4</a:t>
                </a:r>
              </a:p>
              <a:p>
                <a:pPr eaLnBrk="1" hangingPunct="1">
                  <a:spcBef>
                    <a:spcPct val="0"/>
                  </a:spcBef>
                </a:pPr>
                <a:endParaRPr lang="en-IE" baseline="0" dirty="0" smtClean="0"/>
              </a:p>
              <a:p>
                <a:pPr eaLnBrk="1" hangingPunct="1">
                  <a:spcBef>
                    <a:spcPct val="0"/>
                  </a:spcBef>
                </a:pPr>
                <a:r>
                  <a:rPr lang="en-IE" baseline="0" dirty="0" smtClean="0"/>
                  <a:t>Well what about my students who maybe doesn’t know this that 0.1111 is 1/9 ? Calculator.</a:t>
                </a:r>
              </a:p>
              <a:p>
                <a:pPr eaLnBrk="1" hangingPunct="1">
                  <a:spcBef>
                    <a:spcPct val="0"/>
                  </a:spcBef>
                </a:pPr>
                <a:r>
                  <a:rPr lang="en-IE" baseline="0" dirty="0" smtClean="0"/>
                  <a:t>We can show students how to put recurring decimals into the calculator. Try another recurring decimal&gt; now we learned in first </a:t>
                </a:r>
                <a:r>
                  <a:rPr lang="en-IE" baseline="0" dirty="0" err="1" smtClean="0"/>
                  <a:t>yr</a:t>
                </a:r>
                <a:r>
                  <a:rPr lang="en-IE" baseline="0" dirty="0" smtClean="0"/>
                  <a:t> that recurring decimals can be all turned into fractions.</a:t>
                </a:r>
              </a:p>
              <a:p>
                <a:pPr eaLnBrk="1" hangingPunct="1">
                  <a:spcBef>
                    <a:spcPct val="0"/>
                  </a:spcBef>
                </a:pPr>
                <a:r>
                  <a:rPr lang="en-IE" baseline="0" dirty="0" smtClean="0"/>
                  <a:t> What about D?</a:t>
                </a:r>
              </a:p>
              <a:p>
                <a:pPr eaLnBrk="1" hangingPunct="1">
                  <a:spcBef>
                    <a:spcPct val="0"/>
                  </a:spcBef>
                </a:pPr>
                <a:endParaRPr lang="en-IE" baseline="0" dirty="0" smtClean="0"/>
              </a:p>
              <a:p>
                <a:pPr eaLnBrk="1" hangingPunct="1">
                  <a:spcBef>
                    <a:spcPct val="0"/>
                  </a:spcBef>
                </a:pPr>
                <a:r>
                  <a:rPr lang="en-IE" baseline="0" dirty="0" smtClean="0"/>
                  <a:t>Can the calculator help here? NO. It cannot turn 1.4142.. Into a fraction-so that’s a new type of number which we will meet in a few numbers.</a:t>
                </a:r>
              </a:p>
              <a:p>
                <a:pPr eaLnBrk="1" hangingPunct="1">
                  <a:spcBef>
                    <a:spcPct val="0"/>
                  </a:spcBef>
                </a:pPr>
                <a:endParaRPr lang="en-IE" baseline="0" dirty="0" smtClean="0"/>
              </a:p>
              <a:p>
                <a:pPr eaLnBrk="1" hangingPunct="1">
                  <a:spcBef>
                    <a:spcPct val="0"/>
                  </a:spcBef>
                </a:pPr>
                <a:endParaRPr lang="en-IE" baseline="0" dirty="0" smtClean="0"/>
              </a:p>
              <a:p>
                <a:pPr eaLnBrk="1" hangingPunct="1">
                  <a:spcBef>
                    <a:spcPct val="0"/>
                  </a:spcBef>
                </a:pPr>
                <a:endParaRPr lang="en-IE" dirty="0" smtClean="0"/>
              </a:p>
            </p:txBody>
          </p:sp>
        </mc:Fallback>
      </mc:AlternateContent>
      <p:sp>
        <p:nvSpPr>
          <p:cNvPr id="17411" name="Slide Number Placeholder 3"/>
          <p:cNvSpPr txBox="1">
            <a:spLocks noGrp="1"/>
          </p:cNvSpPr>
          <p:nvPr/>
        </p:nvSpPr>
        <p:spPr bwMode="auto">
          <a:xfrm>
            <a:off x="3899900" y="9516038"/>
            <a:ext cx="2983495" cy="500936"/>
          </a:xfrm>
          <a:prstGeom prst="rect">
            <a:avLst/>
          </a:prstGeom>
          <a:noFill/>
          <a:ln>
            <a:miter lim="800000"/>
            <a:headEnd/>
            <a:tailEnd/>
          </a:ln>
        </p:spPr>
        <p:txBody>
          <a:bodyPr lIns="96588" tIns="48294" rIns="96588" bIns="48294" anchor="b"/>
          <a:lstStyle/>
          <a:p>
            <a:pPr algn="r">
              <a:defRPr/>
            </a:pPr>
            <a:fld id="{23DCA432-5271-4C46-8625-26591397346F}" type="slidenum">
              <a:rPr lang="en-IE" sz="1300"/>
              <a:pPr algn="r">
                <a:defRPr/>
              </a:pPr>
              <a:t>11</a:t>
            </a:fld>
            <a:endParaRPr lang="en-IE" sz="1300" dirty="0"/>
          </a:p>
        </p:txBody>
      </p:sp>
    </p:spTree>
    <p:extLst>
      <p:ext uri="{BB962C8B-B14F-4D97-AF65-F5344CB8AC3E}">
        <p14:creationId xmlns:p14="http://schemas.microsoft.com/office/powerpoint/2010/main" val="1714036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mc:AlternateContent xmlns:mc="http://schemas.openxmlformats.org/markup-compatibility/2006" xmlns:a14="http://schemas.microsoft.com/office/drawing/2010/main">
        <mc:Choice Requires="a14">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E" dirty="0" smtClean="0"/>
              </a:p>
            </p:txBody>
          </p:sp>
        </mc:Choice>
        <mc:Fallback xmlns="">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IE" dirty="0" smtClean="0"/>
                  <a:t>So the answer is D.</a:t>
                </a:r>
              </a:p>
              <a:p>
                <a:pPr eaLnBrk="1" hangingPunct="1">
                  <a:spcBef>
                    <a:spcPct val="0"/>
                  </a:spcBef>
                </a:pPr>
                <a:r>
                  <a:rPr lang="en-IE" dirty="0" smtClean="0"/>
                  <a:t>Lets look at each of these . </a:t>
                </a:r>
                <a:r>
                  <a:rPr lang="en-IE" i="0" smtClean="0">
                    <a:latin typeface="Cambria Math"/>
                  </a:rPr>
                  <a:t>√</a:t>
                </a:r>
                <a:r>
                  <a:rPr lang="en-IE" b="0" i="0" smtClean="0">
                    <a:latin typeface="Cambria Math"/>
                  </a:rPr>
                  <a:t>16=</a:t>
                </a:r>
                <a:r>
                  <a:rPr lang="en-IE" dirty="0" smtClean="0"/>
                  <a:t>4 can easily be turned into a fraction. </a:t>
                </a:r>
                <a:r>
                  <a:rPr lang="en-IE" dirty="0" err="1" smtClean="0"/>
                  <a:t>i.e</a:t>
                </a:r>
                <a:r>
                  <a:rPr lang="en-IE" dirty="0" smtClean="0"/>
                  <a:t>  4/1. So natural numbers are also rational numbers. What other square roots are rational? </a:t>
                </a:r>
                <a:r>
                  <a:rPr lang="en-IE" i="0" smtClean="0">
                    <a:latin typeface="Cambria Math"/>
                  </a:rPr>
                  <a:t>√(</a:t>
                </a:r>
                <a:r>
                  <a:rPr lang="en-IE" b="0" i="0" smtClean="0">
                    <a:latin typeface="Cambria Math"/>
                  </a:rPr>
                  <a:t>25 𝑒𝑡𝑐. )</a:t>
                </a:r>
                <a:r>
                  <a:rPr lang="en-IE" dirty="0" smtClean="0"/>
                  <a:t> So</a:t>
                </a:r>
                <a:r>
                  <a:rPr lang="en-IE" baseline="0" dirty="0" smtClean="0"/>
                  <a:t> the square root of a perfect number is rational.</a:t>
                </a:r>
                <a:endParaRPr lang="en-IE" dirty="0" smtClean="0"/>
              </a:p>
              <a:p>
                <a:pPr eaLnBrk="1" hangingPunct="1">
                  <a:spcBef>
                    <a:spcPct val="0"/>
                  </a:spcBef>
                </a:pPr>
                <a:r>
                  <a:rPr lang="en-IE" dirty="0" smtClean="0"/>
                  <a:t>B is 1/3 so its rational. 2/5 is obvious. We’ll come back to D.</a:t>
                </a:r>
              </a:p>
              <a:p>
                <a:pPr eaLnBrk="1" hangingPunct="1">
                  <a:spcBef>
                    <a:spcPct val="0"/>
                  </a:spcBef>
                </a:pPr>
                <a:r>
                  <a:rPr lang="en-IE" dirty="0" smtClean="0"/>
                  <a:t>What</a:t>
                </a:r>
                <a:r>
                  <a:rPr lang="en-IE" baseline="0" dirty="0" smtClean="0"/>
                  <a:t> is it that thing there in E? It’s a recurring decimal. Does anyone know what fraction that is??  One of my favourites! 1/9.</a:t>
                </a:r>
              </a:p>
              <a:p>
                <a:pPr eaLnBrk="1" hangingPunct="1">
                  <a:spcBef>
                    <a:spcPct val="0"/>
                  </a:spcBef>
                </a:pPr>
                <a:r>
                  <a:rPr lang="en-IE" baseline="0" dirty="0" smtClean="0"/>
                  <a:t>What about F? -3.25 = -13/4</a:t>
                </a:r>
              </a:p>
              <a:p>
                <a:pPr eaLnBrk="1" hangingPunct="1">
                  <a:spcBef>
                    <a:spcPct val="0"/>
                  </a:spcBef>
                </a:pPr>
                <a:endParaRPr lang="en-IE" baseline="0" dirty="0" smtClean="0"/>
              </a:p>
              <a:p>
                <a:pPr eaLnBrk="1" hangingPunct="1">
                  <a:spcBef>
                    <a:spcPct val="0"/>
                  </a:spcBef>
                </a:pPr>
                <a:r>
                  <a:rPr lang="en-IE" baseline="0" dirty="0" smtClean="0"/>
                  <a:t>Well what about my students who maybe doesn’t know this that 0.1111 is 1/9 ? Calculator.</a:t>
                </a:r>
              </a:p>
              <a:p>
                <a:pPr eaLnBrk="1" hangingPunct="1">
                  <a:spcBef>
                    <a:spcPct val="0"/>
                  </a:spcBef>
                </a:pPr>
                <a:r>
                  <a:rPr lang="en-IE" baseline="0" dirty="0" smtClean="0"/>
                  <a:t>We can show students how to put recurring decimals into the calculator. Try another recurring decimal&gt; now we learned in first </a:t>
                </a:r>
                <a:r>
                  <a:rPr lang="en-IE" baseline="0" dirty="0" err="1" smtClean="0"/>
                  <a:t>yr</a:t>
                </a:r>
                <a:r>
                  <a:rPr lang="en-IE" baseline="0" dirty="0" smtClean="0"/>
                  <a:t> that recurring decimals can be all turned into fractions.</a:t>
                </a:r>
              </a:p>
              <a:p>
                <a:pPr eaLnBrk="1" hangingPunct="1">
                  <a:spcBef>
                    <a:spcPct val="0"/>
                  </a:spcBef>
                </a:pPr>
                <a:r>
                  <a:rPr lang="en-IE" baseline="0" dirty="0" smtClean="0"/>
                  <a:t> What about D?</a:t>
                </a:r>
              </a:p>
              <a:p>
                <a:pPr eaLnBrk="1" hangingPunct="1">
                  <a:spcBef>
                    <a:spcPct val="0"/>
                  </a:spcBef>
                </a:pPr>
                <a:endParaRPr lang="en-IE" baseline="0" dirty="0" smtClean="0"/>
              </a:p>
              <a:p>
                <a:pPr eaLnBrk="1" hangingPunct="1">
                  <a:spcBef>
                    <a:spcPct val="0"/>
                  </a:spcBef>
                </a:pPr>
                <a:r>
                  <a:rPr lang="en-IE" baseline="0" dirty="0" smtClean="0"/>
                  <a:t>Can the calculator help here? NO. It cannot turn 1.4142.. Into a fraction-so that’s a new type of number which we will meet in a few numbers.</a:t>
                </a:r>
              </a:p>
              <a:p>
                <a:pPr eaLnBrk="1" hangingPunct="1">
                  <a:spcBef>
                    <a:spcPct val="0"/>
                  </a:spcBef>
                </a:pPr>
                <a:endParaRPr lang="en-IE" baseline="0" dirty="0" smtClean="0"/>
              </a:p>
              <a:p>
                <a:pPr eaLnBrk="1" hangingPunct="1">
                  <a:spcBef>
                    <a:spcPct val="0"/>
                  </a:spcBef>
                </a:pPr>
                <a:endParaRPr lang="en-IE" baseline="0" dirty="0" smtClean="0"/>
              </a:p>
              <a:p>
                <a:pPr eaLnBrk="1" hangingPunct="1">
                  <a:spcBef>
                    <a:spcPct val="0"/>
                  </a:spcBef>
                </a:pPr>
                <a:endParaRPr lang="en-IE" dirty="0" smtClean="0"/>
              </a:p>
            </p:txBody>
          </p:sp>
        </mc:Fallback>
      </mc:AlternateContent>
      <p:sp>
        <p:nvSpPr>
          <p:cNvPr id="17411" name="Slide Number Placeholder 3"/>
          <p:cNvSpPr txBox="1">
            <a:spLocks noGrp="1"/>
          </p:cNvSpPr>
          <p:nvPr/>
        </p:nvSpPr>
        <p:spPr bwMode="auto">
          <a:xfrm>
            <a:off x="3899900" y="9516038"/>
            <a:ext cx="2983495" cy="500936"/>
          </a:xfrm>
          <a:prstGeom prst="rect">
            <a:avLst/>
          </a:prstGeom>
          <a:noFill/>
          <a:ln>
            <a:miter lim="800000"/>
            <a:headEnd/>
            <a:tailEnd/>
          </a:ln>
        </p:spPr>
        <p:txBody>
          <a:bodyPr lIns="96588" tIns="48294" rIns="96588" bIns="48294" anchor="b"/>
          <a:lstStyle/>
          <a:p>
            <a:pPr algn="r">
              <a:defRPr/>
            </a:pPr>
            <a:fld id="{23DCA432-5271-4C46-8625-26591397346F}" type="slidenum">
              <a:rPr lang="en-IE" sz="1300"/>
              <a:pPr algn="r">
                <a:defRPr/>
              </a:pPr>
              <a:t>12</a:t>
            </a:fld>
            <a:endParaRPr lang="en-IE" sz="1300" dirty="0"/>
          </a:p>
        </p:txBody>
      </p:sp>
    </p:spTree>
    <p:extLst>
      <p:ext uri="{BB962C8B-B14F-4D97-AF65-F5344CB8AC3E}">
        <p14:creationId xmlns:p14="http://schemas.microsoft.com/office/powerpoint/2010/main" val="4193568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IE" baseline="0" dirty="0" smtClean="0"/>
              <a:t>Answer: D</a:t>
            </a:r>
          </a:p>
          <a:p>
            <a:pPr eaLnBrk="1" hangingPunct="1">
              <a:spcBef>
                <a:spcPct val="0"/>
              </a:spcBef>
            </a:pPr>
            <a:endParaRPr lang="en-IE" dirty="0" smtClean="0"/>
          </a:p>
        </p:txBody>
      </p:sp>
      <p:sp>
        <p:nvSpPr>
          <p:cNvPr id="17411" name="Slide Number Placeholder 3"/>
          <p:cNvSpPr txBox="1">
            <a:spLocks noGrp="1"/>
          </p:cNvSpPr>
          <p:nvPr/>
        </p:nvSpPr>
        <p:spPr bwMode="auto">
          <a:xfrm>
            <a:off x="3899900" y="9516038"/>
            <a:ext cx="2983495" cy="500936"/>
          </a:xfrm>
          <a:prstGeom prst="rect">
            <a:avLst/>
          </a:prstGeom>
          <a:noFill/>
          <a:ln>
            <a:miter lim="800000"/>
            <a:headEnd/>
            <a:tailEnd/>
          </a:ln>
        </p:spPr>
        <p:txBody>
          <a:bodyPr lIns="96588" tIns="48294" rIns="96588" bIns="48294" anchor="b"/>
          <a:lstStyle/>
          <a:p>
            <a:pPr algn="r">
              <a:defRPr/>
            </a:pPr>
            <a:fld id="{23DCA432-5271-4C46-8625-26591397346F}" type="slidenum">
              <a:rPr lang="en-IE" sz="1300"/>
              <a:pPr algn="r">
                <a:defRPr/>
              </a:pPr>
              <a:t>13</a:t>
            </a:fld>
            <a:endParaRPr lang="en-IE" sz="1300" dirty="0"/>
          </a:p>
        </p:txBody>
      </p:sp>
    </p:spTree>
    <p:extLst>
      <p:ext uri="{BB962C8B-B14F-4D97-AF65-F5344CB8AC3E}">
        <p14:creationId xmlns:p14="http://schemas.microsoft.com/office/powerpoint/2010/main" val="1967523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IE" baseline="0" dirty="0" smtClean="0"/>
              <a:t>Answer: C</a:t>
            </a:r>
          </a:p>
          <a:p>
            <a:pPr marL="0" marR="0" indent="0" algn="l" defTabSz="914400" rtl="0" eaLnBrk="1" fontAlgn="auto" latinLnBrk="0" hangingPunct="1">
              <a:lnSpc>
                <a:spcPct val="100000"/>
              </a:lnSpc>
              <a:spcBef>
                <a:spcPct val="0"/>
              </a:spcBef>
              <a:spcAft>
                <a:spcPts val="0"/>
              </a:spcAft>
              <a:buClrTx/>
              <a:buSzTx/>
              <a:buFontTx/>
              <a:buNone/>
              <a:tabLst/>
              <a:defRPr/>
            </a:pPr>
            <a:r>
              <a:rPr lang="en-IE" b="1" baseline="0" dirty="0" smtClean="0"/>
              <a:t>Give me an example of a rational number between 0 and 1. Repeat the process until students realise there are an infinite amount of </a:t>
            </a:r>
            <a:r>
              <a:rPr lang="en-IE" b="1" baseline="0" dirty="0" err="1" smtClean="0"/>
              <a:t>rationals</a:t>
            </a:r>
            <a:r>
              <a:rPr lang="en-IE" b="1" baseline="0" dirty="0" smtClean="0"/>
              <a:t>.</a:t>
            </a:r>
          </a:p>
          <a:p>
            <a:pPr eaLnBrk="1" hangingPunct="1">
              <a:spcBef>
                <a:spcPct val="0"/>
              </a:spcBef>
            </a:pPr>
            <a:endParaRPr lang="en-IE" baseline="0" dirty="0" smtClean="0"/>
          </a:p>
          <a:p>
            <a:pPr eaLnBrk="1" hangingPunct="1">
              <a:spcBef>
                <a:spcPct val="0"/>
              </a:spcBef>
            </a:pPr>
            <a:endParaRPr lang="en-IE" dirty="0" smtClean="0"/>
          </a:p>
        </p:txBody>
      </p:sp>
      <p:sp>
        <p:nvSpPr>
          <p:cNvPr id="17411" name="Slide Number Placeholder 3"/>
          <p:cNvSpPr txBox="1">
            <a:spLocks noGrp="1"/>
          </p:cNvSpPr>
          <p:nvPr/>
        </p:nvSpPr>
        <p:spPr bwMode="auto">
          <a:xfrm>
            <a:off x="3899900" y="9516038"/>
            <a:ext cx="2983495" cy="500936"/>
          </a:xfrm>
          <a:prstGeom prst="rect">
            <a:avLst/>
          </a:prstGeom>
          <a:noFill/>
          <a:ln>
            <a:miter lim="800000"/>
            <a:headEnd/>
            <a:tailEnd/>
          </a:ln>
        </p:spPr>
        <p:txBody>
          <a:bodyPr lIns="96588" tIns="48294" rIns="96588" bIns="48294" anchor="b"/>
          <a:lstStyle/>
          <a:p>
            <a:pPr algn="r">
              <a:defRPr/>
            </a:pPr>
            <a:fld id="{23DCA432-5271-4C46-8625-26591397346F}" type="slidenum">
              <a:rPr lang="en-IE" sz="1300"/>
              <a:pPr algn="r">
                <a:defRPr/>
              </a:pPr>
              <a:t>14</a:t>
            </a:fld>
            <a:endParaRPr lang="en-IE" sz="1300" dirty="0"/>
          </a:p>
        </p:txBody>
      </p:sp>
    </p:spTree>
    <p:extLst>
      <p:ext uri="{BB962C8B-B14F-4D97-AF65-F5344CB8AC3E}">
        <p14:creationId xmlns:p14="http://schemas.microsoft.com/office/powerpoint/2010/main" val="1192510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IE" dirty="0" smtClean="0"/>
              <a:t>False.</a:t>
            </a:r>
          </a:p>
          <a:p>
            <a:pPr eaLnBrk="1" hangingPunct="1">
              <a:spcBef>
                <a:spcPct val="0"/>
              </a:spcBef>
            </a:pPr>
            <a:r>
              <a:rPr lang="en-IE" dirty="0" smtClean="0"/>
              <a:t>This statement should be the other way around. </a:t>
            </a:r>
          </a:p>
          <a:p>
            <a:pPr eaLnBrk="1" hangingPunct="1">
              <a:spcBef>
                <a:spcPct val="0"/>
              </a:spcBef>
            </a:pPr>
            <a:r>
              <a:rPr lang="en-IE" dirty="0" smtClean="0"/>
              <a:t>Explain this to me? Justify this to me by giving me examples .</a:t>
            </a:r>
          </a:p>
          <a:p>
            <a:pPr eaLnBrk="1" hangingPunct="1">
              <a:spcBef>
                <a:spcPct val="0"/>
              </a:spcBef>
            </a:pPr>
            <a:r>
              <a:rPr lang="en-IE" dirty="0" smtClean="0"/>
              <a:t>Why can a ‘7’ be called rational and an integer?</a:t>
            </a:r>
          </a:p>
          <a:p>
            <a:pPr eaLnBrk="1" hangingPunct="1">
              <a:spcBef>
                <a:spcPct val="0"/>
              </a:spcBef>
            </a:pPr>
            <a:endParaRPr lang="en-IE" dirty="0" smtClean="0"/>
          </a:p>
          <a:p>
            <a:pPr eaLnBrk="1" hangingPunct="1">
              <a:spcBef>
                <a:spcPct val="0"/>
              </a:spcBef>
            </a:pPr>
            <a:r>
              <a:rPr lang="en-IE" dirty="0" smtClean="0"/>
              <a:t>7=7/1</a:t>
            </a:r>
          </a:p>
        </p:txBody>
      </p:sp>
      <p:sp>
        <p:nvSpPr>
          <p:cNvPr id="17411" name="Slide Number Placeholder 3"/>
          <p:cNvSpPr txBox="1">
            <a:spLocks noGrp="1"/>
          </p:cNvSpPr>
          <p:nvPr/>
        </p:nvSpPr>
        <p:spPr bwMode="auto">
          <a:xfrm>
            <a:off x="3899900" y="9516038"/>
            <a:ext cx="2983495" cy="500936"/>
          </a:xfrm>
          <a:prstGeom prst="rect">
            <a:avLst/>
          </a:prstGeom>
          <a:noFill/>
          <a:ln>
            <a:miter lim="800000"/>
            <a:headEnd/>
            <a:tailEnd/>
          </a:ln>
        </p:spPr>
        <p:txBody>
          <a:bodyPr lIns="96588" tIns="48294" rIns="96588" bIns="48294" anchor="b"/>
          <a:lstStyle/>
          <a:p>
            <a:pPr algn="r">
              <a:defRPr/>
            </a:pPr>
            <a:fld id="{23DCA432-5271-4C46-8625-26591397346F}" type="slidenum">
              <a:rPr lang="en-IE" sz="1300"/>
              <a:pPr algn="r">
                <a:defRPr/>
              </a:pPr>
              <a:t>15</a:t>
            </a:fld>
            <a:endParaRPr lang="en-IE" sz="1300" dirty="0"/>
          </a:p>
        </p:txBody>
      </p:sp>
    </p:spTree>
    <p:extLst>
      <p:ext uri="{BB962C8B-B14F-4D97-AF65-F5344CB8AC3E}">
        <p14:creationId xmlns:p14="http://schemas.microsoft.com/office/powerpoint/2010/main" val="423454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32FC816-F476-44D6-8F95-6C038E5ABBF9}" type="slidenum">
              <a:rPr lang="en-IE" smtClean="0"/>
              <a:t>16</a:t>
            </a:fld>
            <a:endParaRPr lang="en-IE"/>
          </a:p>
        </p:txBody>
      </p:sp>
    </p:spTree>
    <p:extLst>
      <p:ext uri="{BB962C8B-B14F-4D97-AF65-F5344CB8AC3E}">
        <p14:creationId xmlns:p14="http://schemas.microsoft.com/office/powerpoint/2010/main" val="3144572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E" dirty="0" smtClean="0"/>
          </a:p>
        </p:txBody>
      </p:sp>
      <p:sp>
        <p:nvSpPr>
          <p:cNvPr id="17411" name="Slide Number Placeholder 3"/>
          <p:cNvSpPr txBox="1">
            <a:spLocks noGrp="1"/>
          </p:cNvSpPr>
          <p:nvPr/>
        </p:nvSpPr>
        <p:spPr bwMode="auto">
          <a:xfrm>
            <a:off x="3899900" y="9516038"/>
            <a:ext cx="2983495" cy="500936"/>
          </a:xfrm>
          <a:prstGeom prst="rect">
            <a:avLst/>
          </a:prstGeom>
          <a:noFill/>
          <a:ln>
            <a:miter lim="800000"/>
            <a:headEnd/>
            <a:tailEnd/>
          </a:ln>
        </p:spPr>
        <p:txBody>
          <a:bodyPr lIns="96588" tIns="48294" rIns="96588" bIns="48294" anchor="b"/>
          <a:lstStyle/>
          <a:p>
            <a:pPr algn="r">
              <a:defRPr/>
            </a:pPr>
            <a:fld id="{23DCA432-5271-4C46-8625-26591397346F}" type="slidenum">
              <a:rPr lang="en-IE" sz="1300"/>
              <a:pPr algn="r">
                <a:defRPr/>
              </a:pPr>
              <a:t>17</a:t>
            </a:fld>
            <a:endParaRPr lang="en-IE" sz="1300" dirty="0"/>
          </a:p>
        </p:txBody>
      </p:sp>
    </p:spTree>
    <p:extLst>
      <p:ext uri="{BB962C8B-B14F-4D97-AF65-F5344CB8AC3E}">
        <p14:creationId xmlns:p14="http://schemas.microsoft.com/office/powerpoint/2010/main" val="2685345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32FC816-F476-44D6-8F95-6C038E5ABBF9}" type="slidenum">
              <a:rPr lang="en-IE" smtClean="0"/>
              <a:t>18</a:t>
            </a:fld>
            <a:endParaRPr lang="en-IE"/>
          </a:p>
        </p:txBody>
      </p:sp>
    </p:spTree>
    <p:extLst>
      <p:ext uri="{BB962C8B-B14F-4D97-AF65-F5344CB8AC3E}">
        <p14:creationId xmlns:p14="http://schemas.microsoft.com/office/powerpoint/2010/main" val="11907592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32FC816-F476-44D6-8F95-6C038E5ABBF9}" type="slidenum">
              <a:rPr lang="en-IE" smtClean="0"/>
              <a:t>19</a:t>
            </a:fld>
            <a:endParaRPr lang="en-IE"/>
          </a:p>
        </p:txBody>
      </p:sp>
    </p:spTree>
    <p:extLst>
      <p:ext uri="{BB962C8B-B14F-4D97-AF65-F5344CB8AC3E}">
        <p14:creationId xmlns:p14="http://schemas.microsoft.com/office/powerpoint/2010/main" val="1190759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Syllabus</a:t>
            </a:r>
            <a:endParaRPr lang="en-IE" dirty="0"/>
          </a:p>
        </p:txBody>
      </p:sp>
      <p:sp>
        <p:nvSpPr>
          <p:cNvPr id="4" name="Slide Number Placeholder 3"/>
          <p:cNvSpPr>
            <a:spLocks noGrp="1"/>
          </p:cNvSpPr>
          <p:nvPr>
            <p:ph type="sldNum" sz="quarter" idx="10"/>
          </p:nvPr>
        </p:nvSpPr>
        <p:spPr/>
        <p:txBody>
          <a:bodyPr/>
          <a:lstStyle/>
          <a:p>
            <a:fld id="{D32FC816-F476-44D6-8F95-6C038E5ABBF9}" type="slidenum">
              <a:rPr lang="en-IE" smtClean="0"/>
              <a:t>2</a:t>
            </a:fld>
            <a:endParaRPr lang="en-IE"/>
          </a:p>
        </p:txBody>
      </p:sp>
    </p:spTree>
    <p:extLst>
      <p:ext uri="{BB962C8B-B14F-4D97-AF65-F5344CB8AC3E}">
        <p14:creationId xmlns:p14="http://schemas.microsoft.com/office/powerpoint/2010/main" val="14891387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Revision of Sets here (symbols).</a:t>
            </a:r>
            <a:endParaRPr lang="en-IE" dirty="0"/>
          </a:p>
        </p:txBody>
      </p:sp>
      <p:sp>
        <p:nvSpPr>
          <p:cNvPr id="4" name="Slide Number Placeholder 3"/>
          <p:cNvSpPr>
            <a:spLocks noGrp="1"/>
          </p:cNvSpPr>
          <p:nvPr>
            <p:ph type="sldNum" sz="quarter" idx="10"/>
          </p:nvPr>
        </p:nvSpPr>
        <p:spPr/>
        <p:txBody>
          <a:bodyPr/>
          <a:lstStyle/>
          <a:p>
            <a:fld id="{D32FC816-F476-44D6-8F95-6C038E5ABBF9}" type="slidenum">
              <a:rPr lang="en-IE" smtClean="0"/>
              <a:t>20</a:t>
            </a:fld>
            <a:endParaRPr lang="en-IE"/>
          </a:p>
        </p:txBody>
      </p:sp>
    </p:spTree>
    <p:extLst>
      <p:ext uri="{BB962C8B-B14F-4D97-AF65-F5344CB8AC3E}">
        <p14:creationId xmlns:p14="http://schemas.microsoft.com/office/powerpoint/2010/main" val="11907592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To improve reasoning skills with students we can ask always,</a:t>
            </a:r>
            <a:r>
              <a:rPr lang="en-IE" baseline="0" dirty="0" smtClean="0"/>
              <a:t> sometimes, never style questions.</a:t>
            </a:r>
          </a:p>
          <a:p>
            <a:endParaRPr lang="en-IE" dirty="0"/>
          </a:p>
        </p:txBody>
      </p:sp>
      <p:sp>
        <p:nvSpPr>
          <p:cNvPr id="4" name="Slide Number Placeholder 3"/>
          <p:cNvSpPr>
            <a:spLocks noGrp="1"/>
          </p:cNvSpPr>
          <p:nvPr>
            <p:ph type="sldNum" sz="quarter" idx="10"/>
          </p:nvPr>
        </p:nvSpPr>
        <p:spPr/>
        <p:txBody>
          <a:bodyPr/>
          <a:lstStyle/>
          <a:p>
            <a:fld id="{D32FC816-F476-44D6-8F95-6C038E5ABBF9}" type="slidenum">
              <a:rPr lang="en-IE" smtClean="0"/>
              <a:t>21</a:t>
            </a:fld>
            <a:endParaRPr lang="en-IE"/>
          </a:p>
        </p:txBody>
      </p:sp>
    </p:spTree>
    <p:extLst>
      <p:ext uri="{BB962C8B-B14F-4D97-AF65-F5344CB8AC3E}">
        <p14:creationId xmlns:p14="http://schemas.microsoft.com/office/powerpoint/2010/main" val="22515036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32FC816-F476-44D6-8F95-6C038E5ABBF9}" type="slidenum">
              <a:rPr lang="en-IE" smtClean="0"/>
              <a:t>22</a:t>
            </a:fld>
            <a:endParaRPr lang="en-IE"/>
          </a:p>
        </p:txBody>
      </p:sp>
    </p:spTree>
    <p:extLst>
      <p:ext uri="{BB962C8B-B14F-4D97-AF65-F5344CB8AC3E}">
        <p14:creationId xmlns:p14="http://schemas.microsoft.com/office/powerpoint/2010/main" val="27134552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1" baseline="0" dirty="0" smtClean="0"/>
          </a:p>
        </p:txBody>
      </p:sp>
      <p:sp>
        <p:nvSpPr>
          <p:cNvPr id="4" name="Slide Number Placeholder 3"/>
          <p:cNvSpPr>
            <a:spLocks noGrp="1"/>
          </p:cNvSpPr>
          <p:nvPr>
            <p:ph type="sldNum" sz="quarter" idx="10"/>
          </p:nvPr>
        </p:nvSpPr>
        <p:spPr/>
        <p:txBody>
          <a:bodyPr/>
          <a:lstStyle/>
          <a:p>
            <a:fld id="{D32FC816-F476-44D6-8F95-6C038E5ABBF9}" type="slidenum">
              <a:rPr lang="en-IE" smtClean="0"/>
              <a:t>23</a:t>
            </a:fld>
            <a:endParaRPr lang="en-IE"/>
          </a:p>
        </p:txBody>
      </p:sp>
    </p:spTree>
    <p:extLst>
      <p:ext uri="{BB962C8B-B14F-4D97-AF65-F5344CB8AC3E}">
        <p14:creationId xmlns:p14="http://schemas.microsoft.com/office/powerpoint/2010/main" val="28510268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aseline="0" dirty="0" smtClean="0"/>
          </a:p>
        </p:txBody>
      </p:sp>
      <p:sp>
        <p:nvSpPr>
          <p:cNvPr id="4" name="Slide Number Placeholder 3"/>
          <p:cNvSpPr>
            <a:spLocks noGrp="1"/>
          </p:cNvSpPr>
          <p:nvPr>
            <p:ph type="sldNum" sz="quarter" idx="10"/>
          </p:nvPr>
        </p:nvSpPr>
        <p:spPr/>
        <p:txBody>
          <a:bodyPr/>
          <a:lstStyle/>
          <a:p>
            <a:fld id="{D32FC816-F476-44D6-8F95-6C038E5ABBF9}" type="slidenum">
              <a:rPr lang="en-IE" smtClean="0"/>
              <a:t>24</a:t>
            </a:fld>
            <a:endParaRPr lang="en-IE"/>
          </a:p>
        </p:txBody>
      </p:sp>
    </p:spTree>
    <p:extLst>
      <p:ext uri="{BB962C8B-B14F-4D97-AF65-F5344CB8AC3E}">
        <p14:creationId xmlns:p14="http://schemas.microsoft.com/office/powerpoint/2010/main" val="13163826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500" b="1" dirty="0"/>
          </a:p>
        </p:txBody>
      </p:sp>
      <p:sp>
        <p:nvSpPr>
          <p:cNvPr id="4" name="Slide Number Placeholder 3"/>
          <p:cNvSpPr>
            <a:spLocks noGrp="1"/>
          </p:cNvSpPr>
          <p:nvPr>
            <p:ph type="sldNum" sz="quarter" idx="10"/>
          </p:nvPr>
        </p:nvSpPr>
        <p:spPr/>
        <p:txBody>
          <a:bodyPr/>
          <a:lstStyle/>
          <a:p>
            <a:fld id="{D32FC816-F476-44D6-8F95-6C038E5ABBF9}" type="slidenum">
              <a:rPr lang="en-IE" smtClean="0"/>
              <a:t>25</a:t>
            </a:fld>
            <a:endParaRPr lang="en-IE"/>
          </a:p>
        </p:txBody>
      </p:sp>
    </p:spTree>
    <p:extLst>
      <p:ext uri="{BB962C8B-B14F-4D97-AF65-F5344CB8AC3E}">
        <p14:creationId xmlns:p14="http://schemas.microsoft.com/office/powerpoint/2010/main" val="11354531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D32FC816-F476-44D6-8F95-6C038E5ABBF9}" type="slidenum">
              <a:rPr lang="en-IE" smtClean="0"/>
              <a:t>26</a:t>
            </a:fld>
            <a:endParaRPr lang="en-IE"/>
          </a:p>
        </p:txBody>
      </p:sp>
    </p:spTree>
    <p:extLst>
      <p:ext uri="{BB962C8B-B14F-4D97-AF65-F5344CB8AC3E}">
        <p14:creationId xmlns:p14="http://schemas.microsoft.com/office/powerpoint/2010/main" val="46730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D32FC816-F476-44D6-8F95-6C038E5ABBF9}" type="slidenum">
              <a:rPr lang="en-IE" smtClean="0"/>
              <a:t>27</a:t>
            </a:fld>
            <a:endParaRPr lang="en-IE"/>
          </a:p>
        </p:txBody>
      </p:sp>
    </p:spTree>
    <p:extLst>
      <p:ext uri="{BB962C8B-B14F-4D97-AF65-F5344CB8AC3E}">
        <p14:creationId xmlns:p14="http://schemas.microsoft.com/office/powerpoint/2010/main" val="6946884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32FC816-F476-44D6-8F95-6C038E5ABBF9}" type="slidenum">
              <a:rPr lang="en-IE" smtClean="0"/>
              <a:t>28</a:t>
            </a:fld>
            <a:endParaRPr lang="en-IE"/>
          </a:p>
        </p:txBody>
      </p:sp>
    </p:spTree>
    <p:extLst>
      <p:ext uri="{BB962C8B-B14F-4D97-AF65-F5344CB8AC3E}">
        <p14:creationId xmlns:p14="http://schemas.microsoft.com/office/powerpoint/2010/main" val="11907592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32FC816-F476-44D6-8F95-6C038E5ABBF9}" type="slidenum">
              <a:rPr lang="en-IE" smtClean="0"/>
              <a:t>29</a:t>
            </a:fld>
            <a:endParaRPr lang="en-IE"/>
          </a:p>
        </p:txBody>
      </p:sp>
    </p:spTree>
    <p:extLst>
      <p:ext uri="{BB962C8B-B14F-4D97-AF65-F5344CB8AC3E}">
        <p14:creationId xmlns:p14="http://schemas.microsoft.com/office/powerpoint/2010/main" val="1190759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D32FC816-F476-44D6-8F95-6C038E5ABBF9}" type="slidenum">
              <a:rPr lang="en-IE" smtClean="0"/>
              <a:t>3</a:t>
            </a:fld>
            <a:endParaRPr lang="en-IE"/>
          </a:p>
        </p:txBody>
      </p:sp>
    </p:spTree>
    <p:extLst>
      <p:ext uri="{BB962C8B-B14F-4D97-AF65-F5344CB8AC3E}">
        <p14:creationId xmlns:p14="http://schemas.microsoft.com/office/powerpoint/2010/main" val="9743627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32FC816-F476-44D6-8F95-6C038E5ABBF9}" type="slidenum">
              <a:rPr lang="en-IE" smtClean="0"/>
              <a:t>30</a:t>
            </a:fld>
            <a:endParaRPr lang="en-IE"/>
          </a:p>
        </p:txBody>
      </p:sp>
    </p:spTree>
    <p:extLst>
      <p:ext uri="{BB962C8B-B14F-4D97-AF65-F5344CB8AC3E}">
        <p14:creationId xmlns:p14="http://schemas.microsoft.com/office/powerpoint/2010/main" val="11907592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32FC816-F476-44D6-8F95-6C038E5ABBF9}" type="slidenum">
              <a:rPr lang="en-IE" smtClean="0"/>
              <a:t>31</a:t>
            </a:fld>
            <a:endParaRPr lang="en-IE"/>
          </a:p>
        </p:txBody>
      </p:sp>
    </p:spTree>
    <p:extLst>
      <p:ext uri="{BB962C8B-B14F-4D97-AF65-F5344CB8AC3E}">
        <p14:creationId xmlns:p14="http://schemas.microsoft.com/office/powerpoint/2010/main" val="11907592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32FC816-F476-44D6-8F95-6C038E5ABBF9}" type="slidenum">
              <a:rPr lang="en-IE" smtClean="0"/>
              <a:t>32</a:t>
            </a:fld>
            <a:endParaRPr lang="en-IE"/>
          </a:p>
        </p:txBody>
      </p:sp>
    </p:spTree>
    <p:extLst>
      <p:ext uri="{BB962C8B-B14F-4D97-AF65-F5344CB8AC3E}">
        <p14:creationId xmlns:p14="http://schemas.microsoft.com/office/powerpoint/2010/main" val="11907592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200" b="0" i="0" kern="1200" dirty="0" smtClean="0">
                <a:solidFill>
                  <a:schemeClr val="tx1"/>
                </a:solidFill>
                <a:effectLst/>
                <a:latin typeface="+mn-lt"/>
                <a:ea typeface="+mn-ea"/>
                <a:cs typeface="+mn-cs"/>
              </a:rPr>
              <a:t>Rational numbers are everywhere along the number line. However close you look, there will be</a:t>
            </a:r>
            <a:r>
              <a:rPr lang="en-IE" sz="1200" b="0" i="0" kern="1200" baseline="0" dirty="0" smtClean="0">
                <a:solidFill>
                  <a:schemeClr val="tx1"/>
                </a:solidFill>
                <a:effectLst/>
                <a:latin typeface="+mn-lt"/>
                <a:ea typeface="+mn-ea"/>
                <a:cs typeface="+mn-cs"/>
              </a:rPr>
              <a:t> lots</a:t>
            </a:r>
            <a:r>
              <a:rPr lang="en-IE" sz="1200" b="0" i="0" kern="1200" dirty="0" smtClean="0">
                <a:solidFill>
                  <a:schemeClr val="tx1"/>
                </a:solidFill>
                <a:effectLst/>
                <a:latin typeface="+mn-lt"/>
                <a:ea typeface="+mn-ea"/>
                <a:cs typeface="+mn-cs"/>
              </a:rPr>
              <a:t> and lots more. So surely there is no space let for any other numbers? Unfortunately this assumption is wrong.</a:t>
            </a:r>
            <a:endParaRPr lang="en-IE" b="1" baseline="0" dirty="0" smtClean="0"/>
          </a:p>
          <a:p>
            <a:endParaRPr lang="en-IE" dirty="0"/>
          </a:p>
        </p:txBody>
      </p:sp>
      <p:sp>
        <p:nvSpPr>
          <p:cNvPr id="4" name="Slide Number Placeholder 3"/>
          <p:cNvSpPr>
            <a:spLocks noGrp="1"/>
          </p:cNvSpPr>
          <p:nvPr>
            <p:ph type="sldNum" sz="quarter" idx="10"/>
          </p:nvPr>
        </p:nvSpPr>
        <p:spPr/>
        <p:txBody>
          <a:bodyPr/>
          <a:lstStyle/>
          <a:p>
            <a:fld id="{D32FC816-F476-44D6-8F95-6C038E5ABBF9}" type="slidenum">
              <a:rPr lang="en-IE" smtClean="0"/>
              <a:t>33</a:t>
            </a:fld>
            <a:endParaRPr lang="en-IE"/>
          </a:p>
        </p:txBody>
      </p:sp>
    </p:spTree>
    <p:extLst>
      <p:ext uri="{BB962C8B-B14F-4D97-AF65-F5344CB8AC3E}">
        <p14:creationId xmlns:p14="http://schemas.microsoft.com/office/powerpoint/2010/main" val="11907592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200" b="0" i="0" kern="1200" dirty="0" smtClean="0">
                <a:solidFill>
                  <a:schemeClr val="tx1"/>
                </a:solidFill>
                <a:effectLst/>
                <a:latin typeface="+mn-lt"/>
                <a:ea typeface="+mn-ea"/>
                <a:cs typeface="+mn-cs"/>
              </a:rPr>
              <a:t>Rational numbers are everywhere along the number line. However close you look, there will be</a:t>
            </a:r>
            <a:r>
              <a:rPr lang="en-IE" sz="1200" b="0" i="0" kern="1200" baseline="0" dirty="0" smtClean="0">
                <a:solidFill>
                  <a:schemeClr val="tx1"/>
                </a:solidFill>
                <a:effectLst/>
                <a:latin typeface="+mn-lt"/>
                <a:ea typeface="+mn-ea"/>
                <a:cs typeface="+mn-cs"/>
              </a:rPr>
              <a:t> lots</a:t>
            </a:r>
            <a:r>
              <a:rPr lang="en-IE" sz="1200" b="0" i="0" kern="1200" dirty="0" smtClean="0">
                <a:solidFill>
                  <a:schemeClr val="tx1"/>
                </a:solidFill>
                <a:effectLst/>
                <a:latin typeface="+mn-lt"/>
                <a:ea typeface="+mn-ea"/>
                <a:cs typeface="+mn-cs"/>
              </a:rPr>
              <a:t> and lots more. So surely there is no space let for any other numbers? Unfortunately this assumption is wrong.</a:t>
            </a:r>
            <a:endParaRPr lang="en-IE" b="1" baseline="0" dirty="0" smtClean="0"/>
          </a:p>
          <a:p>
            <a:endParaRPr lang="en-IE" dirty="0"/>
          </a:p>
        </p:txBody>
      </p:sp>
      <p:sp>
        <p:nvSpPr>
          <p:cNvPr id="4" name="Slide Number Placeholder 3"/>
          <p:cNvSpPr>
            <a:spLocks noGrp="1"/>
          </p:cNvSpPr>
          <p:nvPr>
            <p:ph type="sldNum" sz="quarter" idx="10"/>
          </p:nvPr>
        </p:nvSpPr>
        <p:spPr/>
        <p:txBody>
          <a:bodyPr/>
          <a:lstStyle/>
          <a:p>
            <a:fld id="{D32FC816-F476-44D6-8F95-6C038E5ABBF9}" type="slidenum">
              <a:rPr lang="en-IE" smtClean="0"/>
              <a:t>34</a:t>
            </a:fld>
            <a:endParaRPr lang="en-IE"/>
          </a:p>
        </p:txBody>
      </p:sp>
    </p:spTree>
    <p:extLst>
      <p:ext uri="{BB962C8B-B14F-4D97-AF65-F5344CB8AC3E}">
        <p14:creationId xmlns:p14="http://schemas.microsoft.com/office/powerpoint/2010/main" val="11907592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32FC816-F476-44D6-8F95-6C038E5ABBF9}" type="slidenum">
              <a:rPr lang="en-IE" smtClean="0"/>
              <a:t>35</a:t>
            </a:fld>
            <a:endParaRPr lang="en-IE"/>
          </a:p>
        </p:txBody>
      </p:sp>
    </p:spTree>
    <p:extLst>
      <p:ext uri="{BB962C8B-B14F-4D97-AF65-F5344CB8AC3E}">
        <p14:creationId xmlns:p14="http://schemas.microsoft.com/office/powerpoint/2010/main" val="11907592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32FC816-F476-44D6-8F95-6C038E5ABBF9}" type="slidenum">
              <a:rPr lang="en-IE" smtClean="0"/>
              <a:t>36</a:t>
            </a:fld>
            <a:endParaRPr lang="en-IE"/>
          </a:p>
        </p:txBody>
      </p:sp>
    </p:spTree>
    <p:extLst>
      <p:ext uri="{BB962C8B-B14F-4D97-AF65-F5344CB8AC3E}">
        <p14:creationId xmlns:p14="http://schemas.microsoft.com/office/powerpoint/2010/main" val="11907592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32FC816-F476-44D6-8F95-6C038E5ABBF9}" type="slidenum">
              <a:rPr lang="en-IE" smtClean="0"/>
              <a:t>37</a:t>
            </a:fld>
            <a:endParaRPr lang="en-IE"/>
          </a:p>
        </p:txBody>
      </p:sp>
    </p:spTree>
    <p:extLst>
      <p:ext uri="{BB962C8B-B14F-4D97-AF65-F5344CB8AC3E}">
        <p14:creationId xmlns:p14="http://schemas.microsoft.com/office/powerpoint/2010/main" val="11907592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32FC816-F476-44D6-8F95-6C038E5ABBF9}" type="slidenum">
              <a:rPr lang="en-IE" smtClean="0"/>
              <a:t>38</a:t>
            </a:fld>
            <a:endParaRPr lang="en-IE"/>
          </a:p>
        </p:txBody>
      </p:sp>
    </p:spTree>
    <p:extLst>
      <p:ext uri="{BB962C8B-B14F-4D97-AF65-F5344CB8AC3E}">
        <p14:creationId xmlns:p14="http://schemas.microsoft.com/office/powerpoint/2010/main" val="11337362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D32FC816-F476-44D6-8F95-6C038E5ABBF9}" type="slidenum">
              <a:rPr lang="en-IE" smtClean="0"/>
              <a:t>39</a:t>
            </a:fld>
            <a:endParaRPr lang="en-IE"/>
          </a:p>
        </p:txBody>
      </p:sp>
    </p:spTree>
    <p:extLst>
      <p:ext uri="{BB962C8B-B14F-4D97-AF65-F5344CB8AC3E}">
        <p14:creationId xmlns:p14="http://schemas.microsoft.com/office/powerpoint/2010/main" val="1489138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32FC816-F476-44D6-8F95-6C038E5ABBF9}" type="slidenum">
              <a:rPr lang="en-IE" smtClean="0"/>
              <a:t>4</a:t>
            </a:fld>
            <a:endParaRPr lang="en-IE"/>
          </a:p>
        </p:txBody>
      </p:sp>
    </p:spTree>
    <p:extLst>
      <p:ext uri="{BB962C8B-B14F-4D97-AF65-F5344CB8AC3E}">
        <p14:creationId xmlns:p14="http://schemas.microsoft.com/office/powerpoint/2010/main" val="18206378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32FC816-F476-44D6-8F95-6C038E5ABBF9}" type="slidenum">
              <a:rPr lang="en-IE" smtClean="0"/>
              <a:t>40</a:t>
            </a:fld>
            <a:endParaRPr lang="en-IE"/>
          </a:p>
        </p:txBody>
      </p:sp>
    </p:spTree>
    <p:extLst>
      <p:ext uri="{BB962C8B-B14F-4D97-AF65-F5344CB8AC3E}">
        <p14:creationId xmlns:p14="http://schemas.microsoft.com/office/powerpoint/2010/main" val="18206378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300" dirty="0" smtClean="0"/>
          </a:p>
        </p:txBody>
      </p:sp>
      <p:sp>
        <p:nvSpPr>
          <p:cNvPr id="4" name="Slide Number Placeholder 3"/>
          <p:cNvSpPr>
            <a:spLocks noGrp="1"/>
          </p:cNvSpPr>
          <p:nvPr>
            <p:ph type="sldNum" sz="quarter" idx="10"/>
          </p:nvPr>
        </p:nvSpPr>
        <p:spPr/>
        <p:txBody>
          <a:bodyPr/>
          <a:lstStyle/>
          <a:p>
            <a:fld id="{D32FC816-F476-44D6-8F95-6C038E5ABBF9}" type="slidenum">
              <a:rPr lang="en-IE" smtClean="0"/>
              <a:t>41</a:t>
            </a:fld>
            <a:endParaRPr lang="en-IE"/>
          </a:p>
        </p:txBody>
      </p:sp>
    </p:spTree>
    <p:extLst>
      <p:ext uri="{BB962C8B-B14F-4D97-AF65-F5344CB8AC3E}">
        <p14:creationId xmlns:p14="http://schemas.microsoft.com/office/powerpoint/2010/main" val="42799219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300" dirty="0" smtClean="0"/>
          </a:p>
        </p:txBody>
      </p:sp>
      <p:sp>
        <p:nvSpPr>
          <p:cNvPr id="4" name="Slide Number Placeholder 3"/>
          <p:cNvSpPr>
            <a:spLocks noGrp="1"/>
          </p:cNvSpPr>
          <p:nvPr>
            <p:ph type="sldNum" sz="quarter" idx="10"/>
          </p:nvPr>
        </p:nvSpPr>
        <p:spPr/>
        <p:txBody>
          <a:bodyPr/>
          <a:lstStyle/>
          <a:p>
            <a:fld id="{D32FC816-F476-44D6-8F95-6C038E5ABBF9}" type="slidenum">
              <a:rPr lang="en-IE" smtClean="0"/>
              <a:t>42</a:t>
            </a:fld>
            <a:endParaRPr lang="en-IE"/>
          </a:p>
        </p:txBody>
      </p:sp>
    </p:spTree>
    <p:extLst>
      <p:ext uri="{BB962C8B-B14F-4D97-AF65-F5344CB8AC3E}">
        <p14:creationId xmlns:p14="http://schemas.microsoft.com/office/powerpoint/2010/main" val="42799219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IE" sz="1300" b="1" dirty="0">
                  <a:solidFill>
                    <a:srgbClr val="FFC000"/>
                  </a:solidFill>
                </a:endParaRPr>
              </a:p>
              <a:p>
                <a:r>
                  <a:rPr lang="en-IE" sz="1300" b="1" dirty="0">
                    <a:solidFill>
                      <a:srgbClr val="FFC000"/>
                    </a:solidFill>
                  </a:rPr>
                  <a:t>What about 1.252525….. ? Explain repeating decimal here.</a:t>
                </a:r>
              </a:p>
              <a:p>
                <a:pPr defTabSz="965881">
                  <a:defRPr/>
                </a:pPr>
                <a:r>
                  <a:rPr lang="en-IE" sz="1300" b="1" dirty="0">
                    <a:solidFill>
                      <a:srgbClr val="FFC000"/>
                    </a:solidFill>
                  </a:rPr>
                  <a:t>What about √5? Try on your calculator.</a:t>
                </a:r>
                <a:r>
                  <a:rPr lang="en-IE" sz="1300" dirty="0"/>
                  <a:t> </a:t>
                </a:r>
              </a:p>
              <a:p>
                <a:pPr defTabSz="965881">
                  <a:defRPr/>
                </a:pPr>
                <a:r>
                  <a:rPr lang="en-IE" sz="1300" dirty="0"/>
                  <a:t>Can you think of any others??</a:t>
                </a:r>
              </a:p>
              <a:p>
                <a:pPr defTabSz="965881">
                  <a:defRPr/>
                </a:pPr>
                <a:endParaRPr lang="en-IE" sz="1300" dirty="0"/>
              </a:p>
              <a:p>
                <a:pPr defTabSz="965881">
                  <a:defRPr/>
                </a:pPr>
                <a:r>
                  <a:rPr lang="en-IE" sz="1300" dirty="0"/>
                  <a:t>So in summary √2, √3,√5, √6, √7,√8, √10, √11,√12, √13, √14, or √15 are all irrational numbers, but √1 = 1/1 or √4 = 2/1 or √9 = 3/1 or √16 = 4/1 are all rational numbers. </a:t>
                </a:r>
              </a:p>
              <a:p>
                <a:endParaRPr lang="en-IE" sz="1300" b="1" dirty="0" smtClean="0">
                  <a:solidFill>
                    <a:srgbClr val="FFC000"/>
                  </a:solidFill>
                </a:endParaRPr>
              </a:p>
              <a:p>
                <a:endParaRPr lang="en-IE" sz="1300" b="1" dirty="0" smtClean="0">
                  <a:solidFill>
                    <a:srgbClr val="FFC000"/>
                  </a:solidFill>
                </a:endParaRPr>
              </a:p>
              <a:p>
                <a:endParaRPr lang="en-IE" sz="1300" b="1" dirty="0">
                  <a:solidFill>
                    <a:srgbClr val="FFC000"/>
                  </a:solidFill>
                </a:endParaRPr>
              </a:p>
              <a:p>
                <a:pPr defTabSz="965881">
                  <a:defRPr/>
                </a:pPr>
                <a:endParaRPr lang="en-IE" sz="1300" dirty="0">
                  <a:latin typeface="Century Schoolbook"/>
                </a:endParaRPr>
              </a:p>
              <a:p>
                <a:pPr defTabSz="965881">
                  <a:defRPr/>
                </a:pPr>
                <a:endParaRPr lang="en-IE" sz="1300" b="1" dirty="0">
                  <a:latin typeface="Century Schoolbook"/>
                </a:endParaRPr>
              </a:p>
              <a:p>
                <a:pPr defTabSz="965881">
                  <a:defRPr/>
                </a:pPr>
                <a:endParaRPr lang="en-IE" sz="1300" b="1" dirty="0">
                  <a:latin typeface="Century Schoolbook"/>
                </a:endParaRPr>
              </a:p>
              <a:p>
                <a:endParaRPr lang="en-IE" sz="1300" dirty="0">
                  <a:solidFill>
                    <a:srgbClr val="FFC000"/>
                  </a:solidFill>
                </a:endParaRPr>
              </a:p>
              <a:p>
                <a:endParaRPr lang="en-IE" dirty="0"/>
              </a:p>
            </p:txBody>
          </p:sp>
        </mc:Choice>
        <mc:Fallback xmlns="">
          <p:sp>
            <p:nvSpPr>
              <p:cNvPr id="3" name="Notes Placeholder 2"/>
              <p:cNvSpPr>
                <a:spLocks noGrp="1"/>
              </p:cNvSpPr>
              <p:nvPr>
                <p:ph type="body" idx="1"/>
              </p:nvPr>
            </p:nvSpPr>
            <p:spPr/>
            <p:txBody>
              <a:bodyPr/>
              <a:lstStyle/>
              <a:p>
                <a:r>
                  <a:rPr lang="en-IE" sz="1200" b="1" dirty="0" smtClean="0">
                    <a:solidFill>
                      <a:srgbClr val="FFC000"/>
                    </a:solidFill>
                  </a:rPr>
                  <a:t>But some numbers cannot be written as a ratio of two integers. They are called the Irrational </a:t>
                </a:r>
                <a:r>
                  <a:rPr lang="en-IE" sz="1200" b="1" dirty="0" smtClean="0">
                    <a:solidFill>
                      <a:srgbClr val="FFC000"/>
                    </a:solidFill>
                  </a:rPr>
                  <a:t>numbers </a:t>
                </a:r>
                <a:r>
                  <a:rPr lang="en-IE" sz="1200" b="1" dirty="0" smtClean="0">
                    <a:solidFill>
                      <a:srgbClr val="FFC000"/>
                    </a:solidFill>
                  </a:rPr>
                  <a:t>are </a:t>
                </a:r>
                <a:r>
                  <a:rPr lang="en-IE" sz="1200" b="1" dirty="0" err="1" smtClean="0">
                    <a:solidFill>
                      <a:srgbClr val="FFC000"/>
                    </a:solidFill>
                  </a:rPr>
                  <a:t>are</a:t>
                </a:r>
                <a:r>
                  <a:rPr lang="en-IE" sz="1200" b="1" dirty="0" smtClean="0">
                    <a:solidFill>
                      <a:srgbClr val="FFC000"/>
                    </a:solidFill>
                  </a:rPr>
                  <a:t> </a:t>
                </a:r>
                <a:r>
                  <a:rPr lang="en-IE" sz="1200" b="1" dirty="0" smtClean="0">
                    <a:solidFill>
                      <a:srgbClr val="FFC000"/>
                    </a:solidFill>
                  </a:rPr>
                  <a:t>non terminating, non repeating decimals such as </a:t>
                </a:r>
                <a:r>
                  <a:rPr lang="en-IE" sz="1200" dirty="0" smtClean="0">
                    <a:solidFill>
                      <a:srgbClr val="FFC000"/>
                    </a:solidFill>
                  </a:rPr>
                  <a:t> √2, √3, ∛4, π, </a:t>
                </a:r>
                <a:r>
                  <a:rPr lang="en-IE" sz="1200" dirty="0" smtClean="0">
                    <a:solidFill>
                      <a:srgbClr val="FFC000"/>
                    </a:solidFill>
                  </a:rPr>
                  <a:t>e. </a:t>
                </a:r>
                <a:endParaRPr lang="en-IE" sz="1200" dirty="0" smtClean="0">
                  <a:solidFill>
                    <a:srgbClr val="FFC000"/>
                  </a:solidFill>
                </a:endParaRPr>
              </a:p>
              <a:p>
                <a:r>
                  <a:rPr lang="en-IE" sz="1200" b="0" i="0" kern="1200" dirty="0" smtClean="0">
                    <a:solidFill>
                      <a:schemeClr val="tx1"/>
                    </a:solidFill>
                    <a:effectLst/>
                    <a:latin typeface="+mn-lt"/>
                    <a:ea typeface="+mn-ea"/>
                    <a:cs typeface="+mn-cs"/>
                  </a:rPr>
                  <a:t>So </a:t>
                </a:r>
                <a:r>
                  <a:rPr lang="en-IE" sz="1200" b="0" i="0" kern="1200" dirty="0" smtClean="0">
                    <a:solidFill>
                      <a:schemeClr val="tx1"/>
                    </a:solidFill>
                    <a:effectLst/>
                    <a:latin typeface="+mn-lt"/>
                    <a:ea typeface="+mn-ea"/>
                    <a:cs typeface="+mn-cs"/>
                  </a:rPr>
                  <a:t>√2, √3,√5, √6, √7,√8, √10, √11,√12, √13, √14, or √15 are all irrational numbers, but √1 = 1/1 or √4 = 2/1 or √9 = 3/1 or √16 = 4/1 are all rational numbers. </a:t>
                </a:r>
                <a:endParaRPr lang="en-IE" sz="1200" b="0" i="0" kern="1200" dirty="0" smtClean="0">
                  <a:solidFill>
                    <a:schemeClr val="tx1"/>
                  </a:solidFill>
                  <a:effectLst/>
                  <a:latin typeface="+mn-lt"/>
                  <a:ea typeface="+mn-ea"/>
                  <a:cs typeface="+mn-cs"/>
                </a:endParaRPr>
              </a:p>
              <a:p>
                <a:endParaRPr lang="en-IE"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IE" sz="1200" b="0" i="0" kern="1200" dirty="0" smtClean="0">
                    <a:solidFill>
                      <a:schemeClr val="tx1"/>
                    </a:solidFill>
                    <a:effectLst/>
                    <a:latin typeface="+mn-lt"/>
                    <a:ea typeface="+mn-ea"/>
                    <a:cs typeface="+mn-cs"/>
                  </a:rPr>
                  <a:t>Now one</a:t>
                </a:r>
                <a:r>
                  <a:rPr lang="en-IE" sz="1200" b="0" i="0" kern="1200" baseline="0" dirty="0" smtClean="0">
                    <a:solidFill>
                      <a:schemeClr val="tx1"/>
                    </a:solidFill>
                    <a:effectLst/>
                    <a:latin typeface="+mn-lt"/>
                    <a:ea typeface="+mn-ea"/>
                    <a:cs typeface="+mn-cs"/>
                  </a:rPr>
                  <a:t> of the most famous irrational numbers √2 preoccupied ancient Greek mathematicians for many years, among them  the famous mathematician Pythagoras, who lived in the 6</a:t>
                </a:r>
                <a:r>
                  <a:rPr lang="en-IE" sz="1200" b="0" i="0" kern="1200" baseline="30000" dirty="0" smtClean="0">
                    <a:solidFill>
                      <a:schemeClr val="tx1"/>
                    </a:solidFill>
                    <a:effectLst/>
                    <a:latin typeface="+mn-lt"/>
                    <a:ea typeface="+mn-ea"/>
                    <a:cs typeface="+mn-cs"/>
                  </a:rPr>
                  <a:t>th</a:t>
                </a:r>
                <a:r>
                  <a:rPr lang="en-IE" sz="1200" b="0" i="0" kern="1200" baseline="0" dirty="0" smtClean="0">
                    <a:solidFill>
                      <a:schemeClr val="tx1"/>
                    </a:solidFill>
                    <a:effectLst/>
                    <a:latin typeface="+mn-lt"/>
                    <a:ea typeface="+mn-ea"/>
                    <a:cs typeface="+mn-cs"/>
                  </a:rPr>
                  <a:t> century BC. Around 500BC, </a:t>
                </a:r>
                <a:r>
                  <a:rPr lang="en-IE" sz="1200" b="0" i="0" kern="1200" baseline="0" dirty="0" err="1" smtClean="0">
                    <a:solidFill>
                      <a:schemeClr val="tx1"/>
                    </a:solidFill>
                    <a:effectLst/>
                    <a:latin typeface="+mn-lt"/>
                    <a:ea typeface="+mn-ea"/>
                    <a:cs typeface="+mn-cs"/>
                  </a:rPr>
                  <a:t>Hippaus</a:t>
                </a:r>
                <a:r>
                  <a:rPr lang="en-IE" sz="1200" b="0" i="0" kern="1200" baseline="0" dirty="0" smtClean="0">
                    <a:solidFill>
                      <a:schemeClr val="tx1"/>
                    </a:solidFill>
                    <a:effectLst/>
                    <a:latin typeface="+mn-lt"/>
                    <a:ea typeface="+mn-ea"/>
                    <a:cs typeface="+mn-cs"/>
                  </a:rPr>
                  <a:t>, a follower of Pythagoras, is said to have proved that </a:t>
                </a:r>
                <a:r>
                  <a:rPr lang="en-IE" sz="1200" b="1" i="0" smtClean="0">
                    <a:latin typeface="Cambria Math"/>
                    <a:ea typeface="Cambria Math"/>
                  </a:rPr>
                  <a:t>√𝟐</a:t>
                </a:r>
                <a:r>
                  <a:rPr lang="en-IE" sz="1200" b="1" dirty="0" smtClean="0">
                    <a:latin typeface="Century Schoolbook"/>
                  </a:rPr>
                  <a:t> </a:t>
                </a:r>
                <a:r>
                  <a:rPr lang="en-IE" sz="1200" b="0" dirty="0" smtClean="0">
                    <a:latin typeface="Century Schoolbook"/>
                  </a:rPr>
                  <a:t>could not be written as a fraction. </a:t>
                </a:r>
                <a:r>
                  <a:rPr lang="en-IE" sz="1200" b="0" dirty="0" err="1" smtClean="0">
                    <a:latin typeface="Century Schoolbook"/>
                  </a:rPr>
                  <a:t>Phythagoras</a:t>
                </a:r>
                <a:r>
                  <a:rPr lang="en-IE" sz="1200" b="0" dirty="0" smtClean="0">
                    <a:latin typeface="Century Schoolbook"/>
                  </a:rPr>
                  <a:t>,</a:t>
                </a:r>
                <a:r>
                  <a:rPr lang="en-IE" sz="1200" b="0" baseline="0" dirty="0" smtClean="0">
                    <a:latin typeface="Century Schoolbook"/>
                  </a:rPr>
                  <a:t> who did not believe in the existence of irrational, was </a:t>
                </a:r>
                <a:r>
                  <a:rPr lang="en-IE" sz="1200" b="0" baseline="0" dirty="0" err="1" smtClean="0">
                    <a:latin typeface="Century Schoolbook"/>
                  </a:rPr>
                  <a:t>appaently</a:t>
                </a:r>
                <a:r>
                  <a:rPr lang="en-IE" sz="1200" b="0" baseline="0" dirty="0" smtClean="0">
                    <a:latin typeface="Century Schoolbook"/>
                  </a:rPr>
                  <a:t> so enraged by this proof that he had </a:t>
                </a:r>
                <a:r>
                  <a:rPr lang="en-IE" sz="1200" b="0" baseline="0" dirty="0" err="1" smtClean="0">
                    <a:latin typeface="Century Schoolbook"/>
                  </a:rPr>
                  <a:t>Hippasus</a:t>
                </a:r>
                <a:r>
                  <a:rPr lang="en-IE" sz="1200" b="0" baseline="0" dirty="0" smtClean="0">
                    <a:latin typeface="Century Schoolbook"/>
                  </a:rPr>
                  <a:t> thrown overboard from a ship, causing him to drown. </a:t>
                </a:r>
                <a:r>
                  <a:rPr lang="en-IE" sz="1200" b="0" i="0" smtClean="0">
                    <a:latin typeface="Cambria Math"/>
                    <a:ea typeface="Cambria Math"/>
                  </a:rPr>
                  <a:t>√2</a:t>
                </a:r>
                <a:r>
                  <a:rPr lang="en-IE" sz="1200" b="0" dirty="0" smtClean="0">
                    <a:latin typeface="Century Schoolbook"/>
                  </a:rPr>
                  <a:t> became the first known irrational number</a:t>
                </a:r>
                <a:r>
                  <a:rPr lang="en-IE" sz="1200" b="0" baseline="0" dirty="0" smtClean="0">
                    <a:latin typeface="Century Schoolbook"/>
                  </a:rPr>
                  <a:t>.</a:t>
                </a:r>
                <a:r>
                  <a:rPr lang="en-IE" sz="1200" b="0" dirty="0" smtClean="0">
                    <a:latin typeface="Century Schoolbook"/>
                  </a:rPr>
                  <a:t> </a:t>
                </a:r>
                <a:r>
                  <a:rPr lang="en-IE" sz="1200" b="0" i="0" smtClean="0">
                    <a:latin typeface="Cambria Math"/>
                    <a:ea typeface="Cambria Math"/>
                  </a:rPr>
                  <a:t>√2</a:t>
                </a:r>
                <a:r>
                  <a:rPr lang="en-IE" sz="1200" b="0" dirty="0" smtClean="0">
                    <a:latin typeface="Century Schoolbook"/>
                  </a:rPr>
                  <a:t> is something that we will have a closer look at in a few minutes.</a:t>
                </a:r>
              </a:p>
              <a:p>
                <a:pPr marL="0" marR="0" indent="0" algn="l" defTabSz="914400" rtl="0" eaLnBrk="1" fontAlgn="auto" latinLnBrk="0" hangingPunct="1">
                  <a:lnSpc>
                    <a:spcPct val="100000"/>
                  </a:lnSpc>
                  <a:spcBef>
                    <a:spcPts val="0"/>
                  </a:spcBef>
                  <a:spcAft>
                    <a:spcPts val="0"/>
                  </a:spcAft>
                  <a:buClrTx/>
                  <a:buSzTx/>
                  <a:buFontTx/>
                  <a:buNone/>
                  <a:tabLst/>
                  <a:defRPr/>
                </a:pPr>
                <a:endParaRPr lang="en-IE" sz="1200" b="0" dirty="0" smtClean="0">
                  <a:latin typeface="Century Schoolbook"/>
                </a:endParaRPr>
              </a:p>
              <a:p>
                <a:pPr marL="0" marR="0" indent="0" algn="l" defTabSz="914400" rtl="0" eaLnBrk="1" fontAlgn="auto" latinLnBrk="0" hangingPunct="1">
                  <a:lnSpc>
                    <a:spcPct val="100000"/>
                  </a:lnSpc>
                  <a:spcBef>
                    <a:spcPts val="0"/>
                  </a:spcBef>
                  <a:spcAft>
                    <a:spcPts val="0"/>
                  </a:spcAft>
                  <a:buClrTx/>
                  <a:buSzTx/>
                  <a:buFontTx/>
                  <a:buNone/>
                  <a:tabLst/>
                  <a:defRPr/>
                </a:pPr>
                <a:r>
                  <a:rPr lang="en-IE" sz="1200" b="0" dirty="0" smtClean="0">
                    <a:latin typeface="Century Schoolbook"/>
                  </a:rPr>
                  <a:t>Pi:</a:t>
                </a:r>
                <a:r>
                  <a:rPr lang="en-IE" sz="1200" b="0" baseline="0" dirty="0" smtClean="0">
                    <a:latin typeface="Century Schoolbook"/>
                  </a:rPr>
                  <a:t> is the ratio of the circumference of a circle to its diameter, is also an irrational number. It was not until the 18</a:t>
                </a:r>
                <a:r>
                  <a:rPr lang="en-IE" sz="1200" b="0" baseline="30000" dirty="0" smtClean="0">
                    <a:latin typeface="Century Schoolbook"/>
                  </a:rPr>
                  <a:t>th</a:t>
                </a:r>
                <a:r>
                  <a:rPr lang="en-IE" sz="1200" b="0" baseline="0" dirty="0" smtClean="0">
                    <a:latin typeface="Century Schoolbook"/>
                  </a:rPr>
                  <a:t> Century That Lambert, a Swiss mathematician, proved that pi was irrational.</a:t>
                </a:r>
                <a:endParaRPr lang="en-IE" sz="1200" b="0" dirty="0" smtClean="0">
                  <a:latin typeface="Century Schoolbook"/>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IE" sz="1200" b="1" dirty="0" smtClean="0">
                  <a:latin typeface="Century Schoolbook"/>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IE" sz="1200" b="1" dirty="0" smtClean="0">
                  <a:latin typeface="Century Schoolbook"/>
                </a:endParaRPr>
              </a:p>
              <a:p>
                <a:endParaRPr lang="en-IE" sz="1200" dirty="0" smtClean="0">
                  <a:solidFill>
                    <a:srgbClr val="FFC000"/>
                  </a:solidFill>
                </a:endParaRPr>
              </a:p>
              <a:p>
                <a:endParaRPr lang="en-IE" dirty="0"/>
              </a:p>
            </p:txBody>
          </p:sp>
        </mc:Fallback>
      </mc:AlternateContent>
      <p:sp>
        <p:nvSpPr>
          <p:cNvPr id="4" name="Slide Number Placeholder 3"/>
          <p:cNvSpPr>
            <a:spLocks noGrp="1"/>
          </p:cNvSpPr>
          <p:nvPr>
            <p:ph type="sldNum" sz="quarter" idx="10"/>
          </p:nvPr>
        </p:nvSpPr>
        <p:spPr/>
        <p:txBody>
          <a:bodyPr/>
          <a:lstStyle/>
          <a:p>
            <a:fld id="{D32FC816-F476-44D6-8F95-6C038E5ABBF9}" type="slidenum">
              <a:rPr lang="en-IE" smtClean="0"/>
              <a:t>43</a:t>
            </a:fld>
            <a:endParaRPr lang="en-IE"/>
          </a:p>
        </p:txBody>
      </p:sp>
    </p:spTree>
    <p:extLst>
      <p:ext uri="{BB962C8B-B14F-4D97-AF65-F5344CB8AC3E}">
        <p14:creationId xmlns:p14="http://schemas.microsoft.com/office/powerpoint/2010/main" val="29880224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5881">
              <a:defRPr/>
            </a:pPr>
            <a:endParaRPr lang="en-IE" sz="1300" dirty="0"/>
          </a:p>
        </p:txBody>
      </p:sp>
      <p:sp>
        <p:nvSpPr>
          <p:cNvPr id="4" name="Slide Number Placeholder 3"/>
          <p:cNvSpPr>
            <a:spLocks noGrp="1"/>
          </p:cNvSpPr>
          <p:nvPr>
            <p:ph type="sldNum" sz="quarter" idx="10"/>
          </p:nvPr>
        </p:nvSpPr>
        <p:spPr/>
        <p:txBody>
          <a:bodyPr/>
          <a:lstStyle/>
          <a:p>
            <a:fld id="{D32FC816-F476-44D6-8F95-6C038E5ABBF9}" type="slidenum">
              <a:rPr lang="en-IE" smtClean="0"/>
              <a:t>45</a:t>
            </a:fld>
            <a:endParaRPr lang="en-IE"/>
          </a:p>
        </p:txBody>
      </p:sp>
    </p:spTree>
    <p:extLst>
      <p:ext uri="{BB962C8B-B14F-4D97-AF65-F5344CB8AC3E}">
        <p14:creationId xmlns:p14="http://schemas.microsoft.com/office/powerpoint/2010/main" val="42799219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defTabSz="965881">
                  <a:defRPr/>
                </a:pPr>
                <a:endParaRPr lang="en-IE" sz="1300" dirty="0">
                  <a:latin typeface="Century Schoolbook"/>
                </a:endParaRPr>
              </a:p>
              <a:p>
                <a:pPr marL="0" marR="0" indent="0" algn="l" defTabSz="914400" rtl="0" eaLnBrk="1" fontAlgn="auto" latinLnBrk="0" hangingPunct="1">
                  <a:lnSpc>
                    <a:spcPct val="100000"/>
                  </a:lnSpc>
                  <a:spcBef>
                    <a:spcPts val="0"/>
                  </a:spcBef>
                  <a:spcAft>
                    <a:spcPts val="0"/>
                  </a:spcAft>
                  <a:buClrTx/>
                  <a:buSzTx/>
                  <a:buFontTx/>
                  <a:buNone/>
                  <a:tabLst/>
                  <a:defRPr/>
                </a:pPr>
                <a:r>
                  <a:rPr lang="en-IE" sz="1400" b="0" dirty="0" smtClean="0">
                    <a:latin typeface="Century Schoolbook"/>
                  </a:rPr>
                  <a:t>Pi:</a:t>
                </a:r>
                <a:r>
                  <a:rPr lang="en-IE" sz="1400" b="0" baseline="0" dirty="0" smtClean="0">
                    <a:latin typeface="Century Schoolbook"/>
                  </a:rPr>
                  <a:t> We have all met pi- even in primary school and is the ratio of the circumference of a circle to its diameter, is also an irrational number. It was not until the 18</a:t>
                </a:r>
                <a:r>
                  <a:rPr lang="en-IE" sz="1400" b="0" baseline="30000" dirty="0" smtClean="0">
                    <a:latin typeface="Century Schoolbook"/>
                  </a:rPr>
                  <a:t>th</a:t>
                </a:r>
                <a:r>
                  <a:rPr lang="en-IE" sz="1400" b="0" baseline="0" dirty="0" smtClean="0">
                    <a:latin typeface="Century Schoolbook"/>
                  </a:rPr>
                  <a:t> Century That Lambert, a Swiss mathematician, proved that pi was irrational.</a:t>
                </a:r>
              </a:p>
              <a:p>
                <a:pPr marL="0" marR="0" indent="0" algn="l" defTabSz="914400" rtl="0" eaLnBrk="1" fontAlgn="auto" latinLnBrk="0" hangingPunct="1">
                  <a:lnSpc>
                    <a:spcPct val="100000"/>
                  </a:lnSpc>
                  <a:spcBef>
                    <a:spcPts val="0"/>
                  </a:spcBef>
                  <a:spcAft>
                    <a:spcPts val="0"/>
                  </a:spcAft>
                  <a:buClrTx/>
                  <a:buSzTx/>
                  <a:buFontTx/>
                  <a:buNone/>
                  <a:tabLst/>
                  <a:defRPr/>
                </a:pPr>
                <a:endParaRPr lang="en-IE" sz="14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IE" sz="1400" b="1" i="0" kern="1200" dirty="0" smtClean="0">
                    <a:solidFill>
                      <a:schemeClr val="tx1"/>
                    </a:solidFill>
                    <a:effectLst/>
                    <a:latin typeface="+mn-lt"/>
                    <a:ea typeface="+mn-ea"/>
                    <a:cs typeface="+mn-cs"/>
                  </a:rPr>
                  <a:t>The popular approximation of </a:t>
                </a:r>
                <a:r>
                  <a:rPr lang="en-IE" sz="1400" b="1" i="0" kern="1200" baseline="30000" dirty="0" smtClean="0">
                    <a:solidFill>
                      <a:schemeClr val="tx1"/>
                    </a:solidFill>
                    <a:effectLst/>
                    <a:latin typeface="+mn-lt"/>
                    <a:ea typeface="+mn-ea"/>
                    <a:cs typeface="+mn-cs"/>
                  </a:rPr>
                  <a:t>22</a:t>
                </a:r>
                <a:r>
                  <a:rPr lang="en-IE" sz="1400" b="1" i="0" kern="1200" dirty="0" smtClean="0">
                    <a:solidFill>
                      <a:schemeClr val="tx1"/>
                    </a:solidFill>
                    <a:effectLst/>
                    <a:latin typeface="+mn-lt"/>
                    <a:ea typeface="+mn-ea"/>
                    <a:cs typeface="+mn-cs"/>
                  </a:rPr>
                  <a:t>/</a:t>
                </a:r>
                <a:r>
                  <a:rPr lang="en-IE" sz="1400" b="1" i="0" kern="1200" baseline="-25000" dirty="0" smtClean="0">
                    <a:solidFill>
                      <a:schemeClr val="tx1"/>
                    </a:solidFill>
                    <a:effectLst/>
                    <a:latin typeface="+mn-lt"/>
                    <a:ea typeface="+mn-ea"/>
                    <a:cs typeface="+mn-cs"/>
                  </a:rPr>
                  <a:t>7</a:t>
                </a:r>
                <a:r>
                  <a:rPr lang="en-IE" sz="1400" b="1" i="0" kern="1200" dirty="0" smtClean="0">
                    <a:solidFill>
                      <a:schemeClr val="tx1"/>
                    </a:solidFill>
                    <a:effectLst/>
                    <a:latin typeface="+mn-lt"/>
                    <a:ea typeface="+mn-ea"/>
                    <a:cs typeface="+mn-cs"/>
                  </a:rPr>
                  <a:t> = 3.1428571428571... is close but not accurate.</a:t>
                </a:r>
              </a:p>
              <a:p>
                <a:pPr marL="0" marR="0" indent="0" algn="l" defTabSz="914400" rtl="0" eaLnBrk="1" fontAlgn="auto" latinLnBrk="0" hangingPunct="1">
                  <a:lnSpc>
                    <a:spcPct val="100000"/>
                  </a:lnSpc>
                  <a:spcBef>
                    <a:spcPts val="0"/>
                  </a:spcBef>
                  <a:spcAft>
                    <a:spcPts val="0"/>
                  </a:spcAft>
                  <a:buClrTx/>
                  <a:buSzTx/>
                  <a:buFontTx/>
                  <a:buNone/>
                  <a:tabLst/>
                  <a:defRPr/>
                </a:pPr>
                <a:endParaRPr lang="en-IE" sz="1400" b="1" baseline="0" dirty="0" smtClean="0">
                  <a:latin typeface="Century Schoolbook"/>
                </a:endParaRPr>
              </a:p>
              <a:p>
                <a:pPr defTabSz="965881">
                  <a:defRPr/>
                </a:pPr>
                <a:r>
                  <a:rPr lang="en-IE" sz="1300" dirty="0" err="1" smtClean="0">
                    <a:latin typeface="Century Schoolbook"/>
                  </a:rPr>
                  <a:t>Eulers</a:t>
                </a:r>
                <a:r>
                  <a:rPr lang="en-IE" sz="1300" dirty="0" smtClean="0">
                    <a:latin typeface="Century Schoolbook"/>
                  </a:rPr>
                  <a:t> </a:t>
                </a:r>
                <a:r>
                  <a:rPr lang="en-IE" sz="1300" dirty="0">
                    <a:latin typeface="Century Schoolbook"/>
                  </a:rPr>
                  <a:t>number: This number you will not meet in  LC H/L maths. For teachers information you will remember we did a lovely activity on discovering “e” in </a:t>
                </a:r>
                <a:r>
                  <a:rPr lang="en-IE" sz="1300" dirty="0" err="1">
                    <a:latin typeface="Century Schoolbook"/>
                  </a:rPr>
                  <a:t>ws</a:t>
                </a:r>
                <a:r>
                  <a:rPr lang="en-IE" sz="1300" dirty="0">
                    <a:latin typeface="Century Schoolbook"/>
                  </a:rPr>
                  <a:t> 7</a:t>
                </a:r>
                <a:r>
                  <a:rPr lang="en-IE" sz="1300" dirty="0" smtClean="0">
                    <a:latin typeface="Century Schoolbook"/>
                  </a:rPr>
                  <a:t>.</a:t>
                </a:r>
              </a:p>
              <a:p>
                <a:pPr defTabSz="965881">
                  <a:defRPr/>
                </a:pPr>
                <a:endParaRPr lang="en-IE" sz="1300" dirty="0" smtClean="0">
                  <a:latin typeface="Century Schoolbook"/>
                </a:endParaRPr>
              </a:p>
              <a:p>
                <a:pPr marL="0" marR="0" indent="0" algn="l" defTabSz="965881" rtl="0" eaLnBrk="1" fontAlgn="auto" latinLnBrk="0" hangingPunct="1">
                  <a:lnSpc>
                    <a:spcPct val="100000"/>
                  </a:lnSpc>
                  <a:spcBef>
                    <a:spcPts val="0"/>
                  </a:spcBef>
                  <a:spcAft>
                    <a:spcPts val="0"/>
                  </a:spcAft>
                  <a:buClrTx/>
                  <a:buSzTx/>
                  <a:buFontTx/>
                  <a:buNone/>
                  <a:tabLst/>
                  <a:defRPr/>
                </a:pPr>
                <a:r>
                  <a:rPr lang="en-IE" sz="1400" b="0" baseline="0" dirty="0" smtClean="0">
                    <a:latin typeface="Century Schoolbook"/>
                  </a:rPr>
                  <a:t>Golden Ratio: the </a:t>
                </a:r>
                <a:r>
                  <a:rPr lang="en-IE" sz="1400" b="0" baseline="0" dirty="0" err="1" smtClean="0">
                    <a:latin typeface="Century Schoolbook"/>
                  </a:rPr>
                  <a:t>greek</a:t>
                </a:r>
                <a:r>
                  <a:rPr lang="en-IE" sz="1400" b="0" baseline="0" dirty="0" smtClean="0">
                    <a:latin typeface="Century Schoolbook"/>
                  </a:rPr>
                  <a:t> letter phi. </a:t>
                </a:r>
                <a:r>
                  <a:rPr lang="en-IE" sz="1400" b="0" i="0" kern="1200" dirty="0" smtClean="0">
                    <a:solidFill>
                      <a:schemeClr val="tx1"/>
                    </a:solidFill>
                    <a:effectLst/>
                    <a:latin typeface="+mn-lt"/>
                    <a:ea typeface="+mn-ea"/>
                    <a:cs typeface="+mn-cs"/>
                  </a:rPr>
                  <a:t>Some artists and architects believe the Golden Ratio makes the most pleasing and beautiful shapes.</a:t>
                </a:r>
              </a:p>
              <a:p>
                <a:pPr marL="0" marR="0" indent="0" algn="l" defTabSz="965881" rtl="0" eaLnBrk="1" fontAlgn="auto" latinLnBrk="0" hangingPunct="1">
                  <a:lnSpc>
                    <a:spcPct val="100000"/>
                  </a:lnSpc>
                  <a:spcBef>
                    <a:spcPts val="0"/>
                  </a:spcBef>
                  <a:spcAft>
                    <a:spcPts val="0"/>
                  </a:spcAft>
                  <a:buClrTx/>
                  <a:buSzTx/>
                  <a:buFontTx/>
                  <a:buNone/>
                  <a:tabLst/>
                  <a:defRPr/>
                </a:pPr>
                <a:r>
                  <a:rPr lang="en-IE" sz="1400" dirty="0" smtClean="0"/>
                  <a:t>√2: The first man to recognize the existence</a:t>
                </a:r>
                <a:r>
                  <a:rPr lang="en-IE" sz="1400" baseline="0" dirty="0" smtClean="0"/>
                  <a:t> of irrational numbers might have died for his discovery.</a:t>
                </a:r>
              </a:p>
              <a:p>
                <a:pPr marL="0" marR="0" indent="0" algn="l" defTabSz="965881" rtl="0" eaLnBrk="1" fontAlgn="auto" latinLnBrk="0" hangingPunct="1">
                  <a:lnSpc>
                    <a:spcPct val="100000"/>
                  </a:lnSpc>
                  <a:spcBef>
                    <a:spcPts val="0"/>
                  </a:spcBef>
                  <a:spcAft>
                    <a:spcPts val="0"/>
                  </a:spcAft>
                  <a:buClrTx/>
                  <a:buSzTx/>
                  <a:buFontTx/>
                  <a:buNone/>
                  <a:tabLst/>
                  <a:defRPr/>
                </a:pPr>
                <a:r>
                  <a:rPr lang="en-IE" sz="1400" baseline="0" dirty="0" err="1" smtClean="0"/>
                  <a:t>Hippassus</a:t>
                </a:r>
                <a:r>
                  <a:rPr lang="en-IE" sz="1400" baseline="0" dirty="0" smtClean="0"/>
                  <a:t> (5</a:t>
                </a:r>
                <a:r>
                  <a:rPr lang="en-IE" sz="1400" baseline="30000" dirty="0" smtClean="0"/>
                  <a:t>th</a:t>
                </a:r>
                <a:r>
                  <a:rPr lang="en-IE" sz="1400" baseline="0" dirty="0" smtClean="0"/>
                  <a:t> Century BC) was a student of Pythagoras. He supposedly, used his teacher’s famous theorem to find the diagonal of a unit square and realised that this length could not be expressed as a fraction. Pythagoras and his followers only believed in the existence of rational numbers and they threw </a:t>
                </a:r>
                <a:r>
                  <a:rPr lang="en-IE" sz="1400" baseline="0" dirty="0" err="1" smtClean="0"/>
                  <a:t>Hippassus</a:t>
                </a:r>
                <a:r>
                  <a:rPr lang="en-IE" sz="1400" baseline="0" dirty="0" smtClean="0"/>
                  <a:t> overboard on a sea voyage and vowed to keep the existence of irrational numbers an official secret of their sect. According to legend, the finding that there was no number, remember that at that time that meant rational number to express the length of a line so disturbed the world of </a:t>
                </a:r>
                <a:r>
                  <a:rPr lang="en-IE" sz="1400" baseline="0" dirty="0" err="1" smtClean="0"/>
                  <a:t>pythagoras</a:t>
                </a:r>
                <a:r>
                  <a:rPr lang="en-IE" sz="1400" baseline="0" dirty="0" smtClean="0"/>
                  <a:t> that they swore their members to secrecy. The sect believed that all things could be described by and apprehended through rational numbers. If you believed that all numbers are rational numbers and that rational numbers are the basis of all things in the universe, then having something that cannot be expressed as a fraction is like discovering a gaping void in the universe.</a:t>
                </a:r>
              </a:p>
              <a:p>
                <a:pPr marL="0" marR="0" indent="0" algn="l" defTabSz="965881" rtl="0" eaLnBrk="1" fontAlgn="auto" latinLnBrk="0" hangingPunct="1">
                  <a:lnSpc>
                    <a:spcPct val="100000"/>
                  </a:lnSpc>
                  <a:spcBef>
                    <a:spcPts val="0"/>
                  </a:spcBef>
                  <a:spcAft>
                    <a:spcPts val="0"/>
                  </a:spcAft>
                  <a:buClrTx/>
                  <a:buSzTx/>
                  <a:buFontTx/>
                  <a:buNone/>
                  <a:tabLst/>
                  <a:defRPr/>
                </a:pPr>
                <a:r>
                  <a:rPr lang="en-IE" sz="1400" baseline="0" dirty="0" smtClean="0"/>
                  <a:t>These historical links make it fitting that learning about surds should be strongly linked with geometry,</a:t>
                </a:r>
              </a:p>
              <a:p>
                <a:pPr marL="0" marR="0" indent="0" algn="l" defTabSz="965881" rtl="0" eaLnBrk="1" fontAlgn="auto" latinLnBrk="0" hangingPunct="1">
                  <a:lnSpc>
                    <a:spcPct val="100000"/>
                  </a:lnSpc>
                  <a:spcBef>
                    <a:spcPts val="0"/>
                  </a:spcBef>
                  <a:spcAft>
                    <a:spcPts val="0"/>
                  </a:spcAft>
                  <a:buClrTx/>
                  <a:buSzTx/>
                  <a:buFontTx/>
                  <a:buNone/>
                  <a:tabLst/>
                  <a:defRPr/>
                </a:pPr>
                <a:endParaRPr lang="en-IE" sz="1400" dirty="0" smtClean="0"/>
              </a:p>
              <a:p>
                <a:pPr defTabSz="965881">
                  <a:defRPr/>
                </a:pPr>
                <a:endParaRPr lang="en-IE" sz="1400" dirty="0" smtClean="0">
                  <a:latin typeface="Century Schoolbook"/>
                </a:endParaRPr>
              </a:p>
              <a:p>
                <a:pPr marL="0" marR="0" indent="0" algn="l" defTabSz="965881"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l" defTabSz="965881" rtl="0" eaLnBrk="1" fontAlgn="auto" latinLnBrk="0" hangingPunct="1">
                  <a:lnSpc>
                    <a:spcPct val="100000"/>
                  </a:lnSpc>
                  <a:spcBef>
                    <a:spcPts val="0"/>
                  </a:spcBef>
                  <a:spcAft>
                    <a:spcPts val="0"/>
                  </a:spcAft>
                  <a:buClrTx/>
                  <a:buSzTx/>
                  <a:buFontTx/>
                  <a:buNone/>
                  <a:tabLst/>
                  <a:defRPr/>
                </a:pPr>
                <a:endParaRPr lang="en-IE" sz="1400" b="0" i="0" kern="1200" baseline="0" dirty="0" smtClean="0">
                  <a:solidFill>
                    <a:schemeClr val="tx1"/>
                  </a:solidFill>
                  <a:effectLst/>
                  <a:latin typeface="+mn-lt"/>
                  <a:ea typeface="+mn-ea"/>
                  <a:cs typeface="+mn-cs"/>
                </a:endParaRPr>
              </a:p>
              <a:p>
                <a:pPr defTabSz="965881">
                  <a:defRPr/>
                </a:pPr>
                <a:endParaRPr lang="en-IE" sz="1300" dirty="0">
                  <a:latin typeface="Century Schoolbook"/>
                </a:endParaRPr>
              </a:p>
              <a:p>
                <a:pPr defTabSz="965881">
                  <a:defRPr/>
                </a:pPr>
                <a:endParaRPr lang="en-IE" sz="1300" dirty="0">
                  <a:latin typeface="Century Schoolbook"/>
                </a:endParaRPr>
              </a:p>
            </p:txBody>
          </p:sp>
        </mc:Choice>
        <mc:Fallback xmlns="">
          <p:sp>
            <p:nvSpPr>
              <p:cNvPr id="3" name="Notes Placeholder 2"/>
              <p:cNvSpPr>
                <a:spLocks noGrp="1"/>
              </p:cNvSpPr>
              <p:nvPr>
                <p:ph type="body" idx="1"/>
              </p:nvPr>
            </p:nvSpPr>
            <p:spPr/>
            <p:txBody>
              <a:bodyPr/>
              <a:lstStyle/>
              <a:p>
                <a:r>
                  <a:rPr lang="en-IE" sz="1200" b="1" dirty="0" smtClean="0">
                    <a:solidFill>
                      <a:srgbClr val="FFC000"/>
                    </a:solidFill>
                  </a:rPr>
                  <a:t>But some numbers cannot be written as a ratio of two integers. They are called the Irrational </a:t>
                </a:r>
                <a:r>
                  <a:rPr lang="en-IE" sz="1200" b="1" dirty="0" smtClean="0">
                    <a:solidFill>
                      <a:srgbClr val="FFC000"/>
                    </a:solidFill>
                  </a:rPr>
                  <a:t>numbers </a:t>
                </a:r>
                <a:r>
                  <a:rPr lang="en-IE" sz="1200" b="1" dirty="0" smtClean="0">
                    <a:solidFill>
                      <a:srgbClr val="FFC000"/>
                    </a:solidFill>
                  </a:rPr>
                  <a:t>are </a:t>
                </a:r>
                <a:r>
                  <a:rPr lang="en-IE" sz="1200" b="1" dirty="0" err="1" smtClean="0">
                    <a:solidFill>
                      <a:srgbClr val="FFC000"/>
                    </a:solidFill>
                  </a:rPr>
                  <a:t>are</a:t>
                </a:r>
                <a:r>
                  <a:rPr lang="en-IE" sz="1200" b="1" dirty="0" smtClean="0">
                    <a:solidFill>
                      <a:srgbClr val="FFC000"/>
                    </a:solidFill>
                  </a:rPr>
                  <a:t> </a:t>
                </a:r>
                <a:r>
                  <a:rPr lang="en-IE" sz="1200" b="1" dirty="0" smtClean="0">
                    <a:solidFill>
                      <a:srgbClr val="FFC000"/>
                    </a:solidFill>
                  </a:rPr>
                  <a:t>non terminating, non repeating decimals such as </a:t>
                </a:r>
                <a:r>
                  <a:rPr lang="en-IE" sz="1200" dirty="0" smtClean="0">
                    <a:solidFill>
                      <a:srgbClr val="FFC000"/>
                    </a:solidFill>
                  </a:rPr>
                  <a:t> √2, √3, ∛4, π, </a:t>
                </a:r>
                <a:r>
                  <a:rPr lang="en-IE" sz="1200" dirty="0" smtClean="0">
                    <a:solidFill>
                      <a:srgbClr val="FFC000"/>
                    </a:solidFill>
                  </a:rPr>
                  <a:t>e. </a:t>
                </a:r>
                <a:endParaRPr lang="en-IE" sz="1200" dirty="0" smtClean="0">
                  <a:solidFill>
                    <a:srgbClr val="FFC000"/>
                  </a:solidFill>
                </a:endParaRPr>
              </a:p>
              <a:p>
                <a:r>
                  <a:rPr lang="en-IE" sz="1200" b="0" i="0" kern="1200" dirty="0" smtClean="0">
                    <a:solidFill>
                      <a:schemeClr val="tx1"/>
                    </a:solidFill>
                    <a:effectLst/>
                    <a:latin typeface="+mn-lt"/>
                    <a:ea typeface="+mn-ea"/>
                    <a:cs typeface="+mn-cs"/>
                  </a:rPr>
                  <a:t>So </a:t>
                </a:r>
                <a:r>
                  <a:rPr lang="en-IE" sz="1200" b="0" i="0" kern="1200" dirty="0" smtClean="0">
                    <a:solidFill>
                      <a:schemeClr val="tx1"/>
                    </a:solidFill>
                    <a:effectLst/>
                    <a:latin typeface="+mn-lt"/>
                    <a:ea typeface="+mn-ea"/>
                    <a:cs typeface="+mn-cs"/>
                  </a:rPr>
                  <a:t>√2, √3,√5, √6, √7,√8, √10, √11,√12, √13, √14, or √15 are all irrational numbers, but √1 = 1/1 or √4 = 2/1 or √9 = 3/1 or √16 = 4/1 are all rational numbers. </a:t>
                </a:r>
                <a:endParaRPr lang="en-IE" sz="1200" b="0" i="0" kern="1200" dirty="0" smtClean="0">
                  <a:solidFill>
                    <a:schemeClr val="tx1"/>
                  </a:solidFill>
                  <a:effectLst/>
                  <a:latin typeface="+mn-lt"/>
                  <a:ea typeface="+mn-ea"/>
                  <a:cs typeface="+mn-cs"/>
                </a:endParaRPr>
              </a:p>
              <a:p>
                <a:endParaRPr lang="en-IE"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IE" sz="1200" b="0" i="0" kern="1200" dirty="0" smtClean="0">
                    <a:solidFill>
                      <a:schemeClr val="tx1"/>
                    </a:solidFill>
                    <a:effectLst/>
                    <a:latin typeface="+mn-lt"/>
                    <a:ea typeface="+mn-ea"/>
                    <a:cs typeface="+mn-cs"/>
                  </a:rPr>
                  <a:t>Now one</a:t>
                </a:r>
                <a:r>
                  <a:rPr lang="en-IE" sz="1200" b="0" i="0" kern="1200" baseline="0" dirty="0" smtClean="0">
                    <a:solidFill>
                      <a:schemeClr val="tx1"/>
                    </a:solidFill>
                    <a:effectLst/>
                    <a:latin typeface="+mn-lt"/>
                    <a:ea typeface="+mn-ea"/>
                    <a:cs typeface="+mn-cs"/>
                  </a:rPr>
                  <a:t> of the most famous irrational numbers √2 preoccupied ancient Greek mathematicians for many years, among them  the famous mathematician Pythagoras, who lived in the 6</a:t>
                </a:r>
                <a:r>
                  <a:rPr lang="en-IE" sz="1200" b="0" i="0" kern="1200" baseline="30000" dirty="0" smtClean="0">
                    <a:solidFill>
                      <a:schemeClr val="tx1"/>
                    </a:solidFill>
                    <a:effectLst/>
                    <a:latin typeface="+mn-lt"/>
                    <a:ea typeface="+mn-ea"/>
                    <a:cs typeface="+mn-cs"/>
                  </a:rPr>
                  <a:t>th</a:t>
                </a:r>
                <a:r>
                  <a:rPr lang="en-IE" sz="1200" b="0" i="0" kern="1200" baseline="0" dirty="0" smtClean="0">
                    <a:solidFill>
                      <a:schemeClr val="tx1"/>
                    </a:solidFill>
                    <a:effectLst/>
                    <a:latin typeface="+mn-lt"/>
                    <a:ea typeface="+mn-ea"/>
                    <a:cs typeface="+mn-cs"/>
                  </a:rPr>
                  <a:t> century BC. Around 500BC, </a:t>
                </a:r>
                <a:r>
                  <a:rPr lang="en-IE" sz="1200" b="0" i="0" kern="1200" baseline="0" dirty="0" err="1" smtClean="0">
                    <a:solidFill>
                      <a:schemeClr val="tx1"/>
                    </a:solidFill>
                    <a:effectLst/>
                    <a:latin typeface="+mn-lt"/>
                    <a:ea typeface="+mn-ea"/>
                    <a:cs typeface="+mn-cs"/>
                  </a:rPr>
                  <a:t>Hippaus</a:t>
                </a:r>
                <a:r>
                  <a:rPr lang="en-IE" sz="1200" b="0" i="0" kern="1200" baseline="0" dirty="0" smtClean="0">
                    <a:solidFill>
                      <a:schemeClr val="tx1"/>
                    </a:solidFill>
                    <a:effectLst/>
                    <a:latin typeface="+mn-lt"/>
                    <a:ea typeface="+mn-ea"/>
                    <a:cs typeface="+mn-cs"/>
                  </a:rPr>
                  <a:t>, a follower of Pythagoras, is said to have proved that </a:t>
                </a:r>
                <a:r>
                  <a:rPr lang="en-IE" sz="1200" b="1" i="0" smtClean="0">
                    <a:latin typeface="Cambria Math"/>
                    <a:ea typeface="Cambria Math"/>
                  </a:rPr>
                  <a:t>√𝟐</a:t>
                </a:r>
                <a:r>
                  <a:rPr lang="en-IE" sz="1200" b="1" dirty="0" smtClean="0">
                    <a:latin typeface="Century Schoolbook"/>
                  </a:rPr>
                  <a:t> </a:t>
                </a:r>
                <a:r>
                  <a:rPr lang="en-IE" sz="1200" b="0" dirty="0" smtClean="0">
                    <a:latin typeface="Century Schoolbook"/>
                  </a:rPr>
                  <a:t>could not be written as a fraction. </a:t>
                </a:r>
                <a:r>
                  <a:rPr lang="en-IE" sz="1200" b="0" dirty="0" err="1" smtClean="0">
                    <a:latin typeface="Century Schoolbook"/>
                  </a:rPr>
                  <a:t>Phythagoras</a:t>
                </a:r>
                <a:r>
                  <a:rPr lang="en-IE" sz="1200" b="0" dirty="0" smtClean="0">
                    <a:latin typeface="Century Schoolbook"/>
                  </a:rPr>
                  <a:t>,</a:t>
                </a:r>
                <a:r>
                  <a:rPr lang="en-IE" sz="1200" b="0" baseline="0" dirty="0" smtClean="0">
                    <a:latin typeface="Century Schoolbook"/>
                  </a:rPr>
                  <a:t> who did not believe in the existence of irrational, was </a:t>
                </a:r>
                <a:r>
                  <a:rPr lang="en-IE" sz="1200" b="0" baseline="0" dirty="0" err="1" smtClean="0">
                    <a:latin typeface="Century Schoolbook"/>
                  </a:rPr>
                  <a:t>appaently</a:t>
                </a:r>
                <a:r>
                  <a:rPr lang="en-IE" sz="1200" b="0" baseline="0" dirty="0" smtClean="0">
                    <a:latin typeface="Century Schoolbook"/>
                  </a:rPr>
                  <a:t> so enraged by this proof that he had </a:t>
                </a:r>
                <a:r>
                  <a:rPr lang="en-IE" sz="1200" b="0" baseline="0" dirty="0" err="1" smtClean="0">
                    <a:latin typeface="Century Schoolbook"/>
                  </a:rPr>
                  <a:t>Hippasus</a:t>
                </a:r>
                <a:r>
                  <a:rPr lang="en-IE" sz="1200" b="0" baseline="0" dirty="0" smtClean="0">
                    <a:latin typeface="Century Schoolbook"/>
                  </a:rPr>
                  <a:t> thrown overboard from a ship, causing him to drown. </a:t>
                </a:r>
                <a:r>
                  <a:rPr lang="en-IE" sz="1200" b="0" i="0" smtClean="0">
                    <a:latin typeface="Cambria Math"/>
                    <a:ea typeface="Cambria Math"/>
                  </a:rPr>
                  <a:t>√2</a:t>
                </a:r>
                <a:r>
                  <a:rPr lang="en-IE" sz="1200" b="0" dirty="0" smtClean="0">
                    <a:latin typeface="Century Schoolbook"/>
                  </a:rPr>
                  <a:t> became the first known irrational number</a:t>
                </a:r>
                <a:r>
                  <a:rPr lang="en-IE" sz="1200" b="0" baseline="0" dirty="0" smtClean="0">
                    <a:latin typeface="Century Schoolbook"/>
                  </a:rPr>
                  <a:t>.</a:t>
                </a:r>
                <a:r>
                  <a:rPr lang="en-IE" sz="1200" b="0" dirty="0" smtClean="0">
                    <a:latin typeface="Century Schoolbook"/>
                  </a:rPr>
                  <a:t> </a:t>
                </a:r>
                <a:r>
                  <a:rPr lang="en-IE" sz="1200" b="0" i="0" smtClean="0">
                    <a:latin typeface="Cambria Math"/>
                    <a:ea typeface="Cambria Math"/>
                  </a:rPr>
                  <a:t>√2</a:t>
                </a:r>
                <a:r>
                  <a:rPr lang="en-IE" sz="1200" b="0" dirty="0" smtClean="0">
                    <a:latin typeface="Century Schoolbook"/>
                  </a:rPr>
                  <a:t> is something that we will have a closer look at in a few minutes.</a:t>
                </a:r>
              </a:p>
              <a:p>
                <a:pPr marL="0" marR="0" indent="0" algn="l" defTabSz="914400" rtl="0" eaLnBrk="1" fontAlgn="auto" latinLnBrk="0" hangingPunct="1">
                  <a:lnSpc>
                    <a:spcPct val="100000"/>
                  </a:lnSpc>
                  <a:spcBef>
                    <a:spcPts val="0"/>
                  </a:spcBef>
                  <a:spcAft>
                    <a:spcPts val="0"/>
                  </a:spcAft>
                  <a:buClrTx/>
                  <a:buSzTx/>
                  <a:buFontTx/>
                  <a:buNone/>
                  <a:tabLst/>
                  <a:defRPr/>
                </a:pPr>
                <a:endParaRPr lang="en-IE" sz="1200" b="0" dirty="0" smtClean="0">
                  <a:latin typeface="Century Schoolbook"/>
                </a:endParaRPr>
              </a:p>
              <a:p>
                <a:pPr marL="0" marR="0" indent="0" algn="l" defTabSz="914400" rtl="0" eaLnBrk="1" fontAlgn="auto" latinLnBrk="0" hangingPunct="1">
                  <a:lnSpc>
                    <a:spcPct val="100000"/>
                  </a:lnSpc>
                  <a:spcBef>
                    <a:spcPts val="0"/>
                  </a:spcBef>
                  <a:spcAft>
                    <a:spcPts val="0"/>
                  </a:spcAft>
                  <a:buClrTx/>
                  <a:buSzTx/>
                  <a:buFontTx/>
                  <a:buNone/>
                  <a:tabLst/>
                  <a:defRPr/>
                </a:pPr>
                <a:r>
                  <a:rPr lang="en-IE" sz="1200" b="0" dirty="0" smtClean="0">
                    <a:latin typeface="Century Schoolbook"/>
                  </a:rPr>
                  <a:t>Pi:</a:t>
                </a:r>
                <a:r>
                  <a:rPr lang="en-IE" sz="1200" b="0" baseline="0" dirty="0" smtClean="0">
                    <a:latin typeface="Century Schoolbook"/>
                  </a:rPr>
                  <a:t> is the ratio of the circumference of a circle to its diameter, is also an irrational number. It was not until the 18</a:t>
                </a:r>
                <a:r>
                  <a:rPr lang="en-IE" sz="1200" b="0" baseline="30000" dirty="0" smtClean="0">
                    <a:latin typeface="Century Schoolbook"/>
                  </a:rPr>
                  <a:t>th</a:t>
                </a:r>
                <a:r>
                  <a:rPr lang="en-IE" sz="1200" b="0" baseline="0" dirty="0" smtClean="0">
                    <a:latin typeface="Century Schoolbook"/>
                  </a:rPr>
                  <a:t> Century That Lambert, a Swiss mathematician, proved that pi was irrational.</a:t>
                </a:r>
                <a:endParaRPr lang="en-IE" sz="1200" b="0" dirty="0" smtClean="0">
                  <a:latin typeface="Century Schoolbook"/>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IE" sz="1200" b="1" dirty="0" smtClean="0">
                  <a:latin typeface="Century Schoolbook"/>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IE" sz="1200" b="1" dirty="0" smtClean="0">
                  <a:latin typeface="Century Schoolbook"/>
                </a:endParaRPr>
              </a:p>
              <a:p>
                <a:endParaRPr lang="en-IE" sz="1200" dirty="0" smtClean="0">
                  <a:solidFill>
                    <a:srgbClr val="FFC000"/>
                  </a:solidFill>
                </a:endParaRPr>
              </a:p>
              <a:p>
                <a:endParaRPr lang="en-IE" dirty="0"/>
              </a:p>
            </p:txBody>
          </p:sp>
        </mc:Fallback>
      </mc:AlternateContent>
      <p:sp>
        <p:nvSpPr>
          <p:cNvPr id="4" name="Slide Number Placeholder 3"/>
          <p:cNvSpPr>
            <a:spLocks noGrp="1"/>
          </p:cNvSpPr>
          <p:nvPr>
            <p:ph type="sldNum" sz="quarter" idx="10"/>
          </p:nvPr>
        </p:nvSpPr>
        <p:spPr/>
        <p:txBody>
          <a:bodyPr/>
          <a:lstStyle/>
          <a:p>
            <a:fld id="{D32FC816-F476-44D6-8F95-6C038E5ABBF9}" type="slidenum">
              <a:rPr lang="en-IE" smtClean="0"/>
              <a:t>46</a:t>
            </a:fld>
            <a:endParaRPr lang="en-IE"/>
          </a:p>
        </p:txBody>
      </p:sp>
    </p:spTree>
    <p:extLst>
      <p:ext uri="{BB962C8B-B14F-4D97-AF65-F5344CB8AC3E}">
        <p14:creationId xmlns:p14="http://schemas.microsoft.com/office/powerpoint/2010/main" val="29880224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32FC816-F476-44D6-8F95-6C038E5ABBF9}" type="slidenum">
              <a:rPr lang="en-IE" smtClean="0"/>
              <a:t>47</a:t>
            </a:fld>
            <a:endParaRPr lang="en-IE"/>
          </a:p>
        </p:txBody>
      </p:sp>
    </p:spTree>
    <p:extLst>
      <p:ext uri="{BB962C8B-B14F-4D97-AF65-F5344CB8AC3E}">
        <p14:creationId xmlns:p14="http://schemas.microsoft.com/office/powerpoint/2010/main" val="11907592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32FC816-F476-44D6-8F95-6C038E5ABBF9}" type="slidenum">
              <a:rPr lang="en-IE" smtClean="0"/>
              <a:t>48</a:t>
            </a:fld>
            <a:endParaRPr lang="en-IE"/>
          </a:p>
        </p:txBody>
      </p:sp>
    </p:spTree>
    <p:extLst>
      <p:ext uri="{BB962C8B-B14F-4D97-AF65-F5344CB8AC3E}">
        <p14:creationId xmlns:p14="http://schemas.microsoft.com/office/powerpoint/2010/main" val="11907592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32FC816-F476-44D6-8F95-6C038E5ABBF9}" type="slidenum">
              <a:rPr lang="en-IE" smtClean="0"/>
              <a:t>49</a:t>
            </a:fld>
            <a:endParaRPr lang="en-IE"/>
          </a:p>
        </p:txBody>
      </p:sp>
    </p:spTree>
    <p:extLst>
      <p:ext uri="{BB962C8B-B14F-4D97-AF65-F5344CB8AC3E}">
        <p14:creationId xmlns:p14="http://schemas.microsoft.com/office/powerpoint/2010/main" val="11907592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32FC816-F476-44D6-8F95-6C038E5ABBF9}" type="slidenum">
              <a:rPr lang="en-IE" smtClean="0"/>
              <a:t>50</a:t>
            </a:fld>
            <a:endParaRPr lang="en-IE"/>
          </a:p>
        </p:txBody>
      </p:sp>
    </p:spTree>
    <p:extLst>
      <p:ext uri="{BB962C8B-B14F-4D97-AF65-F5344CB8AC3E}">
        <p14:creationId xmlns:p14="http://schemas.microsoft.com/office/powerpoint/2010/main" val="1190759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aseline="0" dirty="0" smtClean="0"/>
          </a:p>
        </p:txBody>
      </p:sp>
      <p:sp>
        <p:nvSpPr>
          <p:cNvPr id="4" name="Slide Number Placeholder 3"/>
          <p:cNvSpPr>
            <a:spLocks noGrp="1"/>
          </p:cNvSpPr>
          <p:nvPr>
            <p:ph type="sldNum" sz="quarter" idx="10"/>
          </p:nvPr>
        </p:nvSpPr>
        <p:spPr/>
        <p:txBody>
          <a:bodyPr/>
          <a:lstStyle/>
          <a:p>
            <a:fld id="{D32FC816-F476-44D6-8F95-6C038E5ABBF9}" type="slidenum">
              <a:rPr lang="en-IE" smtClean="0"/>
              <a:t>5</a:t>
            </a:fld>
            <a:endParaRPr lang="en-IE"/>
          </a:p>
        </p:txBody>
      </p:sp>
    </p:spTree>
    <p:extLst>
      <p:ext uri="{BB962C8B-B14F-4D97-AF65-F5344CB8AC3E}">
        <p14:creationId xmlns:p14="http://schemas.microsoft.com/office/powerpoint/2010/main" val="35946365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32FC816-F476-44D6-8F95-6C038E5ABBF9}" type="slidenum">
              <a:rPr lang="en-IE" smtClean="0"/>
              <a:t>51</a:t>
            </a:fld>
            <a:endParaRPr lang="en-IE"/>
          </a:p>
        </p:txBody>
      </p:sp>
    </p:spTree>
    <p:extLst>
      <p:ext uri="{BB962C8B-B14F-4D97-AF65-F5344CB8AC3E}">
        <p14:creationId xmlns:p14="http://schemas.microsoft.com/office/powerpoint/2010/main" val="16676004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aseline="0" dirty="0" smtClean="0"/>
          </a:p>
        </p:txBody>
      </p:sp>
      <p:sp>
        <p:nvSpPr>
          <p:cNvPr id="4" name="Slide Number Placeholder 3"/>
          <p:cNvSpPr>
            <a:spLocks noGrp="1"/>
          </p:cNvSpPr>
          <p:nvPr>
            <p:ph type="sldNum" sz="quarter" idx="10"/>
          </p:nvPr>
        </p:nvSpPr>
        <p:spPr/>
        <p:txBody>
          <a:bodyPr/>
          <a:lstStyle/>
          <a:p>
            <a:fld id="{D32FC816-F476-44D6-8F95-6C038E5ABBF9}" type="slidenum">
              <a:rPr lang="en-IE" smtClean="0"/>
              <a:t>52</a:t>
            </a:fld>
            <a:endParaRPr lang="en-IE"/>
          </a:p>
        </p:txBody>
      </p:sp>
    </p:spTree>
    <p:extLst>
      <p:ext uri="{BB962C8B-B14F-4D97-AF65-F5344CB8AC3E}">
        <p14:creationId xmlns:p14="http://schemas.microsoft.com/office/powerpoint/2010/main" val="31433580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32FC816-F476-44D6-8F95-6C038E5ABBF9}" type="slidenum">
              <a:rPr lang="en-IE" smtClean="0"/>
              <a:t>53</a:t>
            </a:fld>
            <a:endParaRPr lang="en-IE"/>
          </a:p>
        </p:txBody>
      </p:sp>
    </p:spTree>
    <p:extLst>
      <p:ext uri="{BB962C8B-B14F-4D97-AF65-F5344CB8AC3E}">
        <p14:creationId xmlns:p14="http://schemas.microsoft.com/office/powerpoint/2010/main" val="21187476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D32FC816-F476-44D6-8F95-6C038E5ABBF9}" type="slidenum">
              <a:rPr lang="en-IE" smtClean="0">
                <a:solidFill>
                  <a:prstClr val="black"/>
                </a:solidFill>
              </a:rPr>
              <a:pPr/>
              <a:t>54</a:t>
            </a:fld>
            <a:endParaRPr lang="en-IE">
              <a:solidFill>
                <a:prstClr val="black"/>
              </a:solidFill>
            </a:endParaRPr>
          </a:p>
        </p:txBody>
      </p:sp>
    </p:spTree>
    <p:extLst>
      <p:ext uri="{BB962C8B-B14F-4D97-AF65-F5344CB8AC3E}">
        <p14:creationId xmlns:p14="http://schemas.microsoft.com/office/powerpoint/2010/main" val="31640658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D32FC816-F476-44D6-8F95-6C038E5ABBF9}" type="slidenum">
              <a:rPr lang="en-IE" smtClean="0"/>
              <a:t>55</a:t>
            </a:fld>
            <a:endParaRPr lang="en-IE"/>
          </a:p>
        </p:txBody>
      </p:sp>
    </p:spTree>
    <p:extLst>
      <p:ext uri="{BB962C8B-B14F-4D97-AF65-F5344CB8AC3E}">
        <p14:creationId xmlns:p14="http://schemas.microsoft.com/office/powerpoint/2010/main" val="22610008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D32FC816-F476-44D6-8F95-6C038E5ABBF9}" type="slidenum">
              <a:rPr lang="en-IE" smtClean="0"/>
              <a:t>56</a:t>
            </a:fld>
            <a:endParaRPr lang="en-IE"/>
          </a:p>
        </p:txBody>
      </p:sp>
    </p:spTree>
    <p:extLst>
      <p:ext uri="{BB962C8B-B14F-4D97-AF65-F5344CB8AC3E}">
        <p14:creationId xmlns:p14="http://schemas.microsoft.com/office/powerpoint/2010/main" val="27082321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Adapt this to include whatever numbers you wish.</a:t>
            </a:r>
          </a:p>
          <a:p>
            <a:endParaRPr lang="en-IE" baseline="0" dirty="0" smtClean="0"/>
          </a:p>
        </p:txBody>
      </p:sp>
      <p:sp>
        <p:nvSpPr>
          <p:cNvPr id="4" name="Slide Number Placeholder 3"/>
          <p:cNvSpPr>
            <a:spLocks noGrp="1"/>
          </p:cNvSpPr>
          <p:nvPr>
            <p:ph type="sldNum" sz="quarter" idx="10"/>
          </p:nvPr>
        </p:nvSpPr>
        <p:spPr/>
        <p:txBody>
          <a:bodyPr/>
          <a:lstStyle/>
          <a:p>
            <a:fld id="{D32FC816-F476-44D6-8F95-6C038E5ABBF9}" type="slidenum">
              <a:rPr lang="en-IE" smtClean="0"/>
              <a:t>57</a:t>
            </a:fld>
            <a:endParaRPr lang="en-IE"/>
          </a:p>
        </p:txBody>
      </p:sp>
    </p:spTree>
    <p:extLst>
      <p:ext uri="{BB962C8B-B14F-4D97-AF65-F5344CB8AC3E}">
        <p14:creationId xmlns:p14="http://schemas.microsoft.com/office/powerpoint/2010/main" val="11515369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1" baseline="0" dirty="0" smtClean="0"/>
          </a:p>
        </p:txBody>
      </p:sp>
      <p:sp>
        <p:nvSpPr>
          <p:cNvPr id="4" name="Slide Number Placeholder 3"/>
          <p:cNvSpPr>
            <a:spLocks noGrp="1"/>
          </p:cNvSpPr>
          <p:nvPr>
            <p:ph type="sldNum" sz="quarter" idx="10"/>
          </p:nvPr>
        </p:nvSpPr>
        <p:spPr/>
        <p:txBody>
          <a:bodyPr/>
          <a:lstStyle/>
          <a:p>
            <a:fld id="{D32FC816-F476-44D6-8F95-6C038E5ABBF9}" type="slidenum">
              <a:rPr lang="en-IE" smtClean="0"/>
              <a:t>58</a:t>
            </a:fld>
            <a:endParaRPr lang="en-IE"/>
          </a:p>
        </p:txBody>
      </p:sp>
    </p:spTree>
    <p:extLst>
      <p:ext uri="{BB962C8B-B14F-4D97-AF65-F5344CB8AC3E}">
        <p14:creationId xmlns:p14="http://schemas.microsoft.com/office/powerpoint/2010/main" val="11515369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32FC816-F476-44D6-8F95-6C038E5ABBF9}" type="slidenum">
              <a:rPr lang="en-IE" smtClean="0"/>
              <a:t>59</a:t>
            </a:fld>
            <a:endParaRPr lang="en-IE"/>
          </a:p>
        </p:txBody>
      </p:sp>
    </p:spTree>
    <p:extLst>
      <p:ext uri="{BB962C8B-B14F-4D97-AF65-F5344CB8AC3E}">
        <p14:creationId xmlns:p14="http://schemas.microsoft.com/office/powerpoint/2010/main" val="40386237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IE" baseline="0" dirty="0" smtClean="0"/>
              </a:p>
              <a:p>
                <a:endParaRPr lang="en-IE" baseline="0" dirty="0" smtClean="0"/>
              </a:p>
            </p:txBody>
          </p:sp>
        </mc:Choice>
        <mc:Fallback xmlns="">
          <p:sp>
            <p:nvSpPr>
              <p:cNvPr id="3" name="Notes Placeholder 2"/>
              <p:cNvSpPr>
                <a:spLocks noGrp="1"/>
              </p:cNvSpPr>
              <p:nvPr>
                <p:ph type="body" idx="1"/>
              </p:nvPr>
            </p:nvSpPr>
            <p:spPr/>
            <p:txBody>
              <a:bodyPr/>
              <a:lstStyle/>
              <a:p>
                <a:r>
                  <a:rPr lang="en-IE" dirty="0" smtClean="0"/>
                  <a:t>Have</a:t>
                </a:r>
                <a:r>
                  <a:rPr lang="en-IE" baseline="0" dirty="0" smtClean="0"/>
                  <a:t> a go at this.</a:t>
                </a:r>
              </a:p>
              <a:p>
                <a:endParaRPr lang="en-IE" baseline="0" dirty="0" smtClean="0"/>
              </a:p>
              <a:p>
                <a:r>
                  <a:rPr lang="en-IE" baseline="0" dirty="0" smtClean="0"/>
                  <a:t>How do you teach this?</a:t>
                </a:r>
              </a:p>
              <a:p>
                <a:endParaRPr lang="en-IE" baseline="0" dirty="0" smtClean="0"/>
              </a:p>
              <a:p>
                <a:r>
                  <a:rPr lang="en-IE" b="0" baseline="0" dirty="0" smtClean="0"/>
                  <a:t>Hopefully the method you see is: </a:t>
                </a:r>
                <a:r>
                  <a:rPr lang="en-IE" b="0" i="0" baseline="0" smtClean="0">
                    <a:latin typeface="Cambria Math"/>
                  </a:rPr>
                  <a:t>√(2 𝑥 9)</a:t>
                </a:r>
                <a:r>
                  <a:rPr lang="en-IE" baseline="0" dirty="0" smtClean="0"/>
                  <a:t> + </a:t>
                </a:r>
                <a:r>
                  <a:rPr lang="en-IE" i="0" baseline="0" smtClean="0">
                    <a:latin typeface="Cambria Math"/>
                  </a:rPr>
                  <a:t>√(</a:t>
                </a:r>
                <a:r>
                  <a:rPr lang="en-IE" b="0" i="0" baseline="0" smtClean="0">
                    <a:latin typeface="Cambria Math"/>
                  </a:rPr>
                  <a:t>2 𝑥 16)</a:t>
                </a:r>
                <a:r>
                  <a:rPr lang="en-IE" baseline="0" dirty="0" smtClean="0"/>
                  <a:t> =3</a:t>
                </a:r>
                <a:r>
                  <a:rPr lang="en-IE" i="0" baseline="0" smtClean="0">
                    <a:latin typeface="Cambria Math"/>
                  </a:rPr>
                  <a:t>√</a:t>
                </a:r>
                <a:r>
                  <a:rPr lang="en-IE" b="0" i="0" baseline="0" smtClean="0">
                    <a:latin typeface="Cambria Math"/>
                  </a:rPr>
                  <a:t>2+4√2</a:t>
                </a:r>
                <a:r>
                  <a:rPr lang="en-IE" baseline="0" dirty="0" smtClean="0"/>
                  <a:t>=7</a:t>
                </a:r>
                <a:r>
                  <a:rPr lang="en-IE" i="0" baseline="0" dirty="0" smtClean="0">
                    <a:latin typeface="Cambria Math"/>
                  </a:rPr>
                  <a:t>√</a:t>
                </a:r>
                <a:r>
                  <a:rPr lang="en-IE" b="0" i="0" baseline="0" dirty="0" smtClean="0">
                    <a:latin typeface="Cambria Math"/>
                  </a:rPr>
                  <a:t>2</a:t>
                </a:r>
                <a:r>
                  <a:rPr lang="en-IE" baseline="0" dirty="0" smtClean="0"/>
                  <a:t> </a:t>
                </a:r>
              </a:p>
            </p:txBody>
          </p:sp>
        </mc:Fallback>
      </mc:AlternateContent>
      <p:sp>
        <p:nvSpPr>
          <p:cNvPr id="4" name="Slide Number Placeholder 3"/>
          <p:cNvSpPr>
            <a:spLocks noGrp="1"/>
          </p:cNvSpPr>
          <p:nvPr>
            <p:ph type="sldNum" sz="quarter" idx="10"/>
          </p:nvPr>
        </p:nvSpPr>
        <p:spPr/>
        <p:txBody>
          <a:bodyPr/>
          <a:lstStyle/>
          <a:p>
            <a:fld id="{D32FC816-F476-44D6-8F95-6C038E5ABBF9}" type="slidenum">
              <a:rPr lang="en-IE" smtClean="0"/>
              <a:t>60</a:t>
            </a:fld>
            <a:endParaRPr lang="en-IE"/>
          </a:p>
        </p:txBody>
      </p:sp>
    </p:spTree>
    <p:extLst>
      <p:ext uri="{BB962C8B-B14F-4D97-AF65-F5344CB8AC3E}">
        <p14:creationId xmlns:p14="http://schemas.microsoft.com/office/powerpoint/2010/main" val="2602590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IE" dirty="0" smtClean="0"/>
              <a:t>Quiz:</a:t>
            </a:r>
            <a:r>
              <a:rPr lang="en-IE" baseline="0" dirty="0" smtClean="0"/>
              <a:t> Working in Pairs- Discuss question. Hold up answer on whiteboard. </a:t>
            </a:r>
          </a:p>
          <a:p>
            <a:pPr eaLnBrk="1" hangingPunct="1">
              <a:spcBef>
                <a:spcPct val="0"/>
              </a:spcBef>
            </a:pPr>
            <a:r>
              <a:rPr lang="en-IE" baseline="0" dirty="0" smtClean="0"/>
              <a:t>Ask further questions to ensure all students understand. </a:t>
            </a:r>
          </a:p>
          <a:p>
            <a:pPr eaLnBrk="1" hangingPunct="1">
              <a:spcBef>
                <a:spcPct val="0"/>
              </a:spcBef>
            </a:pPr>
            <a:r>
              <a:rPr lang="en-IE" dirty="0" err="1" smtClean="0"/>
              <a:t>Eg</a:t>
            </a:r>
            <a:r>
              <a:rPr lang="en-IE" dirty="0" smtClean="0"/>
              <a:t>. Give me examples of natural numbers.</a:t>
            </a:r>
          </a:p>
          <a:p>
            <a:pPr eaLnBrk="1" hangingPunct="1">
              <a:spcBef>
                <a:spcPct val="0"/>
              </a:spcBef>
            </a:pPr>
            <a:r>
              <a:rPr lang="en-IE" dirty="0" err="1" smtClean="0"/>
              <a:t>Eg</a:t>
            </a:r>
            <a:r>
              <a:rPr lang="en-IE" dirty="0" smtClean="0"/>
              <a:t>. Give me an example of something that is not a natural</a:t>
            </a:r>
            <a:r>
              <a:rPr lang="en-IE" baseline="0" dirty="0" smtClean="0"/>
              <a:t> number</a:t>
            </a:r>
          </a:p>
          <a:p>
            <a:pPr eaLnBrk="1" hangingPunct="1">
              <a:spcBef>
                <a:spcPct val="0"/>
              </a:spcBef>
            </a:pPr>
            <a:endParaRPr lang="en-IE" baseline="0" dirty="0" smtClean="0"/>
          </a:p>
          <a:p>
            <a:pPr eaLnBrk="1" hangingPunct="1">
              <a:spcBef>
                <a:spcPct val="0"/>
              </a:spcBef>
            </a:pPr>
            <a:r>
              <a:rPr lang="en-IE" baseline="0" dirty="0" smtClean="0"/>
              <a:t>Is “0” a natural number ? What is the smallest natural number?</a:t>
            </a:r>
          </a:p>
          <a:p>
            <a:pPr eaLnBrk="1" hangingPunct="1">
              <a:spcBef>
                <a:spcPct val="0"/>
              </a:spcBef>
            </a:pPr>
            <a:endParaRPr lang="en-IE" baseline="0" dirty="0" smtClean="0"/>
          </a:p>
          <a:p>
            <a:pPr eaLnBrk="1" hangingPunct="1">
              <a:spcBef>
                <a:spcPct val="0"/>
              </a:spcBef>
            </a:pPr>
            <a:r>
              <a:rPr lang="en-IE" baseline="0" dirty="0" smtClean="0"/>
              <a:t>Explain why ½ is not a natural no.</a:t>
            </a:r>
          </a:p>
          <a:p>
            <a:pPr eaLnBrk="1" hangingPunct="1">
              <a:spcBef>
                <a:spcPct val="0"/>
              </a:spcBef>
            </a:pPr>
            <a:r>
              <a:rPr lang="en-IE" baseline="0" dirty="0" smtClean="0"/>
              <a:t> Is 4.25 a natural no. ?</a:t>
            </a:r>
          </a:p>
          <a:p>
            <a:pPr eaLnBrk="1" hangingPunct="1">
              <a:spcBef>
                <a:spcPct val="0"/>
              </a:spcBef>
            </a:pPr>
            <a:r>
              <a:rPr lang="en-IE" baseline="0" dirty="0" smtClean="0"/>
              <a:t>Is 2/1 a natural number?</a:t>
            </a:r>
          </a:p>
          <a:p>
            <a:pPr eaLnBrk="1" hangingPunct="1">
              <a:spcBef>
                <a:spcPct val="0"/>
              </a:spcBef>
            </a:pPr>
            <a:endParaRPr lang="en-IE" baseline="0" dirty="0" smtClean="0"/>
          </a:p>
          <a:p>
            <a:pPr eaLnBrk="1" hangingPunct="1">
              <a:spcBef>
                <a:spcPct val="0"/>
              </a:spcBef>
            </a:pPr>
            <a:r>
              <a:rPr lang="en-IE" baseline="0" dirty="0" smtClean="0"/>
              <a:t>Ah so we can only have whole numbers.</a:t>
            </a:r>
          </a:p>
          <a:p>
            <a:pPr eaLnBrk="1" hangingPunct="1">
              <a:spcBef>
                <a:spcPct val="0"/>
              </a:spcBef>
            </a:pPr>
            <a:r>
              <a:rPr lang="en-IE" baseline="0" dirty="0" smtClean="0"/>
              <a:t>Does anyone remember the symbol for the natural numbers?</a:t>
            </a:r>
          </a:p>
          <a:p>
            <a:pPr eaLnBrk="1" hangingPunct="1">
              <a:spcBef>
                <a:spcPct val="0"/>
              </a:spcBef>
            </a:pPr>
            <a:r>
              <a:rPr lang="en-IE" baseline="0" dirty="0" smtClean="0"/>
              <a:t>How many natural numbers are there? Infinite amount</a:t>
            </a:r>
          </a:p>
          <a:p>
            <a:pPr eaLnBrk="1" hangingPunct="1">
              <a:spcBef>
                <a:spcPct val="0"/>
              </a:spcBef>
            </a:pPr>
            <a:r>
              <a:rPr lang="en-IE" b="1" baseline="0" dirty="0" smtClean="0"/>
              <a:t>Why do we need the natural numbers? They are the numbers for counting 1, 2, </a:t>
            </a:r>
            <a:r>
              <a:rPr lang="en-IE" b="1" baseline="0" dirty="0" err="1" smtClean="0"/>
              <a:t>etc</a:t>
            </a:r>
            <a:endParaRPr lang="en-IE" b="1" baseline="0" dirty="0" smtClean="0"/>
          </a:p>
          <a:p>
            <a:pPr eaLnBrk="1" hangingPunct="1">
              <a:spcBef>
                <a:spcPct val="0"/>
              </a:spcBef>
            </a:pPr>
            <a:r>
              <a:rPr lang="en-IE" b="1" baseline="0" dirty="0" smtClean="0"/>
              <a:t>What is the smallest natural number? 1</a:t>
            </a:r>
          </a:p>
          <a:p>
            <a:pPr eaLnBrk="1" hangingPunct="1">
              <a:spcBef>
                <a:spcPct val="0"/>
              </a:spcBef>
            </a:pPr>
            <a:endParaRPr lang="en-IE" b="1" baseline="0" dirty="0" smtClean="0"/>
          </a:p>
          <a:p>
            <a:pPr eaLnBrk="1" hangingPunct="1">
              <a:spcBef>
                <a:spcPct val="0"/>
              </a:spcBef>
            </a:pPr>
            <a:r>
              <a:rPr lang="en-IE" b="1" baseline="0" dirty="0" smtClean="0"/>
              <a:t>Needed to solve questions such as x+2=5</a:t>
            </a:r>
          </a:p>
          <a:p>
            <a:pPr eaLnBrk="1" hangingPunct="1">
              <a:spcBef>
                <a:spcPct val="0"/>
              </a:spcBef>
            </a:pPr>
            <a:endParaRPr lang="en-IE" b="1" baseline="0" dirty="0" smtClean="0"/>
          </a:p>
          <a:p>
            <a:pPr eaLnBrk="1" hangingPunct="1">
              <a:spcBef>
                <a:spcPct val="0"/>
              </a:spcBef>
            </a:pPr>
            <a:endParaRPr lang="en-IE" dirty="0" smtClean="0"/>
          </a:p>
        </p:txBody>
      </p:sp>
      <p:sp>
        <p:nvSpPr>
          <p:cNvPr id="17411" name="Slide Number Placeholder 3"/>
          <p:cNvSpPr txBox="1">
            <a:spLocks noGrp="1"/>
          </p:cNvSpPr>
          <p:nvPr/>
        </p:nvSpPr>
        <p:spPr bwMode="auto">
          <a:xfrm>
            <a:off x="3899900" y="9516038"/>
            <a:ext cx="2983495" cy="500936"/>
          </a:xfrm>
          <a:prstGeom prst="rect">
            <a:avLst/>
          </a:prstGeom>
          <a:noFill/>
          <a:ln>
            <a:miter lim="800000"/>
            <a:headEnd/>
            <a:tailEnd/>
          </a:ln>
        </p:spPr>
        <p:txBody>
          <a:bodyPr lIns="96588" tIns="48294" rIns="96588" bIns="48294" anchor="b"/>
          <a:lstStyle/>
          <a:p>
            <a:pPr algn="r">
              <a:defRPr/>
            </a:pPr>
            <a:fld id="{23DCA432-5271-4C46-8625-26591397346F}" type="slidenum">
              <a:rPr lang="en-IE" sz="1300"/>
              <a:pPr algn="r">
                <a:defRPr/>
              </a:pPr>
              <a:t>6</a:t>
            </a:fld>
            <a:endParaRPr lang="en-IE" sz="1300" dirty="0"/>
          </a:p>
        </p:txBody>
      </p:sp>
    </p:spTree>
    <p:extLst>
      <p:ext uri="{BB962C8B-B14F-4D97-AF65-F5344CB8AC3E}">
        <p14:creationId xmlns:p14="http://schemas.microsoft.com/office/powerpoint/2010/main" val="55248436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IE" baseline="0" dirty="0" smtClean="0"/>
              </a:p>
            </p:txBody>
          </p:sp>
        </mc:Choice>
        <mc:Fallback xmlns="">
          <p:sp>
            <p:nvSpPr>
              <p:cNvPr id="3" name="Notes Placeholder 2"/>
              <p:cNvSpPr>
                <a:spLocks noGrp="1"/>
              </p:cNvSpPr>
              <p:nvPr>
                <p:ph type="body" idx="1"/>
              </p:nvPr>
            </p:nvSpPr>
            <p:spPr/>
            <p:txBody>
              <a:bodyPr/>
              <a:lstStyle/>
              <a:p>
                <a:r>
                  <a:rPr lang="en-IE" dirty="0" smtClean="0"/>
                  <a:t>Have</a:t>
                </a:r>
                <a:r>
                  <a:rPr lang="en-IE" baseline="0" dirty="0" smtClean="0"/>
                  <a:t> a go at this.</a:t>
                </a:r>
              </a:p>
              <a:p>
                <a:endParaRPr lang="en-IE" baseline="0" dirty="0" smtClean="0"/>
              </a:p>
              <a:p>
                <a:r>
                  <a:rPr lang="en-IE" baseline="0" dirty="0" smtClean="0"/>
                  <a:t>How do you teach this?</a:t>
                </a:r>
              </a:p>
              <a:p>
                <a:endParaRPr lang="en-IE" baseline="0" dirty="0" smtClean="0"/>
              </a:p>
              <a:p>
                <a:r>
                  <a:rPr lang="en-IE" b="0" baseline="0" dirty="0" smtClean="0"/>
                  <a:t>Hopefully the method you see is: </a:t>
                </a:r>
                <a:r>
                  <a:rPr lang="en-IE" b="0" i="0" baseline="0" smtClean="0">
                    <a:latin typeface="Cambria Math"/>
                  </a:rPr>
                  <a:t>√(2 𝑥 9)</a:t>
                </a:r>
                <a:r>
                  <a:rPr lang="en-IE" baseline="0" dirty="0" smtClean="0"/>
                  <a:t> + </a:t>
                </a:r>
                <a:r>
                  <a:rPr lang="en-IE" i="0" baseline="0" smtClean="0">
                    <a:latin typeface="Cambria Math"/>
                  </a:rPr>
                  <a:t>√(</a:t>
                </a:r>
                <a:r>
                  <a:rPr lang="en-IE" b="0" i="0" baseline="0" smtClean="0">
                    <a:latin typeface="Cambria Math"/>
                  </a:rPr>
                  <a:t>2 𝑥 16)</a:t>
                </a:r>
                <a:r>
                  <a:rPr lang="en-IE" baseline="0" dirty="0" smtClean="0"/>
                  <a:t> =3</a:t>
                </a:r>
                <a:r>
                  <a:rPr lang="en-IE" i="0" baseline="0" smtClean="0">
                    <a:latin typeface="Cambria Math"/>
                  </a:rPr>
                  <a:t>√</a:t>
                </a:r>
                <a:r>
                  <a:rPr lang="en-IE" b="0" i="0" baseline="0" smtClean="0">
                    <a:latin typeface="Cambria Math"/>
                  </a:rPr>
                  <a:t>2+4√2</a:t>
                </a:r>
                <a:r>
                  <a:rPr lang="en-IE" baseline="0" dirty="0" smtClean="0"/>
                  <a:t>=7</a:t>
                </a:r>
                <a:r>
                  <a:rPr lang="en-IE" i="0" baseline="0" dirty="0" smtClean="0">
                    <a:latin typeface="Cambria Math"/>
                  </a:rPr>
                  <a:t>√</a:t>
                </a:r>
                <a:r>
                  <a:rPr lang="en-IE" b="0" i="0" baseline="0" dirty="0" smtClean="0">
                    <a:latin typeface="Cambria Math"/>
                  </a:rPr>
                  <a:t>2</a:t>
                </a:r>
                <a:r>
                  <a:rPr lang="en-IE" baseline="0" dirty="0" smtClean="0"/>
                  <a:t> </a:t>
                </a:r>
              </a:p>
            </p:txBody>
          </p:sp>
        </mc:Fallback>
      </mc:AlternateContent>
      <p:sp>
        <p:nvSpPr>
          <p:cNvPr id="4" name="Slide Number Placeholder 3"/>
          <p:cNvSpPr>
            <a:spLocks noGrp="1"/>
          </p:cNvSpPr>
          <p:nvPr>
            <p:ph type="sldNum" sz="quarter" idx="10"/>
          </p:nvPr>
        </p:nvSpPr>
        <p:spPr/>
        <p:txBody>
          <a:bodyPr/>
          <a:lstStyle/>
          <a:p>
            <a:fld id="{D32FC816-F476-44D6-8F95-6C038E5ABBF9}" type="slidenum">
              <a:rPr lang="en-IE" smtClean="0"/>
              <a:t>61</a:t>
            </a:fld>
            <a:endParaRPr lang="en-IE"/>
          </a:p>
        </p:txBody>
      </p:sp>
    </p:spTree>
    <p:extLst>
      <p:ext uri="{BB962C8B-B14F-4D97-AF65-F5344CB8AC3E}">
        <p14:creationId xmlns:p14="http://schemas.microsoft.com/office/powerpoint/2010/main" val="26025907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32FC816-F476-44D6-8F95-6C038E5ABBF9}" type="slidenum">
              <a:rPr lang="en-IE" smtClean="0"/>
              <a:t>62</a:t>
            </a:fld>
            <a:endParaRPr lang="en-IE"/>
          </a:p>
        </p:txBody>
      </p:sp>
    </p:spTree>
    <p:extLst>
      <p:ext uri="{BB962C8B-B14F-4D97-AF65-F5344CB8AC3E}">
        <p14:creationId xmlns:p14="http://schemas.microsoft.com/office/powerpoint/2010/main" val="403862376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32FC816-F476-44D6-8F95-6C038E5ABBF9}" type="slidenum">
              <a:rPr lang="en-IE" smtClean="0"/>
              <a:t>63</a:t>
            </a:fld>
            <a:endParaRPr lang="en-IE"/>
          </a:p>
        </p:txBody>
      </p:sp>
    </p:spTree>
    <p:extLst>
      <p:ext uri="{BB962C8B-B14F-4D97-AF65-F5344CB8AC3E}">
        <p14:creationId xmlns:p14="http://schemas.microsoft.com/office/powerpoint/2010/main" val="12585162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aseline="0" dirty="0" smtClean="0"/>
          </a:p>
          <a:p>
            <a:endParaRPr lang="en-IE" dirty="0"/>
          </a:p>
        </p:txBody>
      </p:sp>
      <p:sp>
        <p:nvSpPr>
          <p:cNvPr id="4" name="Slide Number Placeholder 3"/>
          <p:cNvSpPr>
            <a:spLocks noGrp="1"/>
          </p:cNvSpPr>
          <p:nvPr>
            <p:ph type="sldNum" sz="quarter" idx="10"/>
          </p:nvPr>
        </p:nvSpPr>
        <p:spPr/>
        <p:txBody>
          <a:bodyPr/>
          <a:lstStyle/>
          <a:p>
            <a:fld id="{D32FC816-F476-44D6-8F95-6C038E5ABBF9}" type="slidenum">
              <a:rPr lang="en-IE" smtClean="0"/>
              <a:t>64</a:t>
            </a:fld>
            <a:endParaRPr lang="en-IE"/>
          </a:p>
        </p:txBody>
      </p:sp>
    </p:spTree>
    <p:extLst>
      <p:ext uri="{BB962C8B-B14F-4D97-AF65-F5344CB8AC3E}">
        <p14:creationId xmlns:p14="http://schemas.microsoft.com/office/powerpoint/2010/main" val="48701546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32FC816-F476-44D6-8F95-6C038E5ABBF9}" type="slidenum">
              <a:rPr lang="en-IE" smtClean="0"/>
              <a:t>65</a:t>
            </a:fld>
            <a:endParaRPr lang="en-IE"/>
          </a:p>
        </p:txBody>
      </p:sp>
    </p:spTree>
    <p:extLst>
      <p:ext uri="{BB962C8B-B14F-4D97-AF65-F5344CB8AC3E}">
        <p14:creationId xmlns:p14="http://schemas.microsoft.com/office/powerpoint/2010/main" val="48701546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32FC816-F476-44D6-8F95-6C038E5ABBF9}" type="slidenum">
              <a:rPr lang="en-IE" smtClean="0"/>
              <a:t>66</a:t>
            </a:fld>
            <a:endParaRPr lang="en-IE"/>
          </a:p>
        </p:txBody>
      </p:sp>
    </p:spTree>
    <p:extLst>
      <p:ext uri="{BB962C8B-B14F-4D97-AF65-F5344CB8AC3E}">
        <p14:creationId xmlns:p14="http://schemas.microsoft.com/office/powerpoint/2010/main" val="12585162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IE" dirty="0" smtClean="0"/>
              </a:p>
            </p:txBody>
          </p:sp>
        </mc:Choice>
        <mc:Fallback xmlns="">
          <p:sp>
            <p:nvSpPr>
              <p:cNvPr id="3" name="Notes Placeholder 2"/>
              <p:cNvSpPr>
                <a:spLocks noGrp="1"/>
              </p:cNvSpPr>
              <p:nvPr>
                <p:ph type="body" idx="1"/>
              </p:nvPr>
            </p:nvSpPr>
            <p:spPr/>
            <p:txBody>
              <a:bodyPr/>
              <a:lstStyle/>
              <a:p>
                <a:r>
                  <a:rPr lang="en-IE" dirty="0" smtClean="0"/>
                  <a:t>Let’s push this on a little.</a:t>
                </a:r>
              </a:p>
              <a:p>
                <a:r>
                  <a:rPr lang="en-IE" dirty="0" smtClean="0"/>
                  <a:t>Go to your diagram again and lets draw a vertical line from</a:t>
                </a:r>
                <a:r>
                  <a:rPr lang="en-IE" baseline="0" dirty="0" smtClean="0"/>
                  <a:t> (2,0) up to (2,2) and then join (1,1) to (2,2).</a:t>
                </a:r>
              </a:p>
              <a:p>
                <a:r>
                  <a:rPr lang="en-IE" baseline="0" dirty="0" smtClean="0"/>
                  <a:t>Now lets look at the bigger triangle, the isosceles triangle having side length 2. Find the length of the hypotenuse.</a:t>
                </a:r>
              </a:p>
              <a:p>
                <a:r>
                  <a:rPr lang="en-IE" baseline="0" dirty="0" smtClean="0"/>
                  <a:t>Its </a:t>
                </a:r>
                <a:r>
                  <a:rPr lang="en-IE" sz="1200" b="1" i="0" smtClean="0">
                    <a:solidFill>
                      <a:srgbClr val="00B050"/>
                    </a:solidFill>
                    <a:latin typeface="Cambria Math"/>
                  </a:rPr>
                  <a:t>√</a:t>
                </a:r>
                <a:r>
                  <a:rPr lang="en-IE" sz="1200" b="1" i="0" smtClean="0">
                    <a:solidFill>
                      <a:srgbClr val="00B050"/>
                    </a:solidFill>
                    <a:latin typeface="Cambria Math"/>
                  </a:rPr>
                  <a:t>𝟖</a:t>
                </a:r>
                <a:r>
                  <a:rPr lang="en-IE" dirty="0" smtClean="0"/>
                  <a:t>. </a:t>
                </a:r>
              </a:p>
              <a:p>
                <a:r>
                  <a:rPr lang="en-IE" dirty="0" smtClean="0"/>
                  <a:t>But I know that the length of this line is </a:t>
                </a:r>
                <a:r>
                  <a:rPr lang="en-IE" i="0" smtClean="0">
                    <a:latin typeface="Cambria Math"/>
                  </a:rPr>
                  <a:t>√</a:t>
                </a:r>
                <a:r>
                  <a:rPr lang="en-IE" b="0" i="0" smtClean="0">
                    <a:latin typeface="Cambria Math"/>
                  </a:rPr>
                  <a:t>2</a:t>
                </a:r>
                <a:r>
                  <a:rPr lang="en-IE" dirty="0" smtClean="0"/>
                  <a:t>, what’s the length of this line? </a:t>
                </a:r>
                <a:r>
                  <a:rPr lang="en-IE" i="0" smtClean="0">
                    <a:latin typeface="Cambria Math"/>
                  </a:rPr>
                  <a:t>√</a:t>
                </a:r>
                <a:r>
                  <a:rPr lang="en-IE" b="0" i="0" smtClean="0">
                    <a:latin typeface="Cambria Math"/>
                  </a:rPr>
                  <a:t>2</a:t>
                </a:r>
                <a:r>
                  <a:rPr lang="en-IE" dirty="0" smtClean="0"/>
                  <a:t>. Why?</a:t>
                </a:r>
              </a:p>
              <a:p>
                <a:endParaRPr lang="en-IE" dirty="0" smtClean="0"/>
              </a:p>
              <a:p>
                <a:pPr marL="171450" indent="-171450">
                  <a:buFont typeface="Arial" panose="020B0604020202020204" pitchFamily="34" charset="0"/>
                  <a:buChar char="•"/>
                </a:pPr>
                <a:r>
                  <a:rPr lang="en-IE" dirty="0" smtClean="0"/>
                  <a:t>Theorem</a:t>
                </a:r>
                <a:r>
                  <a:rPr lang="en-IE" baseline="0" dirty="0" smtClean="0"/>
                  <a:t> 12 &amp; 13. </a:t>
                </a:r>
                <a:endParaRPr lang="en-IE" dirty="0"/>
              </a:p>
            </p:txBody>
          </p:sp>
        </mc:Fallback>
      </mc:AlternateContent>
      <p:sp>
        <p:nvSpPr>
          <p:cNvPr id="4" name="Slide Number Placeholder 3"/>
          <p:cNvSpPr>
            <a:spLocks noGrp="1"/>
          </p:cNvSpPr>
          <p:nvPr>
            <p:ph type="sldNum" sz="quarter" idx="10"/>
          </p:nvPr>
        </p:nvSpPr>
        <p:spPr/>
        <p:txBody>
          <a:bodyPr/>
          <a:lstStyle/>
          <a:p>
            <a:fld id="{D32FC816-F476-44D6-8F95-6C038E5ABBF9}" type="slidenum">
              <a:rPr lang="en-IE" smtClean="0"/>
              <a:t>67</a:t>
            </a:fld>
            <a:endParaRPr lang="en-IE"/>
          </a:p>
        </p:txBody>
      </p:sp>
    </p:spTree>
    <p:extLst>
      <p:ext uri="{BB962C8B-B14F-4D97-AF65-F5344CB8AC3E}">
        <p14:creationId xmlns:p14="http://schemas.microsoft.com/office/powerpoint/2010/main" val="35577778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indent="0">
                  <a:buFont typeface="Arial" panose="020B0604020202020204" pitchFamily="34" charset="0"/>
                  <a:buNone/>
                </a:pPr>
                <a:endParaRPr lang="en-IE" baseline="0" dirty="0" smtClean="0"/>
              </a:p>
            </p:txBody>
          </p:sp>
        </mc:Choice>
        <mc:Fallback xmlns="">
          <p:sp>
            <p:nvSpPr>
              <p:cNvPr id="3" name="Notes Placeholder 2"/>
              <p:cNvSpPr>
                <a:spLocks noGrp="1"/>
              </p:cNvSpPr>
              <p:nvPr>
                <p:ph type="body" idx="1"/>
              </p:nvPr>
            </p:nvSpPr>
            <p:spPr/>
            <p:txBody>
              <a:bodyPr/>
              <a:lstStyle/>
              <a:p>
                <a:r>
                  <a:rPr lang="en-IE" dirty="0" smtClean="0"/>
                  <a:t>Let’s push this on a little.</a:t>
                </a:r>
              </a:p>
              <a:p>
                <a:r>
                  <a:rPr lang="en-IE" dirty="0" smtClean="0"/>
                  <a:t>Go to your diagram again and lets draw a vertical line from</a:t>
                </a:r>
                <a:r>
                  <a:rPr lang="en-IE" baseline="0" dirty="0" smtClean="0"/>
                  <a:t> (2,0) up to (2,2) and then join (1,1) to (2,2).</a:t>
                </a:r>
              </a:p>
              <a:p>
                <a:r>
                  <a:rPr lang="en-IE" baseline="0" dirty="0" smtClean="0"/>
                  <a:t>Now lets look at the bigger triangle, the isosceles triangle having side length 2. Find the length of the hypotenuse.</a:t>
                </a:r>
              </a:p>
              <a:p>
                <a:r>
                  <a:rPr lang="en-IE" baseline="0" dirty="0" smtClean="0"/>
                  <a:t>Its </a:t>
                </a:r>
                <a:r>
                  <a:rPr lang="en-IE" sz="1200" b="1" i="0" smtClean="0">
                    <a:solidFill>
                      <a:srgbClr val="00B050"/>
                    </a:solidFill>
                    <a:latin typeface="Cambria Math"/>
                  </a:rPr>
                  <a:t>√</a:t>
                </a:r>
                <a:r>
                  <a:rPr lang="en-IE" sz="1200" b="1" i="0" smtClean="0">
                    <a:solidFill>
                      <a:srgbClr val="00B050"/>
                    </a:solidFill>
                    <a:latin typeface="Cambria Math"/>
                  </a:rPr>
                  <a:t>𝟖</a:t>
                </a:r>
                <a:r>
                  <a:rPr lang="en-IE" dirty="0" smtClean="0"/>
                  <a:t>. </a:t>
                </a:r>
              </a:p>
              <a:p>
                <a:r>
                  <a:rPr lang="en-IE" dirty="0" smtClean="0"/>
                  <a:t>But I know that the length of this line is </a:t>
                </a:r>
                <a:r>
                  <a:rPr lang="en-IE" i="0" smtClean="0">
                    <a:latin typeface="Cambria Math"/>
                  </a:rPr>
                  <a:t>√</a:t>
                </a:r>
                <a:r>
                  <a:rPr lang="en-IE" b="0" i="0" smtClean="0">
                    <a:latin typeface="Cambria Math"/>
                  </a:rPr>
                  <a:t>2</a:t>
                </a:r>
                <a:r>
                  <a:rPr lang="en-IE" dirty="0" smtClean="0"/>
                  <a:t>, what’s the length of this line? </a:t>
                </a:r>
                <a:r>
                  <a:rPr lang="en-IE" i="0" smtClean="0">
                    <a:latin typeface="Cambria Math"/>
                  </a:rPr>
                  <a:t>√</a:t>
                </a:r>
                <a:r>
                  <a:rPr lang="en-IE" b="0" i="0" smtClean="0">
                    <a:latin typeface="Cambria Math"/>
                  </a:rPr>
                  <a:t>2</a:t>
                </a:r>
                <a:r>
                  <a:rPr lang="en-IE" dirty="0" smtClean="0"/>
                  <a:t>. Why?</a:t>
                </a:r>
              </a:p>
              <a:p>
                <a:pPr marL="0" indent="0">
                  <a:buFont typeface="Arial" panose="020B0604020202020204" pitchFamily="34" charset="0"/>
                  <a:buNone/>
                </a:pPr>
                <a:endParaRPr lang="en-IE"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baseline="0" dirty="0" smtClean="0"/>
                  <a:t>Its looks like it is??? How?</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baseline="0" dirty="0" smtClean="0"/>
                  <a:t>2 congruent triangles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dirty="0" smtClean="0"/>
                  <a:t>Similar triangles: Theorem</a:t>
                </a:r>
                <a:r>
                  <a:rPr lang="en-IE" baseline="0" dirty="0" smtClean="0"/>
                  <a:t> 12 &amp; 13.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E" dirty="0" smtClean="0"/>
              </a:p>
              <a:p>
                <a:pPr marL="171450" indent="-171450">
                  <a:buFont typeface="Arial" panose="020B0604020202020204" pitchFamily="34" charset="0"/>
                  <a:buChar char="•"/>
                </a:pPr>
                <a:endParaRPr lang="en-IE" baseline="0" dirty="0" smtClean="0"/>
              </a:p>
            </p:txBody>
          </p:sp>
        </mc:Fallback>
      </mc:AlternateContent>
      <p:sp>
        <p:nvSpPr>
          <p:cNvPr id="4" name="Slide Number Placeholder 3"/>
          <p:cNvSpPr>
            <a:spLocks noGrp="1"/>
          </p:cNvSpPr>
          <p:nvPr>
            <p:ph type="sldNum" sz="quarter" idx="10"/>
          </p:nvPr>
        </p:nvSpPr>
        <p:spPr/>
        <p:txBody>
          <a:bodyPr/>
          <a:lstStyle/>
          <a:p>
            <a:fld id="{D32FC816-F476-44D6-8F95-6C038E5ABBF9}" type="slidenum">
              <a:rPr lang="en-IE" smtClean="0"/>
              <a:t>68</a:t>
            </a:fld>
            <a:endParaRPr lang="en-IE"/>
          </a:p>
        </p:txBody>
      </p:sp>
    </p:spTree>
    <p:extLst>
      <p:ext uri="{BB962C8B-B14F-4D97-AF65-F5344CB8AC3E}">
        <p14:creationId xmlns:p14="http://schemas.microsoft.com/office/powerpoint/2010/main" val="35577778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IE" dirty="0" smtClean="0"/>
              </a:p>
            </p:txBody>
          </p:sp>
        </mc:Choice>
        <mc:Fallback xmlns="">
          <p:sp>
            <p:nvSpPr>
              <p:cNvPr id="3" name="Notes Placeholder 2"/>
              <p:cNvSpPr>
                <a:spLocks noGrp="1"/>
              </p:cNvSpPr>
              <p:nvPr>
                <p:ph type="body" idx="1"/>
              </p:nvPr>
            </p:nvSpPr>
            <p:spPr/>
            <p:txBody>
              <a:bodyPr/>
              <a:lstStyle/>
              <a:p>
                <a:r>
                  <a:rPr lang="en-IE" dirty="0" smtClean="0"/>
                  <a:t>Let’s push this on a little.</a:t>
                </a:r>
              </a:p>
              <a:p>
                <a:r>
                  <a:rPr lang="en-IE" dirty="0" smtClean="0"/>
                  <a:t>Go to your diagram again and lets draw a vertical line from</a:t>
                </a:r>
                <a:r>
                  <a:rPr lang="en-IE" baseline="0" dirty="0" smtClean="0"/>
                  <a:t> (2,0) up to (2,2) and then join (1,1) to (2,2).</a:t>
                </a:r>
              </a:p>
              <a:p>
                <a:r>
                  <a:rPr lang="en-IE" baseline="0" dirty="0" smtClean="0"/>
                  <a:t>Now lets look at the bigger triangle, the isosceles triangle having side length 2. Find the length of the hypotenuse.</a:t>
                </a:r>
              </a:p>
              <a:p>
                <a:r>
                  <a:rPr lang="en-IE" baseline="0" dirty="0" smtClean="0"/>
                  <a:t>Its </a:t>
                </a:r>
                <a:r>
                  <a:rPr lang="en-IE" sz="1200" b="1" i="0" smtClean="0">
                    <a:solidFill>
                      <a:srgbClr val="00B050"/>
                    </a:solidFill>
                    <a:latin typeface="Cambria Math"/>
                  </a:rPr>
                  <a:t>√</a:t>
                </a:r>
                <a:r>
                  <a:rPr lang="en-IE" sz="1200" b="1" i="0" smtClean="0">
                    <a:solidFill>
                      <a:srgbClr val="00B050"/>
                    </a:solidFill>
                    <a:latin typeface="Cambria Math"/>
                  </a:rPr>
                  <a:t>𝟖</a:t>
                </a:r>
                <a:r>
                  <a:rPr lang="en-IE" dirty="0" smtClean="0"/>
                  <a:t>. </a:t>
                </a:r>
              </a:p>
              <a:p>
                <a:r>
                  <a:rPr lang="en-IE" dirty="0" smtClean="0"/>
                  <a:t>But I know that the length of this line is </a:t>
                </a:r>
                <a:r>
                  <a:rPr lang="en-IE" i="0" smtClean="0">
                    <a:latin typeface="Cambria Math"/>
                  </a:rPr>
                  <a:t>√</a:t>
                </a:r>
                <a:r>
                  <a:rPr lang="en-IE" b="0" i="0" smtClean="0">
                    <a:latin typeface="Cambria Math"/>
                  </a:rPr>
                  <a:t>2</a:t>
                </a:r>
                <a:r>
                  <a:rPr lang="en-IE" dirty="0" smtClean="0"/>
                  <a:t>, what’s the length of this line? </a:t>
                </a:r>
                <a:r>
                  <a:rPr lang="en-IE" i="0" smtClean="0">
                    <a:latin typeface="Cambria Math"/>
                  </a:rPr>
                  <a:t>√</a:t>
                </a:r>
                <a:r>
                  <a:rPr lang="en-IE" b="0" i="0" smtClean="0">
                    <a:latin typeface="Cambria Math"/>
                  </a:rPr>
                  <a:t>2</a:t>
                </a:r>
                <a:r>
                  <a:rPr lang="en-IE" dirty="0" smtClean="0"/>
                  <a:t>. Why?</a:t>
                </a:r>
              </a:p>
              <a:p>
                <a:endParaRPr lang="en-IE" dirty="0" smtClean="0"/>
              </a:p>
              <a:p>
                <a:pPr marL="171450" indent="-171450">
                  <a:buFont typeface="Arial" panose="020B0604020202020204" pitchFamily="34" charset="0"/>
                  <a:buChar char="•"/>
                </a:pPr>
                <a:r>
                  <a:rPr lang="en-IE" dirty="0" smtClean="0"/>
                  <a:t>Theorem</a:t>
                </a:r>
                <a:r>
                  <a:rPr lang="en-IE" baseline="0" dirty="0" smtClean="0"/>
                  <a:t> 12 &amp; 13. </a:t>
                </a:r>
                <a:endParaRPr lang="en-IE" dirty="0"/>
              </a:p>
            </p:txBody>
          </p:sp>
        </mc:Fallback>
      </mc:AlternateContent>
      <p:sp>
        <p:nvSpPr>
          <p:cNvPr id="4" name="Slide Number Placeholder 3"/>
          <p:cNvSpPr>
            <a:spLocks noGrp="1"/>
          </p:cNvSpPr>
          <p:nvPr>
            <p:ph type="sldNum" sz="quarter" idx="10"/>
          </p:nvPr>
        </p:nvSpPr>
        <p:spPr/>
        <p:txBody>
          <a:bodyPr/>
          <a:lstStyle/>
          <a:p>
            <a:fld id="{D32FC816-F476-44D6-8F95-6C038E5ABBF9}" type="slidenum">
              <a:rPr lang="en-IE" smtClean="0"/>
              <a:t>69</a:t>
            </a:fld>
            <a:endParaRPr lang="en-IE"/>
          </a:p>
        </p:txBody>
      </p:sp>
    </p:spTree>
    <p:extLst>
      <p:ext uri="{BB962C8B-B14F-4D97-AF65-F5344CB8AC3E}">
        <p14:creationId xmlns:p14="http://schemas.microsoft.com/office/powerpoint/2010/main" val="35577778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indent="0" defTabSz="965881">
                  <a:buFont typeface="Arial" panose="020B0604020202020204" pitchFamily="34" charset="0"/>
                  <a:buNone/>
                  <a:defRPr/>
                </a:pPr>
                <a:endParaRPr lang="en-IE" baseline="0" dirty="0" smtClean="0"/>
              </a:p>
              <a:p>
                <a:pPr marL="0" indent="0">
                  <a:buFont typeface="Arial" panose="020B0604020202020204" pitchFamily="34" charset="0"/>
                  <a:buNone/>
                </a:pPr>
                <a:endParaRPr lang="en-IE" baseline="0" dirty="0" smtClean="0"/>
              </a:p>
            </p:txBody>
          </p:sp>
        </mc:Choice>
        <mc:Fallback xmlns="">
          <p:sp>
            <p:nvSpPr>
              <p:cNvPr id="3" name="Notes Placeholder 2"/>
              <p:cNvSpPr>
                <a:spLocks noGrp="1"/>
              </p:cNvSpPr>
              <p:nvPr>
                <p:ph type="body" idx="1"/>
              </p:nvPr>
            </p:nvSpPr>
            <p:spPr/>
            <p:txBody>
              <a:bodyPr/>
              <a:lstStyle/>
              <a:p>
                <a:r>
                  <a:rPr lang="en-IE" dirty="0" smtClean="0"/>
                  <a:t>Let’s push this on a little.</a:t>
                </a:r>
              </a:p>
              <a:p>
                <a:r>
                  <a:rPr lang="en-IE" dirty="0" smtClean="0"/>
                  <a:t>Go to your diagram again and lets draw a vertical line from</a:t>
                </a:r>
                <a:r>
                  <a:rPr lang="en-IE" baseline="0" dirty="0" smtClean="0"/>
                  <a:t> (2,0) up to (2,2) and then join (1,1) to (2,2).</a:t>
                </a:r>
              </a:p>
              <a:p>
                <a:r>
                  <a:rPr lang="en-IE" baseline="0" dirty="0" smtClean="0"/>
                  <a:t>Now lets look at the bigger triangle, the isosceles triangle having side length 2. Find the length of the hypotenuse.</a:t>
                </a:r>
              </a:p>
              <a:p>
                <a:r>
                  <a:rPr lang="en-IE" baseline="0" dirty="0" smtClean="0"/>
                  <a:t>Its </a:t>
                </a:r>
                <a:r>
                  <a:rPr lang="en-IE" sz="1200" b="1" i="0" smtClean="0">
                    <a:solidFill>
                      <a:srgbClr val="00B050"/>
                    </a:solidFill>
                    <a:latin typeface="Cambria Math"/>
                  </a:rPr>
                  <a:t>√</a:t>
                </a:r>
                <a:r>
                  <a:rPr lang="en-IE" sz="1200" b="1" i="0" smtClean="0">
                    <a:solidFill>
                      <a:srgbClr val="00B050"/>
                    </a:solidFill>
                    <a:latin typeface="Cambria Math"/>
                  </a:rPr>
                  <a:t>𝟖</a:t>
                </a:r>
                <a:r>
                  <a:rPr lang="en-IE" dirty="0" smtClean="0"/>
                  <a:t>. </a:t>
                </a:r>
              </a:p>
              <a:p>
                <a:r>
                  <a:rPr lang="en-IE" dirty="0" smtClean="0"/>
                  <a:t>But I know that the length of this line is </a:t>
                </a:r>
                <a:r>
                  <a:rPr lang="en-IE" i="0" smtClean="0">
                    <a:latin typeface="Cambria Math"/>
                  </a:rPr>
                  <a:t>√</a:t>
                </a:r>
                <a:r>
                  <a:rPr lang="en-IE" b="0" i="0" smtClean="0">
                    <a:latin typeface="Cambria Math"/>
                  </a:rPr>
                  <a:t>2</a:t>
                </a:r>
                <a:r>
                  <a:rPr lang="en-IE" dirty="0" smtClean="0"/>
                  <a:t>, what’s the length of this line? </a:t>
                </a:r>
                <a:r>
                  <a:rPr lang="en-IE" i="0" smtClean="0">
                    <a:latin typeface="Cambria Math"/>
                  </a:rPr>
                  <a:t>√</a:t>
                </a:r>
                <a:r>
                  <a:rPr lang="en-IE" b="0" i="0" smtClean="0">
                    <a:latin typeface="Cambria Math"/>
                  </a:rPr>
                  <a:t>2</a:t>
                </a:r>
                <a:r>
                  <a:rPr lang="en-IE" dirty="0" smtClean="0"/>
                  <a:t>. Why?</a:t>
                </a:r>
              </a:p>
              <a:p>
                <a:pPr marL="0" indent="0">
                  <a:buFont typeface="Arial" panose="020B0604020202020204" pitchFamily="34" charset="0"/>
                  <a:buNone/>
                </a:pPr>
                <a:endParaRPr lang="en-IE"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baseline="0" dirty="0" smtClean="0"/>
                  <a:t>Its looks like it is??? How?</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baseline="0" dirty="0" smtClean="0"/>
                  <a:t>2 congruent triangles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dirty="0" smtClean="0"/>
                  <a:t>Similar triangles: Theorem</a:t>
                </a:r>
                <a:r>
                  <a:rPr lang="en-IE" baseline="0" dirty="0" smtClean="0"/>
                  <a:t> 12 &amp; 13.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E" dirty="0" smtClean="0"/>
              </a:p>
              <a:p>
                <a:pPr marL="171450" indent="-171450">
                  <a:buFont typeface="Arial" panose="020B0604020202020204" pitchFamily="34" charset="0"/>
                  <a:buChar char="•"/>
                </a:pPr>
                <a:endParaRPr lang="en-IE" baseline="0" dirty="0" smtClean="0"/>
              </a:p>
            </p:txBody>
          </p:sp>
        </mc:Fallback>
      </mc:AlternateContent>
      <p:sp>
        <p:nvSpPr>
          <p:cNvPr id="4" name="Slide Number Placeholder 3"/>
          <p:cNvSpPr>
            <a:spLocks noGrp="1"/>
          </p:cNvSpPr>
          <p:nvPr>
            <p:ph type="sldNum" sz="quarter" idx="10"/>
          </p:nvPr>
        </p:nvSpPr>
        <p:spPr/>
        <p:txBody>
          <a:bodyPr/>
          <a:lstStyle/>
          <a:p>
            <a:fld id="{D32FC816-F476-44D6-8F95-6C038E5ABBF9}" type="slidenum">
              <a:rPr lang="en-IE" smtClean="0"/>
              <a:t>70</a:t>
            </a:fld>
            <a:endParaRPr lang="en-IE"/>
          </a:p>
        </p:txBody>
      </p:sp>
    </p:spTree>
    <p:extLst>
      <p:ext uri="{BB962C8B-B14F-4D97-AF65-F5344CB8AC3E}">
        <p14:creationId xmlns:p14="http://schemas.microsoft.com/office/powerpoint/2010/main" val="355777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AutoNum type="arabicParenBoth"/>
            </a:pPr>
            <a:r>
              <a:rPr lang="en-IE" dirty="0" smtClean="0"/>
              <a:t>Give me some examples of integers.</a:t>
            </a:r>
          </a:p>
          <a:p>
            <a:pPr marL="228600" indent="-228600" eaLnBrk="1" hangingPunct="1">
              <a:spcBef>
                <a:spcPct val="0"/>
              </a:spcBef>
              <a:buAutoNum type="arabicParenBoth"/>
            </a:pPr>
            <a:r>
              <a:rPr lang="en-IE" baseline="0" dirty="0" smtClean="0"/>
              <a:t>Can you explain then why B is not an answer.</a:t>
            </a:r>
          </a:p>
          <a:p>
            <a:pPr marL="228600" indent="-228600" eaLnBrk="1" hangingPunct="1">
              <a:spcBef>
                <a:spcPct val="0"/>
              </a:spcBef>
              <a:buAutoNum type="arabicParenBoth"/>
            </a:pPr>
            <a:r>
              <a:rPr lang="en-IE" baseline="0" dirty="0" smtClean="0"/>
              <a:t>Can anyone remember its symbol. </a:t>
            </a:r>
          </a:p>
          <a:p>
            <a:pPr marL="0" indent="0" eaLnBrk="1" hangingPunct="1">
              <a:spcBef>
                <a:spcPct val="0"/>
              </a:spcBef>
              <a:buNone/>
            </a:pPr>
            <a:r>
              <a:rPr lang="en-IE" baseline="0" dirty="0" smtClean="0"/>
              <a:t>Z- comes from the German word </a:t>
            </a:r>
            <a:r>
              <a:rPr lang="en-IE" baseline="0" dirty="0" err="1" smtClean="0"/>
              <a:t>Zahl</a:t>
            </a:r>
            <a:r>
              <a:rPr lang="en-IE" baseline="0" dirty="0" smtClean="0"/>
              <a:t>-meaning number.</a:t>
            </a:r>
          </a:p>
          <a:p>
            <a:pPr marL="228600" indent="-228600" eaLnBrk="1" hangingPunct="1">
              <a:spcBef>
                <a:spcPct val="0"/>
              </a:spcBef>
              <a:buAutoNum type="arabicParenBoth"/>
            </a:pPr>
            <a:endParaRPr lang="en-IE" baseline="0" dirty="0" smtClean="0"/>
          </a:p>
          <a:p>
            <a:pPr marL="228600" marR="0" indent="-228600" algn="l" defTabSz="914400" rtl="0" eaLnBrk="1" fontAlgn="auto" latinLnBrk="0" hangingPunct="1">
              <a:lnSpc>
                <a:spcPct val="100000"/>
              </a:lnSpc>
              <a:spcBef>
                <a:spcPct val="0"/>
              </a:spcBef>
              <a:spcAft>
                <a:spcPts val="0"/>
              </a:spcAft>
              <a:buClrTx/>
              <a:buSzTx/>
              <a:buFontTx/>
              <a:buAutoNum type="arabicParenBoth"/>
              <a:tabLst/>
              <a:defRPr/>
            </a:pPr>
            <a:r>
              <a:rPr lang="en-IE" baseline="0" dirty="0" smtClean="0"/>
              <a:t>How many integers are there? Infinite amount</a:t>
            </a:r>
          </a:p>
          <a:p>
            <a:pPr marL="228600" marR="0" indent="-228600" algn="l" defTabSz="914400" rtl="0" eaLnBrk="1" fontAlgn="auto" latinLnBrk="0" hangingPunct="1">
              <a:lnSpc>
                <a:spcPct val="100000"/>
              </a:lnSpc>
              <a:spcBef>
                <a:spcPct val="0"/>
              </a:spcBef>
              <a:spcAft>
                <a:spcPts val="0"/>
              </a:spcAft>
              <a:buClrTx/>
              <a:buSzTx/>
              <a:buFontTx/>
              <a:buAutoNum type="arabicParenBoth"/>
              <a:tabLst/>
              <a:defRPr/>
            </a:pPr>
            <a:endParaRPr lang="en-IE" baseline="0"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IE" b="1" baseline="0" dirty="0" smtClean="0"/>
              <a:t>Why do we need the integers?</a:t>
            </a:r>
          </a:p>
          <a:p>
            <a:pPr marL="0" marR="0" indent="0" algn="l" defTabSz="914400" rtl="0" eaLnBrk="1" fontAlgn="auto" latinLnBrk="0" hangingPunct="1">
              <a:lnSpc>
                <a:spcPct val="100000"/>
              </a:lnSpc>
              <a:spcBef>
                <a:spcPct val="0"/>
              </a:spcBef>
              <a:spcAft>
                <a:spcPts val="0"/>
              </a:spcAft>
              <a:buClrTx/>
              <a:buSzTx/>
              <a:buFontTx/>
              <a:buNone/>
              <a:tabLst/>
              <a:defRPr/>
            </a:pPr>
            <a:r>
              <a:rPr lang="en-IE" baseline="0" dirty="0" smtClean="0"/>
              <a:t>Historically, the ﬁrst occurrence of a negative number is connected with the notion of a debt.</a:t>
            </a:r>
          </a:p>
          <a:p>
            <a:pPr eaLnBrk="1" hangingPunct="1">
              <a:spcBef>
                <a:spcPct val="0"/>
              </a:spcBef>
            </a:pPr>
            <a:r>
              <a:rPr lang="en-IE" dirty="0" smtClean="0"/>
              <a:t>To do some basic computing: such as the sum of two numbers together and also</a:t>
            </a:r>
          </a:p>
          <a:p>
            <a:pPr eaLnBrk="1" hangingPunct="1">
              <a:spcBef>
                <a:spcPct val="0"/>
              </a:spcBef>
            </a:pPr>
            <a:r>
              <a:rPr lang="en-IE" dirty="0" smtClean="0"/>
              <a:t>to subtract one number from another number. Little reﬂection shows that to be</a:t>
            </a:r>
          </a:p>
          <a:p>
            <a:pPr eaLnBrk="1" hangingPunct="1">
              <a:spcBef>
                <a:spcPct val="0"/>
              </a:spcBef>
            </a:pPr>
            <a:r>
              <a:rPr lang="en-IE" dirty="0" smtClean="0"/>
              <a:t>able to do this for all numbers, negative numbers needed to be introduced. Suppose</a:t>
            </a:r>
          </a:p>
          <a:p>
            <a:pPr eaLnBrk="1" hangingPunct="1">
              <a:spcBef>
                <a:spcPct val="0"/>
              </a:spcBef>
            </a:pPr>
            <a:r>
              <a:rPr lang="en-IE" dirty="0" smtClean="0"/>
              <a:t>we would like subtract 1000 from 500. Then without the negative numbers, this</a:t>
            </a:r>
          </a:p>
          <a:p>
            <a:pPr eaLnBrk="1" hangingPunct="1">
              <a:spcBef>
                <a:spcPct val="0"/>
              </a:spcBef>
            </a:pPr>
            <a:r>
              <a:rPr lang="en-IE" dirty="0" smtClean="0"/>
              <a:t>subtraction would not be deﬁned because there exists no natural number which</a:t>
            </a:r>
          </a:p>
          <a:p>
            <a:pPr eaLnBrk="1" hangingPunct="1">
              <a:spcBef>
                <a:spcPct val="0"/>
              </a:spcBef>
            </a:pPr>
            <a:r>
              <a:rPr lang="en-IE" dirty="0" smtClean="0"/>
              <a:t>is equal to 500−1000. </a:t>
            </a:r>
          </a:p>
          <a:p>
            <a:pPr eaLnBrk="1" hangingPunct="1">
              <a:spcBef>
                <a:spcPct val="0"/>
              </a:spcBef>
            </a:pPr>
            <a:endParaRPr lang="en-IE" dirty="0" smtClean="0"/>
          </a:p>
          <a:p>
            <a:pPr eaLnBrk="1" hangingPunct="1">
              <a:spcBef>
                <a:spcPct val="0"/>
              </a:spcBef>
            </a:pPr>
            <a:r>
              <a:rPr lang="en-IE" dirty="0" smtClean="0"/>
              <a:t>Needed Integer numbers to solve </a:t>
            </a:r>
            <a:r>
              <a:rPr lang="en-IE" dirty="0" err="1" smtClean="0"/>
              <a:t>eg</a:t>
            </a:r>
            <a:r>
              <a:rPr lang="en-IE" dirty="0" smtClean="0"/>
              <a:t>. x+5=3</a:t>
            </a:r>
          </a:p>
        </p:txBody>
      </p:sp>
      <p:sp>
        <p:nvSpPr>
          <p:cNvPr id="17411" name="Slide Number Placeholder 3"/>
          <p:cNvSpPr txBox="1">
            <a:spLocks noGrp="1"/>
          </p:cNvSpPr>
          <p:nvPr/>
        </p:nvSpPr>
        <p:spPr bwMode="auto">
          <a:xfrm>
            <a:off x="3899900" y="9516038"/>
            <a:ext cx="2983495" cy="500936"/>
          </a:xfrm>
          <a:prstGeom prst="rect">
            <a:avLst/>
          </a:prstGeom>
          <a:noFill/>
          <a:ln>
            <a:miter lim="800000"/>
            <a:headEnd/>
            <a:tailEnd/>
          </a:ln>
        </p:spPr>
        <p:txBody>
          <a:bodyPr lIns="96588" tIns="48294" rIns="96588" bIns="48294" anchor="b"/>
          <a:lstStyle/>
          <a:p>
            <a:pPr algn="r">
              <a:defRPr/>
            </a:pPr>
            <a:fld id="{23DCA432-5271-4C46-8625-26591397346F}" type="slidenum">
              <a:rPr lang="en-IE" sz="1300"/>
              <a:pPr algn="r">
                <a:defRPr/>
              </a:pPr>
              <a:t>7</a:t>
            </a:fld>
            <a:endParaRPr lang="en-IE" sz="1300" dirty="0"/>
          </a:p>
        </p:txBody>
      </p:sp>
    </p:spTree>
    <p:extLst>
      <p:ext uri="{BB962C8B-B14F-4D97-AF65-F5344CB8AC3E}">
        <p14:creationId xmlns:p14="http://schemas.microsoft.com/office/powerpoint/2010/main" val="32754436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IE" dirty="0" smtClean="0"/>
              </a:p>
            </p:txBody>
          </p:sp>
        </mc:Choice>
        <mc:Fallback xmlns="">
          <p:sp>
            <p:nvSpPr>
              <p:cNvPr id="3" name="Notes Placeholder 2"/>
              <p:cNvSpPr>
                <a:spLocks noGrp="1"/>
              </p:cNvSpPr>
              <p:nvPr>
                <p:ph type="body" idx="1"/>
              </p:nvPr>
            </p:nvSpPr>
            <p:spPr/>
            <p:txBody>
              <a:bodyPr/>
              <a:lstStyle/>
              <a:p>
                <a:r>
                  <a:rPr lang="en-IE" dirty="0" smtClean="0"/>
                  <a:t>Let’s push this on a little.</a:t>
                </a:r>
              </a:p>
              <a:p>
                <a:r>
                  <a:rPr lang="en-IE" dirty="0" smtClean="0"/>
                  <a:t>Go to your diagram again and lets draw a vertical line from</a:t>
                </a:r>
                <a:r>
                  <a:rPr lang="en-IE" baseline="0" dirty="0" smtClean="0"/>
                  <a:t> (2,0) up to (2,2) and then join (1,1) to (2,2).</a:t>
                </a:r>
              </a:p>
              <a:p>
                <a:r>
                  <a:rPr lang="en-IE" baseline="0" dirty="0" smtClean="0"/>
                  <a:t>Now lets look at the bigger triangle, the isosceles triangle having side length 2. Find the length of the hypotenuse.</a:t>
                </a:r>
              </a:p>
              <a:p>
                <a:r>
                  <a:rPr lang="en-IE" baseline="0" dirty="0" smtClean="0"/>
                  <a:t>Its </a:t>
                </a:r>
                <a:r>
                  <a:rPr lang="en-IE" sz="1200" b="1" i="0" smtClean="0">
                    <a:solidFill>
                      <a:srgbClr val="00B050"/>
                    </a:solidFill>
                    <a:latin typeface="Cambria Math"/>
                  </a:rPr>
                  <a:t>√</a:t>
                </a:r>
                <a:r>
                  <a:rPr lang="en-IE" sz="1200" b="1" i="0" smtClean="0">
                    <a:solidFill>
                      <a:srgbClr val="00B050"/>
                    </a:solidFill>
                    <a:latin typeface="Cambria Math"/>
                  </a:rPr>
                  <a:t>𝟖</a:t>
                </a:r>
                <a:r>
                  <a:rPr lang="en-IE" dirty="0" smtClean="0"/>
                  <a:t>. </a:t>
                </a:r>
              </a:p>
              <a:p>
                <a:r>
                  <a:rPr lang="en-IE" dirty="0" smtClean="0"/>
                  <a:t>But I know that the length of this line is </a:t>
                </a:r>
                <a:r>
                  <a:rPr lang="en-IE" i="0" smtClean="0">
                    <a:latin typeface="Cambria Math"/>
                  </a:rPr>
                  <a:t>√</a:t>
                </a:r>
                <a:r>
                  <a:rPr lang="en-IE" b="0" i="0" smtClean="0">
                    <a:latin typeface="Cambria Math"/>
                  </a:rPr>
                  <a:t>2</a:t>
                </a:r>
                <a:r>
                  <a:rPr lang="en-IE" dirty="0" smtClean="0"/>
                  <a:t>, what’s the length of this line? </a:t>
                </a:r>
                <a:r>
                  <a:rPr lang="en-IE" i="0" smtClean="0">
                    <a:latin typeface="Cambria Math"/>
                  </a:rPr>
                  <a:t>√</a:t>
                </a:r>
                <a:r>
                  <a:rPr lang="en-IE" b="0" i="0" smtClean="0">
                    <a:latin typeface="Cambria Math"/>
                  </a:rPr>
                  <a:t>2</a:t>
                </a:r>
                <a:r>
                  <a:rPr lang="en-IE" dirty="0" smtClean="0"/>
                  <a:t>. Why?</a:t>
                </a:r>
              </a:p>
              <a:p>
                <a:endParaRPr lang="en-IE" dirty="0" smtClean="0"/>
              </a:p>
              <a:p>
                <a:pPr marL="171450" indent="-171450">
                  <a:buFont typeface="Arial" panose="020B0604020202020204" pitchFamily="34" charset="0"/>
                  <a:buChar char="•"/>
                </a:pPr>
                <a:r>
                  <a:rPr lang="en-IE" dirty="0" smtClean="0"/>
                  <a:t>Theorem</a:t>
                </a:r>
                <a:r>
                  <a:rPr lang="en-IE" baseline="0" dirty="0" smtClean="0"/>
                  <a:t> 12 &amp; 13. </a:t>
                </a:r>
                <a:endParaRPr lang="en-IE" dirty="0"/>
              </a:p>
            </p:txBody>
          </p:sp>
        </mc:Fallback>
      </mc:AlternateContent>
      <p:sp>
        <p:nvSpPr>
          <p:cNvPr id="4" name="Slide Number Placeholder 3"/>
          <p:cNvSpPr>
            <a:spLocks noGrp="1"/>
          </p:cNvSpPr>
          <p:nvPr>
            <p:ph type="sldNum" sz="quarter" idx="10"/>
          </p:nvPr>
        </p:nvSpPr>
        <p:spPr/>
        <p:txBody>
          <a:bodyPr/>
          <a:lstStyle/>
          <a:p>
            <a:fld id="{D32FC816-F476-44D6-8F95-6C038E5ABBF9}" type="slidenum">
              <a:rPr lang="en-IE" smtClean="0"/>
              <a:t>71</a:t>
            </a:fld>
            <a:endParaRPr lang="en-IE"/>
          </a:p>
        </p:txBody>
      </p:sp>
    </p:spTree>
    <p:extLst>
      <p:ext uri="{BB962C8B-B14F-4D97-AF65-F5344CB8AC3E}">
        <p14:creationId xmlns:p14="http://schemas.microsoft.com/office/powerpoint/2010/main" val="35577778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IE" dirty="0" smtClean="0"/>
              </a:p>
            </p:txBody>
          </p:sp>
        </mc:Choice>
        <mc:Fallback xmlns="">
          <p:sp>
            <p:nvSpPr>
              <p:cNvPr id="3" name="Notes Placeholder 2"/>
              <p:cNvSpPr>
                <a:spLocks noGrp="1"/>
              </p:cNvSpPr>
              <p:nvPr>
                <p:ph type="body" idx="1"/>
              </p:nvPr>
            </p:nvSpPr>
            <p:spPr/>
            <p:txBody>
              <a:bodyPr/>
              <a:lstStyle/>
              <a:p>
                <a:r>
                  <a:rPr lang="en-IE" dirty="0" smtClean="0"/>
                  <a:t>Let’s push this on a little.</a:t>
                </a:r>
              </a:p>
              <a:p>
                <a:r>
                  <a:rPr lang="en-IE" dirty="0" smtClean="0"/>
                  <a:t>Go to your diagram again and lets draw a vertical line from</a:t>
                </a:r>
                <a:r>
                  <a:rPr lang="en-IE" baseline="0" dirty="0" smtClean="0"/>
                  <a:t> (2,0) up to (2,2) and then join (1,1) to (2,2).</a:t>
                </a:r>
              </a:p>
              <a:p>
                <a:r>
                  <a:rPr lang="en-IE" baseline="0" dirty="0" smtClean="0"/>
                  <a:t>Now lets look at the bigger triangle, the isosceles triangle having side length 2. Find the length of the hypotenuse.</a:t>
                </a:r>
              </a:p>
              <a:p>
                <a:r>
                  <a:rPr lang="en-IE" baseline="0" dirty="0" smtClean="0"/>
                  <a:t>Its </a:t>
                </a:r>
                <a:r>
                  <a:rPr lang="en-IE" sz="1200" b="1" i="0" smtClean="0">
                    <a:solidFill>
                      <a:srgbClr val="00B050"/>
                    </a:solidFill>
                    <a:latin typeface="Cambria Math"/>
                  </a:rPr>
                  <a:t>√</a:t>
                </a:r>
                <a:r>
                  <a:rPr lang="en-IE" sz="1200" b="1" i="0" smtClean="0">
                    <a:solidFill>
                      <a:srgbClr val="00B050"/>
                    </a:solidFill>
                    <a:latin typeface="Cambria Math"/>
                  </a:rPr>
                  <a:t>𝟖</a:t>
                </a:r>
                <a:r>
                  <a:rPr lang="en-IE" dirty="0" smtClean="0"/>
                  <a:t>. </a:t>
                </a:r>
              </a:p>
              <a:p>
                <a:r>
                  <a:rPr lang="en-IE" dirty="0" smtClean="0"/>
                  <a:t>But I know that the length of this line is </a:t>
                </a:r>
                <a:r>
                  <a:rPr lang="en-IE" i="0" smtClean="0">
                    <a:latin typeface="Cambria Math"/>
                  </a:rPr>
                  <a:t>√</a:t>
                </a:r>
                <a:r>
                  <a:rPr lang="en-IE" b="0" i="0" smtClean="0">
                    <a:latin typeface="Cambria Math"/>
                  </a:rPr>
                  <a:t>2</a:t>
                </a:r>
                <a:r>
                  <a:rPr lang="en-IE" dirty="0" smtClean="0"/>
                  <a:t>, what’s the length of this line? </a:t>
                </a:r>
                <a:r>
                  <a:rPr lang="en-IE" i="0" smtClean="0">
                    <a:latin typeface="Cambria Math"/>
                  </a:rPr>
                  <a:t>√</a:t>
                </a:r>
                <a:r>
                  <a:rPr lang="en-IE" b="0" i="0" smtClean="0">
                    <a:latin typeface="Cambria Math"/>
                  </a:rPr>
                  <a:t>2</a:t>
                </a:r>
                <a:r>
                  <a:rPr lang="en-IE" dirty="0" smtClean="0"/>
                  <a:t>. Why?</a:t>
                </a:r>
              </a:p>
              <a:p>
                <a:endParaRPr lang="en-IE" dirty="0" smtClean="0"/>
              </a:p>
              <a:p>
                <a:pPr marL="171450" indent="-171450">
                  <a:buFont typeface="Arial" panose="020B0604020202020204" pitchFamily="34" charset="0"/>
                  <a:buChar char="•"/>
                </a:pPr>
                <a:r>
                  <a:rPr lang="en-IE" dirty="0" smtClean="0"/>
                  <a:t>Theorem</a:t>
                </a:r>
                <a:r>
                  <a:rPr lang="en-IE" baseline="0" dirty="0" smtClean="0"/>
                  <a:t> 12 &amp; 13. </a:t>
                </a:r>
                <a:endParaRPr lang="en-IE" dirty="0"/>
              </a:p>
            </p:txBody>
          </p:sp>
        </mc:Fallback>
      </mc:AlternateContent>
      <p:sp>
        <p:nvSpPr>
          <p:cNvPr id="4" name="Slide Number Placeholder 3"/>
          <p:cNvSpPr>
            <a:spLocks noGrp="1"/>
          </p:cNvSpPr>
          <p:nvPr>
            <p:ph type="sldNum" sz="quarter" idx="10"/>
          </p:nvPr>
        </p:nvSpPr>
        <p:spPr/>
        <p:txBody>
          <a:bodyPr/>
          <a:lstStyle/>
          <a:p>
            <a:fld id="{D32FC816-F476-44D6-8F95-6C038E5ABBF9}" type="slidenum">
              <a:rPr lang="en-IE" smtClean="0"/>
              <a:t>72</a:t>
            </a:fld>
            <a:endParaRPr lang="en-IE"/>
          </a:p>
        </p:txBody>
      </p:sp>
    </p:spTree>
    <p:extLst>
      <p:ext uri="{BB962C8B-B14F-4D97-AF65-F5344CB8AC3E}">
        <p14:creationId xmlns:p14="http://schemas.microsoft.com/office/powerpoint/2010/main" val="35577778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IE" dirty="0" smtClean="0"/>
              </a:p>
            </p:txBody>
          </p:sp>
        </mc:Choice>
        <mc:Fallback xmlns="">
          <p:sp>
            <p:nvSpPr>
              <p:cNvPr id="3" name="Notes Placeholder 2"/>
              <p:cNvSpPr>
                <a:spLocks noGrp="1"/>
              </p:cNvSpPr>
              <p:nvPr>
                <p:ph type="body" idx="1"/>
              </p:nvPr>
            </p:nvSpPr>
            <p:spPr/>
            <p:txBody>
              <a:bodyPr/>
              <a:lstStyle/>
              <a:p>
                <a:r>
                  <a:rPr lang="en-IE" dirty="0" smtClean="0"/>
                  <a:t>Let’s push this on a little.</a:t>
                </a:r>
              </a:p>
              <a:p>
                <a:r>
                  <a:rPr lang="en-IE" dirty="0" smtClean="0"/>
                  <a:t>Go to your diagram again and lets draw a vertical line from</a:t>
                </a:r>
                <a:r>
                  <a:rPr lang="en-IE" baseline="0" dirty="0" smtClean="0"/>
                  <a:t> (2,0) up to (2,2) and then join (1,1) to (2,2).</a:t>
                </a:r>
              </a:p>
              <a:p>
                <a:r>
                  <a:rPr lang="en-IE" baseline="0" dirty="0" smtClean="0"/>
                  <a:t>Now lets look at the bigger triangle, the isosceles triangle having side length 2. Find the length of the hypotenuse.</a:t>
                </a:r>
              </a:p>
              <a:p>
                <a:r>
                  <a:rPr lang="en-IE" baseline="0" dirty="0" smtClean="0"/>
                  <a:t>Its </a:t>
                </a:r>
                <a:r>
                  <a:rPr lang="en-IE" sz="1200" b="1" i="0" smtClean="0">
                    <a:solidFill>
                      <a:srgbClr val="00B050"/>
                    </a:solidFill>
                    <a:latin typeface="Cambria Math"/>
                  </a:rPr>
                  <a:t>√</a:t>
                </a:r>
                <a:r>
                  <a:rPr lang="en-IE" sz="1200" b="1" i="0" smtClean="0">
                    <a:solidFill>
                      <a:srgbClr val="00B050"/>
                    </a:solidFill>
                    <a:latin typeface="Cambria Math"/>
                  </a:rPr>
                  <a:t>𝟖</a:t>
                </a:r>
                <a:r>
                  <a:rPr lang="en-IE" dirty="0" smtClean="0"/>
                  <a:t>. </a:t>
                </a:r>
              </a:p>
              <a:p>
                <a:r>
                  <a:rPr lang="en-IE" dirty="0" smtClean="0"/>
                  <a:t>But I know that the length of this line is </a:t>
                </a:r>
                <a:r>
                  <a:rPr lang="en-IE" i="0" smtClean="0">
                    <a:latin typeface="Cambria Math"/>
                  </a:rPr>
                  <a:t>√</a:t>
                </a:r>
                <a:r>
                  <a:rPr lang="en-IE" b="0" i="0" smtClean="0">
                    <a:latin typeface="Cambria Math"/>
                  </a:rPr>
                  <a:t>2</a:t>
                </a:r>
                <a:r>
                  <a:rPr lang="en-IE" dirty="0" smtClean="0"/>
                  <a:t>, what’s the length of this line? </a:t>
                </a:r>
                <a:r>
                  <a:rPr lang="en-IE" i="0" smtClean="0">
                    <a:latin typeface="Cambria Math"/>
                  </a:rPr>
                  <a:t>√</a:t>
                </a:r>
                <a:r>
                  <a:rPr lang="en-IE" b="0" i="0" smtClean="0">
                    <a:latin typeface="Cambria Math"/>
                  </a:rPr>
                  <a:t>2</a:t>
                </a:r>
                <a:r>
                  <a:rPr lang="en-IE" dirty="0" smtClean="0"/>
                  <a:t>. Why?</a:t>
                </a:r>
              </a:p>
              <a:p>
                <a:endParaRPr lang="en-IE" dirty="0" smtClean="0"/>
              </a:p>
              <a:p>
                <a:pPr marL="171450" indent="-171450">
                  <a:buFont typeface="Arial" panose="020B0604020202020204" pitchFamily="34" charset="0"/>
                  <a:buChar char="•"/>
                </a:pPr>
                <a:r>
                  <a:rPr lang="en-IE" dirty="0" smtClean="0"/>
                  <a:t>Theorem</a:t>
                </a:r>
                <a:r>
                  <a:rPr lang="en-IE" baseline="0" dirty="0" smtClean="0"/>
                  <a:t> 12 &amp; 13. </a:t>
                </a:r>
                <a:endParaRPr lang="en-IE" dirty="0"/>
              </a:p>
            </p:txBody>
          </p:sp>
        </mc:Fallback>
      </mc:AlternateContent>
      <p:sp>
        <p:nvSpPr>
          <p:cNvPr id="4" name="Slide Number Placeholder 3"/>
          <p:cNvSpPr>
            <a:spLocks noGrp="1"/>
          </p:cNvSpPr>
          <p:nvPr>
            <p:ph type="sldNum" sz="quarter" idx="10"/>
          </p:nvPr>
        </p:nvSpPr>
        <p:spPr/>
        <p:txBody>
          <a:bodyPr/>
          <a:lstStyle/>
          <a:p>
            <a:fld id="{D32FC816-F476-44D6-8F95-6C038E5ABBF9}" type="slidenum">
              <a:rPr lang="en-IE" smtClean="0"/>
              <a:t>73</a:t>
            </a:fld>
            <a:endParaRPr lang="en-IE"/>
          </a:p>
        </p:txBody>
      </p:sp>
    </p:spTree>
    <p:extLst>
      <p:ext uri="{BB962C8B-B14F-4D97-AF65-F5344CB8AC3E}">
        <p14:creationId xmlns:p14="http://schemas.microsoft.com/office/powerpoint/2010/main" val="35577778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IE" dirty="0" smtClean="0"/>
              </a:p>
            </p:txBody>
          </p:sp>
        </mc:Choice>
        <mc:Fallback xmlns="">
          <p:sp>
            <p:nvSpPr>
              <p:cNvPr id="3" name="Notes Placeholder 2"/>
              <p:cNvSpPr>
                <a:spLocks noGrp="1"/>
              </p:cNvSpPr>
              <p:nvPr>
                <p:ph type="body" idx="1"/>
              </p:nvPr>
            </p:nvSpPr>
            <p:spPr/>
            <p:txBody>
              <a:bodyPr/>
              <a:lstStyle/>
              <a:p>
                <a:r>
                  <a:rPr lang="en-IE" dirty="0" smtClean="0"/>
                  <a:t>Let’s push this on a little.</a:t>
                </a:r>
              </a:p>
              <a:p>
                <a:r>
                  <a:rPr lang="en-IE" dirty="0" smtClean="0"/>
                  <a:t>Go to your diagram again and lets draw a vertical line from</a:t>
                </a:r>
                <a:r>
                  <a:rPr lang="en-IE" baseline="0" dirty="0" smtClean="0"/>
                  <a:t> (2,0) up to (2,2) and then join (1,1) to (2,2).</a:t>
                </a:r>
              </a:p>
              <a:p>
                <a:r>
                  <a:rPr lang="en-IE" baseline="0" dirty="0" smtClean="0"/>
                  <a:t>Now lets look at the bigger triangle, the isosceles triangle having side length 2. Find the length of the hypotenuse.</a:t>
                </a:r>
              </a:p>
              <a:p>
                <a:r>
                  <a:rPr lang="en-IE" baseline="0" dirty="0" smtClean="0"/>
                  <a:t>Its </a:t>
                </a:r>
                <a:r>
                  <a:rPr lang="en-IE" sz="1200" b="1" i="0" smtClean="0">
                    <a:solidFill>
                      <a:srgbClr val="00B050"/>
                    </a:solidFill>
                    <a:latin typeface="Cambria Math"/>
                  </a:rPr>
                  <a:t>√</a:t>
                </a:r>
                <a:r>
                  <a:rPr lang="en-IE" sz="1200" b="1" i="0" smtClean="0">
                    <a:solidFill>
                      <a:srgbClr val="00B050"/>
                    </a:solidFill>
                    <a:latin typeface="Cambria Math"/>
                  </a:rPr>
                  <a:t>𝟖</a:t>
                </a:r>
                <a:r>
                  <a:rPr lang="en-IE" dirty="0" smtClean="0"/>
                  <a:t>. </a:t>
                </a:r>
              </a:p>
              <a:p>
                <a:r>
                  <a:rPr lang="en-IE" dirty="0" smtClean="0"/>
                  <a:t>But I know that the length of this line is </a:t>
                </a:r>
                <a:r>
                  <a:rPr lang="en-IE" i="0" smtClean="0">
                    <a:latin typeface="Cambria Math"/>
                  </a:rPr>
                  <a:t>√</a:t>
                </a:r>
                <a:r>
                  <a:rPr lang="en-IE" b="0" i="0" smtClean="0">
                    <a:latin typeface="Cambria Math"/>
                  </a:rPr>
                  <a:t>2</a:t>
                </a:r>
                <a:r>
                  <a:rPr lang="en-IE" dirty="0" smtClean="0"/>
                  <a:t>, what’s the length of this line? </a:t>
                </a:r>
                <a:r>
                  <a:rPr lang="en-IE" i="0" smtClean="0">
                    <a:latin typeface="Cambria Math"/>
                  </a:rPr>
                  <a:t>√</a:t>
                </a:r>
                <a:r>
                  <a:rPr lang="en-IE" b="0" i="0" smtClean="0">
                    <a:latin typeface="Cambria Math"/>
                  </a:rPr>
                  <a:t>2</a:t>
                </a:r>
                <a:r>
                  <a:rPr lang="en-IE" dirty="0" smtClean="0"/>
                  <a:t>. Why?</a:t>
                </a:r>
              </a:p>
              <a:p>
                <a:endParaRPr lang="en-IE" dirty="0" smtClean="0"/>
              </a:p>
              <a:p>
                <a:pPr marL="171450" indent="-171450">
                  <a:buFont typeface="Arial" panose="020B0604020202020204" pitchFamily="34" charset="0"/>
                  <a:buChar char="•"/>
                </a:pPr>
                <a:r>
                  <a:rPr lang="en-IE" dirty="0" smtClean="0"/>
                  <a:t>Theorem</a:t>
                </a:r>
                <a:r>
                  <a:rPr lang="en-IE" baseline="0" dirty="0" smtClean="0"/>
                  <a:t> 12 &amp; 13. </a:t>
                </a:r>
                <a:endParaRPr lang="en-IE" dirty="0"/>
              </a:p>
            </p:txBody>
          </p:sp>
        </mc:Fallback>
      </mc:AlternateContent>
      <p:sp>
        <p:nvSpPr>
          <p:cNvPr id="4" name="Slide Number Placeholder 3"/>
          <p:cNvSpPr>
            <a:spLocks noGrp="1"/>
          </p:cNvSpPr>
          <p:nvPr>
            <p:ph type="sldNum" sz="quarter" idx="10"/>
          </p:nvPr>
        </p:nvSpPr>
        <p:spPr/>
        <p:txBody>
          <a:bodyPr/>
          <a:lstStyle/>
          <a:p>
            <a:fld id="{D32FC816-F476-44D6-8F95-6C038E5ABBF9}" type="slidenum">
              <a:rPr lang="en-IE" smtClean="0"/>
              <a:t>74</a:t>
            </a:fld>
            <a:endParaRPr lang="en-IE"/>
          </a:p>
        </p:txBody>
      </p:sp>
    </p:spTree>
    <p:extLst>
      <p:ext uri="{BB962C8B-B14F-4D97-AF65-F5344CB8AC3E}">
        <p14:creationId xmlns:p14="http://schemas.microsoft.com/office/powerpoint/2010/main" val="35577778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IE" dirty="0" smtClean="0"/>
              </a:p>
            </p:txBody>
          </p:sp>
        </mc:Choice>
        <mc:Fallback xmlns="">
          <p:sp>
            <p:nvSpPr>
              <p:cNvPr id="3" name="Notes Placeholder 2"/>
              <p:cNvSpPr>
                <a:spLocks noGrp="1"/>
              </p:cNvSpPr>
              <p:nvPr>
                <p:ph type="body" idx="1"/>
              </p:nvPr>
            </p:nvSpPr>
            <p:spPr/>
            <p:txBody>
              <a:bodyPr/>
              <a:lstStyle/>
              <a:p>
                <a:r>
                  <a:rPr lang="en-IE" dirty="0" smtClean="0"/>
                  <a:t>Let’s push this on a little.</a:t>
                </a:r>
              </a:p>
              <a:p>
                <a:r>
                  <a:rPr lang="en-IE" dirty="0" smtClean="0"/>
                  <a:t>Go to your diagram again and lets draw a vertical line from</a:t>
                </a:r>
                <a:r>
                  <a:rPr lang="en-IE" baseline="0" dirty="0" smtClean="0"/>
                  <a:t> (2,0) up to (2,2) and then join (1,1) to (2,2).</a:t>
                </a:r>
              </a:p>
              <a:p>
                <a:r>
                  <a:rPr lang="en-IE" baseline="0" dirty="0" smtClean="0"/>
                  <a:t>Now lets look at the bigger triangle, the isosceles triangle having side length 2. Find the length of the hypotenuse.</a:t>
                </a:r>
              </a:p>
              <a:p>
                <a:r>
                  <a:rPr lang="en-IE" baseline="0" dirty="0" smtClean="0"/>
                  <a:t>Its </a:t>
                </a:r>
                <a:r>
                  <a:rPr lang="en-IE" sz="1200" b="1" i="0" smtClean="0">
                    <a:solidFill>
                      <a:srgbClr val="00B050"/>
                    </a:solidFill>
                    <a:latin typeface="Cambria Math"/>
                  </a:rPr>
                  <a:t>√</a:t>
                </a:r>
                <a:r>
                  <a:rPr lang="en-IE" sz="1200" b="1" i="0" smtClean="0">
                    <a:solidFill>
                      <a:srgbClr val="00B050"/>
                    </a:solidFill>
                    <a:latin typeface="Cambria Math"/>
                  </a:rPr>
                  <a:t>𝟖</a:t>
                </a:r>
                <a:r>
                  <a:rPr lang="en-IE" dirty="0" smtClean="0"/>
                  <a:t>. </a:t>
                </a:r>
              </a:p>
              <a:p>
                <a:r>
                  <a:rPr lang="en-IE" dirty="0" smtClean="0"/>
                  <a:t>But I know that the length of this line is </a:t>
                </a:r>
                <a:r>
                  <a:rPr lang="en-IE" i="0" smtClean="0">
                    <a:latin typeface="Cambria Math"/>
                  </a:rPr>
                  <a:t>√</a:t>
                </a:r>
                <a:r>
                  <a:rPr lang="en-IE" b="0" i="0" smtClean="0">
                    <a:latin typeface="Cambria Math"/>
                  </a:rPr>
                  <a:t>2</a:t>
                </a:r>
                <a:r>
                  <a:rPr lang="en-IE" dirty="0" smtClean="0"/>
                  <a:t>, what’s the length of this line? </a:t>
                </a:r>
                <a:r>
                  <a:rPr lang="en-IE" i="0" smtClean="0">
                    <a:latin typeface="Cambria Math"/>
                  </a:rPr>
                  <a:t>√</a:t>
                </a:r>
                <a:r>
                  <a:rPr lang="en-IE" b="0" i="0" smtClean="0">
                    <a:latin typeface="Cambria Math"/>
                  </a:rPr>
                  <a:t>2</a:t>
                </a:r>
                <a:r>
                  <a:rPr lang="en-IE" dirty="0" smtClean="0"/>
                  <a:t>. Why?</a:t>
                </a:r>
              </a:p>
              <a:p>
                <a:endParaRPr lang="en-IE" dirty="0" smtClean="0"/>
              </a:p>
              <a:p>
                <a:pPr marL="171450" indent="-171450">
                  <a:buFont typeface="Arial" panose="020B0604020202020204" pitchFamily="34" charset="0"/>
                  <a:buChar char="•"/>
                </a:pPr>
                <a:r>
                  <a:rPr lang="en-IE" dirty="0" smtClean="0"/>
                  <a:t>Theorem</a:t>
                </a:r>
                <a:r>
                  <a:rPr lang="en-IE" baseline="0" dirty="0" smtClean="0"/>
                  <a:t> 12 &amp; 13. </a:t>
                </a:r>
                <a:endParaRPr lang="en-IE" dirty="0"/>
              </a:p>
            </p:txBody>
          </p:sp>
        </mc:Fallback>
      </mc:AlternateContent>
      <p:sp>
        <p:nvSpPr>
          <p:cNvPr id="4" name="Slide Number Placeholder 3"/>
          <p:cNvSpPr>
            <a:spLocks noGrp="1"/>
          </p:cNvSpPr>
          <p:nvPr>
            <p:ph type="sldNum" sz="quarter" idx="10"/>
          </p:nvPr>
        </p:nvSpPr>
        <p:spPr/>
        <p:txBody>
          <a:bodyPr/>
          <a:lstStyle/>
          <a:p>
            <a:fld id="{D32FC816-F476-44D6-8F95-6C038E5ABBF9}" type="slidenum">
              <a:rPr lang="en-IE" smtClean="0"/>
              <a:t>75</a:t>
            </a:fld>
            <a:endParaRPr lang="en-IE"/>
          </a:p>
        </p:txBody>
      </p:sp>
    </p:spTree>
    <p:extLst>
      <p:ext uri="{BB962C8B-B14F-4D97-AF65-F5344CB8AC3E}">
        <p14:creationId xmlns:p14="http://schemas.microsoft.com/office/powerpoint/2010/main" val="35577778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32FC816-F476-44D6-8F95-6C038E5ABBF9}" type="slidenum">
              <a:rPr lang="en-IE" smtClean="0"/>
              <a:t>76</a:t>
            </a:fld>
            <a:endParaRPr lang="en-IE"/>
          </a:p>
        </p:txBody>
      </p:sp>
    </p:spTree>
    <p:extLst>
      <p:ext uri="{BB962C8B-B14F-4D97-AF65-F5344CB8AC3E}">
        <p14:creationId xmlns:p14="http://schemas.microsoft.com/office/powerpoint/2010/main" val="62907994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IE" baseline="0" dirty="0" smtClean="0"/>
                  <a:t>Solutions to Student Activity.</a:t>
                </a:r>
              </a:p>
            </p:txBody>
          </p:sp>
        </mc:Choice>
        <mc:Fallback xmlns="">
          <p:sp>
            <p:nvSpPr>
              <p:cNvPr id="3" name="Notes Placeholder 2"/>
              <p:cNvSpPr>
                <a:spLocks noGrp="1"/>
              </p:cNvSpPr>
              <p:nvPr>
                <p:ph type="body" idx="1"/>
              </p:nvPr>
            </p:nvSpPr>
            <p:spPr/>
            <p:txBody>
              <a:bodyPr/>
              <a:lstStyle/>
              <a:p>
                <a:r>
                  <a:rPr lang="en-IE" dirty="0" smtClean="0"/>
                  <a:t>Lets continue</a:t>
                </a:r>
                <a:r>
                  <a:rPr lang="en-IE" baseline="0" dirty="0" smtClean="0"/>
                  <a:t> on our diagram –let’s go to the 3’s.</a:t>
                </a:r>
              </a:p>
              <a:p>
                <a:r>
                  <a:rPr lang="en-IE" baseline="0" dirty="0" smtClean="0"/>
                  <a:t>Now using </a:t>
                </a:r>
                <a:r>
                  <a:rPr lang="en-IE" baseline="0" dirty="0" err="1" smtClean="0"/>
                  <a:t>pythagoras</a:t>
                </a:r>
                <a:r>
                  <a:rPr lang="en-IE" baseline="0" dirty="0" smtClean="0"/>
                  <a:t>’ theorem find the length of the hypotenuse (remember ‘c’ is the hypotenuse)and show that it is equal to 3</a:t>
                </a:r>
                <a:r>
                  <a:rPr lang="en-IE" i="0" baseline="0" smtClean="0">
                    <a:latin typeface="Cambria Math"/>
                  </a:rPr>
                  <a:t>√</a:t>
                </a:r>
                <a:r>
                  <a:rPr lang="en-IE" b="0" i="0" baseline="0" smtClean="0">
                    <a:latin typeface="Cambria Math"/>
                  </a:rPr>
                  <a:t>2</a:t>
                </a:r>
                <a:r>
                  <a:rPr lang="en-IE" dirty="0" smtClean="0"/>
                  <a:t>.</a:t>
                </a:r>
                <a:endParaRPr lang="en-IE" dirty="0"/>
              </a:p>
            </p:txBody>
          </p:sp>
        </mc:Fallback>
      </mc:AlternateContent>
      <p:sp>
        <p:nvSpPr>
          <p:cNvPr id="4" name="Slide Number Placeholder 3"/>
          <p:cNvSpPr>
            <a:spLocks noGrp="1"/>
          </p:cNvSpPr>
          <p:nvPr>
            <p:ph type="sldNum" sz="quarter" idx="10"/>
          </p:nvPr>
        </p:nvSpPr>
        <p:spPr/>
        <p:txBody>
          <a:bodyPr/>
          <a:lstStyle/>
          <a:p>
            <a:fld id="{D32FC816-F476-44D6-8F95-6C038E5ABBF9}" type="slidenum">
              <a:rPr lang="en-IE" smtClean="0"/>
              <a:t>77</a:t>
            </a:fld>
            <a:endParaRPr lang="en-IE"/>
          </a:p>
        </p:txBody>
      </p:sp>
    </p:spTree>
    <p:extLst>
      <p:ext uri="{BB962C8B-B14F-4D97-AF65-F5344CB8AC3E}">
        <p14:creationId xmlns:p14="http://schemas.microsoft.com/office/powerpoint/2010/main" val="9901958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81103" indent="-181103">
                  <a:buFont typeface="Arial" panose="020B0604020202020204" pitchFamily="34" charset="0"/>
                  <a:buChar char="•"/>
                </a:pPr>
                <a:endParaRPr lang="en-IE" baseline="0" dirty="0" smtClean="0"/>
              </a:p>
              <a:p>
                <a:endParaRPr lang="en-IE" dirty="0"/>
              </a:p>
            </p:txBody>
          </p:sp>
        </mc:Choice>
        <mc:Fallback xmlns="">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IE" baseline="0" dirty="0" smtClean="0"/>
              </a:p>
              <a:p>
                <a:pPr marL="0" indent="0">
                  <a:buFont typeface="Arial" panose="020B0604020202020204" pitchFamily="34" charset="0"/>
                  <a:buNone/>
                </a:pPr>
                <a:r>
                  <a:rPr lang="en-IE" baseline="0" dirty="0" smtClean="0"/>
                  <a:t>And now would be a nice time to address common misconceptions such as </a:t>
                </a:r>
                <a:r>
                  <a:rPr lang="en-IE" i="0" baseline="0" smtClean="0">
                    <a:latin typeface="Cambria Math"/>
                  </a:rPr>
                  <a:t>√</a:t>
                </a:r>
                <a:r>
                  <a:rPr lang="en-IE" b="0" i="0" baseline="0" smtClean="0">
                    <a:latin typeface="Cambria Math"/>
                  </a:rPr>
                  <a:t>2</a:t>
                </a:r>
                <a:r>
                  <a:rPr lang="en-IE" dirty="0" smtClean="0"/>
                  <a:t> +</a:t>
                </a:r>
                <a:r>
                  <a:rPr lang="en-IE" i="0" dirty="0" smtClean="0">
                    <a:latin typeface="Cambria Math"/>
                  </a:rPr>
                  <a:t>√(</a:t>
                </a:r>
                <a:r>
                  <a:rPr lang="en-IE" b="0" i="0" dirty="0" smtClean="0">
                    <a:latin typeface="Cambria Math"/>
                  </a:rPr>
                  <a:t>2 )</a:t>
                </a:r>
                <a:r>
                  <a:rPr lang="en-IE" dirty="0" smtClean="0"/>
                  <a:t> +</a:t>
                </a:r>
                <a:r>
                  <a:rPr lang="en-IE" i="0" dirty="0" smtClean="0">
                    <a:latin typeface="Cambria Math"/>
                  </a:rPr>
                  <a:t>√</a:t>
                </a:r>
                <a:r>
                  <a:rPr lang="en-IE" b="0" i="0" dirty="0" smtClean="0">
                    <a:latin typeface="Cambria Math"/>
                  </a:rPr>
                  <a:t>2</a:t>
                </a:r>
                <a:r>
                  <a:rPr lang="en-IE" dirty="0" smtClean="0"/>
                  <a:t> </a:t>
                </a:r>
                <a:r>
                  <a:rPr lang="en-IE" i="0" dirty="0" smtClean="0">
                    <a:latin typeface="Cambria Math"/>
                    <a:ea typeface="Cambria Math"/>
                  </a:rPr>
                  <a:t>≠</a:t>
                </a:r>
                <a:r>
                  <a:rPr lang="en-IE" b="0" i="0" dirty="0" smtClean="0">
                    <a:latin typeface="Cambria Math"/>
                    <a:ea typeface="Cambria Math"/>
                  </a:rPr>
                  <a:t> √6</a:t>
                </a:r>
                <a:r>
                  <a:rPr lang="en-IE" dirty="0" smtClean="0"/>
                  <a:t>.</a:t>
                </a:r>
                <a:endParaRPr lang="en-IE" dirty="0"/>
              </a:p>
              <a:p>
                <a:endParaRPr lang="en-IE" dirty="0"/>
              </a:p>
            </p:txBody>
          </p:sp>
        </mc:Fallback>
      </mc:AlternateContent>
      <p:sp>
        <p:nvSpPr>
          <p:cNvPr id="4" name="Slide Number Placeholder 3"/>
          <p:cNvSpPr>
            <a:spLocks noGrp="1"/>
          </p:cNvSpPr>
          <p:nvPr>
            <p:ph type="sldNum" sz="quarter" idx="10"/>
          </p:nvPr>
        </p:nvSpPr>
        <p:spPr/>
        <p:txBody>
          <a:bodyPr/>
          <a:lstStyle/>
          <a:p>
            <a:fld id="{D32FC816-F476-44D6-8F95-6C038E5ABBF9}" type="slidenum">
              <a:rPr lang="en-IE" smtClean="0"/>
              <a:t>78</a:t>
            </a:fld>
            <a:endParaRPr lang="en-IE"/>
          </a:p>
        </p:txBody>
      </p:sp>
    </p:spTree>
    <p:extLst>
      <p:ext uri="{BB962C8B-B14F-4D97-AF65-F5344CB8AC3E}">
        <p14:creationId xmlns:p14="http://schemas.microsoft.com/office/powerpoint/2010/main" val="116793212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IE" dirty="0" smtClean="0"/>
              </a:p>
            </p:txBody>
          </p:sp>
        </mc:Choice>
        <mc:Fallback xmlns="">
          <p:sp>
            <p:nvSpPr>
              <p:cNvPr id="3" name="Notes Placeholder 2"/>
              <p:cNvSpPr>
                <a:spLocks noGrp="1"/>
              </p:cNvSpPr>
              <p:nvPr>
                <p:ph type="body" idx="1"/>
              </p:nvPr>
            </p:nvSpPr>
            <p:spPr/>
            <p:txBody>
              <a:bodyPr/>
              <a:lstStyle/>
              <a:p>
                <a:pPr/>
                <a:r>
                  <a:rPr lang="en-IE" i="0" smtClean="0">
                    <a:latin typeface="Cambria Math"/>
                  </a:rPr>
                  <a:t>√</a:t>
                </a:r>
                <a:r>
                  <a:rPr lang="en-IE" b="0" i="0" smtClean="0">
                    <a:latin typeface="Cambria Math"/>
                  </a:rPr>
                  <a:t>18</a:t>
                </a:r>
                <a:r>
                  <a:rPr lang="en-IE" dirty="0" smtClean="0"/>
                  <a:t> = √2x 9=  3√2 </a:t>
                </a:r>
                <a:r>
                  <a:rPr lang="en-IE" dirty="0" err="1" smtClean="0"/>
                  <a:t>i.e</a:t>
                </a:r>
                <a:r>
                  <a:rPr lang="en-IE" dirty="0" smtClean="0"/>
                  <a:t> triangle</a:t>
                </a:r>
                <a:r>
                  <a:rPr lang="en-IE" baseline="0" dirty="0" smtClean="0"/>
                  <a:t> 3.</a:t>
                </a:r>
              </a:p>
              <a:p>
                <a:pPr/>
                <a:endParaRPr lang="en-IE" baseline="0" dirty="0" smtClean="0"/>
              </a:p>
              <a:p>
                <a:pPr/>
                <a:r>
                  <a:rPr lang="en-IE" baseline="0" dirty="0" smtClean="0"/>
                  <a:t>Let’s look at this </a:t>
                </a:r>
                <a:r>
                  <a:rPr lang="en-IE" baseline="0" smtClean="0"/>
                  <a:t>visually first:</a:t>
                </a:r>
                <a:endParaRPr lang="en-IE" baseline="0" dirty="0" smtClean="0"/>
              </a:p>
              <a:p>
                <a:pPr/>
                <a:r>
                  <a:rPr lang="en-IE" sz="1200" b="1" i="0" smtClean="0">
                    <a:solidFill>
                      <a:srgbClr val="0070C0"/>
                    </a:solidFill>
                    <a:latin typeface="Cambria Math"/>
                  </a:rPr>
                  <a:t>√𝟏𝟖</a:t>
                </a:r>
                <a:r>
                  <a:rPr lang="en-IE" sz="1200" b="1" i="0" smtClean="0">
                    <a:solidFill>
                      <a:srgbClr val="0070C0"/>
                    </a:solidFill>
                    <a:latin typeface="Cambria Math"/>
                  </a:rPr>
                  <a:t>/√</a:t>
                </a:r>
                <a:r>
                  <a:rPr lang="en-IE" sz="1200" b="1" i="0" smtClean="0">
                    <a:solidFill>
                      <a:srgbClr val="0070C0"/>
                    </a:solidFill>
                    <a:latin typeface="Cambria Math"/>
                  </a:rPr>
                  <a:t>𝟐</a:t>
                </a:r>
                <a:r>
                  <a:rPr lang="en-IE" baseline="0" dirty="0" smtClean="0"/>
                  <a:t>   this means how many </a:t>
                </a:r>
                <a:r>
                  <a:rPr lang="en-IE" i="0" baseline="0" smtClean="0">
                    <a:latin typeface="Cambria Math"/>
                  </a:rPr>
                  <a:t>√</a:t>
                </a:r>
                <a:r>
                  <a:rPr lang="en-IE" b="0" i="0" baseline="0" smtClean="0">
                    <a:latin typeface="Cambria Math"/>
                  </a:rPr>
                  <a:t>2</a:t>
                </a:r>
                <a:r>
                  <a:rPr lang="en-IE" dirty="0" smtClean="0"/>
                  <a:t> ‘s are there in </a:t>
                </a:r>
                <a:r>
                  <a:rPr lang="en-IE" i="0" smtClean="0">
                    <a:latin typeface="Cambria Math"/>
                  </a:rPr>
                  <a:t>√</a:t>
                </a:r>
                <a:r>
                  <a:rPr lang="en-IE" b="0" i="0" smtClean="0">
                    <a:latin typeface="Cambria Math"/>
                  </a:rPr>
                  <a:t>18</a:t>
                </a:r>
                <a:r>
                  <a:rPr lang="en-IE" dirty="0" smtClean="0"/>
                  <a:t> </a:t>
                </a:r>
                <a:r>
                  <a:rPr lang="en-IE" dirty="0" err="1" smtClean="0"/>
                  <a:t>ie</a:t>
                </a:r>
                <a:r>
                  <a:rPr lang="en-IE" dirty="0" smtClean="0"/>
                  <a:t> 3</a:t>
                </a:r>
                <a:endParaRPr lang="en-IE" dirty="0"/>
              </a:p>
            </p:txBody>
          </p:sp>
        </mc:Fallback>
      </mc:AlternateContent>
      <p:sp>
        <p:nvSpPr>
          <p:cNvPr id="4" name="Slide Number Placeholder 3"/>
          <p:cNvSpPr>
            <a:spLocks noGrp="1"/>
          </p:cNvSpPr>
          <p:nvPr>
            <p:ph type="sldNum" sz="quarter" idx="10"/>
          </p:nvPr>
        </p:nvSpPr>
        <p:spPr/>
        <p:txBody>
          <a:bodyPr/>
          <a:lstStyle/>
          <a:p>
            <a:fld id="{D32FC816-F476-44D6-8F95-6C038E5ABBF9}" type="slidenum">
              <a:rPr lang="en-IE" smtClean="0"/>
              <a:t>79</a:t>
            </a:fld>
            <a:endParaRPr lang="en-IE"/>
          </a:p>
        </p:txBody>
      </p:sp>
    </p:spTree>
    <p:extLst>
      <p:ext uri="{BB962C8B-B14F-4D97-AF65-F5344CB8AC3E}">
        <p14:creationId xmlns:p14="http://schemas.microsoft.com/office/powerpoint/2010/main" val="102708685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IE" dirty="0" smtClean="0"/>
              </a:p>
            </p:txBody>
          </p:sp>
        </mc:Choice>
        <mc:Fallback xmlns="">
          <p:sp>
            <p:nvSpPr>
              <p:cNvPr id="3" name="Notes Placeholder 2"/>
              <p:cNvSpPr>
                <a:spLocks noGrp="1"/>
              </p:cNvSpPr>
              <p:nvPr>
                <p:ph type="body" idx="1"/>
              </p:nvPr>
            </p:nvSpPr>
            <p:spPr/>
            <p:txBody>
              <a:bodyPr/>
              <a:lstStyle/>
              <a:p>
                <a:pPr/>
                <a:r>
                  <a:rPr lang="en-IE" i="0" smtClean="0">
                    <a:latin typeface="Cambria Math"/>
                  </a:rPr>
                  <a:t>√</a:t>
                </a:r>
                <a:r>
                  <a:rPr lang="en-IE" b="0" i="0" smtClean="0">
                    <a:latin typeface="Cambria Math"/>
                  </a:rPr>
                  <a:t>18</a:t>
                </a:r>
                <a:r>
                  <a:rPr lang="en-IE" dirty="0" smtClean="0"/>
                  <a:t> = √2x 9=  3√2 </a:t>
                </a:r>
                <a:r>
                  <a:rPr lang="en-IE" dirty="0" err="1" smtClean="0"/>
                  <a:t>i.e</a:t>
                </a:r>
                <a:r>
                  <a:rPr lang="en-IE" dirty="0" smtClean="0"/>
                  <a:t> triangle</a:t>
                </a:r>
                <a:r>
                  <a:rPr lang="en-IE" baseline="0" dirty="0" smtClean="0"/>
                  <a:t> 3.</a:t>
                </a:r>
              </a:p>
              <a:p>
                <a:pPr/>
                <a:endParaRPr lang="en-IE" baseline="0" dirty="0" smtClean="0"/>
              </a:p>
              <a:p>
                <a:pPr/>
                <a:r>
                  <a:rPr lang="en-IE" baseline="0" dirty="0" smtClean="0"/>
                  <a:t>Let’s look at this </a:t>
                </a:r>
                <a:r>
                  <a:rPr lang="en-IE" baseline="0" smtClean="0"/>
                  <a:t>visually first:</a:t>
                </a:r>
                <a:endParaRPr lang="en-IE" baseline="0" dirty="0" smtClean="0"/>
              </a:p>
              <a:p>
                <a:pPr/>
                <a:r>
                  <a:rPr lang="en-IE" sz="1200" b="1" i="0" smtClean="0">
                    <a:solidFill>
                      <a:srgbClr val="0070C0"/>
                    </a:solidFill>
                    <a:latin typeface="Cambria Math"/>
                  </a:rPr>
                  <a:t>√𝟏𝟖</a:t>
                </a:r>
                <a:r>
                  <a:rPr lang="en-IE" sz="1200" b="1" i="0" smtClean="0">
                    <a:solidFill>
                      <a:srgbClr val="0070C0"/>
                    </a:solidFill>
                    <a:latin typeface="Cambria Math"/>
                  </a:rPr>
                  <a:t>/√</a:t>
                </a:r>
                <a:r>
                  <a:rPr lang="en-IE" sz="1200" b="1" i="0" smtClean="0">
                    <a:solidFill>
                      <a:srgbClr val="0070C0"/>
                    </a:solidFill>
                    <a:latin typeface="Cambria Math"/>
                  </a:rPr>
                  <a:t>𝟐</a:t>
                </a:r>
                <a:r>
                  <a:rPr lang="en-IE" baseline="0" dirty="0" smtClean="0"/>
                  <a:t>   this means how many </a:t>
                </a:r>
                <a:r>
                  <a:rPr lang="en-IE" i="0" baseline="0" smtClean="0">
                    <a:latin typeface="Cambria Math"/>
                  </a:rPr>
                  <a:t>√</a:t>
                </a:r>
                <a:r>
                  <a:rPr lang="en-IE" b="0" i="0" baseline="0" smtClean="0">
                    <a:latin typeface="Cambria Math"/>
                  </a:rPr>
                  <a:t>2</a:t>
                </a:r>
                <a:r>
                  <a:rPr lang="en-IE" dirty="0" smtClean="0"/>
                  <a:t> ‘s are there in </a:t>
                </a:r>
                <a:r>
                  <a:rPr lang="en-IE" i="0" smtClean="0">
                    <a:latin typeface="Cambria Math"/>
                  </a:rPr>
                  <a:t>√</a:t>
                </a:r>
                <a:r>
                  <a:rPr lang="en-IE" b="0" i="0" smtClean="0">
                    <a:latin typeface="Cambria Math"/>
                  </a:rPr>
                  <a:t>18</a:t>
                </a:r>
                <a:r>
                  <a:rPr lang="en-IE" dirty="0" smtClean="0"/>
                  <a:t> </a:t>
                </a:r>
                <a:r>
                  <a:rPr lang="en-IE" dirty="0" err="1" smtClean="0"/>
                  <a:t>ie</a:t>
                </a:r>
                <a:r>
                  <a:rPr lang="en-IE" dirty="0" smtClean="0"/>
                  <a:t> 3</a:t>
                </a:r>
                <a:endParaRPr lang="en-IE" dirty="0"/>
              </a:p>
            </p:txBody>
          </p:sp>
        </mc:Fallback>
      </mc:AlternateContent>
      <p:sp>
        <p:nvSpPr>
          <p:cNvPr id="4" name="Slide Number Placeholder 3"/>
          <p:cNvSpPr>
            <a:spLocks noGrp="1"/>
          </p:cNvSpPr>
          <p:nvPr>
            <p:ph type="sldNum" sz="quarter" idx="10"/>
          </p:nvPr>
        </p:nvSpPr>
        <p:spPr/>
        <p:txBody>
          <a:bodyPr/>
          <a:lstStyle/>
          <a:p>
            <a:fld id="{D32FC816-F476-44D6-8F95-6C038E5ABBF9}" type="slidenum">
              <a:rPr lang="en-IE" smtClean="0"/>
              <a:t>80</a:t>
            </a:fld>
            <a:endParaRPr lang="en-IE"/>
          </a:p>
        </p:txBody>
      </p:sp>
    </p:spTree>
    <p:extLst>
      <p:ext uri="{BB962C8B-B14F-4D97-AF65-F5344CB8AC3E}">
        <p14:creationId xmlns:p14="http://schemas.microsoft.com/office/powerpoint/2010/main" val="1027086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E" baseline="0" dirty="0" smtClean="0"/>
          </a:p>
          <a:p>
            <a:pPr eaLnBrk="1" hangingPunct="1">
              <a:spcBef>
                <a:spcPct val="0"/>
              </a:spcBef>
            </a:pPr>
            <a:r>
              <a:rPr lang="en-IE" dirty="0" smtClean="0"/>
              <a:t>Explain</a:t>
            </a:r>
            <a:r>
              <a:rPr lang="en-IE" baseline="0" dirty="0" smtClean="0"/>
              <a:t> why that is so.</a:t>
            </a:r>
          </a:p>
          <a:p>
            <a:pPr eaLnBrk="1" hangingPunct="1">
              <a:spcBef>
                <a:spcPct val="0"/>
              </a:spcBef>
            </a:pPr>
            <a:r>
              <a:rPr lang="en-IE" baseline="0" dirty="0" smtClean="0"/>
              <a:t>What</a:t>
            </a:r>
            <a:r>
              <a:rPr lang="en-IE" dirty="0" smtClean="0"/>
              <a:t> does </a:t>
            </a:r>
            <a:r>
              <a:rPr lang="en-IE" b="1" dirty="0" smtClean="0"/>
              <a:t>subset</a:t>
            </a:r>
            <a:r>
              <a:rPr lang="en-IE" dirty="0" smtClean="0"/>
              <a:t> mean?</a:t>
            </a:r>
          </a:p>
          <a:p>
            <a:pPr eaLnBrk="1" hangingPunct="1">
              <a:spcBef>
                <a:spcPct val="0"/>
              </a:spcBef>
            </a:pPr>
            <a:endParaRPr lang="en-IE" dirty="0" smtClean="0"/>
          </a:p>
          <a:p>
            <a:pPr eaLnBrk="1" hangingPunct="1">
              <a:spcBef>
                <a:spcPct val="0"/>
              </a:spcBef>
            </a:pPr>
            <a:r>
              <a:rPr lang="en-IE" baseline="0" dirty="0" smtClean="0"/>
              <a:t>Could that statement be correct if it was the converse, if I swapped integers with natural numbers ‘No’, why??</a:t>
            </a:r>
          </a:p>
          <a:p>
            <a:pPr eaLnBrk="1" hangingPunct="1">
              <a:spcBef>
                <a:spcPct val="0"/>
              </a:spcBef>
            </a:pPr>
            <a:endParaRPr lang="en-IE" baseline="0"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IE" dirty="0" smtClean="0"/>
              <a:t>It</a:t>
            </a:r>
            <a:r>
              <a:rPr lang="en-IE" baseline="0" dirty="0" smtClean="0"/>
              <a:t> is so important that when we use True/False questions that we ask students to justify their answer as students often guess true or false.</a:t>
            </a:r>
          </a:p>
          <a:p>
            <a:pPr eaLnBrk="1" hangingPunct="1">
              <a:spcBef>
                <a:spcPct val="0"/>
              </a:spcBef>
            </a:pPr>
            <a:endParaRPr lang="en-IE" baseline="0" dirty="0" smtClean="0"/>
          </a:p>
          <a:p>
            <a:pPr eaLnBrk="1" hangingPunct="1">
              <a:spcBef>
                <a:spcPct val="0"/>
              </a:spcBef>
            </a:pPr>
            <a:endParaRPr lang="en-IE" baseline="0" dirty="0" smtClean="0"/>
          </a:p>
        </p:txBody>
      </p:sp>
      <p:sp>
        <p:nvSpPr>
          <p:cNvPr id="17411" name="Slide Number Placeholder 3"/>
          <p:cNvSpPr txBox="1">
            <a:spLocks noGrp="1"/>
          </p:cNvSpPr>
          <p:nvPr/>
        </p:nvSpPr>
        <p:spPr bwMode="auto">
          <a:xfrm>
            <a:off x="3899900" y="9516038"/>
            <a:ext cx="2983495" cy="500936"/>
          </a:xfrm>
          <a:prstGeom prst="rect">
            <a:avLst/>
          </a:prstGeom>
          <a:noFill/>
          <a:ln>
            <a:miter lim="800000"/>
            <a:headEnd/>
            <a:tailEnd/>
          </a:ln>
        </p:spPr>
        <p:txBody>
          <a:bodyPr lIns="96588" tIns="48294" rIns="96588" bIns="48294" anchor="b"/>
          <a:lstStyle/>
          <a:p>
            <a:pPr algn="r">
              <a:defRPr/>
            </a:pPr>
            <a:fld id="{23DCA432-5271-4C46-8625-26591397346F}" type="slidenum">
              <a:rPr lang="en-IE" sz="1300"/>
              <a:pPr algn="r">
                <a:defRPr/>
              </a:pPr>
              <a:t>8</a:t>
            </a:fld>
            <a:endParaRPr lang="en-IE" sz="1300" dirty="0"/>
          </a:p>
        </p:txBody>
      </p:sp>
    </p:spTree>
    <p:extLst>
      <p:ext uri="{BB962C8B-B14F-4D97-AF65-F5344CB8AC3E}">
        <p14:creationId xmlns:p14="http://schemas.microsoft.com/office/powerpoint/2010/main" val="232558357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IE" dirty="0" smtClean="0"/>
              </a:p>
            </p:txBody>
          </p:sp>
        </mc:Choice>
        <mc:Fallback xmlns="">
          <p:sp>
            <p:nvSpPr>
              <p:cNvPr id="3" name="Notes Placeholder 2"/>
              <p:cNvSpPr>
                <a:spLocks noGrp="1"/>
              </p:cNvSpPr>
              <p:nvPr>
                <p:ph type="body" idx="1"/>
              </p:nvPr>
            </p:nvSpPr>
            <p:spPr/>
            <p:txBody>
              <a:bodyPr/>
              <a:lstStyle/>
              <a:p>
                <a:r>
                  <a:rPr lang="en-IE" dirty="0" smtClean="0"/>
                  <a:t>What surds have we done?</a:t>
                </a:r>
              </a:p>
              <a:p>
                <a:r>
                  <a:rPr lang="en-IE" dirty="0" smtClean="0"/>
                  <a:t>What </a:t>
                </a:r>
                <a:r>
                  <a:rPr lang="en-IE" dirty="0" smtClean="0"/>
                  <a:t>about is there others</a:t>
                </a:r>
                <a:r>
                  <a:rPr lang="en-IE" dirty="0" smtClean="0"/>
                  <a:t>????</a:t>
                </a:r>
              </a:p>
              <a:p>
                <a:endParaRPr lang="en-IE" dirty="0" smtClean="0"/>
              </a:p>
              <a:p>
                <a:endParaRPr lang="en-IE" baseline="0" dirty="0" smtClean="0"/>
              </a:p>
              <a:p>
                <a:r>
                  <a:rPr lang="en-IE" i="0" baseline="0" smtClean="0">
                    <a:latin typeface="Cambria Math"/>
                  </a:rPr>
                  <a:t>√</a:t>
                </a:r>
                <a:r>
                  <a:rPr lang="en-IE" b="0" i="0" baseline="0" smtClean="0">
                    <a:latin typeface="Cambria Math"/>
                  </a:rPr>
                  <a:t>2</a:t>
                </a:r>
                <a:r>
                  <a:rPr lang="en-IE" baseline="0" dirty="0" smtClean="0"/>
                  <a:t> , triangle side length 1 </a:t>
                </a:r>
                <a:endParaRPr lang="en-IE" i="1" baseline="0" dirty="0" smtClean="0">
                  <a:latin typeface="Cambria Math"/>
                </a:endParaRPr>
              </a:p>
              <a:p>
                <a:pPr marL="0" marR="0" indent="0" algn="l" defTabSz="914400" rtl="0" eaLnBrk="1" fontAlgn="auto" latinLnBrk="0" hangingPunct="1">
                  <a:lnSpc>
                    <a:spcPct val="100000"/>
                  </a:lnSpc>
                  <a:spcBef>
                    <a:spcPts val="0"/>
                  </a:spcBef>
                  <a:spcAft>
                    <a:spcPts val="0"/>
                  </a:spcAft>
                  <a:buClrTx/>
                  <a:buSzTx/>
                  <a:buFontTx/>
                  <a:buNone/>
                  <a:tabLst/>
                  <a:defRPr/>
                </a:pPr>
                <a:r>
                  <a:rPr lang="en-IE" i="0" baseline="0" smtClean="0">
                    <a:latin typeface="Cambria Math"/>
                  </a:rPr>
                  <a:t>√</a:t>
                </a:r>
                <a:r>
                  <a:rPr lang="en-IE" b="0" i="0" baseline="0" smtClean="0">
                    <a:latin typeface="Cambria Math"/>
                  </a:rPr>
                  <a:t>8</a:t>
                </a:r>
                <a:r>
                  <a:rPr lang="en-IE" baseline="0" dirty="0" smtClean="0"/>
                  <a:t>, 4 x 2 , √4 =2= triangle side length 2 </a:t>
                </a:r>
                <a:endParaRPr lang="en-IE" i="1" baseline="0" dirty="0" smtClean="0">
                  <a:latin typeface="Cambria Math"/>
                </a:endParaRPr>
              </a:p>
              <a:p>
                <a:endParaRPr lang="en-I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E" i="0" baseline="0" smtClean="0">
                    <a:latin typeface="Cambria Math"/>
                  </a:rPr>
                  <a:t>√</a:t>
                </a:r>
                <a:r>
                  <a:rPr lang="en-IE" b="0" i="0" baseline="0" smtClean="0">
                    <a:latin typeface="Cambria Math"/>
                  </a:rPr>
                  <a:t>18</a:t>
                </a:r>
                <a:r>
                  <a:rPr lang="en-IE" baseline="0" dirty="0" smtClean="0"/>
                  <a:t>,9 x 2, √9 =3 triangle side length 3  </a:t>
                </a:r>
                <a:r>
                  <a:rPr lang="en-IE" baseline="0" dirty="0" err="1" smtClean="0"/>
                  <a:t>etc</a:t>
                </a:r>
                <a:endParaRPr lang="en-IE" i="1" baseline="0" dirty="0" smtClean="0">
                  <a:latin typeface="Cambria Math"/>
                </a:endParaRPr>
              </a:p>
              <a:p>
                <a:endParaRPr lang="en-I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E" i="0" baseline="0" smtClean="0">
                    <a:latin typeface="Cambria Math"/>
                  </a:rPr>
                  <a:t>√</a:t>
                </a:r>
                <a:r>
                  <a:rPr lang="en-IE" b="0" i="0" baseline="0" smtClean="0">
                    <a:latin typeface="Cambria Math"/>
                  </a:rPr>
                  <a:t>32</a:t>
                </a:r>
                <a:r>
                  <a:rPr lang="en-IE" baseline="0" dirty="0" smtClean="0"/>
                  <a:t> triangle side length 4 </a:t>
                </a:r>
                <a:endParaRPr lang="en-IE" i="1" baseline="0" dirty="0" smtClean="0">
                  <a:latin typeface="Cambria Math"/>
                </a:endParaRPr>
              </a:p>
              <a:p>
                <a:pPr marL="0" marR="0" indent="0" algn="l" defTabSz="914400" rtl="0" eaLnBrk="1" fontAlgn="auto" latinLnBrk="0" hangingPunct="1">
                  <a:lnSpc>
                    <a:spcPct val="100000"/>
                  </a:lnSpc>
                  <a:spcBef>
                    <a:spcPts val="0"/>
                  </a:spcBef>
                  <a:spcAft>
                    <a:spcPts val="0"/>
                  </a:spcAft>
                  <a:buClrTx/>
                  <a:buSzTx/>
                  <a:buFontTx/>
                  <a:buNone/>
                  <a:tabLst/>
                  <a:defRPr/>
                </a:pPr>
                <a:r>
                  <a:rPr lang="en-IE" baseline="0" dirty="0" smtClean="0"/>
                  <a:t> </a:t>
                </a:r>
                <a:r>
                  <a:rPr lang="en-IE" i="0" baseline="0" smtClean="0">
                    <a:latin typeface="Cambria Math"/>
                  </a:rPr>
                  <a:t>√</a:t>
                </a:r>
                <a:r>
                  <a:rPr lang="en-IE" b="0" i="0" baseline="0" smtClean="0">
                    <a:latin typeface="Cambria Math"/>
                  </a:rPr>
                  <a:t>50</a:t>
                </a:r>
                <a:r>
                  <a:rPr lang="en-IE" baseline="0" dirty="0" smtClean="0"/>
                  <a:t> triangle side length 5 </a:t>
                </a:r>
                <a:endParaRPr lang="en-IE" i="1" baseline="0" dirty="0" smtClean="0">
                  <a:latin typeface="Cambria Math"/>
                </a:endParaRPr>
              </a:p>
              <a:p>
                <a:endParaRPr lang="en-IE" dirty="0" smtClean="0"/>
              </a:p>
              <a:p>
                <a:r>
                  <a:rPr lang="en-IE" dirty="0" smtClean="0"/>
                  <a:t>I could now do lots of adding and subtracting of surds here using any of the above.</a:t>
                </a:r>
              </a:p>
              <a:p>
                <a:r>
                  <a:rPr lang="en-IE" dirty="0" smtClean="0"/>
                  <a:t>e.g. √18 +√32 </a:t>
                </a:r>
                <a:r>
                  <a:rPr lang="en-IE" b="1" dirty="0" smtClean="0"/>
                  <a:t>careful here Jillian.</a:t>
                </a:r>
                <a:endParaRPr lang="en-IE" b="1" dirty="0" smtClean="0"/>
              </a:p>
            </p:txBody>
          </p:sp>
        </mc:Fallback>
      </mc:AlternateContent>
      <p:sp>
        <p:nvSpPr>
          <p:cNvPr id="4" name="Slide Number Placeholder 3"/>
          <p:cNvSpPr>
            <a:spLocks noGrp="1"/>
          </p:cNvSpPr>
          <p:nvPr>
            <p:ph type="sldNum" sz="quarter" idx="10"/>
          </p:nvPr>
        </p:nvSpPr>
        <p:spPr/>
        <p:txBody>
          <a:bodyPr/>
          <a:lstStyle/>
          <a:p>
            <a:fld id="{D32FC816-F476-44D6-8F95-6C038E5ABBF9}" type="slidenum">
              <a:rPr lang="en-IE" smtClean="0"/>
              <a:t>81</a:t>
            </a:fld>
            <a:endParaRPr lang="en-IE"/>
          </a:p>
        </p:txBody>
      </p:sp>
    </p:spTree>
    <p:extLst>
      <p:ext uri="{BB962C8B-B14F-4D97-AF65-F5344CB8AC3E}">
        <p14:creationId xmlns:p14="http://schemas.microsoft.com/office/powerpoint/2010/main" val="169527417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defTabSz="965881">
                  <a:defRPr/>
                </a:pPr>
                <a:endParaRPr lang="en-IE" i="1" baseline="0" dirty="0" smtClean="0">
                  <a:latin typeface="Cambria Math"/>
                </a:endParaRPr>
              </a:p>
              <a:p>
                <a:endParaRPr lang="en-IE" baseline="0" dirty="0" smtClean="0"/>
              </a:p>
              <a:p>
                <a:endParaRPr lang="en-IE" dirty="0" smtClean="0"/>
              </a:p>
              <a:p>
                <a:endParaRPr lang="en-IE" dirty="0" smtClean="0"/>
              </a:p>
            </p:txBody>
          </p:sp>
        </mc:Choice>
        <mc:Fallback xmlns="">
          <p:sp>
            <p:nvSpPr>
              <p:cNvPr id="3" name="Notes Placeholder 2"/>
              <p:cNvSpPr>
                <a:spLocks noGrp="1"/>
              </p:cNvSpPr>
              <p:nvPr>
                <p:ph type="body" idx="1"/>
              </p:nvPr>
            </p:nvSpPr>
            <p:spPr/>
            <p:txBody>
              <a:bodyPr/>
              <a:lstStyle/>
              <a:p>
                <a:r>
                  <a:rPr lang="en-IE" dirty="0" smtClean="0"/>
                  <a:t>What surds have we done?</a:t>
                </a:r>
              </a:p>
              <a:p>
                <a:r>
                  <a:rPr lang="en-IE" dirty="0" smtClean="0"/>
                  <a:t>What </a:t>
                </a:r>
                <a:r>
                  <a:rPr lang="en-IE" dirty="0" smtClean="0"/>
                  <a:t>about is there others</a:t>
                </a:r>
                <a:r>
                  <a:rPr lang="en-IE" dirty="0" smtClean="0"/>
                  <a:t>????</a:t>
                </a:r>
              </a:p>
              <a:p>
                <a:endParaRPr lang="en-IE" dirty="0" smtClean="0"/>
              </a:p>
              <a:p>
                <a:endParaRPr lang="en-IE" baseline="0" dirty="0" smtClean="0"/>
              </a:p>
              <a:p>
                <a:r>
                  <a:rPr lang="en-IE" i="0" baseline="0" smtClean="0">
                    <a:latin typeface="Cambria Math"/>
                  </a:rPr>
                  <a:t>√</a:t>
                </a:r>
                <a:r>
                  <a:rPr lang="en-IE" b="0" i="0" baseline="0" smtClean="0">
                    <a:latin typeface="Cambria Math"/>
                  </a:rPr>
                  <a:t>2</a:t>
                </a:r>
                <a:r>
                  <a:rPr lang="en-IE" baseline="0" dirty="0" smtClean="0"/>
                  <a:t> , triangle side length 1 </a:t>
                </a:r>
                <a:endParaRPr lang="en-IE" i="1" baseline="0" dirty="0" smtClean="0">
                  <a:latin typeface="Cambria Math"/>
                </a:endParaRPr>
              </a:p>
              <a:p>
                <a:pPr marL="0" marR="0" indent="0" algn="l" defTabSz="914400" rtl="0" eaLnBrk="1" fontAlgn="auto" latinLnBrk="0" hangingPunct="1">
                  <a:lnSpc>
                    <a:spcPct val="100000"/>
                  </a:lnSpc>
                  <a:spcBef>
                    <a:spcPts val="0"/>
                  </a:spcBef>
                  <a:spcAft>
                    <a:spcPts val="0"/>
                  </a:spcAft>
                  <a:buClrTx/>
                  <a:buSzTx/>
                  <a:buFontTx/>
                  <a:buNone/>
                  <a:tabLst/>
                  <a:defRPr/>
                </a:pPr>
                <a:r>
                  <a:rPr lang="en-IE" i="0" baseline="0" smtClean="0">
                    <a:latin typeface="Cambria Math"/>
                  </a:rPr>
                  <a:t>√</a:t>
                </a:r>
                <a:r>
                  <a:rPr lang="en-IE" b="0" i="0" baseline="0" smtClean="0">
                    <a:latin typeface="Cambria Math"/>
                  </a:rPr>
                  <a:t>8</a:t>
                </a:r>
                <a:r>
                  <a:rPr lang="en-IE" baseline="0" dirty="0" smtClean="0"/>
                  <a:t>, 4 x 2 , √4 =2= triangle side length 2 </a:t>
                </a:r>
                <a:endParaRPr lang="en-IE" i="1" baseline="0" dirty="0" smtClean="0">
                  <a:latin typeface="Cambria Math"/>
                </a:endParaRPr>
              </a:p>
              <a:p>
                <a:endParaRPr lang="en-I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E" i="0" baseline="0" smtClean="0">
                    <a:latin typeface="Cambria Math"/>
                  </a:rPr>
                  <a:t>√</a:t>
                </a:r>
                <a:r>
                  <a:rPr lang="en-IE" b="0" i="0" baseline="0" smtClean="0">
                    <a:latin typeface="Cambria Math"/>
                  </a:rPr>
                  <a:t>18</a:t>
                </a:r>
                <a:r>
                  <a:rPr lang="en-IE" baseline="0" dirty="0" smtClean="0"/>
                  <a:t>,9 x 2, √9 =3 triangle side length 3  </a:t>
                </a:r>
                <a:r>
                  <a:rPr lang="en-IE" baseline="0" dirty="0" err="1" smtClean="0"/>
                  <a:t>etc</a:t>
                </a:r>
                <a:endParaRPr lang="en-IE" i="1" baseline="0" dirty="0" smtClean="0">
                  <a:latin typeface="Cambria Math"/>
                </a:endParaRPr>
              </a:p>
              <a:p>
                <a:endParaRPr lang="en-I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E" i="0" baseline="0" smtClean="0">
                    <a:latin typeface="Cambria Math"/>
                  </a:rPr>
                  <a:t>√</a:t>
                </a:r>
                <a:r>
                  <a:rPr lang="en-IE" b="0" i="0" baseline="0" smtClean="0">
                    <a:latin typeface="Cambria Math"/>
                  </a:rPr>
                  <a:t>32</a:t>
                </a:r>
                <a:r>
                  <a:rPr lang="en-IE" baseline="0" dirty="0" smtClean="0"/>
                  <a:t> triangle side length 4 </a:t>
                </a:r>
                <a:endParaRPr lang="en-IE" i="1" baseline="0" dirty="0" smtClean="0">
                  <a:latin typeface="Cambria Math"/>
                </a:endParaRPr>
              </a:p>
              <a:p>
                <a:pPr marL="0" marR="0" indent="0" algn="l" defTabSz="914400" rtl="0" eaLnBrk="1" fontAlgn="auto" latinLnBrk="0" hangingPunct="1">
                  <a:lnSpc>
                    <a:spcPct val="100000"/>
                  </a:lnSpc>
                  <a:spcBef>
                    <a:spcPts val="0"/>
                  </a:spcBef>
                  <a:spcAft>
                    <a:spcPts val="0"/>
                  </a:spcAft>
                  <a:buClrTx/>
                  <a:buSzTx/>
                  <a:buFontTx/>
                  <a:buNone/>
                  <a:tabLst/>
                  <a:defRPr/>
                </a:pPr>
                <a:r>
                  <a:rPr lang="en-IE" baseline="0" dirty="0" smtClean="0"/>
                  <a:t> </a:t>
                </a:r>
                <a:r>
                  <a:rPr lang="en-IE" i="0" baseline="0" smtClean="0">
                    <a:latin typeface="Cambria Math"/>
                  </a:rPr>
                  <a:t>√</a:t>
                </a:r>
                <a:r>
                  <a:rPr lang="en-IE" b="0" i="0" baseline="0" smtClean="0">
                    <a:latin typeface="Cambria Math"/>
                  </a:rPr>
                  <a:t>50</a:t>
                </a:r>
                <a:r>
                  <a:rPr lang="en-IE" baseline="0" dirty="0" smtClean="0"/>
                  <a:t> triangle side length 5 </a:t>
                </a:r>
                <a:endParaRPr lang="en-IE" i="1" baseline="0" dirty="0" smtClean="0">
                  <a:latin typeface="Cambria Math"/>
                </a:endParaRPr>
              </a:p>
              <a:p>
                <a:endParaRPr lang="en-IE" dirty="0" smtClean="0"/>
              </a:p>
              <a:p>
                <a:r>
                  <a:rPr lang="en-IE" dirty="0" smtClean="0"/>
                  <a:t>I could now do lots of adding and subtracting of surds here using any of the above.</a:t>
                </a:r>
              </a:p>
              <a:p>
                <a:r>
                  <a:rPr lang="en-IE" dirty="0" smtClean="0"/>
                  <a:t>e.g. √18 +√32 </a:t>
                </a:r>
                <a:r>
                  <a:rPr lang="en-IE" b="1" dirty="0" smtClean="0"/>
                  <a:t>careful here Jillian.</a:t>
                </a:r>
                <a:endParaRPr lang="en-IE" b="1" dirty="0" smtClean="0"/>
              </a:p>
            </p:txBody>
          </p:sp>
        </mc:Fallback>
      </mc:AlternateContent>
      <p:sp>
        <p:nvSpPr>
          <p:cNvPr id="4" name="Slide Number Placeholder 3"/>
          <p:cNvSpPr>
            <a:spLocks noGrp="1"/>
          </p:cNvSpPr>
          <p:nvPr>
            <p:ph type="sldNum" sz="quarter" idx="10"/>
          </p:nvPr>
        </p:nvSpPr>
        <p:spPr/>
        <p:txBody>
          <a:bodyPr/>
          <a:lstStyle/>
          <a:p>
            <a:fld id="{D32FC816-F476-44D6-8F95-6C038E5ABBF9}" type="slidenum">
              <a:rPr lang="en-IE" smtClean="0"/>
              <a:t>82</a:t>
            </a:fld>
            <a:endParaRPr lang="en-IE"/>
          </a:p>
        </p:txBody>
      </p:sp>
    </p:spTree>
    <p:extLst>
      <p:ext uri="{BB962C8B-B14F-4D97-AF65-F5344CB8AC3E}">
        <p14:creationId xmlns:p14="http://schemas.microsoft.com/office/powerpoint/2010/main" val="169527417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IE" dirty="0"/>
              </a:p>
            </p:txBody>
          </p:sp>
        </mc:Choice>
        <mc:Fallback xmlns="">
          <p:sp>
            <p:nvSpPr>
              <p:cNvPr id="3" name="Notes Placeholder 2"/>
              <p:cNvSpPr>
                <a:spLocks noGrp="1"/>
              </p:cNvSpPr>
              <p:nvPr>
                <p:ph type="body" idx="1"/>
              </p:nvPr>
            </p:nvSpPr>
            <p:spPr/>
            <p:txBody>
              <a:bodyPr/>
              <a:lstStyle/>
              <a:p>
                <a:pPr/>
                <a:r>
                  <a:rPr lang="en-IE" i="0" smtClean="0">
                    <a:latin typeface="Cambria Math"/>
                  </a:rPr>
                  <a:t>√</a:t>
                </a:r>
                <a:r>
                  <a:rPr lang="en-IE" b="0" i="0" smtClean="0">
                    <a:latin typeface="Cambria Math"/>
                  </a:rPr>
                  <a:t>18</a:t>
                </a:r>
                <a:r>
                  <a:rPr lang="en-IE" dirty="0" smtClean="0"/>
                  <a:t> = √2x 9=  3√2 </a:t>
                </a:r>
                <a:r>
                  <a:rPr lang="en-IE" dirty="0" err="1" smtClean="0"/>
                  <a:t>i.e</a:t>
                </a:r>
                <a:r>
                  <a:rPr lang="en-IE" dirty="0" smtClean="0"/>
                  <a:t> triangle</a:t>
                </a:r>
                <a:r>
                  <a:rPr lang="en-IE" baseline="0" dirty="0" smtClean="0"/>
                  <a:t> 3.</a:t>
                </a:r>
              </a:p>
              <a:p>
                <a:pPr/>
                <a:endParaRPr lang="en-IE" baseline="0" dirty="0" smtClean="0"/>
              </a:p>
              <a:p>
                <a:pPr/>
                <a:r>
                  <a:rPr lang="en-IE" baseline="0" dirty="0" smtClean="0"/>
                  <a:t>Let’s look at this visually first:</a:t>
                </a:r>
              </a:p>
              <a:p>
                <a:pPr/>
                <a:r>
                  <a:rPr lang="en-IE" sz="1200" b="1" i="0" smtClean="0">
                    <a:solidFill>
                      <a:srgbClr val="0070C0"/>
                    </a:solidFill>
                    <a:latin typeface="Cambria Math"/>
                  </a:rPr>
                  <a:t>√𝟏𝟖</a:t>
                </a:r>
                <a:r>
                  <a:rPr lang="en-IE" sz="1200" b="1" i="0" smtClean="0">
                    <a:solidFill>
                      <a:srgbClr val="0070C0"/>
                    </a:solidFill>
                    <a:latin typeface="Cambria Math"/>
                  </a:rPr>
                  <a:t>/√</a:t>
                </a:r>
                <a:r>
                  <a:rPr lang="en-IE" sz="1200" b="1" i="0" smtClean="0">
                    <a:solidFill>
                      <a:srgbClr val="0070C0"/>
                    </a:solidFill>
                    <a:latin typeface="Cambria Math"/>
                  </a:rPr>
                  <a:t>𝟐</a:t>
                </a:r>
                <a:r>
                  <a:rPr lang="en-IE" baseline="0" dirty="0" smtClean="0"/>
                  <a:t>   this means how many </a:t>
                </a:r>
                <a:r>
                  <a:rPr lang="en-IE" i="0" baseline="0" smtClean="0">
                    <a:latin typeface="Cambria Math"/>
                  </a:rPr>
                  <a:t>√</a:t>
                </a:r>
                <a:r>
                  <a:rPr lang="en-IE" b="0" i="0" baseline="0" smtClean="0">
                    <a:latin typeface="Cambria Math"/>
                  </a:rPr>
                  <a:t>2</a:t>
                </a:r>
                <a:r>
                  <a:rPr lang="en-IE" dirty="0" smtClean="0"/>
                  <a:t> ‘s are there in </a:t>
                </a:r>
                <a:r>
                  <a:rPr lang="en-IE" i="0" smtClean="0">
                    <a:latin typeface="Cambria Math"/>
                  </a:rPr>
                  <a:t>√</a:t>
                </a:r>
                <a:r>
                  <a:rPr lang="en-IE" b="0" i="0" smtClean="0">
                    <a:latin typeface="Cambria Math"/>
                  </a:rPr>
                  <a:t>18</a:t>
                </a:r>
                <a:r>
                  <a:rPr lang="en-IE" dirty="0" smtClean="0"/>
                  <a:t> </a:t>
                </a:r>
                <a:r>
                  <a:rPr lang="en-IE" dirty="0" err="1" smtClean="0"/>
                  <a:t>ie</a:t>
                </a:r>
                <a:r>
                  <a:rPr lang="en-IE" dirty="0" smtClean="0"/>
                  <a:t> 3</a:t>
                </a:r>
                <a:endParaRPr lang="en-IE" dirty="0"/>
              </a:p>
            </p:txBody>
          </p:sp>
        </mc:Fallback>
      </mc:AlternateContent>
      <p:sp>
        <p:nvSpPr>
          <p:cNvPr id="4" name="Slide Number Placeholder 3"/>
          <p:cNvSpPr>
            <a:spLocks noGrp="1"/>
          </p:cNvSpPr>
          <p:nvPr>
            <p:ph type="sldNum" sz="quarter" idx="10"/>
          </p:nvPr>
        </p:nvSpPr>
        <p:spPr/>
        <p:txBody>
          <a:bodyPr/>
          <a:lstStyle/>
          <a:p>
            <a:fld id="{D32FC816-F476-44D6-8F95-6C038E5ABBF9}" type="slidenum">
              <a:rPr lang="en-IE" smtClean="0"/>
              <a:t>83</a:t>
            </a:fld>
            <a:endParaRPr lang="en-IE"/>
          </a:p>
        </p:txBody>
      </p:sp>
    </p:spTree>
    <p:extLst>
      <p:ext uri="{BB962C8B-B14F-4D97-AF65-F5344CB8AC3E}">
        <p14:creationId xmlns:p14="http://schemas.microsoft.com/office/powerpoint/2010/main" val="102708685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IE" baseline="0" dirty="0" smtClean="0"/>
              </a:p>
            </p:txBody>
          </p:sp>
        </mc:Choice>
        <mc:Fallback xmlns="">
          <p:sp>
            <p:nvSpPr>
              <p:cNvPr id="3" name="Notes Placeholder 2"/>
              <p:cNvSpPr>
                <a:spLocks noGrp="1"/>
              </p:cNvSpPr>
              <p:nvPr>
                <p:ph type="body" idx="1"/>
              </p:nvPr>
            </p:nvSpPr>
            <p:spPr/>
            <p:txBody>
              <a:bodyPr/>
              <a:lstStyle/>
              <a:p>
                <a:r>
                  <a:rPr lang="en-IE" dirty="0" smtClean="0"/>
                  <a:t>Have</a:t>
                </a:r>
                <a:r>
                  <a:rPr lang="en-IE" baseline="0" dirty="0" smtClean="0"/>
                  <a:t> a go at this.</a:t>
                </a:r>
              </a:p>
              <a:p>
                <a:endParaRPr lang="en-IE" baseline="0" dirty="0" smtClean="0"/>
              </a:p>
              <a:p>
                <a:r>
                  <a:rPr lang="en-IE" baseline="0" dirty="0" smtClean="0"/>
                  <a:t>How do you teach this?</a:t>
                </a:r>
              </a:p>
              <a:p>
                <a:endParaRPr lang="en-IE" baseline="0" dirty="0" smtClean="0"/>
              </a:p>
              <a:p>
                <a:r>
                  <a:rPr lang="en-IE" b="0" baseline="0" dirty="0" smtClean="0"/>
                  <a:t>Hopefully the method you see is: </a:t>
                </a:r>
                <a:r>
                  <a:rPr lang="en-IE" b="0" i="0" baseline="0" smtClean="0">
                    <a:latin typeface="Cambria Math"/>
                  </a:rPr>
                  <a:t>√(2 𝑥 9)</a:t>
                </a:r>
                <a:r>
                  <a:rPr lang="en-IE" baseline="0" dirty="0" smtClean="0"/>
                  <a:t> + </a:t>
                </a:r>
                <a:r>
                  <a:rPr lang="en-IE" i="0" baseline="0" smtClean="0">
                    <a:latin typeface="Cambria Math"/>
                  </a:rPr>
                  <a:t>√(</a:t>
                </a:r>
                <a:r>
                  <a:rPr lang="en-IE" b="0" i="0" baseline="0" smtClean="0">
                    <a:latin typeface="Cambria Math"/>
                  </a:rPr>
                  <a:t>2 𝑥 16)</a:t>
                </a:r>
                <a:r>
                  <a:rPr lang="en-IE" baseline="0" dirty="0" smtClean="0"/>
                  <a:t> =3</a:t>
                </a:r>
                <a:r>
                  <a:rPr lang="en-IE" i="0" baseline="0" smtClean="0">
                    <a:latin typeface="Cambria Math"/>
                  </a:rPr>
                  <a:t>√</a:t>
                </a:r>
                <a:r>
                  <a:rPr lang="en-IE" b="0" i="0" baseline="0" smtClean="0">
                    <a:latin typeface="Cambria Math"/>
                  </a:rPr>
                  <a:t>2+4√2</a:t>
                </a:r>
                <a:r>
                  <a:rPr lang="en-IE" baseline="0" dirty="0" smtClean="0"/>
                  <a:t>=7</a:t>
                </a:r>
                <a:r>
                  <a:rPr lang="en-IE" i="0" baseline="0" dirty="0" smtClean="0">
                    <a:latin typeface="Cambria Math"/>
                  </a:rPr>
                  <a:t>√</a:t>
                </a:r>
                <a:r>
                  <a:rPr lang="en-IE" b="0" i="0" baseline="0" dirty="0" smtClean="0">
                    <a:latin typeface="Cambria Math"/>
                  </a:rPr>
                  <a:t>2</a:t>
                </a:r>
                <a:r>
                  <a:rPr lang="en-IE" baseline="0" dirty="0" smtClean="0"/>
                  <a:t> </a:t>
                </a:r>
              </a:p>
            </p:txBody>
          </p:sp>
        </mc:Fallback>
      </mc:AlternateContent>
      <p:sp>
        <p:nvSpPr>
          <p:cNvPr id="4" name="Slide Number Placeholder 3"/>
          <p:cNvSpPr>
            <a:spLocks noGrp="1"/>
          </p:cNvSpPr>
          <p:nvPr>
            <p:ph type="sldNum" sz="quarter" idx="10"/>
          </p:nvPr>
        </p:nvSpPr>
        <p:spPr/>
        <p:txBody>
          <a:bodyPr/>
          <a:lstStyle/>
          <a:p>
            <a:fld id="{D32FC816-F476-44D6-8F95-6C038E5ABBF9}" type="slidenum">
              <a:rPr lang="en-IE" smtClean="0"/>
              <a:t>84</a:t>
            </a:fld>
            <a:endParaRPr lang="en-IE"/>
          </a:p>
        </p:txBody>
      </p:sp>
    </p:spTree>
    <p:extLst>
      <p:ext uri="{BB962C8B-B14F-4D97-AF65-F5344CB8AC3E}">
        <p14:creationId xmlns:p14="http://schemas.microsoft.com/office/powerpoint/2010/main" val="260259075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32FC816-F476-44D6-8F95-6C038E5ABBF9}" type="slidenum">
              <a:rPr lang="en-IE" smtClean="0"/>
              <a:t>85</a:t>
            </a:fld>
            <a:endParaRPr lang="en-IE"/>
          </a:p>
        </p:txBody>
      </p:sp>
    </p:spTree>
    <p:extLst>
      <p:ext uri="{BB962C8B-B14F-4D97-AF65-F5344CB8AC3E}">
        <p14:creationId xmlns:p14="http://schemas.microsoft.com/office/powerpoint/2010/main" val="97842719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32FC816-F476-44D6-8F95-6C038E5ABBF9}" type="slidenum">
              <a:rPr lang="en-IE" smtClean="0"/>
              <a:t>86</a:t>
            </a:fld>
            <a:endParaRPr lang="en-IE"/>
          </a:p>
        </p:txBody>
      </p:sp>
    </p:spTree>
    <p:extLst>
      <p:ext uri="{BB962C8B-B14F-4D97-AF65-F5344CB8AC3E}">
        <p14:creationId xmlns:p14="http://schemas.microsoft.com/office/powerpoint/2010/main" val="232953366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32FC816-F476-44D6-8F95-6C038E5ABBF9}" type="slidenum">
              <a:rPr lang="en-IE" smtClean="0"/>
              <a:t>87</a:t>
            </a:fld>
            <a:endParaRPr lang="en-IE"/>
          </a:p>
        </p:txBody>
      </p:sp>
    </p:spTree>
    <p:extLst>
      <p:ext uri="{BB962C8B-B14F-4D97-AF65-F5344CB8AC3E}">
        <p14:creationId xmlns:p14="http://schemas.microsoft.com/office/powerpoint/2010/main" val="329477133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t>How might I move now to have a triangle with hypotenuse √3 ? Discuss this leading </a:t>
            </a:r>
            <a:r>
              <a:rPr lang="en-IE" smtClean="0"/>
              <a:t>to the</a:t>
            </a:r>
            <a:r>
              <a:rPr lang="en-IE" baseline="0" dirty="0" smtClean="0"/>
              <a:t> </a:t>
            </a:r>
            <a:r>
              <a:rPr lang="en-IE" smtClean="0"/>
              <a:t>LC </a:t>
            </a:r>
            <a:r>
              <a:rPr lang="en-IE" dirty="0" smtClean="0"/>
              <a:t>H/L Construction.</a:t>
            </a:r>
          </a:p>
          <a:p>
            <a:endParaRPr lang="en-IE" dirty="0"/>
          </a:p>
        </p:txBody>
      </p:sp>
      <p:sp>
        <p:nvSpPr>
          <p:cNvPr id="4" name="Slide Number Placeholder 3"/>
          <p:cNvSpPr>
            <a:spLocks noGrp="1"/>
          </p:cNvSpPr>
          <p:nvPr>
            <p:ph type="sldNum" sz="quarter" idx="10"/>
          </p:nvPr>
        </p:nvSpPr>
        <p:spPr/>
        <p:txBody>
          <a:bodyPr/>
          <a:lstStyle/>
          <a:p>
            <a:fld id="{D32FC816-F476-44D6-8F95-6C038E5ABBF9}" type="slidenum">
              <a:rPr lang="en-IE" smtClean="0"/>
              <a:t>88</a:t>
            </a:fld>
            <a:endParaRPr lang="en-IE"/>
          </a:p>
        </p:txBody>
      </p:sp>
    </p:spTree>
    <p:extLst>
      <p:ext uri="{BB962C8B-B14F-4D97-AF65-F5344CB8AC3E}">
        <p14:creationId xmlns:p14="http://schemas.microsoft.com/office/powerpoint/2010/main" val="326261967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D32FC816-F476-44D6-8F95-6C038E5ABBF9}" type="slidenum">
              <a:rPr lang="en-IE" smtClean="0"/>
              <a:t>89</a:t>
            </a:fld>
            <a:endParaRPr lang="en-IE"/>
          </a:p>
        </p:txBody>
      </p:sp>
    </p:spTree>
    <p:extLst>
      <p:ext uri="{BB962C8B-B14F-4D97-AF65-F5344CB8AC3E}">
        <p14:creationId xmlns:p14="http://schemas.microsoft.com/office/powerpoint/2010/main" val="111500371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32FC816-F476-44D6-8F95-6C038E5ABBF9}" type="slidenum">
              <a:rPr lang="en-IE" smtClean="0"/>
              <a:t>90</a:t>
            </a:fld>
            <a:endParaRPr lang="en-IE"/>
          </a:p>
        </p:txBody>
      </p:sp>
    </p:spTree>
    <p:extLst>
      <p:ext uri="{BB962C8B-B14F-4D97-AF65-F5344CB8AC3E}">
        <p14:creationId xmlns:p14="http://schemas.microsoft.com/office/powerpoint/2010/main" val="4293225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mc:AlternateContent xmlns:mc="http://schemas.openxmlformats.org/markup-compatibility/2006" xmlns:a14="http://schemas.microsoft.com/office/drawing/2010/main">
        <mc:Choice Requires="a14">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IE" dirty="0" smtClean="0"/>
                  <a:t>A.</a:t>
                </a:r>
              </a:p>
              <a:p>
                <a:pPr eaLnBrk="1" hangingPunct="1">
                  <a:spcBef>
                    <a:spcPct val="0"/>
                  </a:spcBef>
                </a:pPr>
                <a:r>
                  <a:rPr lang="en-IE" dirty="0" smtClean="0"/>
                  <a:t>Why is ‘A’ not an</a:t>
                </a:r>
                <a:r>
                  <a:rPr lang="en-IE" baseline="0" dirty="0" smtClean="0"/>
                  <a:t> integer? Not a whole number. What does a whole no. mean? Could I write 4.</a:t>
                </a:r>
                <a14:m>
                  <m:oMath xmlns:m="http://schemas.openxmlformats.org/officeDocument/2006/math">
                    <m:acc>
                      <m:accPr>
                        <m:chr m:val="̇"/>
                        <m:ctrlPr>
                          <a:rPr lang="en-IE" i="1" baseline="0" smtClean="0">
                            <a:latin typeface="Cambria Math" panose="02040503050406030204" pitchFamily="18" charset="0"/>
                          </a:rPr>
                        </m:ctrlPr>
                      </m:accPr>
                      <m:e>
                        <m:r>
                          <a:rPr lang="en-IE" b="0" i="1" baseline="0" smtClean="0">
                            <a:latin typeface="Cambria Math"/>
                          </a:rPr>
                          <m:t>3</m:t>
                        </m:r>
                      </m:e>
                    </m:acc>
                  </m:oMath>
                </a14:m>
                <a:r>
                  <a:rPr lang="en-IE" baseline="0" dirty="0" smtClean="0"/>
                  <a:t> in another way? 4.33333333 .</a:t>
                </a:r>
              </a:p>
              <a:p>
                <a:pPr eaLnBrk="1" hangingPunct="1">
                  <a:spcBef>
                    <a:spcPct val="0"/>
                  </a:spcBef>
                </a:pPr>
                <a:r>
                  <a:rPr lang="en-IE" baseline="0" dirty="0" smtClean="0"/>
                  <a:t>What name do we give to this type of decimal? Recurring or repeating decimal.</a:t>
                </a:r>
              </a:p>
              <a:p>
                <a:pPr eaLnBrk="1" hangingPunct="1">
                  <a:spcBef>
                    <a:spcPct val="0"/>
                  </a:spcBef>
                </a:pPr>
                <a:r>
                  <a:rPr lang="en-IE" baseline="0" dirty="0" smtClean="0"/>
                  <a:t>Is 7/1 an integer? Yes as it can be simplified to a whole number.</a:t>
                </a:r>
              </a:p>
              <a:p>
                <a:pPr eaLnBrk="1" hangingPunct="1">
                  <a:spcBef>
                    <a:spcPct val="0"/>
                  </a:spcBef>
                </a:pPr>
                <a:endParaRPr lang="en-IE" baseline="0" dirty="0" smtClean="0"/>
              </a:p>
              <a:p>
                <a:pPr eaLnBrk="1" hangingPunct="1">
                  <a:spcBef>
                    <a:spcPct val="0"/>
                  </a:spcBef>
                </a:pPr>
                <a:endParaRPr lang="en-IE" baseline="0" dirty="0" smtClean="0"/>
              </a:p>
              <a:p>
                <a:pPr eaLnBrk="1" hangingPunct="1">
                  <a:spcBef>
                    <a:spcPct val="0"/>
                  </a:spcBef>
                </a:pPr>
                <a:endParaRPr lang="en-IE" baseline="0" dirty="0" smtClean="0"/>
              </a:p>
            </p:txBody>
          </p:sp>
        </mc:Choice>
        <mc:Fallback xmlns="">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IE" dirty="0" smtClean="0"/>
                  <a:t>A.</a:t>
                </a:r>
              </a:p>
              <a:p>
                <a:pPr eaLnBrk="1" hangingPunct="1">
                  <a:spcBef>
                    <a:spcPct val="0"/>
                  </a:spcBef>
                </a:pPr>
                <a:r>
                  <a:rPr lang="en-IE" dirty="0" smtClean="0"/>
                  <a:t>Why is ‘A’ not an</a:t>
                </a:r>
                <a:r>
                  <a:rPr lang="en-IE" baseline="0" dirty="0" smtClean="0"/>
                  <a:t> integer? Not a whole number</a:t>
                </a:r>
                <a:r>
                  <a:rPr lang="en-IE" baseline="0" dirty="0" smtClean="0"/>
                  <a:t>. What does a whole no. mean? Could I write 4.33333333 in another way? 4.</a:t>
                </a:r>
                <a:r>
                  <a:rPr lang="en-IE" b="0" i="0" baseline="0" smtClean="0">
                    <a:latin typeface="Cambria Math"/>
                  </a:rPr>
                  <a:t>3 ̇</a:t>
                </a:r>
                <a:r>
                  <a:rPr lang="en-IE" baseline="0" dirty="0" smtClean="0"/>
                  <a:t> What name do we give to this type of decimal?</a:t>
                </a:r>
              </a:p>
              <a:p>
                <a:pPr eaLnBrk="1" hangingPunct="1">
                  <a:spcBef>
                    <a:spcPct val="0"/>
                  </a:spcBef>
                </a:pPr>
                <a:r>
                  <a:rPr lang="en-IE" baseline="0" dirty="0" smtClean="0"/>
                  <a:t>Is 7/1 an integer? Yes as it can be simplified to a whole number.</a:t>
                </a:r>
              </a:p>
              <a:p>
                <a:pPr eaLnBrk="1" hangingPunct="1">
                  <a:spcBef>
                    <a:spcPct val="0"/>
                  </a:spcBef>
                </a:pPr>
                <a:endParaRPr lang="en-IE" baseline="0" dirty="0" smtClean="0"/>
              </a:p>
            </p:txBody>
          </p:sp>
        </mc:Fallback>
      </mc:AlternateContent>
      <p:sp>
        <p:nvSpPr>
          <p:cNvPr id="17411" name="Slide Number Placeholder 3"/>
          <p:cNvSpPr txBox="1">
            <a:spLocks noGrp="1"/>
          </p:cNvSpPr>
          <p:nvPr/>
        </p:nvSpPr>
        <p:spPr bwMode="auto">
          <a:xfrm>
            <a:off x="3899900" y="9516038"/>
            <a:ext cx="2983495" cy="500936"/>
          </a:xfrm>
          <a:prstGeom prst="rect">
            <a:avLst/>
          </a:prstGeom>
          <a:noFill/>
          <a:ln>
            <a:miter lim="800000"/>
            <a:headEnd/>
            <a:tailEnd/>
          </a:ln>
        </p:spPr>
        <p:txBody>
          <a:bodyPr lIns="96588" tIns="48294" rIns="96588" bIns="48294" anchor="b"/>
          <a:lstStyle/>
          <a:p>
            <a:pPr algn="r">
              <a:defRPr/>
            </a:pPr>
            <a:fld id="{23DCA432-5271-4C46-8625-26591397346F}" type="slidenum">
              <a:rPr lang="en-IE" sz="1300"/>
              <a:pPr algn="r">
                <a:defRPr/>
              </a:pPr>
              <a:t>9</a:t>
            </a:fld>
            <a:endParaRPr lang="en-IE" sz="1300" dirty="0"/>
          </a:p>
        </p:txBody>
      </p:sp>
    </p:spTree>
    <p:extLst>
      <p:ext uri="{BB962C8B-B14F-4D97-AF65-F5344CB8AC3E}">
        <p14:creationId xmlns:p14="http://schemas.microsoft.com/office/powerpoint/2010/main" val="408574493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How many √5 in √45??</a:t>
            </a:r>
            <a:r>
              <a:rPr lang="en-IE" baseline="0" dirty="0" smtClean="0"/>
              <a:t> </a:t>
            </a:r>
            <a:r>
              <a:rPr lang="en-IE" baseline="0" dirty="0" err="1" smtClean="0"/>
              <a:t>i.e</a:t>
            </a:r>
            <a:r>
              <a:rPr lang="en-IE" baseline="0" dirty="0" smtClean="0"/>
              <a:t> 3</a:t>
            </a:r>
            <a:endParaRPr lang="en-IE" dirty="0"/>
          </a:p>
        </p:txBody>
      </p:sp>
      <p:sp>
        <p:nvSpPr>
          <p:cNvPr id="4" name="Slide Number Placeholder 3"/>
          <p:cNvSpPr>
            <a:spLocks noGrp="1"/>
          </p:cNvSpPr>
          <p:nvPr>
            <p:ph type="sldNum" sz="quarter" idx="10"/>
          </p:nvPr>
        </p:nvSpPr>
        <p:spPr/>
        <p:txBody>
          <a:bodyPr/>
          <a:lstStyle/>
          <a:p>
            <a:fld id="{D32FC816-F476-44D6-8F95-6C038E5ABBF9}" type="slidenum">
              <a:rPr lang="en-IE" smtClean="0"/>
              <a:t>91</a:t>
            </a:fld>
            <a:endParaRPr lang="en-IE"/>
          </a:p>
        </p:txBody>
      </p:sp>
    </p:spTree>
    <p:extLst>
      <p:ext uri="{BB962C8B-B14F-4D97-AF65-F5344CB8AC3E}">
        <p14:creationId xmlns:p14="http://schemas.microsoft.com/office/powerpoint/2010/main" val="70518042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32FC816-F476-44D6-8F95-6C038E5ABBF9}" type="slidenum">
              <a:rPr lang="en-IE" smtClean="0"/>
              <a:t>92</a:t>
            </a:fld>
            <a:endParaRPr lang="en-IE"/>
          </a:p>
        </p:txBody>
      </p:sp>
    </p:spTree>
    <p:extLst>
      <p:ext uri="{BB962C8B-B14F-4D97-AF65-F5344CB8AC3E}">
        <p14:creationId xmlns:p14="http://schemas.microsoft.com/office/powerpoint/2010/main" val="7208499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IE" b="0" dirty="0" smtClean="0"/>
                  <a:t>So</a:t>
                </a:r>
                <a:r>
                  <a:rPr lang="en-IE" b="0" baseline="0" dirty="0" smtClean="0"/>
                  <a:t> what do you think as teachers were the learning outcomes in this lesson??</a:t>
                </a:r>
              </a:p>
              <a:p>
                <a:endParaRPr lang="en-IE" b="0" baseline="0" dirty="0" smtClean="0"/>
              </a:p>
              <a:p>
                <a:r>
                  <a:rPr lang="en-IE" b="0" baseline="0" dirty="0" smtClean="0"/>
                  <a:t>Sometimes we don’t have to share the learning intentions in the beginning of the lesson-sometimes it gives the game away.</a:t>
                </a:r>
                <a:endParaRPr lang="en-IE" b="0"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b="1" dirty="0" smtClean="0"/>
                  <a:t>Now</a:t>
                </a:r>
                <a:r>
                  <a:rPr lang="en-IE" b="1" baseline="0" dirty="0" smtClean="0"/>
                  <a:t> we know from earlier learning that </a:t>
                </a:r>
                <a:r>
                  <a:rPr lang="en-IE" sz="1200" b="0" i="0" kern="0" smtClean="0">
                    <a:effectLst/>
                    <a:latin typeface="Cambria Math"/>
                  </a:rPr>
                  <a:t>√(</a:t>
                </a:r>
                <a:r>
                  <a:rPr lang="en-IE" sz="1200" b="0" i="0" kern="0" smtClean="0">
                    <a:effectLst/>
                    <a:latin typeface="Cambria Math"/>
                  </a:rPr>
                  <a:t>2 </a:t>
                </a:r>
                <a:r>
                  <a:rPr lang="en-IE" sz="1200" b="0" i="0" kern="0" smtClean="0">
                    <a:effectLst/>
                    <a:latin typeface="Cambria Math"/>
                  </a:rPr>
                  <a:t>) </a:t>
                </a:r>
                <a:r>
                  <a:rPr lang="en-IE" sz="1200" b="0" i="0" kern="0" smtClean="0">
                    <a:effectLst/>
                    <a:latin typeface="Cambria Math"/>
                  </a:rPr>
                  <a:t> 𝑏𝑦</a:t>
                </a:r>
                <a:r>
                  <a:rPr lang="en-IE" sz="1200" b="0" kern="0" dirty="0" smtClean="0">
                    <a:effectLst/>
                  </a:rPr>
                  <a:t> </a:t>
                </a:r>
                <a:r>
                  <a:rPr lang="en-IE" sz="1200" b="0" i="0" kern="0">
                    <a:effectLst/>
                    <a:latin typeface="Cambria Math"/>
                  </a:rPr>
                  <a:t>√(2 )</a:t>
                </a:r>
                <a:r>
                  <a:rPr lang="en-IE" sz="1200" b="0" i="0" kern="0" smtClean="0">
                    <a:effectLst/>
                    <a:latin typeface="Cambria Math"/>
                  </a:rPr>
                  <a:t>  </a:t>
                </a:r>
                <a:r>
                  <a:rPr lang="en-IE" sz="1200" b="0" kern="0" dirty="0" smtClean="0">
                    <a:effectLst/>
                  </a:rPr>
                  <a:t>= (</a:t>
                </a:r>
                <a:r>
                  <a:rPr lang="en-IE" sz="1200" b="0" i="0" kern="0">
                    <a:effectLst/>
                    <a:latin typeface="Cambria Math"/>
                  </a:rPr>
                  <a:t>√(2 )</a:t>
                </a:r>
                <a:r>
                  <a:rPr lang="en-IE" sz="1200" b="0" kern="0" dirty="0" smtClean="0">
                    <a:effectLst/>
                  </a:rPr>
                  <a:t>)²= </a:t>
                </a:r>
                <a:r>
                  <a:rPr lang="en-IE" sz="1200" b="0" kern="0" dirty="0" smtClean="0">
                    <a:effectLst/>
                  </a:rPr>
                  <a:t>2,</a:t>
                </a:r>
                <a:r>
                  <a:rPr lang="en-IE" sz="1200" b="0" kern="0" baseline="0" dirty="0" smtClean="0">
                    <a:effectLst/>
                  </a:rPr>
                  <a:t> but I want to look at </a:t>
                </a:r>
                <a:r>
                  <a:rPr lang="en-IE" sz="1200" b="0" i="0" kern="0" smtClean="0">
                    <a:effectLst/>
                    <a:latin typeface="Cambria Math"/>
                  </a:rPr>
                  <a:t>√(</a:t>
                </a:r>
                <a:r>
                  <a:rPr lang="en-IE" sz="1200" b="0" i="0" kern="0" smtClean="0">
                    <a:effectLst/>
                    <a:latin typeface="Cambria Math"/>
                  </a:rPr>
                  <a:t>2 </a:t>
                </a:r>
                <a:r>
                  <a:rPr lang="en-IE" sz="1200" b="0" i="0" kern="0" smtClean="0">
                    <a:effectLst/>
                    <a:latin typeface="Cambria Math"/>
                  </a:rPr>
                  <a:t>) </a:t>
                </a:r>
                <a:r>
                  <a:rPr lang="en-IE" sz="1200" b="0" i="0" kern="0" smtClean="0">
                    <a:effectLst/>
                    <a:latin typeface="Cambria Math"/>
                  </a:rPr>
                  <a:t> 𝑏𝑦</a:t>
                </a:r>
                <a:r>
                  <a:rPr lang="en-IE" sz="1200" b="0" kern="0" dirty="0" smtClean="0">
                    <a:effectLst/>
                  </a:rPr>
                  <a:t> </a:t>
                </a:r>
                <a:r>
                  <a:rPr lang="en-IE" sz="1200" b="0" i="0" kern="0">
                    <a:effectLst/>
                    <a:latin typeface="Cambria Math"/>
                  </a:rPr>
                  <a:t>√(2 )</a:t>
                </a:r>
                <a:r>
                  <a:rPr lang="en-IE" sz="1200" b="0" i="0" kern="0" smtClean="0">
                    <a:effectLst/>
                    <a:latin typeface="Cambria Math"/>
                  </a:rPr>
                  <a:t>   𝑏𝑦 𝑚𝑒𝑎𝑛𝑠 𝑜𝑓 𝑎 𝑑𝑖𝑎𝑔𝑟𝑎𝑚.</a:t>
                </a:r>
                <a:endParaRPr lang="en-IE" sz="1200" b="0" kern="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IE" sz="1200" b="0" kern="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IE" sz="1200" b="0" kern="0" dirty="0" smtClean="0">
                    <a:effectLst/>
                  </a:rPr>
                  <a:t>******</a:t>
                </a:r>
                <a:r>
                  <a:rPr lang="en-IE" sz="1200" b="0" kern="0" baseline="0" dirty="0" smtClean="0">
                    <a:effectLst/>
                  </a:rPr>
                  <a:t> by means of a diagram.</a:t>
                </a:r>
                <a:endParaRPr lang="en-IE" sz="1200" b="0" kern="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IE" sz="1200" b="0" kern="0" dirty="0" smtClean="0">
                  <a:effectLst/>
                </a:endParaRPr>
              </a:p>
              <a:p>
                <a:endParaRPr lang="en-IE" b="1" dirty="0"/>
              </a:p>
            </p:txBody>
          </p:sp>
        </mc:Fallback>
      </mc:AlternateContent>
      <p:sp>
        <p:nvSpPr>
          <p:cNvPr id="4" name="Slide Number Placeholder 3"/>
          <p:cNvSpPr>
            <a:spLocks noGrp="1"/>
          </p:cNvSpPr>
          <p:nvPr>
            <p:ph type="sldNum" sz="quarter" idx="10"/>
          </p:nvPr>
        </p:nvSpPr>
        <p:spPr/>
        <p:txBody>
          <a:bodyPr/>
          <a:lstStyle/>
          <a:p>
            <a:fld id="{D32FC816-F476-44D6-8F95-6C038E5ABBF9}" type="slidenum">
              <a:rPr lang="en-IE" smtClean="0"/>
              <a:t>93</a:t>
            </a:fld>
            <a:endParaRPr lang="en-IE"/>
          </a:p>
        </p:txBody>
      </p:sp>
    </p:spTree>
    <p:extLst>
      <p:ext uri="{BB962C8B-B14F-4D97-AF65-F5344CB8AC3E}">
        <p14:creationId xmlns:p14="http://schemas.microsoft.com/office/powerpoint/2010/main" val="104884160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32FC816-F476-44D6-8F95-6C038E5ABBF9}" type="slidenum">
              <a:rPr lang="en-IE" smtClean="0"/>
              <a:t>94</a:t>
            </a:fld>
            <a:endParaRPr lang="en-IE"/>
          </a:p>
        </p:txBody>
      </p:sp>
    </p:spTree>
    <p:extLst>
      <p:ext uri="{BB962C8B-B14F-4D97-AF65-F5344CB8AC3E}">
        <p14:creationId xmlns:p14="http://schemas.microsoft.com/office/powerpoint/2010/main" val="173828483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D32FC816-F476-44D6-8F95-6C038E5ABBF9}" type="slidenum">
              <a:rPr lang="en-IE" smtClean="0"/>
              <a:t>95</a:t>
            </a:fld>
            <a:endParaRPr lang="en-IE"/>
          </a:p>
        </p:txBody>
      </p:sp>
    </p:spTree>
    <p:extLst>
      <p:ext uri="{BB962C8B-B14F-4D97-AF65-F5344CB8AC3E}">
        <p14:creationId xmlns:p14="http://schemas.microsoft.com/office/powerpoint/2010/main" val="282426589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D32FC816-F476-44D6-8F95-6C038E5ABBF9}" type="slidenum">
              <a:rPr lang="en-IE" smtClean="0"/>
              <a:t>96</a:t>
            </a:fld>
            <a:endParaRPr lang="en-IE"/>
          </a:p>
        </p:txBody>
      </p:sp>
    </p:spTree>
    <p:extLst>
      <p:ext uri="{BB962C8B-B14F-4D97-AF65-F5344CB8AC3E}">
        <p14:creationId xmlns:p14="http://schemas.microsoft.com/office/powerpoint/2010/main" val="2507846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96610" name="Rectangle 2"/>
          <p:cNvSpPr>
            <a:spLocks noGrp="1" noChangeArrowheads="1"/>
          </p:cNvSpPr>
          <p:nvPr>
            <p:ph type="ctrTitle"/>
          </p:nvPr>
        </p:nvSpPr>
        <p:spPr>
          <a:xfrm>
            <a:off x="685800" y="2130425"/>
            <a:ext cx="7772400" cy="1470025"/>
          </a:xfrm>
        </p:spPr>
        <p:txBody>
          <a:bodyPr/>
          <a:lstStyle>
            <a:lvl1pPr>
              <a:defRPr sz="4400"/>
            </a:lvl1pPr>
          </a:lstStyle>
          <a:p>
            <a:r>
              <a:rPr lang="en-US" smtClean="0"/>
              <a:t>Click to edit Master title style</a:t>
            </a:r>
            <a:endParaRPr lang="en-US"/>
          </a:p>
        </p:txBody>
      </p:sp>
      <p:sp>
        <p:nvSpPr>
          <p:cNvPr id="19661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6" name="Rectangle 4"/>
          <p:cNvSpPr>
            <a:spLocks noGrp="1" noChangeArrowheads="1"/>
          </p:cNvSpPr>
          <p:nvPr>
            <p:ph type="dt" sz="half" idx="10"/>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latin typeface="Cambria" pitchFamily="18" charset="0"/>
              </a:defRPr>
            </a:lvl1pPr>
          </a:lstStyle>
          <a:p>
            <a:endParaRPr lang="en-IE"/>
          </a:p>
        </p:txBody>
      </p:sp>
      <p:sp>
        <p:nvSpPr>
          <p:cNvPr id="7" name="Rectangle 5"/>
          <p:cNvSpPr>
            <a:spLocks noGrp="1" noChangeArrowheads="1"/>
          </p:cNvSpPr>
          <p:nvPr>
            <p:ph type="ftr" sz="quarter" idx="11"/>
          </p:nvPr>
        </p:nvSpPr>
        <p:spPr>
          <a:xfrm>
            <a:off x="3124200" y="6245225"/>
            <a:ext cx="2895600" cy="476250"/>
          </a:xfrm>
          <a:prstGeom prst="rect">
            <a:avLst/>
          </a:prstGeom>
        </p:spPr>
        <p:txBody>
          <a:bodyPr/>
          <a:lstStyle>
            <a:lvl1pPr algn="ctr">
              <a:defRPr sz="1400" b="0">
                <a:latin typeface="Cambria" pitchFamily="18" charset="0"/>
              </a:defRPr>
            </a:lvl1pPr>
          </a:lstStyle>
          <a:p>
            <a:endParaRPr lang="en-IE"/>
          </a:p>
        </p:txBody>
      </p:sp>
      <p:sp>
        <p:nvSpPr>
          <p:cNvPr id="8"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Cambria" pitchFamily="18" charset="0"/>
              </a:defRPr>
            </a:lvl1pPr>
          </a:lstStyle>
          <a:p>
            <a:fld id="{46899496-C2AC-4C82-87C5-AFFFBC188B9C}" type="slidenum">
              <a:rPr lang="en-IE" smtClean="0"/>
              <a:t>‹#›</a:t>
            </a:fld>
            <a:endParaRPr lang="en-IE"/>
          </a:p>
        </p:txBody>
      </p:sp>
    </p:spTree>
    <p:extLst>
      <p:ext uri="{BB962C8B-B14F-4D97-AF65-F5344CB8AC3E}">
        <p14:creationId xmlns:p14="http://schemas.microsoft.com/office/powerpoint/2010/main" val="340317245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5257800"/>
            <a:ext cx="6019800" cy="677108"/>
          </a:xfrm>
          <a:effectLst>
            <a:outerShdw blurRad="50800" dist="38100" dir="2700000" algn="tl" rotWithShape="0">
              <a:prstClr val="black">
                <a:alpha val="40000"/>
              </a:prstClr>
            </a:outerShdw>
          </a:effectLst>
        </p:spPr>
        <p:txBody>
          <a:bodyPr anchor="b">
            <a:noAutofit/>
          </a:bodyPr>
          <a:lstStyle>
            <a:lvl1pPr algn="l">
              <a:defRPr sz="3600" b="1">
                <a:solidFill>
                  <a:schemeClr val="bg1"/>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304800" y="5953570"/>
            <a:ext cx="6019800" cy="542544"/>
          </a:xfrm>
          <a:effectLst/>
        </p:spPr>
        <p:txBody>
          <a:bodyPr>
            <a:normAutofit/>
          </a:bodyPr>
          <a:lstStyle>
            <a:lvl1pPr marL="0" indent="0" algn="l">
              <a:buNone/>
              <a:defRPr sz="2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ext Placeholder 9"/>
          <p:cNvSpPr>
            <a:spLocks noGrp="1"/>
          </p:cNvSpPr>
          <p:nvPr>
            <p:ph type="body" sz="quarter" idx="10"/>
          </p:nvPr>
        </p:nvSpPr>
        <p:spPr>
          <a:xfrm>
            <a:off x="304800" y="3581400"/>
            <a:ext cx="5943600" cy="307777"/>
          </a:xfrm>
        </p:spPr>
        <p:txBody>
          <a:bodyPr anchor="ctr">
            <a:spAutoFit/>
          </a:bodyPr>
          <a:lstStyle>
            <a:lvl1pPr>
              <a:buNone/>
              <a:defRPr sz="1400">
                <a:solidFill>
                  <a:schemeClr val="accent2">
                    <a:lumMod val="20000"/>
                    <a:lumOff val="80000"/>
                  </a:schemeClr>
                </a:solidFill>
              </a:defRPr>
            </a:lvl1pPr>
          </a:lstStyle>
          <a:p>
            <a:pPr lvl="0"/>
            <a:r>
              <a:rPr lang="en-US" smtClean="0"/>
              <a:t>Click to edit Master text styles</a:t>
            </a:r>
          </a:p>
        </p:txBody>
      </p:sp>
      <p:sp>
        <p:nvSpPr>
          <p:cNvPr id="12" name="Text Placeholder 9"/>
          <p:cNvSpPr>
            <a:spLocks noGrp="1"/>
          </p:cNvSpPr>
          <p:nvPr>
            <p:ph type="body" sz="quarter" idx="11"/>
          </p:nvPr>
        </p:nvSpPr>
        <p:spPr>
          <a:xfrm>
            <a:off x="304800" y="3886200"/>
            <a:ext cx="5943600" cy="307777"/>
          </a:xfrm>
        </p:spPr>
        <p:txBody>
          <a:bodyPr anchor="ctr">
            <a:spAutoFit/>
          </a:bodyPr>
          <a:lstStyle>
            <a:lvl1pPr>
              <a:buNone/>
              <a:defRPr sz="1400">
                <a:solidFill>
                  <a:schemeClr val="accent2">
                    <a:lumMod val="20000"/>
                    <a:lumOff val="80000"/>
                  </a:schemeClr>
                </a:solidFill>
              </a:defRPr>
            </a:lvl1pPr>
          </a:lstStyle>
          <a:p>
            <a:pPr lvl="0"/>
            <a:r>
              <a:rPr lang="en-US" smtClean="0"/>
              <a:t>Click to edit Master text styles</a:t>
            </a:r>
          </a:p>
        </p:txBody>
      </p:sp>
      <p:sp>
        <p:nvSpPr>
          <p:cNvPr id="13" name="Text Placeholder 9"/>
          <p:cNvSpPr>
            <a:spLocks noGrp="1"/>
          </p:cNvSpPr>
          <p:nvPr>
            <p:ph type="body" sz="quarter" idx="12"/>
          </p:nvPr>
        </p:nvSpPr>
        <p:spPr>
          <a:xfrm>
            <a:off x="304800" y="4188023"/>
            <a:ext cx="5943600" cy="307777"/>
          </a:xfrm>
        </p:spPr>
        <p:txBody>
          <a:bodyPr anchor="ctr">
            <a:spAutoFit/>
          </a:bodyPr>
          <a:lstStyle>
            <a:lvl1pPr>
              <a:buNone/>
              <a:defRPr sz="1400">
                <a:solidFill>
                  <a:schemeClr val="accent2">
                    <a:lumMod val="20000"/>
                    <a:lumOff val="80000"/>
                  </a:schemeClr>
                </a:solidFill>
              </a:defRPr>
            </a:lvl1pPr>
          </a:lstStyle>
          <a:p>
            <a:pPr lvl="0"/>
            <a:r>
              <a:rPr lang="en-US" smtClean="0"/>
              <a:t>Click to edit Master text styles</a:t>
            </a:r>
          </a:p>
        </p:txBody>
      </p:sp>
      <p:sp>
        <p:nvSpPr>
          <p:cNvPr id="14" name="Text Placeholder 9"/>
          <p:cNvSpPr>
            <a:spLocks noGrp="1"/>
          </p:cNvSpPr>
          <p:nvPr>
            <p:ph type="body" sz="quarter" idx="13"/>
          </p:nvPr>
        </p:nvSpPr>
        <p:spPr>
          <a:xfrm>
            <a:off x="304800" y="4492823"/>
            <a:ext cx="5943600" cy="307777"/>
          </a:xfrm>
        </p:spPr>
        <p:txBody>
          <a:bodyPr anchor="ctr">
            <a:spAutoFit/>
          </a:bodyPr>
          <a:lstStyle>
            <a:lvl1pPr>
              <a:buNone/>
              <a:defRPr sz="1400">
                <a:solidFill>
                  <a:schemeClr val="accent2">
                    <a:lumMod val="20000"/>
                    <a:lumOff val="80000"/>
                  </a:schemeClr>
                </a:solidFill>
              </a:defRPr>
            </a:lvl1pPr>
          </a:lstStyle>
          <a:p>
            <a:pPr lvl="0"/>
            <a:r>
              <a:rPr lang="en-US" smtClean="0"/>
              <a:t>Click to edit Master text styles</a:t>
            </a:r>
          </a:p>
        </p:txBody>
      </p:sp>
    </p:spTree>
    <p:extLst>
      <p:ext uri="{BB962C8B-B14F-4D97-AF65-F5344CB8AC3E}">
        <p14:creationId xmlns:p14="http://schemas.microsoft.com/office/powerpoint/2010/main" val="62881579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IE"/>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5225"/>
            <a:ext cx="2133600" cy="476250"/>
          </a:xfrm>
          <a:prstGeom prst="rect">
            <a:avLst/>
          </a:prstGeom>
        </p:spPr>
        <p:txBody>
          <a:bodyPr/>
          <a:lstStyle>
            <a:lvl1pPr>
              <a:defRPr/>
            </a:lvl1pPr>
          </a:lstStyle>
          <a:p>
            <a:fld id="{72926D4B-8945-4CA9-B4D3-EDE1DE628F4A}" type="slidenum">
              <a:rPr lang="en-US" altLang="en-US"/>
              <a:pPr/>
              <a:t>‹#›</a:t>
            </a:fld>
            <a:endParaRPr lang="en-US" altLang="en-US"/>
          </a:p>
        </p:txBody>
      </p:sp>
    </p:spTree>
    <p:extLst>
      <p:ext uri="{BB962C8B-B14F-4D97-AF65-F5344CB8AC3E}">
        <p14:creationId xmlns:p14="http://schemas.microsoft.com/office/powerpoint/2010/main" val="38364913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IE"/>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a:xfrm>
            <a:off x="457200" y="6245225"/>
            <a:ext cx="2133600" cy="476250"/>
          </a:xfrm>
          <a:prstGeom prst="rect">
            <a:avLst/>
          </a:prstGeom>
        </p:spPr>
        <p:txBody>
          <a:bodyPr/>
          <a:lstStyle>
            <a:lvl1pPr>
              <a:defRPr/>
            </a:lvl1pPr>
          </a:lstStyle>
          <a:p>
            <a:endParaRPr lang="en-US" altLang="en-US"/>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EC5316D2-A59E-4CB7-A2BC-1028B510050E}" type="slidenum">
              <a:rPr lang="en-US" altLang="en-US"/>
              <a:pPr/>
              <a:t>‹#›</a:t>
            </a:fld>
            <a:endParaRPr lang="en-US" altLang="en-US"/>
          </a:p>
        </p:txBody>
      </p:sp>
    </p:spTree>
    <p:extLst>
      <p:ext uri="{BB962C8B-B14F-4D97-AF65-F5344CB8AC3E}">
        <p14:creationId xmlns:p14="http://schemas.microsoft.com/office/powerpoint/2010/main" val="352076322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7" name="Text Placeholder 2"/>
          <p:cNvSpPr>
            <a:spLocks noGrp="1"/>
          </p:cNvSpPr>
          <p:nvPr>
            <p:ph type="body" sz="quarter" idx="12"/>
          </p:nvPr>
        </p:nvSpPr>
        <p:spPr>
          <a:xfrm>
            <a:off x="120649" y="112059"/>
            <a:ext cx="8384721" cy="657197"/>
          </a:xfr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effectLst>
            <a:outerShdw blurRad="50800" dist="38100" dir="2700000" algn="tl" rotWithShape="0">
              <a:prstClr val="black">
                <a:alpha val="40000"/>
              </a:prstClr>
            </a:outerShdw>
          </a:effectLst>
        </p:spPr>
        <p:txBody>
          <a:bodyPr anchor="ctr">
            <a:normAutofit/>
          </a:bodyPr>
          <a:lstStyle>
            <a:lvl1pPr marL="0" indent="0" algn="l">
              <a:buNone/>
              <a:defRPr sz="2800" b="1">
                <a:solidFill>
                  <a:schemeClr val="tx1"/>
                </a:solidFill>
                <a:effectLst>
                  <a:outerShdw blurRad="38100" dist="38100" dir="2700000" algn="tl">
                    <a:srgbClr val="000000">
                      <a:alpha val="43137"/>
                    </a:srgbClr>
                  </a:outerShdw>
                </a:effectLst>
                <a:latin typeface="Cambria" panose="02040503050406030204" pitchFamily="18" charset="0"/>
              </a:defRPr>
            </a:lvl1pPr>
            <a:lvl2pPr marL="457200" indent="0">
              <a:buNone/>
              <a:defRPr b="1">
                <a:solidFill>
                  <a:schemeClr val="tx1"/>
                </a:solidFill>
                <a:effectLst>
                  <a:outerShdw blurRad="38100" dist="38100" dir="2700000" algn="tl">
                    <a:srgbClr val="000000">
                      <a:alpha val="43137"/>
                    </a:srgbClr>
                  </a:outerShdw>
                </a:effectLst>
                <a:latin typeface="Century Gothic" pitchFamily="34" charset="0"/>
              </a:defRPr>
            </a:lvl2pPr>
            <a:lvl3pPr marL="914400" indent="0">
              <a:buNone/>
              <a:defRPr b="1">
                <a:solidFill>
                  <a:schemeClr val="tx1"/>
                </a:solidFill>
                <a:effectLst>
                  <a:outerShdw blurRad="38100" dist="38100" dir="2700000" algn="tl">
                    <a:srgbClr val="000000">
                      <a:alpha val="43137"/>
                    </a:srgbClr>
                  </a:outerShdw>
                </a:effectLst>
                <a:latin typeface="Century Gothic" pitchFamily="34" charset="0"/>
              </a:defRPr>
            </a:lvl3pPr>
            <a:lvl4pPr marL="1371600" indent="0">
              <a:buNone/>
              <a:defRPr b="1">
                <a:solidFill>
                  <a:schemeClr val="tx1"/>
                </a:solidFill>
                <a:effectLst>
                  <a:outerShdw blurRad="38100" dist="38100" dir="2700000" algn="tl">
                    <a:srgbClr val="000000">
                      <a:alpha val="43137"/>
                    </a:srgbClr>
                  </a:outerShdw>
                </a:effectLst>
                <a:latin typeface="Century Gothic" pitchFamily="34" charset="0"/>
              </a:defRPr>
            </a:lvl4pPr>
            <a:lvl5pPr marL="1828800" indent="0">
              <a:buNone/>
              <a:defRPr b="1">
                <a:solidFill>
                  <a:schemeClr val="tx1"/>
                </a:solidFill>
                <a:effectLst>
                  <a:outerShdw blurRad="38100" dist="38100" dir="2700000" algn="tl">
                    <a:srgbClr val="000000">
                      <a:alpha val="43137"/>
                    </a:srgbClr>
                  </a:outerShdw>
                </a:effectLst>
                <a:latin typeface="Century Gothic" pitchFamily="34" charset="0"/>
              </a:defRPr>
            </a:lvl5pPr>
          </a:lstStyle>
          <a:p>
            <a:pPr lvl="0"/>
            <a:r>
              <a:rPr lang="en-US" dirty="0" smtClean="0"/>
              <a:t>Click to edit Master text styles</a:t>
            </a:r>
          </a:p>
        </p:txBody>
      </p:sp>
    </p:spTree>
    <p:extLst>
      <p:ext uri="{BB962C8B-B14F-4D97-AF65-F5344CB8AC3E}">
        <p14:creationId xmlns:p14="http://schemas.microsoft.com/office/powerpoint/2010/main" val="30708901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41145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77128928"/>
              </p:ext>
            </p:extLst>
          </p:nvPr>
        </p:nvGraphicFramePr>
        <p:xfrm>
          <a:off x="4527318" y="81000"/>
          <a:ext cx="4536000" cy="6696000"/>
        </p:xfrm>
        <a:graphic>
          <a:graphicData uri="http://schemas.openxmlformats.org/drawingml/2006/table">
            <a:tbl>
              <a:tblPr firstRow="1" bandRow="1">
                <a:tableStyleId>{5C22544A-7EE6-4342-B048-85BDC9FD1C3A}</a:tableStyleId>
              </a:tblPr>
              <a:tblGrid>
                <a:gridCol w="216000"/>
                <a:gridCol w="216000"/>
                <a:gridCol w="216000"/>
                <a:gridCol w="216000"/>
                <a:gridCol w="216000"/>
                <a:gridCol w="216000"/>
                <a:gridCol w="216000"/>
                <a:gridCol w="216000"/>
                <a:gridCol w="216000"/>
                <a:gridCol w="216000"/>
                <a:gridCol w="216000"/>
                <a:gridCol w="216000"/>
                <a:gridCol w="216000"/>
                <a:gridCol w="216000"/>
                <a:gridCol w="216000"/>
                <a:gridCol w="216000"/>
                <a:gridCol w="216000"/>
                <a:gridCol w="216000"/>
                <a:gridCol w="216000"/>
                <a:gridCol w="216000"/>
                <a:gridCol w="216000"/>
              </a:tblGrid>
              <a:tr h="216000">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4337002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5"/>
          <p:cNvSpPr>
            <a:spLocks noGrp="1" noChangeArrowheads="1"/>
          </p:cNvSpPr>
          <p:nvPr>
            <p:ph type="sldNum" sz="quarter" idx="11"/>
          </p:nvPr>
        </p:nvSpPr>
        <p:spPr>
          <a:xfrm>
            <a:off x="6553200" y="6248400"/>
            <a:ext cx="1905000" cy="457200"/>
          </a:xfrm>
          <a:prstGeom prst="rect">
            <a:avLst/>
          </a:prstGeom>
          <a:ln/>
        </p:spPr>
        <p:txBody>
          <a:bodyPr/>
          <a:lstStyle>
            <a:lvl1pPr>
              <a:defRPr/>
            </a:lvl1pPr>
          </a:lstStyle>
          <a:p>
            <a:fld id="{46899496-C2AC-4C82-87C5-AFFFBC188B9C}" type="slidenum">
              <a:rPr lang="en-IE" smtClean="0"/>
              <a:t>‹#›</a:t>
            </a:fld>
            <a:endParaRPr lang="en-IE"/>
          </a:p>
        </p:txBody>
      </p:sp>
    </p:spTree>
    <p:extLst>
      <p:ext uri="{BB962C8B-B14F-4D97-AF65-F5344CB8AC3E}">
        <p14:creationId xmlns:p14="http://schemas.microsoft.com/office/powerpoint/2010/main" val="32687939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84679" y="112060"/>
            <a:ext cx="8136000" cy="648000"/>
          </a:xfr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effectLst>
            <a:outerShdw blurRad="50800" dist="38100" dir="2700000" algn="tl" rotWithShape="0">
              <a:prstClr val="black">
                <a:alpha val="40000"/>
              </a:prstClr>
            </a:outerShdw>
          </a:effectLst>
        </p:spPr>
        <p:txBody>
          <a:bodyPr/>
          <a:lstStyle>
            <a:lvl1pPr algn="r">
              <a:defRPr sz="2400">
                <a:solidFill>
                  <a:schemeClr val="tx1"/>
                </a:solidFill>
                <a:effectLst>
                  <a:outerShdw blurRad="38100" dist="38100" dir="2700000" algn="tl">
                    <a:srgbClr val="000000">
                      <a:alpha val="43137"/>
                    </a:srgbClr>
                  </a:outerShdw>
                </a:effectLst>
                <a:latin typeface="Century Gothic" pitchFamily="34" charset="0"/>
              </a:defRPr>
            </a:lvl1pPr>
          </a:lstStyle>
          <a:p>
            <a:r>
              <a:rPr lang="en-US" dirty="0" smtClean="0"/>
              <a:t>CLICK TO EDIT MASTER TITLE STYLE</a:t>
            </a:r>
            <a:endParaRPr lang="en-IE" dirty="0"/>
          </a:p>
        </p:txBody>
      </p:sp>
      <p:sp>
        <p:nvSpPr>
          <p:cNvPr id="7" name="Text Placeholder 2"/>
          <p:cNvSpPr>
            <a:spLocks noGrp="1"/>
          </p:cNvSpPr>
          <p:nvPr>
            <p:ph type="body" sz="quarter" idx="12"/>
          </p:nvPr>
        </p:nvSpPr>
        <p:spPr>
          <a:xfrm>
            <a:off x="120650" y="112060"/>
            <a:ext cx="648000" cy="648000"/>
          </a:xfr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effectLst>
            <a:outerShdw blurRad="50800" dist="38100" dir="2700000" algn="tl" rotWithShape="0">
              <a:prstClr val="black">
                <a:alpha val="40000"/>
              </a:prstClr>
            </a:outerShdw>
          </a:effectLst>
        </p:spPr>
        <p:txBody>
          <a:bodyPr anchor="ctr"/>
          <a:lstStyle>
            <a:lvl1pPr marL="0" indent="0" algn="ctr">
              <a:buNone/>
              <a:defRPr b="1">
                <a:solidFill>
                  <a:schemeClr val="tx1"/>
                </a:solidFill>
                <a:effectLst>
                  <a:outerShdw blurRad="38100" dist="38100" dir="2700000" algn="tl">
                    <a:srgbClr val="000000">
                      <a:alpha val="43137"/>
                    </a:srgbClr>
                  </a:outerShdw>
                </a:effectLst>
                <a:latin typeface="Century Gothic" pitchFamily="34" charset="0"/>
              </a:defRPr>
            </a:lvl1pPr>
            <a:lvl2pPr marL="457200" indent="0">
              <a:buNone/>
              <a:defRPr b="1">
                <a:solidFill>
                  <a:schemeClr val="tx1"/>
                </a:solidFill>
                <a:effectLst>
                  <a:outerShdw blurRad="38100" dist="38100" dir="2700000" algn="tl">
                    <a:srgbClr val="000000">
                      <a:alpha val="43137"/>
                    </a:srgbClr>
                  </a:outerShdw>
                </a:effectLst>
                <a:latin typeface="Century Gothic" pitchFamily="34" charset="0"/>
              </a:defRPr>
            </a:lvl2pPr>
            <a:lvl3pPr marL="914400" indent="0">
              <a:buNone/>
              <a:defRPr b="1">
                <a:solidFill>
                  <a:schemeClr val="tx1"/>
                </a:solidFill>
                <a:effectLst>
                  <a:outerShdw blurRad="38100" dist="38100" dir="2700000" algn="tl">
                    <a:srgbClr val="000000">
                      <a:alpha val="43137"/>
                    </a:srgbClr>
                  </a:outerShdw>
                </a:effectLst>
                <a:latin typeface="Century Gothic" pitchFamily="34" charset="0"/>
              </a:defRPr>
            </a:lvl3pPr>
            <a:lvl4pPr marL="1371600" indent="0">
              <a:buNone/>
              <a:defRPr b="1">
                <a:solidFill>
                  <a:schemeClr val="tx1"/>
                </a:solidFill>
                <a:effectLst>
                  <a:outerShdw blurRad="38100" dist="38100" dir="2700000" algn="tl">
                    <a:srgbClr val="000000">
                      <a:alpha val="43137"/>
                    </a:srgbClr>
                  </a:outerShdw>
                </a:effectLst>
                <a:latin typeface="Century Gothic" pitchFamily="34" charset="0"/>
              </a:defRPr>
            </a:lvl4pPr>
            <a:lvl5pPr marL="1828800" indent="0">
              <a:buNone/>
              <a:defRPr b="1">
                <a:solidFill>
                  <a:schemeClr val="tx1"/>
                </a:solidFill>
                <a:effectLst>
                  <a:outerShdw blurRad="38100" dist="38100" dir="2700000" algn="tl">
                    <a:srgbClr val="000000">
                      <a:alpha val="43137"/>
                    </a:srgbClr>
                  </a:outerShdw>
                </a:effectLst>
                <a:latin typeface="Century Gothic" pitchFamily="34" charset="0"/>
              </a:defRPr>
            </a:lvl5pPr>
          </a:lstStyle>
          <a:p>
            <a:pPr lvl="0"/>
            <a:r>
              <a:rPr lang="en-US" smtClean="0"/>
              <a:t>Click to edit Master text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33840"/>
            <a:ext cx="762000" cy="485775"/>
          </a:xfrm>
          <a:prstGeom prst="rect">
            <a:avLst/>
          </a:prstGeom>
        </p:spPr>
      </p:pic>
    </p:spTree>
    <p:extLst>
      <p:ext uri="{BB962C8B-B14F-4D97-AF65-F5344CB8AC3E}">
        <p14:creationId xmlns:p14="http://schemas.microsoft.com/office/powerpoint/2010/main" val="152392033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Example">
    <p:spTree>
      <p:nvGrpSpPr>
        <p:cNvPr id="1" name=""/>
        <p:cNvGrpSpPr/>
        <p:nvPr/>
      </p:nvGrpSpPr>
      <p:grpSpPr>
        <a:xfrm>
          <a:off x="0" y="0"/>
          <a:ext cx="0" cy="0"/>
          <a:chOff x="0" y="0"/>
          <a:chExt cx="0" cy="0"/>
        </a:xfrm>
      </p:grpSpPr>
      <p:sp>
        <p:nvSpPr>
          <p:cNvPr id="4" name="Rectangle 5"/>
          <p:cNvSpPr>
            <a:spLocks noGrp="1" noChangeArrowheads="1"/>
          </p:cNvSpPr>
          <p:nvPr>
            <p:ph type="sldNum" sz="quarter" idx="11"/>
          </p:nvPr>
        </p:nvSpPr>
        <p:spPr>
          <a:xfrm>
            <a:off x="6553200" y="6248400"/>
            <a:ext cx="1905000" cy="457200"/>
          </a:xfrm>
          <a:prstGeom prst="rect">
            <a:avLst/>
          </a:prstGeom>
          <a:ln/>
        </p:spPr>
        <p:txBody>
          <a:bodyPr/>
          <a:lstStyle>
            <a:lvl1pPr>
              <a:defRPr/>
            </a:lvl1pPr>
          </a:lstStyle>
          <a:p>
            <a:fld id="{46899496-C2AC-4C82-87C5-AFFFBC188B9C}" type="slidenum">
              <a:rPr lang="en-IE" smtClean="0"/>
              <a:pPr/>
              <a:t>‹#›</a:t>
            </a:fld>
            <a:endParaRPr lang="en-IE" dirty="0"/>
          </a:p>
        </p:txBody>
      </p:sp>
      <p:sp>
        <p:nvSpPr>
          <p:cNvPr id="7" name="Text Placeholder 6"/>
          <p:cNvSpPr>
            <a:spLocks noGrp="1"/>
          </p:cNvSpPr>
          <p:nvPr>
            <p:ph type="body" sz="quarter" idx="12"/>
          </p:nvPr>
        </p:nvSpPr>
        <p:spPr>
          <a:xfrm>
            <a:off x="-18000" y="265186"/>
            <a:ext cx="9180000" cy="447508"/>
          </a:xfrm>
          <a:solidFill>
            <a:srgbClr val="D4EFFD"/>
          </a:solidFill>
          <a:ln w="19050">
            <a:solidFill>
              <a:srgbClr val="C40257"/>
            </a:solidFill>
          </a:ln>
          <a:effectLst>
            <a:outerShdw blurRad="50800" dist="38100" dir="2700000" algn="tl" rotWithShape="0">
              <a:prstClr val="black">
                <a:alpha val="40000"/>
              </a:prstClr>
            </a:outerShdw>
          </a:effectLst>
        </p:spPr>
        <p:txBody>
          <a:bodyPr/>
          <a:lstStyle>
            <a:lvl1pPr marL="0" indent="0">
              <a:spcBef>
                <a:spcPts val="0"/>
              </a:spcBef>
              <a:buNone/>
              <a:tabLst>
                <a:tab pos="538163" algn="l"/>
              </a:tabLst>
              <a:defRPr sz="1600">
                <a:effectLst/>
              </a:defRPr>
            </a:lvl1pPr>
            <a:lvl2pPr marL="0" indent="0">
              <a:spcBef>
                <a:spcPts val="0"/>
              </a:spcBef>
              <a:buNone/>
              <a:defRPr sz="1800">
                <a:effectLst/>
              </a:defRPr>
            </a:lvl2pPr>
            <a:lvl3pPr marL="0" indent="0">
              <a:spcBef>
                <a:spcPts val="0"/>
              </a:spcBef>
              <a:buNone/>
              <a:defRPr sz="1800">
                <a:effectLst/>
              </a:defRPr>
            </a:lvl3pPr>
            <a:lvl4pPr marL="0" indent="0">
              <a:spcBef>
                <a:spcPts val="0"/>
              </a:spcBef>
              <a:buNone/>
              <a:defRPr sz="1800">
                <a:effectLst/>
              </a:defRPr>
            </a:lvl4pPr>
            <a:lvl5pPr marL="1828800" indent="0">
              <a:spcBef>
                <a:spcPts val="0"/>
              </a:spcBef>
              <a:buNone/>
              <a:defRPr sz="1800">
                <a:effectLst/>
              </a:defRPr>
            </a:lvl5pPr>
          </a:lstStyle>
          <a:p>
            <a:pPr lvl="0"/>
            <a:r>
              <a:rPr lang="en-US" smtClean="0"/>
              <a:t>Click to edit Master text styles</a:t>
            </a:r>
          </a:p>
        </p:txBody>
      </p:sp>
      <p:sp>
        <p:nvSpPr>
          <p:cNvPr id="5" name="Title 1"/>
          <p:cNvSpPr>
            <a:spLocks noGrp="1"/>
          </p:cNvSpPr>
          <p:nvPr>
            <p:ph type="title"/>
          </p:nvPr>
        </p:nvSpPr>
        <p:spPr>
          <a:xfrm>
            <a:off x="-18000" y="-26896"/>
            <a:ext cx="9180000" cy="324000"/>
          </a:xfrm>
          <a:solidFill>
            <a:srgbClr val="C40257"/>
          </a:solidFill>
          <a:ln w="28575">
            <a:solidFill>
              <a:srgbClr val="C40257"/>
            </a:solidFill>
          </a:ln>
        </p:spPr>
        <p:txBody>
          <a:bodyPr/>
          <a:lstStyle>
            <a:lvl1pPr algn="l">
              <a:defRPr sz="1800" b="1" i="0">
                <a:solidFill>
                  <a:schemeClr val="bg1"/>
                </a:solidFill>
                <a:latin typeface="Cambria" pitchFamily="18" charset="0"/>
              </a:defRPr>
            </a:lvl1pPr>
          </a:lstStyle>
          <a:p>
            <a:r>
              <a:rPr lang="en-US" smtClean="0"/>
              <a:t>Click to edit Master title style</a:t>
            </a:r>
            <a:endParaRPr lang="en-IE" dirty="0"/>
          </a:p>
        </p:txBody>
      </p:sp>
      <p:sp>
        <p:nvSpPr>
          <p:cNvPr id="6" name="Text Placeholder 2"/>
          <p:cNvSpPr>
            <a:spLocks noGrp="1"/>
          </p:cNvSpPr>
          <p:nvPr>
            <p:ph type="body" sz="quarter" idx="13"/>
          </p:nvPr>
        </p:nvSpPr>
        <p:spPr>
          <a:xfrm>
            <a:off x="6499482" y="-13448"/>
            <a:ext cx="2662518" cy="324000"/>
          </a:xfrm>
        </p:spPr>
        <p:txBody>
          <a:bodyPr anchor="ctr"/>
          <a:lstStyle>
            <a:lvl1pPr marL="0" indent="0" algn="r">
              <a:buFontTx/>
              <a:buNone/>
              <a:defRPr sz="1800" b="1">
                <a:solidFill>
                  <a:schemeClr val="bg1"/>
                </a:solidFill>
              </a:defRPr>
            </a:lvl1pPr>
            <a:lvl2pPr marL="457200" indent="0">
              <a:buFontTx/>
              <a:buNone/>
              <a:defRPr sz="1800" b="1">
                <a:solidFill>
                  <a:schemeClr val="tx1">
                    <a:lumMod val="95000"/>
                    <a:lumOff val="5000"/>
                  </a:schemeClr>
                </a:solidFill>
              </a:defRPr>
            </a:lvl2pPr>
            <a:lvl3pPr marL="914400" indent="0">
              <a:buFontTx/>
              <a:buNone/>
              <a:defRPr sz="1800" b="1">
                <a:solidFill>
                  <a:schemeClr val="tx1">
                    <a:lumMod val="95000"/>
                    <a:lumOff val="5000"/>
                  </a:schemeClr>
                </a:solidFill>
              </a:defRPr>
            </a:lvl3pPr>
            <a:lvl4pPr marL="1371600" indent="0">
              <a:buFontTx/>
              <a:buNone/>
              <a:defRPr sz="1800" b="1">
                <a:solidFill>
                  <a:schemeClr val="tx1">
                    <a:lumMod val="95000"/>
                    <a:lumOff val="5000"/>
                  </a:schemeClr>
                </a:solidFill>
              </a:defRPr>
            </a:lvl4pPr>
            <a:lvl5pPr marL="1828800" indent="0">
              <a:buFontTx/>
              <a:buNone/>
              <a:defRPr sz="1800" b="1">
                <a:solidFill>
                  <a:schemeClr val="tx1">
                    <a:lumMod val="95000"/>
                    <a:lumOff val="5000"/>
                  </a:schemeClr>
                </a:solidFill>
              </a:defRPr>
            </a:lvl5pPr>
          </a:lstStyle>
          <a:p>
            <a:pPr lvl="0"/>
            <a:r>
              <a:rPr lang="en-US" smtClean="0"/>
              <a:t>Click to edit Master text styles</a:t>
            </a:r>
          </a:p>
        </p:txBody>
      </p:sp>
    </p:spTree>
    <p:extLst>
      <p:ext uri="{BB962C8B-B14F-4D97-AF65-F5344CB8AC3E}">
        <p14:creationId xmlns:p14="http://schemas.microsoft.com/office/powerpoint/2010/main" val="12449155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igher_level">
    <p:spTree>
      <p:nvGrpSpPr>
        <p:cNvPr id="1" name=""/>
        <p:cNvGrpSpPr/>
        <p:nvPr/>
      </p:nvGrpSpPr>
      <p:grpSpPr>
        <a:xfrm>
          <a:off x="0" y="0"/>
          <a:ext cx="0" cy="0"/>
          <a:chOff x="0" y="0"/>
          <a:chExt cx="0" cy="0"/>
        </a:xfrm>
      </p:grpSpPr>
      <p:sp>
        <p:nvSpPr>
          <p:cNvPr id="4" name="Rectangle 5"/>
          <p:cNvSpPr>
            <a:spLocks noGrp="1" noChangeArrowheads="1"/>
          </p:cNvSpPr>
          <p:nvPr>
            <p:ph type="sldNum" sz="quarter" idx="11"/>
          </p:nvPr>
        </p:nvSpPr>
        <p:spPr>
          <a:xfrm>
            <a:off x="6553200" y="6248400"/>
            <a:ext cx="1905000" cy="457200"/>
          </a:xfrm>
          <a:prstGeom prst="rect">
            <a:avLst/>
          </a:prstGeom>
          <a:ln/>
        </p:spPr>
        <p:txBody>
          <a:bodyPr/>
          <a:lstStyle>
            <a:lvl1pPr>
              <a:defRPr/>
            </a:lvl1pPr>
          </a:lstStyle>
          <a:p>
            <a:fld id="{46899496-C2AC-4C82-87C5-AFFFBC188B9C}" type="slidenum">
              <a:rPr lang="en-IE" smtClean="0"/>
              <a:pPr/>
              <a:t>‹#›</a:t>
            </a:fld>
            <a:endParaRPr lang="en-IE" dirty="0"/>
          </a:p>
        </p:txBody>
      </p:sp>
      <p:sp>
        <p:nvSpPr>
          <p:cNvPr id="7" name="Text Placeholder 6"/>
          <p:cNvSpPr>
            <a:spLocks noGrp="1"/>
          </p:cNvSpPr>
          <p:nvPr>
            <p:ph type="body" sz="quarter" idx="12"/>
          </p:nvPr>
        </p:nvSpPr>
        <p:spPr>
          <a:xfrm>
            <a:off x="-18000" y="265186"/>
            <a:ext cx="9180000" cy="447508"/>
          </a:xfrm>
          <a:solidFill>
            <a:srgbClr val="FFCCCC"/>
          </a:solidFill>
          <a:ln w="19050">
            <a:solidFill>
              <a:srgbClr val="800000"/>
            </a:solidFill>
          </a:ln>
          <a:effectLst>
            <a:outerShdw blurRad="50800" dist="38100" dir="2700000" algn="tl" rotWithShape="0">
              <a:prstClr val="black">
                <a:alpha val="40000"/>
              </a:prstClr>
            </a:outerShdw>
          </a:effectLst>
        </p:spPr>
        <p:txBody>
          <a:bodyPr/>
          <a:lstStyle>
            <a:lvl1pPr marL="0" indent="0">
              <a:spcBef>
                <a:spcPts val="0"/>
              </a:spcBef>
              <a:buNone/>
              <a:tabLst>
                <a:tab pos="538163" algn="l"/>
              </a:tabLst>
              <a:defRPr sz="1600">
                <a:effectLst/>
              </a:defRPr>
            </a:lvl1pPr>
            <a:lvl2pPr marL="0" indent="0">
              <a:spcBef>
                <a:spcPts val="0"/>
              </a:spcBef>
              <a:buNone/>
              <a:defRPr sz="1800">
                <a:effectLst/>
              </a:defRPr>
            </a:lvl2pPr>
            <a:lvl3pPr marL="0" indent="0">
              <a:spcBef>
                <a:spcPts val="0"/>
              </a:spcBef>
              <a:buNone/>
              <a:defRPr sz="1800">
                <a:effectLst/>
              </a:defRPr>
            </a:lvl3pPr>
            <a:lvl4pPr marL="0" indent="0">
              <a:spcBef>
                <a:spcPts val="0"/>
              </a:spcBef>
              <a:buNone/>
              <a:defRPr sz="1800">
                <a:effectLst/>
              </a:defRPr>
            </a:lvl4pPr>
            <a:lvl5pPr marL="1828800" indent="0">
              <a:spcBef>
                <a:spcPts val="0"/>
              </a:spcBef>
              <a:buNone/>
              <a:defRPr sz="1800">
                <a:effectLst/>
              </a:defRPr>
            </a:lvl5pPr>
          </a:lstStyle>
          <a:p>
            <a:pPr lvl="0"/>
            <a:r>
              <a:rPr lang="en-US" smtClean="0"/>
              <a:t>Click to edit Master text styles</a:t>
            </a:r>
          </a:p>
        </p:txBody>
      </p:sp>
      <p:sp>
        <p:nvSpPr>
          <p:cNvPr id="5" name="Title 1"/>
          <p:cNvSpPr>
            <a:spLocks noGrp="1"/>
          </p:cNvSpPr>
          <p:nvPr>
            <p:ph type="title"/>
          </p:nvPr>
        </p:nvSpPr>
        <p:spPr>
          <a:xfrm>
            <a:off x="-18000" y="-13448"/>
            <a:ext cx="9180000" cy="324000"/>
          </a:xfrm>
          <a:solidFill>
            <a:srgbClr val="800000"/>
          </a:solidFill>
          <a:ln w="28575">
            <a:solidFill>
              <a:srgbClr val="800000"/>
            </a:solidFill>
          </a:ln>
        </p:spPr>
        <p:txBody>
          <a:bodyPr/>
          <a:lstStyle>
            <a:lvl1pPr algn="l">
              <a:defRPr sz="1800" b="1" i="0">
                <a:solidFill>
                  <a:schemeClr val="bg1"/>
                </a:solidFill>
                <a:latin typeface="Cambria" pitchFamily="18" charset="0"/>
              </a:defRPr>
            </a:lvl1pPr>
          </a:lstStyle>
          <a:p>
            <a:r>
              <a:rPr lang="en-US" smtClean="0"/>
              <a:t>Click to edit Master title style</a:t>
            </a:r>
            <a:endParaRPr lang="en-IE" dirty="0"/>
          </a:p>
        </p:txBody>
      </p:sp>
      <p:sp>
        <p:nvSpPr>
          <p:cNvPr id="3" name="Text Placeholder 2"/>
          <p:cNvSpPr>
            <a:spLocks noGrp="1"/>
          </p:cNvSpPr>
          <p:nvPr>
            <p:ph type="body" sz="quarter" idx="13"/>
          </p:nvPr>
        </p:nvSpPr>
        <p:spPr>
          <a:xfrm>
            <a:off x="6499482" y="-13448"/>
            <a:ext cx="2662518" cy="324000"/>
          </a:xfrm>
        </p:spPr>
        <p:txBody>
          <a:bodyPr anchor="ctr"/>
          <a:lstStyle>
            <a:lvl1pPr marL="0" indent="0" algn="r">
              <a:buFontTx/>
              <a:buNone/>
              <a:defRPr sz="1800" b="1">
                <a:solidFill>
                  <a:schemeClr val="bg1"/>
                </a:solidFill>
              </a:defRPr>
            </a:lvl1pPr>
            <a:lvl2pPr marL="457200" indent="0">
              <a:buFontTx/>
              <a:buNone/>
              <a:defRPr sz="1800" b="1">
                <a:solidFill>
                  <a:schemeClr val="tx1">
                    <a:lumMod val="95000"/>
                    <a:lumOff val="5000"/>
                  </a:schemeClr>
                </a:solidFill>
              </a:defRPr>
            </a:lvl2pPr>
            <a:lvl3pPr marL="914400" indent="0">
              <a:buFontTx/>
              <a:buNone/>
              <a:defRPr sz="1800" b="1">
                <a:solidFill>
                  <a:schemeClr val="tx1">
                    <a:lumMod val="95000"/>
                    <a:lumOff val="5000"/>
                  </a:schemeClr>
                </a:solidFill>
              </a:defRPr>
            </a:lvl3pPr>
            <a:lvl4pPr marL="1371600" indent="0">
              <a:buFontTx/>
              <a:buNone/>
              <a:defRPr sz="1800" b="1">
                <a:solidFill>
                  <a:schemeClr val="tx1">
                    <a:lumMod val="95000"/>
                    <a:lumOff val="5000"/>
                  </a:schemeClr>
                </a:solidFill>
              </a:defRPr>
            </a:lvl4pPr>
            <a:lvl5pPr marL="1828800" indent="0">
              <a:buFontTx/>
              <a:buNone/>
              <a:defRPr sz="1800" b="1">
                <a:solidFill>
                  <a:schemeClr val="tx1">
                    <a:lumMod val="95000"/>
                    <a:lumOff val="5000"/>
                  </a:schemeClr>
                </a:solidFill>
              </a:defRPr>
            </a:lvl5pPr>
          </a:lstStyle>
          <a:p>
            <a:pPr lvl="0"/>
            <a:r>
              <a:rPr lang="en-US" smtClean="0"/>
              <a:t>Click to edit Master text styles</a:t>
            </a:r>
          </a:p>
        </p:txBody>
      </p:sp>
    </p:spTree>
    <p:extLst>
      <p:ext uri="{BB962C8B-B14F-4D97-AF65-F5344CB8AC3E}">
        <p14:creationId xmlns:p14="http://schemas.microsoft.com/office/powerpoint/2010/main" val="7018895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rdinary_level">
    <p:spTree>
      <p:nvGrpSpPr>
        <p:cNvPr id="1" name=""/>
        <p:cNvGrpSpPr/>
        <p:nvPr/>
      </p:nvGrpSpPr>
      <p:grpSpPr>
        <a:xfrm>
          <a:off x="0" y="0"/>
          <a:ext cx="0" cy="0"/>
          <a:chOff x="0" y="0"/>
          <a:chExt cx="0" cy="0"/>
        </a:xfrm>
      </p:grpSpPr>
      <p:sp>
        <p:nvSpPr>
          <p:cNvPr id="4" name="Rectangle 5"/>
          <p:cNvSpPr>
            <a:spLocks noGrp="1" noChangeArrowheads="1"/>
          </p:cNvSpPr>
          <p:nvPr>
            <p:ph type="sldNum" sz="quarter" idx="11"/>
          </p:nvPr>
        </p:nvSpPr>
        <p:spPr>
          <a:xfrm>
            <a:off x="6553200" y="6248400"/>
            <a:ext cx="1905000" cy="457200"/>
          </a:xfrm>
          <a:prstGeom prst="rect">
            <a:avLst/>
          </a:prstGeom>
          <a:ln/>
        </p:spPr>
        <p:txBody>
          <a:bodyPr/>
          <a:lstStyle>
            <a:lvl1pPr>
              <a:defRPr/>
            </a:lvl1pPr>
          </a:lstStyle>
          <a:p>
            <a:fld id="{46899496-C2AC-4C82-87C5-AFFFBC188B9C}" type="slidenum">
              <a:rPr lang="en-IE" smtClean="0"/>
              <a:pPr/>
              <a:t>‹#›</a:t>
            </a:fld>
            <a:endParaRPr lang="en-IE" dirty="0"/>
          </a:p>
        </p:txBody>
      </p:sp>
      <p:sp>
        <p:nvSpPr>
          <p:cNvPr id="7" name="Text Placeholder 6"/>
          <p:cNvSpPr>
            <a:spLocks noGrp="1"/>
          </p:cNvSpPr>
          <p:nvPr>
            <p:ph type="body" sz="quarter" idx="12"/>
          </p:nvPr>
        </p:nvSpPr>
        <p:spPr>
          <a:xfrm>
            <a:off x="-18000" y="238292"/>
            <a:ext cx="9180000" cy="604838"/>
          </a:xfrm>
          <a:solidFill>
            <a:schemeClr val="accent1">
              <a:lumMod val="20000"/>
              <a:lumOff val="80000"/>
            </a:schemeClr>
          </a:solidFill>
          <a:ln>
            <a:solidFill>
              <a:schemeClr val="bg2">
                <a:lumMod val="25000"/>
              </a:schemeClr>
            </a:solidFill>
          </a:ln>
          <a:effectLst>
            <a:outerShdw blurRad="50800" dist="38100" dir="2700000" algn="tl" rotWithShape="0">
              <a:prstClr val="black">
                <a:alpha val="40000"/>
              </a:prstClr>
            </a:outerShdw>
          </a:effectLst>
        </p:spPr>
        <p:txBody>
          <a:bodyPr/>
          <a:lstStyle>
            <a:lvl1pPr marL="0" indent="0">
              <a:spcBef>
                <a:spcPts val="0"/>
              </a:spcBef>
              <a:buNone/>
              <a:tabLst>
                <a:tab pos="538163" algn="l"/>
              </a:tabLst>
              <a:defRPr sz="1600">
                <a:effectLst/>
              </a:defRPr>
            </a:lvl1pPr>
            <a:lvl2pPr marL="0" indent="0">
              <a:spcBef>
                <a:spcPts val="0"/>
              </a:spcBef>
              <a:buNone/>
              <a:defRPr sz="1800">
                <a:effectLst/>
              </a:defRPr>
            </a:lvl2pPr>
            <a:lvl3pPr marL="0" indent="0">
              <a:spcBef>
                <a:spcPts val="0"/>
              </a:spcBef>
              <a:buNone/>
              <a:defRPr sz="1800">
                <a:effectLst/>
              </a:defRPr>
            </a:lvl3pPr>
            <a:lvl4pPr marL="0" indent="0">
              <a:spcBef>
                <a:spcPts val="0"/>
              </a:spcBef>
              <a:buNone/>
              <a:defRPr sz="1800">
                <a:effectLst/>
              </a:defRPr>
            </a:lvl4pPr>
            <a:lvl5pPr marL="1828800" indent="0">
              <a:spcBef>
                <a:spcPts val="0"/>
              </a:spcBef>
              <a:buNone/>
              <a:defRPr sz="1800">
                <a:effectLst/>
              </a:defRPr>
            </a:lvl5pPr>
          </a:lstStyle>
          <a:p>
            <a:pPr lvl="0"/>
            <a:r>
              <a:rPr lang="en-US" smtClean="0"/>
              <a:t>Click to edit Master text styles</a:t>
            </a:r>
          </a:p>
        </p:txBody>
      </p:sp>
      <p:sp>
        <p:nvSpPr>
          <p:cNvPr id="5" name="Title 1"/>
          <p:cNvSpPr>
            <a:spLocks noGrp="1"/>
          </p:cNvSpPr>
          <p:nvPr>
            <p:ph type="title"/>
          </p:nvPr>
        </p:nvSpPr>
        <p:spPr>
          <a:xfrm>
            <a:off x="-18000" y="-26896"/>
            <a:ext cx="9180000" cy="324000"/>
          </a:xfrm>
          <a:solidFill>
            <a:schemeClr val="accent1">
              <a:lumMod val="50000"/>
            </a:schemeClr>
          </a:solidFill>
          <a:ln w="28575">
            <a:noFill/>
          </a:ln>
        </p:spPr>
        <p:txBody>
          <a:bodyPr/>
          <a:lstStyle>
            <a:lvl1pPr algn="l">
              <a:defRPr sz="1800" b="1" i="0">
                <a:solidFill>
                  <a:schemeClr val="bg1"/>
                </a:solidFill>
                <a:latin typeface="Cambria" pitchFamily="18" charset="0"/>
              </a:defRPr>
            </a:lvl1pPr>
          </a:lstStyle>
          <a:p>
            <a:r>
              <a:rPr lang="en-US" smtClean="0"/>
              <a:t>Click to edit Master title style</a:t>
            </a:r>
            <a:endParaRPr lang="en-IE" dirty="0"/>
          </a:p>
        </p:txBody>
      </p:sp>
      <p:sp>
        <p:nvSpPr>
          <p:cNvPr id="6" name="Text Placeholder 2"/>
          <p:cNvSpPr>
            <a:spLocks noGrp="1"/>
          </p:cNvSpPr>
          <p:nvPr>
            <p:ph type="body" sz="quarter" idx="13"/>
          </p:nvPr>
        </p:nvSpPr>
        <p:spPr>
          <a:xfrm>
            <a:off x="6499482" y="-13448"/>
            <a:ext cx="2662518" cy="324000"/>
          </a:xfrm>
        </p:spPr>
        <p:txBody>
          <a:bodyPr anchor="ctr"/>
          <a:lstStyle>
            <a:lvl1pPr marL="0" indent="0" algn="r">
              <a:buFontTx/>
              <a:buNone/>
              <a:defRPr sz="1800" b="1">
                <a:solidFill>
                  <a:schemeClr val="bg1"/>
                </a:solidFill>
              </a:defRPr>
            </a:lvl1pPr>
            <a:lvl2pPr marL="457200" indent="0">
              <a:buFontTx/>
              <a:buNone/>
              <a:defRPr sz="1800" b="1">
                <a:solidFill>
                  <a:schemeClr val="tx1">
                    <a:lumMod val="95000"/>
                    <a:lumOff val="5000"/>
                  </a:schemeClr>
                </a:solidFill>
              </a:defRPr>
            </a:lvl2pPr>
            <a:lvl3pPr marL="914400" indent="0">
              <a:buFontTx/>
              <a:buNone/>
              <a:defRPr sz="1800" b="1">
                <a:solidFill>
                  <a:schemeClr val="tx1">
                    <a:lumMod val="95000"/>
                    <a:lumOff val="5000"/>
                  </a:schemeClr>
                </a:solidFill>
              </a:defRPr>
            </a:lvl3pPr>
            <a:lvl4pPr marL="1371600" indent="0">
              <a:buFontTx/>
              <a:buNone/>
              <a:defRPr sz="1800" b="1">
                <a:solidFill>
                  <a:schemeClr val="tx1">
                    <a:lumMod val="95000"/>
                    <a:lumOff val="5000"/>
                  </a:schemeClr>
                </a:solidFill>
              </a:defRPr>
            </a:lvl4pPr>
            <a:lvl5pPr marL="1828800" indent="0">
              <a:buFontTx/>
              <a:buNone/>
              <a:defRPr sz="1800" b="1">
                <a:solidFill>
                  <a:schemeClr val="tx1">
                    <a:lumMod val="95000"/>
                    <a:lumOff val="5000"/>
                  </a:schemeClr>
                </a:solidFill>
              </a:defRPr>
            </a:lvl5pPr>
          </a:lstStyle>
          <a:p>
            <a:pPr lvl="0"/>
            <a:r>
              <a:rPr lang="en-US" smtClean="0"/>
              <a:t>Click to edit Master text styles</a:t>
            </a:r>
          </a:p>
        </p:txBody>
      </p:sp>
    </p:spTree>
    <p:extLst>
      <p:ext uri="{BB962C8B-B14F-4D97-AF65-F5344CB8AC3E}">
        <p14:creationId xmlns:p14="http://schemas.microsoft.com/office/powerpoint/2010/main" val="58512116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18288"/>
            <a:ext cx="2895600" cy="329184"/>
          </a:xfrm>
          <a:prstGeom prst="rect">
            <a:avLst/>
          </a:prstGeom>
        </p:spPr>
        <p:txBody>
          <a:bodyPr/>
          <a:lstStyle/>
          <a:p>
            <a:endParaRPr lang="en-IE" dirty="0"/>
          </a:p>
        </p:txBody>
      </p:sp>
      <p:sp>
        <p:nvSpPr>
          <p:cNvPr id="4" name="Footer Placeholder 3"/>
          <p:cNvSpPr>
            <a:spLocks noGrp="1"/>
          </p:cNvSpPr>
          <p:nvPr>
            <p:ph type="ftr" sz="quarter" idx="11"/>
          </p:nvPr>
        </p:nvSpPr>
        <p:spPr>
          <a:xfrm>
            <a:off x="3429000" y="18288"/>
            <a:ext cx="4114800" cy="329184"/>
          </a:xfrm>
          <a:prstGeom prst="rect">
            <a:avLst/>
          </a:prstGeom>
        </p:spPr>
        <p:txBody>
          <a:bodyPr/>
          <a:lstStyle/>
          <a:p>
            <a:endParaRPr lang="en-IE" dirty="0"/>
          </a:p>
        </p:txBody>
      </p:sp>
      <p:sp>
        <p:nvSpPr>
          <p:cNvPr id="5" name="Slide Number Placeholder 4"/>
          <p:cNvSpPr>
            <a:spLocks noGrp="1"/>
          </p:cNvSpPr>
          <p:nvPr>
            <p:ph type="sldNum" sz="quarter" idx="12"/>
          </p:nvPr>
        </p:nvSpPr>
        <p:spPr>
          <a:xfrm>
            <a:off x="7620000" y="18288"/>
            <a:ext cx="1066800" cy="329184"/>
          </a:xfrm>
          <a:prstGeom prst="rect">
            <a:avLst/>
          </a:prstGeom>
        </p:spPr>
        <p:txBody>
          <a:bodyPr/>
          <a:lstStyle/>
          <a:p>
            <a:fld id="{7BDA66C8-035F-4AB1-B2C6-5E263CFF8C93}" type="slidenum">
              <a:rPr lang="en-IE" smtClean="0"/>
              <a:pPr/>
              <a:t>‹#›</a:t>
            </a:fld>
            <a:endParaRPr lang="en-IE" dirty="0"/>
          </a:p>
        </p:txBody>
      </p:sp>
    </p:spTree>
    <p:extLst>
      <p:ext uri="{BB962C8B-B14F-4D97-AF65-F5344CB8AC3E}">
        <p14:creationId xmlns:p14="http://schemas.microsoft.com/office/powerpoint/2010/main" val="21557086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7772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6" r:id="rId9"/>
    <p:sldLayoutId id="2147483698" r:id="rId10"/>
    <p:sldLayoutId id="2147483699" r:id="rId11"/>
    <p:sldLayoutId id="2147483700" r:id="rId12"/>
    <p:sldLayoutId id="2147483701" r:id="rId13"/>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1800" b="1">
          <a:solidFill>
            <a:srgbClr val="00B0F0"/>
          </a:solidFill>
          <a:latin typeface="+mj-lt"/>
          <a:ea typeface="+mj-ea"/>
          <a:cs typeface="+mj-cs"/>
        </a:defRPr>
      </a:lvl1pPr>
      <a:lvl2pPr algn="l" rtl="0" eaLnBrk="1" fontAlgn="base" hangingPunct="1">
        <a:spcBef>
          <a:spcPct val="0"/>
        </a:spcBef>
        <a:spcAft>
          <a:spcPct val="0"/>
        </a:spcAft>
        <a:defRPr sz="1400" b="1">
          <a:solidFill>
            <a:schemeClr val="tx2"/>
          </a:solidFill>
          <a:latin typeface="Tahoma" pitchFamily="34" charset="0"/>
        </a:defRPr>
      </a:lvl2pPr>
      <a:lvl3pPr algn="l" rtl="0" eaLnBrk="1" fontAlgn="base" hangingPunct="1">
        <a:spcBef>
          <a:spcPct val="0"/>
        </a:spcBef>
        <a:spcAft>
          <a:spcPct val="0"/>
        </a:spcAft>
        <a:defRPr sz="1400" b="1">
          <a:solidFill>
            <a:schemeClr val="tx2"/>
          </a:solidFill>
          <a:latin typeface="Tahoma" pitchFamily="34" charset="0"/>
        </a:defRPr>
      </a:lvl3pPr>
      <a:lvl4pPr algn="l" rtl="0" eaLnBrk="1" fontAlgn="base" hangingPunct="1">
        <a:spcBef>
          <a:spcPct val="0"/>
        </a:spcBef>
        <a:spcAft>
          <a:spcPct val="0"/>
        </a:spcAft>
        <a:defRPr sz="1400" b="1">
          <a:solidFill>
            <a:schemeClr val="tx2"/>
          </a:solidFill>
          <a:latin typeface="Tahoma" pitchFamily="34" charset="0"/>
        </a:defRPr>
      </a:lvl4pPr>
      <a:lvl5pPr algn="l" rtl="0" eaLnBrk="1" fontAlgn="base" hangingPunct="1">
        <a:spcBef>
          <a:spcPct val="0"/>
        </a:spcBef>
        <a:spcAft>
          <a:spcPct val="0"/>
        </a:spcAft>
        <a:defRPr sz="1400" b="1">
          <a:solidFill>
            <a:schemeClr val="tx2"/>
          </a:solidFill>
          <a:latin typeface="Tahoma" pitchFamily="34" charset="0"/>
        </a:defRPr>
      </a:lvl5pPr>
      <a:lvl6pPr marL="457200" algn="ctr" rtl="0" eaLnBrk="1" fontAlgn="base" hangingPunct="1">
        <a:spcBef>
          <a:spcPct val="0"/>
        </a:spcBef>
        <a:spcAft>
          <a:spcPct val="0"/>
        </a:spcAft>
        <a:defRPr sz="1600" b="1">
          <a:solidFill>
            <a:schemeClr val="tx2"/>
          </a:solidFill>
          <a:latin typeface="Tahoma" pitchFamily="34" charset="0"/>
        </a:defRPr>
      </a:lvl6pPr>
      <a:lvl7pPr marL="914400" algn="ctr" rtl="0" eaLnBrk="1" fontAlgn="base" hangingPunct="1">
        <a:spcBef>
          <a:spcPct val="0"/>
        </a:spcBef>
        <a:spcAft>
          <a:spcPct val="0"/>
        </a:spcAft>
        <a:defRPr sz="1600" b="1">
          <a:solidFill>
            <a:schemeClr val="tx2"/>
          </a:solidFill>
          <a:latin typeface="Tahoma" pitchFamily="34" charset="0"/>
        </a:defRPr>
      </a:lvl7pPr>
      <a:lvl8pPr marL="1371600" algn="ctr" rtl="0" eaLnBrk="1" fontAlgn="base" hangingPunct="1">
        <a:spcBef>
          <a:spcPct val="0"/>
        </a:spcBef>
        <a:spcAft>
          <a:spcPct val="0"/>
        </a:spcAft>
        <a:defRPr sz="1600" b="1">
          <a:solidFill>
            <a:schemeClr val="tx2"/>
          </a:solidFill>
          <a:latin typeface="Tahoma" pitchFamily="34" charset="0"/>
        </a:defRPr>
      </a:lvl8pPr>
      <a:lvl9pPr marL="1828800" algn="ctr" rtl="0" eaLnBrk="1" fontAlgn="base" hangingPunct="1">
        <a:spcBef>
          <a:spcPct val="0"/>
        </a:spcBef>
        <a:spcAft>
          <a:spcPct val="0"/>
        </a:spcAft>
        <a:defRPr sz="1600" b="1">
          <a:solidFill>
            <a:schemeClr val="tx2"/>
          </a:solidFill>
          <a:latin typeface="Tahoma"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8.jpe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14.png"/><Relationship Id="rId3" Type="http://schemas.openxmlformats.org/officeDocument/2006/relationships/image" Target="../media/image15.png"/><Relationship Id="rId7" Type="http://schemas.openxmlformats.org/officeDocument/2006/relationships/image" Target="../media/image9.gif"/><Relationship Id="rId12" Type="http://schemas.openxmlformats.org/officeDocument/2006/relationships/image" Target="../media/image10.jpeg"/><Relationship Id="rId2" Type="http://schemas.openxmlformats.org/officeDocument/2006/relationships/notesSlide" Target="../notesSlides/notesSlide11.xml"/><Relationship Id="rId16" Type="http://schemas.openxmlformats.org/officeDocument/2006/relationships/image" Target="../media/image22.png"/><Relationship Id="rId1" Type="http://schemas.openxmlformats.org/officeDocument/2006/relationships/slideLayout" Target="../slideLayouts/slideLayout10.xml"/><Relationship Id="rId6" Type="http://schemas.openxmlformats.org/officeDocument/2006/relationships/image" Target="../media/image1013.png"/><Relationship Id="rId11" Type="http://schemas.openxmlformats.org/officeDocument/2006/relationships/hyperlink" Target="miscellaneous/Casio%20random%20interval.pptx" TargetMode="External"/><Relationship Id="rId5" Type="http://schemas.openxmlformats.org/officeDocument/2006/relationships/image" Target="../media/image1410.png"/><Relationship Id="rId15" Type="http://schemas.openxmlformats.org/officeDocument/2006/relationships/image" Target="../media/image19.png"/><Relationship Id="rId10" Type="http://schemas.openxmlformats.org/officeDocument/2006/relationships/image" Target="../media/image16.png"/><Relationship Id="rId4" Type="http://schemas.openxmlformats.org/officeDocument/2006/relationships/image" Target="../media/image1311.png"/><Relationship Id="rId9" Type="http://schemas.openxmlformats.org/officeDocument/2006/relationships/image" Target="../media/image1512.png"/><Relationship Id="rId14" Type="http://schemas.openxmlformats.org/officeDocument/2006/relationships/image" Target="../media/image18.png"/></Relationships>
</file>

<file path=ppt/slides/_rels/slide12.xml.rels><?xml version="1.0" encoding="UTF-8" standalone="yes"?>
<Relationships xmlns="http://schemas.openxmlformats.org/package/2006/relationships"><Relationship Id="rId13" Type="http://schemas.openxmlformats.org/officeDocument/2006/relationships/image" Target="../media/image22.png"/><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19.png"/><Relationship Id="rId4" Type="http://schemas.openxmlformats.org/officeDocument/2006/relationships/image" Target="../media/image18.png"/><Relationship Id="rId1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1810.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9.gif"/></Relationships>
</file>

<file path=ppt/slides/_rels/slide1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711.pn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21.jpg"/><Relationship Id="rId4" Type="http://schemas.openxmlformats.org/officeDocument/2006/relationships/image" Target="../media/image1811.png"/></Relationships>
</file>

<file path=ppt/slides/_rels/slide25.xml.rels><?xml version="1.0" encoding="UTF-8" standalone="yes"?>
<Relationships xmlns="http://schemas.openxmlformats.org/package/2006/relationships"><Relationship Id="rId3" Type="http://schemas.openxmlformats.org/officeDocument/2006/relationships/image" Target="../media/image1111.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204.png"/><Relationship Id="rId5" Type="http://schemas.openxmlformats.org/officeDocument/2006/relationships/image" Target="../media/image198.png"/><Relationship Id="rId4" Type="http://schemas.openxmlformats.org/officeDocument/2006/relationships/image" Target="../media/image1612.png"/></Relationships>
</file>

<file path=ppt/slides/_rels/slide2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image" Target="../media/image1610.png"/><Relationship Id="rId4" Type="http://schemas.openxmlformats.org/officeDocument/2006/relationships/image" Target="../media/image111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21.jpg"/><Relationship Id="rId7" Type="http://schemas.openxmlformats.org/officeDocument/2006/relationships/image" Target="../media/image26.png"/><Relationship Id="rId12" Type="http://schemas.openxmlformats.org/officeDocument/2006/relationships/image" Target="../media/image1110.png"/><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25.png"/><Relationship Id="rId11" Type="http://schemas.openxmlformats.org/officeDocument/2006/relationships/image" Target="../media/image1012.png"/><Relationship Id="rId5" Type="http://schemas.openxmlformats.org/officeDocument/2006/relationships/image" Target="../media/image24.png"/><Relationship Id="rId10" Type="http://schemas.openxmlformats.org/officeDocument/2006/relationships/image" Target="../media/image910.png"/><Relationship Id="rId4" Type="http://schemas.openxmlformats.org/officeDocument/2006/relationships/image" Target="../media/image23.png"/><Relationship Id="rId9" Type="http://schemas.openxmlformats.org/officeDocument/2006/relationships/image" Target="../media/image8.png"/></Relationships>
</file>

<file path=ppt/slides/_rels/slide32.xml.rels><?xml version="1.0" encoding="UTF-8" standalone="yes"?>
<Relationships xmlns="http://schemas.openxmlformats.org/package/2006/relationships"><Relationship Id="rId8" Type="http://schemas.openxmlformats.org/officeDocument/2006/relationships/image" Target="../media/image1210.png"/><Relationship Id="rId13" Type="http://schemas.openxmlformats.org/officeDocument/2006/relationships/image" Target="../media/image1712.png"/><Relationship Id="rId3" Type="http://schemas.openxmlformats.org/officeDocument/2006/relationships/image" Target="../media/image21.jpg"/><Relationship Id="rId7" Type="http://schemas.openxmlformats.org/officeDocument/2006/relationships/image" Target="../media/image26.png"/><Relationship Id="rId12" Type="http://schemas.openxmlformats.org/officeDocument/2006/relationships/image" Target="../media/image1610.png"/><Relationship Id="rId2" Type="http://schemas.openxmlformats.org/officeDocument/2006/relationships/notesSlide" Target="../notesSlides/notesSlide32.xml"/><Relationship Id="rId16" Type="http://schemas.openxmlformats.org/officeDocument/2006/relationships/image" Target="../media/image2010.png"/><Relationship Id="rId1" Type="http://schemas.openxmlformats.org/officeDocument/2006/relationships/slideLayout" Target="../slideLayouts/slideLayout5.xml"/><Relationship Id="rId6" Type="http://schemas.openxmlformats.org/officeDocument/2006/relationships/image" Target="../media/image25.png"/><Relationship Id="rId11" Type="http://schemas.openxmlformats.org/officeDocument/2006/relationships/image" Target="../media/image1511.png"/><Relationship Id="rId5" Type="http://schemas.openxmlformats.org/officeDocument/2006/relationships/image" Target="../media/image24.png"/><Relationship Id="rId15" Type="http://schemas.openxmlformats.org/officeDocument/2006/relationships/image" Target="../media/image1910.png"/><Relationship Id="rId10" Type="http://schemas.openxmlformats.org/officeDocument/2006/relationships/image" Target="../media/image1410.png"/><Relationship Id="rId4" Type="http://schemas.openxmlformats.org/officeDocument/2006/relationships/image" Target="../media/image23.png"/><Relationship Id="rId9" Type="http://schemas.openxmlformats.org/officeDocument/2006/relationships/image" Target="../media/image1311.png"/><Relationship Id="rId14" Type="http://schemas.openxmlformats.org/officeDocument/2006/relationships/image" Target="../media/image1810.png"/></Relationships>
</file>

<file path=ppt/slides/_rels/slide33.xml.rels><?xml version="1.0" encoding="UTF-8" standalone="yes"?>
<Relationships xmlns="http://schemas.openxmlformats.org/package/2006/relationships"><Relationship Id="rId8" Type="http://schemas.openxmlformats.org/officeDocument/2006/relationships/image" Target="../media/image221.png"/><Relationship Id="rId3" Type="http://schemas.openxmlformats.org/officeDocument/2006/relationships/image" Target="../media/image21.jpg"/><Relationship Id="rId7" Type="http://schemas.openxmlformats.org/officeDocument/2006/relationships/image" Target="../media/image210.png"/><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image" Target="../media/image26.png"/><Relationship Id="rId11" Type="http://schemas.openxmlformats.org/officeDocument/2006/relationships/image" Target="../media/image253.png"/><Relationship Id="rId5" Type="http://schemas.openxmlformats.org/officeDocument/2006/relationships/image" Target="../media/image25.png"/><Relationship Id="rId10" Type="http://schemas.openxmlformats.org/officeDocument/2006/relationships/image" Target="../media/image243.png"/><Relationship Id="rId4" Type="http://schemas.openxmlformats.org/officeDocument/2006/relationships/image" Target="../media/image23.png"/><Relationship Id="rId9" Type="http://schemas.openxmlformats.org/officeDocument/2006/relationships/image" Target="../media/image230.png"/></Relationships>
</file>

<file path=ppt/slides/_rels/slide3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1.jpg"/><Relationship Id="rId7" Type="http://schemas.openxmlformats.org/officeDocument/2006/relationships/image" Target="../media/image262.png"/><Relationship Id="rId12"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image" Target="../media/image26.png"/><Relationship Id="rId11" Type="http://schemas.openxmlformats.org/officeDocument/2006/relationships/image" Target="../media/image30.png"/><Relationship Id="rId5" Type="http://schemas.openxmlformats.org/officeDocument/2006/relationships/image" Target="../media/image25.png"/><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3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1.jpg"/><Relationship Id="rId7" Type="http://schemas.openxmlformats.org/officeDocument/2006/relationships/image" Target="../media/image26.png"/><Relationship Id="rId12"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image" Target="../media/image35.png"/><Relationship Id="rId11" Type="http://schemas.openxmlformats.org/officeDocument/2006/relationships/image" Target="../media/image29.png"/><Relationship Id="rId5" Type="http://schemas.openxmlformats.org/officeDocument/2006/relationships/image" Target="../media/image25.png"/><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1.jpg"/><Relationship Id="rId7"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image" Target="../media/image35.png"/><Relationship Id="rId11" Type="http://schemas.openxmlformats.org/officeDocument/2006/relationships/image" Target="../media/image42.png"/><Relationship Id="rId5" Type="http://schemas.openxmlformats.org/officeDocument/2006/relationships/image" Target="../media/image25.png"/><Relationship Id="rId10" Type="http://schemas.openxmlformats.org/officeDocument/2006/relationships/image" Target="../media/image41.png"/><Relationship Id="rId4" Type="http://schemas.openxmlformats.org/officeDocument/2006/relationships/image" Target="../media/image23.png"/><Relationship Id="rId9" Type="http://schemas.openxmlformats.org/officeDocument/2006/relationships/image" Target="../media/image40.png"/></Relationships>
</file>

<file path=ppt/slides/_rels/slide3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1.jpg"/><Relationship Id="rId7"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image" Target="../media/image35.png"/><Relationship Id="rId11" Type="http://schemas.openxmlformats.org/officeDocument/2006/relationships/image" Target="../media/image42.png"/><Relationship Id="rId5" Type="http://schemas.openxmlformats.org/officeDocument/2006/relationships/image" Target="../media/image25.png"/><Relationship Id="rId10" Type="http://schemas.openxmlformats.org/officeDocument/2006/relationships/image" Target="../media/image41.png"/><Relationship Id="rId4" Type="http://schemas.openxmlformats.org/officeDocument/2006/relationships/image" Target="../media/image23.png"/><Relationship Id="rId9" Type="http://schemas.openxmlformats.org/officeDocument/2006/relationships/image" Target="../media/image40.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244.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254.png"/><Relationship Id="rId7"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5.xml"/><Relationship Id="rId6" Type="http://schemas.openxmlformats.org/officeDocument/2006/relationships/image" Target="../media/image251.png"/><Relationship Id="rId5" Type="http://schemas.openxmlformats.org/officeDocument/2006/relationships/image" Target="../media/image241.png"/><Relationship Id="rId4" Type="http://schemas.openxmlformats.org/officeDocument/2006/relationships/image" Target="../media/image351.png"/></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image" Target="../media/image21.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6.png"/><Relationship Id="rId7" Type="http://schemas.openxmlformats.org/officeDocument/2006/relationships/image" Target="../media/image49.png"/><Relationship Id="rId2" Type="http://schemas.openxmlformats.org/officeDocument/2006/relationships/notesSlide" Target="../notesSlides/notesSlide44.xml"/><Relationship Id="rId1" Type="http://schemas.openxmlformats.org/officeDocument/2006/relationships/slideLayout" Target="../slideLayouts/slideLayout5.xml"/><Relationship Id="rId6" Type="http://schemas.openxmlformats.org/officeDocument/2006/relationships/image" Target="../media/image44.png"/><Relationship Id="rId5" Type="http://schemas.openxmlformats.org/officeDocument/2006/relationships/image" Target="../media/image47.png"/><Relationship Id="rId4" Type="http://schemas.openxmlformats.org/officeDocument/2006/relationships/image" Target="../media/image241.png"/></Relationships>
</file>

<file path=ppt/slides/_rels/slide46.xml.rels><?xml version="1.0" encoding="UTF-8" standalone="yes"?>
<Relationships xmlns="http://schemas.openxmlformats.org/package/2006/relationships"><Relationship Id="rId8" Type="http://schemas.openxmlformats.org/officeDocument/2006/relationships/image" Target="../media/image481.png"/><Relationship Id="rId3" Type="http://schemas.openxmlformats.org/officeDocument/2006/relationships/image" Target="../media/image242.png"/><Relationship Id="rId7" Type="http://schemas.openxmlformats.org/officeDocument/2006/relationships/image" Target="../media/image280.png"/><Relationship Id="rId2" Type="http://schemas.openxmlformats.org/officeDocument/2006/relationships/notesSlide" Target="../notesSlides/notesSlide45.xml"/><Relationship Id="rId1" Type="http://schemas.openxmlformats.org/officeDocument/2006/relationships/slideLayout" Target="../slideLayouts/slideLayout5.xml"/><Relationship Id="rId6" Type="http://schemas.openxmlformats.org/officeDocument/2006/relationships/image" Target="../media/image270.png"/><Relationship Id="rId5" Type="http://schemas.openxmlformats.org/officeDocument/2006/relationships/image" Target="../media/image260.png"/><Relationship Id="rId10" Type="http://schemas.openxmlformats.org/officeDocument/2006/relationships/image" Target="../media/image51.jpeg"/><Relationship Id="rId4" Type="http://schemas.openxmlformats.org/officeDocument/2006/relationships/image" Target="../media/image250.png"/><Relationship Id="rId9" Type="http://schemas.openxmlformats.org/officeDocument/2006/relationships/image" Target="../media/image50.png"/></Relationships>
</file>

<file path=ppt/slides/_rels/slide47.xml.rels><?xml version="1.0" encoding="UTF-8" standalone="yes"?>
<Relationships xmlns="http://schemas.openxmlformats.org/package/2006/relationships"><Relationship Id="rId13" Type="http://schemas.openxmlformats.org/officeDocument/2006/relationships/image" Target="../media/image480.png"/><Relationship Id="rId3" Type="http://schemas.openxmlformats.org/officeDocument/2006/relationships/image" Target="../media/image23.png"/><Relationship Id="rId12" Type="http://schemas.openxmlformats.org/officeDocument/2006/relationships/image" Target="../media/image471.png"/><Relationship Id="rId2" Type="http://schemas.openxmlformats.org/officeDocument/2006/relationships/notesSlide" Target="../notesSlides/notesSlide46.xml"/><Relationship Id="rId1" Type="http://schemas.openxmlformats.org/officeDocument/2006/relationships/slideLayout" Target="../slideLayouts/slideLayout5.xml"/><Relationship Id="rId6" Type="http://schemas.openxmlformats.org/officeDocument/2006/relationships/image" Target="../media/image52.png"/><Relationship Id="rId11" Type="http://schemas.openxmlformats.org/officeDocument/2006/relationships/image" Target="../media/image460.png"/><Relationship Id="rId5" Type="http://schemas.openxmlformats.org/officeDocument/2006/relationships/image" Target="../media/image24.png"/><Relationship Id="rId15" Type="http://schemas.openxmlformats.org/officeDocument/2006/relationships/image" Target="../media/image21.jpg"/><Relationship Id="rId10" Type="http://schemas.openxmlformats.org/officeDocument/2006/relationships/image" Target="../media/image451.png"/><Relationship Id="rId4" Type="http://schemas.openxmlformats.org/officeDocument/2006/relationships/image" Target="../media/image25.png"/><Relationship Id="rId9" Type="http://schemas.openxmlformats.org/officeDocument/2006/relationships/image" Target="../media/image440.png"/><Relationship Id="rId14" Type="http://schemas.openxmlformats.org/officeDocument/2006/relationships/image" Target="../media/image490.png"/></Relationships>
</file>

<file path=ppt/slides/_rels/slide48.xml.rels><?xml version="1.0" encoding="UTF-8" standalone="yes"?>
<Relationships xmlns="http://schemas.openxmlformats.org/package/2006/relationships"><Relationship Id="rId8" Type="http://schemas.openxmlformats.org/officeDocument/2006/relationships/image" Target="../media/image500.png"/><Relationship Id="rId13" Type="http://schemas.openxmlformats.org/officeDocument/2006/relationships/image" Target="../media/image55.png"/><Relationship Id="rId18" Type="http://schemas.openxmlformats.org/officeDocument/2006/relationships/image" Target="../media/image60.png"/><Relationship Id="rId3" Type="http://schemas.openxmlformats.org/officeDocument/2006/relationships/image" Target="../media/image21.jpg"/><Relationship Id="rId7" Type="http://schemas.openxmlformats.org/officeDocument/2006/relationships/image" Target="../media/image52.png"/><Relationship Id="rId12" Type="http://schemas.openxmlformats.org/officeDocument/2006/relationships/image" Target="../media/image540.png"/><Relationship Id="rId17" Type="http://schemas.openxmlformats.org/officeDocument/2006/relationships/image" Target="../media/image59.png"/><Relationship Id="rId2" Type="http://schemas.openxmlformats.org/officeDocument/2006/relationships/notesSlide" Target="../notesSlides/notesSlide47.xml"/><Relationship Id="rId16" Type="http://schemas.openxmlformats.org/officeDocument/2006/relationships/image" Target="../media/image58.png"/><Relationship Id="rId1" Type="http://schemas.openxmlformats.org/officeDocument/2006/relationships/slideLayout" Target="../slideLayouts/slideLayout5.xml"/><Relationship Id="rId6" Type="http://schemas.openxmlformats.org/officeDocument/2006/relationships/image" Target="../media/image24.png"/><Relationship Id="rId11" Type="http://schemas.openxmlformats.org/officeDocument/2006/relationships/image" Target="../media/image53.png"/><Relationship Id="rId5" Type="http://schemas.openxmlformats.org/officeDocument/2006/relationships/image" Target="../media/image25.png"/><Relationship Id="rId15" Type="http://schemas.openxmlformats.org/officeDocument/2006/relationships/image" Target="../media/image57.png"/><Relationship Id="rId10" Type="http://schemas.openxmlformats.org/officeDocument/2006/relationships/image" Target="../media/image520.png"/><Relationship Id="rId19" Type="http://schemas.openxmlformats.org/officeDocument/2006/relationships/image" Target="../media/image61.png"/><Relationship Id="rId4" Type="http://schemas.openxmlformats.org/officeDocument/2006/relationships/image" Target="../media/image23.png"/><Relationship Id="rId9" Type="http://schemas.openxmlformats.org/officeDocument/2006/relationships/image" Target="../media/image510.png"/><Relationship Id="rId14" Type="http://schemas.openxmlformats.org/officeDocument/2006/relationships/image" Target="../media/image56.png"/></Relationships>
</file>

<file path=ppt/slides/_rels/slide49.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21.jpg"/><Relationship Id="rId7" Type="http://schemas.openxmlformats.org/officeDocument/2006/relationships/image" Target="../media/image68.png"/><Relationship Id="rId2" Type="http://schemas.openxmlformats.org/officeDocument/2006/relationships/notesSlide" Target="../notesSlides/notesSlide48.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71.png"/><Relationship Id="rId4" Type="http://schemas.openxmlformats.org/officeDocument/2006/relationships/image" Target="../media/image23.png"/><Relationship Id="rId9" Type="http://schemas.openxmlformats.org/officeDocument/2006/relationships/image" Target="../media/image7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8" Type="http://schemas.openxmlformats.org/officeDocument/2006/relationships/image" Target="../media/image663.png"/><Relationship Id="rId3" Type="http://schemas.openxmlformats.org/officeDocument/2006/relationships/image" Target="../media/image21.jpg"/><Relationship Id="rId12" Type="http://schemas.openxmlformats.org/officeDocument/2006/relationships/image" Target="../media/image72.png"/><Relationship Id="rId2" Type="http://schemas.openxmlformats.org/officeDocument/2006/relationships/notesSlide" Target="../notesSlides/notesSlide49.xml"/><Relationship Id="rId1" Type="http://schemas.openxmlformats.org/officeDocument/2006/relationships/slideLayout" Target="../slideLayouts/slideLayout5.xml"/><Relationship Id="rId6" Type="http://schemas.openxmlformats.org/officeDocument/2006/relationships/image" Target="../media/image26.png"/><Relationship Id="rId11" Type="http://schemas.openxmlformats.org/officeDocument/2006/relationships/image" Target="../media/image690.png"/><Relationship Id="rId5" Type="http://schemas.openxmlformats.org/officeDocument/2006/relationships/image" Target="../media/image25.png"/><Relationship Id="rId10" Type="http://schemas.openxmlformats.org/officeDocument/2006/relationships/image" Target="../media/image681.png"/><Relationship Id="rId4" Type="http://schemas.openxmlformats.org/officeDocument/2006/relationships/image" Target="../media/image23.png"/><Relationship Id="rId9" Type="http://schemas.openxmlformats.org/officeDocument/2006/relationships/image" Target="../media/image670.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52.xml"/><Relationship Id="rId1" Type="http://schemas.openxmlformats.org/officeDocument/2006/relationships/slideLayout" Target="../slideLayouts/slideLayout9.xml"/><Relationship Id="rId6" Type="http://schemas.openxmlformats.org/officeDocument/2006/relationships/image" Target="../media/image65.png"/><Relationship Id="rId5" Type="http://schemas.openxmlformats.org/officeDocument/2006/relationships/image" Target="../media/image63.png"/><Relationship Id="rId4" Type="http://schemas.openxmlformats.org/officeDocument/2006/relationships/image" Target="../media/image54.png"/></Relationships>
</file>

<file path=ppt/slides/_rels/slide54.xml.rels><?xml version="1.0" encoding="UTF-8" standalone="yes"?>
<Relationships xmlns="http://schemas.openxmlformats.org/package/2006/relationships"><Relationship Id="rId3" Type="http://schemas.openxmlformats.org/officeDocument/2006/relationships/image" Target="../media/image1101.png"/><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8" Type="http://schemas.openxmlformats.org/officeDocument/2006/relationships/image" Target="../media/image721.png"/><Relationship Id="rId3" Type="http://schemas.openxmlformats.org/officeDocument/2006/relationships/image" Target="../media/image460.png"/><Relationship Id="rId7" Type="http://schemas.openxmlformats.org/officeDocument/2006/relationships/image" Target="../media/image711.png"/><Relationship Id="rId2" Type="http://schemas.openxmlformats.org/officeDocument/2006/relationships/notesSlide" Target="../notesSlides/notesSlide57.xml"/><Relationship Id="rId1" Type="http://schemas.openxmlformats.org/officeDocument/2006/relationships/slideLayout" Target="../slideLayouts/slideLayout12.xml"/><Relationship Id="rId6" Type="http://schemas.openxmlformats.org/officeDocument/2006/relationships/image" Target="../media/image470.png"/><Relationship Id="rId5" Type="http://schemas.openxmlformats.org/officeDocument/2006/relationships/image" Target="../media/image690.png"/><Relationship Id="rId4" Type="http://schemas.openxmlformats.org/officeDocument/2006/relationships/image" Target="../media/image681.png"/><Relationship Id="rId9" Type="http://schemas.openxmlformats.org/officeDocument/2006/relationships/image" Target="../media/image731.png"/></Relationships>
</file>

<file path=ppt/slides/_rels/slide5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8.xml"/><Relationship Id="rId1" Type="http://schemas.openxmlformats.org/officeDocument/2006/relationships/slideLayout" Target="../slideLayouts/slideLayout5.xml"/><Relationship Id="rId4" Type="http://schemas.openxmlformats.org/officeDocument/2006/relationships/image" Target="../media/image51.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490.png"/><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4.png"/><Relationship Id="rId3" Type="http://schemas.openxmlformats.org/officeDocument/2006/relationships/image" Target="../media/image490.png"/><Relationship Id="rId7" Type="http://schemas.openxmlformats.org/officeDocument/2006/relationships/image" Target="../media/image78.png"/><Relationship Id="rId12" Type="http://schemas.openxmlformats.org/officeDocument/2006/relationships/image" Target="../media/image83.png"/><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image" Target="../media/image76.png"/><Relationship Id="rId11" Type="http://schemas.openxmlformats.org/officeDocument/2006/relationships/image" Target="../media/image82.png"/><Relationship Id="rId5" Type="http://schemas.openxmlformats.org/officeDocument/2006/relationships/image" Target="../media/image75.png"/><Relationship Id="rId10" Type="http://schemas.openxmlformats.org/officeDocument/2006/relationships/image" Target="../media/image81.png"/><Relationship Id="rId4" Type="http://schemas.openxmlformats.org/officeDocument/2006/relationships/image" Target="../media/image732.png"/><Relationship Id="rId9" Type="http://schemas.openxmlformats.org/officeDocument/2006/relationships/image" Target="../media/image80.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65.jpeg"/><Relationship Id="rId7" Type="http://schemas.openxmlformats.org/officeDocument/2006/relationships/image" Target="../media/image10.jpeg"/><Relationship Id="rId2" Type="http://schemas.openxmlformats.org/officeDocument/2006/relationships/notesSlide" Target="../notesSlides/notesSlide62.xml"/><Relationship Id="rId1" Type="http://schemas.openxmlformats.org/officeDocument/2006/relationships/slideLayout" Target="../slideLayouts/slideLayout13.xml"/><Relationship Id="rId6" Type="http://schemas.openxmlformats.org/officeDocument/2006/relationships/hyperlink" Target="miscellaneous/Casio%20random%20interval.pptx" TargetMode="External"/><Relationship Id="rId5" Type="http://schemas.openxmlformats.org/officeDocument/2006/relationships/image" Target="../media/image85.png"/><Relationship Id="rId4" Type="http://schemas.openxmlformats.org/officeDocument/2006/relationships/image" Target="../media/image73.png"/></Relationships>
</file>

<file path=ppt/slides/_rels/slide64.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image" Target="../media/image105.png"/><Relationship Id="rId18" Type="http://schemas.openxmlformats.org/officeDocument/2006/relationships/image" Target="../media/image110.png"/><Relationship Id="rId3" Type="http://schemas.openxmlformats.org/officeDocument/2006/relationships/image" Target="../media/image86.png"/><Relationship Id="rId7" Type="http://schemas.openxmlformats.org/officeDocument/2006/relationships/image" Target="../media/image99.png"/><Relationship Id="rId12" Type="http://schemas.openxmlformats.org/officeDocument/2006/relationships/image" Target="../media/image104.png"/><Relationship Id="rId17" Type="http://schemas.openxmlformats.org/officeDocument/2006/relationships/image" Target="../media/image109.png"/><Relationship Id="rId2" Type="http://schemas.openxmlformats.org/officeDocument/2006/relationships/notesSlide" Target="../notesSlides/notesSlide63.xml"/><Relationship Id="rId16" Type="http://schemas.openxmlformats.org/officeDocument/2006/relationships/image" Target="../media/image108.png"/><Relationship Id="rId20" Type="http://schemas.openxmlformats.org/officeDocument/2006/relationships/image" Target="../media/image93.png"/><Relationship Id="rId1" Type="http://schemas.openxmlformats.org/officeDocument/2006/relationships/slideLayout" Target="../slideLayouts/slideLayout13.xml"/><Relationship Id="rId6" Type="http://schemas.openxmlformats.org/officeDocument/2006/relationships/image" Target="../media/image98.png"/><Relationship Id="rId11" Type="http://schemas.openxmlformats.org/officeDocument/2006/relationships/image" Target="../media/image103.png"/><Relationship Id="rId5" Type="http://schemas.openxmlformats.org/officeDocument/2006/relationships/image" Target="../media/image97.png"/><Relationship Id="rId10" Type="http://schemas.openxmlformats.org/officeDocument/2006/relationships/image" Target="../media/image102.png"/><Relationship Id="rId19" Type="http://schemas.openxmlformats.org/officeDocument/2006/relationships/image" Target="../media/image111.png"/><Relationship Id="rId4" Type="http://schemas.openxmlformats.org/officeDocument/2006/relationships/image" Target="../media/image96.png"/><Relationship Id="rId9" Type="http://schemas.openxmlformats.org/officeDocument/2006/relationships/image" Target="../media/image101.png"/><Relationship Id="rId14" Type="http://schemas.openxmlformats.org/officeDocument/2006/relationships/image" Target="../media/image106.png"/></Relationships>
</file>

<file path=ppt/slides/_rels/slide65.xml.rels><?xml version="1.0" encoding="UTF-8" standalone="yes"?>
<Relationships xmlns="http://schemas.openxmlformats.org/package/2006/relationships"><Relationship Id="rId8" Type="http://schemas.openxmlformats.org/officeDocument/2006/relationships/image" Target="../media/image107.png"/><Relationship Id="rId13" Type="http://schemas.openxmlformats.org/officeDocument/2006/relationships/image" Target="../media/image119.png"/><Relationship Id="rId3" Type="http://schemas.openxmlformats.org/officeDocument/2006/relationships/image" Target="../media/image86.png"/><Relationship Id="rId7" Type="http://schemas.openxmlformats.org/officeDocument/2006/relationships/image" Target="../media/image100.png"/><Relationship Id="rId12" Type="http://schemas.openxmlformats.org/officeDocument/2006/relationships/image" Target="../media/image118.png"/><Relationship Id="rId2" Type="http://schemas.openxmlformats.org/officeDocument/2006/relationships/notesSlide" Target="../notesSlides/notesSlide64.xml"/><Relationship Id="rId16" Type="http://schemas.openxmlformats.org/officeDocument/2006/relationships/image" Target="../media/image122.png"/><Relationship Id="rId1" Type="http://schemas.openxmlformats.org/officeDocument/2006/relationships/slideLayout" Target="../slideLayouts/slideLayout13.xml"/><Relationship Id="rId6" Type="http://schemas.openxmlformats.org/officeDocument/2006/relationships/image" Target="../media/image99.png"/><Relationship Id="rId11" Type="http://schemas.openxmlformats.org/officeDocument/2006/relationships/image" Target="../media/image117.png"/><Relationship Id="rId5" Type="http://schemas.openxmlformats.org/officeDocument/2006/relationships/image" Target="../media/image95.png"/><Relationship Id="rId15" Type="http://schemas.openxmlformats.org/officeDocument/2006/relationships/image" Target="../media/image121.png"/><Relationship Id="rId10" Type="http://schemas.openxmlformats.org/officeDocument/2006/relationships/image" Target="../media/image116.png"/><Relationship Id="rId4" Type="http://schemas.openxmlformats.org/officeDocument/2006/relationships/image" Target="../media/image94.png"/><Relationship Id="rId9" Type="http://schemas.openxmlformats.org/officeDocument/2006/relationships/image" Target="../media/image115.png"/><Relationship Id="rId14" Type="http://schemas.openxmlformats.org/officeDocument/2006/relationships/image" Target="../media/image120.png"/></Relationships>
</file>

<file path=ppt/slides/_rels/slide66.xml.rels><?xml version="1.0" encoding="UTF-8" standalone="yes"?>
<Relationships xmlns="http://schemas.openxmlformats.org/package/2006/relationships"><Relationship Id="rId3" Type="http://schemas.openxmlformats.org/officeDocument/2006/relationships/image" Target="../media/image65.jpeg"/><Relationship Id="rId7" Type="http://schemas.openxmlformats.org/officeDocument/2006/relationships/image" Target="../media/image73.png"/><Relationship Id="rId2" Type="http://schemas.openxmlformats.org/officeDocument/2006/relationships/notesSlide" Target="../notesSlides/notesSlide65.xml"/><Relationship Id="rId1" Type="http://schemas.openxmlformats.org/officeDocument/2006/relationships/slideLayout" Target="../slideLayouts/slideLayout13.xml"/><Relationship Id="rId6" Type="http://schemas.openxmlformats.org/officeDocument/2006/relationships/image" Target="../media/image10.jpeg"/><Relationship Id="rId5" Type="http://schemas.openxmlformats.org/officeDocument/2006/relationships/hyperlink" Target="miscellaneous/Casio%20random%20interval.pptx" TargetMode="External"/><Relationship Id="rId4" Type="http://schemas.openxmlformats.org/officeDocument/2006/relationships/image" Target="../media/image85.png"/></Relationships>
</file>

<file path=ppt/slides/_rels/slide67.xml.rels><?xml version="1.0" encoding="UTF-8" standalone="yes"?>
<Relationships xmlns="http://schemas.openxmlformats.org/package/2006/relationships"><Relationship Id="rId13" Type="http://schemas.openxmlformats.org/officeDocument/2006/relationships/image" Target="../media/image132.png"/><Relationship Id="rId18" Type="http://schemas.openxmlformats.org/officeDocument/2006/relationships/image" Target="../media/image134.png"/><Relationship Id="rId3" Type="http://schemas.openxmlformats.org/officeDocument/2006/relationships/image" Target="../media/image87.png"/><Relationship Id="rId7" Type="http://schemas.openxmlformats.org/officeDocument/2006/relationships/image" Target="../media/image88.png"/><Relationship Id="rId12" Type="http://schemas.openxmlformats.org/officeDocument/2006/relationships/image" Target="../media/image131.png"/><Relationship Id="rId17" Type="http://schemas.openxmlformats.org/officeDocument/2006/relationships/image" Target="../media/image123.png"/><Relationship Id="rId2" Type="http://schemas.openxmlformats.org/officeDocument/2006/relationships/notesSlide" Target="../notesSlides/notesSlide66.xml"/><Relationship Id="rId16" Type="http://schemas.openxmlformats.org/officeDocument/2006/relationships/image" Target="../media/image114.png"/><Relationship Id="rId20" Type="http://schemas.openxmlformats.org/officeDocument/2006/relationships/image" Target="../media/image90.png"/><Relationship Id="rId1" Type="http://schemas.openxmlformats.org/officeDocument/2006/relationships/slideLayout" Target="../slideLayouts/slideLayout13.xml"/><Relationship Id="rId6" Type="http://schemas.openxmlformats.org/officeDocument/2006/relationships/image" Target="../media/image870.png"/><Relationship Id="rId11" Type="http://schemas.openxmlformats.org/officeDocument/2006/relationships/image" Target="../media/image130.png"/><Relationship Id="rId5" Type="http://schemas.openxmlformats.org/officeDocument/2006/relationships/image" Target="../media/image125.png"/><Relationship Id="rId15" Type="http://schemas.openxmlformats.org/officeDocument/2006/relationships/image" Target="../media/image89.png"/><Relationship Id="rId10" Type="http://schemas.openxmlformats.org/officeDocument/2006/relationships/image" Target="../media/image129.png"/><Relationship Id="rId19" Type="http://schemas.openxmlformats.org/officeDocument/2006/relationships/image" Target="../media/image135.png"/><Relationship Id="rId4" Type="http://schemas.openxmlformats.org/officeDocument/2006/relationships/image" Target="../media/image124.png"/><Relationship Id="rId9" Type="http://schemas.openxmlformats.org/officeDocument/2006/relationships/image" Target="../media/image117.png"/><Relationship Id="rId14" Type="http://schemas.openxmlformats.org/officeDocument/2006/relationships/image" Target="../media/image133.png"/></Relationships>
</file>

<file path=ppt/slides/_rels/slide68.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image" Target="../media/image863.png"/><Relationship Id="rId3" Type="http://schemas.openxmlformats.org/officeDocument/2006/relationships/image" Target="../media/image87.png"/><Relationship Id="rId7" Type="http://schemas.openxmlformats.org/officeDocument/2006/relationships/image" Target="../media/image98.png"/><Relationship Id="rId12" Type="http://schemas.openxmlformats.org/officeDocument/2006/relationships/image" Target="../media/image580.png"/><Relationship Id="rId2" Type="http://schemas.openxmlformats.org/officeDocument/2006/relationships/notesSlide" Target="../notesSlides/notesSlide67.xml"/><Relationship Id="rId16" Type="http://schemas.openxmlformats.org/officeDocument/2006/relationships/image" Target="../media/image92.png"/><Relationship Id="rId1" Type="http://schemas.openxmlformats.org/officeDocument/2006/relationships/slideLayout" Target="../slideLayouts/slideLayout5.xml"/><Relationship Id="rId6" Type="http://schemas.openxmlformats.org/officeDocument/2006/relationships/image" Target="../media/image97.png"/><Relationship Id="rId11" Type="http://schemas.openxmlformats.org/officeDocument/2006/relationships/image" Target="../media/image570.png"/><Relationship Id="rId5" Type="http://schemas.openxmlformats.org/officeDocument/2006/relationships/image" Target="../media/image95.png"/><Relationship Id="rId15" Type="http://schemas.openxmlformats.org/officeDocument/2006/relationships/image" Target="../media/image91.png"/><Relationship Id="rId4" Type="http://schemas.openxmlformats.org/officeDocument/2006/relationships/image" Target="../media/image96.png"/><Relationship Id="rId9" Type="http://schemas.openxmlformats.org/officeDocument/2006/relationships/image" Target="../media/image100.png"/><Relationship Id="rId14" Type="http://schemas.openxmlformats.org/officeDocument/2006/relationships/image" Target="../media/image662.png"/></Relationships>
</file>

<file path=ppt/slides/_rels/slide69.xml.rels><?xml version="1.0" encoding="UTF-8" standalone="yes"?>
<Relationships xmlns="http://schemas.openxmlformats.org/package/2006/relationships"><Relationship Id="rId8" Type="http://schemas.openxmlformats.org/officeDocument/2006/relationships/image" Target="../media/image142.png"/><Relationship Id="rId13" Type="http://schemas.openxmlformats.org/officeDocument/2006/relationships/image" Target="../media/image147.png"/><Relationship Id="rId3" Type="http://schemas.openxmlformats.org/officeDocument/2006/relationships/image" Target="../media/image87.png"/><Relationship Id="rId7" Type="http://schemas.openxmlformats.org/officeDocument/2006/relationships/image" Target="../media/image1362.png"/><Relationship Id="rId12" Type="http://schemas.openxmlformats.org/officeDocument/2006/relationships/image" Target="../media/image146.png"/><Relationship Id="rId2" Type="http://schemas.openxmlformats.org/officeDocument/2006/relationships/notesSlide" Target="../notesSlides/notesSlide68.xml"/><Relationship Id="rId1" Type="http://schemas.openxmlformats.org/officeDocument/2006/relationships/slideLayout" Target="../slideLayouts/slideLayout13.xml"/><Relationship Id="rId6" Type="http://schemas.openxmlformats.org/officeDocument/2006/relationships/image" Target="../media/image1352.png"/><Relationship Id="rId11" Type="http://schemas.openxmlformats.org/officeDocument/2006/relationships/image" Target="../media/image145.png"/><Relationship Id="rId10" Type="http://schemas.openxmlformats.org/officeDocument/2006/relationships/image" Target="../media/image144.png"/><Relationship Id="rId9" Type="http://schemas.openxmlformats.org/officeDocument/2006/relationships/image" Target="../media/image143.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8" Type="http://schemas.openxmlformats.org/officeDocument/2006/relationships/image" Target="../media/image101.png"/><Relationship Id="rId13" Type="http://schemas.openxmlformats.org/officeDocument/2006/relationships/image" Target="../media/image126.png"/><Relationship Id="rId3" Type="http://schemas.openxmlformats.org/officeDocument/2006/relationships/image" Target="../media/image87.png"/><Relationship Id="rId7" Type="http://schemas.openxmlformats.org/officeDocument/2006/relationships/image" Target="../media/image1000.png"/><Relationship Id="rId12" Type="http://schemas.openxmlformats.org/officeDocument/2006/relationships/image" Target="../media/image113.png"/><Relationship Id="rId2" Type="http://schemas.openxmlformats.org/officeDocument/2006/relationships/notesSlide" Target="../notesSlides/notesSlide69.xml"/><Relationship Id="rId1" Type="http://schemas.openxmlformats.org/officeDocument/2006/relationships/slideLayout" Target="../slideLayouts/slideLayout5.xml"/><Relationship Id="rId6" Type="http://schemas.openxmlformats.org/officeDocument/2006/relationships/image" Target="../media/image993.png"/><Relationship Id="rId11" Type="http://schemas.openxmlformats.org/officeDocument/2006/relationships/image" Target="../media/image112.png"/><Relationship Id="rId5" Type="http://schemas.openxmlformats.org/officeDocument/2006/relationships/image" Target="../media/image981.png"/><Relationship Id="rId10" Type="http://schemas.openxmlformats.org/officeDocument/2006/relationships/image" Target="../media/image108.png"/><Relationship Id="rId4" Type="http://schemas.openxmlformats.org/officeDocument/2006/relationships/image" Target="../media/image973.png"/><Relationship Id="rId9" Type="http://schemas.openxmlformats.org/officeDocument/2006/relationships/image" Target="../media/image107.png"/></Relationships>
</file>

<file path=ppt/slides/_rels/slide7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70.xml"/><Relationship Id="rId1" Type="http://schemas.openxmlformats.org/officeDocument/2006/relationships/slideLayout" Target="../slideLayouts/slideLayout13.xml"/><Relationship Id="rId5" Type="http://schemas.openxmlformats.org/officeDocument/2006/relationships/image" Target="../media/image1401.png"/><Relationship Id="rId4" Type="http://schemas.openxmlformats.org/officeDocument/2006/relationships/image" Target="../media/image1391.png"/></Relationships>
</file>

<file path=ppt/slides/_rels/slide72.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71.xml"/><Relationship Id="rId1" Type="http://schemas.openxmlformats.org/officeDocument/2006/relationships/slideLayout" Target="../slideLayouts/slideLayout13.xml"/><Relationship Id="rId6" Type="http://schemas.openxmlformats.org/officeDocument/2006/relationships/image" Target="../media/image1431.png"/><Relationship Id="rId5" Type="http://schemas.openxmlformats.org/officeDocument/2006/relationships/image" Target="../media/image1421.png"/><Relationship Id="rId4" Type="http://schemas.openxmlformats.org/officeDocument/2006/relationships/image" Target="../media/image1391.png"/></Relationships>
</file>

<file path=ppt/slides/_rels/slide73.xml.rels><?xml version="1.0" encoding="UTF-8" standalone="yes"?>
<Relationships xmlns="http://schemas.openxmlformats.org/package/2006/relationships"><Relationship Id="rId8" Type="http://schemas.openxmlformats.org/officeDocument/2006/relationships/image" Target="../media/image1471.png"/><Relationship Id="rId3" Type="http://schemas.openxmlformats.org/officeDocument/2006/relationships/image" Target="../media/image127.png"/><Relationship Id="rId7" Type="http://schemas.openxmlformats.org/officeDocument/2006/relationships/image" Target="../media/image1462.png"/><Relationship Id="rId2" Type="http://schemas.openxmlformats.org/officeDocument/2006/relationships/notesSlide" Target="../notesSlides/notesSlide72.xml"/><Relationship Id="rId1" Type="http://schemas.openxmlformats.org/officeDocument/2006/relationships/slideLayout" Target="../slideLayouts/slideLayout13.xml"/><Relationship Id="rId6" Type="http://schemas.openxmlformats.org/officeDocument/2006/relationships/image" Target="../media/image1452.png"/><Relationship Id="rId5" Type="http://schemas.openxmlformats.org/officeDocument/2006/relationships/image" Target="../media/image1441.png"/><Relationship Id="rId10" Type="http://schemas.openxmlformats.org/officeDocument/2006/relationships/image" Target="../media/image128.jpg"/><Relationship Id="rId4" Type="http://schemas.openxmlformats.org/officeDocument/2006/relationships/image" Target="../media/image1421.png"/><Relationship Id="rId9" Type="http://schemas.openxmlformats.org/officeDocument/2006/relationships/image" Target="../media/image1482.png"/></Relationships>
</file>

<file path=ppt/slides/_rels/slide74.xml.rels><?xml version="1.0" encoding="UTF-8" standalone="yes"?>
<Relationships xmlns="http://schemas.openxmlformats.org/package/2006/relationships"><Relationship Id="rId13" Type="http://schemas.openxmlformats.org/officeDocument/2006/relationships/image" Target="../media/image159.png"/><Relationship Id="rId3" Type="http://schemas.openxmlformats.org/officeDocument/2006/relationships/image" Target="../media/image87.png"/><Relationship Id="rId7" Type="http://schemas.openxmlformats.org/officeDocument/2006/relationships/image" Target="../media/image153.png"/><Relationship Id="rId12" Type="http://schemas.openxmlformats.org/officeDocument/2006/relationships/image" Target="../media/image158.png"/><Relationship Id="rId2" Type="http://schemas.openxmlformats.org/officeDocument/2006/relationships/notesSlide" Target="../notesSlides/notesSlide73.xml"/><Relationship Id="rId16" Type="http://schemas.openxmlformats.org/officeDocument/2006/relationships/image" Target="../media/image162.png"/><Relationship Id="rId1" Type="http://schemas.openxmlformats.org/officeDocument/2006/relationships/slideLayout" Target="../slideLayouts/slideLayout13.xml"/><Relationship Id="rId6" Type="http://schemas.openxmlformats.org/officeDocument/2006/relationships/image" Target="../media/image152.png"/><Relationship Id="rId11" Type="http://schemas.openxmlformats.org/officeDocument/2006/relationships/image" Target="../media/image157.png"/><Relationship Id="rId5" Type="http://schemas.openxmlformats.org/officeDocument/2006/relationships/image" Target="../media/image151.png"/><Relationship Id="rId15" Type="http://schemas.openxmlformats.org/officeDocument/2006/relationships/image" Target="../media/image161.png"/><Relationship Id="rId4" Type="http://schemas.openxmlformats.org/officeDocument/2006/relationships/image" Target="../media/image136.png"/><Relationship Id="rId14" Type="http://schemas.openxmlformats.org/officeDocument/2006/relationships/image" Target="../media/image160.png"/></Relationships>
</file>

<file path=ppt/slides/_rels/slide75.xml.rels><?xml version="1.0" encoding="UTF-8" standalone="yes"?>
<Relationships xmlns="http://schemas.openxmlformats.org/package/2006/relationships"><Relationship Id="rId8" Type="http://schemas.openxmlformats.org/officeDocument/2006/relationships/image" Target="../media/image164.png"/><Relationship Id="rId13" Type="http://schemas.openxmlformats.org/officeDocument/2006/relationships/image" Target="../media/image169.png"/><Relationship Id="rId3" Type="http://schemas.openxmlformats.org/officeDocument/2006/relationships/image" Target="../media/image87.png"/><Relationship Id="rId7" Type="http://schemas.openxmlformats.org/officeDocument/2006/relationships/image" Target="../media/image137.png"/><Relationship Id="rId12" Type="http://schemas.openxmlformats.org/officeDocument/2006/relationships/image" Target="../media/image168.png"/><Relationship Id="rId17" Type="http://schemas.openxmlformats.org/officeDocument/2006/relationships/image" Target="../media/image173.png"/><Relationship Id="rId2" Type="http://schemas.openxmlformats.org/officeDocument/2006/relationships/notesSlide" Target="../notesSlides/notesSlide74.xml"/><Relationship Id="rId16" Type="http://schemas.openxmlformats.org/officeDocument/2006/relationships/image" Target="../media/image172.png"/><Relationship Id="rId1" Type="http://schemas.openxmlformats.org/officeDocument/2006/relationships/slideLayout" Target="../slideLayouts/slideLayout13.xml"/><Relationship Id="rId6" Type="http://schemas.openxmlformats.org/officeDocument/2006/relationships/image" Target="../media/image153.png"/><Relationship Id="rId11" Type="http://schemas.openxmlformats.org/officeDocument/2006/relationships/image" Target="../media/image139.png"/><Relationship Id="rId5" Type="http://schemas.openxmlformats.org/officeDocument/2006/relationships/image" Target="../media/image152.png"/><Relationship Id="rId15" Type="http://schemas.openxmlformats.org/officeDocument/2006/relationships/image" Target="../media/image171.png"/><Relationship Id="rId10" Type="http://schemas.openxmlformats.org/officeDocument/2006/relationships/image" Target="../media/image138.png"/><Relationship Id="rId4" Type="http://schemas.openxmlformats.org/officeDocument/2006/relationships/image" Target="../media/image151.png"/><Relationship Id="rId9" Type="http://schemas.openxmlformats.org/officeDocument/2006/relationships/image" Target="../media/image165.png"/><Relationship Id="rId14" Type="http://schemas.openxmlformats.org/officeDocument/2006/relationships/image" Target="../media/image170.png"/></Relationships>
</file>

<file path=ppt/slides/_rels/slide76.xml.rels><?xml version="1.0" encoding="UTF-8" standalone="yes"?>
<Relationships xmlns="http://schemas.openxmlformats.org/package/2006/relationships"><Relationship Id="rId3" Type="http://schemas.openxmlformats.org/officeDocument/2006/relationships/image" Target="../media/image821.png"/><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8" Type="http://schemas.openxmlformats.org/officeDocument/2006/relationships/image" Target="../media/image1020.png"/><Relationship Id="rId3" Type="http://schemas.openxmlformats.org/officeDocument/2006/relationships/image" Target="../media/image140.png"/><Relationship Id="rId7" Type="http://schemas.openxmlformats.org/officeDocument/2006/relationships/image" Target="../media/image1010.png"/><Relationship Id="rId2" Type="http://schemas.openxmlformats.org/officeDocument/2006/relationships/notesSlide" Target="../notesSlides/notesSlide76.xml"/><Relationship Id="rId1" Type="http://schemas.openxmlformats.org/officeDocument/2006/relationships/slideLayout" Target="../slideLayouts/slideLayout5.xml"/><Relationship Id="rId6" Type="http://schemas.openxmlformats.org/officeDocument/2006/relationships/image" Target="../media/image990.png"/><Relationship Id="rId5" Type="http://schemas.openxmlformats.org/officeDocument/2006/relationships/image" Target="../media/image980.png"/><Relationship Id="rId10" Type="http://schemas.openxmlformats.org/officeDocument/2006/relationships/image" Target="../media/image1040.png"/><Relationship Id="rId4" Type="http://schemas.openxmlformats.org/officeDocument/2006/relationships/image" Target="../media/image970.png"/><Relationship Id="rId9" Type="http://schemas.openxmlformats.org/officeDocument/2006/relationships/image" Target="../media/image1030.png"/></Relationships>
</file>

<file path=ppt/slides/_rels/slide78.xml.rels><?xml version="1.0" encoding="UTF-8" standalone="yes"?>
<Relationships xmlns="http://schemas.openxmlformats.org/package/2006/relationships"><Relationship Id="rId8" Type="http://schemas.openxmlformats.org/officeDocument/2006/relationships/image" Target="../media/image128.png"/><Relationship Id="rId3" Type="http://schemas.openxmlformats.org/officeDocument/2006/relationships/image" Target="../media/image126.png"/><Relationship Id="rId7" Type="http://schemas.openxmlformats.org/officeDocument/2006/relationships/image" Target="../media/image1170.png"/><Relationship Id="rId2" Type="http://schemas.openxmlformats.org/officeDocument/2006/relationships/notesSlide" Target="../notesSlides/notesSlide77.xml"/><Relationship Id="rId1" Type="http://schemas.openxmlformats.org/officeDocument/2006/relationships/slideLayout" Target="../slideLayouts/slideLayout5.xml"/><Relationship Id="rId6" Type="http://schemas.openxmlformats.org/officeDocument/2006/relationships/image" Target="../media/image1060.png"/><Relationship Id="rId5" Type="http://schemas.openxmlformats.org/officeDocument/2006/relationships/image" Target="../media/image1270.png"/><Relationship Id="rId10" Type="http://schemas.openxmlformats.org/officeDocument/2006/relationships/image" Target="../media/image130.png"/><Relationship Id="rId4" Type="http://schemas.openxmlformats.org/officeDocument/2006/relationships/image" Target="../media/image140.png"/><Relationship Id="rId9" Type="http://schemas.openxmlformats.org/officeDocument/2006/relationships/image" Target="../media/image900.png"/></Relationships>
</file>

<file path=ppt/slides/_rels/slide79.xml.rels><?xml version="1.0" encoding="UTF-8" standalone="yes"?>
<Relationships xmlns="http://schemas.openxmlformats.org/package/2006/relationships"><Relationship Id="rId8" Type="http://schemas.openxmlformats.org/officeDocument/2006/relationships/image" Target="../media/image137.png"/><Relationship Id="rId13" Type="http://schemas.openxmlformats.org/officeDocument/2006/relationships/image" Target="../media/image141.png"/><Relationship Id="rId3" Type="http://schemas.openxmlformats.org/officeDocument/2006/relationships/image" Target="../media/image132.png"/><Relationship Id="rId7" Type="http://schemas.openxmlformats.org/officeDocument/2006/relationships/image" Target="../media/image136.png"/><Relationship Id="rId12" Type="http://schemas.openxmlformats.org/officeDocument/2006/relationships/image" Target="../media/image1400.png"/><Relationship Id="rId2" Type="http://schemas.openxmlformats.org/officeDocument/2006/relationships/notesSlide" Target="../notesSlides/notesSlide78.xml"/><Relationship Id="rId1" Type="http://schemas.openxmlformats.org/officeDocument/2006/relationships/slideLayout" Target="../slideLayouts/slideLayout5.xml"/><Relationship Id="rId6" Type="http://schemas.openxmlformats.org/officeDocument/2006/relationships/image" Target="../media/image135.png"/><Relationship Id="rId11" Type="http://schemas.openxmlformats.org/officeDocument/2006/relationships/image" Target="../media/image140.png"/><Relationship Id="rId5" Type="http://schemas.openxmlformats.org/officeDocument/2006/relationships/image" Target="../media/image119.png"/><Relationship Id="rId15" Type="http://schemas.openxmlformats.org/officeDocument/2006/relationships/image" Target="../media/image143.png"/><Relationship Id="rId10" Type="http://schemas.openxmlformats.org/officeDocument/2006/relationships/image" Target="../media/image139.png"/><Relationship Id="rId4" Type="http://schemas.openxmlformats.org/officeDocument/2006/relationships/image" Target="../media/image133.png"/><Relationship Id="rId9" Type="http://schemas.openxmlformats.org/officeDocument/2006/relationships/image" Target="../media/image138.png"/><Relationship Id="rId14" Type="http://schemas.openxmlformats.org/officeDocument/2006/relationships/image" Target="../media/image142.png"/></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8" Type="http://schemas.openxmlformats.org/officeDocument/2006/relationships/image" Target="../media/image148.png"/><Relationship Id="rId13" Type="http://schemas.openxmlformats.org/officeDocument/2006/relationships/image" Target="../media/image125.png"/><Relationship Id="rId3" Type="http://schemas.openxmlformats.org/officeDocument/2006/relationships/image" Target="../media/image140.png"/><Relationship Id="rId7" Type="http://schemas.openxmlformats.org/officeDocument/2006/relationships/image" Target="../media/image124.png"/><Relationship Id="rId12" Type="http://schemas.openxmlformats.org/officeDocument/2006/relationships/image" Target="../media/image152.png"/><Relationship Id="rId17" Type="http://schemas.openxmlformats.org/officeDocument/2006/relationships/image" Target="../media/image157.png"/><Relationship Id="rId2" Type="http://schemas.openxmlformats.org/officeDocument/2006/relationships/notesSlide" Target="../notesSlides/notesSlide79.xml"/><Relationship Id="rId16" Type="http://schemas.openxmlformats.org/officeDocument/2006/relationships/image" Target="../media/image156.png"/><Relationship Id="rId1" Type="http://schemas.openxmlformats.org/officeDocument/2006/relationships/slideLayout" Target="../slideLayouts/slideLayout5.xml"/><Relationship Id="rId6" Type="http://schemas.openxmlformats.org/officeDocument/2006/relationships/image" Target="../media/image146.png"/><Relationship Id="rId11" Type="http://schemas.openxmlformats.org/officeDocument/2006/relationships/image" Target="../media/image151.png"/><Relationship Id="rId5" Type="http://schemas.openxmlformats.org/officeDocument/2006/relationships/image" Target="../media/image145.png"/><Relationship Id="rId15" Type="http://schemas.openxmlformats.org/officeDocument/2006/relationships/image" Target="../media/image155.png"/><Relationship Id="rId10" Type="http://schemas.openxmlformats.org/officeDocument/2006/relationships/image" Target="../media/image150.png"/><Relationship Id="rId4" Type="http://schemas.openxmlformats.org/officeDocument/2006/relationships/image" Target="../media/image144.png"/><Relationship Id="rId9" Type="http://schemas.openxmlformats.org/officeDocument/2006/relationships/image" Target="../media/image149.png"/><Relationship Id="rId14" Type="http://schemas.openxmlformats.org/officeDocument/2006/relationships/image" Target="../media/image154.png"/></Relationships>
</file>

<file path=ppt/slides/_rels/slide81.xml.rels><?xml version="1.0" encoding="UTF-8" standalone="yes"?>
<Relationships xmlns="http://schemas.openxmlformats.org/package/2006/relationships"><Relationship Id="rId8" Type="http://schemas.openxmlformats.org/officeDocument/2006/relationships/image" Target="../media/image841.png"/><Relationship Id="rId3" Type="http://schemas.openxmlformats.org/officeDocument/2006/relationships/image" Target="../media/image129.png"/><Relationship Id="rId7" Type="http://schemas.openxmlformats.org/officeDocument/2006/relationships/image" Target="../media/image147.png"/><Relationship Id="rId2" Type="http://schemas.openxmlformats.org/officeDocument/2006/relationships/notesSlide" Target="../notesSlides/notesSlide80.xml"/><Relationship Id="rId1" Type="http://schemas.openxmlformats.org/officeDocument/2006/relationships/slideLayout" Target="../slideLayouts/slideLayout5.xml"/><Relationship Id="rId6" Type="http://schemas.openxmlformats.org/officeDocument/2006/relationships/image" Target="../media/image830.png"/><Relationship Id="rId11" Type="http://schemas.openxmlformats.org/officeDocument/2006/relationships/image" Target="../media/image159.png"/><Relationship Id="rId5" Type="http://schemas.openxmlformats.org/officeDocument/2006/relationships/image" Target="../media/image134.png"/><Relationship Id="rId10" Type="http://schemas.openxmlformats.org/officeDocument/2006/relationships/image" Target="../media/image153.png"/><Relationship Id="rId4" Type="http://schemas.openxmlformats.org/officeDocument/2006/relationships/image" Target="../media/image163.png"/><Relationship Id="rId9" Type="http://schemas.openxmlformats.org/officeDocument/2006/relationships/image" Target="../media/image852.png"/></Relationships>
</file>

<file path=ppt/slides/_rels/slide82.xml.rels><?xml version="1.0" encoding="UTF-8" standalone="yes"?>
<Relationships xmlns="http://schemas.openxmlformats.org/package/2006/relationships"><Relationship Id="rId8" Type="http://schemas.openxmlformats.org/officeDocument/2006/relationships/image" Target="../media/image941.png"/><Relationship Id="rId3" Type="http://schemas.openxmlformats.org/officeDocument/2006/relationships/image" Target="../media/image163.png"/><Relationship Id="rId7" Type="http://schemas.openxmlformats.org/officeDocument/2006/relationships/image" Target="../media/image852.png"/><Relationship Id="rId2" Type="http://schemas.openxmlformats.org/officeDocument/2006/relationships/notesSlide" Target="../notesSlides/notesSlide81.xml"/><Relationship Id="rId1" Type="http://schemas.openxmlformats.org/officeDocument/2006/relationships/slideLayout" Target="../slideLayouts/slideLayout5.xml"/><Relationship Id="rId6" Type="http://schemas.openxmlformats.org/officeDocument/2006/relationships/image" Target="../media/image841.png"/><Relationship Id="rId5" Type="http://schemas.openxmlformats.org/officeDocument/2006/relationships/image" Target="../media/image830.png"/><Relationship Id="rId4" Type="http://schemas.openxmlformats.org/officeDocument/2006/relationships/image" Target="../media/image820.png"/><Relationship Id="rId9" Type="http://schemas.openxmlformats.org/officeDocument/2006/relationships/image" Target="../media/image1241.png"/></Relationships>
</file>

<file path=ppt/slides/_rels/slide83.xml.rels><?xml version="1.0" encoding="UTF-8" standalone="yes"?>
<Relationships xmlns="http://schemas.openxmlformats.org/package/2006/relationships"><Relationship Id="rId8" Type="http://schemas.openxmlformats.org/officeDocument/2006/relationships/image" Target="../media/image1450.png"/><Relationship Id="rId3" Type="http://schemas.openxmlformats.org/officeDocument/2006/relationships/image" Target="../media/image166.png"/><Relationship Id="rId7" Type="http://schemas.openxmlformats.org/officeDocument/2006/relationships/image" Target="../media/image1380.png"/><Relationship Id="rId2" Type="http://schemas.openxmlformats.org/officeDocument/2006/relationships/notesSlide" Target="../notesSlides/notesSlide82.xml"/><Relationship Id="rId1" Type="http://schemas.openxmlformats.org/officeDocument/2006/relationships/slideLayout" Target="../slideLayouts/slideLayout5.xml"/><Relationship Id="rId6" Type="http://schemas.openxmlformats.org/officeDocument/2006/relationships/image" Target="../media/image1370.png"/><Relationship Id="rId11" Type="http://schemas.openxmlformats.org/officeDocument/2006/relationships/image" Target="../media/image1480.png"/><Relationship Id="rId5" Type="http://schemas.openxmlformats.org/officeDocument/2006/relationships/image" Target="../media/image1360.png"/><Relationship Id="rId10" Type="http://schemas.openxmlformats.org/officeDocument/2006/relationships/image" Target="../media/image1470.png"/><Relationship Id="rId4" Type="http://schemas.openxmlformats.org/officeDocument/2006/relationships/image" Target="../media/image1350.png"/><Relationship Id="rId9" Type="http://schemas.openxmlformats.org/officeDocument/2006/relationships/image" Target="../media/image1460.png"/></Relationships>
</file>

<file path=ppt/slides/_rels/slide84.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4.png"/><Relationship Id="rId3" Type="http://schemas.openxmlformats.org/officeDocument/2006/relationships/image" Target="../media/image490.png"/><Relationship Id="rId7" Type="http://schemas.openxmlformats.org/officeDocument/2006/relationships/image" Target="../media/image78.png"/><Relationship Id="rId12" Type="http://schemas.openxmlformats.org/officeDocument/2006/relationships/image" Target="../media/image83.png"/><Relationship Id="rId2" Type="http://schemas.openxmlformats.org/officeDocument/2006/relationships/notesSlide" Target="../notesSlides/notesSlide83.xml"/><Relationship Id="rId1" Type="http://schemas.openxmlformats.org/officeDocument/2006/relationships/slideLayout" Target="../slideLayouts/slideLayout5.xml"/><Relationship Id="rId6" Type="http://schemas.openxmlformats.org/officeDocument/2006/relationships/image" Target="../media/image76.png"/><Relationship Id="rId11" Type="http://schemas.openxmlformats.org/officeDocument/2006/relationships/image" Target="../media/image82.png"/><Relationship Id="rId5" Type="http://schemas.openxmlformats.org/officeDocument/2006/relationships/image" Target="../media/image75.png"/><Relationship Id="rId10" Type="http://schemas.openxmlformats.org/officeDocument/2006/relationships/image" Target="../media/image81.png"/><Relationship Id="rId4" Type="http://schemas.openxmlformats.org/officeDocument/2006/relationships/image" Target="../media/image732.png"/><Relationship Id="rId9" Type="http://schemas.openxmlformats.org/officeDocument/2006/relationships/image" Target="../media/image80.png"/></Relationships>
</file>

<file path=ppt/slides/_rels/slide85.xml.rels><?xml version="1.0" encoding="UTF-8" standalone="yes"?>
<Relationships xmlns="http://schemas.openxmlformats.org/package/2006/relationships"><Relationship Id="rId8" Type="http://schemas.openxmlformats.org/officeDocument/2006/relationships/image" Target="../media/image1300.png"/><Relationship Id="rId3" Type="http://schemas.openxmlformats.org/officeDocument/2006/relationships/image" Target="../media/image862.png"/><Relationship Id="rId7" Type="http://schemas.openxmlformats.org/officeDocument/2006/relationships/image" Target="../media/image1291.png"/><Relationship Id="rId2" Type="http://schemas.openxmlformats.org/officeDocument/2006/relationships/notesSlide" Target="../notesSlides/notesSlide84.xml"/><Relationship Id="rId1" Type="http://schemas.openxmlformats.org/officeDocument/2006/relationships/slideLayout" Target="../slideLayouts/slideLayout5.xml"/><Relationship Id="rId6" Type="http://schemas.openxmlformats.org/officeDocument/2006/relationships/image" Target="../media/image1631.png"/><Relationship Id="rId5" Type="http://schemas.openxmlformats.org/officeDocument/2006/relationships/image" Target="../media/image1271.png"/><Relationship Id="rId4" Type="http://schemas.openxmlformats.org/officeDocument/2006/relationships/image" Target="../media/image140.png"/><Relationship Id="rId9" Type="http://schemas.openxmlformats.org/officeDocument/2006/relationships/image" Target="../media/image1661.png"/></Relationships>
</file>

<file path=ppt/slides/_rels/slide86.xml.rels><?xml version="1.0" encoding="UTF-8" standalone="yes"?>
<Relationships xmlns="http://schemas.openxmlformats.org/package/2006/relationships"><Relationship Id="rId8" Type="http://schemas.openxmlformats.org/officeDocument/2006/relationships/image" Target="../media/image170.png"/><Relationship Id="rId13" Type="http://schemas.openxmlformats.org/officeDocument/2006/relationships/image" Target="../media/image173.png"/><Relationship Id="rId3" Type="http://schemas.openxmlformats.org/officeDocument/2006/relationships/image" Target="../media/image167.png"/><Relationship Id="rId7" Type="http://schemas.openxmlformats.org/officeDocument/2006/relationships/image" Target="../media/image992.png"/><Relationship Id="rId12" Type="http://schemas.openxmlformats.org/officeDocument/2006/relationships/image" Target="../media/image172.png"/><Relationship Id="rId2" Type="http://schemas.openxmlformats.org/officeDocument/2006/relationships/notesSlide" Target="../notesSlides/notesSlide85.xml"/><Relationship Id="rId1" Type="http://schemas.openxmlformats.org/officeDocument/2006/relationships/slideLayout" Target="../slideLayouts/slideLayout5.xml"/><Relationship Id="rId6" Type="http://schemas.openxmlformats.org/officeDocument/2006/relationships/image" Target="../media/image972.png"/><Relationship Id="rId11" Type="http://schemas.openxmlformats.org/officeDocument/2006/relationships/image" Target="../media/image1100.png"/><Relationship Id="rId5" Type="http://schemas.openxmlformats.org/officeDocument/2006/relationships/image" Target="../media/image169.png"/><Relationship Id="rId15" Type="http://schemas.openxmlformats.org/officeDocument/2006/relationships/image" Target="../media/image175.png"/><Relationship Id="rId10" Type="http://schemas.openxmlformats.org/officeDocument/2006/relationships/image" Target="../media/image1090.png"/><Relationship Id="rId4" Type="http://schemas.openxmlformats.org/officeDocument/2006/relationships/image" Target="../media/image174.png"/><Relationship Id="rId9" Type="http://schemas.openxmlformats.org/officeDocument/2006/relationships/image" Target="../media/image171.png"/><Relationship Id="rId14" Type="http://schemas.openxmlformats.org/officeDocument/2006/relationships/image" Target="../media/image1741.png"/></Relationships>
</file>

<file path=ppt/slides/_rels/slide87.xml.rels><?xml version="1.0" encoding="UTF-8" standalone="yes"?>
<Relationships xmlns="http://schemas.openxmlformats.org/package/2006/relationships"><Relationship Id="rId8" Type="http://schemas.openxmlformats.org/officeDocument/2006/relationships/image" Target="../media/image1530.png"/><Relationship Id="rId3" Type="http://schemas.openxmlformats.org/officeDocument/2006/relationships/image" Target="../media/image176.png"/><Relationship Id="rId7" Type="http://schemas.openxmlformats.org/officeDocument/2006/relationships/image" Target="../media/image1490.png"/><Relationship Id="rId2" Type="http://schemas.openxmlformats.org/officeDocument/2006/relationships/notesSlide" Target="../notesSlides/notesSlide86.xml"/><Relationship Id="rId1" Type="http://schemas.openxmlformats.org/officeDocument/2006/relationships/slideLayout" Target="../slideLayouts/slideLayout5.xml"/><Relationship Id="rId6" Type="http://schemas.openxmlformats.org/officeDocument/2006/relationships/image" Target="../media/image1251.png"/><Relationship Id="rId11" Type="http://schemas.openxmlformats.org/officeDocument/2006/relationships/image" Target="../media/image1310.png"/><Relationship Id="rId5" Type="http://schemas.openxmlformats.org/officeDocument/2006/relationships/image" Target="../media/image1500.png"/><Relationship Id="rId10" Type="http://schemas.openxmlformats.org/officeDocument/2006/relationships/image" Target="../media/image1520.png"/><Relationship Id="rId4" Type="http://schemas.openxmlformats.org/officeDocument/2006/relationships/image" Target="../media/image1261.png"/><Relationship Id="rId9" Type="http://schemas.openxmlformats.org/officeDocument/2006/relationships/image" Target="../media/image1510.png"/></Relationships>
</file>

<file path=ppt/slides/_rels/slide88.xml.rels><?xml version="1.0" encoding="UTF-8" standalone="yes"?>
<Relationships xmlns="http://schemas.openxmlformats.org/package/2006/relationships"><Relationship Id="rId8" Type="http://schemas.openxmlformats.org/officeDocument/2006/relationships/image" Target="../media/image178.png"/><Relationship Id="rId13" Type="http://schemas.openxmlformats.org/officeDocument/2006/relationships/image" Target="../media/image1240.png"/><Relationship Id="rId7" Type="http://schemas.openxmlformats.org/officeDocument/2006/relationships/image" Target="../media/image177.png"/><Relationship Id="rId12" Type="http://schemas.openxmlformats.org/officeDocument/2006/relationships/image" Target="../media/image1230.png"/><Relationship Id="rId2" Type="http://schemas.openxmlformats.org/officeDocument/2006/relationships/notesSlide" Target="../notesSlides/notesSlide87.xml"/><Relationship Id="rId1" Type="http://schemas.openxmlformats.org/officeDocument/2006/relationships/slideLayout" Target="../slideLayouts/slideLayout5.xml"/><Relationship Id="rId6" Type="http://schemas.openxmlformats.org/officeDocument/2006/relationships/image" Target="../media/image1761.png"/><Relationship Id="rId11" Type="http://schemas.openxmlformats.org/officeDocument/2006/relationships/image" Target="../media/image179.png"/><Relationship Id="rId5" Type="http://schemas.openxmlformats.org/officeDocument/2006/relationships/image" Target="../media/image168.png"/><Relationship Id="rId10" Type="http://schemas.openxmlformats.org/officeDocument/2006/relationships/image" Target="../media/image190.png"/><Relationship Id="rId4" Type="http://schemas.openxmlformats.org/officeDocument/2006/relationships/image" Target="../media/image191.png"/><Relationship Id="rId14" Type="http://schemas.openxmlformats.org/officeDocument/2006/relationships/image" Target="../media/image180.png"/></Relationships>
</file>

<file path=ppt/slides/_rels/slide89.xml.rels><?xml version="1.0" encoding="UTF-8" standalone="yes"?>
<Relationships xmlns="http://schemas.openxmlformats.org/package/2006/relationships"><Relationship Id="rId8" Type="http://schemas.openxmlformats.org/officeDocument/2006/relationships/image" Target="../media/image1620.png"/><Relationship Id="rId13" Type="http://schemas.openxmlformats.org/officeDocument/2006/relationships/image" Target="../media/image1670.png"/><Relationship Id="rId3" Type="http://schemas.openxmlformats.org/officeDocument/2006/relationships/image" Target="../media/image1560.png"/><Relationship Id="rId7" Type="http://schemas.openxmlformats.org/officeDocument/2006/relationships/image" Target="../media/image1621.png"/><Relationship Id="rId12" Type="http://schemas.openxmlformats.org/officeDocument/2006/relationships/image" Target="../media/image1660.png"/><Relationship Id="rId2" Type="http://schemas.openxmlformats.org/officeDocument/2006/relationships/notesSlide" Target="../notesSlides/notesSlide88.xml"/><Relationship Id="rId16" Type="http://schemas.openxmlformats.org/officeDocument/2006/relationships/image" Target="../media/image1701.png"/><Relationship Id="rId1" Type="http://schemas.openxmlformats.org/officeDocument/2006/relationships/slideLayout" Target="../slideLayouts/slideLayout5.xml"/><Relationship Id="rId6" Type="http://schemas.openxmlformats.org/officeDocument/2006/relationships/image" Target="../media/image1611.png"/><Relationship Id="rId11" Type="http://schemas.openxmlformats.org/officeDocument/2006/relationships/image" Target="../media/image1650.png"/><Relationship Id="rId5" Type="http://schemas.openxmlformats.org/officeDocument/2006/relationships/image" Target="../media/image1600.png"/><Relationship Id="rId15" Type="http://schemas.openxmlformats.org/officeDocument/2006/relationships/image" Target="../media/image1691.png"/><Relationship Id="rId10" Type="http://schemas.openxmlformats.org/officeDocument/2006/relationships/image" Target="../media/image1640.png"/><Relationship Id="rId4" Type="http://schemas.openxmlformats.org/officeDocument/2006/relationships/image" Target="../media/image181.png"/><Relationship Id="rId9" Type="http://schemas.openxmlformats.org/officeDocument/2006/relationships/image" Target="../media/image1630.png"/><Relationship Id="rId14" Type="http://schemas.openxmlformats.org/officeDocument/2006/relationships/image" Target="../media/image1680.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7.gif"/><Relationship Id="rId4" Type="http://schemas.openxmlformats.org/officeDocument/2006/relationships/image" Target="../media/image7.png"/></Relationships>
</file>

<file path=ppt/slides/_rels/slide90.xml.rels><?xml version="1.0" encoding="UTF-8" standalone="yes"?>
<Relationships xmlns="http://schemas.openxmlformats.org/package/2006/relationships"><Relationship Id="rId8" Type="http://schemas.openxmlformats.org/officeDocument/2006/relationships/image" Target="../media/image1730.png"/><Relationship Id="rId13" Type="http://schemas.openxmlformats.org/officeDocument/2006/relationships/image" Target="../media/image1780.png"/><Relationship Id="rId3" Type="http://schemas.openxmlformats.org/officeDocument/2006/relationships/image" Target="../media/image182.png"/><Relationship Id="rId7" Type="http://schemas.openxmlformats.org/officeDocument/2006/relationships/image" Target="../media/image1720.png"/><Relationship Id="rId12" Type="http://schemas.openxmlformats.org/officeDocument/2006/relationships/image" Target="../media/image1770.png"/><Relationship Id="rId17" Type="http://schemas.openxmlformats.org/officeDocument/2006/relationships/image" Target="../media/image1841.png"/><Relationship Id="rId2" Type="http://schemas.openxmlformats.org/officeDocument/2006/relationships/notesSlide" Target="../notesSlides/notesSlide89.xml"/><Relationship Id="rId16" Type="http://schemas.openxmlformats.org/officeDocument/2006/relationships/image" Target="../media/image1831.png"/><Relationship Id="rId1" Type="http://schemas.openxmlformats.org/officeDocument/2006/relationships/slideLayout" Target="../slideLayouts/slideLayout5.xml"/><Relationship Id="rId6" Type="http://schemas.openxmlformats.org/officeDocument/2006/relationships/image" Target="../media/image1710.png"/><Relationship Id="rId11" Type="http://schemas.openxmlformats.org/officeDocument/2006/relationships/image" Target="../media/image1760.png"/><Relationship Id="rId5" Type="http://schemas.openxmlformats.org/officeDocument/2006/relationships/image" Target="../media/image1700.png"/><Relationship Id="rId15" Type="http://schemas.openxmlformats.org/officeDocument/2006/relationships/image" Target="../media/image1821.png"/><Relationship Id="rId10" Type="http://schemas.openxmlformats.org/officeDocument/2006/relationships/image" Target="../media/image1750.png"/><Relationship Id="rId4" Type="http://schemas.openxmlformats.org/officeDocument/2006/relationships/image" Target="../media/image1721.png"/><Relationship Id="rId9" Type="http://schemas.openxmlformats.org/officeDocument/2006/relationships/image" Target="../media/image1740.png"/><Relationship Id="rId14" Type="http://schemas.openxmlformats.org/officeDocument/2006/relationships/image" Target="../media/image1791.png"/></Relationships>
</file>

<file path=ppt/slides/_rels/slide91.xml.rels><?xml version="1.0" encoding="UTF-8" standalone="yes"?>
<Relationships xmlns="http://schemas.openxmlformats.org/package/2006/relationships"><Relationship Id="rId8" Type="http://schemas.openxmlformats.org/officeDocument/2006/relationships/image" Target="../media/image1850.png"/><Relationship Id="rId3" Type="http://schemas.openxmlformats.org/officeDocument/2006/relationships/image" Target="../media/image182.png"/><Relationship Id="rId7" Type="http://schemas.openxmlformats.org/officeDocument/2006/relationships/image" Target="../media/image1840.png"/><Relationship Id="rId12" Type="http://schemas.openxmlformats.org/officeDocument/2006/relationships/image" Target="../media/image1880.png"/><Relationship Id="rId2" Type="http://schemas.openxmlformats.org/officeDocument/2006/relationships/notesSlide" Target="../notesSlides/notesSlide90.xml"/><Relationship Id="rId1" Type="http://schemas.openxmlformats.org/officeDocument/2006/relationships/slideLayout" Target="../slideLayouts/slideLayout5.xml"/><Relationship Id="rId6" Type="http://schemas.openxmlformats.org/officeDocument/2006/relationships/image" Target="../media/image1830.png"/><Relationship Id="rId11" Type="http://schemas.openxmlformats.org/officeDocument/2006/relationships/image" Target="../media/image1690.png"/><Relationship Id="rId5" Type="http://schemas.openxmlformats.org/officeDocument/2006/relationships/image" Target="../media/image1820.png"/><Relationship Id="rId10" Type="http://schemas.openxmlformats.org/officeDocument/2006/relationships/image" Target="../media/image1870.png"/><Relationship Id="rId4" Type="http://schemas.openxmlformats.org/officeDocument/2006/relationships/image" Target="../media/image1790.png"/><Relationship Id="rId9" Type="http://schemas.openxmlformats.org/officeDocument/2006/relationships/image" Target="../media/image1860.png"/></Relationships>
</file>

<file path=ppt/slides/_rels/slide92.xml.rels><?xml version="1.0" encoding="UTF-8" standalone="yes"?>
<Relationships xmlns="http://schemas.openxmlformats.org/package/2006/relationships"><Relationship Id="rId8" Type="http://schemas.openxmlformats.org/officeDocument/2006/relationships/image" Target="../media/image188.png"/><Relationship Id="rId13" Type="http://schemas.openxmlformats.org/officeDocument/2006/relationships/image" Target="../media/image195.png"/><Relationship Id="rId18" Type="http://schemas.openxmlformats.org/officeDocument/2006/relationships/image" Target="../media/image201.png"/><Relationship Id="rId26" Type="http://schemas.openxmlformats.org/officeDocument/2006/relationships/image" Target="../media/image240.png"/><Relationship Id="rId39" Type="http://schemas.openxmlformats.org/officeDocument/2006/relationships/image" Target="../media/image370.png"/><Relationship Id="rId3" Type="http://schemas.openxmlformats.org/officeDocument/2006/relationships/image" Target="../media/image183.png"/><Relationship Id="rId21" Type="http://schemas.openxmlformats.org/officeDocument/2006/relationships/image" Target="../media/image205.png"/><Relationship Id="rId34" Type="http://schemas.openxmlformats.org/officeDocument/2006/relationships/image" Target="../media/image320.png"/><Relationship Id="rId42" Type="http://schemas.openxmlformats.org/officeDocument/2006/relationships/image" Target="../media/image208.jpeg"/><Relationship Id="rId7" Type="http://schemas.openxmlformats.org/officeDocument/2006/relationships/image" Target="../media/image187.png"/><Relationship Id="rId12" Type="http://schemas.openxmlformats.org/officeDocument/2006/relationships/image" Target="../media/image194.png"/><Relationship Id="rId17" Type="http://schemas.openxmlformats.org/officeDocument/2006/relationships/image" Target="../media/image200.png"/><Relationship Id="rId25" Type="http://schemas.openxmlformats.org/officeDocument/2006/relationships/image" Target="../media/image231.png"/><Relationship Id="rId33" Type="http://schemas.openxmlformats.org/officeDocument/2006/relationships/image" Target="../media/image310.png"/><Relationship Id="rId38" Type="http://schemas.openxmlformats.org/officeDocument/2006/relationships/image" Target="../media/image360.png"/><Relationship Id="rId2" Type="http://schemas.openxmlformats.org/officeDocument/2006/relationships/notesSlide" Target="../notesSlides/notesSlide91.xml"/><Relationship Id="rId16" Type="http://schemas.openxmlformats.org/officeDocument/2006/relationships/image" Target="../media/image199.png"/><Relationship Id="rId20" Type="http://schemas.openxmlformats.org/officeDocument/2006/relationships/image" Target="../media/image203.png"/><Relationship Id="rId29" Type="http://schemas.openxmlformats.org/officeDocument/2006/relationships/image" Target="../media/image271.png"/><Relationship Id="rId41" Type="http://schemas.openxmlformats.org/officeDocument/2006/relationships/hyperlink" Target="http://www.projectmaths.ie/geogebra/root-3/" TargetMode="External"/><Relationship Id="rId1" Type="http://schemas.openxmlformats.org/officeDocument/2006/relationships/slideLayout" Target="../slideLayouts/slideLayout1.xml"/><Relationship Id="rId6" Type="http://schemas.openxmlformats.org/officeDocument/2006/relationships/image" Target="../media/image186.png"/><Relationship Id="rId11" Type="http://schemas.openxmlformats.org/officeDocument/2006/relationships/image" Target="../media/image193.png"/><Relationship Id="rId24" Type="http://schemas.openxmlformats.org/officeDocument/2006/relationships/image" Target="../media/image220.png"/><Relationship Id="rId32" Type="http://schemas.openxmlformats.org/officeDocument/2006/relationships/image" Target="../media/image301.png"/><Relationship Id="rId37" Type="http://schemas.openxmlformats.org/officeDocument/2006/relationships/image" Target="../media/image350.png"/><Relationship Id="rId40" Type="http://schemas.openxmlformats.org/officeDocument/2006/relationships/image" Target="../media/image380.png"/><Relationship Id="rId5" Type="http://schemas.openxmlformats.org/officeDocument/2006/relationships/image" Target="../media/image185.png"/><Relationship Id="rId15" Type="http://schemas.openxmlformats.org/officeDocument/2006/relationships/image" Target="../media/image197.png"/><Relationship Id="rId23" Type="http://schemas.openxmlformats.org/officeDocument/2006/relationships/image" Target="../media/image207.png"/><Relationship Id="rId28" Type="http://schemas.openxmlformats.org/officeDocument/2006/relationships/image" Target="../media/image261.png"/><Relationship Id="rId36" Type="http://schemas.openxmlformats.org/officeDocument/2006/relationships/image" Target="../media/image340.png"/><Relationship Id="rId10" Type="http://schemas.openxmlformats.org/officeDocument/2006/relationships/image" Target="../media/image192.png"/><Relationship Id="rId19" Type="http://schemas.openxmlformats.org/officeDocument/2006/relationships/image" Target="../media/image202.png"/><Relationship Id="rId31" Type="http://schemas.openxmlformats.org/officeDocument/2006/relationships/image" Target="../media/image290.png"/><Relationship Id="rId4" Type="http://schemas.openxmlformats.org/officeDocument/2006/relationships/image" Target="../media/image184.png"/><Relationship Id="rId9" Type="http://schemas.openxmlformats.org/officeDocument/2006/relationships/image" Target="../media/image189.png"/><Relationship Id="rId14" Type="http://schemas.openxmlformats.org/officeDocument/2006/relationships/image" Target="../media/image196.png"/><Relationship Id="rId22" Type="http://schemas.openxmlformats.org/officeDocument/2006/relationships/image" Target="../media/image206.png"/><Relationship Id="rId27" Type="http://schemas.openxmlformats.org/officeDocument/2006/relationships/image" Target="../media/image252.png"/><Relationship Id="rId30" Type="http://schemas.openxmlformats.org/officeDocument/2006/relationships/image" Target="../media/image281.png"/><Relationship Id="rId35" Type="http://schemas.openxmlformats.org/officeDocument/2006/relationships/image" Target="../media/image330.png"/></Relationships>
</file>

<file path=ppt/slides/_rels/slide93.xml.rels><?xml version="1.0" encoding="UTF-8" standalone="yes"?>
<Relationships xmlns="http://schemas.openxmlformats.org/package/2006/relationships"><Relationship Id="rId3" Type="http://schemas.openxmlformats.org/officeDocument/2006/relationships/image" Target="../media/image2020.png"/><Relationship Id="rId2" Type="http://schemas.openxmlformats.org/officeDocument/2006/relationships/notesSlide" Target="../notesSlides/notesSlide92.xml"/><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3" Type="http://schemas.openxmlformats.org/officeDocument/2006/relationships/image" Target="../media/image209.png"/><Relationship Id="rId2" Type="http://schemas.openxmlformats.org/officeDocument/2006/relationships/notesSlide" Target="../notesSlides/notesSlide93.xml"/><Relationship Id="rId1" Type="http://schemas.openxmlformats.org/officeDocument/2006/relationships/slideLayout" Target="../slideLayouts/slideLayout9.xml"/><Relationship Id="rId4" Type="http://schemas.openxmlformats.org/officeDocument/2006/relationships/image" Target="../media/image1590.png"/></Relationships>
</file>

<file path=ppt/slides/_rels/slide95.xml.rels><?xml version="1.0" encoding="UTF-8" standalone="yes"?>
<Relationships xmlns="http://schemas.openxmlformats.org/package/2006/relationships"><Relationship Id="rId8" Type="http://schemas.openxmlformats.org/officeDocument/2006/relationships/image" Target="../media/image214.png"/><Relationship Id="rId3" Type="http://schemas.openxmlformats.org/officeDocument/2006/relationships/image" Target="../media/image208.png"/><Relationship Id="rId7" Type="http://schemas.openxmlformats.org/officeDocument/2006/relationships/image" Target="../media/image213.png"/><Relationship Id="rId2" Type="http://schemas.openxmlformats.org/officeDocument/2006/relationships/notesSlide" Target="../notesSlides/notesSlide94.xml"/><Relationship Id="rId1" Type="http://schemas.openxmlformats.org/officeDocument/2006/relationships/slideLayout" Target="../slideLayouts/slideLayout9.xml"/><Relationship Id="rId6" Type="http://schemas.openxmlformats.org/officeDocument/2006/relationships/image" Target="../media/image212.png"/><Relationship Id="rId11" Type="http://schemas.openxmlformats.org/officeDocument/2006/relationships/image" Target="../media/image217.png"/><Relationship Id="rId5" Type="http://schemas.openxmlformats.org/officeDocument/2006/relationships/image" Target="../media/image211.png"/><Relationship Id="rId10" Type="http://schemas.openxmlformats.org/officeDocument/2006/relationships/image" Target="../media/image216.png"/><Relationship Id="rId4" Type="http://schemas.openxmlformats.org/officeDocument/2006/relationships/image" Target="../media/image2090.png"/><Relationship Id="rId9" Type="http://schemas.openxmlformats.org/officeDocument/2006/relationships/image" Target="../media/image215.png"/></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24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084" y="112060"/>
            <a:ext cx="9020679" cy="648000"/>
          </a:xfrm>
        </p:spPr>
        <p:txBody>
          <a:bodyPr/>
          <a:lstStyle/>
          <a:p>
            <a:pPr algn="l"/>
            <a:r>
              <a:rPr lang="en-IE" sz="2800" u="sng" dirty="0" smtClean="0"/>
              <a:t>Session1 </a:t>
            </a:r>
            <a:r>
              <a:rPr lang="en-IE" sz="2800" dirty="0" smtClean="0"/>
              <a:t>       </a:t>
            </a:r>
            <a:r>
              <a:rPr lang="en-IE" sz="3000" u="sng" dirty="0" smtClean="0"/>
              <a:t>Cultivating Skills for problem solving</a:t>
            </a:r>
            <a:endParaRPr lang="en-IE" sz="3000" u="sng" dirty="0"/>
          </a:p>
        </p:txBody>
      </p:sp>
      <p:sp>
        <p:nvSpPr>
          <p:cNvPr id="3" name="TextBox 2"/>
          <p:cNvSpPr txBox="1"/>
          <p:nvPr/>
        </p:nvSpPr>
        <p:spPr>
          <a:xfrm>
            <a:off x="101601" y="1892313"/>
            <a:ext cx="8969829" cy="2616101"/>
          </a:xfrm>
          <a:prstGeom prst="rect">
            <a:avLst/>
          </a:prstGeom>
          <a:solidFill>
            <a:schemeClr val="accent3">
              <a:lumMod val="20000"/>
              <a:lumOff val="80000"/>
            </a:schemeClr>
          </a:solidFill>
          <a:ln w="47625">
            <a:solidFill>
              <a:srgbClr val="0070C0"/>
            </a:solidFill>
          </a:ln>
        </p:spPr>
        <p:txBody>
          <a:bodyPr wrap="square" rtlCol="0">
            <a:spAutoFit/>
          </a:bodyPr>
          <a:lstStyle/>
          <a:p>
            <a:pPr algn="ctr"/>
            <a:r>
              <a:rPr lang="en-IE" sz="4000" b="1" dirty="0" smtClean="0">
                <a:solidFill>
                  <a:srgbClr val="0070C0"/>
                </a:solidFill>
                <a:latin typeface="Cambria" panose="02040503050406030204" pitchFamily="18" charset="0"/>
              </a:rPr>
              <a:t>Teaching the concept and notation of </a:t>
            </a:r>
            <a:r>
              <a:rPr lang="en-IE" sz="4400" b="1" dirty="0">
                <a:solidFill>
                  <a:srgbClr val="FF0000"/>
                </a:solidFill>
                <a:latin typeface="Cambria" panose="02040503050406030204" pitchFamily="18" charset="0"/>
              </a:rPr>
              <a:t>N</a:t>
            </a:r>
            <a:r>
              <a:rPr lang="en-IE" sz="4400" b="1" dirty="0" smtClean="0">
                <a:solidFill>
                  <a:srgbClr val="FF0000"/>
                </a:solidFill>
                <a:latin typeface="Cambria" panose="02040503050406030204" pitchFamily="18" charset="0"/>
              </a:rPr>
              <a:t>umber </a:t>
            </a:r>
            <a:r>
              <a:rPr lang="en-IE" sz="4400" b="1" dirty="0">
                <a:solidFill>
                  <a:srgbClr val="FF0000"/>
                </a:solidFill>
                <a:latin typeface="Cambria" panose="02040503050406030204" pitchFamily="18" charset="0"/>
              </a:rPr>
              <a:t>S</a:t>
            </a:r>
            <a:r>
              <a:rPr lang="en-IE" sz="4400" b="1" dirty="0" smtClean="0">
                <a:solidFill>
                  <a:srgbClr val="FF0000"/>
                </a:solidFill>
                <a:latin typeface="Cambria" panose="02040503050406030204" pitchFamily="18" charset="0"/>
              </a:rPr>
              <a:t>ystems </a:t>
            </a:r>
          </a:p>
          <a:p>
            <a:pPr algn="ctr"/>
            <a:r>
              <a:rPr lang="en-IE" sz="4000" b="1" dirty="0" smtClean="0">
                <a:solidFill>
                  <a:srgbClr val="0070C0"/>
                </a:solidFill>
                <a:latin typeface="Cambria" panose="02040503050406030204" pitchFamily="18" charset="0"/>
              </a:rPr>
              <a:t>using an understanding of basic rules and skills approach.</a:t>
            </a:r>
          </a:p>
        </p:txBody>
      </p:sp>
    </p:spTree>
    <p:extLst>
      <p:ext uri="{BB962C8B-B14F-4D97-AF65-F5344CB8AC3E}">
        <p14:creationId xmlns:p14="http://schemas.microsoft.com/office/powerpoint/2010/main" val="7730060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260648"/>
            <a:ext cx="8352928" cy="584775"/>
          </a:xfrm>
          <a:prstGeom prst="rect">
            <a:avLst/>
          </a:prstGeom>
          <a:solidFill>
            <a:srgbClr val="EAEAEA"/>
          </a:solidFill>
        </p:spPr>
        <p:txBody>
          <a:bodyPr wrap="square">
            <a:spAutoFit/>
          </a:bodyPr>
          <a:lstStyle/>
          <a:p>
            <a:pPr eaLnBrk="1" hangingPunct="1"/>
            <a:r>
              <a:rPr lang="en-IE" sz="3200" b="1" i="1" dirty="0" smtClean="0">
                <a:solidFill>
                  <a:srgbClr val="00B0F0"/>
                </a:solidFill>
              </a:rPr>
              <a:t>The </a:t>
            </a:r>
            <a:r>
              <a:rPr lang="en-IE" sz="3200" b="1" i="1" dirty="0" smtClean="0">
                <a:solidFill>
                  <a:schemeClr val="accent1"/>
                </a:solidFill>
              </a:rPr>
              <a:t>Rational numbers </a:t>
            </a:r>
            <a:r>
              <a:rPr lang="en-IE" sz="3200" b="1" i="1" dirty="0" smtClean="0">
                <a:solidFill>
                  <a:srgbClr val="00B0F0"/>
                </a:solidFill>
              </a:rPr>
              <a:t>are…….</a:t>
            </a:r>
          </a:p>
        </p:txBody>
      </p:sp>
      <p:sp>
        <p:nvSpPr>
          <p:cNvPr id="13" name="Oval 12"/>
          <p:cNvSpPr/>
          <p:nvPr/>
        </p:nvSpPr>
        <p:spPr>
          <a:xfrm>
            <a:off x="191657" y="3471063"/>
            <a:ext cx="216024" cy="2160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i="1" dirty="0"/>
          </a:p>
        </p:txBody>
      </p:sp>
      <p:sp>
        <p:nvSpPr>
          <p:cNvPr id="21" name="Oval 20"/>
          <p:cNvSpPr/>
          <p:nvPr/>
        </p:nvSpPr>
        <p:spPr>
          <a:xfrm>
            <a:off x="191657" y="4170360"/>
            <a:ext cx="216024" cy="2160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i="1" dirty="0"/>
          </a:p>
        </p:txBody>
      </p:sp>
      <mc:AlternateContent xmlns:mc="http://schemas.openxmlformats.org/markup-compatibility/2006" xmlns:a14="http://schemas.microsoft.com/office/drawing/2010/main">
        <mc:Choice Requires="a14">
          <p:sp>
            <p:nvSpPr>
              <p:cNvPr id="22" name="Rectangle 21"/>
              <p:cNvSpPr/>
              <p:nvPr/>
            </p:nvSpPr>
            <p:spPr>
              <a:xfrm>
                <a:off x="862583" y="3310507"/>
                <a:ext cx="7678807" cy="576633"/>
              </a:xfrm>
              <a:prstGeom prst="rect">
                <a:avLst/>
              </a:prstGeom>
            </p:spPr>
            <p:txBody>
              <a:bodyPr wrap="square">
                <a:spAutoFit/>
              </a:bodyPr>
              <a:lstStyle/>
              <a:p>
                <a:pPr>
                  <a:lnSpc>
                    <a:spcPct val="90000"/>
                  </a:lnSpc>
                </a:pPr>
                <a:r>
                  <a:rPr lang="en-IE" sz="2400" b="1" i="1" dirty="0" smtClean="0">
                    <a:solidFill>
                      <a:srgbClr val="FFC000"/>
                    </a:solidFill>
                  </a:rPr>
                  <a:t>A.</a:t>
                </a:r>
                <a:r>
                  <a:rPr lang="en-IE" sz="2400" b="1" i="1" dirty="0"/>
                  <a:t> </a:t>
                </a:r>
                <a:r>
                  <a:rPr lang="en-IE" sz="2400" b="1" i="1" dirty="0" smtClean="0"/>
                  <a:t>     </a:t>
                </a:r>
                <a:r>
                  <a:rPr lang="en-IE" sz="2400" b="1" i="1" dirty="0" smtClean="0">
                    <a:solidFill>
                      <a:schemeClr val="accent1"/>
                    </a:solidFill>
                  </a:rPr>
                  <a:t>Any number of the form </a:t>
                </a:r>
                <a14:m>
                  <m:oMath xmlns:m="http://schemas.openxmlformats.org/officeDocument/2006/math">
                    <m:f>
                      <m:fPr>
                        <m:ctrlPr>
                          <a:rPr lang="en-IE" sz="2400" b="1" i="1" smtClean="0">
                            <a:solidFill>
                              <a:schemeClr val="accent1"/>
                            </a:solidFill>
                            <a:latin typeface="Cambria Math" panose="02040503050406030204" pitchFamily="18" charset="0"/>
                          </a:rPr>
                        </m:ctrlPr>
                      </m:fPr>
                      <m:num>
                        <m:r>
                          <a:rPr lang="en-IE" sz="2400" b="1" i="1" smtClean="0">
                            <a:solidFill>
                              <a:schemeClr val="accent1"/>
                            </a:solidFill>
                            <a:latin typeface="Cambria Math"/>
                          </a:rPr>
                          <m:t>𝒑</m:t>
                        </m:r>
                      </m:num>
                      <m:den>
                        <m:r>
                          <a:rPr lang="en-IE" sz="2400" b="1" i="1" smtClean="0">
                            <a:solidFill>
                              <a:schemeClr val="accent1"/>
                            </a:solidFill>
                            <a:latin typeface="Cambria Math"/>
                          </a:rPr>
                          <m:t>𝒒</m:t>
                        </m:r>
                        <m:r>
                          <a:rPr lang="en-IE" sz="2400" b="1" i="1" smtClean="0">
                            <a:solidFill>
                              <a:schemeClr val="accent1"/>
                            </a:solidFill>
                            <a:latin typeface="Cambria Math"/>
                          </a:rPr>
                          <m:t> </m:t>
                        </m:r>
                      </m:den>
                    </m:f>
                  </m:oMath>
                </a14:m>
                <a:r>
                  <a:rPr lang="en-IE" sz="2400" b="1" i="1" dirty="0" smtClean="0">
                    <a:solidFill>
                      <a:schemeClr val="accent1"/>
                    </a:solidFill>
                  </a:rPr>
                  <a:t>, where p, </a:t>
                </a:r>
                <a:r>
                  <a:rPr lang="en-IE" sz="2400" b="1" i="1" dirty="0">
                    <a:solidFill>
                      <a:schemeClr val="accent1"/>
                    </a:solidFill>
                  </a:rPr>
                  <a:t>q</a:t>
                </a:r>
                <a:r>
                  <a:rPr lang="en-IE" sz="2400" b="1" i="1" dirty="0" smtClean="0">
                    <a:solidFill>
                      <a:schemeClr val="accent1"/>
                    </a:solidFill>
                  </a:rPr>
                  <a:t> </a:t>
                </a:r>
                <a14:m>
                  <m:oMath xmlns:m="http://schemas.openxmlformats.org/officeDocument/2006/math">
                    <m:r>
                      <a:rPr lang="en-IE" sz="2400" b="1" i="1" smtClean="0">
                        <a:solidFill>
                          <a:schemeClr val="accent1"/>
                        </a:solidFill>
                        <a:latin typeface="Cambria Math"/>
                        <a:ea typeface="Cambria Math"/>
                      </a:rPr>
                      <m:t>∈</m:t>
                    </m:r>
                  </m:oMath>
                </a14:m>
                <a:r>
                  <a:rPr lang="en-IE" sz="2400" b="1" i="1" dirty="0" smtClean="0">
                    <a:solidFill>
                      <a:schemeClr val="accent1"/>
                    </a:solidFill>
                  </a:rPr>
                  <a:t> </a:t>
                </a:r>
                <a:r>
                  <a:rPr lang="en-IE" sz="2400" dirty="0">
                    <a:solidFill>
                      <a:srgbClr val="0070C0"/>
                    </a:solidFill>
                    <a:latin typeface="Cambria Math"/>
                    <a:ea typeface="Cambria Math"/>
                  </a:rPr>
                  <a:t>ℤ</a:t>
                </a:r>
                <a:r>
                  <a:rPr lang="en-IE" sz="2400" b="1" i="1" dirty="0" smtClean="0">
                    <a:solidFill>
                      <a:schemeClr val="accent1"/>
                    </a:solidFill>
                  </a:rPr>
                  <a:t> and q≠0.</a:t>
                </a:r>
              </a:p>
            </p:txBody>
          </p:sp>
        </mc:Choice>
        <mc:Fallback xmlns="">
          <p:sp>
            <p:nvSpPr>
              <p:cNvPr id="22" name="Rectangle 21"/>
              <p:cNvSpPr>
                <a:spLocks noRot="1" noChangeAspect="1" noMove="1" noResize="1" noEditPoints="1" noAdjustHandles="1" noChangeArrowheads="1" noChangeShapeType="1" noTextEdit="1"/>
              </p:cNvSpPr>
              <p:nvPr/>
            </p:nvSpPr>
            <p:spPr>
              <a:xfrm>
                <a:off x="862583" y="3310507"/>
                <a:ext cx="7678807" cy="576633"/>
              </a:xfrm>
              <a:prstGeom prst="rect">
                <a:avLst/>
              </a:prstGeom>
              <a:blipFill rotWithShape="1">
                <a:blip r:embed="rId3"/>
                <a:stretch>
                  <a:fillRect l="-1190" t="-9474" r="-317" b="-2105"/>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869843" y="4004308"/>
                <a:ext cx="6611105" cy="999761"/>
              </a:xfrm>
              <a:prstGeom prst="rect">
                <a:avLst/>
              </a:prstGeom>
            </p:spPr>
            <p:txBody>
              <a:bodyPr wrap="none">
                <a:spAutoFit/>
              </a:bodyPr>
              <a:lstStyle/>
              <a:p>
                <a:r>
                  <a:rPr lang="en-IE" sz="2400" b="1" i="1" dirty="0" smtClean="0">
                    <a:solidFill>
                      <a:srgbClr val="FFC000"/>
                    </a:solidFill>
                  </a:rPr>
                  <a:t>B.</a:t>
                </a:r>
                <a:r>
                  <a:rPr lang="en-IE" sz="2400" b="1" i="1" dirty="0"/>
                  <a:t>  </a:t>
                </a:r>
                <a:r>
                  <a:rPr lang="en-IE" sz="2400" b="1" i="1" dirty="0" smtClean="0"/>
                  <a:t>    </a:t>
                </a:r>
                <a:r>
                  <a:rPr lang="en-IE" sz="2400" b="1" i="1" dirty="0" smtClean="0">
                    <a:solidFill>
                      <a:schemeClr val="accent1"/>
                    </a:solidFill>
                  </a:rPr>
                  <a:t>Any </a:t>
                </a:r>
                <a:r>
                  <a:rPr lang="en-IE" sz="2400" b="1" i="1" dirty="0">
                    <a:solidFill>
                      <a:schemeClr val="accent1"/>
                    </a:solidFill>
                  </a:rPr>
                  <a:t>number of </a:t>
                </a:r>
                <a:r>
                  <a:rPr lang="en-IE" sz="2400" b="1" i="1" dirty="0" smtClean="0">
                    <a:solidFill>
                      <a:schemeClr val="accent1"/>
                    </a:solidFill>
                  </a:rPr>
                  <a:t>the </a:t>
                </a:r>
                <a:r>
                  <a:rPr lang="en-IE" sz="2400" b="1" i="1" dirty="0">
                    <a:solidFill>
                      <a:schemeClr val="accent1"/>
                    </a:solidFill>
                  </a:rPr>
                  <a:t>form </a:t>
                </a:r>
                <a14:m>
                  <m:oMath xmlns:m="http://schemas.openxmlformats.org/officeDocument/2006/math">
                    <m:f>
                      <m:fPr>
                        <m:ctrlPr>
                          <a:rPr lang="en-IE" sz="2400" b="1" i="1">
                            <a:solidFill>
                              <a:schemeClr val="accent1"/>
                            </a:solidFill>
                            <a:latin typeface="Cambria Math" panose="02040503050406030204" pitchFamily="18" charset="0"/>
                          </a:rPr>
                        </m:ctrlPr>
                      </m:fPr>
                      <m:num>
                        <m:r>
                          <a:rPr lang="en-IE" sz="2400" b="1" i="1">
                            <a:solidFill>
                              <a:schemeClr val="accent1"/>
                            </a:solidFill>
                            <a:latin typeface="Cambria Math"/>
                          </a:rPr>
                          <m:t>𝒑</m:t>
                        </m:r>
                      </m:num>
                      <m:den>
                        <m:r>
                          <a:rPr lang="en-IE" sz="2400" b="1" i="1">
                            <a:solidFill>
                              <a:schemeClr val="accent1"/>
                            </a:solidFill>
                            <a:latin typeface="Cambria Math"/>
                          </a:rPr>
                          <m:t>𝒒</m:t>
                        </m:r>
                        <m:r>
                          <a:rPr lang="en-IE" sz="2400" b="1" i="1">
                            <a:solidFill>
                              <a:schemeClr val="accent1"/>
                            </a:solidFill>
                            <a:latin typeface="Cambria Math"/>
                          </a:rPr>
                          <m:t> </m:t>
                        </m:r>
                      </m:den>
                    </m:f>
                  </m:oMath>
                </a14:m>
                <a:r>
                  <a:rPr lang="en-IE" sz="2400" b="1" i="1" dirty="0">
                    <a:solidFill>
                      <a:schemeClr val="accent1"/>
                    </a:solidFill>
                  </a:rPr>
                  <a:t>, where p, q </a:t>
                </a:r>
                <a14:m>
                  <m:oMath xmlns:m="http://schemas.openxmlformats.org/officeDocument/2006/math">
                    <m:r>
                      <a:rPr lang="en-IE" sz="2400" b="1" i="1">
                        <a:solidFill>
                          <a:schemeClr val="accent1"/>
                        </a:solidFill>
                        <a:latin typeface="Cambria Math"/>
                        <a:ea typeface="Cambria Math"/>
                      </a:rPr>
                      <m:t>∈</m:t>
                    </m:r>
                  </m:oMath>
                </a14:m>
                <a:r>
                  <a:rPr lang="en-IE" sz="2400" b="1" i="1" dirty="0">
                    <a:solidFill>
                      <a:schemeClr val="accent1"/>
                    </a:solidFill>
                  </a:rPr>
                  <a:t> </a:t>
                </a:r>
                <a:r>
                  <a:rPr lang="en-IE" sz="2400" dirty="0">
                    <a:solidFill>
                      <a:srgbClr val="0070C0"/>
                    </a:solidFill>
                    <a:latin typeface="Cambria Math"/>
                    <a:ea typeface="Cambria Math"/>
                  </a:rPr>
                  <a:t>ℤ</a:t>
                </a:r>
                <a:r>
                  <a:rPr lang="en-IE" sz="2400" b="1" i="1" dirty="0" smtClean="0">
                    <a:solidFill>
                      <a:schemeClr val="accent1"/>
                    </a:solidFill>
                  </a:rPr>
                  <a:t> </a:t>
                </a:r>
                <a:r>
                  <a:rPr lang="en-IE" sz="2400" b="1" i="1" dirty="0">
                    <a:solidFill>
                      <a:schemeClr val="accent1"/>
                    </a:solidFill>
                  </a:rPr>
                  <a:t>.</a:t>
                </a:r>
              </a:p>
              <a:p>
                <a:endParaRPr lang="en-IE" sz="2400" i="1" dirty="0"/>
              </a:p>
            </p:txBody>
          </p:sp>
        </mc:Choice>
        <mc:Fallback xmlns="">
          <p:sp>
            <p:nvSpPr>
              <p:cNvPr id="26" name="Rectangle 25"/>
              <p:cNvSpPr>
                <a:spLocks noRot="1" noChangeAspect="1" noMove="1" noResize="1" noEditPoints="1" noAdjustHandles="1" noChangeArrowheads="1" noChangeShapeType="1" noTextEdit="1"/>
              </p:cNvSpPr>
              <p:nvPr/>
            </p:nvSpPr>
            <p:spPr>
              <a:xfrm>
                <a:off x="869843" y="4004308"/>
                <a:ext cx="6611105" cy="999761"/>
              </a:xfrm>
              <a:prstGeom prst="rect">
                <a:avLst/>
              </a:prstGeom>
              <a:blipFill rotWithShape="1">
                <a:blip r:embed="rId4"/>
                <a:stretch>
                  <a:fillRect l="-1476" t="-1220"/>
                </a:stretch>
              </a:blipFill>
            </p:spPr>
            <p:txBody>
              <a:bodyPr/>
              <a:lstStyle/>
              <a:p>
                <a:r>
                  <a:rPr lang="en-IE">
                    <a:noFill/>
                  </a:rPr>
                  <a:t> </a:t>
                </a:r>
              </a:p>
            </p:txBody>
          </p:sp>
        </mc:Fallback>
      </mc:AlternateContent>
      <p:sp>
        <p:nvSpPr>
          <p:cNvPr id="2" name="AutoShape 2" descr="http://www.karlscalculus.org/rationals.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15" name="Picture 8" descr="https://encrypted-tbn0.gstatic.com/images?q=tbn:ANd9GcQ8pmgA2cTN9C9M6Crp50iaW82NZo_2jszY8JyJAA-LHyGgFZ-wCU5RCc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9769" y="1208273"/>
            <a:ext cx="2110364" cy="160322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 name="Rectangle 11"/>
              <p:cNvSpPr/>
              <p:nvPr/>
            </p:nvSpPr>
            <p:spPr>
              <a:xfrm>
                <a:off x="862588" y="3305272"/>
                <a:ext cx="7678807" cy="576633"/>
              </a:xfrm>
              <a:prstGeom prst="rect">
                <a:avLst/>
              </a:prstGeom>
            </p:spPr>
            <p:txBody>
              <a:bodyPr wrap="square">
                <a:spAutoFit/>
              </a:bodyPr>
              <a:lstStyle/>
              <a:p>
                <a:pPr>
                  <a:lnSpc>
                    <a:spcPct val="90000"/>
                  </a:lnSpc>
                </a:pPr>
                <a:r>
                  <a:rPr lang="en-IE" sz="2400" b="1" i="1" dirty="0" smtClean="0">
                    <a:solidFill>
                      <a:srgbClr val="6EB616"/>
                    </a:solidFill>
                  </a:rPr>
                  <a:t>A.</a:t>
                </a:r>
                <a:r>
                  <a:rPr lang="en-IE" sz="2400" b="1" i="1" dirty="0">
                    <a:solidFill>
                      <a:srgbClr val="6EB616"/>
                    </a:solidFill>
                  </a:rPr>
                  <a:t> </a:t>
                </a:r>
                <a:r>
                  <a:rPr lang="en-IE" sz="2400" b="1" i="1" dirty="0" smtClean="0">
                    <a:solidFill>
                      <a:srgbClr val="6EB616"/>
                    </a:solidFill>
                  </a:rPr>
                  <a:t>     Any number of the form </a:t>
                </a:r>
                <a14:m>
                  <m:oMath xmlns:m="http://schemas.openxmlformats.org/officeDocument/2006/math">
                    <m:f>
                      <m:fPr>
                        <m:ctrlPr>
                          <a:rPr lang="en-IE" sz="2400" b="1" i="1" smtClean="0">
                            <a:solidFill>
                              <a:srgbClr val="6EB616"/>
                            </a:solidFill>
                            <a:latin typeface="Cambria Math" panose="02040503050406030204" pitchFamily="18" charset="0"/>
                          </a:rPr>
                        </m:ctrlPr>
                      </m:fPr>
                      <m:num>
                        <m:r>
                          <a:rPr lang="en-IE" sz="2400" b="1" i="1" smtClean="0">
                            <a:solidFill>
                              <a:srgbClr val="6EB616"/>
                            </a:solidFill>
                            <a:latin typeface="Cambria Math"/>
                          </a:rPr>
                          <m:t>𝒑</m:t>
                        </m:r>
                      </m:num>
                      <m:den>
                        <m:r>
                          <a:rPr lang="en-IE" sz="2400" b="1" i="1" smtClean="0">
                            <a:solidFill>
                              <a:srgbClr val="6EB616"/>
                            </a:solidFill>
                            <a:latin typeface="Cambria Math"/>
                          </a:rPr>
                          <m:t>𝒒</m:t>
                        </m:r>
                        <m:r>
                          <a:rPr lang="en-IE" sz="2400" b="1" i="1" smtClean="0">
                            <a:solidFill>
                              <a:srgbClr val="6EB616"/>
                            </a:solidFill>
                            <a:latin typeface="Cambria Math"/>
                          </a:rPr>
                          <m:t> </m:t>
                        </m:r>
                      </m:den>
                    </m:f>
                  </m:oMath>
                </a14:m>
                <a:r>
                  <a:rPr lang="en-IE" sz="2400" b="1" i="1" dirty="0" smtClean="0">
                    <a:solidFill>
                      <a:srgbClr val="6EB616"/>
                    </a:solidFill>
                  </a:rPr>
                  <a:t>, where p, </a:t>
                </a:r>
                <a:r>
                  <a:rPr lang="en-IE" sz="2400" b="1" i="1" dirty="0">
                    <a:solidFill>
                      <a:srgbClr val="6EB616"/>
                    </a:solidFill>
                  </a:rPr>
                  <a:t>q</a:t>
                </a:r>
                <a:r>
                  <a:rPr lang="en-IE" sz="2400" b="1" i="1" dirty="0" smtClean="0">
                    <a:solidFill>
                      <a:srgbClr val="6EB616"/>
                    </a:solidFill>
                  </a:rPr>
                  <a:t> </a:t>
                </a:r>
                <a14:m>
                  <m:oMath xmlns:m="http://schemas.openxmlformats.org/officeDocument/2006/math">
                    <m:r>
                      <a:rPr lang="en-IE" sz="2400" b="1" i="1" smtClean="0">
                        <a:solidFill>
                          <a:srgbClr val="6EB616"/>
                        </a:solidFill>
                        <a:latin typeface="Cambria Math"/>
                        <a:ea typeface="Cambria Math"/>
                      </a:rPr>
                      <m:t>∈</m:t>
                    </m:r>
                  </m:oMath>
                </a14:m>
                <a:r>
                  <a:rPr lang="en-IE" sz="2400" b="1" i="1" dirty="0" smtClean="0">
                    <a:solidFill>
                      <a:srgbClr val="6EB616"/>
                    </a:solidFill>
                  </a:rPr>
                  <a:t> </a:t>
                </a:r>
                <a:r>
                  <a:rPr lang="en-IE" sz="2400" dirty="0">
                    <a:solidFill>
                      <a:srgbClr val="6EB616"/>
                    </a:solidFill>
                    <a:latin typeface="Cambria Math"/>
                    <a:ea typeface="Cambria Math"/>
                  </a:rPr>
                  <a:t>ℤ</a:t>
                </a:r>
                <a:r>
                  <a:rPr lang="en-IE" sz="2400" b="1" i="1" dirty="0" smtClean="0">
                    <a:solidFill>
                      <a:srgbClr val="6EB616"/>
                    </a:solidFill>
                  </a:rPr>
                  <a:t> and q≠0.</a:t>
                </a:r>
              </a:p>
            </p:txBody>
          </p:sp>
        </mc:Choice>
        <mc:Fallback xmlns="">
          <p:sp>
            <p:nvSpPr>
              <p:cNvPr id="12" name="Rectangle 11"/>
              <p:cNvSpPr>
                <a:spLocks noRot="1" noChangeAspect="1" noMove="1" noResize="1" noEditPoints="1" noAdjustHandles="1" noChangeArrowheads="1" noChangeShapeType="1" noTextEdit="1"/>
              </p:cNvSpPr>
              <p:nvPr/>
            </p:nvSpPr>
            <p:spPr>
              <a:xfrm>
                <a:off x="862588" y="3305272"/>
                <a:ext cx="7678807" cy="576633"/>
              </a:xfrm>
              <a:prstGeom prst="rect">
                <a:avLst/>
              </a:prstGeom>
              <a:blipFill rotWithShape="1">
                <a:blip r:embed="rId6"/>
                <a:stretch>
                  <a:fillRect l="-1271" t="-9474" r="-318" b="-2105"/>
                </a:stretch>
              </a:blipFill>
            </p:spPr>
            <p:txBody>
              <a:bodyPr/>
              <a:lstStyle/>
              <a:p>
                <a:r>
                  <a:rPr lang="en-IE">
                    <a:noFill/>
                  </a:rPr>
                  <a:t> </a:t>
                </a:r>
              </a:p>
            </p:txBody>
          </p:sp>
        </mc:Fallback>
      </mc:AlternateContent>
      <p:sp>
        <p:nvSpPr>
          <p:cNvPr id="14" name="Oval 13"/>
          <p:cNvSpPr/>
          <p:nvPr/>
        </p:nvSpPr>
        <p:spPr>
          <a:xfrm rot="5400000">
            <a:off x="6391552" y="2918877"/>
            <a:ext cx="634330" cy="1262744"/>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1" name="Oval 10"/>
          <p:cNvSpPr/>
          <p:nvPr/>
        </p:nvSpPr>
        <p:spPr>
          <a:xfrm>
            <a:off x="169889" y="5033946"/>
            <a:ext cx="216024" cy="2160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i="1" dirty="0"/>
          </a:p>
        </p:txBody>
      </p:sp>
      <mc:AlternateContent xmlns:mc="http://schemas.openxmlformats.org/markup-compatibility/2006" xmlns:a14="http://schemas.microsoft.com/office/drawing/2010/main">
        <mc:Choice Requires="a14">
          <p:sp>
            <p:nvSpPr>
              <p:cNvPr id="16" name="Rectangle 15"/>
              <p:cNvSpPr/>
              <p:nvPr/>
            </p:nvSpPr>
            <p:spPr>
              <a:xfrm>
                <a:off x="848075" y="4867894"/>
                <a:ext cx="6665607" cy="999761"/>
              </a:xfrm>
              <a:prstGeom prst="rect">
                <a:avLst/>
              </a:prstGeom>
            </p:spPr>
            <p:txBody>
              <a:bodyPr wrap="none">
                <a:spAutoFit/>
              </a:bodyPr>
              <a:lstStyle/>
              <a:p>
                <a:r>
                  <a:rPr lang="en-IE" sz="2400" b="1" i="1" dirty="0">
                    <a:solidFill>
                      <a:srgbClr val="FFC000"/>
                    </a:solidFill>
                  </a:rPr>
                  <a:t>C</a:t>
                </a:r>
                <a:r>
                  <a:rPr lang="en-IE" sz="2400" b="1" i="1" dirty="0" smtClean="0">
                    <a:solidFill>
                      <a:srgbClr val="FFC000"/>
                    </a:solidFill>
                  </a:rPr>
                  <a:t>.</a:t>
                </a:r>
                <a:r>
                  <a:rPr lang="en-IE" sz="2400" b="1" i="1" dirty="0" smtClean="0"/>
                  <a:t>      </a:t>
                </a:r>
                <a:r>
                  <a:rPr lang="en-IE" sz="2400" b="1" i="1" dirty="0" smtClean="0">
                    <a:solidFill>
                      <a:schemeClr val="accent1"/>
                    </a:solidFill>
                  </a:rPr>
                  <a:t>Any </a:t>
                </a:r>
                <a:r>
                  <a:rPr lang="en-IE" sz="2400" b="1" i="1" dirty="0">
                    <a:solidFill>
                      <a:schemeClr val="accent1"/>
                    </a:solidFill>
                  </a:rPr>
                  <a:t>number of </a:t>
                </a:r>
                <a:r>
                  <a:rPr lang="en-IE" sz="2400" b="1" i="1" dirty="0" smtClean="0">
                    <a:solidFill>
                      <a:schemeClr val="accent1"/>
                    </a:solidFill>
                  </a:rPr>
                  <a:t>the </a:t>
                </a:r>
                <a:r>
                  <a:rPr lang="en-IE" sz="2400" b="1" i="1" dirty="0">
                    <a:solidFill>
                      <a:schemeClr val="accent1"/>
                    </a:solidFill>
                  </a:rPr>
                  <a:t>form </a:t>
                </a:r>
                <a14:m>
                  <m:oMath xmlns:m="http://schemas.openxmlformats.org/officeDocument/2006/math">
                    <m:f>
                      <m:fPr>
                        <m:ctrlPr>
                          <a:rPr lang="en-IE" sz="2400" b="1" i="1">
                            <a:solidFill>
                              <a:schemeClr val="accent1"/>
                            </a:solidFill>
                            <a:latin typeface="Cambria Math" panose="02040503050406030204" pitchFamily="18" charset="0"/>
                          </a:rPr>
                        </m:ctrlPr>
                      </m:fPr>
                      <m:num>
                        <m:r>
                          <a:rPr lang="en-IE" sz="2400" b="1" i="1">
                            <a:solidFill>
                              <a:schemeClr val="accent1"/>
                            </a:solidFill>
                            <a:latin typeface="Cambria Math"/>
                          </a:rPr>
                          <m:t>𝒑</m:t>
                        </m:r>
                      </m:num>
                      <m:den>
                        <m:r>
                          <a:rPr lang="en-IE" sz="2400" b="1" i="1">
                            <a:solidFill>
                              <a:schemeClr val="accent1"/>
                            </a:solidFill>
                            <a:latin typeface="Cambria Math"/>
                          </a:rPr>
                          <m:t>𝒒</m:t>
                        </m:r>
                        <m:r>
                          <a:rPr lang="en-IE" sz="2400" b="1" i="1">
                            <a:solidFill>
                              <a:schemeClr val="accent1"/>
                            </a:solidFill>
                            <a:latin typeface="Cambria Math"/>
                          </a:rPr>
                          <m:t> </m:t>
                        </m:r>
                      </m:den>
                    </m:f>
                  </m:oMath>
                </a14:m>
                <a:r>
                  <a:rPr lang="en-IE" sz="2400" b="1" i="1" dirty="0">
                    <a:solidFill>
                      <a:schemeClr val="accent1"/>
                    </a:solidFill>
                  </a:rPr>
                  <a:t>, where </a:t>
                </a:r>
                <a:r>
                  <a:rPr lang="en-IE" sz="2400" b="1" i="1" dirty="0" smtClean="0">
                    <a:solidFill>
                      <a:schemeClr val="accent1"/>
                    </a:solidFill>
                  </a:rPr>
                  <a:t>p, q </a:t>
                </a:r>
                <a14:m>
                  <m:oMath xmlns:m="http://schemas.openxmlformats.org/officeDocument/2006/math">
                    <m:r>
                      <a:rPr lang="en-IE" sz="2400" b="1" i="1">
                        <a:solidFill>
                          <a:schemeClr val="accent1"/>
                        </a:solidFill>
                        <a:latin typeface="Cambria Math"/>
                        <a:ea typeface="Cambria Math"/>
                      </a:rPr>
                      <m:t>∈</m:t>
                    </m:r>
                  </m:oMath>
                </a14:m>
                <a:r>
                  <a:rPr lang="en-IE" sz="2400" dirty="0" smtClean="0">
                    <a:solidFill>
                      <a:srgbClr val="0070C0"/>
                    </a:solidFill>
                    <a:latin typeface="Cambria Math"/>
                    <a:ea typeface="Cambria Math"/>
                  </a:rPr>
                  <a:t> </a:t>
                </a:r>
                <a:r>
                  <a:rPr lang="en-IE" sz="2400" dirty="0">
                    <a:solidFill>
                      <a:srgbClr val="0070C0"/>
                    </a:solidFill>
                    <a:latin typeface="Cambria Math"/>
                    <a:ea typeface="Cambria Math"/>
                  </a:rPr>
                  <a:t>ℕ</a:t>
                </a:r>
                <a:r>
                  <a:rPr lang="en-IE" sz="2400" b="1" i="1" dirty="0">
                    <a:solidFill>
                      <a:schemeClr val="accent1"/>
                    </a:solidFill>
                  </a:rPr>
                  <a:t> </a:t>
                </a:r>
                <a:r>
                  <a:rPr lang="en-IE" sz="2400" b="1" i="1" dirty="0" smtClean="0">
                    <a:solidFill>
                      <a:schemeClr val="accent1"/>
                    </a:solidFill>
                  </a:rPr>
                  <a:t> </a:t>
                </a:r>
                <a:r>
                  <a:rPr lang="en-IE" sz="2400" b="1" i="1" dirty="0">
                    <a:solidFill>
                      <a:schemeClr val="accent1"/>
                    </a:solidFill>
                  </a:rPr>
                  <a:t>.</a:t>
                </a:r>
              </a:p>
              <a:p>
                <a:endParaRPr lang="en-IE" sz="2400" i="1" dirty="0"/>
              </a:p>
            </p:txBody>
          </p:sp>
        </mc:Choice>
        <mc:Fallback xmlns="">
          <p:sp>
            <p:nvSpPr>
              <p:cNvPr id="16" name="Rectangle 15"/>
              <p:cNvSpPr>
                <a:spLocks noRot="1" noChangeAspect="1" noMove="1" noResize="1" noEditPoints="1" noAdjustHandles="1" noChangeArrowheads="1" noChangeShapeType="1" noTextEdit="1"/>
              </p:cNvSpPr>
              <p:nvPr/>
            </p:nvSpPr>
            <p:spPr>
              <a:xfrm>
                <a:off x="848075" y="4867894"/>
                <a:ext cx="6665607" cy="999761"/>
              </a:xfrm>
              <a:prstGeom prst="rect">
                <a:avLst/>
              </a:prstGeom>
              <a:blipFill rotWithShape="1">
                <a:blip r:embed="rId7"/>
                <a:stretch>
                  <a:fillRect l="-1371" t="-1220" r="-91"/>
                </a:stretch>
              </a:blipFill>
            </p:spPr>
            <p:txBody>
              <a:bodyPr/>
              <a:lstStyle/>
              <a:p>
                <a:r>
                  <a:rPr lang="en-IE">
                    <a:noFill/>
                  </a:rPr>
                  <a:t> </a:t>
                </a:r>
              </a:p>
            </p:txBody>
          </p:sp>
        </mc:Fallback>
      </mc:AlternateContent>
    </p:spTree>
    <p:extLst>
      <p:ext uri="{BB962C8B-B14F-4D97-AF65-F5344CB8AC3E}">
        <p14:creationId xmlns:p14="http://schemas.microsoft.com/office/powerpoint/2010/main" val="3349724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13"/>
                                        </p:tgtEl>
                                        <p:attrNameLst>
                                          <p:attrName>fillcolor</p:attrName>
                                        </p:attrNameLst>
                                      </p:cBhvr>
                                      <p:to>
                                        <a:srgbClr val="008000"/>
                                      </p:to>
                                    </p:animClr>
                                    <p:set>
                                      <p:cBhvr>
                                        <p:cTn id="7" dur="500" fill="hold"/>
                                        <p:tgtEl>
                                          <p:spTgt spid="13"/>
                                        </p:tgtEl>
                                        <p:attrNameLst>
                                          <p:attrName>fill.type</p:attrName>
                                        </p:attrNameLst>
                                      </p:cBhvr>
                                      <p:to>
                                        <p:strVal val="solid"/>
                                      </p:to>
                                    </p:set>
                                    <p:set>
                                      <p:cBhvr>
                                        <p:cTn id="8" dur="500" fill="hold"/>
                                        <p:tgtEl>
                                          <p:spTgt spid="13"/>
                                        </p:tgtEl>
                                        <p:attrNameLst>
                                          <p:attrName>fill.on</p:attrName>
                                        </p:attrNameLst>
                                      </p:cBhvr>
                                      <p:to>
                                        <p:strVal val="true"/>
                                      </p:to>
                                    </p:se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p:stCondLst>
                              <p:cond delay="1000"/>
                            </p:stCondLst>
                            <p:childTnLst>
                              <p:par>
                                <p:cTn id="14" presetID="1" presetClass="emph" presetSubtype="2" fill="hold" nodeType="afterEffect">
                                  <p:stCondLst>
                                    <p:cond delay="0"/>
                                  </p:stCondLst>
                                  <p:childTnLst>
                                    <p:animClr clrSpc="rgb" dir="cw">
                                      <p:cBhvr>
                                        <p:cTn id="15" dur="500" fill="hold"/>
                                        <p:tgtEl>
                                          <p:spTgt spid="21"/>
                                        </p:tgtEl>
                                        <p:attrNameLst>
                                          <p:attrName>fillcolor</p:attrName>
                                        </p:attrNameLst>
                                      </p:cBhvr>
                                      <p:to>
                                        <a:srgbClr val="FF3300"/>
                                      </p:to>
                                    </p:animClr>
                                    <p:set>
                                      <p:cBhvr>
                                        <p:cTn id="16" dur="500" fill="hold"/>
                                        <p:tgtEl>
                                          <p:spTgt spid="21"/>
                                        </p:tgtEl>
                                        <p:attrNameLst>
                                          <p:attrName>fill.type</p:attrName>
                                        </p:attrNameLst>
                                      </p:cBhvr>
                                      <p:to>
                                        <p:strVal val="solid"/>
                                      </p:to>
                                    </p:set>
                                    <p:set>
                                      <p:cBhvr>
                                        <p:cTn id="17" dur="500" fill="hold"/>
                                        <p:tgtEl>
                                          <p:spTgt spid="21"/>
                                        </p:tgtEl>
                                        <p:attrNameLst>
                                          <p:attrName>fill.on</p:attrName>
                                        </p:attrNameLst>
                                      </p:cBhvr>
                                      <p:to>
                                        <p:strVal val="true"/>
                                      </p:to>
                                    </p:set>
                                  </p:childTnLst>
                                </p:cTn>
                              </p:par>
                            </p:childTnLst>
                          </p:cTn>
                        </p:par>
                        <p:par>
                          <p:cTn id="18" fill="hold">
                            <p:stCondLst>
                              <p:cond delay="1500"/>
                            </p:stCondLst>
                            <p:childTnLst>
                              <p:par>
                                <p:cTn id="19" presetID="1" presetClass="emph" presetSubtype="2" fill="hold" nodeType="afterEffect">
                                  <p:stCondLst>
                                    <p:cond delay="0"/>
                                  </p:stCondLst>
                                  <p:childTnLst>
                                    <p:animClr clrSpc="rgb" dir="cw">
                                      <p:cBhvr>
                                        <p:cTn id="20" dur="500" fill="hold"/>
                                        <p:tgtEl>
                                          <p:spTgt spid="11"/>
                                        </p:tgtEl>
                                        <p:attrNameLst>
                                          <p:attrName>fillcolor</p:attrName>
                                        </p:attrNameLst>
                                      </p:cBhvr>
                                      <p:to>
                                        <a:srgbClr val="FF3300"/>
                                      </p:to>
                                    </p:animClr>
                                    <p:set>
                                      <p:cBhvr>
                                        <p:cTn id="21" dur="500" fill="hold"/>
                                        <p:tgtEl>
                                          <p:spTgt spid="11"/>
                                        </p:tgtEl>
                                        <p:attrNameLst>
                                          <p:attrName>fill.type</p:attrName>
                                        </p:attrNameLst>
                                      </p:cBhvr>
                                      <p:to>
                                        <p:strVal val="solid"/>
                                      </p:to>
                                    </p:set>
                                    <p:set>
                                      <p:cBhvr>
                                        <p:cTn id="22" dur="500" fill="hold"/>
                                        <p:tgtEl>
                                          <p:spTgt spid="11"/>
                                        </p:tgtEl>
                                        <p:attrNameLst>
                                          <p:attrName>fill.on</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223163"/>
            <a:ext cx="8676456" cy="584775"/>
          </a:xfrm>
          <a:prstGeom prst="rect">
            <a:avLst/>
          </a:prstGeom>
          <a:solidFill>
            <a:srgbClr val="EAEAEA"/>
          </a:solidFill>
        </p:spPr>
        <p:txBody>
          <a:bodyPr wrap="square">
            <a:spAutoFit/>
          </a:bodyPr>
          <a:lstStyle/>
          <a:p>
            <a:pPr eaLnBrk="1" hangingPunct="1"/>
            <a:r>
              <a:rPr lang="en-IE" sz="3200" b="1" i="1" dirty="0" smtClean="0">
                <a:solidFill>
                  <a:srgbClr val="00B0F0"/>
                </a:solidFill>
              </a:rPr>
              <a:t>Which number is </a:t>
            </a:r>
            <a:r>
              <a:rPr lang="en-IE" sz="3200" b="1" i="1" u="sng" dirty="0" smtClean="0">
                <a:solidFill>
                  <a:schemeClr val="accent1"/>
                </a:solidFill>
              </a:rPr>
              <a:t>not</a:t>
            </a:r>
            <a:r>
              <a:rPr lang="en-IE" sz="3200" b="1" i="1" dirty="0" smtClean="0">
                <a:solidFill>
                  <a:srgbClr val="00B0F0"/>
                </a:solidFill>
              </a:rPr>
              <a:t> a rational number?</a:t>
            </a:r>
          </a:p>
        </p:txBody>
      </p:sp>
      <mc:AlternateContent xmlns:mc="http://schemas.openxmlformats.org/markup-compatibility/2006" xmlns:a14="http://schemas.microsoft.com/office/drawing/2010/main">
        <mc:Choice Requires="a14">
          <p:sp>
            <p:nvSpPr>
              <p:cNvPr id="5" name="Rectangle 4"/>
              <p:cNvSpPr/>
              <p:nvPr/>
            </p:nvSpPr>
            <p:spPr>
              <a:xfrm>
                <a:off x="1190132" y="1898980"/>
                <a:ext cx="2031325" cy="714683"/>
              </a:xfrm>
              <a:prstGeom prst="rect">
                <a:avLst/>
              </a:prstGeom>
            </p:spPr>
            <p:txBody>
              <a:bodyPr wrap="none">
                <a:spAutoFit/>
              </a:bodyPr>
              <a:lstStyle/>
              <a:p>
                <a:r>
                  <a:rPr lang="en-IE" sz="2800" b="1" i="1" dirty="0">
                    <a:solidFill>
                      <a:srgbClr val="FFC000"/>
                    </a:solidFill>
                  </a:rPr>
                  <a:t>B</a:t>
                </a:r>
                <a:r>
                  <a:rPr lang="en-IE" sz="2800" b="1" i="1" dirty="0" smtClean="0">
                    <a:solidFill>
                      <a:srgbClr val="FFC000"/>
                    </a:solidFill>
                  </a:rPr>
                  <a:t>.	</a:t>
                </a:r>
                <a:r>
                  <a:rPr lang="en-IE" sz="2800" b="1" i="1" dirty="0" smtClean="0">
                    <a:solidFill>
                      <a:schemeClr val="accent1"/>
                    </a:solidFill>
                  </a:rPr>
                  <a:t>  </a:t>
                </a:r>
                <a14:m>
                  <m:oMath xmlns:m="http://schemas.openxmlformats.org/officeDocument/2006/math">
                    <m:f>
                      <m:fPr>
                        <m:ctrlPr>
                          <a:rPr lang="en-IE" sz="2800" b="1" i="1" smtClean="0">
                            <a:solidFill>
                              <a:schemeClr val="accent1"/>
                            </a:solidFill>
                            <a:latin typeface="Cambria Math" panose="02040503050406030204" pitchFamily="18" charset="0"/>
                          </a:rPr>
                        </m:ctrlPr>
                      </m:fPr>
                      <m:num>
                        <m:r>
                          <a:rPr lang="en-IE" sz="2800" b="1" i="1" smtClean="0">
                            <a:solidFill>
                              <a:schemeClr val="accent1"/>
                            </a:solidFill>
                            <a:latin typeface="Cambria Math"/>
                          </a:rPr>
                          <m:t>𝟐</m:t>
                        </m:r>
                      </m:num>
                      <m:den>
                        <m:r>
                          <a:rPr lang="en-IE" sz="2800" b="1" i="1" smtClean="0">
                            <a:solidFill>
                              <a:schemeClr val="accent1"/>
                            </a:solidFill>
                            <a:latin typeface="Cambria Math"/>
                          </a:rPr>
                          <m:t>𝟓</m:t>
                        </m:r>
                      </m:den>
                    </m:f>
                  </m:oMath>
                </a14:m>
                <a:r>
                  <a:rPr lang="en-IE" sz="2800" b="1" i="1" dirty="0" smtClean="0"/>
                  <a:t>	</a:t>
                </a:r>
                <a:endParaRPr lang="en-IE" sz="2800" i="1" dirty="0"/>
              </a:p>
            </p:txBody>
          </p:sp>
        </mc:Choice>
        <mc:Fallback xmlns="">
          <p:sp>
            <p:nvSpPr>
              <p:cNvPr id="5" name="Rectangle 4"/>
              <p:cNvSpPr>
                <a:spLocks noRot="1" noChangeAspect="1" noMove="1" noResize="1" noEditPoints="1" noAdjustHandles="1" noChangeArrowheads="1" noChangeShapeType="1" noTextEdit="1"/>
              </p:cNvSpPr>
              <p:nvPr/>
            </p:nvSpPr>
            <p:spPr>
              <a:xfrm>
                <a:off x="1190132" y="1898980"/>
                <a:ext cx="2031325" cy="714683"/>
              </a:xfrm>
              <a:prstGeom prst="rect">
                <a:avLst/>
              </a:prstGeom>
              <a:blipFill rotWithShape="1">
                <a:blip r:embed="rId3"/>
                <a:stretch>
                  <a:fillRect l="-6006" b="-8547"/>
                </a:stretch>
              </a:blipFill>
            </p:spPr>
            <p:txBody>
              <a:bodyPr/>
              <a:lstStyle/>
              <a:p>
                <a:r>
                  <a:rPr lang="en-IE">
                    <a:noFill/>
                  </a:rPr>
                  <a:t> </a:t>
                </a:r>
              </a:p>
            </p:txBody>
          </p:sp>
        </mc:Fallback>
      </mc:AlternateContent>
      <p:sp>
        <p:nvSpPr>
          <p:cNvPr id="16" name="Oval 15"/>
          <p:cNvSpPr/>
          <p:nvPr/>
        </p:nvSpPr>
        <p:spPr>
          <a:xfrm>
            <a:off x="601097" y="1441106"/>
            <a:ext cx="216024" cy="18248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i="1" dirty="0"/>
          </a:p>
        </p:txBody>
      </p:sp>
      <p:sp>
        <p:nvSpPr>
          <p:cNvPr id="6" name="Rectangle 5"/>
          <p:cNvSpPr/>
          <p:nvPr/>
        </p:nvSpPr>
        <p:spPr>
          <a:xfrm>
            <a:off x="1190132" y="1333626"/>
            <a:ext cx="7678807" cy="480131"/>
          </a:xfrm>
          <a:prstGeom prst="rect">
            <a:avLst/>
          </a:prstGeom>
        </p:spPr>
        <p:txBody>
          <a:bodyPr wrap="square">
            <a:spAutoFit/>
          </a:bodyPr>
          <a:lstStyle/>
          <a:p>
            <a:pPr>
              <a:lnSpc>
                <a:spcPct val="90000"/>
              </a:lnSpc>
            </a:pPr>
            <a:r>
              <a:rPr lang="en-IE" sz="2800" b="1" i="1" dirty="0">
                <a:solidFill>
                  <a:srgbClr val="FFC000"/>
                </a:solidFill>
              </a:rPr>
              <a:t>A</a:t>
            </a:r>
            <a:r>
              <a:rPr lang="en-IE" sz="2800" b="1" i="1" dirty="0" smtClean="0">
                <a:solidFill>
                  <a:srgbClr val="FFC000"/>
                </a:solidFill>
              </a:rPr>
              <a:t>.</a:t>
            </a:r>
            <a:r>
              <a:rPr lang="en-IE" sz="2800" b="1" i="1" dirty="0" smtClean="0"/>
              <a:t>	</a:t>
            </a:r>
            <a:r>
              <a:rPr lang="en-IE" sz="2800" i="1" dirty="0">
                <a:solidFill>
                  <a:srgbClr val="00B0F0"/>
                </a:solidFill>
              </a:rPr>
              <a:t> </a:t>
            </a:r>
            <a:r>
              <a:rPr lang="en-IE" sz="2800" b="1" i="1" dirty="0" smtClean="0">
                <a:solidFill>
                  <a:schemeClr val="accent1"/>
                </a:solidFill>
              </a:rPr>
              <a:t>0.3</a:t>
            </a:r>
          </a:p>
        </p:txBody>
      </p:sp>
      <p:sp>
        <p:nvSpPr>
          <p:cNvPr id="17" name="Oval 16"/>
          <p:cNvSpPr/>
          <p:nvPr/>
        </p:nvSpPr>
        <p:spPr>
          <a:xfrm>
            <a:off x="601097" y="2180465"/>
            <a:ext cx="216024" cy="18248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i="1" dirty="0"/>
          </a:p>
        </p:txBody>
      </p:sp>
      <mc:AlternateContent xmlns:mc="http://schemas.openxmlformats.org/markup-compatibility/2006" xmlns:a14="http://schemas.microsoft.com/office/drawing/2010/main">
        <mc:Choice Requires="a14">
          <p:sp>
            <p:nvSpPr>
              <p:cNvPr id="7" name="Rectangle 6"/>
              <p:cNvSpPr/>
              <p:nvPr/>
            </p:nvSpPr>
            <p:spPr>
              <a:xfrm>
                <a:off x="1163278" y="4363770"/>
                <a:ext cx="1673856" cy="970458"/>
              </a:xfrm>
              <a:prstGeom prst="rect">
                <a:avLst/>
              </a:prstGeom>
            </p:spPr>
            <p:txBody>
              <a:bodyPr wrap="none">
                <a:spAutoFit/>
              </a:bodyPr>
              <a:lstStyle/>
              <a:p>
                <a:r>
                  <a:rPr lang="en-IE" sz="2800" b="1" i="1" dirty="0" smtClean="0">
                    <a:solidFill>
                      <a:srgbClr val="FFC000"/>
                    </a:solidFill>
                  </a:rPr>
                  <a:t>E.</a:t>
                </a:r>
                <a:r>
                  <a:rPr lang="en-IE" sz="2800" b="1" i="1" dirty="0" smtClean="0"/>
                  <a:t>         </a:t>
                </a:r>
                <a:r>
                  <a:rPr lang="en-IE" sz="2800" b="1" i="1" dirty="0" smtClean="0">
                    <a:solidFill>
                      <a:schemeClr val="accent1"/>
                    </a:solidFill>
                  </a:rPr>
                  <a:t>0.</a:t>
                </a:r>
                <a14:m>
                  <m:oMath xmlns:m="http://schemas.openxmlformats.org/officeDocument/2006/math">
                    <m:acc>
                      <m:accPr>
                        <m:chr m:val="̇"/>
                        <m:ctrlPr>
                          <a:rPr lang="en-IE" sz="2800" b="1" i="1" smtClean="0">
                            <a:solidFill>
                              <a:schemeClr val="accent1"/>
                            </a:solidFill>
                            <a:latin typeface="Cambria Math" panose="02040503050406030204" pitchFamily="18" charset="0"/>
                          </a:rPr>
                        </m:ctrlPr>
                      </m:accPr>
                      <m:e>
                        <m:r>
                          <a:rPr lang="en-IE" sz="2800" b="1" i="1" smtClean="0">
                            <a:solidFill>
                              <a:schemeClr val="accent1"/>
                            </a:solidFill>
                            <a:latin typeface="Cambria Math"/>
                          </a:rPr>
                          <m:t>𝟏</m:t>
                        </m:r>
                      </m:e>
                    </m:acc>
                  </m:oMath>
                </a14:m>
                <a:endParaRPr lang="en-IE" sz="2800" b="1" i="1" dirty="0">
                  <a:solidFill>
                    <a:schemeClr val="accent1"/>
                  </a:solidFill>
                </a:endParaRPr>
              </a:p>
              <a:p>
                <a:r>
                  <a:rPr lang="en-IE" sz="2800" b="1" i="1" dirty="0" smtClean="0"/>
                  <a:t>	</a:t>
                </a:r>
                <a:endParaRPr lang="en-IE" sz="2800" i="1" dirty="0"/>
              </a:p>
            </p:txBody>
          </p:sp>
        </mc:Choice>
        <mc:Fallback xmlns="">
          <p:sp>
            <p:nvSpPr>
              <p:cNvPr id="7" name="Rectangle 6"/>
              <p:cNvSpPr>
                <a:spLocks noRot="1" noChangeAspect="1" noMove="1" noResize="1" noEditPoints="1" noAdjustHandles="1" noChangeArrowheads="1" noChangeShapeType="1" noTextEdit="1"/>
              </p:cNvSpPr>
              <p:nvPr/>
            </p:nvSpPr>
            <p:spPr>
              <a:xfrm>
                <a:off x="1163278" y="4363770"/>
                <a:ext cx="1673856" cy="970458"/>
              </a:xfrm>
              <a:prstGeom prst="rect">
                <a:avLst/>
              </a:prstGeom>
              <a:blipFill rotWithShape="1">
                <a:blip r:embed="rId4"/>
                <a:stretch>
                  <a:fillRect l="-7664" t="-5031"/>
                </a:stretch>
              </a:blipFill>
            </p:spPr>
            <p:txBody>
              <a:bodyPr/>
              <a:lstStyle/>
              <a:p>
                <a:r>
                  <a:rPr lang="en-IE">
                    <a:noFill/>
                  </a:rPr>
                  <a:t> </a:t>
                </a:r>
              </a:p>
            </p:txBody>
          </p:sp>
        </mc:Fallback>
      </mc:AlternateContent>
      <p:sp>
        <p:nvSpPr>
          <p:cNvPr id="18" name="Oval 17"/>
          <p:cNvSpPr/>
          <p:nvPr/>
        </p:nvSpPr>
        <p:spPr>
          <a:xfrm>
            <a:off x="648961" y="5358394"/>
            <a:ext cx="216024" cy="18248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i="1" dirty="0"/>
          </a:p>
        </p:txBody>
      </p:sp>
      <mc:AlternateContent xmlns:mc="http://schemas.openxmlformats.org/markup-compatibility/2006" xmlns:a14="http://schemas.microsoft.com/office/drawing/2010/main">
        <mc:Choice Requires="a14">
          <p:sp>
            <p:nvSpPr>
              <p:cNvPr id="8" name="Rectangle 7"/>
              <p:cNvSpPr/>
              <p:nvPr/>
            </p:nvSpPr>
            <p:spPr>
              <a:xfrm>
                <a:off x="1177161" y="3571539"/>
                <a:ext cx="1851982" cy="563744"/>
              </a:xfrm>
              <a:prstGeom prst="rect">
                <a:avLst/>
              </a:prstGeom>
            </p:spPr>
            <p:txBody>
              <a:bodyPr wrap="none">
                <a:spAutoFit/>
              </a:bodyPr>
              <a:lstStyle/>
              <a:p>
                <a:r>
                  <a:rPr lang="en-IE" sz="2800" b="1" i="1" dirty="0">
                    <a:solidFill>
                      <a:srgbClr val="FFC000"/>
                    </a:solidFill>
                  </a:rPr>
                  <a:t>D</a:t>
                </a:r>
                <a:r>
                  <a:rPr lang="en-IE" sz="2800" b="1" i="1" dirty="0" smtClean="0">
                    <a:solidFill>
                      <a:srgbClr val="FFC000"/>
                    </a:solidFill>
                  </a:rPr>
                  <a:t>.</a:t>
                </a:r>
                <a:r>
                  <a:rPr lang="en-IE" sz="2800" b="1" i="1" dirty="0" smtClean="0"/>
                  <a:t>	</a:t>
                </a:r>
                <a:r>
                  <a:rPr lang="en-IE" sz="2800" b="1" i="1" dirty="0" smtClean="0">
                    <a:solidFill>
                      <a:schemeClr val="accent1"/>
                    </a:solidFill>
                  </a:rPr>
                  <a:t> </a:t>
                </a:r>
                <a14:m>
                  <m:oMath xmlns:m="http://schemas.openxmlformats.org/officeDocument/2006/math">
                    <m:rad>
                      <m:radPr>
                        <m:degHide m:val="on"/>
                        <m:ctrlPr>
                          <a:rPr lang="en-IE" sz="2800" b="1" i="1" smtClean="0">
                            <a:solidFill>
                              <a:schemeClr val="accent1"/>
                            </a:solidFill>
                            <a:latin typeface="Cambria Math" panose="02040503050406030204" pitchFamily="18" charset="0"/>
                          </a:rPr>
                        </m:ctrlPr>
                      </m:radPr>
                      <m:deg/>
                      <m:e>
                        <m:r>
                          <a:rPr lang="en-IE" sz="2800" b="1" i="1" smtClean="0">
                            <a:solidFill>
                              <a:schemeClr val="accent1"/>
                            </a:solidFill>
                            <a:latin typeface="Cambria Math"/>
                          </a:rPr>
                          <m:t>𝟏𝟔</m:t>
                        </m:r>
                      </m:e>
                    </m:rad>
                  </m:oMath>
                </a14:m>
                <a:endParaRPr lang="en-IE" sz="2800" b="1" i="1" dirty="0">
                  <a:solidFill>
                    <a:schemeClr val="accent1"/>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1177161" y="3571539"/>
                <a:ext cx="1851982" cy="563744"/>
              </a:xfrm>
              <a:prstGeom prst="rect">
                <a:avLst/>
              </a:prstGeom>
              <a:blipFill rotWithShape="1">
                <a:blip r:embed="rId5"/>
                <a:stretch>
                  <a:fillRect l="-6579" t="-4348" b="-29348"/>
                </a:stretch>
              </a:blipFill>
            </p:spPr>
            <p:txBody>
              <a:bodyPr/>
              <a:lstStyle/>
              <a:p>
                <a:r>
                  <a:rPr lang="en-IE">
                    <a:noFill/>
                  </a:rPr>
                  <a:t> </a:t>
                </a:r>
              </a:p>
            </p:txBody>
          </p:sp>
        </mc:Fallback>
      </mc:AlternateContent>
      <p:sp>
        <p:nvSpPr>
          <p:cNvPr id="19" name="Oval 18"/>
          <p:cNvSpPr/>
          <p:nvPr/>
        </p:nvSpPr>
        <p:spPr>
          <a:xfrm>
            <a:off x="630125" y="3782784"/>
            <a:ext cx="216024" cy="18248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i="1" dirty="0"/>
          </a:p>
        </p:txBody>
      </p:sp>
      <p:sp>
        <p:nvSpPr>
          <p:cNvPr id="15" name="Oval 14"/>
          <p:cNvSpPr/>
          <p:nvPr/>
        </p:nvSpPr>
        <p:spPr>
          <a:xfrm>
            <a:off x="631377" y="4553539"/>
            <a:ext cx="216024" cy="18248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i="1" dirty="0"/>
          </a:p>
        </p:txBody>
      </p:sp>
      <mc:AlternateContent xmlns:mc="http://schemas.openxmlformats.org/markup-compatibility/2006" xmlns:a14="http://schemas.microsoft.com/office/drawing/2010/main">
        <mc:Choice Requires="a14">
          <p:sp>
            <p:nvSpPr>
              <p:cNvPr id="20" name="Rectangle 19"/>
              <p:cNvSpPr/>
              <p:nvPr/>
            </p:nvSpPr>
            <p:spPr>
              <a:xfrm>
                <a:off x="1169117" y="5223033"/>
                <a:ext cx="7678807" cy="534634"/>
              </a:xfrm>
              <a:prstGeom prst="rect">
                <a:avLst/>
              </a:prstGeom>
            </p:spPr>
            <p:txBody>
              <a:bodyPr wrap="square">
                <a:spAutoFit/>
              </a:bodyPr>
              <a:lstStyle/>
              <a:p>
                <a:pPr>
                  <a:lnSpc>
                    <a:spcPct val="90000"/>
                  </a:lnSpc>
                </a:pPr>
                <a:r>
                  <a:rPr lang="en-IE" sz="2800" b="1" i="1" dirty="0">
                    <a:solidFill>
                      <a:srgbClr val="FFC000"/>
                    </a:solidFill>
                  </a:rPr>
                  <a:t>F</a:t>
                </a:r>
                <a:r>
                  <a:rPr lang="en-IE" sz="2800" b="1" i="1" dirty="0" smtClean="0">
                    <a:solidFill>
                      <a:srgbClr val="FFC000"/>
                    </a:solidFill>
                  </a:rPr>
                  <a:t>.</a:t>
                </a:r>
                <a:r>
                  <a:rPr lang="en-IE" sz="2800" b="1" i="1" dirty="0" smtClean="0"/>
                  <a:t>	</a:t>
                </a:r>
                <a14:m>
                  <m:oMath xmlns:m="http://schemas.openxmlformats.org/officeDocument/2006/math">
                    <m:rad>
                      <m:radPr>
                        <m:degHide m:val="on"/>
                        <m:ctrlPr>
                          <a:rPr lang="en-IE" sz="2800" b="1" i="1" smtClean="0">
                            <a:solidFill>
                              <a:srgbClr val="0070C0"/>
                            </a:solidFill>
                            <a:latin typeface="Cambria Math" panose="02040503050406030204" pitchFamily="18" charset="0"/>
                          </a:rPr>
                        </m:ctrlPr>
                      </m:radPr>
                      <m:deg/>
                      <m:e>
                        <m:r>
                          <a:rPr lang="en-IE" sz="2800" b="1" i="1" smtClean="0">
                            <a:solidFill>
                              <a:srgbClr val="0070C0"/>
                            </a:solidFill>
                            <a:latin typeface="Cambria Math"/>
                          </a:rPr>
                          <m:t>𝟐</m:t>
                        </m:r>
                      </m:e>
                    </m:rad>
                  </m:oMath>
                </a14:m>
                <a:endParaRPr lang="en-IE" sz="2800" b="1" i="1" dirty="0" smtClean="0">
                  <a:solidFill>
                    <a:schemeClr val="accent1"/>
                  </a:solidFill>
                </a:endParaRPr>
              </a:p>
            </p:txBody>
          </p:sp>
        </mc:Choice>
        <mc:Fallback xmlns="">
          <p:sp>
            <p:nvSpPr>
              <p:cNvPr id="20" name="Rectangle 19"/>
              <p:cNvSpPr>
                <a:spLocks noRot="1" noChangeAspect="1" noMove="1" noResize="1" noEditPoints="1" noAdjustHandles="1" noChangeArrowheads="1" noChangeShapeType="1" noTextEdit="1"/>
              </p:cNvSpPr>
              <p:nvPr/>
            </p:nvSpPr>
            <p:spPr>
              <a:xfrm>
                <a:off x="1169117" y="5223033"/>
                <a:ext cx="7678807" cy="534634"/>
              </a:xfrm>
              <a:prstGeom prst="rect">
                <a:avLst/>
              </a:prstGeom>
              <a:blipFill rotWithShape="1">
                <a:blip r:embed="rId6"/>
                <a:stretch>
                  <a:fillRect l="-1668" t="-12644" b="-28736"/>
                </a:stretch>
              </a:blipFill>
            </p:spPr>
            <p:txBody>
              <a:bodyPr/>
              <a:lstStyle/>
              <a:p>
                <a:r>
                  <a:rPr lang="en-IE">
                    <a:noFill/>
                  </a:rPr>
                  <a:t> </a:t>
                </a:r>
              </a:p>
            </p:txBody>
          </p:sp>
        </mc:Fallback>
      </mc:AlternateContent>
      <p:pic>
        <p:nvPicPr>
          <p:cNvPr id="13" name="Picture 4" descr="http://www.karlscalculus.org/rationals.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52726" y="852555"/>
            <a:ext cx="2181225" cy="1930065"/>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p:cNvSpPr/>
          <p:nvPr/>
        </p:nvSpPr>
        <p:spPr>
          <a:xfrm>
            <a:off x="624126" y="3001436"/>
            <a:ext cx="216024" cy="18248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i="1" dirty="0"/>
          </a:p>
        </p:txBody>
      </p:sp>
      <mc:AlternateContent xmlns:mc="http://schemas.openxmlformats.org/markup-compatibility/2006" xmlns:a14="http://schemas.microsoft.com/office/drawing/2010/main">
        <mc:Choice Requires="a14">
          <p:sp>
            <p:nvSpPr>
              <p:cNvPr id="21" name="Rectangle 20"/>
              <p:cNvSpPr/>
              <p:nvPr/>
            </p:nvSpPr>
            <p:spPr>
              <a:xfrm>
                <a:off x="1163278" y="2782620"/>
                <a:ext cx="1600118" cy="1143646"/>
              </a:xfrm>
              <a:prstGeom prst="rect">
                <a:avLst/>
              </a:prstGeom>
            </p:spPr>
            <p:txBody>
              <a:bodyPr wrap="none">
                <a:spAutoFit/>
              </a:bodyPr>
              <a:lstStyle/>
              <a:p>
                <a:r>
                  <a:rPr lang="en-IE" sz="2800" b="1" i="1" dirty="0" smtClean="0">
                    <a:solidFill>
                      <a:srgbClr val="FFC000"/>
                    </a:solidFill>
                  </a:rPr>
                  <a:t>C.</a:t>
                </a:r>
                <a:r>
                  <a:rPr lang="en-IE" sz="2800" b="1" i="1" dirty="0" smtClean="0"/>
                  <a:t>       </a:t>
                </a:r>
                <a:r>
                  <a:rPr lang="en-IE" sz="2800" b="1" i="1" dirty="0" smtClean="0">
                    <a:solidFill>
                      <a:schemeClr val="accent1"/>
                    </a:solidFill>
                  </a:rPr>
                  <a:t> -</a:t>
                </a:r>
                <a:r>
                  <a:rPr lang="en-IE" sz="2400" b="1" i="1" dirty="0" smtClean="0">
                    <a:solidFill>
                      <a:schemeClr val="accent1"/>
                    </a:solidFill>
                  </a:rPr>
                  <a:t>1 </a:t>
                </a:r>
                <a14:m>
                  <m:oMath xmlns:m="http://schemas.openxmlformats.org/officeDocument/2006/math">
                    <m:f>
                      <m:fPr>
                        <m:ctrlPr>
                          <a:rPr lang="en-IE" sz="2800" b="1" i="1" smtClean="0">
                            <a:solidFill>
                              <a:schemeClr val="accent1"/>
                            </a:solidFill>
                            <a:latin typeface="Cambria Math" panose="02040503050406030204" pitchFamily="18" charset="0"/>
                          </a:rPr>
                        </m:ctrlPr>
                      </m:fPr>
                      <m:num>
                        <m:r>
                          <a:rPr lang="en-IE" sz="2800" b="1" i="1" smtClean="0">
                            <a:solidFill>
                              <a:schemeClr val="accent1"/>
                            </a:solidFill>
                            <a:latin typeface="Cambria Math"/>
                          </a:rPr>
                          <m:t>𝟑</m:t>
                        </m:r>
                      </m:num>
                      <m:den>
                        <m:r>
                          <a:rPr lang="en-IE" sz="2800" b="1" i="1" smtClean="0">
                            <a:solidFill>
                              <a:schemeClr val="accent1"/>
                            </a:solidFill>
                            <a:latin typeface="Cambria Math"/>
                          </a:rPr>
                          <m:t>𝟒</m:t>
                        </m:r>
                      </m:den>
                    </m:f>
                  </m:oMath>
                </a14:m>
                <a:endParaRPr lang="en-IE" sz="2800" b="1" i="1" dirty="0">
                  <a:solidFill>
                    <a:schemeClr val="accent1"/>
                  </a:solidFill>
                </a:endParaRPr>
              </a:p>
              <a:p>
                <a:r>
                  <a:rPr lang="en-IE" sz="2800" b="1" i="1" dirty="0" smtClean="0"/>
                  <a:t>	</a:t>
                </a:r>
                <a:endParaRPr lang="en-IE" sz="2800" i="1" dirty="0"/>
              </a:p>
            </p:txBody>
          </p:sp>
        </mc:Choice>
        <mc:Fallback xmlns="">
          <p:sp>
            <p:nvSpPr>
              <p:cNvPr id="21" name="Rectangle 20"/>
              <p:cNvSpPr>
                <a:spLocks noRot="1" noChangeAspect="1" noMove="1" noResize="1" noEditPoints="1" noAdjustHandles="1" noChangeArrowheads="1" noChangeShapeType="1" noTextEdit="1"/>
              </p:cNvSpPr>
              <p:nvPr/>
            </p:nvSpPr>
            <p:spPr>
              <a:xfrm>
                <a:off x="1163278" y="2782620"/>
                <a:ext cx="1600118" cy="1143646"/>
              </a:xfrm>
              <a:prstGeom prst="rect">
                <a:avLst/>
              </a:prstGeom>
              <a:blipFill rotWithShape="1">
                <a:blip r:embed="rId8"/>
                <a:stretch>
                  <a:fillRect l="-8015"/>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2692441" y="5207435"/>
                <a:ext cx="3781688" cy="523220"/>
              </a:xfrm>
              <a:prstGeom prst="rect">
                <a:avLst/>
              </a:prstGeom>
              <a:noFill/>
              <a:ln w="47625">
                <a:noFill/>
              </a:ln>
            </p:spPr>
            <p:txBody>
              <a:bodyPr wrap="square" rtlCol="0">
                <a:spAutoFit/>
              </a:bodyPr>
              <a:lstStyle/>
              <a:p>
                <a14:m>
                  <m:oMath xmlns:m="http://schemas.openxmlformats.org/officeDocument/2006/math">
                    <m:r>
                      <m:rPr>
                        <m:nor/>
                      </m:rPr>
                      <a:rPr lang="en-IE" sz="2800" b="1" i="0" smtClean="0">
                        <a:solidFill>
                          <a:schemeClr val="accent1"/>
                        </a:solidFill>
                      </a:rPr>
                      <m:t> =</m:t>
                    </m:r>
                    <m:r>
                      <m:rPr>
                        <m:nor/>
                      </m:rPr>
                      <a:rPr lang="en-IE" sz="2800" b="1" smtClean="0">
                        <a:solidFill>
                          <a:schemeClr val="accent1"/>
                        </a:solidFill>
                      </a:rPr>
                      <m:t>1.41421356237</m:t>
                    </m:r>
                  </m:oMath>
                </a14:m>
                <a:r>
                  <a:rPr lang="en-IE" sz="2800" b="1" dirty="0" smtClean="0">
                    <a:solidFill>
                      <a:schemeClr val="accent1"/>
                    </a:solidFill>
                  </a:rPr>
                  <a:t>..</a:t>
                </a:r>
                <a:endParaRPr lang="en-IE" sz="2800" b="1" dirty="0">
                  <a:solidFill>
                    <a:schemeClr val="accent1"/>
                  </a:solidFill>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2692441" y="5207435"/>
                <a:ext cx="3781688" cy="523220"/>
              </a:xfrm>
              <a:prstGeom prst="rect">
                <a:avLst/>
              </a:prstGeom>
              <a:blipFill rotWithShape="1">
                <a:blip r:embed="rId9"/>
                <a:stretch>
                  <a:fillRect t="-11628" b="-31395"/>
                </a:stretch>
              </a:blipFill>
              <a:ln w="47625">
                <a:noFill/>
              </a:ln>
            </p:spPr>
            <p:txBody>
              <a:bodyPr/>
              <a:lstStyle/>
              <a:p>
                <a:r>
                  <a:rPr lang="en-IE">
                    <a:noFill/>
                  </a:rPr>
                  <a:t> </a:t>
                </a:r>
              </a:p>
            </p:txBody>
          </p:sp>
        </mc:Fallback>
      </mc:AlternateContent>
      <p:grpSp>
        <p:nvGrpSpPr>
          <p:cNvPr id="23" name="Group 22"/>
          <p:cNvGrpSpPr/>
          <p:nvPr/>
        </p:nvGrpSpPr>
        <p:grpSpPr>
          <a:xfrm>
            <a:off x="3067967" y="1197076"/>
            <a:ext cx="2047550" cy="707886"/>
            <a:chOff x="7066127" y="2224160"/>
            <a:chExt cx="2047550" cy="707886"/>
          </a:xfrm>
        </p:grpSpPr>
        <p:sp>
          <p:nvSpPr>
            <p:cNvPr id="24" name="TextBox 23"/>
            <p:cNvSpPr txBox="1"/>
            <p:nvPr/>
          </p:nvSpPr>
          <p:spPr>
            <a:xfrm>
              <a:off x="7606470" y="2224160"/>
              <a:ext cx="1507207" cy="707886"/>
            </a:xfrm>
            <a:prstGeom prst="rect">
              <a:avLst/>
            </a:prstGeom>
            <a:solidFill>
              <a:schemeClr val="accent3">
                <a:lumMod val="20000"/>
                <a:lumOff val="80000"/>
              </a:schemeClr>
            </a:solidFill>
            <a:ln w="60325">
              <a:solidFill>
                <a:srgbClr val="FF0000"/>
              </a:solidFill>
            </a:ln>
          </p:spPr>
          <p:txBody>
            <a:bodyPr wrap="none" rtlCol="0">
              <a:spAutoFit/>
            </a:bodyPr>
            <a:lstStyle/>
            <a:p>
              <a:pPr algn="ctr"/>
              <a:r>
                <a:rPr lang="en-IE" sz="2000" b="1" dirty="0" smtClean="0">
                  <a:solidFill>
                    <a:srgbClr val="00B050"/>
                  </a:solidFill>
                  <a:latin typeface="Cambria Math"/>
                </a:rPr>
                <a:t>Terminating</a:t>
              </a:r>
            </a:p>
            <a:p>
              <a:pPr algn="ctr"/>
              <a:r>
                <a:rPr lang="en-IE" sz="2000" b="1" dirty="0" smtClean="0">
                  <a:solidFill>
                    <a:srgbClr val="00B050"/>
                  </a:solidFill>
                  <a:latin typeface="Cambria Math"/>
                </a:rPr>
                <a:t>Decimal</a:t>
              </a:r>
            </a:p>
          </p:txBody>
        </p:sp>
        <p:cxnSp>
          <p:nvCxnSpPr>
            <p:cNvPr id="25" name="Straight Arrow Connector 24"/>
            <p:cNvCxnSpPr/>
            <p:nvPr/>
          </p:nvCxnSpPr>
          <p:spPr bwMode="auto">
            <a:xfrm flipH="1">
              <a:off x="7066127" y="2577785"/>
              <a:ext cx="456626" cy="1"/>
            </a:xfrm>
            <a:prstGeom prst="straightConnector1">
              <a:avLst/>
            </a:prstGeom>
            <a:solidFill>
              <a:schemeClr val="hlink">
                <a:alpha val="64999"/>
              </a:schemeClr>
            </a:solidFill>
            <a:ln w="41275" cap="flat" cmpd="sng" algn="ctr">
              <a:solidFill>
                <a:srgbClr val="FF0000"/>
              </a:solidFill>
              <a:prstDash val="solid"/>
              <a:round/>
              <a:headEnd type="none" w="med" len="med"/>
              <a:tailEnd type="arrow"/>
            </a:ln>
            <a:effectLst/>
          </p:spPr>
        </p:cxnSp>
      </p:grpSp>
      <p:grpSp>
        <p:nvGrpSpPr>
          <p:cNvPr id="29" name="Group 28"/>
          <p:cNvGrpSpPr/>
          <p:nvPr/>
        </p:nvGrpSpPr>
        <p:grpSpPr>
          <a:xfrm>
            <a:off x="3067967" y="2676521"/>
            <a:ext cx="2047550" cy="707886"/>
            <a:chOff x="7066127" y="2224160"/>
            <a:chExt cx="2047550" cy="707886"/>
          </a:xfrm>
        </p:grpSpPr>
        <p:sp>
          <p:nvSpPr>
            <p:cNvPr id="30" name="TextBox 29"/>
            <p:cNvSpPr txBox="1"/>
            <p:nvPr/>
          </p:nvSpPr>
          <p:spPr>
            <a:xfrm>
              <a:off x="7606470" y="2224160"/>
              <a:ext cx="1507207" cy="707886"/>
            </a:xfrm>
            <a:prstGeom prst="rect">
              <a:avLst/>
            </a:prstGeom>
            <a:solidFill>
              <a:schemeClr val="accent3">
                <a:lumMod val="20000"/>
                <a:lumOff val="80000"/>
              </a:schemeClr>
            </a:solidFill>
            <a:ln w="60325">
              <a:solidFill>
                <a:srgbClr val="FF0000"/>
              </a:solidFill>
            </a:ln>
          </p:spPr>
          <p:txBody>
            <a:bodyPr wrap="none" rtlCol="0">
              <a:spAutoFit/>
            </a:bodyPr>
            <a:lstStyle/>
            <a:p>
              <a:pPr algn="ctr"/>
              <a:r>
                <a:rPr lang="en-IE" sz="2000" b="1" dirty="0" smtClean="0">
                  <a:solidFill>
                    <a:srgbClr val="00B050"/>
                  </a:solidFill>
                  <a:latin typeface="Cambria Math"/>
                </a:rPr>
                <a:t>Terminating</a:t>
              </a:r>
            </a:p>
            <a:p>
              <a:pPr algn="ctr"/>
              <a:r>
                <a:rPr lang="en-IE" sz="2000" b="1" dirty="0" smtClean="0">
                  <a:solidFill>
                    <a:srgbClr val="00B050"/>
                  </a:solidFill>
                  <a:latin typeface="Cambria Math"/>
                </a:rPr>
                <a:t>Decimal</a:t>
              </a:r>
            </a:p>
          </p:txBody>
        </p:sp>
        <p:cxnSp>
          <p:nvCxnSpPr>
            <p:cNvPr id="31" name="Straight Arrow Connector 30"/>
            <p:cNvCxnSpPr/>
            <p:nvPr/>
          </p:nvCxnSpPr>
          <p:spPr bwMode="auto">
            <a:xfrm flipH="1">
              <a:off x="7066127" y="2577785"/>
              <a:ext cx="456626" cy="1"/>
            </a:xfrm>
            <a:prstGeom prst="straightConnector1">
              <a:avLst/>
            </a:prstGeom>
            <a:solidFill>
              <a:schemeClr val="hlink">
                <a:alpha val="64999"/>
              </a:schemeClr>
            </a:solidFill>
            <a:ln w="41275" cap="flat" cmpd="sng" algn="ctr">
              <a:solidFill>
                <a:srgbClr val="FF0000"/>
              </a:solidFill>
              <a:prstDash val="solid"/>
              <a:round/>
              <a:headEnd type="none" w="med" len="med"/>
              <a:tailEnd type="arrow"/>
            </a:ln>
            <a:effectLst/>
          </p:spPr>
        </p:cxnSp>
      </p:grpSp>
      <p:grpSp>
        <p:nvGrpSpPr>
          <p:cNvPr id="32" name="Group 31"/>
          <p:cNvGrpSpPr/>
          <p:nvPr/>
        </p:nvGrpSpPr>
        <p:grpSpPr>
          <a:xfrm>
            <a:off x="3133283" y="4339895"/>
            <a:ext cx="1788153" cy="707886"/>
            <a:chOff x="7066127" y="2209646"/>
            <a:chExt cx="1788153" cy="707886"/>
          </a:xfrm>
        </p:grpSpPr>
        <p:sp>
          <p:nvSpPr>
            <p:cNvPr id="33" name="TextBox 32"/>
            <p:cNvSpPr txBox="1"/>
            <p:nvPr/>
          </p:nvSpPr>
          <p:spPr>
            <a:xfrm>
              <a:off x="7598615" y="2209646"/>
              <a:ext cx="1255665" cy="707886"/>
            </a:xfrm>
            <a:prstGeom prst="rect">
              <a:avLst/>
            </a:prstGeom>
            <a:solidFill>
              <a:schemeClr val="accent3">
                <a:lumMod val="20000"/>
                <a:lumOff val="80000"/>
              </a:schemeClr>
            </a:solidFill>
            <a:ln w="60325">
              <a:solidFill>
                <a:srgbClr val="FF0000"/>
              </a:solidFill>
            </a:ln>
          </p:spPr>
          <p:txBody>
            <a:bodyPr wrap="none" rtlCol="0">
              <a:spAutoFit/>
            </a:bodyPr>
            <a:lstStyle/>
            <a:p>
              <a:pPr algn="ctr"/>
              <a:r>
                <a:rPr lang="en-IE" sz="2000" b="1" dirty="0" smtClean="0">
                  <a:solidFill>
                    <a:srgbClr val="00B050"/>
                  </a:solidFill>
                  <a:latin typeface="Cambria Math"/>
                </a:rPr>
                <a:t>Recurring</a:t>
              </a:r>
            </a:p>
            <a:p>
              <a:pPr algn="ctr"/>
              <a:r>
                <a:rPr lang="en-IE" sz="2000" b="1" dirty="0" smtClean="0">
                  <a:solidFill>
                    <a:srgbClr val="00B050"/>
                  </a:solidFill>
                  <a:latin typeface="Cambria Math"/>
                </a:rPr>
                <a:t>Decimal</a:t>
              </a:r>
            </a:p>
          </p:txBody>
        </p:sp>
        <p:cxnSp>
          <p:nvCxnSpPr>
            <p:cNvPr id="34" name="Straight Arrow Connector 33"/>
            <p:cNvCxnSpPr/>
            <p:nvPr/>
          </p:nvCxnSpPr>
          <p:spPr bwMode="auto">
            <a:xfrm flipH="1">
              <a:off x="7066127" y="2577785"/>
              <a:ext cx="456626" cy="1"/>
            </a:xfrm>
            <a:prstGeom prst="straightConnector1">
              <a:avLst/>
            </a:prstGeom>
            <a:solidFill>
              <a:schemeClr val="hlink">
                <a:alpha val="64999"/>
              </a:schemeClr>
            </a:solidFill>
            <a:ln w="41275" cap="flat" cmpd="sng" algn="ctr">
              <a:solidFill>
                <a:srgbClr val="FF0000"/>
              </a:solidFill>
              <a:prstDash val="solid"/>
              <a:round/>
              <a:headEnd type="none" w="med" len="med"/>
              <a:tailEnd type="arrow"/>
            </a:ln>
            <a:effectLst/>
          </p:spPr>
        </p:cxnSp>
      </p:grpSp>
      <mc:AlternateContent xmlns:mc="http://schemas.openxmlformats.org/markup-compatibility/2006" xmlns:a14="http://schemas.microsoft.com/office/drawing/2010/main">
        <mc:Choice Requires="a14">
          <p:sp>
            <p:nvSpPr>
              <p:cNvPr id="35" name="Rectangle 34"/>
              <p:cNvSpPr/>
              <p:nvPr/>
            </p:nvSpPr>
            <p:spPr>
              <a:xfrm>
                <a:off x="1176377" y="5215779"/>
                <a:ext cx="7678807" cy="534634"/>
              </a:xfrm>
              <a:prstGeom prst="rect">
                <a:avLst/>
              </a:prstGeom>
            </p:spPr>
            <p:txBody>
              <a:bodyPr wrap="square">
                <a:spAutoFit/>
              </a:bodyPr>
              <a:lstStyle/>
              <a:p>
                <a:pPr>
                  <a:lnSpc>
                    <a:spcPct val="90000"/>
                  </a:lnSpc>
                </a:pPr>
                <a:r>
                  <a:rPr lang="en-IE" sz="2800" b="1" i="1" dirty="0" smtClean="0">
                    <a:solidFill>
                      <a:srgbClr val="336600"/>
                    </a:solidFill>
                  </a:rPr>
                  <a:t>F.	</a:t>
                </a:r>
                <a14:m>
                  <m:oMath xmlns:m="http://schemas.openxmlformats.org/officeDocument/2006/math">
                    <m:rad>
                      <m:radPr>
                        <m:degHide m:val="on"/>
                        <m:ctrlPr>
                          <a:rPr lang="en-IE" sz="2800" b="1" i="1" smtClean="0">
                            <a:solidFill>
                              <a:srgbClr val="336600"/>
                            </a:solidFill>
                            <a:latin typeface="Cambria Math" panose="02040503050406030204" pitchFamily="18" charset="0"/>
                          </a:rPr>
                        </m:ctrlPr>
                      </m:radPr>
                      <m:deg/>
                      <m:e>
                        <m:r>
                          <a:rPr lang="en-IE" sz="2800" b="1" i="1" smtClean="0">
                            <a:solidFill>
                              <a:srgbClr val="336600"/>
                            </a:solidFill>
                            <a:latin typeface="Cambria Math"/>
                          </a:rPr>
                          <m:t>𝟐</m:t>
                        </m:r>
                      </m:e>
                    </m:rad>
                  </m:oMath>
                </a14:m>
                <a:endParaRPr lang="en-IE" sz="2800" b="1" i="1" dirty="0" smtClean="0">
                  <a:solidFill>
                    <a:srgbClr val="336600"/>
                  </a:solidFill>
                </a:endParaRPr>
              </a:p>
            </p:txBody>
          </p:sp>
        </mc:Choice>
        <mc:Fallback xmlns="">
          <p:sp>
            <p:nvSpPr>
              <p:cNvPr id="35" name="Rectangle 34"/>
              <p:cNvSpPr>
                <a:spLocks noRot="1" noChangeAspect="1" noMove="1" noResize="1" noEditPoints="1" noAdjustHandles="1" noChangeArrowheads="1" noChangeShapeType="1" noTextEdit="1"/>
              </p:cNvSpPr>
              <p:nvPr/>
            </p:nvSpPr>
            <p:spPr>
              <a:xfrm>
                <a:off x="1176377" y="5215779"/>
                <a:ext cx="7678807" cy="534634"/>
              </a:xfrm>
              <a:prstGeom prst="rect">
                <a:avLst/>
              </a:prstGeom>
              <a:blipFill rotWithShape="1">
                <a:blip r:embed="rId10"/>
                <a:stretch>
                  <a:fillRect l="-1667" t="-12644" b="-28736"/>
                </a:stretch>
              </a:blipFill>
            </p:spPr>
            <p:txBody>
              <a:bodyPr/>
              <a:lstStyle/>
              <a:p>
                <a:r>
                  <a:rPr lang="en-IE">
                    <a:noFill/>
                  </a:rPr>
                  <a:t> </a:t>
                </a:r>
              </a:p>
            </p:txBody>
          </p:sp>
        </mc:Fallback>
      </mc:AlternateContent>
      <p:grpSp>
        <p:nvGrpSpPr>
          <p:cNvPr id="36" name="Group 35"/>
          <p:cNvGrpSpPr/>
          <p:nvPr/>
        </p:nvGrpSpPr>
        <p:grpSpPr>
          <a:xfrm>
            <a:off x="3075227" y="1915522"/>
            <a:ext cx="2047550" cy="707886"/>
            <a:chOff x="7066127" y="2224160"/>
            <a:chExt cx="2047550" cy="707886"/>
          </a:xfrm>
        </p:grpSpPr>
        <p:sp>
          <p:nvSpPr>
            <p:cNvPr id="37" name="TextBox 36"/>
            <p:cNvSpPr txBox="1"/>
            <p:nvPr/>
          </p:nvSpPr>
          <p:spPr>
            <a:xfrm>
              <a:off x="7606470" y="2224160"/>
              <a:ext cx="1507207" cy="707886"/>
            </a:xfrm>
            <a:prstGeom prst="rect">
              <a:avLst/>
            </a:prstGeom>
            <a:solidFill>
              <a:schemeClr val="accent3">
                <a:lumMod val="20000"/>
                <a:lumOff val="80000"/>
              </a:schemeClr>
            </a:solidFill>
            <a:ln w="60325">
              <a:solidFill>
                <a:srgbClr val="FF0000"/>
              </a:solidFill>
            </a:ln>
          </p:spPr>
          <p:txBody>
            <a:bodyPr wrap="none" rtlCol="0">
              <a:spAutoFit/>
            </a:bodyPr>
            <a:lstStyle/>
            <a:p>
              <a:pPr algn="ctr"/>
              <a:r>
                <a:rPr lang="en-IE" sz="2000" b="1" dirty="0" smtClean="0">
                  <a:solidFill>
                    <a:srgbClr val="00B050"/>
                  </a:solidFill>
                  <a:latin typeface="Cambria Math"/>
                </a:rPr>
                <a:t>Terminating</a:t>
              </a:r>
            </a:p>
            <a:p>
              <a:pPr algn="ctr"/>
              <a:r>
                <a:rPr lang="en-IE" sz="2000" b="1" dirty="0" smtClean="0">
                  <a:solidFill>
                    <a:srgbClr val="00B050"/>
                  </a:solidFill>
                  <a:latin typeface="Cambria Math"/>
                </a:rPr>
                <a:t>Decimal</a:t>
              </a:r>
            </a:p>
          </p:txBody>
        </p:sp>
        <p:cxnSp>
          <p:nvCxnSpPr>
            <p:cNvPr id="38" name="Straight Arrow Connector 37"/>
            <p:cNvCxnSpPr/>
            <p:nvPr/>
          </p:nvCxnSpPr>
          <p:spPr bwMode="auto">
            <a:xfrm flipH="1">
              <a:off x="7066127" y="2577785"/>
              <a:ext cx="456626" cy="1"/>
            </a:xfrm>
            <a:prstGeom prst="straightConnector1">
              <a:avLst/>
            </a:prstGeom>
            <a:solidFill>
              <a:schemeClr val="hlink">
                <a:alpha val="64999"/>
              </a:schemeClr>
            </a:solidFill>
            <a:ln w="41275" cap="flat" cmpd="sng" algn="ctr">
              <a:solidFill>
                <a:srgbClr val="FF0000"/>
              </a:solidFill>
              <a:prstDash val="solid"/>
              <a:round/>
              <a:headEnd type="none" w="med" len="med"/>
              <a:tailEnd type="arrow"/>
            </a:ln>
            <a:effectLst/>
          </p:spPr>
        </p:cxnSp>
      </p:grpSp>
      <p:grpSp>
        <p:nvGrpSpPr>
          <p:cNvPr id="39" name="Group 38"/>
          <p:cNvGrpSpPr/>
          <p:nvPr/>
        </p:nvGrpSpPr>
        <p:grpSpPr>
          <a:xfrm>
            <a:off x="3076740" y="3443355"/>
            <a:ext cx="2047550" cy="707886"/>
            <a:chOff x="7066127" y="2224160"/>
            <a:chExt cx="2047550" cy="707886"/>
          </a:xfrm>
        </p:grpSpPr>
        <p:sp>
          <p:nvSpPr>
            <p:cNvPr id="40" name="TextBox 39"/>
            <p:cNvSpPr txBox="1"/>
            <p:nvPr/>
          </p:nvSpPr>
          <p:spPr>
            <a:xfrm>
              <a:off x="7606470" y="2224160"/>
              <a:ext cx="1507207" cy="707886"/>
            </a:xfrm>
            <a:prstGeom prst="rect">
              <a:avLst/>
            </a:prstGeom>
            <a:solidFill>
              <a:schemeClr val="accent3">
                <a:lumMod val="20000"/>
                <a:lumOff val="80000"/>
              </a:schemeClr>
            </a:solidFill>
            <a:ln w="60325">
              <a:solidFill>
                <a:srgbClr val="FF0000"/>
              </a:solidFill>
            </a:ln>
          </p:spPr>
          <p:txBody>
            <a:bodyPr wrap="none" rtlCol="0">
              <a:spAutoFit/>
            </a:bodyPr>
            <a:lstStyle/>
            <a:p>
              <a:pPr algn="ctr"/>
              <a:r>
                <a:rPr lang="en-IE" sz="2000" b="1" dirty="0" smtClean="0">
                  <a:solidFill>
                    <a:srgbClr val="00B050"/>
                  </a:solidFill>
                  <a:latin typeface="Cambria Math"/>
                </a:rPr>
                <a:t>Terminating</a:t>
              </a:r>
            </a:p>
            <a:p>
              <a:pPr algn="ctr"/>
              <a:r>
                <a:rPr lang="en-IE" sz="2000" b="1" dirty="0" smtClean="0">
                  <a:solidFill>
                    <a:srgbClr val="00B050"/>
                  </a:solidFill>
                  <a:latin typeface="Cambria Math"/>
                </a:rPr>
                <a:t>Decimal</a:t>
              </a:r>
            </a:p>
          </p:txBody>
        </p:sp>
        <p:cxnSp>
          <p:nvCxnSpPr>
            <p:cNvPr id="41" name="Straight Arrow Connector 40"/>
            <p:cNvCxnSpPr/>
            <p:nvPr/>
          </p:nvCxnSpPr>
          <p:spPr bwMode="auto">
            <a:xfrm flipH="1">
              <a:off x="7066127" y="2577785"/>
              <a:ext cx="456626" cy="1"/>
            </a:xfrm>
            <a:prstGeom prst="straightConnector1">
              <a:avLst/>
            </a:prstGeom>
            <a:solidFill>
              <a:schemeClr val="hlink">
                <a:alpha val="64999"/>
              </a:schemeClr>
            </a:solidFill>
            <a:ln w="41275" cap="flat" cmpd="sng" algn="ctr">
              <a:solidFill>
                <a:srgbClr val="FF0000"/>
              </a:solidFill>
              <a:prstDash val="solid"/>
              <a:round/>
              <a:headEnd type="none" w="med" len="med"/>
              <a:tailEnd type="arrow"/>
            </a:ln>
            <a:effectLst/>
          </p:spPr>
        </p:cxnSp>
      </p:grpSp>
      <p:pic>
        <p:nvPicPr>
          <p:cNvPr id="42" name="Picture 2" descr="http://www.ryman.co.uk/Catalogue/Ryman/large/global/images/main/12/1201042077.jpg">
            <a:hlinkClick r:id="rId11" action="ppaction://hlinkpres?slideindex=1&amp;slidetitle="/>
          </p:cNvPr>
          <p:cNvPicPr>
            <a:picLocks noChangeAspect="1" noChangeArrowheads="1"/>
          </p:cNvPicPr>
          <p:nvPr/>
        </p:nvPicPr>
        <p:blipFill rotWithShape="1">
          <a:blip r:embed="rId1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7341217" y="5448197"/>
            <a:ext cx="1733795" cy="1409803"/>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p:cNvGrpSpPr/>
          <p:nvPr/>
        </p:nvGrpSpPr>
        <p:grpSpPr>
          <a:xfrm>
            <a:off x="5973287" y="4657554"/>
            <a:ext cx="2604660" cy="1938992"/>
            <a:chOff x="5947463" y="2553536"/>
            <a:chExt cx="3136435" cy="853185"/>
          </a:xfrm>
        </p:grpSpPr>
        <p:sp>
          <p:nvSpPr>
            <p:cNvPr id="27" name="TextBox 26"/>
            <p:cNvSpPr txBox="1"/>
            <p:nvPr/>
          </p:nvSpPr>
          <p:spPr>
            <a:xfrm>
              <a:off x="6938467" y="2553536"/>
              <a:ext cx="2145431" cy="853185"/>
            </a:xfrm>
            <a:prstGeom prst="rect">
              <a:avLst/>
            </a:prstGeom>
            <a:solidFill>
              <a:schemeClr val="accent3">
                <a:lumMod val="20000"/>
                <a:lumOff val="80000"/>
              </a:schemeClr>
            </a:solidFill>
            <a:ln w="60325">
              <a:solidFill>
                <a:srgbClr val="FF0000"/>
              </a:solidFill>
            </a:ln>
          </p:spPr>
          <p:txBody>
            <a:bodyPr wrap="square" rtlCol="0">
              <a:spAutoFit/>
            </a:bodyPr>
            <a:lstStyle/>
            <a:p>
              <a:pPr algn="ctr"/>
              <a:r>
                <a:rPr lang="en-IE" sz="2000" b="1" dirty="0" smtClean="0">
                  <a:solidFill>
                    <a:srgbClr val="00B050"/>
                  </a:solidFill>
                  <a:latin typeface="Cambria Math"/>
                </a:rPr>
                <a:t>Decimal expansion that can go on forever without recurring</a:t>
              </a:r>
            </a:p>
          </p:txBody>
        </p:sp>
        <p:cxnSp>
          <p:nvCxnSpPr>
            <p:cNvPr id="28" name="Straight Arrow Connector 27"/>
            <p:cNvCxnSpPr/>
            <p:nvPr/>
          </p:nvCxnSpPr>
          <p:spPr bwMode="auto">
            <a:xfrm flipH="1">
              <a:off x="5947463" y="2936483"/>
              <a:ext cx="866300" cy="1079"/>
            </a:xfrm>
            <a:prstGeom prst="straightConnector1">
              <a:avLst/>
            </a:prstGeom>
            <a:solidFill>
              <a:schemeClr val="hlink">
                <a:alpha val="64999"/>
              </a:schemeClr>
            </a:solidFill>
            <a:ln w="41275" cap="flat" cmpd="sng" algn="ctr">
              <a:solidFill>
                <a:srgbClr val="FF0000"/>
              </a:solidFill>
              <a:prstDash val="solid"/>
              <a:round/>
              <a:headEnd type="none" w="med" len="med"/>
              <a:tailEnd type="arrow"/>
            </a:ln>
            <a:effectLst/>
          </p:spPr>
        </p:cxnSp>
      </p:grpSp>
      <p:pic>
        <p:nvPicPr>
          <p:cNvPr id="102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5788" y="585788"/>
            <a:ext cx="7972425" cy="568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28675" y="807938"/>
            <a:ext cx="7486650" cy="5345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3" name="Group 42"/>
          <p:cNvGrpSpPr/>
          <p:nvPr/>
        </p:nvGrpSpPr>
        <p:grpSpPr>
          <a:xfrm>
            <a:off x="8783960" y="620688"/>
            <a:ext cx="6760396" cy="5209088"/>
            <a:chOff x="8783960" y="620688"/>
            <a:chExt cx="6760396" cy="5209088"/>
          </a:xfrm>
        </p:grpSpPr>
        <p:pic>
          <p:nvPicPr>
            <p:cNvPr id="44"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144000" y="620688"/>
              <a:ext cx="6400356" cy="5209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45" name="Snip Single Corner Rectangle 44"/>
                <p:cNvSpPr/>
                <p:nvPr/>
              </p:nvSpPr>
              <p:spPr>
                <a:xfrm flipH="1">
                  <a:off x="8783960" y="2352563"/>
                  <a:ext cx="360040" cy="1080000"/>
                </a:xfrm>
                <a:prstGeom prst="snip1Rect">
                  <a:avLst>
                    <a:gd name="adj" fmla="val 27932"/>
                  </a:avLst>
                </a:prstGeom>
                <a:solidFill>
                  <a:srgbClr val="990033"/>
                </a:solidFill>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14:m>
                    <m:oMathPara xmlns:m="http://schemas.openxmlformats.org/officeDocument/2006/math">
                      <m:oMathParaPr>
                        <m:jc m:val="centerGroup"/>
                      </m:oMathParaPr>
                      <m:oMath xmlns:m="http://schemas.openxmlformats.org/officeDocument/2006/math">
                        <m:rad>
                          <m:radPr>
                            <m:degHide m:val="on"/>
                            <m:ctrlPr>
                              <a:rPr lang="en-IE" i="1" smtClean="0">
                                <a:latin typeface="Cambria Math" panose="02040503050406030204" pitchFamily="18" charset="0"/>
                              </a:rPr>
                            </m:ctrlPr>
                          </m:radPr>
                          <m:deg/>
                          <m:e>
                            <m:r>
                              <a:rPr lang="en-IE" b="0" i="1" smtClean="0">
                                <a:latin typeface="Cambria Math"/>
                              </a:rPr>
                              <m:t>2</m:t>
                            </m:r>
                          </m:e>
                        </m:rad>
                      </m:oMath>
                    </m:oMathPara>
                  </a14:m>
                  <a:endParaRPr lang="en-IE" dirty="0"/>
                </a:p>
              </p:txBody>
            </p:sp>
          </mc:Choice>
          <mc:Fallback xmlns="">
            <p:sp>
              <p:nvSpPr>
                <p:cNvPr id="45" name="Snip Single Corner Rectangle 44"/>
                <p:cNvSpPr>
                  <a:spLocks noRot="1" noChangeAspect="1" noMove="1" noResize="1" noEditPoints="1" noAdjustHandles="1" noChangeArrowheads="1" noChangeShapeType="1" noTextEdit="1"/>
                </p:cNvSpPr>
                <p:nvPr/>
              </p:nvSpPr>
              <p:spPr>
                <a:xfrm flipH="1">
                  <a:off x="8783960" y="2352563"/>
                  <a:ext cx="360040" cy="1080000"/>
                </a:xfrm>
                <a:prstGeom prst="snip1Rect">
                  <a:avLst>
                    <a:gd name="adj" fmla="val 27932"/>
                  </a:avLst>
                </a:prstGeom>
                <a:blipFill rotWithShape="1">
                  <a:blip r:embed="rId16"/>
                  <a:stretch>
                    <a:fillRect/>
                  </a:stretch>
                </a:blipFill>
              </p:spPr>
              <p:txBody>
                <a:bodyPr/>
                <a:lstStyle/>
                <a:p>
                  <a:r>
                    <a:rPr lang="en-IE">
                      <a:noFill/>
                    </a:rPr>
                    <a:t> </a:t>
                  </a:r>
                </a:p>
              </p:txBody>
            </p:sp>
          </mc:Fallback>
        </mc:AlternateContent>
      </p:grpSp>
    </p:spTree>
    <p:extLst>
      <p:ext uri="{BB962C8B-B14F-4D97-AF65-F5344CB8AC3E}">
        <p14:creationId xmlns:p14="http://schemas.microsoft.com/office/powerpoint/2010/main" val="230582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16"/>
                                        </p:tgtEl>
                                        <p:attrNameLst>
                                          <p:attrName>fillcolor</p:attrName>
                                        </p:attrNameLst>
                                      </p:cBhvr>
                                      <p:to>
                                        <a:srgbClr val="FF3300"/>
                                      </p:to>
                                    </p:animClr>
                                    <p:set>
                                      <p:cBhvr>
                                        <p:cTn id="7" dur="500" fill="hold"/>
                                        <p:tgtEl>
                                          <p:spTgt spid="16"/>
                                        </p:tgtEl>
                                        <p:attrNameLst>
                                          <p:attrName>fill.type</p:attrName>
                                        </p:attrNameLst>
                                      </p:cBhvr>
                                      <p:to>
                                        <p:strVal val="solid"/>
                                      </p:to>
                                    </p:set>
                                    <p:set>
                                      <p:cBhvr>
                                        <p:cTn id="8" dur="500" fill="hold"/>
                                        <p:tgtEl>
                                          <p:spTgt spid="16"/>
                                        </p:tgtEl>
                                        <p:attrNameLst>
                                          <p:attrName>fill.on</p:attrName>
                                        </p:attrNameLst>
                                      </p:cBhvr>
                                      <p:to>
                                        <p:strVal val="true"/>
                                      </p:to>
                                    </p:set>
                                  </p:childTnLst>
                                </p:cTn>
                              </p:par>
                            </p:childTnLst>
                          </p:cTn>
                        </p:par>
                        <p:par>
                          <p:cTn id="9" fill="hold">
                            <p:stCondLst>
                              <p:cond delay="500"/>
                            </p:stCondLst>
                            <p:childTnLst>
                              <p:par>
                                <p:cTn id="10" presetID="1" presetClass="emph" presetSubtype="2" fill="hold" nodeType="afterEffect">
                                  <p:stCondLst>
                                    <p:cond delay="0"/>
                                  </p:stCondLst>
                                  <p:childTnLst>
                                    <p:animClr clrSpc="rgb" dir="cw">
                                      <p:cBhvr>
                                        <p:cTn id="11" dur="500" fill="hold"/>
                                        <p:tgtEl>
                                          <p:spTgt spid="17"/>
                                        </p:tgtEl>
                                        <p:attrNameLst>
                                          <p:attrName>fillcolor</p:attrName>
                                        </p:attrNameLst>
                                      </p:cBhvr>
                                      <p:to>
                                        <a:srgbClr val="FF3300"/>
                                      </p:to>
                                    </p:animClr>
                                    <p:set>
                                      <p:cBhvr>
                                        <p:cTn id="12" dur="500" fill="hold"/>
                                        <p:tgtEl>
                                          <p:spTgt spid="17"/>
                                        </p:tgtEl>
                                        <p:attrNameLst>
                                          <p:attrName>fill.type</p:attrName>
                                        </p:attrNameLst>
                                      </p:cBhvr>
                                      <p:to>
                                        <p:strVal val="solid"/>
                                      </p:to>
                                    </p:set>
                                    <p:set>
                                      <p:cBhvr>
                                        <p:cTn id="13" dur="500" fill="hold"/>
                                        <p:tgtEl>
                                          <p:spTgt spid="17"/>
                                        </p:tgtEl>
                                        <p:attrNameLst>
                                          <p:attrName>fill.on</p:attrName>
                                        </p:attrNameLst>
                                      </p:cBhvr>
                                      <p:to>
                                        <p:strVal val="true"/>
                                      </p:to>
                                    </p:set>
                                  </p:childTnLst>
                                </p:cTn>
                              </p:par>
                            </p:childTnLst>
                          </p:cTn>
                        </p:par>
                        <p:par>
                          <p:cTn id="14" fill="hold">
                            <p:stCondLst>
                              <p:cond delay="1000"/>
                            </p:stCondLst>
                            <p:childTnLst>
                              <p:par>
                                <p:cTn id="15" presetID="1" presetClass="emph" presetSubtype="2" fill="hold" nodeType="afterEffect">
                                  <p:stCondLst>
                                    <p:cond delay="0"/>
                                  </p:stCondLst>
                                  <p:childTnLst>
                                    <p:animClr clrSpc="rgb" dir="cw">
                                      <p:cBhvr>
                                        <p:cTn id="16" dur="500" fill="hold"/>
                                        <p:tgtEl>
                                          <p:spTgt spid="14"/>
                                        </p:tgtEl>
                                        <p:attrNameLst>
                                          <p:attrName>fillcolor</p:attrName>
                                        </p:attrNameLst>
                                      </p:cBhvr>
                                      <p:to>
                                        <a:srgbClr val="FF3300"/>
                                      </p:to>
                                    </p:animClr>
                                    <p:set>
                                      <p:cBhvr>
                                        <p:cTn id="17" dur="500" fill="hold"/>
                                        <p:tgtEl>
                                          <p:spTgt spid="14"/>
                                        </p:tgtEl>
                                        <p:attrNameLst>
                                          <p:attrName>fill.type</p:attrName>
                                        </p:attrNameLst>
                                      </p:cBhvr>
                                      <p:to>
                                        <p:strVal val="solid"/>
                                      </p:to>
                                    </p:set>
                                    <p:set>
                                      <p:cBhvr>
                                        <p:cTn id="18" dur="500" fill="hold"/>
                                        <p:tgtEl>
                                          <p:spTgt spid="14"/>
                                        </p:tgtEl>
                                        <p:attrNameLst>
                                          <p:attrName>fill.on</p:attrName>
                                        </p:attrNameLst>
                                      </p:cBhvr>
                                      <p:to>
                                        <p:strVal val="true"/>
                                      </p:to>
                                    </p:set>
                                  </p:childTnLst>
                                </p:cTn>
                              </p:par>
                            </p:childTnLst>
                          </p:cTn>
                        </p:par>
                        <p:par>
                          <p:cTn id="19" fill="hold">
                            <p:stCondLst>
                              <p:cond delay="1500"/>
                            </p:stCondLst>
                            <p:childTnLst>
                              <p:par>
                                <p:cTn id="20" presetID="1" presetClass="emph" presetSubtype="2" fill="hold" grpId="0" nodeType="afterEffect">
                                  <p:stCondLst>
                                    <p:cond delay="0"/>
                                  </p:stCondLst>
                                  <p:childTnLst>
                                    <p:animClr clrSpc="rgb" dir="cw">
                                      <p:cBhvr>
                                        <p:cTn id="21" dur="500" fill="hold"/>
                                        <p:tgtEl>
                                          <p:spTgt spid="19"/>
                                        </p:tgtEl>
                                        <p:attrNameLst>
                                          <p:attrName>fillcolor</p:attrName>
                                        </p:attrNameLst>
                                      </p:cBhvr>
                                      <p:to>
                                        <a:srgbClr val="FF3300"/>
                                      </p:to>
                                    </p:animClr>
                                    <p:set>
                                      <p:cBhvr>
                                        <p:cTn id="22" dur="500" fill="hold"/>
                                        <p:tgtEl>
                                          <p:spTgt spid="19"/>
                                        </p:tgtEl>
                                        <p:attrNameLst>
                                          <p:attrName>fill.type</p:attrName>
                                        </p:attrNameLst>
                                      </p:cBhvr>
                                      <p:to>
                                        <p:strVal val="solid"/>
                                      </p:to>
                                    </p:set>
                                    <p:set>
                                      <p:cBhvr>
                                        <p:cTn id="23" dur="500" fill="hold"/>
                                        <p:tgtEl>
                                          <p:spTgt spid="19"/>
                                        </p:tgtEl>
                                        <p:attrNameLst>
                                          <p:attrName>fill.on</p:attrName>
                                        </p:attrNameLst>
                                      </p:cBhvr>
                                      <p:to>
                                        <p:strVal val="true"/>
                                      </p:to>
                                    </p:set>
                                  </p:childTnLst>
                                </p:cTn>
                              </p:par>
                            </p:childTnLst>
                          </p:cTn>
                        </p:par>
                        <p:par>
                          <p:cTn id="24" fill="hold">
                            <p:stCondLst>
                              <p:cond delay="2000"/>
                            </p:stCondLst>
                            <p:childTnLst>
                              <p:par>
                                <p:cTn id="25" presetID="1" presetClass="emph" presetSubtype="2" fill="hold" nodeType="afterEffect">
                                  <p:stCondLst>
                                    <p:cond delay="0"/>
                                  </p:stCondLst>
                                  <p:childTnLst>
                                    <p:animClr clrSpc="rgb" dir="cw">
                                      <p:cBhvr>
                                        <p:cTn id="26" dur="500" fill="hold"/>
                                        <p:tgtEl>
                                          <p:spTgt spid="15"/>
                                        </p:tgtEl>
                                        <p:attrNameLst>
                                          <p:attrName>fillcolor</p:attrName>
                                        </p:attrNameLst>
                                      </p:cBhvr>
                                      <p:to>
                                        <a:srgbClr val="FF3300"/>
                                      </p:to>
                                    </p:animClr>
                                    <p:set>
                                      <p:cBhvr>
                                        <p:cTn id="27" dur="500" fill="hold"/>
                                        <p:tgtEl>
                                          <p:spTgt spid="15"/>
                                        </p:tgtEl>
                                        <p:attrNameLst>
                                          <p:attrName>fill.type</p:attrName>
                                        </p:attrNameLst>
                                      </p:cBhvr>
                                      <p:to>
                                        <p:strVal val="solid"/>
                                      </p:to>
                                    </p:set>
                                    <p:set>
                                      <p:cBhvr>
                                        <p:cTn id="28" dur="500" fill="hold"/>
                                        <p:tgtEl>
                                          <p:spTgt spid="15"/>
                                        </p:tgtEl>
                                        <p:attrNameLst>
                                          <p:attrName>fill.on</p:attrName>
                                        </p:attrNameLst>
                                      </p:cBhvr>
                                      <p:to>
                                        <p:strVal val="true"/>
                                      </p:to>
                                    </p:set>
                                  </p:childTnLst>
                                </p:cTn>
                              </p:par>
                            </p:childTnLst>
                          </p:cTn>
                        </p:par>
                        <p:par>
                          <p:cTn id="29" fill="hold">
                            <p:stCondLst>
                              <p:cond delay="2500"/>
                            </p:stCondLst>
                            <p:childTnLst>
                              <p:par>
                                <p:cTn id="30" presetID="1" presetClass="emph" presetSubtype="2" fill="hold" nodeType="afterEffect">
                                  <p:stCondLst>
                                    <p:cond delay="0"/>
                                  </p:stCondLst>
                                  <p:childTnLst>
                                    <p:animClr clrSpc="rgb" dir="cw">
                                      <p:cBhvr>
                                        <p:cTn id="31" dur="500" fill="hold"/>
                                        <p:tgtEl>
                                          <p:spTgt spid="18"/>
                                        </p:tgtEl>
                                        <p:attrNameLst>
                                          <p:attrName>fillcolor</p:attrName>
                                        </p:attrNameLst>
                                      </p:cBhvr>
                                      <p:to>
                                        <a:srgbClr val="008000"/>
                                      </p:to>
                                    </p:animClr>
                                    <p:set>
                                      <p:cBhvr>
                                        <p:cTn id="32" dur="500" fill="hold"/>
                                        <p:tgtEl>
                                          <p:spTgt spid="18"/>
                                        </p:tgtEl>
                                        <p:attrNameLst>
                                          <p:attrName>fill.type</p:attrName>
                                        </p:attrNameLst>
                                      </p:cBhvr>
                                      <p:to>
                                        <p:strVal val="solid"/>
                                      </p:to>
                                    </p:set>
                                    <p:set>
                                      <p:cBhvr>
                                        <p:cTn id="33" dur="500" fill="hold"/>
                                        <p:tgtEl>
                                          <p:spTgt spid="18"/>
                                        </p:tgtEl>
                                        <p:attrNameLst>
                                          <p:attrName>fill.on</p:attrName>
                                        </p:attrNameLst>
                                      </p:cBhvr>
                                      <p:to>
                                        <p:strVal val="true"/>
                                      </p:to>
                                    </p:set>
                                  </p:childTnLst>
                                </p:cTn>
                              </p:par>
                            </p:childTnLst>
                          </p:cTn>
                        </p:par>
                        <p:par>
                          <p:cTn id="34" fill="hold">
                            <p:stCondLst>
                              <p:cond delay="3000"/>
                            </p:stCondLst>
                            <p:childTnLst>
                              <p:par>
                                <p:cTn id="35" presetID="1" presetClass="entr" presetSubtype="0"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500"/>
                                        <p:tgtEl>
                                          <p:spTgt spid="2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500"/>
                                        <p:tgtEl>
                                          <p:spTgt spid="39"/>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fade">
                                      <p:cBhvr>
                                        <p:cTn id="66" dur="500"/>
                                        <p:tgtEl>
                                          <p:spTgt spid="32"/>
                                        </p:tgtEl>
                                      </p:cBhvr>
                                    </p:animEffect>
                                  </p:childTnLst>
                                </p:cTn>
                              </p:par>
                            </p:childTnLst>
                          </p:cTn>
                        </p:par>
                        <p:par>
                          <p:cTn id="67" fill="hold">
                            <p:stCondLst>
                              <p:cond delay="500"/>
                            </p:stCondLst>
                            <p:childTnLst>
                              <p:par>
                                <p:cTn id="68" presetID="10" presetClass="exit" presetSubtype="0" fill="hold" nodeType="afterEffect">
                                  <p:stCondLst>
                                    <p:cond delay="0"/>
                                  </p:stCondLst>
                                  <p:childTnLst>
                                    <p:animEffect transition="out" filter="fade">
                                      <p:cBhvr>
                                        <p:cTn id="69" dur="500"/>
                                        <p:tgtEl>
                                          <p:spTgt spid="42"/>
                                        </p:tgtEl>
                                      </p:cBhvr>
                                    </p:animEffect>
                                    <p:set>
                                      <p:cBhvr>
                                        <p:cTn id="70" dur="1" fill="hold">
                                          <p:stCondLst>
                                            <p:cond delay="499"/>
                                          </p:stCondLst>
                                        </p:cTn>
                                        <p:tgtEl>
                                          <p:spTgt spid="42"/>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6" restart="whenNotActive" fill="hold" evtFilter="cancelBubble" nodeType="interactiveSeq">
                <p:stCondLst>
                  <p:cond evt="onClick" delay="0">
                    <p:tgtEl>
                      <p:spTgt spid="43"/>
                    </p:tgtEl>
                  </p:cond>
                </p:stCondLst>
                <p:endSync evt="end" delay="0">
                  <p:rtn val="all"/>
                </p:endSync>
                <p:childTnLst>
                  <p:par>
                    <p:cTn id="77" fill="hold">
                      <p:stCondLst>
                        <p:cond delay="0"/>
                      </p:stCondLst>
                      <p:childTnLst>
                        <p:par>
                          <p:cTn id="78" fill="hold">
                            <p:stCondLst>
                              <p:cond delay="0"/>
                            </p:stCondLst>
                            <p:childTnLst>
                              <p:par>
                                <p:cTn id="79" presetID="35" presetClass="path" presetSubtype="0" accel="50000" decel="50000" fill="hold" nodeType="clickEffect">
                                  <p:stCondLst>
                                    <p:cond delay="0"/>
                                  </p:stCondLst>
                                  <p:childTnLst>
                                    <p:animMotion origin="layout" path="M 4.16667E-6 -3.7037E-6 L -0.93386 0.00394 " pathEditMode="relative" rAng="0" ptsTypes="AA">
                                      <p:cBhvr>
                                        <p:cTn id="80" dur="2000" fill="hold"/>
                                        <p:tgtEl>
                                          <p:spTgt spid="43"/>
                                        </p:tgtEl>
                                        <p:attrNameLst>
                                          <p:attrName>ppt_x</p:attrName>
                                          <p:attrName>ppt_y</p:attrName>
                                        </p:attrNameLst>
                                      </p:cBhvr>
                                      <p:rCtr x="-46701" y="185"/>
                                    </p:animMotion>
                                  </p:childTnLst>
                                </p:cTn>
                              </p:par>
                            </p:childTnLst>
                          </p:cTn>
                        </p:par>
                      </p:childTnLst>
                    </p:cTn>
                  </p:par>
                  <p:par>
                    <p:cTn id="81" fill="hold">
                      <p:stCondLst>
                        <p:cond delay="indefinite"/>
                      </p:stCondLst>
                      <p:childTnLst>
                        <p:par>
                          <p:cTn id="82" fill="hold">
                            <p:stCondLst>
                              <p:cond delay="0"/>
                            </p:stCondLst>
                            <p:childTnLst>
                              <p:par>
                                <p:cTn id="83" presetID="63" presetClass="path" presetSubtype="0" accel="50000" decel="50000" fill="hold" nodeType="clickEffect">
                                  <p:stCondLst>
                                    <p:cond delay="0"/>
                                  </p:stCondLst>
                                  <p:childTnLst>
                                    <p:animMotion origin="layout" path="M -0.93385 0.00393 L 0.00018 1.48148E-6 " pathEditMode="relative" rAng="0" ptsTypes="AA">
                                      <p:cBhvr>
                                        <p:cTn id="84" dur="2000" fill="hold"/>
                                        <p:tgtEl>
                                          <p:spTgt spid="43"/>
                                        </p:tgtEl>
                                        <p:attrNameLst>
                                          <p:attrName>ppt_x</p:attrName>
                                          <p:attrName>ppt_y</p:attrName>
                                        </p:attrNameLst>
                                      </p:cBhvr>
                                      <p:rCtr x="46701" y="-208"/>
                                    </p:animMotion>
                                  </p:childTnLst>
                                </p:cTn>
                              </p:par>
                            </p:childTnLst>
                          </p:cTn>
                        </p:par>
                      </p:childTnLst>
                    </p:cTn>
                  </p:par>
                </p:childTnLst>
              </p:cTn>
              <p:nextCondLst>
                <p:cond evt="onClick" delay="0">
                  <p:tgtEl>
                    <p:spTgt spid="43"/>
                  </p:tgtEl>
                </p:cond>
              </p:nextCondLst>
            </p:seq>
          </p:childTnLst>
        </p:cTn>
      </p:par>
    </p:tnLst>
    <p:bldLst>
      <p:bldP spid="19" grpId="0" animBg="1"/>
      <p:bldP spid="22"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223163"/>
            <a:ext cx="8676456" cy="584775"/>
          </a:xfrm>
          <a:prstGeom prst="rect">
            <a:avLst/>
          </a:prstGeom>
          <a:solidFill>
            <a:srgbClr val="EAEAEA"/>
          </a:solidFill>
        </p:spPr>
        <p:txBody>
          <a:bodyPr wrap="square">
            <a:spAutoFit/>
          </a:bodyPr>
          <a:lstStyle/>
          <a:p>
            <a:pPr eaLnBrk="1" hangingPunct="1"/>
            <a:r>
              <a:rPr lang="en-IE" sz="3200" b="1" i="1" dirty="0" smtClean="0">
                <a:solidFill>
                  <a:srgbClr val="00B0F0"/>
                </a:solidFill>
              </a:rPr>
              <a:t>Which number is </a:t>
            </a:r>
            <a:r>
              <a:rPr lang="en-IE" sz="3200" b="1" i="1" u="sng" dirty="0" smtClean="0">
                <a:solidFill>
                  <a:schemeClr val="accent1"/>
                </a:solidFill>
              </a:rPr>
              <a:t>not</a:t>
            </a:r>
            <a:r>
              <a:rPr lang="en-IE" sz="3200" b="1" i="1" dirty="0" smtClean="0">
                <a:solidFill>
                  <a:srgbClr val="00B0F0"/>
                </a:solidFill>
              </a:rPr>
              <a:t> a rational number?</a:t>
            </a:r>
          </a:p>
        </p:txBody>
      </p:sp>
      <p:pic>
        <p:nvPicPr>
          <p:cNvPr id="1026"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000" y="729000"/>
            <a:ext cx="7560000" cy="5400000"/>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000" y="729000"/>
            <a:ext cx="7560000" cy="5400000"/>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grpSp>
        <p:nvGrpSpPr>
          <p:cNvPr id="43" name="Group 42"/>
          <p:cNvGrpSpPr/>
          <p:nvPr/>
        </p:nvGrpSpPr>
        <p:grpSpPr>
          <a:xfrm>
            <a:off x="8783960" y="620688"/>
            <a:ext cx="6760396" cy="5209088"/>
            <a:chOff x="8783960" y="620688"/>
            <a:chExt cx="6760396" cy="5209088"/>
          </a:xfrm>
        </p:grpSpPr>
        <p:pic>
          <p:nvPicPr>
            <p:cNvPr id="4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0" y="620688"/>
              <a:ext cx="6400356" cy="5209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45" name="Snip Single Corner Rectangle 44"/>
                <p:cNvSpPr/>
                <p:nvPr/>
              </p:nvSpPr>
              <p:spPr>
                <a:xfrm flipH="1">
                  <a:off x="8783960" y="2352563"/>
                  <a:ext cx="360040" cy="1080000"/>
                </a:xfrm>
                <a:prstGeom prst="snip1Rect">
                  <a:avLst>
                    <a:gd name="adj" fmla="val 27932"/>
                  </a:avLst>
                </a:prstGeom>
                <a:solidFill>
                  <a:srgbClr val="990033"/>
                </a:solidFill>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14:m>
                    <m:oMathPara xmlns:m="http://schemas.openxmlformats.org/officeDocument/2006/math">
                      <m:oMathParaPr>
                        <m:jc m:val="centerGroup"/>
                      </m:oMathParaPr>
                      <m:oMath xmlns:m="http://schemas.openxmlformats.org/officeDocument/2006/math">
                        <m:rad>
                          <m:radPr>
                            <m:degHide m:val="on"/>
                            <m:ctrlPr>
                              <a:rPr lang="en-IE" i="1" smtClean="0">
                                <a:latin typeface="Cambria Math" panose="02040503050406030204" pitchFamily="18" charset="0"/>
                              </a:rPr>
                            </m:ctrlPr>
                          </m:radPr>
                          <m:deg/>
                          <m:e>
                            <m:r>
                              <a:rPr lang="en-IE" b="0" i="1" smtClean="0">
                                <a:latin typeface="Cambria Math"/>
                              </a:rPr>
                              <m:t>2</m:t>
                            </m:r>
                          </m:e>
                        </m:rad>
                      </m:oMath>
                    </m:oMathPara>
                  </a14:m>
                  <a:endParaRPr lang="en-IE" dirty="0"/>
                </a:p>
              </p:txBody>
            </p:sp>
          </mc:Choice>
          <mc:Fallback xmlns="">
            <p:sp>
              <p:nvSpPr>
                <p:cNvPr id="45" name="Snip Single Corner Rectangle 44"/>
                <p:cNvSpPr>
                  <a:spLocks noRot="1" noChangeAspect="1" noMove="1" noResize="1" noEditPoints="1" noAdjustHandles="1" noChangeArrowheads="1" noChangeShapeType="1" noTextEdit="1"/>
                </p:cNvSpPr>
                <p:nvPr/>
              </p:nvSpPr>
              <p:spPr>
                <a:xfrm flipH="1">
                  <a:off x="8783960" y="2352563"/>
                  <a:ext cx="360040" cy="1080000"/>
                </a:xfrm>
                <a:prstGeom prst="snip1Rect">
                  <a:avLst>
                    <a:gd name="adj" fmla="val 27932"/>
                  </a:avLst>
                </a:prstGeom>
                <a:blipFill rotWithShape="1">
                  <a:blip r:embed="rId13"/>
                  <a:stretch>
                    <a:fillRect/>
                  </a:stretch>
                </a:blipFill>
              </p:spPr>
              <p:txBody>
                <a:bodyPr/>
                <a:lstStyle/>
                <a:p>
                  <a:r>
                    <a:rPr lang="en-IE">
                      <a:noFill/>
                    </a:rPr>
                    <a:t> </a:t>
                  </a:r>
                </a:p>
              </p:txBody>
            </p:sp>
          </mc:Fallback>
        </mc:AlternateContent>
      </p:grpSp>
      <p:pic>
        <p:nvPicPr>
          <p:cNvPr id="2050" name="Picture 2" descr="lu_cha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43400" y="3432563"/>
            <a:ext cx="2651760" cy="1563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051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3"/>
                    </p:tgtEl>
                  </p:cond>
                </p:stCondLst>
                <p:endSync evt="end" delay="0">
                  <p:rtn val="all"/>
                </p:endSync>
                <p:childTnLst>
                  <p:par>
                    <p:cTn id="12" fill="hold">
                      <p:stCondLst>
                        <p:cond delay="0"/>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4.16667E-6 -3.7037E-6 L -0.93386 0.00394 " pathEditMode="relative" rAng="0" ptsTypes="AA">
                                      <p:cBhvr>
                                        <p:cTn id="15" dur="2000" fill="hold"/>
                                        <p:tgtEl>
                                          <p:spTgt spid="43"/>
                                        </p:tgtEl>
                                        <p:attrNameLst>
                                          <p:attrName>ppt_x</p:attrName>
                                          <p:attrName>ppt_y</p:attrName>
                                        </p:attrNameLst>
                                      </p:cBhvr>
                                      <p:rCtr x="-46701" y="185"/>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0.93385 0.00393 L 0.00018 1.48148E-6 " pathEditMode="relative" rAng="0" ptsTypes="AA">
                                      <p:cBhvr>
                                        <p:cTn id="19" dur="2000" fill="hold"/>
                                        <p:tgtEl>
                                          <p:spTgt spid="43"/>
                                        </p:tgtEl>
                                        <p:attrNameLst>
                                          <p:attrName>ppt_x</p:attrName>
                                          <p:attrName>ppt_y</p:attrName>
                                        </p:attrNameLst>
                                      </p:cBhvr>
                                      <p:rCtr x="46701" y="-208"/>
                                    </p:animMotion>
                                  </p:childTnLst>
                                </p:cTn>
                              </p:par>
                            </p:childTnLst>
                          </p:cTn>
                        </p:par>
                      </p:childTnLst>
                    </p:cTn>
                  </p:par>
                </p:childTnLst>
              </p:cTn>
              <p:nextCondLst>
                <p:cond evt="onClick" delay="0">
                  <p:tgtEl>
                    <p:spTgt spid="43"/>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179512" y="96163"/>
                <a:ext cx="8862888" cy="593817"/>
              </a:xfrm>
              <a:prstGeom prst="rect">
                <a:avLst/>
              </a:prstGeom>
              <a:solidFill>
                <a:srgbClr val="EAEAEA"/>
              </a:solidFill>
            </p:spPr>
            <p:txBody>
              <a:bodyPr wrap="square">
                <a:spAutoFit/>
              </a:bodyPr>
              <a:lstStyle/>
              <a:p>
                <a:pPr eaLnBrk="1" hangingPunct="1"/>
                <a:r>
                  <a:rPr lang="en-IE" sz="3200" b="1" i="1" dirty="0" smtClean="0">
                    <a:solidFill>
                      <a:srgbClr val="00B0F0"/>
                    </a:solidFill>
                  </a:rPr>
                  <a:t>The value of n for which </a:t>
                </a:r>
                <a14:m>
                  <m:oMath xmlns:m="http://schemas.openxmlformats.org/officeDocument/2006/math">
                    <m:rad>
                      <m:radPr>
                        <m:degHide m:val="on"/>
                        <m:ctrlPr>
                          <a:rPr lang="en-IE" sz="3200" b="1" i="1" smtClean="0">
                            <a:solidFill>
                              <a:srgbClr val="0070C0"/>
                            </a:solidFill>
                            <a:latin typeface="Cambria Math" panose="02040503050406030204" pitchFamily="18" charset="0"/>
                          </a:rPr>
                        </m:ctrlPr>
                      </m:radPr>
                      <m:deg/>
                      <m:e>
                        <m:r>
                          <a:rPr lang="en-IE" sz="3200" b="1" i="1" smtClean="0">
                            <a:solidFill>
                              <a:srgbClr val="0070C0"/>
                            </a:solidFill>
                            <a:latin typeface="Cambria Math"/>
                          </a:rPr>
                          <m:t>𝒏</m:t>
                        </m:r>
                      </m:e>
                    </m:rad>
                  </m:oMath>
                </a14:m>
                <a:r>
                  <a:rPr lang="en-IE" sz="3200" b="1" i="1" dirty="0" smtClean="0">
                    <a:solidFill>
                      <a:srgbClr val="0070C0"/>
                    </a:solidFill>
                  </a:rPr>
                  <a:t> </a:t>
                </a:r>
                <a:r>
                  <a:rPr lang="en-IE" sz="3200" b="1" i="1" dirty="0" smtClean="0">
                    <a:solidFill>
                      <a:srgbClr val="00B0F0"/>
                    </a:solidFill>
                  </a:rPr>
                  <a:t>is</a:t>
                </a:r>
                <a:r>
                  <a:rPr lang="en-IE" sz="3200" b="1" i="1" dirty="0" smtClean="0">
                    <a:solidFill>
                      <a:srgbClr val="0070C0"/>
                    </a:solidFill>
                  </a:rPr>
                  <a:t> rational </a:t>
                </a:r>
                <a:endParaRPr lang="en-IE" sz="3200" b="1" i="1" dirty="0" smtClean="0">
                  <a:solidFill>
                    <a:srgbClr val="00B0F0"/>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179512" y="96163"/>
                <a:ext cx="8862888" cy="593817"/>
              </a:xfrm>
              <a:prstGeom prst="rect">
                <a:avLst/>
              </a:prstGeom>
              <a:blipFill rotWithShape="1">
                <a:blip r:embed="rId3"/>
                <a:stretch>
                  <a:fillRect l="-1719" t="-12371" b="-32990"/>
                </a:stretch>
              </a:blipFill>
            </p:spPr>
            <p:txBody>
              <a:bodyPr/>
              <a:lstStyle/>
              <a:p>
                <a:r>
                  <a:rPr lang="en-IE">
                    <a:noFill/>
                  </a:rPr>
                  <a:t> </a:t>
                </a:r>
              </a:p>
            </p:txBody>
          </p:sp>
        </mc:Fallback>
      </mc:AlternateContent>
      <p:sp>
        <p:nvSpPr>
          <p:cNvPr id="5" name="Rectangle 4"/>
          <p:cNvSpPr/>
          <p:nvPr/>
        </p:nvSpPr>
        <p:spPr>
          <a:xfrm>
            <a:off x="1190132" y="3149930"/>
            <a:ext cx="2031325" cy="523220"/>
          </a:xfrm>
          <a:prstGeom prst="rect">
            <a:avLst/>
          </a:prstGeom>
        </p:spPr>
        <p:txBody>
          <a:bodyPr wrap="none">
            <a:spAutoFit/>
          </a:bodyPr>
          <a:lstStyle/>
          <a:p>
            <a:r>
              <a:rPr lang="en-IE" sz="2800" b="1" i="1" dirty="0" smtClean="0">
                <a:solidFill>
                  <a:srgbClr val="FFC000"/>
                </a:solidFill>
              </a:rPr>
              <a:t>C.	</a:t>
            </a:r>
            <a:r>
              <a:rPr lang="en-IE" sz="2800" b="1" i="1" dirty="0" smtClean="0">
                <a:solidFill>
                  <a:schemeClr val="accent1"/>
                </a:solidFill>
              </a:rPr>
              <a:t> 5</a:t>
            </a:r>
            <a:r>
              <a:rPr lang="en-IE" sz="2800" b="1" i="1" dirty="0" smtClean="0"/>
              <a:t>	</a:t>
            </a:r>
            <a:endParaRPr lang="en-IE" sz="2800" i="1" dirty="0"/>
          </a:p>
        </p:txBody>
      </p:sp>
      <p:sp>
        <p:nvSpPr>
          <p:cNvPr id="16" name="Oval 15"/>
          <p:cNvSpPr/>
          <p:nvPr/>
        </p:nvSpPr>
        <p:spPr>
          <a:xfrm>
            <a:off x="601097" y="2641256"/>
            <a:ext cx="216024" cy="18248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i="1" dirty="0"/>
          </a:p>
        </p:txBody>
      </p:sp>
      <p:sp>
        <p:nvSpPr>
          <p:cNvPr id="6" name="Rectangle 5"/>
          <p:cNvSpPr/>
          <p:nvPr/>
        </p:nvSpPr>
        <p:spPr>
          <a:xfrm>
            <a:off x="1190132" y="2457576"/>
            <a:ext cx="7678807" cy="480131"/>
          </a:xfrm>
          <a:prstGeom prst="rect">
            <a:avLst/>
          </a:prstGeom>
        </p:spPr>
        <p:txBody>
          <a:bodyPr wrap="square">
            <a:spAutoFit/>
          </a:bodyPr>
          <a:lstStyle/>
          <a:p>
            <a:pPr>
              <a:lnSpc>
                <a:spcPct val="90000"/>
              </a:lnSpc>
            </a:pPr>
            <a:r>
              <a:rPr lang="en-IE" sz="2800" b="1" i="1" dirty="0">
                <a:solidFill>
                  <a:srgbClr val="FFC000"/>
                </a:solidFill>
              </a:rPr>
              <a:t>B</a:t>
            </a:r>
            <a:r>
              <a:rPr lang="en-IE" sz="2800" b="1" i="1" dirty="0" smtClean="0">
                <a:solidFill>
                  <a:srgbClr val="FFC000"/>
                </a:solidFill>
              </a:rPr>
              <a:t>.</a:t>
            </a:r>
            <a:r>
              <a:rPr lang="en-IE" sz="2800" b="1" i="1" dirty="0" smtClean="0"/>
              <a:t>	</a:t>
            </a:r>
            <a:r>
              <a:rPr lang="en-IE" sz="2800" i="1" dirty="0">
                <a:solidFill>
                  <a:srgbClr val="00B0F0"/>
                </a:solidFill>
              </a:rPr>
              <a:t> </a:t>
            </a:r>
            <a:r>
              <a:rPr lang="en-IE" sz="2800" b="1" i="1" dirty="0" smtClean="0">
                <a:solidFill>
                  <a:schemeClr val="accent1"/>
                </a:solidFill>
              </a:rPr>
              <a:t>3</a:t>
            </a:r>
          </a:p>
        </p:txBody>
      </p:sp>
      <p:sp>
        <p:nvSpPr>
          <p:cNvPr id="17" name="Oval 16"/>
          <p:cNvSpPr/>
          <p:nvPr/>
        </p:nvSpPr>
        <p:spPr>
          <a:xfrm>
            <a:off x="601097" y="3380615"/>
            <a:ext cx="216024" cy="18248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i="1" dirty="0"/>
          </a:p>
        </p:txBody>
      </p:sp>
      <p:sp>
        <p:nvSpPr>
          <p:cNvPr id="18" name="Oval 17"/>
          <p:cNvSpPr/>
          <p:nvPr/>
        </p:nvSpPr>
        <p:spPr>
          <a:xfrm>
            <a:off x="601097" y="4068276"/>
            <a:ext cx="216024" cy="18248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i="1" dirty="0"/>
          </a:p>
        </p:txBody>
      </p:sp>
      <p:sp>
        <p:nvSpPr>
          <p:cNvPr id="8" name="Rectangle 7"/>
          <p:cNvSpPr/>
          <p:nvPr/>
        </p:nvSpPr>
        <p:spPr>
          <a:xfrm>
            <a:off x="1177161" y="1761789"/>
            <a:ext cx="1391728" cy="523220"/>
          </a:xfrm>
          <a:prstGeom prst="rect">
            <a:avLst/>
          </a:prstGeom>
        </p:spPr>
        <p:txBody>
          <a:bodyPr wrap="none">
            <a:spAutoFit/>
          </a:bodyPr>
          <a:lstStyle/>
          <a:p>
            <a:r>
              <a:rPr lang="en-IE" sz="2800" b="1" i="1" dirty="0" smtClean="0">
                <a:solidFill>
                  <a:srgbClr val="FFC000"/>
                </a:solidFill>
              </a:rPr>
              <a:t>A.</a:t>
            </a:r>
            <a:r>
              <a:rPr lang="en-IE" sz="2800" b="1" i="1" dirty="0" smtClean="0"/>
              <a:t>	</a:t>
            </a:r>
            <a:r>
              <a:rPr lang="en-IE" sz="2800" b="1" i="1" dirty="0" smtClean="0">
                <a:solidFill>
                  <a:schemeClr val="accent1"/>
                </a:solidFill>
              </a:rPr>
              <a:t> </a:t>
            </a:r>
            <a:r>
              <a:rPr lang="en-IE" sz="2800" b="1" i="1" dirty="0">
                <a:solidFill>
                  <a:schemeClr val="accent1"/>
                </a:solidFill>
              </a:rPr>
              <a:t>2</a:t>
            </a:r>
          </a:p>
        </p:txBody>
      </p:sp>
      <p:sp>
        <p:nvSpPr>
          <p:cNvPr id="19" name="Oval 18"/>
          <p:cNvSpPr/>
          <p:nvPr/>
        </p:nvSpPr>
        <p:spPr>
          <a:xfrm>
            <a:off x="601097" y="1973034"/>
            <a:ext cx="216024" cy="18248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i="1" dirty="0"/>
          </a:p>
        </p:txBody>
      </p:sp>
      <p:sp>
        <p:nvSpPr>
          <p:cNvPr id="20" name="Rectangle 19"/>
          <p:cNvSpPr/>
          <p:nvPr/>
        </p:nvSpPr>
        <p:spPr>
          <a:xfrm>
            <a:off x="1169117" y="3920379"/>
            <a:ext cx="7678807" cy="480131"/>
          </a:xfrm>
          <a:prstGeom prst="rect">
            <a:avLst/>
          </a:prstGeom>
        </p:spPr>
        <p:txBody>
          <a:bodyPr wrap="square">
            <a:spAutoFit/>
          </a:bodyPr>
          <a:lstStyle/>
          <a:p>
            <a:pPr>
              <a:lnSpc>
                <a:spcPct val="90000"/>
              </a:lnSpc>
            </a:pPr>
            <a:r>
              <a:rPr lang="en-IE" sz="2800" b="1" i="1" dirty="0" smtClean="0">
                <a:solidFill>
                  <a:srgbClr val="FFC000"/>
                </a:solidFill>
              </a:rPr>
              <a:t>D.</a:t>
            </a:r>
            <a:r>
              <a:rPr lang="en-IE" sz="2800" b="1" i="1" dirty="0" smtClean="0"/>
              <a:t>	 </a:t>
            </a:r>
            <a:r>
              <a:rPr lang="en-IE" sz="2800" b="1" i="1" dirty="0" smtClean="0">
                <a:solidFill>
                  <a:srgbClr val="0070C0"/>
                </a:solidFill>
              </a:rPr>
              <a:t>4</a:t>
            </a:r>
          </a:p>
        </p:txBody>
      </p:sp>
      <p:pic>
        <p:nvPicPr>
          <p:cNvPr id="13" name="Picture 4" descr="http://www.karlscalculus.org/rational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5226" y="1298992"/>
            <a:ext cx="2181225" cy="25908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176377" y="3913125"/>
            <a:ext cx="7678807" cy="480131"/>
          </a:xfrm>
          <a:prstGeom prst="rect">
            <a:avLst/>
          </a:prstGeom>
        </p:spPr>
        <p:txBody>
          <a:bodyPr wrap="square">
            <a:spAutoFit/>
          </a:bodyPr>
          <a:lstStyle/>
          <a:p>
            <a:pPr>
              <a:lnSpc>
                <a:spcPct val="90000"/>
              </a:lnSpc>
            </a:pPr>
            <a:r>
              <a:rPr lang="en-IE" sz="2800" b="1" i="1" dirty="0" smtClean="0">
                <a:solidFill>
                  <a:srgbClr val="FFC000"/>
                </a:solidFill>
              </a:rPr>
              <a:t>D.</a:t>
            </a:r>
            <a:r>
              <a:rPr lang="en-IE" sz="2800" b="1" i="1" dirty="0" smtClean="0"/>
              <a:t>	 </a:t>
            </a:r>
            <a:r>
              <a:rPr lang="en-IE" sz="2800" b="1" i="1" dirty="0" smtClean="0">
                <a:solidFill>
                  <a:srgbClr val="0070C0"/>
                </a:solidFill>
              </a:rPr>
              <a:t>4</a:t>
            </a:r>
          </a:p>
        </p:txBody>
      </p:sp>
      <p:sp>
        <p:nvSpPr>
          <p:cNvPr id="14" name="Rectangle 13"/>
          <p:cNvSpPr/>
          <p:nvPr/>
        </p:nvSpPr>
        <p:spPr>
          <a:xfrm>
            <a:off x="1169123" y="3920385"/>
            <a:ext cx="7678807" cy="480131"/>
          </a:xfrm>
          <a:prstGeom prst="rect">
            <a:avLst/>
          </a:prstGeom>
        </p:spPr>
        <p:txBody>
          <a:bodyPr wrap="square">
            <a:spAutoFit/>
          </a:bodyPr>
          <a:lstStyle/>
          <a:p>
            <a:pPr>
              <a:lnSpc>
                <a:spcPct val="90000"/>
              </a:lnSpc>
            </a:pPr>
            <a:r>
              <a:rPr lang="en-IE" sz="2800" b="1" i="1" dirty="0" smtClean="0">
                <a:solidFill>
                  <a:srgbClr val="336600"/>
                </a:solidFill>
              </a:rPr>
              <a:t>D.	 4</a:t>
            </a:r>
          </a:p>
        </p:txBody>
      </p:sp>
    </p:spTree>
    <p:extLst>
      <p:ext uri="{BB962C8B-B14F-4D97-AF65-F5344CB8AC3E}">
        <p14:creationId xmlns:p14="http://schemas.microsoft.com/office/powerpoint/2010/main" val="2387707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grpId="0" nodeType="afterEffect">
                                  <p:stCondLst>
                                    <p:cond delay="0"/>
                                  </p:stCondLst>
                                  <p:childTnLst>
                                    <p:animClr clrSpc="rgb" dir="cw">
                                      <p:cBhvr>
                                        <p:cTn id="6" dur="500" fill="hold"/>
                                        <p:tgtEl>
                                          <p:spTgt spid="19"/>
                                        </p:tgtEl>
                                        <p:attrNameLst>
                                          <p:attrName>fillcolor</p:attrName>
                                        </p:attrNameLst>
                                      </p:cBhvr>
                                      <p:to>
                                        <a:srgbClr val="FF3300"/>
                                      </p:to>
                                    </p:animClr>
                                    <p:set>
                                      <p:cBhvr>
                                        <p:cTn id="7" dur="500" fill="hold"/>
                                        <p:tgtEl>
                                          <p:spTgt spid="19"/>
                                        </p:tgtEl>
                                        <p:attrNameLst>
                                          <p:attrName>fill.type</p:attrName>
                                        </p:attrNameLst>
                                      </p:cBhvr>
                                      <p:to>
                                        <p:strVal val="solid"/>
                                      </p:to>
                                    </p:set>
                                    <p:set>
                                      <p:cBhvr>
                                        <p:cTn id="8" dur="500" fill="hold"/>
                                        <p:tgtEl>
                                          <p:spTgt spid="19"/>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dir="cw">
                                      <p:cBhvr>
                                        <p:cTn id="12" dur="500" fill="hold"/>
                                        <p:tgtEl>
                                          <p:spTgt spid="16"/>
                                        </p:tgtEl>
                                        <p:attrNameLst>
                                          <p:attrName>fillcolor</p:attrName>
                                        </p:attrNameLst>
                                      </p:cBhvr>
                                      <p:to>
                                        <a:srgbClr val="FF3300"/>
                                      </p:to>
                                    </p:animClr>
                                    <p:set>
                                      <p:cBhvr>
                                        <p:cTn id="13" dur="500" fill="hold"/>
                                        <p:tgtEl>
                                          <p:spTgt spid="16"/>
                                        </p:tgtEl>
                                        <p:attrNameLst>
                                          <p:attrName>fill.type</p:attrName>
                                        </p:attrNameLst>
                                      </p:cBhvr>
                                      <p:to>
                                        <p:strVal val="solid"/>
                                      </p:to>
                                    </p:set>
                                    <p:set>
                                      <p:cBhvr>
                                        <p:cTn id="14" dur="500" fill="hold"/>
                                        <p:tgtEl>
                                          <p:spTgt spid="16"/>
                                        </p:tgtEl>
                                        <p:attrNameLst>
                                          <p:attrName>fill.on</p:attrName>
                                        </p:attrNameLst>
                                      </p:cBhvr>
                                      <p:to>
                                        <p:strVal val="true"/>
                                      </p:to>
                                    </p:set>
                                  </p:childTnLst>
                                </p:cTn>
                              </p:par>
                            </p:childTnLst>
                          </p:cTn>
                        </p:par>
                        <p:par>
                          <p:cTn id="15" fill="hold">
                            <p:stCondLst>
                              <p:cond delay="500"/>
                            </p:stCondLst>
                            <p:childTnLst>
                              <p:par>
                                <p:cTn id="16" presetID="1" presetClass="emph" presetSubtype="2" fill="hold" nodeType="afterEffect">
                                  <p:stCondLst>
                                    <p:cond delay="0"/>
                                  </p:stCondLst>
                                  <p:childTnLst>
                                    <p:animClr clrSpc="rgb" dir="cw">
                                      <p:cBhvr>
                                        <p:cTn id="17" dur="500" fill="hold"/>
                                        <p:tgtEl>
                                          <p:spTgt spid="17"/>
                                        </p:tgtEl>
                                        <p:attrNameLst>
                                          <p:attrName>fillcolor</p:attrName>
                                        </p:attrNameLst>
                                      </p:cBhvr>
                                      <p:to>
                                        <a:srgbClr val="FF3300"/>
                                      </p:to>
                                    </p:animClr>
                                    <p:set>
                                      <p:cBhvr>
                                        <p:cTn id="18" dur="500" fill="hold"/>
                                        <p:tgtEl>
                                          <p:spTgt spid="17"/>
                                        </p:tgtEl>
                                        <p:attrNameLst>
                                          <p:attrName>fill.type</p:attrName>
                                        </p:attrNameLst>
                                      </p:cBhvr>
                                      <p:to>
                                        <p:strVal val="solid"/>
                                      </p:to>
                                    </p:set>
                                    <p:set>
                                      <p:cBhvr>
                                        <p:cTn id="19" dur="500" fill="hold"/>
                                        <p:tgtEl>
                                          <p:spTgt spid="17"/>
                                        </p:tgtEl>
                                        <p:attrNameLst>
                                          <p:attrName>fill.on</p:attrName>
                                        </p:attrNameLst>
                                      </p:cBhvr>
                                      <p:to>
                                        <p:strVal val="true"/>
                                      </p:to>
                                    </p:set>
                                  </p:childTnLst>
                                </p:cTn>
                              </p:par>
                            </p:childTnLst>
                          </p:cTn>
                        </p:par>
                        <p:par>
                          <p:cTn id="20" fill="hold">
                            <p:stCondLst>
                              <p:cond delay="1000"/>
                            </p:stCondLst>
                            <p:childTnLst>
                              <p:par>
                                <p:cTn id="21" presetID="1" presetClass="emph" presetSubtype="2" fill="hold" nodeType="afterEffect">
                                  <p:stCondLst>
                                    <p:cond delay="0"/>
                                  </p:stCondLst>
                                  <p:childTnLst>
                                    <p:animClr clrSpc="rgb" dir="cw">
                                      <p:cBhvr>
                                        <p:cTn id="22" dur="500" fill="hold"/>
                                        <p:tgtEl>
                                          <p:spTgt spid="18"/>
                                        </p:tgtEl>
                                        <p:attrNameLst>
                                          <p:attrName>fillcolor</p:attrName>
                                        </p:attrNameLst>
                                      </p:cBhvr>
                                      <p:to>
                                        <a:srgbClr val="008000"/>
                                      </p:to>
                                    </p:animClr>
                                    <p:set>
                                      <p:cBhvr>
                                        <p:cTn id="23" dur="500" fill="hold"/>
                                        <p:tgtEl>
                                          <p:spTgt spid="18"/>
                                        </p:tgtEl>
                                        <p:attrNameLst>
                                          <p:attrName>fill.type</p:attrName>
                                        </p:attrNameLst>
                                      </p:cBhvr>
                                      <p:to>
                                        <p:strVal val="solid"/>
                                      </p:to>
                                    </p:set>
                                    <p:set>
                                      <p:cBhvr>
                                        <p:cTn id="24" dur="500" fill="hold"/>
                                        <p:tgtEl>
                                          <p:spTgt spid="18"/>
                                        </p:tgtEl>
                                        <p:attrNameLst>
                                          <p:attrName>fill.on</p:attrName>
                                        </p:attrNameLst>
                                      </p:cBhvr>
                                      <p:to>
                                        <p:strVal val="true"/>
                                      </p:to>
                                    </p:se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96163"/>
            <a:ext cx="8862888" cy="1077218"/>
          </a:xfrm>
          <a:prstGeom prst="rect">
            <a:avLst/>
          </a:prstGeom>
          <a:solidFill>
            <a:srgbClr val="EAEAEA"/>
          </a:solidFill>
        </p:spPr>
        <p:txBody>
          <a:bodyPr wrap="square">
            <a:spAutoFit/>
          </a:bodyPr>
          <a:lstStyle/>
          <a:p>
            <a:pPr eaLnBrk="1" hangingPunct="1"/>
            <a:r>
              <a:rPr lang="en-IE" sz="3200" b="1" i="1" dirty="0" smtClean="0">
                <a:solidFill>
                  <a:srgbClr val="00B0F0"/>
                </a:solidFill>
              </a:rPr>
              <a:t>How many </a:t>
            </a:r>
            <a:r>
              <a:rPr lang="en-IE" sz="3200" b="1" i="1" dirty="0" smtClean="0">
                <a:solidFill>
                  <a:srgbClr val="0070C0"/>
                </a:solidFill>
              </a:rPr>
              <a:t>rational numbers</a:t>
            </a:r>
            <a:r>
              <a:rPr lang="en-IE" sz="3200" b="1" i="1" dirty="0" smtClean="0">
                <a:solidFill>
                  <a:srgbClr val="00B0F0"/>
                </a:solidFill>
              </a:rPr>
              <a:t> are there between </a:t>
            </a:r>
            <a:r>
              <a:rPr lang="en-IE" sz="3200" b="1" i="1" dirty="0" smtClean="0">
                <a:solidFill>
                  <a:srgbClr val="0070C0"/>
                </a:solidFill>
              </a:rPr>
              <a:t>0</a:t>
            </a:r>
            <a:r>
              <a:rPr lang="en-IE" sz="3200" b="1" i="1" dirty="0" smtClean="0">
                <a:solidFill>
                  <a:srgbClr val="00B0F0"/>
                </a:solidFill>
              </a:rPr>
              <a:t> and </a:t>
            </a:r>
            <a:r>
              <a:rPr lang="en-IE" sz="3200" b="1" i="1" dirty="0">
                <a:solidFill>
                  <a:srgbClr val="0070C0"/>
                </a:solidFill>
              </a:rPr>
              <a:t>1</a:t>
            </a:r>
            <a:r>
              <a:rPr lang="en-IE" sz="3200" b="1" i="1" dirty="0" smtClean="0">
                <a:solidFill>
                  <a:srgbClr val="00B0F0"/>
                </a:solidFill>
              </a:rPr>
              <a:t>?</a:t>
            </a:r>
          </a:p>
        </p:txBody>
      </p:sp>
      <p:sp>
        <p:nvSpPr>
          <p:cNvPr id="5" name="Rectangle 4"/>
          <p:cNvSpPr/>
          <p:nvPr/>
        </p:nvSpPr>
        <p:spPr>
          <a:xfrm>
            <a:off x="1169117" y="3819847"/>
            <a:ext cx="2031325" cy="523220"/>
          </a:xfrm>
          <a:prstGeom prst="rect">
            <a:avLst/>
          </a:prstGeom>
        </p:spPr>
        <p:txBody>
          <a:bodyPr wrap="none">
            <a:spAutoFit/>
          </a:bodyPr>
          <a:lstStyle/>
          <a:p>
            <a:r>
              <a:rPr lang="en-IE" sz="2800" b="1" i="1" dirty="0">
                <a:solidFill>
                  <a:srgbClr val="FFC000"/>
                </a:solidFill>
              </a:rPr>
              <a:t>D</a:t>
            </a:r>
            <a:r>
              <a:rPr lang="en-IE" sz="2800" b="1" i="1" dirty="0" smtClean="0">
                <a:solidFill>
                  <a:srgbClr val="FFC000"/>
                </a:solidFill>
              </a:rPr>
              <a:t>.	</a:t>
            </a:r>
            <a:r>
              <a:rPr lang="en-IE" sz="2800" b="1" i="1" dirty="0" smtClean="0">
                <a:solidFill>
                  <a:schemeClr val="accent1"/>
                </a:solidFill>
              </a:rPr>
              <a:t> 5</a:t>
            </a:r>
            <a:r>
              <a:rPr lang="en-IE" sz="2800" b="1" i="1" dirty="0" smtClean="0"/>
              <a:t>	</a:t>
            </a:r>
            <a:endParaRPr lang="en-IE" sz="2800" i="1" dirty="0"/>
          </a:p>
        </p:txBody>
      </p:sp>
      <p:sp>
        <p:nvSpPr>
          <p:cNvPr id="16" name="Oval 15"/>
          <p:cNvSpPr/>
          <p:nvPr/>
        </p:nvSpPr>
        <p:spPr>
          <a:xfrm>
            <a:off x="601097" y="2641256"/>
            <a:ext cx="216024" cy="18248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i="1" dirty="0"/>
          </a:p>
        </p:txBody>
      </p:sp>
      <p:sp>
        <p:nvSpPr>
          <p:cNvPr id="6" name="Rectangle 5"/>
          <p:cNvSpPr/>
          <p:nvPr/>
        </p:nvSpPr>
        <p:spPr>
          <a:xfrm>
            <a:off x="1190132" y="2457576"/>
            <a:ext cx="7678807" cy="480131"/>
          </a:xfrm>
          <a:prstGeom prst="rect">
            <a:avLst/>
          </a:prstGeom>
        </p:spPr>
        <p:txBody>
          <a:bodyPr wrap="square">
            <a:spAutoFit/>
          </a:bodyPr>
          <a:lstStyle/>
          <a:p>
            <a:pPr>
              <a:lnSpc>
                <a:spcPct val="90000"/>
              </a:lnSpc>
            </a:pPr>
            <a:r>
              <a:rPr lang="en-IE" sz="2800" b="1" i="1" dirty="0">
                <a:solidFill>
                  <a:srgbClr val="FFC000"/>
                </a:solidFill>
              </a:rPr>
              <a:t>B</a:t>
            </a:r>
            <a:r>
              <a:rPr lang="en-IE" sz="2800" b="1" i="1" dirty="0" smtClean="0">
                <a:solidFill>
                  <a:srgbClr val="FFC000"/>
                </a:solidFill>
              </a:rPr>
              <a:t>.</a:t>
            </a:r>
            <a:r>
              <a:rPr lang="en-IE" sz="2800" b="1" i="1" dirty="0" smtClean="0"/>
              <a:t>	</a:t>
            </a:r>
            <a:r>
              <a:rPr lang="en-IE" sz="2800" i="1" dirty="0">
                <a:solidFill>
                  <a:srgbClr val="00B0F0"/>
                </a:solidFill>
              </a:rPr>
              <a:t> </a:t>
            </a:r>
            <a:r>
              <a:rPr lang="en-IE" sz="2800" b="1" i="1" dirty="0" smtClean="0">
                <a:solidFill>
                  <a:schemeClr val="accent1"/>
                </a:solidFill>
              </a:rPr>
              <a:t>10</a:t>
            </a:r>
          </a:p>
        </p:txBody>
      </p:sp>
      <p:sp>
        <p:nvSpPr>
          <p:cNvPr id="17" name="Oval 16"/>
          <p:cNvSpPr/>
          <p:nvPr/>
        </p:nvSpPr>
        <p:spPr>
          <a:xfrm>
            <a:off x="601097" y="3990215"/>
            <a:ext cx="216024" cy="18248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i="1" dirty="0"/>
          </a:p>
        </p:txBody>
      </p:sp>
      <p:sp>
        <p:nvSpPr>
          <p:cNvPr id="18" name="Oval 17"/>
          <p:cNvSpPr/>
          <p:nvPr/>
        </p:nvSpPr>
        <p:spPr>
          <a:xfrm>
            <a:off x="601097" y="3363426"/>
            <a:ext cx="216024" cy="18248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i="1" dirty="0"/>
          </a:p>
        </p:txBody>
      </p:sp>
      <p:sp>
        <p:nvSpPr>
          <p:cNvPr id="8" name="Rectangle 7"/>
          <p:cNvSpPr/>
          <p:nvPr/>
        </p:nvSpPr>
        <p:spPr>
          <a:xfrm>
            <a:off x="1177161" y="1761789"/>
            <a:ext cx="1802096" cy="523220"/>
          </a:xfrm>
          <a:prstGeom prst="rect">
            <a:avLst/>
          </a:prstGeom>
        </p:spPr>
        <p:txBody>
          <a:bodyPr wrap="none">
            <a:spAutoFit/>
          </a:bodyPr>
          <a:lstStyle/>
          <a:p>
            <a:r>
              <a:rPr lang="en-IE" sz="2800" b="1" i="1" dirty="0" smtClean="0">
                <a:solidFill>
                  <a:srgbClr val="FFC000"/>
                </a:solidFill>
              </a:rPr>
              <a:t>A.</a:t>
            </a:r>
            <a:r>
              <a:rPr lang="en-IE" sz="2800" b="1" i="1" dirty="0" smtClean="0"/>
              <a:t>	</a:t>
            </a:r>
            <a:r>
              <a:rPr lang="en-IE" sz="2800" b="1" i="1" dirty="0" smtClean="0">
                <a:solidFill>
                  <a:schemeClr val="accent1"/>
                </a:solidFill>
              </a:rPr>
              <a:t> 100</a:t>
            </a:r>
            <a:endParaRPr lang="en-IE" sz="2800" b="1" i="1" dirty="0">
              <a:solidFill>
                <a:schemeClr val="accent1"/>
              </a:solidFill>
            </a:endParaRPr>
          </a:p>
        </p:txBody>
      </p:sp>
      <p:sp>
        <p:nvSpPr>
          <p:cNvPr id="19" name="Oval 18"/>
          <p:cNvSpPr/>
          <p:nvPr/>
        </p:nvSpPr>
        <p:spPr>
          <a:xfrm>
            <a:off x="601097" y="1973034"/>
            <a:ext cx="216024" cy="18248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i="1" dirty="0"/>
          </a:p>
        </p:txBody>
      </p:sp>
      <p:sp>
        <p:nvSpPr>
          <p:cNvPr id="20" name="Rectangle 19"/>
          <p:cNvSpPr/>
          <p:nvPr/>
        </p:nvSpPr>
        <p:spPr>
          <a:xfrm>
            <a:off x="1169117" y="3215529"/>
            <a:ext cx="7678807" cy="480131"/>
          </a:xfrm>
          <a:prstGeom prst="rect">
            <a:avLst/>
          </a:prstGeom>
        </p:spPr>
        <p:txBody>
          <a:bodyPr wrap="square">
            <a:spAutoFit/>
          </a:bodyPr>
          <a:lstStyle/>
          <a:p>
            <a:pPr>
              <a:lnSpc>
                <a:spcPct val="90000"/>
              </a:lnSpc>
            </a:pPr>
            <a:r>
              <a:rPr lang="en-IE" sz="2800" b="1" i="1" dirty="0">
                <a:solidFill>
                  <a:srgbClr val="FFC000"/>
                </a:solidFill>
              </a:rPr>
              <a:t>C</a:t>
            </a:r>
            <a:r>
              <a:rPr lang="en-IE" sz="2800" b="1" i="1" dirty="0" smtClean="0">
                <a:solidFill>
                  <a:srgbClr val="FFC000"/>
                </a:solidFill>
              </a:rPr>
              <a:t>.</a:t>
            </a:r>
            <a:r>
              <a:rPr lang="en-IE" sz="2800" b="1" i="1" dirty="0" smtClean="0"/>
              <a:t>	 </a:t>
            </a:r>
            <a:r>
              <a:rPr lang="en-IE" sz="2800" b="1" i="1" dirty="0" smtClean="0">
                <a:solidFill>
                  <a:srgbClr val="0070C0"/>
                </a:solidFill>
              </a:rPr>
              <a:t>Infinitely many</a:t>
            </a:r>
          </a:p>
        </p:txBody>
      </p:sp>
      <p:pic>
        <p:nvPicPr>
          <p:cNvPr id="13" name="Picture 4" descr="http://www.karlscalculus.org/rational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5226" y="1298992"/>
            <a:ext cx="2181225" cy="25908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175618" y="3214306"/>
            <a:ext cx="7678807" cy="480131"/>
          </a:xfrm>
          <a:prstGeom prst="rect">
            <a:avLst/>
          </a:prstGeom>
        </p:spPr>
        <p:txBody>
          <a:bodyPr wrap="square">
            <a:spAutoFit/>
          </a:bodyPr>
          <a:lstStyle/>
          <a:p>
            <a:pPr>
              <a:lnSpc>
                <a:spcPct val="90000"/>
              </a:lnSpc>
            </a:pPr>
            <a:r>
              <a:rPr lang="en-IE" sz="2800" b="1" i="1" dirty="0">
                <a:solidFill>
                  <a:srgbClr val="336600"/>
                </a:solidFill>
              </a:rPr>
              <a:t>C</a:t>
            </a:r>
            <a:r>
              <a:rPr lang="en-IE" sz="2800" b="1" i="1" dirty="0" smtClean="0">
                <a:solidFill>
                  <a:srgbClr val="336600"/>
                </a:solidFill>
              </a:rPr>
              <a:t>.	 Infinitely many</a:t>
            </a:r>
          </a:p>
        </p:txBody>
      </p:sp>
    </p:spTree>
    <p:extLst>
      <p:ext uri="{BB962C8B-B14F-4D97-AF65-F5344CB8AC3E}">
        <p14:creationId xmlns:p14="http://schemas.microsoft.com/office/powerpoint/2010/main" val="250622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grpId="0" nodeType="clickEffect">
                                  <p:stCondLst>
                                    <p:cond delay="0"/>
                                  </p:stCondLst>
                                  <p:childTnLst>
                                    <p:animClr clrSpc="rgb" dir="cw">
                                      <p:cBhvr>
                                        <p:cTn id="6" dur="500" fill="hold"/>
                                        <p:tgtEl>
                                          <p:spTgt spid="19"/>
                                        </p:tgtEl>
                                        <p:attrNameLst>
                                          <p:attrName>fillcolor</p:attrName>
                                        </p:attrNameLst>
                                      </p:cBhvr>
                                      <p:to>
                                        <a:srgbClr val="FF3300"/>
                                      </p:to>
                                    </p:animClr>
                                    <p:set>
                                      <p:cBhvr>
                                        <p:cTn id="7" dur="500" fill="hold"/>
                                        <p:tgtEl>
                                          <p:spTgt spid="19"/>
                                        </p:tgtEl>
                                        <p:attrNameLst>
                                          <p:attrName>fill.type</p:attrName>
                                        </p:attrNameLst>
                                      </p:cBhvr>
                                      <p:to>
                                        <p:strVal val="solid"/>
                                      </p:to>
                                    </p:set>
                                    <p:set>
                                      <p:cBhvr>
                                        <p:cTn id="8" dur="500" fill="hold"/>
                                        <p:tgtEl>
                                          <p:spTgt spid="19"/>
                                        </p:tgtEl>
                                        <p:attrNameLst>
                                          <p:attrName>fill.on</p:attrName>
                                        </p:attrNameLst>
                                      </p:cBhvr>
                                      <p:to>
                                        <p:strVal val="true"/>
                                      </p:to>
                                    </p:set>
                                  </p:childTnLst>
                                </p:cTn>
                              </p:par>
                            </p:childTnLst>
                          </p:cTn>
                        </p:par>
                        <p:par>
                          <p:cTn id="9" fill="hold">
                            <p:stCondLst>
                              <p:cond delay="500"/>
                            </p:stCondLst>
                            <p:childTnLst>
                              <p:par>
                                <p:cTn id="10" presetID="1" presetClass="emph" presetSubtype="2" fill="hold" nodeType="afterEffect">
                                  <p:stCondLst>
                                    <p:cond delay="0"/>
                                  </p:stCondLst>
                                  <p:childTnLst>
                                    <p:animClr clrSpc="rgb" dir="cw">
                                      <p:cBhvr>
                                        <p:cTn id="11" dur="500" fill="hold"/>
                                        <p:tgtEl>
                                          <p:spTgt spid="16"/>
                                        </p:tgtEl>
                                        <p:attrNameLst>
                                          <p:attrName>fillcolor</p:attrName>
                                        </p:attrNameLst>
                                      </p:cBhvr>
                                      <p:to>
                                        <a:srgbClr val="FF3300"/>
                                      </p:to>
                                    </p:animClr>
                                    <p:set>
                                      <p:cBhvr>
                                        <p:cTn id="12" dur="500" fill="hold"/>
                                        <p:tgtEl>
                                          <p:spTgt spid="16"/>
                                        </p:tgtEl>
                                        <p:attrNameLst>
                                          <p:attrName>fill.type</p:attrName>
                                        </p:attrNameLst>
                                      </p:cBhvr>
                                      <p:to>
                                        <p:strVal val="solid"/>
                                      </p:to>
                                    </p:set>
                                    <p:set>
                                      <p:cBhvr>
                                        <p:cTn id="13" dur="500" fill="hold"/>
                                        <p:tgtEl>
                                          <p:spTgt spid="16"/>
                                        </p:tgtEl>
                                        <p:attrNameLst>
                                          <p:attrName>fill.on</p:attrName>
                                        </p:attrNameLst>
                                      </p:cBhvr>
                                      <p:to>
                                        <p:strVal val="true"/>
                                      </p:to>
                                    </p:set>
                                  </p:childTnLst>
                                </p:cTn>
                              </p:par>
                            </p:childTnLst>
                          </p:cTn>
                        </p:par>
                        <p:par>
                          <p:cTn id="14" fill="hold">
                            <p:stCondLst>
                              <p:cond delay="1000"/>
                            </p:stCondLst>
                            <p:childTnLst>
                              <p:par>
                                <p:cTn id="15" presetID="1" presetClass="emph" presetSubtype="2" fill="hold" nodeType="afterEffect">
                                  <p:stCondLst>
                                    <p:cond delay="0"/>
                                  </p:stCondLst>
                                  <p:childTnLst>
                                    <p:animClr clrSpc="rgb" dir="cw">
                                      <p:cBhvr>
                                        <p:cTn id="16" dur="500" fill="hold"/>
                                        <p:tgtEl>
                                          <p:spTgt spid="18"/>
                                        </p:tgtEl>
                                        <p:attrNameLst>
                                          <p:attrName>fillcolor</p:attrName>
                                        </p:attrNameLst>
                                      </p:cBhvr>
                                      <p:to>
                                        <a:srgbClr val="008000"/>
                                      </p:to>
                                    </p:animClr>
                                    <p:set>
                                      <p:cBhvr>
                                        <p:cTn id="17" dur="500" fill="hold"/>
                                        <p:tgtEl>
                                          <p:spTgt spid="18"/>
                                        </p:tgtEl>
                                        <p:attrNameLst>
                                          <p:attrName>fill.type</p:attrName>
                                        </p:attrNameLst>
                                      </p:cBhvr>
                                      <p:to>
                                        <p:strVal val="solid"/>
                                      </p:to>
                                    </p:set>
                                    <p:set>
                                      <p:cBhvr>
                                        <p:cTn id="18" dur="500" fill="hold"/>
                                        <p:tgtEl>
                                          <p:spTgt spid="18"/>
                                        </p:tgtEl>
                                        <p:attrNameLst>
                                          <p:attrName>fill.on</p:attrName>
                                        </p:attrNameLst>
                                      </p:cBhvr>
                                      <p:to>
                                        <p:strVal val="true"/>
                                      </p:to>
                                    </p:se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1" presetClass="emph" presetSubtype="2" fill="hold" nodeType="afterEffect">
                                  <p:stCondLst>
                                    <p:cond delay="0"/>
                                  </p:stCondLst>
                                  <p:childTnLst>
                                    <p:animClr clrSpc="rgb" dir="cw">
                                      <p:cBhvr>
                                        <p:cTn id="25" dur="500" fill="hold"/>
                                        <p:tgtEl>
                                          <p:spTgt spid="17"/>
                                        </p:tgtEl>
                                        <p:attrNameLst>
                                          <p:attrName>fillcolor</p:attrName>
                                        </p:attrNameLst>
                                      </p:cBhvr>
                                      <p:to>
                                        <a:srgbClr val="FF3300"/>
                                      </p:to>
                                    </p:animClr>
                                    <p:set>
                                      <p:cBhvr>
                                        <p:cTn id="26" dur="500" fill="hold"/>
                                        <p:tgtEl>
                                          <p:spTgt spid="17"/>
                                        </p:tgtEl>
                                        <p:attrNameLst>
                                          <p:attrName>fill.type</p:attrName>
                                        </p:attrNameLst>
                                      </p:cBhvr>
                                      <p:to>
                                        <p:strVal val="solid"/>
                                      </p:to>
                                    </p:set>
                                    <p:set>
                                      <p:cBhvr>
                                        <p:cTn id="27" dur="500" fill="hold"/>
                                        <p:tgtEl>
                                          <p:spTgt spid="1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916088" y="2726155"/>
            <a:ext cx="216024" cy="18248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i="1" dirty="0"/>
          </a:p>
        </p:txBody>
      </p:sp>
      <p:sp>
        <p:nvSpPr>
          <p:cNvPr id="6" name="Rectangle 5"/>
          <p:cNvSpPr/>
          <p:nvPr/>
        </p:nvSpPr>
        <p:spPr>
          <a:xfrm>
            <a:off x="1465193" y="3291951"/>
            <a:ext cx="7678807" cy="480131"/>
          </a:xfrm>
          <a:prstGeom prst="rect">
            <a:avLst/>
          </a:prstGeom>
        </p:spPr>
        <p:txBody>
          <a:bodyPr wrap="square">
            <a:spAutoFit/>
          </a:bodyPr>
          <a:lstStyle/>
          <a:p>
            <a:pPr>
              <a:lnSpc>
                <a:spcPct val="90000"/>
              </a:lnSpc>
            </a:pPr>
            <a:r>
              <a:rPr lang="en-IE" sz="2800" b="1" i="1" dirty="0">
                <a:solidFill>
                  <a:schemeClr val="accent1"/>
                </a:solidFill>
              </a:rPr>
              <a:t>F</a:t>
            </a:r>
            <a:r>
              <a:rPr lang="en-IE" sz="2800" b="1" i="1" dirty="0" smtClean="0">
                <a:solidFill>
                  <a:schemeClr val="accent1"/>
                </a:solidFill>
              </a:rPr>
              <a:t>ALSE</a:t>
            </a:r>
            <a:endParaRPr lang="en-IE" sz="2800" i="1" dirty="0" smtClean="0">
              <a:solidFill>
                <a:schemeClr val="accent1"/>
              </a:solidFill>
            </a:endParaRPr>
          </a:p>
        </p:txBody>
      </p:sp>
      <p:sp>
        <p:nvSpPr>
          <p:cNvPr id="7" name="Rectangle 6"/>
          <p:cNvSpPr/>
          <p:nvPr/>
        </p:nvSpPr>
        <p:spPr>
          <a:xfrm>
            <a:off x="1521218" y="2571309"/>
            <a:ext cx="1681358" cy="954107"/>
          </a:xfrm>
          <a:prstGeom prst="rect">
            <a:avLst/>
          </a:prstGeom>
        </p:spPr>
        <p:txBody>
          <a:bodyPr wrap="none">
            <a:spAutoFit/>
          </a:bodyPr>
          <a:lstStyle/>
          <a:p>
            <a:r>
              <a:rPr lang="en-IE" sz="2800" b="1" i="1" dirty="0" smtClean="0">
                <a:solidFill>
                  <a:schemeClr val="accent1"/>
                </a:solidFill>
              </a:rPr>
              <a:t>TRUE        </a:t>
            </a:r>
            <a:endParaRPr lang="en-IE" sz="2800" i="1" dirty="0">
              <a:solidFill>
                <a:schemeClr val="accent1"/>
              </a:solidFill>
            </a:endParaRPr>
          </a:p>
          <a:p>
            <a:r>
              <a:rPr lang="en-IE" sz="2800" b="1" i="1" dirty="0" smtClean="0">
                <a:solidFill>
                  <a:schemeClr val="accent1"/>
                </a:solidFill>
              </a:rPr>
              <a:t>	</a:t>
            </a:r>
            <a:endParaRPr lang="en-IE" sz="2800" i="1" dirty="0">
              <a:solidFill>
                <a:schemeClr val="accent1"/>
              </a:solidFill>
            </a:endParaRPr>
          </a:p>
        </p:txBody>
      </p:sp>
      <p:sp>
        <p:nvSpPr>
          <p:cNvPr id="18" name="Oval 17"/>
          <p:cNvSpPr/>
          <p:nvPr/>
        </p:nvSpPr>
        <p:spPr>
          <a:xfrm>
            <a:off x="916088" y="3440774"/>
            <a:ext cx="216024" cy="18248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i="1" dirty="0"/>
          </a:p>
        </p:txBody>
      </p:sp>
      <p:pic>
        <p:nvPicPr>
          <p:cNvPr id="23558" name="Picture 6" descr="http://matewikipjm.wikispaces.com/file/view/integers.gif/283696978/integer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6402" y="1613239"/>
            <a:ext cx="2181225" cy="2590800"/>
          </a:xfrm>
          <a:prstGeom prst="rect">
            <a:avLst/>
          </a:prstGeom>
          <a:noFill/>
          <a:extLst>
            <a:ext uri="{909E8E84-426E-40DD-AFC4-6F175D3DCCD1}">
              <a14:hiddenFill xmlns:a14="http://schemas.microsoft.com/office/drawing/2010/main">
                <a:solidFill>
                  <a:srgbClr val="FFFFFF"/>
                </a:solidFill>
              </a14:hiddenFill>
            </a:ext>
          </a:extLst>
        </p:spPr>
      </p:pic>
      <p:pic>
        <p:nvPicPr>
          <p:cNvPr id="23560" name="Picture 8" descr="https://encrypted-tbn0.gstatic.com/images?q=tbn:ANd9GcQ8pmgA2cTN9C9M6Crp50iaW82NZo_2jszY8JyJAA-LHyGgFZ-wCU5RCc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6402" y="4312033"/>
            <a:ext cx="2457450" cy="186690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3384" y="33969"/>
            <a:ext cx="9090616" cy="1548000"/>
          </a:xfrm>
          <a:prstGeom prst="rect">
            <a:avLst/>
          </a:prstGeom>
          <a:solidFill>
            <a:srgbClr val="EAEAEA"/>
          </a:solidFill>
        </p:spPr>
        <p:txBody>
          <a:bodyPr wrap="square">
            <a:spAutoFit/>
          </a:bodyPr>
          <a:lstStyle/>
          <a:p>
            <a:r>
              <a:rPr lang="en-IE" sz="2800" b="1" i="1" dirty="0" smtClean="0">
                <a:solidFill>
                  <a:srgbClr val="00B0F0"/>
                </a:solidFill>
              </a:rPr>
              <a:t>Answer </a:t>
            </a:r>
            <a:r>
              <a:rPr lang="en-IE" sz="2800" b="1" i="1" dirty="0" smtClean="0">
                <a:solidFill>
                  <a:srgbClr val="0070C0"/>
                </a:solidFill>
              </a:rPr>
              <a:t>True</a:t>
            </a:r>
            <a:r>
              <a:rPr lang="en-IE" sz="2800" b="1" i="1" dirty="0" smtClean="0">
                <a:solidFill>
                  <a:srgbClr val="00B0F0"/>
                </a:solidFill>
              </a:rPr>
              <a:t> </a:t>
            </a:r>
            <a:r>
              <a:rPr lang="en-IE" sz="2800" b="1" i="1" dirty="0">
                <a:solidFill>
                  <a:srgbClr val="00B0F0"/>
                </a:solidFill>
              </a:rPr>
              <a:t>or </a:t>
            </a:r>
            <a:r>
              <a:rPr lang="en-IE" sz="2800" b="1" i="1" dirty="0" smtClean="0">
                <a:solidFill>
                  <a:srgbClr val="0070C0"/>
                </a:solidFill>
              </a:rPr>
              <a:t>False </a:t>
            </a:r>
            <a:r>
              <a:rPr lang="en-IE" sz="2800" b="1" i="1" dirty="0" smtClean="0">
                <a:solidFill>
                  <a:srgbClr val="00B0F0"/>
                </a:solidFill>
              </a:rPr>
              <a:t>to the following:</a:t>
            </a:r>
            <a:endParaRPr lang="en-IE" sz="2800" b="1" i="1" dirty="0">
              <a:solidFill>
                <a:srgbClr val="00B0F0"/>
              </a:solidFill>
            </a:endParaRPr>
          </a:p>
          <a:p>
            <a:pPr eaLnBrk="1" hangingPunct="1"/>
            <a:endParaRPr lang="en-IE" sz="3000" b="1" i="1" dirty="0">
              <a:solidFill>
                <a:srgbClr val="0070C0"/>
              </a:solidFill>
            </a:endParaRPr>
          </a:p>
          <a:p>
            <a:pPr eaLnBrk="1" hangingPunct="1"/>
            <a:r>
              <a:rPr lang="en-IE" sz="2600" b="1" i="1" dirty="0" smtClean="0">
                <a:solidFill>
                  <a:srgbClr val="0070C0"/>
                </a:solidFill>
              </a:rPr>
              <a:t>‘All  rational numbers  are a </a:t>
            </a:r>
            <a:r>
              <a:rPr lang="en-IE" sz="2600" b="1" i="1" u="sng" dirty="0" smtClean="0">
                <a:solidFill>
                  <a:srgbClr val="0070C0"/>
                </a:solidFill>
              </a:rPr>
              <a:t>subset</a:t>
            </a:r>
            <a:r>
              <a:rPr lang="en-IE" sz="2600" b="1" i="1" dirty="0" smtClean="0">
                <a:solidFill>
                  <a:srgbClr val="0070C0"/>
                </a:solidFill>
              </a:rPr>
              <a:t> of the integers’.</a:t>
            </a:r>
          </a:p>
          <a:p>
            <a:pPr eaLnBrk="1" hangingPunct="1"/>
            <a:endParaRPr lang="en-IE" sz="3200" b="1" i="1" dirty="0" smtClean="0">
              <a:solidFill>
                <a:srgbClr val="00B0F0"/>
              </a:solidFill>
            </a:endParaRPr>
          </a:p>
        </p:txBody>
      </p:sp>
    </p:spTree>
    <p:extLst>
      <p:ext uri="{BB962C8B-B14F-4D97-AF65-F5344CB8AC3E}">
        <p14:creationId xmlns:p14="http://schemas.microsoft.com/office/powerpoint/2010/main" val="2146333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16"/>
                                        </p:tgtEl>
                                        <p:attrNameLst>
                                          <p:attrName>fillcolor</p:attrName>
                                        </p:attrNameLst>
                                      </p:cBhvr>
                                      <p:to>
                                        <a:srgbClr val="FF3300"/>
                                      </p:to>
                                    </p:animClr>
                                    <p:set>
                                      <p:cBhvr>
                                        <p:cTn id="7" dur="500" fill="hold"/>
                                        <p:tgtEl>
                                          <p:spTgt spid="16"/>
                                        </p:tgtEl>
                                        <p:attrNameLst>
                                          <p:attrName>fill.type</p:attrName>
                                        </p:attrNameLst>
                                      </p:cBhvr>
                                      <p:to>
                                        <p:strVal val="solid"/>
                                      </p:to>
                                    </p:set>
                                    <p:set>
                                      <p:cBhvr>
                                        <p:cTn id="8" dur="500" fill="hold"/>
                                        <p:tgtEl>
                                          <p:spTgt spid="16"/>
                                        </p:tgtEl>
                                        <p:attrNameLst>
                                          <p:attrName>fill.on</p:attrName>
                                        </p:attrNameLst>
                                      </p:cBhvr>
                                      <p:to>
                                        <p:strVal val="true"/>
                                      </p:to>
                                    </p:set>
                                  </p:childTnLst>
                                </p:cTn>
                              </p:par>
                            </p:childTnLst>
                          </p:cTn>
                        </p:par>
                        <p:par>
                          <p:cTn id="9" fill="hold">
                            <p:stCondLst>
                              <p:cond delay="500"/>
                            </p:stCondLst>
                            <p:childTnLst>
                              <p:par>
                                <p:cTn id="10" presetID="1" presetClass="emph" presetSubtype="2" fill="hold" nodeType="afterEffect">
                                  <p:stCondLst>
                                    <p:cond delay="0"/>
                                  </p:stCondLst>
                                  <p:childTnLst>
                                    <p:animClr clrSpc="rgb" dir="cw">
                                      <p:cBhvr>
                                        <p:cTn id="11" dur="500" fill="hold"/>
                                        <p:tgtEl>
                                          <p:spTgt spid="18"/>
                                        </p:tgtEl>
                                        <p:attrNameLst>
                                          <p:attrName>fillcolor</p:attrName>
                                        </p:attrNameLst>
                                      </p:cBhvr>
                                      <p:to>
                                        <a:srgbClr val="99FF33"/>
                                      </p:to>
                                    </p:animClr>
                                    <p:set>
                                      <p:cBhvr>
                                        <p:cTn id="12" dur="500" fill="hold"/>
                                        <p:tgtEl>
                                          <p:spTgt spid="18"/>
                                        </p:tgtEl>
                                        <p:attrNameLst>
                                          <p:attrName>fill.type</p:attrName>
                                        </p:attrNameLst>
                                      </p:cBhvr>
                                      <p:to>
                                        <p:strVal val="solid"/>
                                      </p:to>
                                    </p:set>
                                    <p:set>
                                      <p:cBhvr>
                                        <p:cTn id="13" dur="500" fill="hold"/>
                                        <p:tgtEl>
                                          <p:spTgt spid="1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4916" y="52367"/>
            <a:ext cx="8676456" cy="1077218"/>
          </a:xfrm>
          <a:prstGeom prst="rect">
            <a:avLst/>
          </a:prstGeom>
          <a:solidFill>
            <a:srgbClr val="EAEAEA"/>
          </a:solidFill>
        </p:spPr>
        <p:txBody>
          <a:bodyPr wrap="square">
            <a:spAutoFit/>
          </a:bodyPr>
          <a:lstStyle/>
          <a:p>
            <a:pPr eaLnBrk="1" hangingPunct="1"/>
            <a:r>
              <a:rPr lang="en-IE" sz="3200" b="1" i="1" dirty="0" smtClean="0">
                <a:solidFill>
                  <a:srgbClr val="00B0F0"/>
                </a:solidFill>
              </a:rPr>
              <a:t>Consider whether the following statements are </a:t>
            </a:r>
            <a:r>
              <a:rPr lang="en-IE" sz="3200" b="1" i="1" u="sng" dirty="0" smtClean="0">
                <a:solidFill>
                  <a:srgbClr val="0070C0"/>
                </a:solidFill>
              </a:rPr>
              <a:t>True</a:t>
            </a:r>
            <a:r>
              <a:rPr lang="en-IE" sz="3200" b="1" i="1" dirty="0" smtClean="0">
                <a:solidFill>
                  <a:srgbClr val="00B0F0"/>
                </a:solidFill>
              </a:rPr>
              <a:t> or </a:t>
            </a:r>
            <a:r>
              <a:rPr lang="en-IE" sz="3200" b="1" i="1" u="sng" dirty="0">
                <a:solidFill>
                  <a:schemeClr val="accent1"/>
                </a:solidFill>
              </a:rPr>
              <a:t>F</a:t>
            </a:r>
            <a:r>
              <a:rPr lang="en-IE" sz="3200" b="1" i="1" u="sng" dirty="0" smtClean="0">
                <a:solidFill>
                  <a:schemeClr val="accent1"/>
                </a:solidFill>
              </a:rPr>
              <a:t>alse</a:t>
            </a:r>
            <a:r>
              <a:rPr lang="en-IE" sz="3200" b="1" i="1" dirty="0" smtClean="0">
                <a:solidFill>
                  <a:srgbClr val="00B0F0"/>
                </a:solidFill>
              </a:rPr>
              <a:t>?</a:t>
            </a:r>
          </a:p>
        </p:txBody>
      </p:sp>
      <p:graphicFrame>
        <p:nvGraphicFramePr>
          <p:cNvPr id="9" name="Table 8"/>
          <p:cNvGraphicFramePr>
            <a:graphicFrameLocks noGrp="1"/>
          </p:cNvGraphicFramePr>
          <p:nvPr>
            <p:extLst>
              <p:ext uri="{D42A27DB-BD31-4B8C-83A1-F6EECF244321}">
                <p14:modId xmlns:p14="http://schemas.microsoft.com/office/powerpoint/2010/main" val="2939807959"/>
              </p:ext>
            </p:extLst>
          </p:nvPr>
        </p:nvGraphicFramePr>
        <p:xfrm>
          <a:off x="135716" y="1399540"/>
          <a:ext cx="8587556" cy="5353312"/>
        </p:xfrm>
        <a:graphic>
          <a:graphicData uri="http://schemas.openxmlformats.org/drawingml/2006/table">
            <a:tbl>
              <a:tblPr firstRow="1" bandRow="1">
                <a:tableStyleId>{D7AC3CCA-C797-4891-BE02-D94E43425B78}</a:tableStyleId>
              </a:tblPr>
              <a:tblGrid>
                <a:gridCol w="6226984"/>
                <a:gridCol w="2360572"/>
              </a:tblGrid>
              <a:tr h="580352">
                <a:tc>
                  <a:txBody>
                    <a:bodyPr/>
                    <a:lstStyle/>
                    <a:p>
                      <a:pPr algn="ctr"/>
                      <a:r>
                        <a:rPr lang="en-IE" sz="2800" b="1" u="sng" dirty="0" smtClean="0">
                          <a:solidFill>
                            <a:srgbClr val="0070C0"/>
                          </a:solidFill>
                        </a:rPr>
                        <a:t>Statement</a:t>
                      </a:r>
                      <a:endParaRPr lang="en-IE" sz="2800" b="1" u="sng" dirty="0">
                        <a:solidFill>
                          <a:srgbClr val="0070C0"/>
                        </a:solidFill>
                      </a:endParaRPr>
                    </a:p>
                  </a:txBody>
                  <a:tcPr anchor="ctr"/>
                </a:tc>
                <a:tc>
                  <a:txBody>
                    <a:bodyPr/>
                    <a:lstStyle/>
                    <a:p>
                      <a:pPr algn="ctr"/>
                      <a:r>
                        <a:rPr lang="en-IE" sz="2800" u="sng" dirty="0" smtClean="0">
                          <a:solidFill>
                            <a:srgbClr val="0070C0"/>
                          </a:solidFill>
                        </a:rPr>
                        <a:t>True or False</a:t>
                      </a:r>
                      <a:endParaRPr lang="en-IE" sz="2800" u="sng" dirty="0">
                        <a:solidFill>
                          <a:srgbClr val="0070C0"/>
                        </a:solidFill>
                      </a:endParaRPr>
                    </a:p>
                  </a:txBody>
                  <a:tcPr anchor="ctr"/>
                </a:tc>
              </a:tr>
              <a:tr h="796561">
                <a:tc>
                  <a:txBody>
                    <a:bodyPr/>
                    <a:lstStyle/>
                    <a:p>
                      <a:r>
                        <a:rPr lang="en-IE" sz="2400" b="1" dirty="0" smtClean="0">
                          <a:solidFill>
                            <a:srgbClr val="0070C0"/>
                          </a:solidFill>
                        </a:rPr>
                        <a:t>Every integer is a natural number</a:t>
                      </a:r>
                      <a:endParaRPr lang="en-IE" sz="2400" b="1" dirty="0">
                        <a:solidFill>
                          <a:srgbClr val="0070C0"/>
                        </a:solidFill>
                      </a:endParaRPr>
                    </a:p>
                  </a:txBody>
                  <a:tcPr anchor="ctr"/>
                </a:tc>
                <a:tc>
                  <a:txBody>
                    <a:bodyPr/>
                    <a:lstStyle/>
                    <a:p>
                      <a:endParaRPr lang="en-IE" dirty="0"/>
                    </a:p>
                  </a:txBody>
                  <a:tcPr/>
                </a:tc>
              </a:tr>
              <a:tr h="9442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2400" b="1" dirty="0" smtClean="0">
                          <a:solidFill>
                            <a:srgbClr val="0070C0"/>
                          </a:solidFill>
                        </a:rPr>
                        <a:t>Every natural</a:t>
                      </a:r>
                      <a:r>
                        <a:rPr lang="en-IE" sz="2400" b="1" baseline="0" dirty="0" smtClean="0">
                          <a:solidFill>
                            <a:srgbClr val="0070C0"/>
                          </a:solidFill>
                        </a:rPr>
                        <a:t> number</a:t>
                      </a:r>
                      <a:r>
                        <a:rPr lang="en-IE" sz="2400" b="1" dirty="0" smtClean="0">
                          <a:solidFill>
                            <a:srgbClr val="0070C0"/>
                          </a:solidFill>
                        </a:rPr>
                        <a:t> is a</a:t>
                      </a:r>
                      <a:r>
                        <a:rPr lang="en-IE" sz="2400" b="1" baseline="0" dirty="0" smtClean="0">
                          <a:solidFill>
                            <a:srgbClr val="0070C0"/>
                          </a:solidFill>
                        </a:rPr>
                        <a:t> rational</a:t>
                      </a:r>
                      <a:r>
                        <a:rPr lang="en-IE" sz="2400" b="1" dirty="0" smtClean="0">
                          <a:solidFill>
                            <a:srgbClr val="0070C0"/>
                          </a:solidFill>
                        </a:rPr>
                        <a:t> number</a:t>
                      </a:r>
                    </a:p>
                  </a:txBody>
                  <a:tcPr anchor="ctr"/>
                </a:tc>
                <a:tc>
                  <a:txBody>
                    <a:bodyPr/>
                    <a:lstStyle/>
                    <a:p>
                      <a:endParaRPr lang="en-IE" dirty="0"/>
                    </a:p>
                  </a:txBody>
                  <a:tcPr/>
                </a:tc>
              </a:tr>
              <a:tr h="9774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E" sz="2400" b="1" dirty="0" smtClean="0">
                        <a:solidFill>
                          <a:srgbClr val="0070C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IE" sz="2400" b="1" dirty="0" smtClean="0">
                          <a:solidFill>
                            <a:srgbClr val="0070C0"/>
                          </a:solidFill>
                        </a:rPr>
                        <a:t>Every rational</a:t>
                      </a:r>
                      <a:r>
                        <a:rPr lang="en-IE" sz="2400" b="1" baseline="0" dirty="0" smtClean="0">
                          <a:solidFill>
                            <a:srgbClr val="0070C0"/>
                          </a:solidFill>
                        </a:rPr>
                        <a:t> number is an integer </a:t>
                      </a:r>
                      <a:endParaRPr lang="en-IE" sz="2400" b="1" dirty="0" smtClean="0">
                        <a:solidFill>
                          <a:srgbClr val="0070C0"/>
                        </a:solidFill>
                      </a:endParaRPr>
                    </a:p>
                    <a:p>
                      <a:endParaRPr lang="en-IE" sz="2400" b="1" dirty="0"/>
                    </a:p>
                  </a:txBody>
                  <a:tcPr anchor="ctr"/>
                </a:tc>
                <a:tc>
                  <a:txBody>
                    <a:bodyPr/>
                    <a:lstStyle/>
                    <a:p>
                      <a:endParaRPr lang="en-IE" dirty="0"/>
                    </a:p>
                  </a:txBody>
                  <a:tcPr/>
                </a:tc>
              </a:tr>
              <a:tr h="9217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2400" b="1" dirty="0" smtClean="0">
                          <a:solidFill>
                            <a:srgbClr val="0070C0"/>
                          </a:solidFill>
                        </a:rPr>
                        <a:t>Every integer is a rational number</a:t>
                      </a:r>
                    </a:p>
                    <a:p>
                      <a:endParaRPr lang="en-IE" sz="2400" b="1" dirty="0"/>
                    </a:p>
                  </a:txBody>
                  <a:tcPr anchor="ctr"/>
                </a:tc>
                <a:tc>
                  <a:txBody>
                    <a:bodyPr/>
                    <a:lstStyle/>
                    <a:p>
                      <a:endParaRPr lang="en-IE" dirty="0"/>
                    </a:p>
                  </a:txBody>
                  <a:tcPr/>
                </a:tc>
              </a:tr>
              <a:tr h="9217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2400" b="1" dirty="0" smtClean="0">
                          <a:solidFill>
                            <a:srgbClr val="0070C0"/>
                          </a:solidFill>
                        </a:rPr>
                        <a:t>Every natural</a:t>
                      </a:r>
                      <a:r>
                        <a:rPr lang="en-IE" sz="2400" b="1" baseline="0" dirty="0" smtClean="0">
                          <a:solidFill>
                            <a:srgbClr val="0070C0"/>
                          </a:solidFill>
                        </a:rPr>
                        <a:t> number</a:t>
                      </a:r>
                      <a:r>
                        <a:rPr lang="en-IE" sz="2400" b="1" dirty="0" smtClean="0">
                          <a:solidFill>
                            <a:srgbClr val="0070C0"/>
                          </a:solidFill>
                        </a:rPr>
                        <a:t> is an</a:t>
                      </a:r>
                      <a:r>
                        <a:rPr lang="en-IE" sz="2400" b="1" baseline="0" dirty="0" smtClean="0">
                          <a:solidFill>
                            <a:srgbClr val="0070C0"/>
                          </a:solidFill>
                        </a:rPr>
                        <a:t> integer</a:t>
                      </a:r>
                      <a:endParaRPr lang="en-IE" sz="2400" b="1" dirty="0" smtClean="0">
                        <a:solidFill>
                          <a:srgbClr val="0070C0"/>
                        </a:solidFill>
                      </a:endParaRPr>
                    </a:p>
                    <a:p>
                      <a:endParaRPr lang="en-IE" sz="2400" b="1" dirty="0"/>
                    </a:p>
                  </a:txBody>
                  <a:tcPr anchor="ctr"/>
                </a:tc>
                <a:tc>
                  <a:txBody>
                    <a:bodyPr/>
                    <a:lstStyle/>
                    <a:p>
                      <a:endParaRPr lang="en-IE" dirty="0"/>
                    </a:p>
                  </a:txBody>
                  <a:tcPr/>
                </a:tc>
              </a:tr>
            </a:tbl>
          </a:graphicData>
        </a:graphic>
      </p:graphicFrame>
      <p:sp>
        <p:nvSpPr>
          <p:cNvPr id="10" name="TextBox 9"/>
          <p:cNvSpPr txBox="1"/>
          <p:nvPr/>
        </p:nvSpPr>
        <p:spPr>
          <a:xfrm>
            <a:off x="6959600" y="2146300"/>
            <a:ext cx="1024896" cy="523220"/>
          </a:xfrm>
          <a:prstGeom prst="rect">
            <a:avLst/>
          </a:prstGeom>
          <a:solidFill>
            <a:schemeClr val="accent3">
              <a:lumMod val="20000"/>
              <a:lumOff val="80000"/>
            </a:schemeClr>
          </a:solidFill>
          <a:ln w="47625">
            <a:solidFill>
              <a:srgbClr val="0070C0"/>
            </a:solidFill>
          </a:ln>
        </p:spPr>
        <p:txBody>
          <a:bodyPr wrap="none" rtlCol="0" anchor="ctr">
            <a:spAutoFit/>
          </a:bodyPr>
          <a:lstStyle/>
          <a:p>
            <a:r>
              <a:rPr lang="en-IE" sz="2800" b="1" dirty="0" smtClean="0">
                <a:solidFill>
                  <a:srgbClr val="0070C0"/>
                </a:solidFill>
                <a:latin typeface="Cambria" panose="02040503050406030204" pitchFamily="18" charset="0"/>
              </a:rPr>
              <a:t>False</a:t>
            </a:r>
          </a:p>
        </p:txBody>
      </p:sp>
      <p:sp>
        <p:nvSpPr>
          <p:cNvPr id="12" name="TextBox 11"/>
          <p:cNvSpPr txBox="1"/>
          <p:nvPr/>
        </p:nvSpPr>
        <p:spPr>
          <a:xfrm>
            <a:off x="6942986" y="2979994"/>
            <a:ext cx="972317" cy="523220"/>
          </a:xfrm>
          <a:prstGeom prst="rect">
            <a:avLst/>
          </a:prstGeom>
          <a:solidFill>
            <a:schemeClr val="accent3">
              <a:lumMod val="20000"/>
              <a:lumOff val="80000"/>
            </a:schemeClr>
          </a:solidFill>
          <a:ln w="47625">
            <a:solidFill>
              <a:srgbClr val="0070C0"/>
            </a:solidFill>
          </a:ln>
        </p:spPr>
        <p:txBody>
          <a:bodyPr wrap="none" rtlCol="0" anchor="ctr">
            <a:spAutoFit/>
          </a:bodyPr>
          <a:lstStyle/>
          <a:p>
            <a:r>
              <a:rPr lang="en-IE" sz="2800" b="1" dirty="0" smtClean="0">
                <a:solidFill>
                  <a:srgbClr val="0070C0"/>
                </a:solidFill>
                <a:latin typeface="Cambria" panose="02040503050406030204" pitchFamily="18" charset="0"/>
              </a:rPr>
              <a:t>True</a:t>
            </a:r>
          </a:p>
        </p:txBody>
      </p:sp>
      <p:sp>
        <p:nvSpPr>
          <p:cNvPr id="13" name="TextBox 12"/>
          <p:cNvSpPr txBox="1"/>
          <p:nvPr/>
        </p:nvSpPr>
        <p:spPr>
          <a:xfrm>
            <a:off x="6959600" y="5046990"/>
            <a:ext cx="972317" cy="523220"/>
          </a:xfrm>
          <a:prstGeom prst="rect">
            <a:avLst/>
          </a:prstGeom>
          <a:solidFill>
            <a:schemeClr val="accent3">
              <a:lumMod val="20000"/>
              <a:lumOff val="80000"/>
            </a:schemeClr>
          </a:solidFill>
          <a:ln w="47625">
            <a:solidFill>
              <a:srgbClr val="0070C0"/>
            </a:solidFill>
          </a:ln>
        </p:spPr>
        <p:txBody>
          <a:bodyPr wrap="none" rtlCol="0" anchor="ctr">
            <a:spAutoFit/>
          </a:bodyPr>
          <a:lstStyle/>
          <a:p>
            <a:r>
              <a:rPr lang="en-IE" sz="2800" b="1" dirty="0">
                <a:solidFill>
                  <a:srgbClr val="0070C0"/>
                </a:solidFill>
                <a:latin typeface="Cambria" panose="02040503050406030204" pitchFamily="18" charset="0"/>
              </a:rPr>
              <a:t>T</a:t>
            </a:r>
            <a:r>
              <a:rPr lang="en-IE" sz="2800" b="1" dirty="0" smtClean="0">
                <a:solidFill>
                  <a:srgbClr val="0070C0"/>
                </a:solidFill>
                <a:latin typeface="Cambria" panose="02040503050406030204" pitchFamily="18" charset="0"/>
              </a:rPr>
              <a:t>rue</a:t>
            </a:r>
          </a:p>
        </p:txBody>
      </p:sp>
      <p:sp>
        <p:nvSpPr>
          <p:cNvPr id="14" name="TextBox 13"/>
          <p:cNvSpPr txBox="1"/>
          <p:nvPr/>
        </p:nvSpPr>
        <p:spPr>
          <a:xfrm>
            <a:off x="6942986" y="3972580"/>
            <a:ext cx="1024896" cy="523220"/>
          </a:xfrm>
          <a:prstGeom prst="rect">
            <a:avLst/>
          </a:prstGeom>
          <a:solidFill>
            <a:schemeClr val="accent3">
              <a:lumMod val="20000"/>
              <a:lumOff val="80000"/>
            </a:schemeClr>
          </a:solidFill>
          <a:ln w="47625">
            <a:solidFill>
              <a:srgbClr val="0070C0"/>
            </a:solidFill>
          </a:ln>
        </p:spPr>
        <p:txBody>
          <a:bodyPr wrap="none" rtlCol="0" anchor="ctr">
            <a:spAutoFit/>
          </a:bodyPr>
          <a:lstStyle/>
          <a:p>
            <a:r>
              <a:rPr lang="en-IE" sz="2800" b="1" dirty="0" smtClean="0">
                <a:solidFill>
                  <a:srgbClr val="0070C0"/>
                </a:solidFill>
                <a:latin typeface="Cambria" panose="02040503050406030204" pitchFamily="18" charset="0"/>
              </a:rPr>
              <a:t>False</a:t>
            </a:r>
          </a:p>
        </p:txBody>
      </p:sp>
      <p:sp>
        <p:nvSpPr>
          <p:cNvPr id="15" name="TextBox 14"/>
          <p:cNvSpPr txBox="1"/>
          <p:nvPr/>
        </p:nvSpPr>
        <p:spPr>
          <a:xfrm>
            <a:off x="6942985" y="5953780"/>
            <a:ext cx="972317" cy="523220"/>
          </a:xfrm>
          <a:prstGeom prst="rect">
            <a:avLst/>
          </a:prstGeom>
          <a:solidFill>
            <a:schemeClr val="accent3">
              <a:lumMod val="20000"/>
              <a:lumOff val="80000"/>
            </a:schemeClr>
          </a:solidFill>
          <a:ln w="47625">
            <a:solidFill>
              <a:srgbClr val="0070C0"/>
            </a:solidFill>
          </a:ln>
        </p:spPr>
        <p:txBody>
          <a:bodyPr wrap="none" rtlCol="0" anchor="ctr">
            <a:spAutoFit/>
          </a:bodyPr>
          <a:lstStyle/>
          <a:p>
            <a:r>
              <a:rPr lang="en-IE" sz="2800" b="1" dirty="0" smtClean="0">
                <a:solidFill>
                  <a:srgbClr val="0070C0"/>
                </a:solidFill>
                <a:latin typeface="Cambria" panose="02040503050406030204" pitchFamily="18" charset="0"/>
              </a:rPr>
              <a:t>True</a:t>
            </a:r>
          </a:p>
        </p:txBody>
      </p:sp>
    </p:spTree>
    <p:extLst>
      <p:ext uri="{BB962C8B-B14F-4D97-AF65-F5344CB8AC3E}">
        <p14:creationId xmlns:p14="http://schemas.microsoft.com/office/powerpoint/2010/main" val="137661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915" y="128567"/>
            <a:ext cx="8948725" cy="553998"/>
          </a:xfrm>
          <a:prstGeom prst="rect">
            <a:avLst/>
          </a:prstGeom>
          <a:solidFill>
            <a:srgbClr val="EAEAEA"/>
          </a:solidFill>
        </p:spPr>
        <p:txBody>
          <a:bodyPr wrap="square">
            <a:spAutoFit/>
          </a:bodyPr>
          <a:lstStyle/>
          <a:p>
            <a:pPr eaLnBrk="1" hangingPunct="1"/>
            <a:r>
              <a:rPr lang="en-IE" sz="3000" b="1" i="1" dirty="0" smtClean="0">
                <a:solidFill>
                  <a:srgbClr val="00B0F0"/>
                </a:solidFill>
              </a:rPr>
              <a:t>Which of the following </a:t>
            </a:r>
            <a:r>
              <a:rPr lang="en-IE" sz="3000" b="1" i="1" dirty="0" err="1" smtClean="0">
                <a:solidFill>
                  <a:srgbClr val="00B0F0"/>
                </a:solidFill>
              </a:rPr>
              <a:t>venn</a:t>
            </a:r>
            <a:r>
              <a:rPr lang="en-IE" sz="3000" b="1" i="1" dirty="0" smtClean="0">
                <a:solidFill>
                  <a:srgbClr val="00B0F0"/>
                </a:solidFill>
              </a:rPr>
              <a:t>-diagrams is </a:t>
            </a:r>
            <a:r>
              <a:rPr lang="en-IE" sz="3000" b="1" i="1" u="sng" dirty="0" smtClean="0">
                <a:solidFill>
                  <a:srgbClr val="0070C0"/>
                </a:solidFill>
              </a:rPr>
              <a:t>correct</a:t>
            </a:r>
            <a:r>
              <a:rPr lang="en-IE" sz="3000" b="1" i="1" dirty="0" smtClean="0">
                <a:solidFill>
                  <a:srgbClr val="0070C0"/>
                </a:solidFill>
              </a:rPr>
              <a:t>?</a:t>
            </a:r>
          </a:p>
        </p:txBody>
      </p:sp>
      <p:sp>
        <p:nvSpPr>
          <p:cNvPr id="17" name="Oval 16"/>
          <p:cNvSpPr/>
          <p:nvPr/>
        </p:nvSpPr>
        <p:spPr>
          <a:xfrm>
            <a:off x="601097" y="1898908"/>
            <a:ext cx="216024" cy="18248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1" i="1" dirty="0"/>
          </a:p>
        </p:txBody>
      </p:sp>
      <p:sp>
        <p:nvSpPr>
          <p:cNvPr id="18" name="Oval 17"/>
          <p:cNvSpPr/>
          <p:nvPr/>
        </p:nvSpPr>
        <p:spPr>
          <a:xfrm>
            <a:off x="587004" y="3676274"/>
            <a:ext cx="216024" cy="18248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1" i="1" dirty="0"/>
          </a:p>
        </p:txBody>
      </p:sp>
      <p:sp>
        <p:nvSpPr>
          <p:cNvPr id="8" name="Rectangle 7"/>
          <p:cNvSpPr/>
          <p:nvPr/>
        </p:nvSpPr>
        <p:spPr>
          <a:xfrm>
            <a:off x="1255991" y="1706065"/>
            <a:ext cx="1107996" cy="523220"/>
          </a:xfrm>
          <a:prstGeom prst="rect">
            <a:avLst/>
          </a:prstGeom>
        </p:spPr>
        <p:txBody>
          <a:bodyPr wrap="none">
            <a:spAutoFit/>
          </a:bodyPr>
          <a:lstStyle/>
          <a:p>
            <a:r>
              <a:rPr lang="en-IE" sz="2800" b="1" i="1" dirty="0" smtClean="0">
                <a:solidFill>
                  <a:srgbClr val="FFC000"/>
                </a:solidFill>
              </a:rPr>
              <a:t>A.</a:t>
            </a:r>
            <a:r>
              <a:rPr lang="en-IE" sz="2800" b="1" i="1" dirty="0" smtClean="0"/>
              <a:t>	</a:t>
            </a:r>
            <a:endParaRPr lang="en-IE" sz="2800" b="1" i="1" dirty="0">
              <a:solidFill>
                <a:srgbClr val="00B0F0"/>
              </a:solidFill>
            </a:endParaRPr>
          </a:p>
        </p:txBody>
      </p:sp>
      <p:sp>
        <p:nvSpPr>
          <p:cNvPr id="20" name="Rectangle 19"/>
          <p:cNvSpPr/>
          <p:nvPr/>
        </p:nvSpPr>
        <p:spPr>
          <a:xfrm>
            <a:off x="1246746" y="5362419"/>
            <a:ext cx="7678807" cy="867930"/>
          </a:xfrm>
          <a:prstGeom prst="rect">
            <a:avLst/>
          </a:prstGeom>
        </p:spPr>
        <p:txBody>
          <a:bodyPr wrap="square">
            <a:spAutoFit/>
          </a:bodyPr>
          <a:lstStyle/>
          <a:p>
            <a:pPr>
              <a:lnSpc>
                <a:spcPct val="90000"/>
              </a:lnSpc>
            </a:pPr>
            <a:r>
              <a:rPr lang="en-IE" sz="2800" b="1" i="1" dirty="0">
                <a:solidFill>
                  <a:srgbClr val="FFC000"/>
                </a:solidFill>
              </a:rPr>
              <a:t>C</a:t>
            </a:r>
            <a:r>
              <a:rPr lang="en-IE" sz="2800" b="1" i="1" dirty="0" smtClean="0">
                <a:solidFill>
                  <a:srgbClr val="FFC000"/>
                </a:solidFill>
              </a:rPr>
              <a:t>.</a:t>
            </a:r>
            <a:r>
              <a:rPr lang="en-IE" sz="2800" b="1" i="1" dirty="0" smtClean="0"/>
              <a:t>	</a:t>
            </a:r>
            <a:endParaRPr lang="en-IE" sz="2800" b="1" i="1" dirty="0">
              <a:solidFill>
                <a:srgbClr val="00B0F0"/>
              </a:solidFill>
            </a:endParaRPr>
          </a:p>
          <a:p>
            <a:pPr>
              <a:lnSpc>
                <a:spcPct val="90000"/>
              </a:lnSpc>
            </a:pPr>
            <a:endParaRPr lang="en-IE" sz="2800" b="1" i="1" dirty="0" smtClean="0">
              <a:solidFill>
                <a:srgbClr val="00B0F0"/>
              </a:solidFill>
            </a:endParaRPr>
          </a:p>
        </p:txBody>
      </p:sp>
      <p:sp>
        <p:nvSpPr>
          <p:cNvPr id="9" name="Oval 8"/>
          <p:cNvSpPr/>
          <p:nvPr/>
        </p:nvSpPr>
        <p:spPr>
          <a:xfrm>
            <a:off x="616186" y="5519308"/>
            <a:ext cx="216024" cy="18248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b="1" i="1" dirty="0"/>
          </a:p>
        </p:txBody>
      </p:sp>
      <p:sp>
        <p:nvSpPr>
          <p:cNvPr id="10" name="Rectangle 9"/>
          <p:cNvSpPr/>
          <p:nvPr/>
        </p:nvSpPr>
        <p:spPr>
          <a:xfrm>
            <a:off x="1246746" y="3467806"/>
            <a:ext cx="881973" cy="523220"/>
          </a:xfrm>
          <a:prstGeom prst="rect">
            <a:avLst/>
          </a:prstGeom>
        </p:spPr>
        <p:txBody>
          <a:bodyPr wrap="none">
            <a:spAutoFit/>
          </a:bodyPr>
          <a:lstStyle/>
          <a:p>
            <a:r>
              <a:rPr lang="en-IE" sz="2800" b="1" i="1" dirty="0">
                <a:solidFill>
                  <a:srgbClr val="FFC000"/>
                </a:solidFill>
              </a:rPr>
              <a:t>B</a:t>
            </a:r>
            <a:r>
              <a:rPr lang="en-IE" sz="2800" b="1" i="1" dirty="0" smtClean="0">
                <a:solidFill>
                  <a:srgbClr val="FFC000"/>
                </a:solidFill>
              </a:rPr>
              <a:t>.</a:t>
            </a:r>
            <a:r>
              <a:rPr lang="en-IE" sz="2800" b="1" i="1" dirty="0" smtClean="0"/>
              <a:t>     </a:t>
            </a:r>
            <a:endParaRPr lang="en-IE" sz="2800" b="1" i="1" dirty="0">
              <a:solidFill>
                <a:srgbClr val="00B0F0"/>
              </a:solidFill>
            </a:endParaRPr>
          </a:p>
        </p:txBody>
      </p:sp>
      <p:grpSp>
        <p:nvGrpSpPr>
          <p:cNvPr id="23" name="Group 22"/>
          <p:cNvGrpSpPr/>
          <p:nvPr/>
        </p:nvGrpSpPr>
        <p:grpSpPr>
          <a:xfrm>
            <a:off x="2244283" y="1070143"/>
            <a:ext cx="3760821" cy="1646448"/>
            <a:chOff x="2851216" y="815940"/>
            <a:chExt cx="4491953" cy="2367518"/>
          </a:xfrm>
        </p:grpSpPr>
        <p:sp>
          <p:nvSpPr>
            <p:cNvPr id="24" name="Oval 23"/>
            <p:cNvSpPr/>
            <p:nvPr/>
          </p:nvSpPr>
          <p:spPr>
            <a:xfrm>
              <a:off x="2941098" y="1029643"/>
              <a:ext cx="4402071" cy="2153815"/>
            </a:xfrm>
            <a:prstGeom prst="ellipse">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b="1" dirty="0">
                <a:solidFill>
                  <a:schemeClr val="tx1"/>
                </a:solidFill>
                <a:latin typeface="Calibri" panose="020F0502020204030204" pitchFamily="34" charset="0"/>
              </a:endParaRPr>
            </a:p>
          </p:txBody>
        </p:sp>
        <p:sp>
          <p:nvSpPr>
            <p:cNvPr id="25" name="Oval 24"/>
            <p:cNvSpPr/>
            <p:nvPr/>
          </p:nvSpPr>
          <p:spPr>
            <a:xfrm>
              <a:off x="4171150" y="1275246"/>
              <a:ext cx="3119391" cy="1662608"/>
            </a:xfrm>
            <a:prstGeom prst="ellipse">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b="1" dirty="0">
                <a:latin typeface="Calibri" panose="020F0502020204030204" pitchFamily="34" charset="0"/>
              </a:endParaRPr>
            </a:p>
          </p:txBody>
        </p:sp>
        <p:sp>
          <p:nvSpPr>
            <p:cNvPr id="26" name="Oval 25"/>
            <p:cNvSpPr/>
            <p:nvPr/>
          </p:nvSpPr>
          <p:spPr>
            <a:xfrm>
              <a:off x="5538225" y="1693842"/>
              <a:ext cx="1635703" cy="955459"/>
            </a:xfrm>
            <a:prstGeom prst="ellipse">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b="1" dirty="0" smtClean="0">
                  <a:latin typeface="Calibri" panose="020F0502020204030204" pitchFamily="34" charset="0"/>
                </a:rPr>
                <a:t> </a:t>
              </a:r>
            </a:p>
          </p:txBody>
        </p:sp>
        <p:sp>
          <p:nvSpPr>
            <p:cNvPr id="27" name="Rectangle 26"/>
            <p:cNvSpPr/>
            <p:nvPr/>
          </p:nvSpPr>
          <p:spPr>
            <a:xfrm>
              <a:off x="4011667" y="1319981"/>
              <a:ext cx="404371" cy="1194936"/>
            </a:xfrm>
            <a:prstGeom prst="rect">
              <a:avLst/>
            </a:prstGeom>
            <a:ln w="44450">
              <a:noFill/>
            </a:ln>
          </p:spPr>
          <p:txBody>
            <a:bodyPr wrap="none">
              <a:spAutoFit/>
            </a:bodyPr>
            <a:lstStyle/>
            <a:p>
              <a:pPr algn="ctr"/>
              <a:r>
                <a:rPr lang="en-IE" sz="1600" dirty="0" smtClean="0">
                  <a:latin typeface="Calibri" panose="020F0502020204030204" pitchFamily="34" charset="0"/>
                  <a:ea typeface="Cambria Math"/>
                </a:rPr>
                <a:t>ℚ</a:t>
              </a:r>
              <a:endParaRPr lang="en-IE" sz="1600" dirty="0">
                <a:latin typeface="Calibri" panose="020F0502020204030204" pitchFamily="34" charset="0"/>
              </a:endParaRPr>
            </a:p>
            <a:p>
              <a:pPr lvl="0" algn="ctr"/>
              <a:r>
                <a:rPr lang="en-IE" sz="1600" dirty="0" smtClean="0">
                  <a:latin typeface="Calibri" panose="020F0502020204030204" pitchFamily="34" charset="0"/>
                </a:rPr>
                <a:t>  </a:t>
              </a:r>
            </a:p>
            <a:p>
              <a:pPr lvl="0" algn="ctr"/>
              <a:endParaRPr lang="en-IE" sz="1600" dirty="0">
                <a:latin typeface="Calibri" panose="020F0502020204030204" pitchFamily="34" charset="0"/>
              </a:endParaRPr>
            </a:p>
          </p:txBody>
        </p:sp>
        <p:sp>
          <p:nvSpPr>
            <p:cNvPr id="28" name="Rectangle 27"/>
            <p:cNvSpPr/>
            <p:nvPr/>
          </p:nvSpPr>
          <p:spPr>
            <a:xfrm>
              <a:off x="2851216" y="815940"/>
              <a:ext cx="366079" cy="1194936"/>
            </a:xfrm>
            <a:prstGeom prst="rect">
              <a:avLst/>
            </a:prstGeom>
            <a:ln w="44450">
              <a:noFill/>
            </a:ln>
          </p:spPr>
          <p:txBody>
            <a:bodyPr wrap="none">
              <a:spAutoFit/>
            </a:bodyPr>
            <a:lstStyle/>
            <a:p>
              <a:pPr lvl="0" algn="ctr"/>
              <a:endParaRPr lang="en-IE" sz="1600" dirty="0" smtClean="0">
                <a:latin typeface="Calibri" panose="020F0502020204030204" pitchFamily="34" charset="0"/>
                <a:ea typeface="Cambria Math"/>
              </a:endParaRPr>
            </a:p>
            <a:p>
              <a:pPr algn="ctr"/>
              <a:r>
                <a:rPr lang="en-IE" sz="1600" dirty="0" smtClean="0">
                  <a:latin typeface="Cambria Math"/>
                  <a:ea typeface="Cambria Math"/>
                </a:rPr>
                <a:t>ℤ</a:t>
              </a:r>
              <a:endParaRPr lang="en-IE" sz="1600" dirty="0">
                <a:latin typeface="Calibri" panose="020F0502020204030204" pitchFamily="34" charset="0"/>
              </a:endParaRPr>
            </a:p>
            <a:p>
              <a:pPr lvl="0" algn="ctr"/>
              <a:endParaRPr lang="en-IE" sz="1600" dirty="0" smtClean="0">
                <a:latin typeface="Calibri" panose="020F0502020204030204" pitchFamily="34" charset="0"/>
                <a:ea typeface="Cambria Math"/>
              </a:endParaRPr>
            </a:p>
          </p:txBody>
        </p:sp>
      </p:grpSp>
      <p:sp>
        <p:nvSpPr>
          <p:cNvPr id="3" name="Rectangle 2"/>
          <p:cNvSpPr/>
          <p:nvPr/>
        </p:nvSpPr>
        <p:spPr>
          <a:xfrm>
            <a:off x="1833798" y="5266996"/>
            <a:ext cx="4572000" cy="646331"/>
          </a:xfrm>
          <a:prstGeom prst="rect">
            <a:avLst/>
          </a:prstGeom>
          <a:ln w="44450">
            <a:noFill/>
          </a:ln>
        </p:spPr>
        <p:txBody>
          <a:bodyPr>
            <a:spAutoFit/>
          </a:bodyPr>
          <a:lstStyle/>
          <a:p>
            <a:pPr algn="ctr"/>
            <a:r>
              <a:rPr lang="en-IE" b="1" dirty="0">
                <a:solidFill>
                  <a:schemeClr val="bg1"/>
                </a:solidFill>
                <a:latin typeface="Calibri" panose="020F0502020204030204" pitchFamily="34" charset="0"/>
              </a:rPr>
              <a:t>Natural </a:t>
            </a:r>
          </a:p>
          <a:p>
            <a:pPr algn="ctr"/>
            <a:r>
              <a:rPr lang="en-IE" b="1" dirty="0" smtClean="0">
                <a:solidFill>
                  <a:schemeClr val="bg1"/>
                </a:solidFill>
                <a:latin typeface="Cambria Math"/>
                <a:ea typeface="Cambria Math"/>
              </a:rPr>
              <a:t>ℕ</a:t>
            </a:r>
            <a:r>
              <a:rPr lang="en-IE" b="1" dirty="0" smtClean="0">
                <a:solidFill>
                  <a:schemeClr val="bg1"/>
                </a:solidFill>
                <a:latin typeface="Calibri" panose="020F0502020204030204" pitchFamily="34" charset="0"/>
              </a:rPr>
              <a:t> </a:t>
            </a:r>
            <a:endParaRPr lang="en-IE" b="1" dirty="0">
              <a:solidFill>
                <a:schemeClr val="bg1"/>
              </a:solidFill>
              <a:latin typeface="Calibri" panose="020F0502020204030204" pitchFamily="34" charset="0"/>
            </a:endParaRPr>
          </a:p>
        </p:txBody>
      </p:sp>
      <p:sp>
        <p:nvSpPr>
          <p:cNvPr id="5" name="Rectangle 4"/>
          <p:cNvSpPr/>
          <p:nvPr/>
        </p:nvSpPr>
        <p:spPr>
          <a:xfrm>
            <a:off x="4367348" y="1497310"/>
            <a:ext cx="453970" cy="369332"/>
          </a:xfrm>
          <a:prstGeom prst="rect">
            <a:avLst/>
          </a:prstGeom>
        </p:spPr>
        <p:txBody>
          <a:bodyPr wrap="none">
            <a:spAutoFit/>
          </a:bodyPr>
          <a:lstStyle/>
          <a:p>
            <a:pPr algn="ctr"/>
            <a:r>
              <a:rPr lang="en-IE" dirty="0">
                <a:latin typeface="Calibri" panose="020F0502020204030204" pitchFamily="34" charset="0"/>
              </a:rPr>
              <a:t> </a:t>
            </a:r>
            <a:r>
              <a:rPr lang="en-IE" dirty="0">
                <a:latin typeface="Cambria Math"/>
                <a:ea typeface="Cambria Math"/>
              </a:rPr>
              <a:t>ℕ</a:t>
            </a:r>
            <a:r>
              <a:rPr lang="en-IE" dirty="0">
                <a:latin typeface="Calibri" panose="020F0502020204030204" pitchFamily="34" charset="0"/>
              </a:rPr>
              <a:t> </a:t>
            </a:r>
          </a:p>
        </p:txBody>
      </p:sp>
      <p:grpSp>
        <p:nvGrpSpPr>
          <p:cNvPr id="29" name="Group 28"/>
          <p:cNvGrpSpPr/>
          <p:nvPr/>
        </p:nvGrpSpPr>
        <p:grpSpPr>
          <a:xfrm>
            <a:off x="2237374" y="3176559"/>
            <a:ext cx="3723669" cy="1516103"/>
            <a:chOff x="2895591" y="1003370"/>
            <a:chExt cx="4447578" cy="2180088"/>
          </a:xfrm>
        </p:grpSpPr>
        <p:sp>
          <p:nvSpPr>
            <p:cNvPr id="36" name="Oval 35"/>
            <p:cNvSpPr/>
            <p:nvPr/>
          </p:nvSpPr>
          <p:spPr>
            <a:xfrm>
              <a:off x="2941098" y="1029643"/>
              <a:ext cx="4402071" cy="2153815"/>
            </a:xfrm>
            <a:prstGeom prst="ellipse">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b="1" dirty="0">
                <a:solidFill>
                  <a:schemeClr val="tx1"/>
                </a:solidFill>
                <a:latin typeface="Calibri" panose="020F0502020204030204" pitchFamily="34" charset="0"/>
              </a:endParaRPr>
            </a:p>
          </p:txBody>
        </p:sp>
        <p:sp>
          <p:nvSpPr>
            <p:cNvPr id="37" name="Oval 36"/>
            <p:cNvSpPr/>
            <p:nvPr/>
          </p:nvSpPr>
          <p:spPr>
            <a:xfrm>
              <a:off x="4171150" y="1275246"/>
              <a:ext cx="3119391" cy="1662608"/>
            </a:xfrm>
            <a:prstGeom prst="ellipse">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b="1" dirty="0">
                <a:latin typeface="Calibri" panose="020F0502020204030204" pitchFamily="34" charset="0"/>
              </a:endParaRPr>
            </a:p>
          </p:txBody>
        </p:sp>
        <p:sp>
          <p:nvSpPr>
            <p:cNvPr id="38" name="Oval 37"/>
            <p:cNvSpPr/>
            <p:nvPr/>
          </p:nvSpPr>
          <p:spPr>
            <a:xfrm>
              <a:off x="5538225" y="1693842"/>
              <a:ext cx="1635703" cy="955459"/>
            </a:xfrm>
            <a:prstGeom prst="ellipse">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b="1" dirty="0" smtClean="0">
                  <a:latin typeface="Calibri" panose="020F0502020204030204" pitchFamily="34" charset="0"/>
                </a:rPr>
                <a:t> </a:t>
              </a:r>
            </a:p>
          </p:txBody>
        </p:sp>
        <p:sp>
          <p:nvSpPr>
            <p:cNvPr id="39" name="Rectangle 38"/>
            <p:cNvSpPr/>
            <p:nvPr/>
          </p:nvSpPr>
          <p:spPr>
            <a:xfrm>
              <a:off x="2895591" y="1180726"/>
              <a:ext cx="307452" cy="1194936"/>
            </a:xfrm>
            <a:prstGeom prst="rect">
              <a:avLst/>
            </a:prstGeom>
            <a:ln w="44450">
              <a:noFill/>
            </a:ln>
          </p:spPr>
          <p:txBody>
            <a:bodyPr wrap="square">
              <a:spAutoFit/>
            </a:bodyPr>
            <a:lstStyle/>
            <a:p>
              <a:pPr algn="ctr"/>
              <a:r>
                <a:rPr lang="en-IE" sz="1600" dirty="0" smtClean="0">
                  <a:latin typeface="Calibri" panose="020F0502020204030204" pitchFamily="34" charset="0"/>
                  <a:ea typeface="Cambria Math"/>
                </a:rPr>
                <a:t>ℚ</a:t>
              </a:r>
              <a:endParaRPr lang="en-IE" sz="1600" dirty="0">
                <a:latin typeface="Calibri" panose="020F0502020204030204" pitchFamily="34" charset="0"/>
              </a:endParaRPr>
            </a:p>
            <a:p>
              <a:pPr lvl="0" algn="ctr"/>
              <a:r>
                <a:rPr lang="en-IE" sz="1600" dirty="0" smtClean="0">
                  <a:latin typeface="Calibri" panose="020F0502020204030204" pitchFamily="34" charset="0"/>
                </a:rPr>
                <a:t>  </a:t>
              </a:r>
            </a:p>
            <a:p>
              <a:pPr lvl="0" algn="ctr"/>
              <a:endParaRPr lang="en-IE" sz="1600" dirty="0">
                <a:latin typeface="Calibri" panose="020F0502020204030204" pitchFamily="34" charset="0"/>
              </a:endParaRPr>
            </a:p>
          </p:txBody>
        </p:sp>
        <p:sp>
          <p:nvSpPr>
            <p:cNvPr id="40" name="Rectangle 39"/>
            <p:cNvSpPr/>
            <p:nvPr/>
          </p:nvSpPr>
          <p:spPr>
            <a:xfrm>
              <a:off x="4023739" y="1003370"/>
              <a:ext cx="366079" cy="1194936"/>
            </a:xfrm>
            <a:prstGeom prst="rect">
              <a:avLst/>
            </a:prstGeom>
            <a:ln w="44450">
              <a:noFill/>
            </a:ln>
          </p:spPr>
          <p:txBody>
            <a:bodyPr wrap="none">
              <a:spAutoFit/>
            </a:bodyPr>
            <a:lstStyle/>
            <a:p>
              <a:pPr lvl="0" algn="ctr"/>
              <a:endParaRPr lang="en-IE" sz="1600" dirty="0" smtClean="0">
                <a:latin typeface="Calibri" panose="020F0502020204030204" pitchFamily="34" charset="0"/>
                <a:ea typeface="Cambria Math"/>
              </a:endParaRPr>
            </a:p>
            <a:p>
              <a:pPr algn="ctr"/>
              <a:r>
                <a:rPr lang="en-IE" sz="1600" dirty="0" smtClean="0">
                  <a:latin typeface="Cambria Math"/>
                  <a:ea typeface="Cambria Math"/>
                </a:rPr>
                <a:t>ℤ</a:t>
              </a:r>
              <a:endParaRPr lang="en-IE" sz="1600" dirty="0">
                <a:latin typeface="Calibri" panose="020F0502020204030204" pitchFamily="34" charset="0"/>
              </a:endParaRPr>
            </a:p>
            <a:p>
              <a:pPr lvl="0" algn="ctr"/>
              <a:endParaRPr lang="en-IE" sz="1600" dirty="0" smtClean="0">
                <a:latin typeface="Calibri" panose="020F0502020204030204" pitchFamily="34" charset="0"/>
                <a:ea typeface="Cambria Math"/>
              </a:endParaRPr>
            </a:p>
          </p:txBody>
        </p:sp>
      </p:grpSp>
      <p:grpSp>
        <p:nvGrpSpPr>
          <p:cNvPr id="41" name="Group 40"/>
          <p:cNvGrpSpPr/>
          <p:nvPr/>
        </p:nvGrpSpPr>
        <p:grpSpPr>
          <a:xfrm>
            <a:off x="2212223" y="5156992"/>
            <a:ext cx="3868134" cy="1497832"/>
            <a:chOff x="2723041" y="1029643"/>
            <a:chExt cx="4620128" cy="2153815"/>
          </a:xfrm>
        </p:grpSpPr>
        <p:sp>
          <p:nvSpPr>
            <p:cNvPr id="42" name="Oval 41"/>
            <p:cNvSpPr/>
            <p:nvPr/>
          </p:nvSpPr>
          <p:spPr>
            <a:xfrm>
              <a:off x="2941098" y="1029643"/>
              <a:ext cx="4402071" cy="2153815"/>
            </a:xfrm>
            <a:prstGeom prst="ellipse">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b="1" dirty="0">
                <a:solidFill>
                  <a:schemeClr val="tx1"/>
                </a:solidFill>
                <a:latin typeface="Calibri" panose="020F0502020204030204" pitchFamily="34" charset="0"/>
              </a:endParaRPr>
            </a:p>
          </p:txBody>
        </p:sp>
        <p:sp>
          <p:nvSpPr>
            <p:cNvPr id="43" name="Oval 42"/>
            <p:cNvSpPr/>
            <p:nvPr/>
          </p:nvSpPr>
          <p:spPr>
            <a:xfrm>
              <a:off x="4171150" y="1275246"/>
              <a:ext cx="3119391" cy="1662608"/>
            </a:xfrm>
            <a:prstGeom prst="ellipse">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b="1" dirty="0">
                <a:latin typeface="Calibri" panose="020F0502020204030204" pitchFamily="34" charset="0"/>
              </a:endParaRPr>
            </a:p>
          </p:txBody>
        </p:sp>
        <p:sp>
          <p:nvSpPr>
            <p:cNvPr id="44" name="Oval 43"/>
            <p:cNvSpPr/>
            <p:nvPr/>
          </p:nvSpPr>
          <p:spPr>
            <a:xfrm>
              <a:off x="5538225" y="1693842"/>
              <a:ext cx="1635703" cy="955459"/>
            </a:xfrm>
            <a:prstGeom prst="ellipse">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b="1" dirty="0" smtClean="0">
                  <a:latin typeface="Calibri" panose="020F0502020204030204" pitchFamily="34" charset="0"/>
                </a:rPr>
                <a:t> </a:t>
              </a:r>
            </a:p>
          </p:txBody>
        </p:sp>
        <p:sp>
          <p:nvSpPr>
            <p:cNvPr id="45" name="Rectangle 44"/>
            <p:cNvSpPr/>
            <p:nvPr/>
          </p:nvSpPr>
          <p:spPr>
            <a:xfrm>
              <a:off x="2723041" y="1263562"/>
              <a:ext cx="404371" cy="1194936"/>
            </a:xfrm>
            <a:prstGeom prst="rect">
              <a:avLst/>
            </a:prstGeom>
          </p:spPr>
          <p:txBody>
            <a:bodyPr wrap="none">
              <a:spAutoFit/>
            </a:bodyPr>
            <a:lstStyle/>
            <a:p>
              <a:pPr algn="ctr"/>
              <a:r>
                <a:rPr lang="en-IE" sz="1600" dirty="0" smtClean="0">
                  <a:latin typeface="Calibri" panose="020F0502020204030204" pitchFamily="34" charset="0"/>
                  <a:ea typeface="Cambria Math"/>
                </a:rPr>
                <a:t>ℚ</a:t>
              </a:r>
              <a:endParaRPr lang="en-IE" sz="1600" dirty="0">
                <a:latin typeface="Calibri" panose="020F0502020204030204" pitchFamily="34" charset="0"/>
              </a:endParaRPr>
            </a:p>
            <a:p>
              <a:pPr lvl="0" algn="ctr"/>
              <a:r>
                <a:rPr lang="en-IE" sz="1600" dirty="0" smtClean="0">
                  <a:latin typeface="Calibri" panose="020F0502020204030204" pitchFamily="34" charset="0"/>
                </a:rPr>
                <a:t>  </a:t>
              </a:r>
            </a:p>
            <a:p>
              <a:pPr lvl="0" algn="ctr"/>
              <a:endParaRPr lang="en-IE" sz="1600" dirty="0">
                <a:latin typeface="Calibri" panose="020F0502020204030204" pitchFamily="34" charset="0"/>
              </a:endParaRPr>
            </a:p>
          </p:txBody>
        </p:sp>
        <p:sp>
          <p:nvSpPr>
            <p:cNvPr id="46" name="Rectangle 45"/>
            <p:cNvSpPr/>
            <p:nvPr/>
          </p:nvSpPr>
          <p:spPr>
            <a:xfrm>
              <a:off x="5260742" y="1263564"/>
              <a:ext cx="366079" cy="1194936"/>
            </a:xfrm>
            <a:prstGeom prst="rect">
              <a:avLst/>
            </a:prstGeom>
          </p:spPr>
          <p:txBody>
            <a:bodyPr wrap="none">
              <a:spAutoFit/>
            </a:bodyPr>
            <a:lstStyle/>
            <a:p>
              <a:pPr lvl="0" algn="ctr"/>
              <a:endParaRPr lang="en-IE" sz="1600" dirty="0" smtClean="0">
                <a:latin typeface="Calibri" panose="020F0502020204030204" pitchFamily="34" charset="0"/>
                <a:ea typeface="Cambria Math"/>
              </a:endParaRPr>
            </a:p>
            <a:p>
              <a:pPr algn="ctr"/>
              <a:r>
                <a:rPr lang="en-IE" sz="1600" dirty="0" smtClean="0">
                  <a:latin typeface="Cambria Math"/>
                  <a:ea typeface="Cambria Math"/>
                </a:rPr>
                <a:t>ℤ</a:t>
              </a:r>
              <a:endParaRPr lang="en-IE" sz="1600" dirty="0">
                <a:latin typeface="Calibri" panose="020F0502020204030204" pitchFamily="34" charset="0"/>
              </a:endParaRPr>
            </a:p>
            <a:p>
              <a:pPr lvl="0" algn="ctr"/>
              <a:endParaRPr lang="en-IE" sz="1600" dirty="0" smtClean="0">
                <a:latin typeface="Calibri" panose="020F0502020204030204" pitchFamily="34" charset="0"/>
                <a:ea typeface="Cambria Math"/>
              </a:endParaRPr>
            </a:p>
          </p:txBody>
        </p:sp>
      </p:grpSp>
      <p:sp>
        <p:nvSpPr>
          <p:cNvPr id="47" name="Rectangle 46"/>
          <p:cNvSpPr/>
          <p:nvPr/>
        </p:nvSpPr>
        <p:spPr>
          <a:xfrm>
            <a:off x="4155319" y="3556131"/>
            <a:ext cx="453970" cy="369332"/>
          </a:xfrm>
          <a:prstGeom prst="rect">
            <a:avLst/>
          </a:prstGeom>
        </p:spPr>
        <p:txBody>
          <a:bodyPr wrap="none">
            <a:spAutoFit/>
          </a:bodyPr>
          <a:lstStyle/>
          <a:p>
            <a:pPr algn="ctr"/>
            <a:r>
              <a:rPr lang="en-IE" dirty="0">
                <a:latin typeface="Calibri" panose="020F0502020204030204" pitchFamily="34" charset="0"/>
              </a:rPr>
              <a:t> </a:t>
            </a:r>
            <a:r>
              <a:rPr lang="en-IE" dirty="0">
                <a:latin typeface="Cambria Math"/>
                <a:ea typeface="Cambria Math"/>
              </a:rPr>
              <a:t>ℕ</a:t>
            </a:r>
            <a:r>
              <a:rPr lang="en-IE" dirty="0">
                <a:latin typeface="Calibri" panose="020F0502020204030204" pitchFamily="34" charset="0"/>
              </a:rPr>
              <a:t> </a:t>
            </a:r>
          </a:p>
        </p:txBody>
      </p:sp>
      <p:sp>
        <p:nvSpPr>
          <p:cNvPr id="48" name="Rectangle 47"/>
          <p:cNvSpPr/>
          <p:nvPr/>
        </p:nvSpPr>
        <p:spPr>
          <a:xfrm>
            <a:off x="3078332" y="5446127"/>
            <a:ext cx="453970" cy="369332"/>
          </a:xfrm>
          <a:prstGeom prst="rect">
            <a:avLst/>
          </a:prstGeom>
        </p:spPr>
        <p:txBody>
          <a:bodyPr wrap="none">
            <a:spAutoFit/>
          </a:bodyPr>
          <a:lstStyle/>
          <a:p>
            <a:pPr algn="ctr"/>
            <a:r>
              <a:rPr lang="en-IE" dirty="0">
                <a:latin typeface="Calibri" panose="020F0502020204030204" pitchFamily="34" charset="0"/>
              </a:rPr>
              <a:t> </a:t>
            </a:r>
            <a:r>
              <a:rPr lang="en-IE" dirty="0">
                <a:latin typeface="Cambria Math"/>
                <a:ea typeface="Cambria Math"/>
              </a:rPr>
              <a:t>ℕ</a:t>
            </a:r>
            <a:r>
              <a:rPr lang="en-IE" dirty="0">
                <a:latin typeface="Calibri" panose="020F0502020204030204" pitchFamily="34" charset="0"/>
              </a:rPr>
              <a:t> </a:t>
            </a:r>
          </a:p>
        </p:txBody>
      </p:sp>
    </p:spTree>
    <p:extLst>
      <p:ext uri="{BB962C8B-B14F-4D97-AF65-F5344CB8AC3E}">
        <p14:creationId xmlns:p14="http://schemas.microsoft.com/office/powerpoint/2010/main" val="3002415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500" fill="hold"/>
                                        <p:tgtEl>
                                          <p:spTgt spid="17"/>
                                        </p:tgtEl>
                                        <p:attrNameLst>
                                          <p:attrName>fillcolor</p:attrName>
                                        </p:attrNameLst>
                                      </p:cBhvr>
                                      <p:to>
                                        <a:srgbClr val="FF3300"/>
                                      </p:to>
                                    </p:animClr>
                                    <p:set>
                                      <p:cBhvr>
                                        <p:cTn id="7" dur="500" fill="hold"/>
                                        <p:tgtEl>
                                          <p:spTgt spid="17"/>
                                        </p:tgtEl>
                                        <p:attrNameLst>
                                          <p:attrName>fill.type</p:attrName>
                                        </p:attrNameLst>
                                      </p:cBhvr>
                                      <p:to>
                                        <p:strVal val="solid"/>
                                      </p:to>
                                    </p:set>
                                    <p:set>
                                      <p:cBhvr>
                                        <p:cTn id="8" dur="500" fill="hold"/>
                                        <p:tgtEl>
                                          <p:spTgt spid="17"/>
                                        </p:tgtEl>
                                        <p:attrNameLst>
                                          <p:attrName>fill.on</p:attrName>
                                        </p:attrNameLst>
                                      </p:cBhvr>
                                      <p:to>
                                        <p:strVal val="true"/>
                                      </p:to>
                                    </p:set>
                                  </p:childTnLst>
                                </p:cTn>
                              </p:par>
                            </p:childTnLst>
                          </p:cTn>
                        </p:par>
                        <p:par>
                          <p:cTn id="9" fill="hold">
                            <p:stCondLst>
                              <p:cond delay="500"/>
                            </p:stCondLst>
                            <p:childTnLst>
                              <p:par>
                                <p:cTn id="10" presetID="1" presetClass="emph" presetSubtype="2" fill="hold" nodeType="afterEffect">
                                  <p:stCondLst>
                                    <p:cond delay="0"/>
                                  </p:stCondLst>
                                  <p:childTnLst>
                                    <p:animClr clrSpc="rgb" dir="cw">
                                      <p:cBhvr>
                                        <p:cTn id="11" dur="500" fill="hold"/>
                                        <p:tgtEl>
                                          <p:spTgt spid="18"/>
                                        </p:tgtEl>
                                        <p:attrNameLst>
                                          <p:attrName>fillcolor</p:attrName>
                                        </p:attrNameLst>
                                      </p:cBhvr>
                                      <p:to>
                                        <a:srgbClr val="99FF33"/>
                                      </p:to>
                                    </p:animClr>
                                    <p:set>
                                      <p:cBhvr>
                                        <p:cTn id="12" dur="500" fill="hold"/>
                                        <p:tgtEl>
                                          <p:spTgt spid="18"/>
                                        </p:tgtEl>
                                        <p:attrNameLst>
                                          <p:attrName>fill.type</p:attrName>
                                        </p:attrNameLst>
                                      </p:cBhvr>
                                      <p:to>
                                        <p:strVal val="solid"/>
                                      </p:to>
                                    </p:set>
                                    <p:set>
                                      <p:cBhvr>
                                        <p:cTn id="13" dur="500" fill="hold"/>
                                        <p:tgtEl>
                                          <p:spTgt spid="18"/>
                                        </p:tgtEl>
                                        <p:attrNameLst>
                                          <p:attrName>fill.on</p:attrName>
                                        </p:attrNameLst>
                                      </p:cBhvr>
                                      <p:to>
                                        <p:strVal val="true"/>
                                      </p:to>
                                    </p:set>
                                  </p:childTnLst>
                                </p:cTn>
                              </p:par>
                            </p:childTnLst>
                          </p:cTn>
                        </p:par>
                        <p:par>
                          <p:cTn id="14" fill="hold">
                            <p:stCondLst>
                              <p:cond delay="1000"/>
                            </p:stCondLst>
                            <p:childTnLst>
                              <p:par>
                                <p:cTn id="15" presetID="1" presetClass="emph" presetSubtype="2" fill="hold" nodeType="afterEffect">
                                  <p:stCondLst>
                                    <p:cond delay="0"/>
                                  </p:stCondLst>
                                  <p:childTnLst>
                                    <p:animClr clrSpc="rgb" dir="cw">
                                      <p:cBhvr>
                                        <p:cTn id="16" dur="500" fill="hold"/>
                                        <p:tgtEl>
                                          <p:spTgt spid="9"/>
                                        </p:tgtEl>
                                        <p:attrNameLst>
                                          <p:attrName>fillcolor</p:attrName>
                                        </p:attrNameLst>
                                      </p:cBhvr>
                                      <p:to>
                                        <a:srgbClr val="FF3300"/>
                                      </p:to>
                                    </p:animClr>
                                    <p:set>
                                      <p:cBhvr>
                                        <p:cTn id="17" dur="500" fill="hold"/>
                                        <p:tgtEl>
                                          <p:spTgt spid="9"/>
                                        </p:tgtEl>
                                        <p:attrNameLst>
                                          <p:attrName>fill.type</p:attrName>
                                        </p:attrNameLst>
                                      </p:cBhvr>
                                      <p:to>
                                        <p:strVal val="solid"/>
                                      </p:to>
                                    </p:set>
                                    <p:set>
                                      <p:cBhvr>
                                        <p:cTn id="18" dur="500" fill="hold"/>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5105209" y="3455038"/>
            <a:ext cx="3190468" cy="1466502"/>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latin typeface="Calibri" panose="020F0502020204030204" pitchFamily="34" charset="0"/>
            </a:endParaRPr>
          </a:p>
        </p:txBody>
      </p:sp>
      <p:grpSp>
        <p:nvGrpSpPr>
          <p:cNvPr id="11" name="Group 10"/>
          <p:cNvGrpSpPr/>
          <p:nvPr/>
        </p:nvGrpSpPr>
        <p:grpSpPr>
          <a:xfrm>
            <a:off x="8783960" y="1155322"/>
            <a:ext cx="7213784" cy="4599432"/>
            <a:chOff x="8783960" y="1155322"/>
            <a:chExt cx="7213784" cy="4599432"/>
          </a:xfrm>
        </p:grpSpPr>
        <p:sp>
          <p:nvSpPr>
            <p:cNvPr id="12" name="Snip Single Corner Rectangle 11"/>
            <p:cNvSpPr/>
            <p:nvPr/>
          </p:nvSpPr>
          <p:spPr>
            <a:xfrm flipH="1">
              <a:off x="8783960" y="1952836"/>
              <a:ext cx="360040" cy="1044116"/>
            </a:xfrm>
            <a:prstGeom prst="snip1Rect">
              <a:avLst>
                <a:gd name="adj" fmla="val 27932"/>
              </a:avLst>
            </a:prstGeom>
            <a:solidFill>
              <a:srgbClr val="990033"/>
            </a:solidFill>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IE" dirty="0" smtClean="0"/>
                <a:t>Page 23</a:t>
              </a:r>
              <a:endParaRPr lang="en-IE"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6612" y="1155322"/>
              <a:ext cx="6771132" cy="45994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pic>
        <p:nvPicPr>
          <p:cNvPr id="14"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000" y="1412776"/>
            <a:ext cx="8892000"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Straight Arrow Connector 15"/>
          <p:cNvCxnSpPr/>
          <p:nvPr/>
        </p:nvCxnSpPr>
        <p:spPr>
          <a:xfrm>
            <a:off x="72000" y="1521167"/>
            <a:ext cx="9000000" cy="0"/>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645248" y="2790508"/>
            <a:ext cx="1302921" cy="1200329"/>
          </a:xfrm>
          <a:prstGeom prst="rect">
            <a:avLst/>
          </a:prstGeom>
          <a:noFill/>
          <a:ln w="47625">
            <a:noFill/>
          </a:ln>
        </p:spPr>
        <p:txBody>
          <a:bodyPr wrap="none" rtlCol="0">
            <a:spAutoFit/>
          </a:bodyPr>
          <a:lstStyle/>
          <a:p>
            <a:pPr algn="ctr"/>
            <a:r>
              <a:rPr lang="en-IE" sz="2400" b="1" dirty="0">
                <a:solidFill>
                  <a:schemeClr val="accent6">
                    <a:lumMod val="60000"/>
                    <a:lumOff val="40000"/>
                  </a:schemeClr>
                </a:solidFill>
                <a:latin typeface="Calibri" panose="020F0502020204030204" pitchFamily="34" charset="0"/>
              </a:rPr>
              <a:t>Natural </a:t>
            </a:r>
          </a:p>
          <a:p>
            <a:pPr algn="ctr"/>
            <a:r>
              <a:rPr lang="en-IE" sz="2400" dirty="0">
                <a:solidFill>
                  <a:schemeClr val="accent6">
                    <a:lumMod val="60000"/>
                    <a:lumOff val="40000"/>
                  </a:schemeClr>
                </a:solidFill>
                <a:latin typeface="Calibri" panose="020F0502020204030204" pitchFamily="34" charset="0"/>
              </a:rPr>
              <a:t> </a:t>
            </a:r>
            <a:r>
              <a:rPr lang="en-IE" sz="2400" dirty="0">
                <a:solidFill>
                  <a:schemeClr val="accent6">
                    <a:lumMod val="60000"/>
                    <a:lumOff val="40000"/>
                  </a:schemeClr>
                </a:solidFill>
                <a:latin typeface="Cambria Math"/>
                <a:ea typeface="Cambria Math"/>
              </a:rPr>
              <a:t>ℕ</a:t>
            </a:r>
            <a:r>
              <a:rPr lang="en-IE" sz="2400" dirty="0">
                <a:solidFill>
                  <a:schemeClr val="accent6">
                    <a:lumMod val="60000"/>
                    <a:lumOff val="40000"/>
                  </a:schemeClr>
                </a:solidFill>
                <a:latin typeface="Calibri" panose="020F0502020204030204" pitchFamily="34" charset="0"/>
              </a:rPr>
              <a:t> </a:t>
            </a:r>
          </a:p>
          <a:p>
            <a:endParaRPr lang="en-IE" sz="2400" b="1" dirty="0" smtClean="0">
              <a:solidFill>
                <a:srgbClr val="0070C0"/>
              </a:solidFill>
              <a:latin typeface="Cambria" panose="02040503050406030204" pitchFamily="18" charset="0"/>
            </a:endParaRPr>
          </a:p>
        </p:txBody>
      </p:sp>
      <p:sp>
        <p:nvSpPr>
          <p:cNvPr id="141" name="Oval 140"/>
          <p:cNvSpPr/>
          <p:nvPr/>
        </p:nvSpPr>
        <p:spPr>
          <a:xfrm>
            <a:off x="4938422"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2" name="Oval 141"/>
          <p:cNvSpPr/>
          <p:nvPr/>
        </p:nvSpPr>
        <p:spPr>
          <a:xfrm>
            <a:off x="5337360"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3" name="Oval 142"/>
          <p:cNvSpPr/>
          <p:nvPr/>
        </p:nvSpPr>
        <p:spPr>
          <a:xfrm>
            <a:off x="5768244"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4" name="Oval 143"/>
          <p:cNvSpPr/>
          <p:nvPr/>
        </p:nvSpPr>
        <p:spPr>
          <a:xfrm>
            <a:off x="6208384"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5" name="Oval 144"/>
          <p:cNvSpPr/>
          <p:nvPr/>
        </p:nvSpPr>
        <p:spPr>
          <a:xfrm>
            <a:off x="6593045"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9" name="Oval 148"/>
          <p:cNvSpPr/>
          <p:nvPr/>
        </p:nvSpPr>
        <p:spPr>
          <a:xfrm>
            <a:off x="7020272"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0" name="Oval 149"/>
          <p:cNvSpPr/>
          <p:nvPr/>
        </p:nvSpPr>
        <p:spPr>
          <a:xfrm>
            <a:off x="7443341"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3" name="Oval 152"/>
          <p:cNvSpPr/>
          <p:nvPr/>
        </p:nvSpPr>
        <p:spPr>
          <a:xfrm>
            <a:off x="7876276"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4" name="Oval 153"/>
          <p:cNvSpPr/>
          <p:nvPr/>
        </p:nvSpPr>
        <p:spPr>
          <a:xfrm>
            <a:off x="8269240"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5" name="Oval 154"/>
          <p:cNvSpPr/>
          <p:nvPr/>
        </p:nvSpPr>
        <p:spPr>
          <a:xfrm>
            <a:off x="8712480"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Title 1"/>
          <p:cNvSpPr>
            <a:spLocks noGrp="1"/>
          </p:cNvSpPr>
          <p:nvPr>
            <p:ph type="title"/>
          </p:nvPr>
        </p:nvSpPr>
        <p:spPr>
          <a:xfrm>
            <a:off x="0" y="-6640"/>
            <a:ext cx="9144000" cy="661495"/>
          </a:xfrm>
        </p:spPr>
        <p:txBody>
          <a:bodyPr/>
          <a:lstStyle/>
          <a:p>
            <a:pPr algn="l"/>
            <a:r>
              <a:rPr lang="en-IE" dirty="0" smtClean="0"/>
              <a:t>                        </a:t>
            </a:r>
            <a:br>
              <a:rPr lang="en-IE" dirty="0" smtClean="0"/>
            </a:br>
            <a:r>
              <a:rPr lang="en-IE" dirty="0" smtClean="0"/>
              <a:t/>
            </a:r>
            <a:br>
              <a:rPr lang="en-IE" dirty="0" smtClean="0"/>
            </a:br>
            <a:r>
              <a:rPr lang="en-IE" sz="2800" dirty="0" smtClean="0"/>
              <a:t>Venn Diagram &amp; Number Line                   </a:t>
            </a:r>
            <a:r>
              <a:rPr lang="en-IE" sz="3200" b="0" dirty="0" smtClean="0">
                <a:solidFill>
                  <a:srgbClr val="FF0000"/>
                </a:solidFill>
                <a:effectLst/>
                <a:latin typeface="Cambria Math"/>
                <a:ea typeface="Cambria Math"/>
              </a:rPr>
              <a:t>ℕ and </a:t>
            </a:r>
            <a:r>
              <a:rPr lang="en-IE" sz="3200" b="0" dirty="0" smtClean="0">
                <a:solidFill>
                  <a:srgbClr val="FF0000"/>
                </a:solidFill>
                <a:effectLst/>
              </a:rPr>
              <a:t> </a:t>
            </a:r>
            <a:r>
              <a:rPr lang="en-IE" sz="3200" b="0" dirty="0" smtClean="0">
                <a:solidFill>
                  <a:srgbClr val="FF0000"/>
                </a:solidFill>
                <a:effectLst/>
                <a:latin typeface="Cambria Math"/>
                <a:ea typeface="Cambria Math"/>
              </a:rPr>
              <a:t>ℤ</a:t>
            </a:r>
            <a:r>
              <a:rPr lang="en-IE" sz="3200" b="0" dirty="0" smtClean="0">
                <a:solidFill>
                  <a:srgbClr val="FF0000"/>
                </a:solidFill>
                <a:effectLst/>
                <a:latin typeface="Calibri" panose="020F0502020204030204" pitchFamily="34" charset="0"/>
                <a:ea typeface="Cambria Math"/>
              </a:rPr>
              <a:t>.</a:t>
            </a:r>
            <a:r>
              <a:rPr lang="en-IE" sz="3200" dirty="0">
                <a:solidFill>
                  <a:prstClr val="white"/>
                </a:solidFill>
                <a:effectLst/>
                <a:latin typeface="Calibri" panose="020F0502020204030204" pitchFamily="34" charset="0"/>
              </a:rPr>
              <a:t/>
            </a:r>
            <a:br>
              <a:rPr lang="en-IE" sz="3200" dirty="0">
                <a:solidFill>
                  <a:prstClr val="white"/>
                </a:solidFill>
                <a:effectLst/>
                <a:latin typeface="Calibri" panose="020F0502020204030204" pitchFamily="34" charset="0"/>
              </a:rPr>
            </a:br>
            <a:endParaRPr lang="en-IE" sz="3200" dirty="0">
              <a:effectLst/>
            </a:endParaRPr>
          </a:p>
        </p:txBody>
      </p:sp>
    </p:spTree>
    <p:extLst>
      <p:ext uri="{BB962C8B-B14F-4D97-AF65-F5344CB8AC3E}">
        <p14:creationId xmlns:p14="http://schemas.microsoft.com/office/powerpoint/2010/main" val="3018096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fade">
                                      <p:cBhvr>
                                        <p:cTn id="7" dur="500"/>
                                        <p:tgtEl>
                                          <p:spTgt spid="14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2"/>
                                        </p:tgtEl>
                                        <p:attrNameLst>
                                          <p:attrName>style.visibility</p:attrName>
                                        </p:attrNameLst>
                                      </p:cBhvr>
                                      <p:to>
                                        <p:strVal val="visible"/>
                                      </p:to>
                                    </p:set>
                                    <p:animEffect transition="in" filter="fade">
                                      <p:cBhvr>
                                        <p:cTn id="10" dur="500"/>
                                        <p:tgtEl>
                                          <p:spTgt spid="14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3"/>
                                        </p:tgtEl>
                                        <p:attrNameLst>
                                          <p:attrName>style.visibility</p:attrName>
                                        </p:attrNameLst>
                                      </p:cBhvr>
                                      <p:to>
                                        <p:strVal val="visible"/>
                                      </p:to>
                                    </p:set>
                                    <p:animEffect transition="in" filter="fade">
                                      <p:cBhvr>
                                        <p:cTn id="13" dur="500"/>
                                        <p:tgtEl>
                                          <p:spTgt spid="14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4"/>
                                        </p:tgtEl>
                                        <p:attrNameLst>
                                          <p:attrName>style.visibility</p:attrName>
                                        </p:attrNameLst>
                                      </p:cBhvr>
                                      <p:to>
                                        <p:strVal val="visible"/>
                                      </p:to>
                                    </p:set>
                                    <p:animEffect transition="in" filter="fade">
                                      <p:cBhvr>
                                        <p:cTn id="16" dur="500"/>
                                        <p:tgtEl>
                                          <p:spTgt spid="14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Effect transition="in" filter="fade">
                                      <p:cBhvr>
                                        <p:cTn id="19" dur="500"/>
                                        <p:tgtEl>
                                          <p:spTgt spid="14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9"/>
                                        </p:tgtEl>
                                        <p:attrNameLst>
                                          <p:attrName>style.visibility</p:attrName>
                                        </p:attrNameLst>
                                      </p:cBhvr>
                                      <p:to>
                                        <p:strVal val="visible"/>
                                      </p:to>
                                    </p:set>
                                    <p:animEffect transition="in" filter="fade">
                                      <p:cBhvr>
                                        <p:cTn id="22" dur="500"/>
                                        <p:tgtEl>
                                          <p:spTgt spid="14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0"/>
                                        </p:tgtEl>
                                        <p:attrNameLst>
                                          <p:attrName>style.visibility</p:attrName>
                                        </p:attrNameLst>
                                      </p:cBhvr>
                                      <p:to>
                                        <p:strVal val="visible"/>
                                      </p:to>
                                    </p:set>
                                    <p:animEffect transition="in" filter="fade">
                                      <p:cBhvr>
                                        <p:cTn id="25" dur="500"/>
                                        <p:tgtEl>
                                          <p:spTgt spid="15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3"/>
                                        </p:tgtEl>
                                        <p:attrNameLst>
                                          <p:attrName>style.visibility</p:attrName>
                                        </p:attrNameLst>
                                      </p:cBhvr>
                                      <p:to>
                                        <p:strVal val="visible"/>
                                      </p:to>
                                    </p:set>
                                    <p:animEffect transition="in" filter="fade">
                                      <p:cBhvr>
                                        <p:cTn id="28" dur="500"/>
                                        <p:tgtEl>
                                          <p:spTgt spid="15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4"/>
                                        </p:tgtEl>
                                        <p:attrNameLst>
                                          <p:attrName>style.visibility</p:attrName>
                                        </p:attrNameLst>
                                      </p:cBhvr>
                                      <p:to>
                                        <p:strVal val="visible"/>
                                      </p:to>
                                    </p:set>
                                    <p:animEffect transition="in" filter="fade">
                                      <p:cBhvr>
                                        <p:cTn id="31" dur="500"/>
                                        <p:tgtEl>
                                          <p:spTgt spid="15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5"/>
                                        </p:tgtEl>
                                        <p:attrNameLst>
                                          <p:attrName>style.visibility</p:attrName>
                                        </p:attrNameLst>
                                      </p:cBhvr>
                                      <p:to>
                                        <p:strVal val="visible"/>
                                      </p:to>
                                    </p:set>
                                    <p:animEffect transition="in" filter="fade">
                                      <p:cBhvr>
                                        <p:cTn id="34"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1"/>
                    </p:tgtEl>
                  </p:cond>
                </p:stCondLst>
                <p:endSync evt="end" delay="0">
                  <p:rtn val="all"/>
                </p:endSync>
                <p:childTnLst>
                  <p:par>
                    <p:cTn id="36" fill="hold">
                      <p:stCondLst>
                        <p:cond delay="0"/>
                      </p:stCondLst>
                      <p:childTnLst>
                        <p:par>
                          <p:cTn id="37" fill="hold">
                            <p:stCondLst>
                              <p:cond delay="0"/>
                            </p:stCondLst>
                            <p:childTnLst>
                              <p:par>
                                <p:cTn id="38" presetID="35" presetClass="path" presetSubtype="0" accel="50000" decel="50000" fill="hold" nodeType="clickEffect">
                                  <p:stCondLst>
                                    <p:cond delay="0"/>
                                  </p:stCondLst>
                                  <p:childTnLst>
                                    <p:animMotion origin="layout" path="M 4.16667E-6 -3.7037E-6 L -0.93386 0.00394 " pathEditMode="relative" rAng="0" ptsTypes="AA">
                                      <p:cBhvr>
                                        <p:cTn id="39" dur="2000" fill="hold"/>
                                        <p:tgtEl>
                                          <p:spTgt spid="11"/>
                                        </p:tgtEl>
                                        <p:attrNameLst>
                                          <p:attrName>ppt_x</p:attrName>
                                          <p:attrName>ppt_y</p:attrName>
                                        </p:attrNameLst>
                                      </p:cBhvr>
                                      <p:rCtr x="-46701" y="185"/>
                                    </p:animMotion>
                                  </p:childTnLst>
                                </p:cTn>
                              </p:par>
                            </p:childTnLst>
                          </p:cTn>
                        </p:par>
                      </p:childTnLst>
                    </p:cTn>
                  </p:par>
                  <p:par>
                    <p:cTn id="40" fill="hold">
                      <p:stCondLst>
                        <p:cond delay="indefinite"/>
                      </p:stCondLst>
                      <p:childTnLst>
                        <p:par>
                          <p:cTn id="41" fill="hold">
                            <p:stCondLst>
                              <p:cond delay="0"/>
                            </p:stCondLst>
                            <p:childTnLst>
                              <p:par>
                                <p:cTn id="42" presetID="63" presetClass="path" presetSubtype="0" accel="50000" decel="50000" fill="hold" nodeType="clickEffect">
                                  <p:stCondLst>
                                    <p:cond delay="0"/>
                                  </p:stCondLst>
                                  <p:childTnLst>
                                    <p:animMotion origin="layout" path="M -0.93385 0.00393 L 0.00018 1.48148E-6 " pathEditMode="relative" rAng="0" ptsTypes="AA">
                                      <p:cBhvr>
                                        <p:cTn id="43" dur="2000" fill="hold"/>
                                        <p:tgtEl>
                                          <p:spTgt spid="11"/>
                                        </p:tgtEl>
                                        <p:attrNameLst>
                                          <p:attrName>ppt_x</p:attrName>
                                          <p:attrName>ppt_y</p:attrName>
                                        </p:attrNameLst>
                                      </p:cBhvr>
                                      <p:rCtr x="46701" y="-208"/>
                                    </p:animMotion>
                                  </p:childTnLst>
                                </p:cTn>
                              </p:par>
                            </p:childTnLst>
                          </p:cTn>
                        </p:par>
                      </p:childTnLst>
                    </p:cTn>
                  </p:par>
                </p:childTnLst>
              </p:cTn>
              <p:nextCondLst>
                <p:cond evt="onClick" delay="0">
                  <p:tgtEl>
                    <p:spTgt spid="11"/>
                  </p:tgtEl>
                </p:cond>
              </p:nextCondLst>
            </p:seq>
          </p:childTnLst>
        </p:cTn>
      </p:par>
    </p:tnLst>
    <p:bldLst>
      <p:bldP spid="141" grpId="0" animBg="1"/>
      <p:bldP spid="142" grpId="0" animBg="1"/>
      <p:bldP spid="143" grpId="0" animBg="1"/>
      <p:bldP spid="144" grpId="0" animBg="1"/>
      <p:bldP spid="145" grpId="0" animBg="1"/>
      <p:bldP spid="149" grpId="0" animBg="1"/>
      <p:bldP spid="150" grpId="0" animBg="1"/>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Oval 137"/>
          <p:cNvSpPr/>
          <p:nvPr/>
        </p:nvSpPr>
        <p:spPr>
          <a:xfrm>
            <a:off x="3912945" y="3185714"/>
            <a:ext cx="4542286" cy="207608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latin typeface="Calibri" panose="020F0502020204030204" pitchFamily="34" charset="0"/>
            </a:endParaRPr>
          </a:p>
        </p:txBody>
      </p:sp>
      <p:sp>
        <p:nvSpPr>
          <p:cNvPr id="154" name="Oval 153"/>
          <p:cNvSpPr/>
          <p:nvPr/>
        </p:nvSpPr>
        <p:spPr>
          <a:xfrm>
            <a:off x="5105209" y="3455038"/>
            <a:ext cx="3190468" cy="1466502"/>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latin typeface="Calibri" panose="020F0502020204030204" pitchFamily="34" charset="0"/>
            </a:endParaRPr>
          </a:p>
        </p:txBody>
      </p:sp>
      <p:pic>
        <p:nvPicPr>
          <p:cNvPr id="14"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00" y="1412776"/>
            <a:ext cx="8892000"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Straight Arrow Connector 15"/>
          <p:cNvCxnSpPr/>
          <p:nvPr/>
        </p:nvCxnSpPr>
        <p:spPr>
          <a:xfrm>
            <a:off x="72000" y="1521167"/>
            <a:ext cx="9000000" cy="0"/>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1" name="Oval 140"/>
          <p:cNvSpPr/>
          <p:nvPr/>
        </p:nvSpPr>
        <p:spPr>
          <a:xfrm>
            <a:off x="4938422"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2" name="Oval 141"/>
          <p:cNvSpPr/>
          <p:nvPr/>
        </p:nvSpPr>
        <p:spPr>
          <a:xfrm>
            <a:off x="5337360"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3" name="Oval 142"/>
          <p:cNvSpPr/>
          <p:nvPr/>
        </p:nvSpPr>
        <p:spPr>
          <a:xfrm>
            <a:off x="5768244"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4" name="Oval 143"/>
          <p:cNvSpPr/>
          <p:nvPr/>
        </p:nvSpPr>
        <p:spPr>
          <a:xfrm>
            <a:off x="6208384"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5" name="Oval 144"/>
          <p:cNvSpPr/>
          <p:nvPr/>
        </p:nvSpPr>
        <p:spPr>
          <a:xfrm>
            <a:off x="6593045"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8" name="Oval 147"/>
          <p:cNvSpPr/>
          <p:nvPr/>
        </p:nvSpPr>
        <p:spPr>
          <a:xfrm>
            <a:off x="7020272"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9" name="Oval 148"/>
          <p:cNvSpPr/>
          <p:nvPr/>
        </p:nvSpPr>
        <p:spPr>
          <a:xfrm>
            <a:off x="7443341"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0" name="Oval 149"/>
          <p:cNvSpPr/>
          <p:nvPr/>
        </p:nvSpPr>
        <p:spPr>
          <a:xfrm>
            <a:off x="7876276"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1" name="Oval 150"/>
          <p:cNvSpPr/>
          <p:nvPr/>
        </p:nvSpPr>
        <p:spPr>
          <a:xfrm>
            <a:off x="8269240"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3" name="Oval 152"/>
          <p:cNvSpPr/>
          <p:nvPr/>
        </p:nvSpPr>
        <p:spPr>
          <a:xfrm>
            <a:off x="8712480"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6" name="Oval 145"/>
          <p:cNvSpPr/>
          <p:nvPr/>
        </p:nvSpPr>
        <p:spPr>
          <a:xfrm>
            <a:off x="5098616" y="3455038"/>
            <a:ext cx="3190468" cy="1466501"/>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latin typeface="Calibri" panose="020F0502020204030204" pitchFamily="34" charset="0"/>
            </a:endParaRPr>
          </a:p>
        </p:txBody>
      </p:sp>
      <p:sp>
        <p:nvSpPr>
          <p:cNvPr id="57" name="Oval 56"/>
          <p:cNvSpPr/>
          <p:nvPr/>
        </p:nvSpPr>
        <p:spPr>
          <a:xfrm>
            <a:off x="871248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7" name="Oval 66"/>
          <p:cNvSpPr/>
          <p:nvPr/>
        </p:nvSpPr>
        <p:spPr>
          <a:xfrm>
            <a:off x="871248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11" name="Group 10"/>
          <p:cNvGrpSpPr/>
          <p:nvPr/>
        </p:nvGrpSpPr>
        <p:grpSpPr>
          <a:xfrm>
            <a:off x="8783960" y="1155322"/>
            <a:ext cx="7213784" cy="4599432"/>
            <a:chOff x="8783960" y="1155322"/>
            <a:chExt cx="7213784" cy="4599432"/>
          </a:xfrm>
        </p:grpSpPr>
        <p:sp>
          <p:nvSpPr>
            <p:cNvPr id="12" name="Snip Single Corner Rectangle 11"/>
            <p:cNvSpPr/>
            <p:nvPr/>
          </p:nvSpPr>
          <p:spPr>
            <a:xfrm flipH="1">
              <a:off x="8783960" y="1952836"/>
              <a:ext cx="360040" cy="1044116"/>
            </a:xfrm>
            <a:prstGeom prst="snip1Rect">
              <a:avLst>
                <a:gd name="adj" fmla="val 27932"/>
              </a:avLst>
            </a:prstGeom>
            <a:solidFill>
              <a:srgbClr val="990033"/>
            </a:solidFill>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IE" dirty="0" smtClean="0"/>
                <a:t>Page 23</a:t>
              </a:r>
              <a:endParaRPr lang="en-IE" dirty="0"/>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6612" y="1155322"/>
              <a:ext cx="6771132" cy="45994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
        <p:nvSpPr>
          <p:cNvPr id="27" name="Oval 26"/>
          <p:cNvSpPr/>
          <p:nvPr/>
        </p:nvSpPr>
        <p:spPr>
          <a:xfrm>
            <a:off x="4940132"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Oval 27"/>
          <p:cNvSpPr/>
          <p:nvPr/>
        </p:nvSpPr>
        <p:spPr>
          <a:xfrm>
            <a:off x="5339070"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Oval 28"/>
          <p:cNvSpPr/>
          <p:nvPr/>
        </p:nvSpPr>
        <p:spPr>
          <a:xfrm>
            <a:off x="5769954"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Oval 29"/>
          <p:cNvSpPr/>
          <p:nvPr/>
        </p:nvSpPr>
        <p:spPr>
          <a:xfrm>
            <a:off x="6210094"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Oval 30"/>
          <p:cNvSpPr/>
          <p:nvPr/>
        </p:nvSpPr>
        <p:spPr>
          <a:xfrm>
            <a:off x="6594755"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Oval 31"/>
          <p:cNvSpPr/>
          <p:nvPr/>
        </p:nvSpPr>
        <p:spPr>
          <a:xfrm>
            <a:off x="7021982"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Oval 32"/>
          <p:cNvSpPr/>
          <p:nvPr/>
        </p:nvSpPr>
        <p:spPr>
          <a:xfrm>
            <a:off x="7445051"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Oval 33"/>
          <p:cNvSpPr/>
          <p:nvPr/>
        </p:nvSpPr>
        <p:spPr>
          <a:xfrm>
            <a:off x="7877986"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Oval 34"/>
          <p:cNvSpPr/>
          <p:nvPr/>
        </p:nvSpPr>
        <p:spPr>
          <a:xfrm>
            <a:off x="8270950"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Oval 35"/>
          <p:cNvSpPr/>
          <p:nvPr/>
        </p:nvSpPr>
        <p:spPr>
          <a:xfrm>
            <a:off x="8712480"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Oval 36"/>
          <p:cNvSpPr/>
          <p:nvPr/>
        </p:nvSpPr>
        <p:spPr>
          <a:xfrm>
            <a:off x="740931"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Oval 37"/>
          <p:cNvSpPr/>
          <p:nvPr/>
        </p:nvSpPr>
        <p:spPr>
          <a:xfrm>
            <a:off x="1139869"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Oval 38"/>
          <p:cNvSpPr/>
          <p:nvPr/>
        </p:nvSpPr>
        <p:spPr>
          <a:xfrm>
            <a:off x="1570753"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Oval 39"/>
          <p:cNvSpPr/>
          <p:nvPr/>
        </p:nvSpPr>
        <p:spPr>
          <a:xfrm>
            <a:off x="2010893"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Oval 40"/>
          <p:cNvSpPr/>
          <p:nvPr/>
        </p:nvSpPr>
        <p:spPr>
          <a:xfrm>
            <a:off x="2395554"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 name="Oval 41"/>
          <p:cNvSpPr/>
          <p:nvPr/>
        </p:nvSpPr>
        <p:spPr>
          <a:xfrm>
            <a:off x="2822781"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Oval 42"/>
          <p:cNvSpPr/>
          <p:nvPr/>
        </p:nvSpPr>
        <p:spPr>
          <a:xfrm>
            <a:off x="3245850"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Oval 43"/>
          <p:cNvSpPr/>
          <p:nvPr/>
        </p:nvSpPr>
        <p:spPr>
          <a:xfrm>
            <a:off x="3678785"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Oval 44"/>
          <p:cNvSpPr/>
          <p:nvPr/>
        </p:nvSpPr>
        <p:spPr>
          <a:xfrm>
            <a:off x="4071749"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6" name="Oval 45"/>
          <p:cNvSpPr/>
          <p:nvPr/>
        </p:nvSpPr>
        <p:spPr>
          <a:xfrm>
            <a:off x="4514989"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Oval 46"/>
          <p:cNvSpPr/>
          <p:nvPr/>
        </p:nvSpPr>
        <p:spPr>
          <a:xfrm>
            <a:off x="323528"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0" name="Rectangle 139"/>
          <p:cNvSpPr/>
          <p:nvPr/>
        </p:nvSpPr>
        <p:spPr>
          <a:xfrm>
            <a:off x="3229456" y="2739438"/>
            <a:ext cx="1375377" cy="892552"/>
          </a:xfrm>
          <a:prstGeom prst="rect">
            <a:avLst/>
          </a:prstGeom>
        </p:spPr>
        <p:txBody>
          <a:bodyPr wrap="none">
            <a:spAutoFit/>
          </a:bodyPr>
          <a:lstStyle/>
          <a:p>
            <a:pPr lvl="0" algn="ctr"/>
            <a:r>
              <a:rPr lang="en-IE" sz="2600" b="1" dirty="0" smtClean="0">
                <a:solidFill>
                  <a:schemeClr val="accent4">
                    <a:lumMod val="60000"/>
                    <a:lumOff val="40000"/>
                  </a:schemeClr>
                </a:solidFill>
                <a:latin typeface="Calibri" panose="020F0502020204030204" pitchFamily="34" charset="0"/>
              </a:rPr>
              <a:t>Integers</a:t>
            </a:r>
            <a:r>
              <a:rPr lang="en-IE" sz="2600" dirty="0" smtClean="0">
                <a:solidFill>
                  <a:prstClr val="white"/>
                </a:solidFill>
                <a:latin typeface="Calibri" panose="020F0502020204030204" pitchFamily="34" charset="0"/>
              </a:rPr>
              <a:t> </a:t>
            </a:r>
          </a:p>
          <a:p>
            <a:pPr lvl="0" algn="ctr"/>
            <a:r>
              <a:rPr lang="en-IE" sz="2600" dirty="0" smtClean="0">
                <a:solidFill>
                  <a:schemeClr val="accent4">
                    <a:lumMod val="60000"/>
                    <a:lumOff val="40000"/>
                  </a:schemeClr>
                </a:solidFill>
                <a:latin typeface="Cambria Math"/>
                <a:ea typeface="Cambria Math"/>
              </a:rPr>
              <a:t>ℤ</a:t>
            </a:r>
            <a:endParaRPr lang="en-IE" sz="2600" dirty="0">
              <a:solidFill>
                <a:schemeClr val="accent4">
                  <a:lumMod val="60000"/>
                  <a:lumOff val="40000"/>
                </a:schemeClr>
              </a:solidFill>
              <a:latin typeface="Calibri" panose="020F0502020204030204" pitchFamily="34" charset="0"/>
            </a:endParaRPr>
          </a:p>
        </p:txBody>
      </p:sp>
      <p:sp>
        <p:nvSpPr>
          <p:cNvPr id="48" name="Title 1"/>
          <p:cNvSpPr>
            <a:spLocks noGrp="1"/>
          </p:cNvSpPr>
          <p:nvPr>
            <p:ph type="title"/>
          </p:nvPr>
        </p:nvSpPr>
        <p:spPr>
          <a:xfrm>
            <a:off x="0" y="-6640"/>
            <a:ext cx="9144000" cy="661495"/>
          </a:xfrm>
        </p:spPr>
        <p:txBody>
          <a:bodyPr/>
          <a:lstStyle/>
          <a:p>
            <a:pPr algn="l"/>
            <a:r>
              <a:rPr lang="en-IE" dirty="0" smtClean="0"/>
              <a:t>                        </a:t>
            </a:r>
            <a:br>
              <a:rPr lang="en-IE" dirty="0" smtClean="0"/>
            </a:br>
            <a:r>
              <a:rPr lang="en-IE" dirty="0" smtClean="0"/>
              <a:t/>
            </a:r>
            <a:br>
              <a:rPr lang="en-IE" dirty="0" smtClean="0"/>
            </a:br>
            <a:r>
              <a:rPr lang="en-IE" sz="2800" dirty="0" smtClean="0"/>
              <a:t>Venn Diagram &amp; Number Line                       </a:t>
            </a:r>
            <a:r>
              <a:rPr lang="en-IE" sz="3200" b="0" dirty="0" smtClean="0">
                <a:solidFill>
                  <a:srgbClr val="FF0000"/>
                </a:solidFill>
                <a:effectLst/>
                <a:latin typeface="Cambria Math"/>
                <a:ea typeface="Cambria Math"/>
              </a:rPr>
              <a:t>ℕ and </a:t>
            </a:r>
            <a:r>
              <a:rPr lang="en-IE" sz="3200" b="0" dirty="0">
                <a:solidFill>
                  <a:srgbClr val="FF0000"/>
                </a:solidFill>
                <a:effectLst/>
                <a:latin typeface="Cambria Math"/>
                <a:ea typeface="Cambria Math"/>
              </a:rPr>
              <a:t>ℤ</a:t>
            </a:r>
            <a:r>
              <a:rPr lang="en-IE" sz="3200" b="0" dirty="0" smtClean="0">
                <a:solidFill>
                  <a:srgbClr val="FF0000"/>
                </a:solidFill>
                <a:effectLst/>
                <a:latin typeface="Calibri" panose="020F0502020204030204" pitchFamily="34" charset="0"/>
                <a:ea typeface="Cambria Math"/>
              </a:rPr>
              <a:t>.</a:t>
            </a:r>
            <a:r>
              <a:rPr lang="en-IE" sz="3200" dirty="0">
                <a:solidFill>
                  <a:prstClr val="white"/>
                </a:solidFill>
                <a:effectLst/>
                <a:latin typeface="Calibri" panose="020F0502020204030204" pitchFamily="34" charset="0"/>
              </a:rPr>
              <a:t/>
            </a:r>
            <a:br>
              <a:rPr lang="en-IE" sz="3200" dirty="0">
                <a:solidFill>
                  <a:prstClr val="white"/>
                </a:solidFill>
                <a:effectLst/>
                <a:latin typeface="Calibri" panose="020F0502020204030204" pitchFamily="34" charset="0"/>
              </a:rPr>
            </a:br>
            <a:endParaRPr lang="en-IE" sz="3200" dirty="0">
              <a:effectLst/>
            </a:endParaRPr>
          </a:p>
        </p:txBody>
      </p:sp>
    </p:spTree>
    <p:extLst>
      <p:ext uri="{BB962C8B-B14F-4D97-AF65-F5344CB8AC3E}">
        <p14:creationId xmlns:p14="http://schemas.microsoft.com/office/powerpoint/2010/main" val="144439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8"/>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animEffect transition="in" filter="fade">
                                      <p:cBhvr>
                                        <p:cTn id="9" dur="500"/>
                                        <p:tgtEl>
                                          <p:spTgt spid="3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500"/>
                                        <p:tgtEl>
                                          <p:spTgt spid="4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500"/>
                                        <p:tgtEl>
                                          <p:spTgt spid="4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500"/>
                                        <p:tgtEl>
                                          <p:spTgt spid="4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500"/>
                                        <p:tgtEl>
                                          <p:spTgt spid="4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500"/>
                                        <p:tgtEl>
                                          <p:spTgt spid="4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fade">
                                      <p:cBhvr>
                                        <p:cTn id="39" dur="500"/>
                                        <p:tgtEl>
                                          <p:spTgt spid="5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7"/>
                                        </p:tgtEl>
                                        <p:attrNameLst>
                                          <p:attrName>style.visibility</p:attrName>
                                        </p:attrNameLst>
                                      </p:cBhvr>
                                      <p:to>
                                        <p:strVal val="visible"/>
                                      </p:to>
                                    </p:set>
                                    <p:animEffect transition="in" filter="fade">
                                      <p:cBhvr>
                                        <p:cTn id="42" dur="500"/>
                                        <p:tgtEl>
                                          <p:spTgt spid="6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500"/>
                                        <p:tgtEl>
                                          <p:spTgt spid="3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500"/>
                                        <p:tgtEl>
                                          <p:spTgt spid="2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500"/>
                                        <p:tgtEl>
                                          <p:spTgt spid="2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500"/>
                                        <p:tgtEl>
                                          <p:spTgt spid="2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500"/>
                                        <p:tgtEl>
                                          <p:spTgt spid="3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500"/>
                                        <p:tgtEl>
                                          <p:spTgt spid="3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500"/>
                                        <p:tgtEl>
                                          <p:spTgt spid="32"/>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fade">
                                      <p:cBhvr>
                                        <p:cTn id="68" dur="500"/>
                                        <p:tgtEl>
                                          <p:spTgt spid="3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fade">
                                      <p:cBhvr>
                                        <p:cTn id="71" dur="500"/>
                                        <p:tgtEl>
                                          <p:spTgt spid="3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fade">
                                      <p:cBhvr>
                                        <p:cTn id="74" dur="500"/>
                                        <p:tgtEl>
                                          <p:spTgt spid="35"/>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500"/>
                                        <p:tgtEl>
                                          <p:spTgt spid="36"/>
                                        </p:tgtEl>
                                      </p:cBhvr>
                                    </p:animEffect>
                                  </p:childTnLst>
                                </p:cTn>
                              </p:par>
                              <p:par>
                                <p:cTn id="78" presetID="1" presetClass="entr" presetSubtype="0" fill="hold" grpId="0" nodeType="withEffect">
                                  <p:stCondLst>
                                    <p:cond delay="0"/>
                                  </p:stCondLst>
                                  <p:childTnLst>
                                    <p:set>
                                      <p:cBhvr>
                                        <p:cTn id="79" dur="1" fill="hold">
                                          <p:stCondLst>
                                            <p:cond delay="0"/>
                                          </p:stCondLst>
                                        </p:cTn>
                                        <p:tgtEl>
                                          <p:spTgt spid="146"/>
                                        </p:tgtEl>
                                        <p:attrNameLst>
                                          <p:attrName>style.visibility</p:attrName>
                                        </p:attrNameLst>
                                      </p:cBhvr>
                                      <p:to>
                                        <p:strVal val="visible"/>
                                      </p:to>
                                    </p:set>
                                  </p:childTnLst>
                                </p:cTn>
                              </p:par>
                              <p:par>
                                <p:cTn id="80" presetID="10" presetClass="exit" presetSubtype="0" fill="hold" grpId="0" nodeType="withEffect">
                                  <p:stCondLst>
                                    <p:cond delay="0"/>
                                  </p:stCondLst>
                                  <p:childTnLst>
                                    <p:animEffect transition="out" filter="fade">
                                      <p:cBhvr>
                                        <p:cTn id="81" dur="500"/>
                                        <p:tgtEl>
                                          <p:spTgt spid="141"/>
                                        </p:tgtEl>
                                      </p:cBhvr>
                                    </p:animEffect>
                                    <p:set>
                                      <p:cBhvr>
                                        <p:cTn id="82" dur="1" fill="hold">
                                          <p:stCondLst>
                                            <p:cond delay="499"/>
                                          </p:stCondLst>
                                        </p:cTn>
                                        <p:tgtEl>
                                          <p:spTgt spid="141"/>
                                        </p:tgtEl>
                                        <p:attrNameLst>
                                          <p:attrName>style.visibility</p:attrName>
                                        </p:attrNameLst>
                                      </p:cBhvr>
                                      <p:to>
                                        <p:strVal val="hidden"/>
                                      </p:to>
                                    </p:set>
                                  </p:childTnLst>
                                </p:cTn>
                              </p:par>
                              <p:par>
                                <p:cTn id="83" presetID="10" presetClass="exit" presetSubtype="0" fill="hold" grpId="0" nodeType="withEffect">
                                  <p:stCondLst>
                                    <p:cond delay="0"/>
                                  </p:stCondLst>
                                  <p:childTnLst>
                                    <p:animEffect transition="out" filter="fade">
                                      <p:cBhvr>
                                        <p:cTn id="84" dur="500"/>
                                        <p:tgtEl>
                                          <p:spTgt spid="142"/>
                                        </p:tgtEl>
                                      </p:cBhvr>
                                    </p:animEffect>
                                    <p:set>
                                      <p:cBhvr>
                                        <p:cTn id="85" dur="1" fill="hold">
                                          <p:stCondLst>
                                            <p:cond delay="499"/>
                                          </p:stCondLst>
                                        </p:cTn>
                                        <p:tgtEl>
                                          <p:spTgt spid="142"/>
                                        </p:tgtEl>
                                        <p:attrNameLst>
                                          <p:attrName>style.visibility</p:attrName>
                                        </p:attrNameLst>
                                      </p:cBhvr>
                                      <p:to>
                                        <p:strVal val="hidden"/>
                                      </p:to>
                                    </p:set>
                                  </p:childTnLst>
                                </p:cTn>
                              </p:par>
                              <p:par>
                                <p:cTn id="86" presetID="10" presetClass="exit" presetSubtype="0" fill="hold" grpId="0" nodeType="withEffect">
                                  <p:stCondLst>
                                    <p:cond delay="0"/>
                                  </p:stCondLst>
                                  <p:childTnLst>
                                    <p:animEffect transition="out" filter="fade">
                                      <p:cBhvr>
                                        <p:cTn id="87" dur="500"/>
                                        <p:tgtEl>
                                          <p:spTgt spid="143"/>
                                        </p:tgtEl>
                                      </p:cBhvr>
                                    </p:animEffect>
                                    <p:set>
                                      <p:cBhvr>
                                        <p:cTn id="88" dur="1" fill="hold">
                                          <p:stCondLst>
                                            <p:cond delay="499"/>
                                          </p:stCondLst>
                                        </p:cTn>
                                        <p:tgtEl>
                                          <p:spTgt spid="143"/>
                                        </p:tgtEl>
                                        <p:attrNameLst>
                                          <p:attrName>style.visibility</p:attrName>
                                        </p:attrNameLst>
                                      </p:cBhvr>
                                      <p:to>
                                        <p:strVal val="hidden"/>
                                      </p:to>
                                    </p:set>
                                  </p:childTnLst>
                                </p:cTn>
                              </p:par>
                              <p:par>
                                <p:cTn id="89" presetID="10" presetClass="exit" presetSubtype="0" fill="hold" grpId="0" nodeType="withEffect">
                                  <p:stCondLst>
                                    <p:cond delay="0"/>
                                  </p:stCondLst>
                                  <p:childTnLst>
                                    <p:animEffect transition="out" filter="fade">
                                      <p:cBhvr>
                                        <p:cTn id="90" dur="500"/>
                                        <p:tgtEl>
                                          <p:spTgt spid="144"/>
                                        </p:tgtEl>
                                      </p:cBhvr>
                                    </p:animEffect>
                                    <p:set>
                                      <p:cBhvr>
                                        <p:cTn id="91" dur="1" fill="hold">
                                          <p:stCondLst>
                                            <p:cond delay="499"/>
                                          </p:stCondLst>
                                        </p:cTn>
                                        <p:tgtEl>
                                          <p:spTgt spid="144"/>
                                        </p:tgtEl>
                                        <p:attrNameLst>
                                          <p:attrName>style.visibility</p:attrName>
                                        </p:attrNameLst>
                                      </p:cBhvr>
                                      <p:to>
                                        <p:strVal val="hidden"/>
                                      </p:to>
                                    </p:set>
                                  </p:childTnLst>
                                </p:cTn>
                              </p:par>
                              <p:par>
                                <p:cTn id="92" presetID="10" presetClass="exit" presetSubtype="0" fill="hold" grpId="0" nodeType="withEffect">
                                  <p:stCondLst>
                                    <p:cond delay="0"/>
                                  </p:stCondLst>
                                  <p:childTnLst>
                                    <p:animEffect transition="out" filter="fade">
                                      <p:cBhvr>
                                        <p:cTn id="93" dur="500"/>
                                        <p:tgtEl>
                                          <p:spTgt spid="145"/>
                                        </p:tgtEl>
                                      </p:cBhvr>
                                    </p:animEffect>
                                    <p:set>
                                      <p:cBhvr>
                                        <p:cTn id="94" dur="1" fill="hold">
                                          <p:stCondLst>
                                            <p:cond delay="499"/>
                                          </p:stCondLst>
                                        </p:cTn>
                                        <p:tgtEl>
                                          <p:spTgt spid="145"/>
                                        </p:tgtEl>
                                        <p:attrNameLst>
                                          <p:attrName>style.visibility</p:attrName>
                                        </p:attrNameLst>
                                      </p:cBhvr>
                                      <p:to>
                                        <p:strVal val="hidden"/>
                                      </p:to>
                                    </p:set>
                                  </p:childTnLst>
                                </p:cTn>
                              </p:par>
                              <p:par>
                                <p:cTn id="95" presetID="10" presetClass="exit" presetSubtype="0" fill="hold" grpId="0" nodeType="withEffect">
                                  <p:stCondLst>
                                    <p:cond delay="0"/>
                                  </p:stCondLst>
                                  <p:childTnLst>
                                    <p:animEffect transition="out" filter="fade">
                                      <p:cBhvr>
                                        <p:cTn id="96" dur="500"/>
                                        <p:tgtEl>
                                          <p:spTgt spid="148"/>
                                        </p:tgtEl>
                                      </p:cBhvr>
                                    </p:animEffect>
                                    <p:set>
                                      <p:cBhvr>
                                        <p:cTn id="97" dur="1" fill="hold">
                                          <p:stCondLst>
                                            <p:cond delay="499"/>
                                          </p:stCondLst>
                                        </p:cTn>
                                        <p:tgtEl>
                                          <p:spTgt spid="148"/>
                                        </p:tgtEl>
                                        <p:attrNameLst>
                                          <p:attrName>style.visibility</p:attrName>
                                        </p:attrNameLst>
                                      </p:cBhvr>
                                      <p:to>
                                        <p:strVal val="hidden"/>
                                      </p:to>
                                    </p:set>
                                  </p:childTnLst>
                                </p:cTn>
                              </p:par>
                              <p:par>
                                <p:cTn id="98" presetID="10" presetClass="exit" presetSubtype="0" fill="hold" grpId="0" nodeType="withEffect">
                                  <p:stCondLst>
                                    <p:cond delay="0"/>
                                  </p:stCondLst>
                                  <p:childTnLst>
                                    <p:animEffect transition="out" filter="fade">
                                      <p:cBhvr>
                                        <p:cTn id="99" dur="500"/>
                                        <p:tgtEl>
                                          <p:spTgt spid="149"/>
                                        </p:tgtEl>
                                      </p:cBhvr>
                                    </p:animEffect>
                                    <p:set>
                                      <p:cBhvr>
                                        <p:cTn id="100" dur="1" fill="hold">
                                          <p:stCondLst>
                                            <p:cond delay="499"/>
                                          </p:stCondLst>
                                        </p:cTn>
                                        <p:tgtEl>
                                          <p:spTgt spid="149"/>
                                        </p:tgtEl>
                                        <p:attrNameLst>
                                          <p:attrName>style.visibility</p:attrName>
                                        </p:attrNameLst>
                                      </p:cBhvr>
                                      <p:to>
                                        <p:strVal val="hidden"/>
                                      </p:to>
                                    </p:set>
                                  </p:childTnLst>
                                </p:cTn>
                              </p:par>
                              <p:par>
                                <p:cTn id="101" presetID="10" presetClass="exit" presetSubtype="0" fill="hold" grpId="0" nodeType="withEffect">
                                  <p:stCondLst>
                                    <p:cond delay="0"/>
                                  </p:stCondLst>
                                  <p:childTnLst>
                                    <p:animEffect transition="out" filter="fade">
                                      <p:cBhvr>
                                        <p:cTn id="102" dur="500"/>
                                        <p:tgtEl>
                                          <p:spTgt spid="150"/>
                                        </p:tgtEl>
                                      </p:cBhvr>
                                    </p:animEffect>
                                    <p:set>
                                      <p:cBhvr>
                                        <p:cTn id="103" dur="1" fill="hold">
                                          <p:stCondLst>
                                            <p:cond delay="499"/>
                                          </p:stCondLst>
                                        </p:cTn>
                                        <p:tgtEl>
                                          <p:spTgt spid="150"/>
                                        </p:tgtEl>
                                        <p:attrNameLst>
                                          <p:attrName>style.visibility</p:attrName>
                                        </p:attrNameLst>
                                      </p:cBhvr>
                                      <p:to>
                                        <p:strVal val="hidden"/>
                                      </p:to>
                                    </p:set>
                                  </p:childTnLst>
                                </p:cTn>
                              </p:par>
                              <p:par>
                                <p:cTn id="104" presetID="10" presetClass="exit" presetSubtype="0" fill="hold" grpId="0" nodeType="withEffect">
                                  <p:stCondLst>
                                    <p:cond delay="0"/>
                                  </p:stCondLst>
                                  <p:childTnLst>
                                    <p:animEffect transition="out" filter="fade">
                                      <p:cBhvr>
                                        <p:cTn id="105" dur="500"/>
                                        <p:tgtEl>
                                          <p:spTgt spid="151"/>
                                        </p:tgtEl>
                                      </p:cBhvr>
                                    </p:animEffect>
                                    <p:set>
                                      <p:cBhvr>
                                        <p:cTn id="106" dur="1" fill="hold">
                                          <p:stCondLst>
                                            <p:cond delay="499"/>
                                          </p:stCondLst>
                                        </p:cTn>
                                        <p:tgtEl>
                                          <p:spTgt spid="151"/>
                                        </p:tgtEl>
                                        <p:attrNameLst>
                                          <p:attrName>style.visibility</p:attrName>
                                        </p:attrNameLst>
                                      </p:cBhvr>
                                      <p:to>
                                        <p:strVal val="hidden"/>
                                      </p:to>
                                    </p:set>
                                  </p:childTnLst>
                                </p:cTn>
                              </p:par>
                              <p:par>
                                <p:cTn id="107" presetID="10" presetClass="exit" presetSubtype="0" fill="hold" grpId="0" nodeType="withEffect">
                                  <p:stCondLst>
                                    <p:cond delay="0"/>
                                  </p:stCondLst>
                                  <p:childTnLst>
                                    <p:animEffect transition="out" filter="fade">
                                      <p:cBhvr>
                                        <p:cTn id="108" dur="500"/>
                                        <p:tgtEl>
                                          <p:spTgt spid="153"/>
                                        </p:tgtEl>
                                      </p:cBhvr>
                                    </p:animEffect>
                                    <p:set>
                                      <p:cBhvr>
                                        <p:cTn id="109" dur="1" fill="hold">
                                          <p:stCondLst>
                                            <p:cond delay="499"/>
                                          </p:stCondLst>
                                        </p:cTn>
                                        <p:tgtEl>
                                          <p:spTgt spid="1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0" restart="whenNotActive" fill="hold" evtFilter="cancelBubble" nodeType="interactiveSeq">
                <p:stCondLst>
                  <p:cond evt="onClick" delay="0">
                    <p:tgtEl>
                      <p:spTgt spid="11"/>
                    </p:tgtEl>
                  </p:cond>
                </p:stCondLst>
                <p:endSync evt="end" delay="0">
                  <p:rtn val="all"/>
                </p:endSync>
                <p:childTnLst>
                  <p:par>
                    <p:cTn id="111" fill="hold">
                      <p:stCondLst>
                        <p:cond delay="0"/>
                      </p:stCondLst>
                      <p:childTnLst>
                        <p:par>
                          <p:cTn id="112" fill="hold">
                            <p:stCondLst>
                              <p:cond delay="0"/>
                            </p:stCondLst>
                            <p:childTnLst>
                              <p:par>
                                <p:cTn id="113" presetID="35" presetClass="path" presetSubtype="0" accel="50000" decel="50000" fill="hold" nodeType="clickEffect">
                                  <p:stCondLst>
                                    <p:cond delay="0"/>
                                  </p:stCondLst>
                                  <p:childTnLst>
                                    <p:animMotion origin="layout" path="M 4.16667E-6 -3.7037E-6 L -0.93386 0.00394 " pathEditMode="relative" rAng="0" ptsTypes="AA">
                                      <p:cBhvr>
                                        <p:cTn id="114" dur="2000" fill="hold"/>
                                        <p:tgtEl>
                                          <p:spTgt spid="11"/>
                                        </p:tgtEl>
                                        <p:attrNameLst>
                                          <p:attrName>ppt_x</p:attrName>
                                          <p:attrName>ppt_y</p:attrName>
                                        </p:attrNameLst>
                                      </p:cBhvr>
                                      <p:rCtr x="-46701" y="185"/>
                                    </p:animMotion>
                                  </p:childTnLst>
                                </p:cTn>
                              </p:par>
                            </p:childTnLst>
                          </p:cTn>
                        </p:par>
                      </p:childTnLst>
                    </p:cTn>
                  </p:par>
                  <p:par>
                    <p:cTn id="115" fill="hold">
                      <p:stCondLst>
                        <p:cond delay="indefinite"/>
                      </p:stCondLst>
                      <p:childTnLst>
                        <p:par>
                          <p:cTn id="116" fill="hold">
                            <p:stCondLst>
                              <p:cond delay="0"/>
                            </p:stCondLst>
                            <p:childTnLst>
                              <p:par>
                                <p:cTn id="117" presetID="63" presetClass="path" presetSubtype="0" accel="50000" decel="50000" fill="hold" nodeType="clickEffect">
                                  <p:stCondLst>
                                    <p:cond delay="0"/>
                                  </p:stCondLst>
                                  <p:childTnLst>
                                    <p:animMotion origin="layout" path="M -0.93385 0.00393 L 0.00018 1.48148E-6 " pathEditMode="relative" rAng="0" ptsTypes="AA">
                                      <p:cBhvr>
                                        <p:cTn id="118" dur="2000" fill="hold"/>
                                        <p:tgtEl>
                                          <p:spTgt spid="11"/>
                                        </p:tgtEl>
                                        <p:attrNameLst>
                                          <p:attrName>ppt_x</p:attrName>
                                          <p:attrName>ppt_y</p:attrName>
                                        </p:attrNameLst>
                                      </p:cBhvr>
                                      <p:rCtr x="46701" y="-208"/>
                                    </p:animMotion>
                                  </p:childTnLst>
                                </p:cTn>
                              </p:par>
                            </p:childTnLst>
                          </p:cTn>
                        </p:par>
                      </p:childTnLst>
                    </p:cTn>
                  </p:par>
                </p:childTnLst>
              </p:cTn>
              <p:nextCondLst>
                <p:cond evt="onClick" delay="0">
                  <p:tgtEl>
                    <p:spTgt spid="11"/>
                  </p:tgtEl>
                </p:cond>
              </p:nextCondLst>
            </p:seq>
          </p:childTnLst>
        </p:cTn>
      </p:par>
    </p:tnLst>
    <p:bldLst>
      <p:bldP spid="138" grpId="0" animBg="1"/>
      <p:bldP spid="141" grpId="0" animBg="1"/>
      <p:bldP spid="142" grpId="0" animBg="1"/>
      <p:bldP spid="143" grpId="0" animBg="1"/>
      <p:bldP spid="144" grpId="0" animBg="1"/>
      <p:bldP spid="145" grpId="0" animBg="1"/>
      <p:bldP spid="148" grpId="0" animBg="1"/>
      <p:bldP spid="149" grpId="0" animBg="1"/>
      <p:bldP spid="150" grpId="0" animBg="1"/>
      <p:bldP spid="151" grpId="0" animBg="1"/>
      <p:bldP spid="153" grpId="0" animBg="1"/>
      <p:bldP spid="146" grpId="0" animBg="1"/>
      <p:bldP spid="57" grpId="0" animBg="1"/>
      <p:bldP spid="67"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40"/>
            <a:ext cx="9020679" cy="648000"/>
          </a:xfrm>
        </p:spPr>
        <p:txBody>
          <a:bodyPr/>
          <a:lstStyle/>
          <a:p>
            <a:r>
              <a:rPr lang="en-IE" sz="3200" u="sng" dirty="0" smtClean="0"/>
              <a:t>Junior Certificate-All Levels</a:t>
            </a:r>
            <a:endParaRPr lang="en-IE" sz="3200" u="sng" dirty="0"/>
          </a:p>
        </p:txBody>
      </p:sp>
      <p:sp>
        <p:nvSpPr>
          <p:cNvPr id="6" name="Rectangle 5"/>
          <p:cNvSpPr/>
          <p:nvPr/>
        </p:nvSpPr>
        <p:spPr bwMode="auto">
          <a:xfrm>
            <a:off x="3714750" y="3166280"/>
            <a:ext cx="2171700" cy="350776"/>
          </a:xfrm>
          <a:prstGeom prst="rect">
            <a:avLst/>
          </a:prstGeom>
          <a:solidFill>
            <a:srgbClr val="FFFF00">
              <a:alpha val="16000"/>
            </a:srgbClr>
          </a:solidFill>
          <a:ln w="44450"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IE" sz="2400" b="0" i="0" u="none" strike="noStrike" kern="0" cap="none" spc="0" normalizeH="0" baseline="0" noProof="0" smtClean="0">
              <a:ln>
                <a:noFill/>
              </a:ln>
              <a:solidFill>
                <a:prstClr val="black"/>
              </a:solidFill>
              <a:effectLst/>
              <a:uLnTx/>
              <a:uFillTx/>
              <a:latin typeface="Times New Roman" pitchFamily="18" charset="0"/>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95325"/>
            <a:ext cx="8993875" cy="6019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bwMode="auto">
          <a:xfrm>
            <a:off x="118849" y="1251769"/>
            <a:ext cx="1524000" cy="4589473"/>
          </a:xfrm>
          <a:prstGeom prst="rect">
            <a:avLst/>
          </a:prstGeom>
          <a:solidFill>
            <a:srgbClr val="FFC000">
              <a:alpha val="16000"/>
            </a:srgbClr>
          </a:solidFill>
          <a:ln w="44450"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IE" sz="2400" b="0" i="0" u="none" strike="noStrike" kern="0" cap="none" spc="0" normalizeH="0" baseline="0" noProof="0" smtClean="0">
              <a:ln>
                <a:noFill/>
              </a:ln>
              <a:solidFill>
                <a:prstClr val="black"/>
              </a:solidFill>
              <a:effectLst/>
              <a:uLnTx/>
              <a:uFillTx/>
              <a:latin typeface="Times New Roman" pitchFamily="18" charset="0"/>
            </a:endParaRPr>
          </a:p>
        </p:txBody>
      </p:sp>
    </p:spTree>
    <p:extLst>
      <p:ext uri="{BB962C8B-B14F-4D97-AF65-F5344CB8AC3E}">
        <p14:creationId xmlns:p14="http://schemas.microsoft.com/office/powerpoint/2010/main" val="4286060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Oval 63"/>
          <p:cNvSpPr/>
          <p:nvPr/>
        </p:nvSpPr>
        <p:spPr>
          <a:xfrm>
            <a:off x="3265757" y="1893000"/>
            <a:ext cx="5029919" cy="2442029"/>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latin typeface="Calibri" panose="020F0502020204030204" pitchFamily="34" charset="0"/>
            </a:endParaRPr>
          </a:p>
        </p:txBody>
      </p:sp>
      <p:sp>
        <p:nvSpPr>
          <p:cNvPr id="63" name="Oval 62"/>
          <p:cNvSpPr/>
          <p:nvPr/>
        </p:nvSpPr>
        <p:spPr>
          <a:xfrm>
            <a:off x="3265757" y="1892999"/>
            <a:ext cx="5029919" cy="2442029"/>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schemeClr val="accent5">
                  <a:lumMod val="75000"/>
                </a:schemeClr>
              </a:solidFill>
              <a:latin typeface="Calibri" panose="020F0502020204030204" pitchFamily="34" charset="0"/>
            </a:endParaRPr>
          </a:p>
        </p:txBody>
      </p:sp>
      <p:sp>
        <p:nvSpPr>
          <p:cNvPr id="48" name="Title 1"/>
          <p:cNvSpPr>
            <a:spLocks noGrp="1"/>
          </p:cNvSpPr>
          <p:nvPr>
            <p:ph type="title"/>
          </p:nvPr>
        </p:nvSpPr>
        <p:spPr>
          <a:xfrm>
            <a:off x="0" y="-6640"/>
            <a:ext cx="9144000" cy="993611"/>
          </a:xfrm>
        </p:spPr>
        <p:txBody>
          <a:bodyPr/>
          <a:lstStyle/>
          <a:p>
            <a:pPr algn="l"/>
            <a:r>
              <a:rPr lang="en-IE" sz="2800" dirty="0" smtClean="0"/>
              <a:t>Which symbol can we use for the ‘grey ‘ part of the Venn-diagram?                     </a:t>
            </a:r>
            <a:endParaRPr lang="en-IE" sz="3200" dirty="0">
              <a:effectLst/>
            </a:endParaRPr>
          </a:p>
        </p:txBody>
      </p:sp>
      <p:sp>
        <p:nvSpPr>
          <p:cNvPr id="50" name="Oval 49"/>
          <p:cNvSpPr/>
          <p:nvPr/>
        </p:nvSpPr>
        <p:spPr>
          <a:xfrm>
            <a:off x="281789" y="4658702"/>
            <a:ext cx="216024" cy="18248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i="1" dirty="0"/>
          </a:p>
        </p:txBody>
      </p:sp>
      <p:sp>
        <p:nvSpPr>
          <p:cNvPr id="51" name="Rectangle 50"/>
          <p:cNvSpPr/>
          <p:nvPr/>
        </p:nvSpPr>
        <p:spPr>
          <a:xfrm>
            <a:off x="899852" y="4533078"/>
            <a:ext cx="7678807" cy="480131"/>
          </a:xfrm>
          <a:prstGeom prst="rect">
            <a:avLst/>
          </a:prstGeom>
        </p:spPr>
        <p:txBody>
          <a:bodyPr wrap="square">
            <a:spAutoFit/>
          </a:bodyPr>
          <a:lstStyle/>
          <a:p>
            <a:pPr>
              <a:lnSpc>
                <a:spcPct val="90000"/>
              </a:lnSpc>
            </a:pPr>
            <a:r>
              <a:rPr lang="en-IE" sz="2800" b="1" i="1" dirty="0">
                <a:solidFill>
                  <a:srgbClr val="FFC000"/>
                </a:solidFill>
              </a:rPr>
              <a:t>B</a:t>
            </a:r>
            <a:r>
              <a:rPr lang="en-IE" sz="2800" b="1" i="1" dirty="0" smtClean="0">
                <a:solidFill>
                  <a:srgbClr val="FFC000"/>
                </a:solidFill>
              </a:rPr>
              <a:t>.	</a:t>
            </a:r>
            <a:r>
              <a:rPr lang="en-IE" sz="2800" dirty="0" smtClean="0">
                <a:solidFill>
                  <a:srgbClr val="0070C0"/>
                </a:solidFill>
                <a:latin typeface="Cambria Math"/>
                <a:ea typeface="Cambria Math"/>
              </a:rPr>
              <a:t>ℕ</a:t>
            </a:r>
            <a:r>
              <a:rPr lang="en-IE" sz="2800" dirty="0">
                <a:solidFill>
                  <a:srgbClr val="0070C0"/>
                </a:solidFill>
                <a:latin typeface="Calibri" panose="020F0502020204030204" pitchFamily="34" charset="0"/>
                <a:ea typeface="Cambria Math"/>
              </a:rPr>
              <a:t>\</a:t>
            </a:r>
            <a:r>
              <a:rPr lang="en-IE" sz="2800" dirty="0" smtClean="0">
                <a:solidFill>
                  <a:srgbClr val="0070C0"/>
                </a:solidFill>
                <a:latin typeface="Cambria Math"/>
                <a:ea typeface="Cambria Math"/>
              </a:rPr>
              <a:t>ℤ</a:t>
            </a:r>
            <a:r>
              <a:rPr lang="en-IE" sz="2800" dirty="0" smtClean="0">
                <a:solidFill>
                  <a:srgbClr val="FF0000"/>
                </a:solidFill>
                <a:latin typeface="Cambria Math"/>
                <a:ea typeface="Cambria Math"/>
              </a:rPr>
              <a:t> </a:t>
            </a:r>
            <a:r>
              <a:rPr lang="en-IE" sz="2800" b="1" i="1" dirty="0" smtClean="0"/>
              <a:t>	</a:t>
            </a:r>
            <a:r>
              <a:rPr lang="en-IE" sz="2800" i="1" dirty="0">
                <a:solidFill>
                  <a:srgbClr val="00B0F0"/>
                </a:solidFill>
              </a:rPr>
              <a:t> </a:t>
            </a:r>
            <a:endParaRPr lang="en-IE" sz="2800" b="1" i="1" dirty="0" smtClean="0">
              <a:solidFill>
                <a:schemeClr val="accent1"/>
              </a:solidFill>
            </a:endParaRPr>
          </a:p>
        </p:txBody>
      </p:sp>
      <p:sp>
        <p:nvSpPr>
          <p:cNvPr id="52" name="Oval 51"/>
          <p:cNvSpPr/>
          <p:nvPr/>
        </p:nvSpPr>
        <p:spPr>
          <a:xfrm>
            <a:off x="281789" y="5467956"/>
            <a:ext cx="216024" cy="18248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i="1" dirty="0"/>
          </a:p>
        </p:txBody>
      </p:sp>
      <p:sp>
        <p:nvSpPr>
          <p:cNvPr id="53" name="Rectangle 52"/>
          <p:cNvSpPr/>
          <p:nvPr/>
        </p:nvSpPr>
        <p:spPr>
          <a:xfrm>
            <a:off x="886881" y="3573646"/>
            <a:ext cx="1779654" cy="954107"/>
          </a:xfrm>
          <a:prstGeom prst="rect">
            <a:avLst/>
          </a:prstGeom>
        </p:spPr>
        <p:txBody>
          <a:bodyPr wrap="none">
            <a:spAutoFit/>
          </a:bodyPr>
          <a:lstStyle/>
          <a:p>
            <a:r>
              <a:rPr lang="en-IE" sz="2800" b="1" i="1" dirty="0" smtClean="0">
                <a:solidFill>
                  <a:srgbClr val="FFC000"/>
                </a:solidFill>
              </a:rPr>
              <a:t>A.	</a:t>
            </a:r>
            <a:r>
              <a:rPr lang="en-IE" sz="2800" dirty="0" smtClean="0">
                <a:solidFill>
                  <a:srgbClr val="0070C0"/>
                </a:solidFill>
                <a:latin typeface="Calibri" panose="020F0502020204030204" pitchFamily="34" charset="0"/>
                <a:ea typeface="Cambria Math"/>
              </a:rPr>
              <a:t>ℚ\</a:t>
            </a:r>
            <a:r>
              <a:rPr lang="en-IE" sz="2800" dirty="0" smtClean="0">
                <a:solidFill>
                  <a:srgbClr val="0070C0"/>
                </a:solidFill>
                <a:latin typeface="Cambria Math"/>
                <a:ea typeface="Cambria Math"/>
              </a:rPr>
              <a:t>ℕ</a:t>
            </a:r>
            <a:endParaRPr lang="en-IE" sz="2800" dirty="0">
              <a:solidFill>
                <a:srgbClr val="0070C0"/>
              </a:solidFill>
            </a:endParaRPr>
          </a:p>
          <a:p>
            <a:r>
              <a:rPr lang="en-IE" sz="2800" b="1" i="1" dirty="0" smtClean="0"/>
              <a:t>	</a:t>
            </a:r>
            <a:r>
              <a:rPr lang="en-IE" sz="2800" b="1" i="1" dirty="0" smtClean="0">
                <a:solidFill>
                  <a:schemeClr val="accent1"/>
                </a:solidFill>
              </a:rPr>
              <a:t> </a:t>
            </a:r>
            <a:endParaRPr lang="en-IE" sz="2800" b="1" i="1" dirty="0">
              <a:solidFill>
                <a:schemeClr val="accent1"/>
              </a:solidFill>
            </a:endParaRPr>
          </a:p>
        </p:txBody>
      </p:sp>
      <p:sp>
        <p:nvSpPr>
          <p:cNvPr id="54" name="Oval 53"/>
          <p:cNvSpPr/>
          <p:nvPr/>
        </p:nvSpPr>
        <p:spPr>
          <a:xfrm>
            <a:off x="258771" y="3746049"/>
            <a:ext cx="216024" cy="18248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i="1" dirty="0"/>
          </a:p>
        </p:txBody>
      </p:sp>
      <p:sp>
        <p:nvSpPr>
          <p:cNvPr id="58" name="Rectangle 57"/>
          <p:cNvSpPr/>
          <p:nvPr/>
        </p:nvSpPr>
        <p:spPr>
          <a:xfrm>
            <a:off x="872277" y="5352176"/>
            <a:ext cx="7678807" cy="867930"/>
          </a:xfrm>
          <a:prstGeom prst="rect">
            <a:avLst/>
          </a:prstGeom>
        </p:spPr>
        <p:txBody>
          <a:bodyPr wrap="square">
            <a:spAutoFit/>
          </a:bodyPr>
          <a:lstStyle/>
          <a:p>
            <a:pPr>
              <a:lnSpc>
                <a:spcPct val="90000"/>
              </a:lnSpc>
            </a:pPr>
            <a:r>
              <a:rPr lang="en-IE" sz="2800" b="1" i="1" dirty="0">
                <a:solidFill>
                  <a:srgbClr val="FFC000"/>
                </a:solidFill>
              </a:rPr>
              <a:t>C</a:t>
            </a:r>
            <a:r>
              <a:rPr lang="en-IE" sz="2800" b="1" i="1" dirty="0" smtClean="0">
                <a:solidFill>
                  <a:srgbClr val="FFC000"/>
                </a:solidFill>
              </a:rPr>
              <a:t>.	</a:t>
            </a:r>
            <a:r>
              <a:rPr lang="en-IE" sz="2800" dirty="0" smtClean="0">
                <a:solidFill>
                  <a:srgbClr val="0070C0"/>
                </a:solidFill>
                <a:latin typeface="Cambria Math"/>
                <a:ea typeface="Cambria Math"/>
              </a:rPr>
              <a:t>ℤ\ℕ</a:t>
            </a:r>
            <a:endParaRPr lang="en-IE" sz="2800" dirty="0">
              <a:solidFill>
                <a:srgbClr val="0070C0"/>
              </a:solidFill>
            </a:endParaRPr>
          </a:p>
          <a:p>
            <a:pPr>
              <a:lnSpc>
                <a:spcPct val="90000"/>
              </a:lnSpc>
            </a:pPr>
            <a:r>
              <a:rPr lang="en-IE" sz="2800" b="1" i="1" dirty="0" smtClean="0"/>
              <a:t>	</a:t>
            </a:r>
            <a:r>
              <a:rPr lang="en-IE" sz="2800" i="1" dirty="0">
                <a:solidFill>
                  <a:srgbClr val="00B0F0"/>
                </a:solidFill>
              </a:rPr>
              <a:t> </a:t>
            </a:r>
            <a:endParaRPr lang="en-IE" sz="2800" b="1" i="1" dirty="0" smtClean="0">
              <a:solidFill>
                <a:schemeClr val="accent1"/>
              </a:solidFill>
            </a:endParaRPr>
          </a:p>
        </p:txBody>
      </p:sp>
      <p:sp>
        <p:nvSpPr>
          <p:cNvPr id="55" name="Rectangle 54"/>
          <p:cNvSpPr/>
          <p:nvPr/>
        </p:nvSpPr>
        <p:spPr>
          <a:xfrm>
            <a:off x="790997" y="5366690"/>
            <a:ext cx="7678807" cy="480131"/>
          </a:xfrm>
          <a:prstGeom prst="rect">
            <a:avLst/>
          </a:prstGeom>
        </p:spPr>
        <p:txBody>
          <a:bodyPr wrap="square">
            <a:spAutoFit/>
          </a:bodyPr>
          <a:lstStyle/>
          <a:p>
            <a:pPr>
              <a:lnSpc>
                <a:spcPct val="90000"/>
              </a:lnSpc>
            </a:pPr>
            <a:r>
              <a:rPr lang="en-IE" sz="2800" dirty="0" smtClean="0">
                <a:solidFill>
                  <a:srgbClr val="00B050"/>
                </a:solidFill>
                <a:latin typeface="Calibri" panose="020F0502020204030204" pitchFamily="34" charset="0"/>
                <a:ea typeface="Cambria Math"/>
              </a:rPr>
              <a:t> </a:t>
            </a:r>
            <a:r>
              <a:rPr lang="en-IE" sz="2800" b="1" i="1" dirty="0">
                <a:solidFill>
                  <a:srgbClr val="00B050"/>
                </a:solidFill>
              </a:rPr>
              <a:t>C</a:t>
            </a:r>
            <a:r>
              <a:rPr lang="en-IE" sz="2800" b="1" i="1" dirty="0" smtClean="0">
                <a:solidFill>
                  <a:srgbClr val="00B050"/>
                </a:solidFill>
              </a:rPr>
              <a:t>.        </a:t>
            </a:r>
            <a:r>
              <a:rPr lang="en-IE" sz="2800" dirty="0" smtClean="0">
                <a:solidFill>
                  <a:srgbClr val="00B050"/>
                </a:solidFill>
                <a:latin typeface="Cambria Math"/>
                <a:ea typeface="Cambria Math"/>
              </a:rPr>
              <a:t>ℤ\ℕ  </a:t>
            </a:r>
            <a:endParaRPr lang="en-IE" sz="2800" b="1" i="1" dirty="0" smtClean="0">
              <a:solidFill>
                <a:srgbClr val="00B050"/>
              </a:solidFill>
            </a:endParaRPr>
          </a:p>
        </p:txBody>
      </p:sp>
      <p:sp>
        <p:nvSpPr>
          <p:cNvPr id="65" name="Oval 64"/>
          <p:cNvSpPr/>
          <p:nvPr/>
        </p:nvSpPr>
        <p:spPr>
          <a:xfrm>
            <a:off x="4888045" y="2380764"/>
            <a:ext cx="3190468" cy="1466502"/>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latin typeface="Calibri" panose="020F0502020204030204" pitchFamily="34" charset="0"/>
            </a:endParaRPr>
          </a:p>
        </p:txBody>
      </p:sp>
      <p:sp>
        <p:nvSpPr>
          <p:cNvPr id="66" name="Oval 65"/>
          <p:cNvSpPr/>
          <p:nvPr/>
        </p:nvSpPr>
        <p:spPr>
          <a:xfrm>
            <a:off x="4912120" y="2386285"/>
            <a:ext cx="3190468" cy="1466501"/>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smtClean="0">
                <a:solidFill>
                  <a:schemeClr val="accent6">
                    <a:lumMod val="60000"/>
                    <a:lumOff val="40000"/>
                  </a:schemeClr>
                </a:solidFill>
                <a:latin typeface="Calibri" panose="020F0502020204030204" pitchFamily="34" charset="0"/>
              </a:rPr>
              <a:t> </a:t>
            </a:r>
            <a:endParaRPr lang="en-IE" sz="2400" dirty="0">
              <a:solidFill>
                <a:schemeClr val="accent6">
                  <a:lumMod val="60000"/>
                  <a:lumOff val="40000"/>
                </a:schemeClr>
              </a:solidFill>
              <a:latin typeface="Calibri" panose="020F0502020204030204" pitchFamily="34" charset="0"/>
            </a:endParaRPr>
          </a:p>
        </p:txBody>
      </p:sp>
      <p:sp>
        <p:nvSpPr>
          <p:cNvPr id="2" name="TextBox 1"/>
          <p:cNvSpPr txBox="1"/>
          <p:nvPr/>
        </p:nvSpPr>
        <p:spPr>
          <a:xfrm>
            <a:off x="3292987" y="1952836"/>
            <a:ext cx="2411238" cy="646331"/>
          </a:xfrm>
          <a:prstGeom prst="rect">
            <a:avLst/>
          </a:prstGeom>
          <a:noFill/>
          <a:ln w="60325">
            <a:noFill/>
          </a:ln>
        </p:spPr>
        <p:txBody>
          <a:bodyPr wrap="none" rtlCol="0">
            <a:spAutoFit/>
          </a:bodyPr>
          <a:lstStyle/>
          <a:p>
            <a:pPr algn="ctr"/>
            <a:r>
              <a:rPr lang="en-IE" sz="3600" dirty="0" smtClean="0">
                <a:latin typeface="Cambria Math"/>
                <a:ea typeface="Cambria Math"/>
              </a:rPr>
              <a:t>ℤ                ℕ</a:t>
            </a:r>
            <a:endParaRPr lang="en-IE" sz="3600" dirty="0" smtClean="0">
              <a:latin typeface="Cambria Math"/>
            </a:endParaRPr>
          </a:p>
        </p:txBody>
      </p:sp>
      <p:grpSp>
        <p:nvGrpSpPr>
          <p:cNvPr id="11" name="Group 10"/>
          <p:cNvGrpSpPr/>
          <p:nvPr/>
        </p:nvGrpSpPr>
        <p:grpSpPr>
          <a:xfrm>
            <a:off x="8783960" y="1155322"/>
            <a:ext cx="7213784" cy="4599432"/>
            <a:chOff x="8783960" y="1155322"/>
            <a:chExt cx="7213784" cy="4599432"/>
          </a:xfrm>
        </p:grpSpPr>
        <p:sp>
          <p:nvSpPr>
            <p:cNvPr id="12" name="Snip Single Corner Rectangle 11"/>
            <p:cNvSpPr/>
            <p:nvPr/>
          </p:nvSpPr>
          <p:spPr>
            <a:xfrm flipH="1">
              <a:off x="8783960" y="1952836"/>
              <a:ext cx="360040" cy="1044116"/>
            </a:xfrm>
            <a:prstGeom prst="snip1Rect">
              <a:avLst>
                <a:gd name="adj" fmla="val 27932"/>
              </a:avLst>
            </a:prstGeom>
            <a:solidFill>
              <a:srgbClr val="990033"/>
            </a:solidFill>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IE" dirty="0" smtClean="0"/>
                <a:t>Page 23</a:t>
              </a:r>
              <a:endParaRPr lang="en-IE"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6612" y="1155322"/>
              <a:ext cx="6771132" cy="45994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extLst>
      <p:ext uri="{BB962C8B-B14F-4D97-AF65-F5344CB8AC3E}">
        <p14:creationId xmlns:p14="http://schemas.microsoft.com/office/powerpoint/2010/main" val="1577848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grpId="0" nodeType="clickEffect">
                                  <p:stCondLst>
                                    <p:cond delay="0"/>
                                  </p:stCondLst>
                                  <p:childTnLst>
                                    <p:animClr clrSpc="rgb" dir="cw">
                                      <p:cBhvr>
                                        <p:cTn id="6" dur="500" fill="hold"/>
                                        <p:tgtEl>
                                          <p:spTgt spid="54"/>
                                        </p:tgtEl>
                                        <p:attrNameLst>
                                          <p:attrName>fillcolor</p:attrName>
                                        </p:attrNameLst>
                                      </p:cBhvr>
                                      <p:to>
                                        <a:srgbClr val="FF3300"/>
                                      </p:to>
                                    </p:animClr>
                                    <p:set>
                                      <p:cBhvr>
                                        <p:cTn id="7" dur="500" fill="hold"/>
                                        <p:tgtEl>
                                          <p:spTgt spid="54"/>
                                        </p:tgtEl>
                                        <p:attrNameLst>
                                          <p:attrName>fill.type</p:attrName>
                                        </p:attrNameLst>
                                      </p:cBhvr>
                                      <p:to>
                                        <p:strVal val="solid"/>
                                      </p:to>
                                    </p:set>
                                    <p:set>
                                      <p:cBhvr>
                                        <p:cTn id="8" dur="500" fill="hold"/>
                                        <p:tgtEl>
                                          <p:spTgt spid="54"/>
                                        </p:tgtEl>
                                        <p:attrNameLst>
                                          <p:attrName>fill.on</p:attrName>
                                        </p:attrNameLst>
                                      </p:cBhvr>
                                      <p:to>
                                        <p:strVal val="true"/>
                                      </p:to>
                                    </p:set>
                                  </p:childTnLst>
                                </p:cTn>
                              </p:par>
                            </p:childTnLst>
                          </p:cTn>
                        </p:par>
                        <p:par>
                          <p:cTn id="9" fill="hold">
                            <p:stCondLst>
                              <p:cond delay="500"/>
                            </p:stCondLst>
                            <p:childTnLst>
                              <p:par>
                                <p:cTn id="10" presetID="1" presetClass="emph" presetSubtype="2" fill="hold" nodeType="afterEffect">
                                  <p:stCondLst>
                                    <p:cond delay="0"/>
                                  </p:stCondLst>
                                  <p:childTnLst>
                                    <p:animClr clrSpc="rgb" dir="cw">
                                      <p:cBhvr>
                                        <p:cTn id="11" dur="500" fill="hold"/>
                                        <p:tgtEl>
                                          <p:spTgt spid="50"/>
                                        </p:tgtEl>
                                        <p:attrNameLst>
                                          <p:attrName>fillcolor</p:attrName>
                                        </p:attrNameLst>
                                      </p:cBhvr>
                                      <p:to>
                                        <a:srgbClr val="FF3300"/>
                                      </p:to>
                                    </p:animClr>
                                    <p:set>
                                      <p:cBhvr>
                                        <p:cTn id="12" dur="500" fill="hold"/>
                                        <p:tgtEl>
                                          <p:spTgt spid="50"/>
                                        </p:tgtEl>
                                        <p:attrNameLst>
                                          <p:attrName>fill.type</p:attrName>
                                        </p:attrNameLst>
                                      </p:cBhvr>
                                      <p:to>
                                        <p:strVal val="solid"/>
                                      </p:to>
                                    </p:set>
                                    <p:set>
                                      <p:cBhvr>
                                        <p:cTn id="13" dur="500" fill="hold"/>
                                        <p:tgtEl>
                                          <p:spTgt spid="50"/>
                                        </p:tgtEl>
                                        <p:attrNameLst>
                                          <p:attrName>fill.on</p:attrName>
                                        </p:attrNameLst>
                                      </p:cBhvr>
                                      <p:to>
                                        <p:strVal val="true"/>
                                      </p:to>
                                    </p:set>
                                  </p:childTnLst>
                                </p:cTn>
                              </p:par>
                            </p:childTnLst>
                          </p:cTn>
                        </p:par>
                        <p:par>
                          <p:cTn id="14" fill="hold">
                            <p:stCondLst>
                              <p:cond delay="1000"/>
                            </p:stCondLst>
                            <p:childTnLst>
                              <p:par>
                                <p:cTn id="15" presetID="1" presetClass="emph" presetSubtype="2" fill="hold" nodeType="afterEffect">
                                  <p:stCondLst>
                                    <p:cond delay="0"/>
                                  </p:stCondLst>
                                  <p:childTnLst>
                                    <p:animClr clrSpc="rgb" dir="cw">
                                      <p:cBhvr>
                                        <p:cTn id="16" dur="500" fill="hold"/>
                                        <p:tgtEl>
                                          <p:spTgt spid="52"/>
                                        </p:tgtEl>
                                        <p:attrNameLst>
                                          <p:attrName>fillcolor</p:attrName>
                                        </p:attrNameLst>
                                      </p:cBhvr>
                                      <p:to>
                                        <a:srgbClr val="008000"/>
                                      </p:to>
                                    </p:animClr>
                                    <p:set>
                                      <p:cBhvr>
                                        <p:cTn id="17" dur="500" fill="hold"/>
                                        <p:tgtEl>
                                          <p:spTgt spid="52"/>
                                        </p:tgtEl>
                                        <p:attrNameLst>
                                          <p:attrName>fill.type</p:attrName>
                                        </p:attrNameLst>
                                      </p:cBhvr>
                                      <p:to>
                                        <p:strVal val="solid"/>
                                      </p:to>
                                    </p:set>
                                    <p:set>
                                      <p:cBhvr>
                                        <p:cTn id="18" dur="500" fill="hold"/>
                                        <p:tgtEl>
                                          <p:spTgt spid="52"/>
                                        </p:tgtEl>
                                        <p:attrNameLst>
                                          <p:attrName>fill.on</p:attrName>
                                        </p:attrNameLst>
                                      </p:cBhvr>
                                      <p:to>
                                        <p:strVal val="true"/>
                                      </p:to>
                                    </p:se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1"/>
                    </p:tgtEl>
                  </p:cond>
                </p:stCondLst>
                <p:endSync evt="end" delay="0">
                  <p:rtn val="all"/>
                </p:endSync>
                <p:childTnLst>
                  <p:par>
                    <p:cTn id="24" fill="hold">
                      <p:stCondLst>
                        <p:cond delay="0"/>
                      </p:stCondLst>
                      <p:childTnLst>
                        <p:par>
                          <p:cTn id="25" fill="hold">
                            <p:stCondLst>
                              <p:cond delay="0"/>
                            </p:stCondLst>
                            <p:childTnLst>
                              <p:par>
                                <p:cTn id="26" presetID="35" presetClass="path" presetSubtype="0" accel="50000" decel="50000" fill="hold" nodeType="clickEffect">
                                  <p:stCondLst>
                                    <p:cond delay="0"/>
                                  </p:stCondLst>
                                  <p:childTnLst>
                                    <p:animMotion origin="layout" path="M 4.16667E-6 -3.7037E-6 L -0.93386 0.00394 " pathEditMode="relative" rAng="0" ptsTypes="AA">
                                      <p:cBhvr>
                                        <p:cTn id="27" dur="2000" fill="hold"/>
                                        <p:tgtEl>
                                          <p:spTgt spid="11"/>
                                        </p:tgtEl>
                                        <p:attrNameLst>
                                          <p:attrName>ppt_x</p:attrName>
                                          <p:attrName>ppt_y</p:attrName>
                                        </p:attrNameLst>
                                      </p:cBhvr>
                                      <p:rCtr x="-46701" y="185"/>
                                    </p:animMotion>
                                  </p:childTnLst>
                                </p:cTn>
                              </p:par>
                            </p:childTnLst>
                          </p:cTn>
                        </p:par>
                      </p:childTnLst>
                    </p:cTn>
                  </p:par>
                  <p:par>
                    <p:cTn id="28" fill="hold">
                      <p:stCondLst>
                        <p:cond delay="indefinite"/>
                      </p:stCondLst>
                      <p:childTnLst>
                        <p:par>
                          <p:cTn id="29" fill="hold">
                            <p:stCondLst>
                              <p:cond delay="0"/>
                            </p:stCondLst>
                            <p:childTnLst>
                              <p:par>
                                <p:cTn id="30" presetID="63" presetClass="path" presetSubtype="0" accel="50000" decel="50000" fill="hold" nodeType="clickEffect">
                                  <p:stCondLst>
                                    <p:cond delay="0"/>
                                  </p:stCondLst>
                                  <p:childTnLst>
                                    <p:animMotion origin="layout" path="M -0.93697 -0.11237 L -0.00295 -0.1163 " pathEditMode="relative" rAng="0" ptsTypes="AA">
                                      <p:cBhvr>
                                        <p:cTn id="31" dur="2000" fill="hold"/>
                                        <p:tgtEl>
                                          <p:spTgt spid="11"/>
                                        </p:tgtEl>
                                        <p:attrNameLst>
                                          <p:attrName>ppt_x</p:attrName>
                                          <p:attrName>ppt_y</p:attrName>
                                        </p:attrNameLst>
                                      </p:cBhvr>
                                      <p:rCtr x="46701" y="-208"/>
                                    </p:animMotion>
                                  </p:childTnLst>
                                </p:cTn>
                              </p:par>
                            </p:childTnLst>
                          </p:cTn>
                        </p:par>
                      </p:childTnLst>
                    </p:cTn>
                  </p:par>
                </p:childTnLst>
              </p:cTn>
              <p:nextCondLst>
                <p:cond evt="onClick" delay="0">
                  <p:tgtEl>
                    <p:spTgt spid="11"/>
                  </p:tgtEl>
                </p:cond>
              </p:nextCondLst>
            </p:seq>
          </p:childTnLst>
        </p:cTn>
      </p:par>
    </p:tnLst>
    <p:bldLst>
      <p:bldP spid="54" grpId="0" animBg="1"/>
      <p:bldP spid="5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4916" y="52367"/>
            <a:ext cx="8676456" cy="1077218"/>
          </a:xfrm>
          <a:prstGeom prst="rect">
            <a:avLst/>
          </a:prstGeom>
          <a:solidFill>
            <a:srgbClr val="EAEAEA"/>
          </a:solidFill>
        </p:spPr>
        <p:txBody>
          <a:bodyPr wrap="square">
            <a:spAutoFit/>
          </a:bodyPr>
          <a:lstStyle/>
          <a:p>
            <a:pPr algn="ctr" eaLnBrk="1" hangingPunct="1"/>
            <a:r>
              <a:rPr lang="en-IE" sz="3200" b="1" i="1" dirty="0" smtClean="0">
                <a:solidFill>
                  <a:srgbClr val="00B0F0"/>
                </a:solidFill>
              </a:rPr>
              <a:t>Consider whether the following statement is  </a:t>
            </a:r>
            <a:r>
              <a:rPr lang="en-IE" sz="3200" b="1" i="1" dirty="0" smtClean="0">
                <a:solidFill>
                  <a:srgbClr val="0070C0"/>
                </a:solidFill>
              </a:rPr>
              <a:t>Always, Sometimes or Never </a:t>
            </a:r>
            <a:r>
              <a:rPr lang="en-IE" sz="3200" b="1" i="1" u="sng" dirty="0" smtClean="0">
                <a:solidFill>
                  <a:srgbClr val="00B0F0"/>
                </a:solidFill>
              </a:rPr>
              <a:t>True</a:t>
            </a:r>
            <a:r>
              <a:rPr lang="en-IE" sz="3200" b="1" i="1" dirty="0" smtClean="0">
                <a:solidFill>
                  <a:srgbClr val="00B0F0"/>
                </a:solidFill>
              </a:rPr>
              <a:t> </a:t>
            </a:r>
          </a:p>
        </p:txBody>
      </p:sp>
      <p:sp>
        <p:nvSpPr>
          <p:cNvPr id="9" name="Rectangle 8"/>
          <p:cNvSpPr/>
          <p:nvPr/>
        </p:nvSpPr>
        <p:spPr>
          <a:xfrm>
            <a:off x="1685565" y="2492166"/>
            <a:ext cx="6074245" cy="535531"/>
          </a:xfrm>
          <a:prstGeom prst="rect">
            <a:avLst/>
          </a:prstGeom>
          <a:solidFill>
            <a:srgbClr val="E9EBF5"/>
          </a:solidFill>
          <a:ln w="50800">
            <a:solidFill>
              <a:schemeClr val="accent1"/>
            </a:solidFill>
          </a:ln>
        </p:spPr>
        <p:txBody>
          <a:bodyPr wrap="square">
            <a:spAutoFit/>
          </a:bodyPr>
          <a:lstStyle/>
          <a:p>
            <a:pPr>
              <a:lnSpc>
                <a:spcPct val="90000"/>
              </a:lnSpc>
            </a:pPr>
            <a:r>
              <a:rPr lang="en-IE" sz="3200" b="1" i="1" dirty="0" smtClean="0"/>
              <a:t> </a:t>
            </a:r>
            <a:r>
              <a:rPr lang="en-IE" sz="3200" b="1" i="1" dirty="0" smtClean="0">
                <a:solidFill>
                  <a:srgbClr val="0070C0"/>
                </a:solidFill>
              </a:rPr>
              <a:t>‘An integer is a whole number.’</a:t>
            </a:r>
          </a:p>
        </p:txBody>
      </p:sp>
      <p:sp>
        <p:nvSpPr>
          <p:cNvPr id="10" name="TextBox 9"/>
          <p:cNvSpPr txBox="1"/>
          <p:nvPr/>
        </p:nvSpPr>
        <p:spPr>
          <a:xfrm>
            <a:off x="3532311" y="3429962"/>
            <a:ext cx="1660455" cy="646331"/>
          </a:xfrm>
          <a:prstGeom prst="rect">
            <a:avLst/>
          </a:prstGeom>
          <a:solidFill>
            <a:schemeClr val="accent3">
              <a:lumMod val="20000"/>
              <a:lumOff val="80000"/>
            </a:schemeClr>
          </a:solidFill>
          <a:ln w="47625">
            <a:solidFill>
              <a:srgbClr val="0070C0"/>
            </a:solidFill>
          </a:ln>
        </p:spPr>
        <p:txBody>
          <a:bodyPr wrap="none" rtlCol="0" anchor="ctr">
            <a:spAutoFit/>
          </a:bodyPr>
          <a:lstStyle/>
          <a:p>
            <a:r>
              <a:rPr lang="en-IE" sz="3600" b="1" dirty="0" smtClean="0">
                <a:solidFill>
                  <a:srgbClr val="0070C0"/>
                </a:solidFill>
                <a:latin typeface="Cambria" panose="02040503050406030204" pitchFamily="18" charset="0"/>
              </a:rPr>
              <a:t>Always</a:t>
            </a:r>
          </a:p>
        </p:txBody>
      </p:sp>
    </p:spTree>
    <p:extLst>
      <p:ext uri="{BB962C8B-B14F-4D97-AF65-F5344CB8AC3E}">
        <p14:creationId xmlns:p14="http://schemas.microsoft.com/office/powerpoint/2010/main" val="1677049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4916" y="52367"/>
            <a:ext cx="8676456" cy="1077218"/>
          </a:xfrm>
          <a:prstGeom prst="rect">
            <a:avLst/>
          </a:prstGeom>
          <a:solidFill>
            <a:srgbClr val="EAEAEA"/>
          </a:solidFill>
        </p:spPr>
        <p:txBody>
          <a:bodyPr wrap="square">
            <a:spAutoFit/>
          </a:bodyPr>
          <a:lstStyle/>
          <a:p>
            <a:pPr algn="ctr" eaLnBrk="1" hangingPunct="1"/>
            <a:r>
              <a:rPr lang="en-IE" sz="3200" b="1" i="1" dirty="0" smtClean="0">
                <a:solidFill>
                  <a:srgbClr val="00B0F0"/>
                </a:solidFill>
              </a:rPr>
              <a:t>Consider whether the following statement is  </a:t>
            </a:r>
            <a:r>
              <a:rPr lang="en-IE" sz="3200" b="1" i="1" dirty="0" smtClean="0">
                <a:solidFill>
                  <a:srgbClr val="0070C0"/>
                </a:solidFill>
              </a:rPr>
              <a:t>Always, Sometimes or Never </a:t>
            </a:r>
            <a:r>
              <a:rPr lang="en-IE" sz="3200" b="1" i="1" u="sng" dirty="0" smtClean="0">
                <a:solidFill>
                  <a:srgbClr val="00B0F0"/>
                </a:solidFill>
              </a:rPr>
              <a:t>True</a:t>
            </a:r>
            <a:r>
              <a:rPr lang="en-IE" sz="3200" b="1" i="1" dirty="0" smtClean="0">
                <a:solidFill>
                  <a:srgbClr val="00B0F0"/>
                </a:solidFill>
              </a:rPr>
              <a:t> </a:t>
            </a:r>
          </a:p>
        </p:txBody>
      </p:sp>
      <p:sp>
        <p:nvSpPr>
          <p:cNvPr id="9" name="Rectangle 8"/>
          <p:cNvSpPr/>
          <p:nvPr/>
        </p:nvSpPr>
        <p:spPr>
          <a:xfrm>
            <a:off x="237316" y="2152610"/>
            <a:ext cx="8676455" cy="563231"/>
          </a:xfrm>
          <a:prstGeom prst="rect">
            <a:avLst/>
          </a:prstGeom>
          <a:solidFill>
            <a:srgbClr val="E9EBF5"/>
          </a:solidFill>
          <a:ln w="50800">
            <a:solidFill>
              <a:schemeClr val="accent1"/>
            </a:solidFill>
          </a:ln>
        </p:spPr>
        <p:txBody>
          <a:bodyPr wrap="square">
            <a:spAutoFit/>
          </a:bodyPr>
          <a:lstStyle/>
          <a:p>
            <a:pPr>
              <a:lnSpc>
                <a:spcPct val="90000"/>
              </a:lnSpc>
            </a:pPr>
            <a:r>
              <a:rPr lang="en-IE" sz="3400" b="1" i="1" dirty="0" smtClean="0"/>
              <a:t> </a:t>
            </a:r>
            <a:r>
              <a:rPr lang="en-IE" sz="3400" b="1" i="1" dirty="0" smtClean="0">
                <a:solidFill>
                  <a:srgbClr val="0070C0"/>
                </a:solidFill>
              </a:rPr>
              <a:t>‘</a:t>
            </a:r>
            <a:r>
              <a:rPr lang="en-IE" sz="3400" b="1" i="1" dirty="0" smtClean="0">
                <a:solidFill>
                  <a:schemeClr val="accent1"/>
                </a:solidFill>
              </a:rPr>
              <a:t>Negative numbers are Natural numbers.’</a:t>
            </a:r>
          </a:p>
        </p:txBody>
      </p:sp>
      <p:sp>
        <p:nvSpPr>
          <p:cNvPr id="10" name="TextBox 9"/>
          <p:cNvSpPr txBox="1"/>
          <p:nvPr/>
        </p:nvSpPr>
        <p:spPr>
          <a:xfrm>
            <a:off x="3353870" y="3252897"/>
            <a:ext cx="1426865" cy="646331"/>
          </a:xfrm>
          <a:prstGeom prst="rect">
            <a:avLst/>
          </a:prstGeom>
          <a:solidFill>
            <a:schemeClr val="accent3">
              <a:lumMod val="20000"/>
              <a:lumOff val="80000"/>
            </a:schemeClr>
          </a:solidFill>
          <a:ln w="47625">
            <a:solidFill>
              <a:srgbClr val="0070C0"/>
            </a:solidFill>
          </a:ln>
        </p:spPr>
        <p:txBody>
          <a:bodyPr wrap="none" rtlCol="0" anchor="ctr">
            <a:spAutoFit/>
          </a:bodyPr>
          <a:lstStyle/>
          <a:p>
            <a:r>
              <a:rPr lang="en-IE" sz="3600" b="1" dirty="0" smtClean="0">
                <a:solidFill>
                  <a:srgbClr val="0070C0"/>
                </a:solidFill>
                <a:latin typeface="Cambria" panose="02040503050406030204" pitchFamily="18" charset="0"/>
              </a:rPr>
              <a:t>Never</a:t>
            </a:r>
          </a:p>
        </p:txBody>
      </p:sp>
    </p:spTree>
    <p:extLst>
      <p:ext uri="{BB962C8B-B14F-4D97-AF65-F5344CB8AC3E}">
        <p14:creationId xmlns:p14="http://schemas.microsoft.com/office/powerpoint/2010/main" val="523359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4916" y="52367"/>
            <a:ext cx="8676456" cy="1077218"/>
          </a:xfrm>
          <a:prstGeom prst="rect">
            <a:avLst/>
          </a:prstGeom>
          <a:solidFill>
            <a:srgbClr val="EAEAEA"/>
          </a:solidFill>
        </p:spPr>
        <p:txBody>
          <a:bodyPr wrap="square">
            <a:spAutoFit/>
          </a:bodyPr>
          <a:lstStyle/>
          <a:p>
            <a:pPr algn="ctr" eaLnBrk="1" hangingPunct="1"/>
            <a:r>
              <a:rPr lang="en-IE" sz="3200" b="1" i="1" dirty="0" smtClean="0">
                <a:solidFill>
                  <a:srgbClr val="00B0F0"/>
                </a:solidFill>
              </a:rPr>
              <a:t>Consider whether the following statement is  </a:t>
            </a:r>
            <a:r>
              <a:rPr lang="en-IE" sz="3200" b="1" i="1" dirty="0" smtClean="0">
                <a:solidFill>
                  <a:srgbClr val="0070C0"/>
                </a:solidFill>
              </a:rPr>
              <a:t>Always, Sometimes or Never </a:t>
            </a:r>
            <a:r>
              <a:rPr lang="en-IE" sz="3200" b="1" i="1" u="sng" dirty="0" smtClean="0">
                <a:solidFill>
                  <a:srgbClr val="00B0F0"/>
                </a:solidFill>
              </a:rPr>
              <a:t>True</a:t>
            </a:r>
            <a:r>
              <a:rPr lang="en-IE" sz="3200" b="1" i="1" dirty="0" smtClean="0">
                <a:solidFill>
                  <a:srgbClr val="00B0F0"/>
                </a:solidFill>
              </a:rPr>
              <a:t> </a:t>
            </a:r>
          </a:p>
        </p:txBody>
      </p:sp>
      <p:sp>
        <p:nvSpPr>
          <p:cNvPr id="9" name="Rectangle 8"/>
          <p:cNvSpPr/>
          <p:nvPr/>
        </p:nvSpPr>
        <p:spPr>
          <a:xfrm>
            <a:off x="315310" y="2203043"/>
            <a:ext cx="8671035" cy="480131"/>
          </a:xfrm>
          <a:prstGeom prst="rect">
            <a:avLst/>
          </a:prstGeom>
          <a:solidFill>
            <a:srgbClr val="E9EBF5"/>
          </a:solidFill>
          <a:ln w="50800">
            <a:solidFill>
              <a:schemeClr val="accent1"/>
            </a:solidFill>
          </a:ln>
        </p:spPr>
        <p:txBody>
          <a:bodyPr wrap="square">
            <a:spAutoFit/>
          </a:bodyPr>
          <a:lstStyle/>
          <a:p>
            <a:pPr>
              <a:lnSpc>
                <a:spcPct val="90000"/>
              </a:lnSpc>
            </a:pPr>
            <a:r>
              <a:rPr lang="en-IE" sz="2800" b="1" i="1" dirty="0" smtClean="0">
                <a:solidFill>
                  <a:srgbClr val="0070C0"/>
                </a:solidFill>
              </a:rPr>
              <a:t> </a:t>
            </a:r>
            <a:r>
              <a:rPr lang="en-IE" sz="2600" b="1" i="1" dirty="0" smtClean="0">
                <a:solidFill>
                  <a:srgbClr val="0070C0"/>
                </a:solidFill>
              </a:rPr>
              <a:t>‘The square of a number is greater than that number’</a:t>
            </a:r>
          </a:p>
        </p:txBody>
      </p:sp>
      <p:sp>
        <p:nvSpPr>
          <p:cNvPr id="10" name="TextBox 9"/>
          <p:cNvSpPr txBox="1"/>
          <p:nvPr/>
        </p:nvSpPr>
        <p:spPr>
          <a:xfrm>
            <a:off x="3160522" y="2903016"/>
            <a:ext cx="2525243" cy="646331"/>
          </a:xfrm>
          <a:prstGeom prst="rect">
            <a:avLst/>
          </a:prstGeom>
          <a:solidFill>
            <a:schemeClr val="accent3">
              <a:lumMod val="20000"/>
              <a:lumOff val="80000"/>
            </a:schemeClr>
          </a:solidFill>
          <a:ln w="47625">
            <a:solidFill>
              <a:srgbClr val="0070C0"/>
            </a:solidFill>
          </a:ln>
        </p:spPr>
        <p:txBody>
          <a:bodyPr wrap="none" rtlCol="0" anchor="ctr">
            <a:spAutoFit/>
          </a:bodyPr>
          <a:lstStyle/>
          <a:p>
            <a:r>
              <a:rPr lang="en-IE" sz="3600" b="1" dirty="0" smtClean="0">
                <a:solidFill>
                  <a:srgbClr val="0070C0"/>
                </a:solidFill>
                <a:latin typeface="Cambria" panose="02040503050406030204" pitchFamily="18" charset="0"/>
              </a:rPr>
              <a:t>Sometimes</a:t>
            </a:r>
          </a:p>
        </p:txBody>
      </p:sp>
    </p:spTree>
    <p:extLst>
      <p:ext uri="{BB962C8B-B14F-4D97-AF65-F5344CB8AC3E}">
        <p14:creationId xmlns:p14="http://schemas.microsoft.com/office/powerpoint/2010/main" val="49352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800" dirty="0" smtClean="0"/>
              <a:t>Natural Numbers (N)</a:t>
            </a:r>
            <a:endParaRPr lang="en-IE" sz="2800" dirty="0"/>
          </a:p>
        </p:txBody>
      </p:sp>
      <mc:AlternateContent xmlns:mc="http://schemas.openxmlformats.org/markup-compatibility/2006" xmlns:a14="http://schemas.microsoft.com/office/drawing/2010/main">
        <mc:Choice Requires="a14">
          <p:sp>
            <p:nvSpPr>
              <p:cNvPr id="4" name="Subtitle 5"/>
              <p:cNvSpPr txBox="1">
                <a:spLocks/>
              </p:cNvSpPr>
              <p:nvPr/>
            </p:nvSpPr>
            <p:spPr>
              <a:xfrm>
                <a:off x="194871" y="1323593"/>
                <a:ext cx="8664315" cy="2570489"/>
              </a:xfrm>
              <a:prstGeom prst="rect">
                <a:avLst/>
              </a:prstGeom>
              <a:solidFill>
                <a:schemeClr val="accent3">
                  <a:lumMod val="20000"/>
                  <a:lumOff val="80000"/>
                </a:schemeClr>
              </a:solidFill>
              <a:ln w="60325">
                <a:solidFill>
                  <a:schemeClr val="accent1"/>
                </a:solidFill>
              </a:ln>
            </p:spPr>
            <p:txBody>
              <a:bodyPr>
                <a:no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IE" sz="2600" b="1" u="sng" kern="0" dirty="0" smtClean="0">
                    <a:solidFill>
                      <a:srgbClr val="FF0000"/>
                    </a:solidFill>
                  </a:rPr>
                  <a:t>Natural </a:t>
                </a:r>
                <a:r>
                  <a:rPr lang="en-IE" sz="2600" b="1" u="sng" kern="0" dirty="0">
                    <a:solidFill>
                      <a:srgbClr val="FF0000"/>
                    </a:solidFill>
                  </a:rPr>
                  <a:t>n</a:t>
                </a:r>
                <a:r>
                  <a:rPr lang="en-IE" sz="2600" b="1" u="sng" kern="0" dirty="0" smtClean="0">
                    <a:solidFill>
                      <a:srgbClr val="FF0000"/>
                    </a:solidFill>
                  </a:rPr>
                  <a:t>umbers </a:t>
                </a:r>
                <a:r>
                  <a:rPr lang="en-IE" sz="2600" b="1" kern="0" dirty="0" smtClean="0">
                    <a:solidFill>
                      <a:srgbClr val="FF0000"/>
                    </a:solidFill>
                  </a:rPr>
                  <a:t>(</a:t>
                </a:r>
                <a:r>
                  <a:rPr lang="en-IE" sz="2800" dirty="0" smtClean="0">
                    <a:solidFill>
                      <a:srgbClr val="FF0000"/>
                    </a:solidFill>
                    <a:latin typeface="Cambria Math"/>
                    <a:ea typeface="Cambria Math"/>
                  </a:rPr>
                  <a:t>ℕ</a:t>
                </a:r>
                <a:r>
                  <a:rPr lang="en-IE" sz="2600" b="1" kern="0" dirty="0" smtClean="0">
                    <a:solidFill>
                      <a:srgbClr val="FF0000"/>
                    </a:solidFill>
                  </a:rPr>
                  <a:t>)</a:t>
                </a:r>
                <a:r>
                  <a:rPr lang="en-IE" sz="2600" kern="0" dirty="0" smtClean="0"/>
                  <a:t> : The natural numbers is the set of counting numbers.</a:t>
                </a:r>
              </a:p>
              <a:p>
                <a:pPr marL="0" indent="0">
                  <a:buNone/>
                </a:pPr>
                <a:r>
                  <a:rPr lang="en-IE" sz="2400" dirty="0" smtClean="0">
                    <a:solidFill>
                      <a:srgbClr val="FF0000"/>
                    </a:solidFill>
                    <a:latin typeface="Cambria Math"/>
                    <a:ea typeface="Cambria Math"/>
                  </a:rPr>
                  <a:t>                                 </a:t>
                </a:r>
                <a:r>
                  <a:rPr lang="en-IE" sz="2400" dirty="0" smtClean="0">
                    <a:latin typeface="Cambria Math"/>
                    <a:ea typeface="Cambria Math"/>
                  </a:rPr>
                  <a:t>ℕ</a:t>
                </a:r>
                <a:r>
                  <a:rPr lang="en-IE" sz="2400" dirty="0" smtClean="0">
                    <a:solidFill>
                      <a:srgbClr val="FF0000"/>
                    </a:solidFill>
                    <a:latin typeface="Cambria Math"/>
                    <a:ea typeface="Cambria Math"/>
                  </a:rPr>
                  <a:t> </a:t>
                </a:r>
                <a:r>
                  <a:rPr lang="en-IE" sz="2600" kern="0" dirty="0" smtClean="0"/>
                  <a:t>= </a:t>
                </a:r>
                <a14:m>
                  <m:oMath xmlns:m="http://schemas.openxmlformats.org/officeDocument/2006/math">
                    <m:d>
                      <m:dPr>
                        <m:begChr m:val="{"/>
                        <m:endChr m:val=""/>
                        <m:ctrlPr>
                          <a:rPr lang="en-IE" sz="2600" i="1" kern="0" smtClean="0">
                            <a:latin typeface="Cambria Math" panose="02040503050406030204" pitchFamily="18" charset="0"/>
                          </a:rPr>
                        </m:ctrlPr>
                      </m:dPr>
                      <m:e>
                        <m:r>
                          <a:rPr lang="en-IE" sz="2600" b="0" i="1" kern="0" smtClean="0">
                            <a:latin typeface="Cambria Math"/>
                          </a:rPr>
                          <m:t>1, 2, 3, 4, 5, …..</m:t>
                        </m:r>
                        <m:d>
                          <m:dPr>
                            <m:begChr m:val=""/>
                            <m:endChr m:val="}"/>
                            <m:ctrlPr>
                              <a:rPr lang="en-IE" sz="2600" b="0" i="1" kern="0" smtClean="0">
                                <a:latin typeface="Cambria Math" panose="02040503050406030204" pitchFamily="18" charset="0"/>
                              </a:rPr>
                            </m:ctrlPr>
                          </m:dPr>
                          <m:e>
                            <m:r>
                              <a:rPr lang="en-IE" sz="2600" b="0" i="1" kern="0" smtClean="0">
                                <a:latin typeface="Cambria Math"/>
                              </a:rPr>
                              <m:t>.</m:t>
                            </m:r>
                          </m:e>
                        </m:d>
                        <m:r>
                          <a:rPr lang="en-IE" sz="2600" b="0" i="1" kern="0" smtClean="0">
                            <a:latin typeface="Cambria Math"/>
                          </a:rPr>
                          <m:t> </m:t>
                        </m:r>
                      </m:e>
                    </m:d>
                  </m:oMath>
                </a14:m>
                <a:endParaRPr lang="en-IE" sz="2600" kern="0" dirty="0" smtClean="0"/>
              </a:p>
              <a:p>
                <a:pPr marL="0" indent="0">
                  <a:buNone/>
                </a:pPr>
                <a:r>
                  <a:rPr lang="en-IE" sz="2600" kern="0" dirty="0" smtClean="0"/>
                  <a:t>The natural </a:t>
                </a:r>
                <a:r>
                  <a:rPr lang="en-IE" sz="2600" kern="0" dirty="0"/>
                  <a:t>numbers is the set </a:t>
                </a:r>
                <a:r>
                  <a:rPr lang="en-IE" sz="2600" kern="0" dirty="0" smtClean="0"/>
                  <a:t>of </a:t>
                </a:r>
                <a:r>
                  <a:rPr lang="en-IE" sz="2600" kern="0" dirty="0"/>
                  <a:t>positive whole numbers. This set does not include the number 0.</a:t>
                </a:r>
              </a:p>
              <a:p>
                <a:pPr marL="0" indent="0">
                  <a:buNone/>
                </a:pPr>
                <a:endParaRPr lang="en-IE" sz="2600" kern="0" dirty="0" smtClean="0"/>
              </a:p>
              <a:p>
                <a:pPr marL="0" indent="0">
                  <a:buNone/>
                </a:pPr>
                <a:endParaRPr lang="en-IE" sz="2600" kern="0" dirty="0" smtClean="0"/>
              </a:p>
              <a:p>
                <a:pPr marL="0" indent="0">
                  <a:buNone/>
                </a:pPr>
                <a:endParaRPr lang="en-IE" sz="2600" kern="0" dirty="0"/>
              </a:p>
              <a:p>
                <a:pPr marL="0" indent="0">
                  <a:buNone/>
                </a:pPr>
                <a:endParaRPr lang="en-IE" sz="2600" kern="0" dirty="0" smtClean="0"/>
              </a:p>
              <a:p>
                <a:endParaRPr lang="en-IE" sz="2600" kern="0" dirty="0"/>
              </a:p>
              <a:p>
                <a:pPr marL="0" indent="0">
                  <a:buNone/>
                </a:pPr>
                <a:endParaRPr lang="en-IE" sz="2600" kern="0" dirty="0" smtClean="0"/>
              </a:p>
            </p:txBody>
          </p:sp>
        </mc:Choice>
        <mc:Fallback xmlns="">
          <p:sp>
            <p:nvSpPr>
              <p:cNvPr id="4" name="Subtitle 5"/>
              <p:cNvSpPr txBox="1">
                <a:spLocks noRot="1" noChangeAspect="1" noMove="1" noResize="1" noEditPoints="1" noAdjustHandles="1" noChangeArrowheads="1" noChangeShapeType="1" noTextEdit="1"/>
              </p:cNvSpPr>
              <p:nvPr/>
            </p:nvSpPr>
            <p:spPr>
              <a:xfrm>
                <a:off x="194871" y="1323593"/>
                <a:ext cx="8664315" cy="2570489"/>
              </a:xfrm>
              <a:prstGeom prst="rect">
                <a:avLst/>
              </a:prstGeom>
              <a:blipFill rotWithShape="1">
                <a:blip r:embed="rId3"/>
                <a:stretch>
                  <a:fillRect l="-908" t="-1157"/>
                </a:stretch>
              </a:blipFill>
              <a:ln w="60325">
                <a:solidFill>
                  <a:schemeClr val="accent1"/>
                </a:solid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5" name="Subtitle 5"/>
              <p:cNvSpPr txBox="1">
                <a:spLocks/>
              </p:cNvSpPr>
              <p:nvPr/>
            </p:nvSpPr>
            <p:spPr>
              <a:xfrm>
                <a:off x="220725" y="4553375"/>
                <a:ext cx="8859186" cy="1642496"/>
              </a:xfrm>
              <a:prstGeom prst="rect">
                <a:avLst/>
              </a:prstGeom>
              <a:solidFill>
                <a:schemeClr val="accent3">
                  <a:lumMod val="20000"/>
                  <a:lumOff val="80000"/>
                </a:schemeClr>
              </a:solidFill>
              <a:ln w="60325">
                <a:solidFill>
                  <a:schemeClr val="accent1"/>
                </a:solidFill>
              </a:ln>
            </p:spPr>
            <p:txBody>
              <a:bodyPr>
                <a:no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IE" sz="2600" b="1" u="sng" kern="0" dirty="0" smtClean="0">
                    <a:solidFill>
                      <a:srgbClr val="FF0000"/>
                    </a:solidFill>
                  </a:rPr>
                  <a:t>Integers </a:t>
                </a:r>
                <a:r>
                  <a:rPr lang="en-IE" sz="2600" b="1" kern="0" dirty="0" smtClean="0">
                    <a:solidFill>
                      <a:srgbClr val="FF0000"/>
                    </a:solidFill>
                  </a:rPr>
                  <a:t>(</a:t>
                </a:r>
                <a:r>
                  <a:rPr lang="en-IE" sz="2800" dirty="0" smtClean="0">
                    <a:solidFill>
                      <a:srgbClr val="FF0000"/>
                    </a:solidFill>
                    <a:latin typeface="Cambria Math"/>
                    <a:ea typeface="Cambria Math"/>
                  </a:rPr>
                  <a:t>ℤ</a:t>
                </a:r>
                <a:r>
                  <a:rPr lang="en-IE" sz="2600" b="1" kern="0" dirty="0" smtClean="0">
                    <a:solidFill>
                      <a:srgbClr val="FF0000"/>
                    </a:solidFill>
                  </a:rPr>
                  <a:t>)</a:t>
                </a:r>
                <a:r>
                  <a:rPr lang="en-IE" sz="2600" kern="0" dirty="0" smtClean="0"/>
                  <a:t> : The set  of  integers is the set of all whole numbers, positive negative and zero.</a:t>
                </a:r>
              </a:p>
              <a:p>
                <a:pPr marL="0" indent="0">
                  <a:buNone/>
                </a:pPr>
                <a:r>
                  <a:rPr lang="en-IE" sz="2400" dirty="0" smtClean="0">
                    <a:latin typeface="Cambria Math"/>
                    <a:ea typeface="Cambria Math"/>
                  </a:rPr>
                  <a:t>                                 ℤ</a:t>
                </a:r>
                <a:r>
                  <a:rPr lang="en-IE" sz="2400" dirty="0" smtClean="0">
                    <a:solidFill>
                      <a:srgbClr val="FF0000"/>
                    </a:solidFill>
                    <a:latin typeface="Cambria Math"/>
                    <a:ea typeface="Cambria Math"/>
                  </a:rPr>
                  <a:t> </a:t>
                </a:r>
                <a:r>
                  <a:rPr lang="en-IE" sz="2600" kern="0" dirty="0" smtClean="0"/>
                  <a:t>= </a:t>
                </a:r>
                <a14:m>
                  <m:oMath xmlns:m="http://schemas.openxmlformats.org/officeDocument/2006/math">
                    <m:d>
                      <m:dPr>
                        <m:begChr m:val="{"/>
                        <m:endChr m:val=""/>
                        <m:ctrlPr>
                          <a:rPr lang="en-IE" sz="2600" i="1" kern="0" smtClean="0">
                            <a:latin typeface="Cambria Math" panose="02040503050406030204" pitchFamily="18" charset="0"/>
                          </a:rPr>
                        </m:ctrlPr>
                      </m:dPr>
                      <m:e>
                        <m:r>
                          <a:rPr lang="en-IE" sz="2600" b="0" i="1" kern="0" smtClean="0">
                            <a:latin typeface="Cambria Math"/>
                          </a:rPr>
                          <m:t>…..−3,−2,−1,  0,  1,  2,  3,  …..</m:t>
                        </m:r>
                        <m:d>
                          <m:dPr>
                            <m:begChr m:val=""/>
                            <m:endChr m:val="}"/>
                            <m:ctrlPr>
                              <a:rPr lang="en-IE" sz="2600" b="0" i="1" kern="0" smtClean="0">
                                <a:latin typeface="Cambria Math" panose="02040503050406030204" pitchFamily="18" charset="0"/>
                              </a:rPr>
                            </m:ctrlPr>
                          </m:dPr>
                          <m:e>
                            <m:r>
                              <a:rPr lang="en-IE" sz="2600" b="0" i="1" kern="0" smtClean="0">
                                <a:latin typeface="Cambria Math"/>
                              </a:rPr>
                              <m:t>.</m:t>
                            </m:r>
                          </m:e>
                        </m:d>
                        <m:r>
                          <a:rPr lang="en-IE" sz="2600" b="0" i="1" kern="0" smtClean="0">
                            <a:latin typeface="Cambria Math"/>
                          </a:rPr>
                          <m:t> </m:t>
                        </m:r>
                      </m:e>
                    </m:d>
                  </m:oMath>
                </a14:m>
                <a:endParaRPr lang="en-IE" sz="2600" kern="0" dirty="0" smtClean="0"/>
              </a:p>
              <a:p>
                <a:pPr marL="0" indent="0">
                  <a:buNone/>
                </a:pPr>
                <a:endParaRPr lang="en-IE" sz="2600" kern="0" dirty="0"/>
              </a:p>
              <a:p>
                <a:pPr marL="0" indent="0">
                  <a:buNone/>
                </a:pPr>
                <a:endParaRPr lang="en-IE" sz="2600" kern="0" dirty="0" smtClean="0"/>
              </a:p>
            </p:txBody>
          </p:sp>
        </mc:Choice>
        <mc:Fallback xmlns="">
          <p:sp>
            <p:nvSpPr>
              <p:cNvPr id="5" name="Subtitle 5"/>
              <p:cNvSpPr txBox="1">
                <a:spLocks noRot="1" noChangeAspect="1" noMove="1" noResize="1" noEditPoints="1" noAdjustHandles="1" noChangeArrowheads="1" noChangeShapeType="1" noTextEdit="1"/>
              </p:cNvSpPr>
              <p:nvPr/>
            </p:nvSpPr>
            <p:spPr>
              <a:xfrm>
                <a:off x="220725" y="4553375"/>
                <a:ext cx="8859186" cy="1642496"/>
              </a:xfrm>
              <a:prstGeom prst="rect">
                <a:avLst/>
              </a:prstGeom>
              <a:blipFill rotWithShape="1">
                <a:blip r:embed="rId4"/>
                <a:stretch>
                  <a:fillRect l="-820" t="-1792"/>
                </a:stretch>
              </a:blipFill>
              <a:ln w="60325">
                <a:solidFill>
                  <a:schemeClr val="accent1"/>
                </a:solidFill>
              </a:ln>
            </p:spPr>
            <p:txBody>
              <a:bodyPr/>
              <a:lstStyle/>
              <a:p>
                <a:r>
                  <a:rPr lang="en-IE">
                    <a:noFill/>
                  </a:rPr>
                  <a:t> </a:t>
                </a:r>
              </a:p>
            </p:txBody>
          </p:sp>
        </mc:Fallback>
      </mc:AlternateContent>
      <p:sp>
        <p:nvSpPr>
          <p:cNvPr id="7" name="Title 1"/>
          <p:cNvSpPr txBox="1">
            <a:spLocks/>
          </p:cNvSpPr>
          <p:nvPr/>
        </p:nvSpPr>
        <p:spPr bwMode="auto">
          <a:xfrm>
            <a:off x="126238" y="136628"/>
            <a:ext cx="8916162" cy="648000"/>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2400" b="1">
                <a:solidFill>
                  <a:schemeClr val="tx1"/>
                </a:solidFill>
                <a:effectLst>
                  <a:outerShdw blurRad="38100" dist="38100" dir="2700000" algn="tl">
                    <a:srgbClr val="000000">
                      <a:alpha val="43137"/>
                    </a:srgbClr>
                  </a:outerShdw>
                </a:effectLst>
                <a:latin typeface="Century Gothic" pitchFamily="34" charset="0"/>
                <a:ea typeface="+mj-ea"/>
                <a:cs typeface="+mj-cs"/>
              </a:defRPr>
            </a:lvl1pPr>
            <a:lvl2pPr algn="l" rtl="0" eaLnBrk="1" fontAlgn="base" hangingPunct="1">
              <a:spcBef>
                <a:spcPct val="0"/>
              </a:spcBef>
              <a:spcAft>
                <a:spcPct val="0"/>
              </a:spcAft>
              <a:defRPr sz="1400" b="1">
                <a:solidFill>
                  <a:schemeClr val="tx2"/>
                </a:solidFill>
                <a:latin typeface="Tahoma" pitchFamily="34" charset="0"/>
              </a:defRPr>
            </a:lvl2pPr>
            <a:lvl3pPr algn="l" rtl="0" eaLnBrk="1" fontAlgn="base" hangingPunct="1">
              <a:spcBef>
                <a:spcPct val="0"/>
              </a:spcBef>
              <a:spcAft>
                <a:spcPct val="0"/>
              </a:spcAft>
              <a:defRPr sz="1400" b="1">
                <a:solidFill>
                  <a:schemeClr val="tx2"/>
                </a:solidFill>
                <a:latin typeface="Tahoma" pitchFamily="34" charset="0"/>
              </a:defRPr>
            </a:lvl3pPr>
            <a:lvl4pPr algn="l" rtl="0" eaLnBrk="1" fontAlgn="base" hangingPunct="1">
              <a:spcBef>
                <a:spcPct val="0"/>
              </a:spcBef>
              <a:spcAft>
                <a:spcPct val="0"/>
              </a:spcAft>
              <a:defRPr sz="1400" b="1">
                <a:solidFill>
                  <a:schemeClr val="tx2"/>
                </a:solidFill>
                <a:latin typeface="Tahoma" pitchFamily="34" charset="0"/>
              </a:defRPr>
            </a:lvl4pPr>
            <a:lvl5pPr algn="l" rtl="0" eaLnBrk="1" fontAlgn="base" hangingPunct="1">
              <a:spcBef>
                <a:spcPct val="0"/>
              </a:spcBef>
              <a:spcAft>
                <a:spcPct val="0"/>
              </a:spcAft>
              <a:defRPr sz="1400" b="1">
                <a:solidFill>
                  <a:schemeClr val="tx2"/>
                </a:solidFill>
                <a:latin typeface="Tahoma" pitchFamily="34" charset="0"/>
              </a:defRPr>
            </a:lvl5pPr>
            <a:lvl6pPr marL="457200" algn="ctr" rtl="0" eaLnBrk="1" fontAlgn="base" hangingPunct="1">
              <a:spcBef>
                <a:spcPct val="0"/>
              </a:spcBef>
              <a:spcAft>
                <a:spcPct val="0"/>
              </a:spcAft>
              <a:defRPr sz="1600" b="1">
                <a:solidFill>
                  <a:schemeClr val="tx2"/>
                </a:solidFill>
                <a:latin typeface="Tahoma" pitchFamily="34" charset="0"/>
              </a:defRPr>
            </a:lvl6pPr>
            <a:lvl7pPr marL="914400" algn="ctr" rtl="0" eaLnBrk="1" fontAlgn="base" hangingPunct="1">
              <a:spcBef>
                <a:spcPct val="0"/>
              </a:spcBef>
              <a:spcAft>
                <a:spcPct val="0"/>
              </a:spcAft>
              <a:defRPr sz="1600" b="1">
                <a:solidFill>
                  <a:schemeClr val="tx2"/>
                </a:solidFill>
                <a:latin typeface="Tahoma" pitchFamily="34" charset="0"/>
              </a:defRPr>
            </a:lvl7pPr>
            <a:lvl8pPr marL="1371600" algn="ctr" rtl="0" eaLnBrk="1" fontAlgn="base" hangingPunct="1">
              <a:spcBef>
                <a:spcPct val="0"/>
              </a:spcBef>
              <a:spcAft>
                <a:spcPct val="0"/>
              </a:spcAft>
              <a:defRPr sz="1600" b="1">
                <a:solidFill>
                  <a:schemeClr val="tx2"/>
                </a:solidFill>
                <a:latin typeface="Tahoma" pitchFamily="34" charset="0"/>
              </a:defRPr>
            </a:lvl8pPr>
            <a:lvl9pPr marL="1828800" algn="ctr" rtl="0" eaLnBrk="1" fontAlgn="base" hangingPunct="1">
              <a:spcBef>
                <a:spcPct val="0"/>
              </a:spcBef>
              <a:spcAft>
                <a:spcPct val="0"/>
              </a:spcAft>
              <a:defRPr sz="1600" b="1">
                <a:solidFill>
                  <a:schemeClr val="tx2"/>
                </a:solidFill>
                <a:latin typeface="Tahoma" pitchFamily="34" charset="0"/>
              </a:defRPr>
            </a:lvl9pPr>
          </a:lstStyle>
          <a:p>
            <a:pPr algn="l"/>
            <a:r>
              <a:rPr lang="en-IE" sz="2800" u="sng" kern="0" dirty="0" smtClean="0"/>
              <a:t>Summary</a:t>
            </a:r>
            <a:r>
              <a:rPr lang="en-IE" sz="2800" kern="0" dirty="0" smtClean="0"/>
              <a:t>                                          </a:t>
            </a:r>
            <a:r>
              <a:rPr lang="en-IE" sz="2800" u="sng" kern="0" dirty="0" smtClean="0"/>
              <a:t>Number Systems</a:t>
            </a:r>
            <a:endParaRPr lang="en-IE" sz="2800" u="sng" kern="0" dirty="0">
              <a:solidFill>
                <a:srgbClr val="FF0000"/>
              </a:solidFill>
            </a:endParaRPr>
          </a:p>
        </p:txBody>
      </p:sp>
      <p:sp>
        <p:nvSpPr>
          <p:cNvPr id="6" name="Title 1"/>
          <p:cNvSpPr txBox="1">
            <a:spLocks/>
          </p:cNvSpPr>
          <p:nvPr/>
        </p:nvSpPr>
        <p:spPr bwMode="auto">
          <a:xfrm>
            <a:off x="165448" y="136628"/>
            <a:ext cx="8837742" cy="648000"/>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2400" b="1">
                <a:solidFill>
                  <a:schemeClr val="tx1"/>
                </a:solidFill>
                <a:effectLst>
                  <a:outerShdw blurRad="38100" dist="38100" dir="2700000" algn="tl">
                    <a:srgbClr val="000000">
                      <a:alpha val="43137"/>
                    </a:srgbClr>
                  </a:outerShdw>
                </a:effectLst>
                <a:latin typeface="Century Gothic" pitchFamily="34" charset="0"/>
                <a:ea typeface="+mj-ea"/>
                <a:cs typeface="+mj-cs"/>
              </a:defRPr>
            </a:lvl1pPr>
            <a:lvl2pPr algn="l" rtl="0" eaLnBrk="1" fontAlgn="base" hangingPunct="1">
              <a:spcBef>
                <a:spcPct val="0"/>
              </a:spcBef>
              <a:spcAft>
                <a:spcPct val="0"/>
              </a:spcAft>
              <a:defRPr sz="1400" b="1">
                <a:solidFill>
                  <a:schemeClr val="tx2"/>
                </a:solidFill>
                <a:latin typeface="Tahoma" pitchFamily="34" charset="0"/>
              </a:defRPr>
            </a:lvl2pPr>
            <a:lvl3pPr algn="l" rtl="0" eaLnBrk="1" fontAlgn="base" hangingPunct="1">
              <a:spcBef>
                <a:spcPct val="0"/>
              </a:spcBef>
              <a:spcAft>
                <a:spcPct val="0"/>
              </a:spcAft>
              <a:defRPr sz="1400" b="1">
                <a:solidFill>
                  <a:schemeClr val="tx2"/>
                </a:solidFill>
                <a:latin typeface="Tahoma" pitchFamily="34" charset="0"/>
              </a:defRPr>
            </a:lvl3pPr>
            <a:lvl4pPr algn="l" rtl="0" eaLnBrk="1" fontAlgn="base" hangingPunct="1">
              <a:spcBef>
                <a:spcPct val="0"/>
              </a:spcBef>
              <a:spcAft>
                <a:spcPct val="0"/>
              </a:spcAft>
              <a:defRPr sz="1400" b="1">
                <a:solidFill>
                  <a:schemeClr val="tx2"/>
                </a:solidFill>
                <a:latin typeface="Tahoma" pitchFamily="34" charset="0"/>
              </a:defRPr>
            </a:lvl4pPr>
            <a:lvl5pPr algn="l" rtl="0" eaLnBrk="1" fontAlgn="base" hangingPunct="1">
              <a:spcBef>
                <a:spcPct val="0"/>
              </a:spcBef>
              <a:spcAft>
                <a:spcPct val="0"/>
              </a:spcAft>
              <a:defRPr sz="1400" b="1">
                <a:solidFill>
                  <a:schemeClr val="tx2"/>
                </a:solidFill>
                <a:latin typeface="Tahoma" pitchFamily="34" charset="0"/>
              </a:defRPr>
            </a:lvl5pPr>
            <a:lvl6pPr marL="457200" algn="ctr" rtl="0" eaLnBrk="1" fontAlgn="base" hangingPunct="1">
              <a:spcBef>
                <a:spcPct val="0"/>
              </a:spcBef>
              <a:spcAft>
                <a:spcPct val="0"/>
              </a:spcAft>
              <a:defRPr sz="1600" b="1">
                <a:solidFill>
                  <a:schemeClr val="tx2"/>
                </a:solidFill>
                <a:latin typeface="Tahoma" pitchFamily="34" charset="0"/>
              </a:defRPr>
            </a:lvl6pPr>
            <a:lvl7pPr marL="914400" algn="ctr" rtl="0" eaLnBrk="1" fontAlgn="base" hangingPunct="1">
              <a:spcBef>
                <a:spcPct val="0"/>
              </a:spcBef>
              <a:spcAft>
                <a:spcPct val="0"/>
              </a:spcAft>
              <a:defRPr sz="1600" b="1">
                <a:solidFill>
                  <a:schemeClr val="tx2"/>
                </a:solidFill>
                <a:latin typeface="Tahoma" pitchFamily="34" charset="0"/>
              </a:defRPr>
            </a:lvl7pPr>
            <a:lvl8pPr marL="1371600" algn="ctr" rtl="0" eaLnBrk="1" fontAlgn="base" hangingPunct="1">
              <a:spcBef>
                <a:spcPct val="0"/>
              </a:spcBef>
              <a:spcAft>
                <a:spcPct val="0"/>
              </a:spcAft>
              <a:defRPr sz="1600" b="1">
                <a:solidFill>
                  <a:schemeClr val="tx2"/>
                </a:solidFill>
                <a:latin typeface="Tahoma" pitchFamily="34" charset="0"/>
              </a:defRPr>
            </a:lvl8pPr>
            <a:lvl9pPr marL="1828800" algn="ctr" rtl="0" eaLnBrk="1" fontAlgn="base" hangingPunct="1">
              <a:spcBef>
                <a:spcPct val="0"/>
              </a:spcBef>
              <a:spcAft>
                <a:spcPct val="0"/>
              </a:spcAft>
              <a:defRPr sz="1600" b="1">
                <a:solidFill>
                  <a:schemeClr val="tx2"/>
                </a:solidFill>
                <a:latin typeface="Tahoma" pitchFamily="34" charset="0"/>
              </a:defRPr>
            </a:lvl9pPr>
          </a:lstStyle>
          <a:p>
            <a:r>
              <a:rPr lang="en-IE" sz="2800" u="sng" kern="0" dirty="0" smtClean="0"/>
              <a:t>Natural numbers </a:t>
            </a:r>
            <a:r>
              <a:rPr lang="en-IE" sz="2800" b="0" u="sng" kern="0" dirty="0" smtClean="0">
                <a:solidFill>
                  <a:srgbClr val="FF0000"/>
                </a:solidFill>
              </a:rPr>
              <a:t>(</a:t>
            </a:r>
            <a:r>
              <a:rPr lang="en-IE" sz="2800" b="0" u="sng" dirty="0" smtClean="0">
                <a:solidFill>
                  <a:srgbClr val="FF0000"/>
                </a:solidFill>
                <a:effectLst/>
                <a:latin typeface="Cambria Math"/>
                <a:ea typeface="Cambria Math"/>
              </a:rPr>
              <a:t>ℕ</a:t>
            </a:r>
            <a:r>
              <a:rPr lang="en-IE" sz="2800" b="0" u="sng" kern="0" dirty="0" smtClean="0">
                <a:solidFill>
                  <a:srgbClr val="FF0000"/>
                </a:solidFill>
              </a:rPr>
              <a:t>) </a:t>
            </a:r>
            <a:r>
              <a:rPr lang="en-IE" sz="2800" u="sng" kern="0" dirty="0" smtClean="0"/>
              <a:t>&amp; Integers </a:t>
            </a:r>
            <a:r>
              <a:rPr lang="en-IE" sz="2800" b="0" u="sng" kern="0" dirty="0" smtClean="0">
                <a:solidFill>
                  <a:srgbClr val="FF0000"/>
                </a:solidFill>
                <a:effectLst/>
              </a:rPr>
              <a:t>(</a:t>
            </a:r>
            <a:r>
              <a:rPr lang="en-IE" sz="2800" b="0" u="sng" dirty="0">
                <a:solidFill>
                  <a:srgbClr val="FF0000"/>
                </a:solidFill>
                <a:effectLst/>
                <a:latin typeface="Cambria Math"/>
                <a:ea typeface="Cambria Math"/>
              </a:rPr>
              <a:t>ℤ</a:t>
            </a:r>
            <a:r>
              <a:rPr lang="en-IE" sz="2800" b="0" u="sng" kern="0" dirty="0" smtClean="0">
                <a:solidFill>
                  <a:srgbClr val="FF0000"/>
                </a:solidFill>
              </a:rPr>
              <a:t>)</a:t>
            </a:r>
            <a:endParaRPr lang="en-IE" sz="2800" b="0" u="sng" kern="0" dirty="0">
              <a:solidFill>
                <a:srgbClr val="FF0000"/>
              </a:solidFill>
            </a:endParaRPr>
          </a:p>
        </p:txBody>
      </p:sp>
      <p:grpSp>
        <p:nvGrpSpPr>
          <p:cNvPr id="8" name="Group 7"/>
          <p:cNvGrpSpPr/>
          <p:nvPr/>
        </p:nvGrpSpPr>
        <p:grpSpPr>
          <a:xfrm>
            <a:off x="8783960" y="1155322"/>
            <a:ext cx="7213784" cy="4599432"/>
            <a:chOff x="8783960" y="1155322"/>
            <a:chExt cx="7213784" cy="4599432"/>
          </a:xfrm>
        </p:grpSpPr>
        <p:sp>
          <p:nvSpPr>
            <p:cNvPr id="9" name="Snip Single Corner Rectangle 8"/>
            <p:cNvSpPr/>
            <p:nvPr/>
          </p:nvSpPr>
          <p:spPr>
            <a:xfrm flipH="1">
              <a:off x="8783960" y="1952836"/>
              <a:ext cx="360040" cy="1044116"/>
            </a:xfrm>
            <a:prstGeom prst="snip1Rect">
              <a:avLst>
                <a:gd name="adj" fmla="val 27932"/>
              </a:avLst>
            </a:prstGeom>
            <a:solidFill>
              <a:srgbClr val="990033"/>
            </a:solidFill>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IE" dirty="0" smtClean="0"/>
                <a:t>Page 23</a:t>
              </a:r>
              <a:endParaRPr lang="en-IE" dirty="0"/>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26612" y="1155322"/>
              <a:ext cx="6771132" cy="45994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extLst>
      <p:ext uri="{BB962C8B-B14F-4D97-AF65-F5344CB8AC3E}">
        <p14:creationId xmlns:p14="http://schemas.microsoft.com/office/powerpoint/2010/main" val="417746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8"/>
                    </p:tgtEl>
                  </p:cond>
                </p:stCondLst>
                <p:endSync evt="end" delay="0">
                  <p:rtn val="all"/>
                </p:endSync>
                <p:childTnLst>
                  <p:par>
                    <p:cTn id="19" fill="hold">
                      <p:stCondLst>
                        <p:cond delay="0"/>
                      </p:stCondLst>
                      <p:childTnLst>
                        <p:par>
                          <p:cTn id="20" fill="hold">
                            <p:stCondLst>
                              <p:cond delay="0"/>
                            </p:stCondLst>
                            <p:childTnLst>
                              <p:par>
                                <p:cTn id="21" presetID="35" presetClass="path" presetSubtype="0" accel="50000" decel="50000" fill="hold" nodeType="clickEffect">
                                  <p:stCondLst>
                                    <p:cond delay="0"/>
                                  </p:stCondLst>
                                  <p:childTnLst>
                                    <p:animMotion origin="layout" path="M 4.16667E-6 -3.7037E-6 L -0.93386 0.00394 " pathEditMode="relative" rAng="0" ptsTypes="AA">
                                      <p:cBhvr>
                                        <p:cTn id="22" dur="2000" fill="hold"/>
                                        <p:tgtEl>
                                          <p:spTgt spid="8"/>
                                        </p:tgtEl>
                                        <p:attrNameLst>
                                          <p:attrName>ppt_x</p:attrName>
                                          <p:attrName>ppt_y</p:attrName>
                                        </p:attrNameLst>
                                      </p:cBhvr>
                                      <p:rCtr x="-46701" y="185"/>
                                    </p:animMotion>
                                  </p:childTnLst>
                                </p:cTn>
                              </p:par>
                            </p:childTnLst>
                          </p:cTn>
                        </p:par>
                      </p:childTnLst>
                    </p:cTn>
                  </p:par>
                  <p:par>
                    <p:cTn id="23" fill="hold">
                      <p:stCondLst>
                        <p:cond delay="indefinite"/>
                      </p:stCondLst>
                      <p:childTnLst>
                        <p:par>
                          <p:cTn id="24" fill="hold">
                            <p:stCondLst>
                              <p:cond delay="0"/>
                            </p:stCondLst>
                            <p:childTnLst>
                              <p:par>
                                <p:cTn id="25" presetID="63" presetClass="path" presetSubtype="0" accel="50000" decel="50000" fill="hold" nodeType="clickEffect">
                                  <p:stCondLst>
                                    <p:cond delay="0"/>
                                  </p:stCondLst>
                                  <p:childTnLst>
                                    <p:animMotion origin="layout" path="M -0.93385 0.00393 L 0.00018 1.48148E-6 " pathEditMode="relative" rAng="0" ptsTypes="AA">
                                      <p:cBhvr>
                                        <p:cTn id="26" dur="2000" fill="hold"/>
                                        <p:tgtEl>
                                          <p:spTgt spid="8"/>
                                        </p:tgtEl>
                                        <p:attrNameLst>
                                          <p:attrName>ppt_x</p:attrName>
                                          <p:attrName>ppt_y</p:attrName>
                                        </p:attrNameLst>
                                      </p:cBhvr>
                                      <p:rCtr x="46701" y="-208"/>
                                    </p:animMotion>
                                  </p:childTnLst>
                                </p:cTn>
                              </p:par>
                            </p:childTnLst>
                          </p:cTn>
                        </p:par>
                      </p:childTnLst>
                    </p:cTn>
                  </p:par>
                </p:childTnLst>
              </p:cTn>
              <p:nextCondLst>
                <p:cond evt="onClick" delay="0">
                  <p:tgtEl>
                    <p:spTgt spid="8"/>
                  </p:tgtEl>
                </p:cond>
              </p:nextCondLst>
            </p:seq>
          </p:childTnLst>
        </p:cTn>
      </p:par>
    </p:tnLst>
    <p:bldLst>
      <p:bldP spid="4" grpId="0" animBg="1"/>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1598" y="112060"/>
            <a:ext cx="8919081" cy="648000"/>
          </a:xfrm>
        </p:spPr>
        <p:txBody>
          <a:bodyPr/>
          <a:lstStyle/>
          <a:p>
            <a:pPr lvl="0"/>
            <a:r>
              <a:rPr lang="en-IE" sz="2900" dirty="0" smtClean="0"/>
              <a:t>                                    </a:t>
            </a:r>
            <a:r>
              <a:rPr lang="en-IE" sz="3200" u="sng" dirty="0" smtClean="0"/>
              <a:t>Rational Numbers </a:t>
            </a:r>
            <a:r>
              <a:rPr lang="en-IE" sz="3200" b="0" u="sng" dirty="0">
                <a:solidFill>
                  <a:srgbClr val="FF0000"/>
                </a:solidFill>
              </a:rPr>
              <a:t>(</a:t>
            </a:r>
            <a:r>
              <a:rPr lang="en-IE" sz="3200" b="0" u="sng" dirty="0" smtClean="0">
                <a:solidFill>
                  <a:srgbClr val="FF0000"/>
                </a:solidFill>
                <a:effectLst/>
                <a:latin typeface="Calibri" panose="020F0502020204030204" pitchFamily="34" charset="0"/>
                <a:ea typeface="Cambria Math"/>
              </a:rPr>
              <a:t>ℚ</a:t>
            </a:r>
            <a:r>
              <a:rPr lang="en-IE" sz="3200" b="0" u="sng" dirty="0" smtClean="0">
                <a:solidFill>
                  <a:srgbClr val="FF0000"/>
                </a:solidFill>
              </a:rPr>
              <a:t>) </a:t>
            </a:r>
            <a:r>
              <a:rPr lang="en-IE" sz="3200" b="0" dirty="0" smtClean="0">
                <a:solidFill>
                  <a:srgbClr val="FF0000"/>
                </a:solidFill>
              </a:rPr>
              <a:t> </a:t>
            </a:r>
            <a:endParaRPr lang="en-IE" sz="3200" b="0" dirty="0">
              <a:solidFill>
                <a:srgbClr val="FF0000"/>
              </a:solidFill>
            </a:endParaRPr>
          </a:p>
        </p:txBody>
      </p:sp>
      <mc:AlternateContent xmlns:mc="http://schemas.openxmlformats.org/markup-compatibility/2006" xmlns:a14="http://schemas.microsoft.com/office/drawing/2010/main">
        <mc:Choice Requires="a14">
          <p:sp>
            <p:nvSpPr>
              <p:cNvPr id="6" name="Subtitle 5"/>
              <p:cNvSpPr txBox="1">
                <a:spLocks/>
              </p:cNvSpPr>
              <p:nvPr/>
            </p:nvSpPr>
            <p:spPr>
              <a:xfrm>
                <a:off x="101598" y="992520"/>
                <a:ext cx="8757587" cy="2241999"/>
              </a:xfrm>
              <a:prstGeom prst="rect">
                <a:avLst/>
              </a:prstGeom>
              <a:solidFill>
                <a:schemeClr val="accent3">
                  <a:lumMod val="20000"/>
                  <a:lumOff val="80000"/>
                </a:schemeClr>
              </a:solidFill>
              <a:ln w="60325">
                <a:solidFill>
                  <a:schemeClr val="accent1"/>
                </a:solidFill>
              </a:ln>
            </p:spPr>
            <p:txBody>
              <a:bodyPr>
                <a:no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IE" sz="2800" kern="0" dirty="0" smtClean="0"/>
                  <a:t>A </a:t>
                </a:r>
                <a:r>
                  <a:rPr lang="en-IE" sz="2800" b="1" u="sng" kern="0" dirty="0" smtClean="0">
                    <a:solidFill>
                      <a:srgbClr val="FF0000"/>
                    </a:solidFill>
                  </a:rPr>
                  <a:t>Rational number</a:t>
                </a:r>
                <a:r>
                  <a:rPr lang="en-IE" sz="2800" b="1" kern="0" dirty="0" smtClean="0">
                    <a:solidFill>
                      <a:srgbClr val="FF0000"/>
                    </a:solidFill>
                  </a:rPr>
                  <a:t>(</a:t>
                </a:r>
                <a:r>
                  <a:rPr lang="en-IE" sz="2800" dirty="0" smtClean="0">
                    <a:solidFill>
                      <a:srgbClr val="FF0000"/>
                    </a:solidFill>
                    <a:latin typeface="Calibri" panose="020F0502020204030204" pitchFamily="34" charset="0"/>
                    <a:ea typeface="Cambria Math"/>
                  </a:rPr>
                  <a:t>ℚ</a:t>
                </a:r>
                <a:r>
                  <a:rPr lang="en-IE" sz="2800" b="1" kern="0" dirty="0" smtClean="0">
                    <a:solidFill>
                      <a:srgbClr val="FF0000"/>
                    </a:solidFill>
                  </a:rPr>
                  <a:t>)</a:t>
                </a:r>
                <a:r>
                  <a:rPr lang="en-IE" sz="2800" kern="0" dirty="0" smtClean="0"/>
                  <a:t> is a number that can be written as a ratio of two integers  </a:t>
                </a:r>
                <a14:m>
                  <m:oMath xmlns:m="http://schemas.openxmlformats.org/officeDocument/2006/math">
                    <m:f>
                      <m:fPr>
                        <m:ctrlPr>
                          <a:rPr lang="en-IE" sz="2800" i="1" kern="0" smtClean="0">
                            <a:latin typeface="Cambria Math" panose="02040503050406030204" pitchFamily="18" charset="0"/>
                          </a:rPr>
                        </m:ctrlPr>
                      </m:fPr>
                      <m:num>
                        <m:r>
                          <a:rPr lang="en-IE" sz="2800" b="0" i="1" kern="0" smtClean="0">
                            <a:latin typeface="Cambria Math"/>
                          </a:rPr>
                          <m:t>𝑝</m:t>
                        </m:r>
                      </m:num>
                      <m:den>
                        <m:r>
                          <a:rPr lang="en-IE" sz="2800" b="0" i="1" kern="0" smtClean="0">
                            <a:latin typeface="Cambria Math"/>
                          </a:rPr>
                          <m:t>𝑞</m:t>
                        </m:r>
                      </m:den>
                    </m:f>
                  </m:oMath>
                </a14:m>
                <a:r>
                  <a:rPr lang="en-IE" sz="2800" b="1" kern="0" dirty="0" smtClean="0"/>
                  <a:t> ,  </a:t>
                </a:r>
                <a:r>
                  <a:rPr lang="en-IE" sz="2800" kern="0" dirty="0" smtClean="0"/>
                  <a:t>where p, q </a:t>
                </a:r>
                <a14:m>
                  <m:oMath xmlns:m="http://schemas.openxmlformats.org/officeDocument/2006/math">
                    <m:r>
                      <a:rPr lang="en-IE" sz="2800" i="1" kern="0" smtClean="0">
                        <a:latin typeface="Cambria Math"/>
                        <a:ea typeface="Cambria Math"/>
                      </a:rPr>
                      <m:t>∈</m:t>
                    </m:r>
                  </m:oMath>
                </a14:m>
                <a:r>
                  <a:rPr lang="en-IE" sz="2800" kern="0" dirty="0" smtClean="0"/>
                  <a:t> </a:t>
                </a:r>
                <a:r>
                  <a:rPr lang="en-IE" sz="2800" dirty="0">
                    <a:latin typeface="Cambria Math"/>
                    <a:ea typeface="Cambria Math"/>
                  </a:rPr>
                  <a:t>ℤ</a:t>
                </a:r>
                <a:r>
                  <a:rPr lang="en-IE" sz="2800" kern="0" dirty="0" smtClean="0"/>
                  <a:t> &amp; q≠ 0.</a:t>
                </a:r>
              </a:p>
              <a:p>
                <a:pPr marL="0" indent="0">
                  <a:buNone/>
                </a:pPr>
                <a:r>
                  <a:rPr lang="en-GB" sz="2800" dirty="0"/>
                  <a:t>A </a:t>
                </a:r>
                <a:r>
                  <a:rPr lang="en-GB" sz="2800" b="1" u="sng" dirty="0">
                    <a:solidFill>
                      <a:srgbClr val="FF0000"/>
                    </a:solidFill>
                  </a:rPr>
                  <a:t>Rational number </a:t>
                </a:r>
                <a:r>
                  <a:rPr lang="en-GB" sz="2800" dirty="0"/>
                  <a:t>will have a decimal expansion that is </a:t>
                </a:r>
                <a:r>
                  <a:rPr lang="en-GB" sz="2800" dirty="0">
                    <a:solidFill>
                      <a:srgbClr val="FF0000"/>
                    </a:solidFill>
                  </a:rPr>
                  <a:t>terminating </a:t>
                </a:r>
                <a:r>
                  <a:rPr lang="en-GB" sz="2800" dirty="0"/>
                  <a:t>or</a:t>
                </a:r>
                <a:r>
                  <a:rPr lang="en-GB" sz="2800" dirty="0">
                    <a:solidFill>
                      <a:srgbClr val="FF0000"/>
                    </a:solidFill>
                  </a:rPr>
                  <a:t> recurring.</a:t>
                </a:r>
                <a:endParaRPr lang="en-IE" sz="2800" kern="0" dirty="0">
                  <a:solidFill>
                    <a:srgbClr val="FF0000"/>
                  </a:solidFill>
                </a:endParaRPr>
              </a:p>
              <a:p>
                <a:pPr marL="0" indent="0">
                  <a:buNone/>
                </a:pPr>
                <a:endParaRPr lang="en-IE" sz="2800" kern="0" dirty="0" smtClean="0"/>
              </a:p>
              <a:p>
                <a:pPr marL="0" indent="0">
                  <a:buNone/>
                </a:pPr>
                <a:endParaRPr lang="en-IE" sz="2600" kern="0" dirty="0" smtClean="0"/>
              </a:p>
              <a:p>
                <a:pPr marL="0" indent="0">
                  <a:buNone/>
                </a:pPr>
                <a:endParaRPr lang="en-IE" sz="2600" kern="0" dirty="0"/>
              </a:p>
              <a:p>
                <a:pPr marL="0" indent="0">
                  <a:buNone/>
                </a:pPr>
                <a:endParaRPr lang="en-IE" sz="2600" kern="0" dirty="0" smtClean="0"/>
              </a:p>
            </p:txBody>
          </p:sp>
        </mc:Choice>
        <mc:Fallback xmlns="">
          <p:sp>
            <p:nvSpPr>
              <p:cNvPr id="6" name="Subtitle 5"/>
              <p:cNvSpPr txBox="1">
                <a:spLocks noRot="1" noChangeAspect="1" noMove="1" noResize="1" noEditPoints="1" noAdjustHandles="1" noChangeArrowheads="1" noChangeShapeType="1" noTextEdit="1"/>
              </p:cNvSpPr>
              <p:nvPr/>
            </p:nvSpPr>
            <p:spPr>
              <a:xfrm>
                <a:off x="101598" y="992520"/>
                <a:ext cx="8757587" cy="2241999"/>
              </a:xfrm>
              <a:prstGeom prst="rect">
                <a:avLst/>
              </a:prstGeom>
              <a:blipFill rotWithShape="1">
                <a:blip r:embed="rId3"/>
                <a:stretch>
                  <a:fillRect l="-1107" t="-1323" r="-484"/>
                </a:stretch>
              </a:blipFill>
              <a:ln w="60325">
                <a:solidFill>
                  <a:schemeClr val="accent1"/>
                </a:solid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9" name="Subtitle 5"/>
              <p:cNvSpPr txBox="1">
                <a:spLocks/>
              </p:cNvSpPr>
              <p:nvPr/>
            </p:nvSpPr>
            <p:spPr>
              <a:xfrm>
                <a:off x="47469" y="3416175"/>
                <a:ext cx="9263921" cy="1233181"/>
              </a:xfrm>
              <a:prstGeom prst="rect">
                <a:avLst/>
              </a:prstGeom>
            </p:spPr>
            <p:txBody>
              <a:bodyPr>
                <a:no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IE" sz="2800" b="1" u="sng" kern="0" dirty="0" smtClean="0">
                    <a:solidFill>
                      <a:schemeClr val="accent6"/>
                    </a:solidFill>
                  </a:rPr>
                  <a:t>Examples:</a:t>
                </a:r>
                <a:r>
                  <a:rPr lang="en-IE" sz="2800" b="1" kern="0" dirty="0" smtClean="0">
                    <a:solidFill>
                      <a:schemeClr val="accent6"/>
                    </a:solidFill>
                  </a:rPr>
                  <a:t> </a:t>
                </a:r>
              </a:p>
              <a:p>
                <a:pPr marL="514350" indent="-514350">
                  <a:buFont typeface="+mj-lt"/>
                  <a:buAutoNum type="alphaLcParenR"/>
                </a:pPr>
                <a:r>
                  <a:rPr lang="en-IE" sz="2800" kern="0" dirty="0" smtClean="0"/>
                  <a:t>0.25 is rational , because it can be written as the ratio </a:t>
                </a:r>
                <a14:m>
                  <m:oMath xmlns:m="http://schemas.openxmlformats.org/officeDocument/2006/math">
                    <m:f>
                      <m:fPr>
                        <m:ctrlPr>
                          <a:rPr lang="en-IE" sz="2800" i="1" kern="0" smtClean="0">
                            <a:latin typeface="Cambria Math" panose="02040503050406030204" pitchFamily="18" charset="0"/>
                          </a:rPr>
                        </m:ctrlPr>
                      </m:fPr>
                      <m:num>
                        <m:r>
                          <a:rPr lang="en-IE" sz="2800" b="0" i="1" kern="0" smtClean="0">
                            <a:latin typeface="Cambria Math"/>
                          </a:rPr>
                          <m:t>1</m:t>
                        </m:r>
                      </m:num>
                      <m:den>
                        <m:r>
                          <a:rPr lang="en-IE" sz="2800" b="0" i="1" kern="0" smtClean="0">
                            <a:latin typeface="Cambria Math"/>
                          </a:rPr>
                          <m:t>4</m:t>
                        </m:r>
                      </m:den>
                    </m:f>
                    <m:r>
                      <a:rPr lang="en-IE" sz="2800" b="0" i="1" kern="0" smtClean="0">
                        <a:latin typeface="Cambria Math"/>
                      </a:rPr>
                      <m:t>.</m:t>
                    </m:r>
                  </m:oMath>
                </a14:m>
                <a:endParaRPr lang="en-IE" sz="2800" kern="0" dirty="0" smtClean="0"/>
              </a:p>
            </p:txBody>
          </p:sp>
        </mc:Choice>
        <mc:Fallback xmlns="">
          <p:sp>
            <p:nvSpPr>
              <p:cNvPr id="9" name="Subtitle 5"/>
              <p:cNvSpPr txBox="1">
                <a:spLocks noRot="1" noChangeAspect="1" noMove="1" noResize="1" noEditPoints="1" noAdjustHandles="1" noChangeArrowheads="1" noChangeShapeType="1" noTextEdit="1"/>
              </p:cNvSpPr>
              <p:nvPr/>
            </p:nvSpPr>
            <p:spPr>
              <a:xfrm>
                <a:off x="47469" y="3416175"/>
                <a:ext cx="9263921" cy="1233181"/>
              </a:xfrm>
              <a:prstGeom prst="rect">
                <a:avLst/>
              </a:prstGeom>
              <a:blipFill rotWithShape="1">
                <a:blip r:embed="rId4"/>
                <a:stretch>
                  <a:fillRect l="-1382" t="-4926" b="-5911"/>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0" name="Subtitle 5"/>
              <p:cNvSpPr txBox="1">
                <a:spLocks/>
              </p:cNvSpPr>
              <p:nvPr/>
            </p:nvSpPr>
            <p:spPr>
              <a:xfrm>
                <a:off x="63498" y="5281653"/>
                <a:ext cx="9263921" cy="1233181"/>
              </a:xfrm>
              <a:prstGeom prst="rect">
                <a:avLst/>
              </a:prstGeom>
            </p:spPr>
            <p:txBody>
              <a:bodyPr>
                <a:no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IE" sz="2800" kern="0" dirty="0" smtClean="0"/>
                  <a:t>c)    0.</a:t>
                </a:r>
                <a14:m>
                  <m:oMath xmlns:m="http://schemas.openxmlformats.org/officeDocument/2006/math">
                    <m:acc>
                      <m:accPr>
                        <m:chr m:val="̇"/>
                        <m:ctrlPr>
                          <a:rPr lang="en-IE" sz="2800" i="1" kern="0" smtClean="0">
                            <a:latin typeface="Cambria Math" panose="02040503050406030204" pitchFamily="18" charset="0"/>
                          </a:rPr>
                        </m:ctrlPr>
                      </m:accPr>
                      <m:e>
                        <m:r>
                          <a:rPr lang="en-IE" sz="2800" b="0" i="1" kern="0" smtClean="0">
                            <a:latin typeface="Cambria Math"/>
                          </a:rPr>
                          <m:t>3</m:t>
                        </m:r>
                      </m:e>
                    </m:acc>
                  </m:oMath>
                </a14:m>
                <a:r>
                  <a:rPr lang="en-IE" sz="2800" kern="0" dirty="0" smtClean="0"/>
                  <a:t>  is rational , because it can be written as the ratio </a:t>
                </a:r>
                <a14:m>
                  <m:oMath xmlns:m="http://schemas.openxmlformats.org/officeDocument/2006/math">
                    <m:f>
                      <m:fPr>
                        <m:ctrlPr>
                          <a:rPr lang="en-IE" sz="2800" i="1" kern="0" smtClean="0">
                            <a:latin typeface="Cambria Math" panose="02040503050406030204" pitchFamily="18" charset="0"/>
                          </a:rPr>
                        </m:ctrlPr>
                      </m:fPr>
                      <m:num>
                        <m:r>
                          <a:rPr lang="en-IE" sz="2800" b="0" i="1" kern="0" smtClean="0">
                            <a:latin typeface="Cambria Math"/>
                          </a:rPr>
                          <m:t>1</m:t>
                        </m:r>
                      </m:num>
                      <m:den>
                        <m:r>
                          <a:rPr lang="en-IE" sz="2800" b="0" i="1" kern="0" smtClean="0">
                            <a:latin typeface="Cambria Math"/>
                          </a:rPr>
                          <m:t>3</m:t>
                        </m:r>
                      </m:den>
                    </m:f>
                    <m:r>
                      <a:rPr lang="en-IE" sz="2800" b="0" i="1" kern="0" smtClean="0">
                        <a:latin typeface="Cambria Math"/>
                      </a:rPr>
                      <m:t>.</m:t>
                    </m:r>
                  </m:oMath>
                </a14:m>
                <a:endParaRPr lang="en-IE" sz="2800" kern="0" dirty="0" smtClean="0"/>
              </a:p>
            </p:txBody>
          </p:sp>
        </mc:Choice>
        <mc:Fallback xmlns="">
          <p:sp>
            <p:nvSpPr>
              <p:cNvPr id="10" name="Subtitle 5"/>
              <p:cNvSpPr txBox="1">
                <a:spLocks noRot="1" noChangeAspect="1" noMove="1" noResize="1" noEditPoints="1" noAdjustHandles="1" noChangeArrowheads="1" noChangeShapeType="1" noTextEdit="1"/>
              </p:cNvSpPr>
              <p:nvPr/>
            </p:nvSpPr>
            <p:spPr>
              <a:xfrm>
                <a:off x="63498" y="5281653"/>
                <a:ext cx="9263921" cy="1233181"/>
              </a:xfrm>
              <a:prstGeom prst="rect">
                <a:avLst/>
              </a:prstGeom>
              <a:blipFill rotWithShape="1">
                <a:blip r:embed="rId5"/>
                <a:stretch>
                  <a:fillRect l="-1316"/>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1" name="Subtitle 5"/>
              <p:cNvSpPr txBox="1">
                <a:spLocks/>
              </p:cNvSpPr>
              <p:nvPr/>
            </p:nvSpPr>
            <p:spPr>
              <a:xfrm>
                <a:off x="47469" y="4649356"/>
                <a:ext cx="9263921" cy="1233181"/>
              </a:xfrm>
              <a:prstGeom prst="rect">
                <a:avLst/>
              </a:prstGeom>
            </p:spPr>
            <p:txBody>
              <a:bodyPr>
                <a:no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IE" sz="2800" kern="0" dirty="0" smtClean="0"/>
                  <a:t>b)   1.5   is rational , because it can be written as the ratio </a:t>
                </a:r>
                <a14:m>
                  <m:oMath xmlns:m="http://schemas.openxmlformats.org/officeDocument/2006/math">
                    <m:f>
                      <m:fPr>
                        <m:ctrlPr>
                          <a:rPr lang="en-IE" sz="2800" i="1" kern="0" smtClean="0">
                            <a:latin typeface="Cambria Math" panose="02040503050406030204" pitchFamily="18" charset="0"/>
                          </a:rPr>
                        </m:ctrlPr>
                      </m:fPr>
                      <m:num>
                        <m:r>
                          <a:rPr lang="en-IE" sz="2800" b="0" i="1" kern="0" smtClean="0">
                            <a:latin typeface="Cambria Math"/>
                          </a:rPr>
                          <m:t>3</m:t>
                        </m:r>
                      </m:num>
                      <m:den>
                        <m:r>
                          <a:rPr lang="en-IE" sz="2800" b="0" i="1" kern="0" smtClean="0">
                            <a:latin typeface="Cambria Math"/>
                          </a:rPr>
                          <m:t>2</m:t>
                        </m:r>
                      </m:den>
                    </m:f>
                    <m:r>
                      <a:rPr lang="en-IE" sz="2800" b="0" i="1" kern="0" smtClean="0">
                        <a:latin typeface="Cambria Math"/>
                      </a:rPr>
                      <m:t>.</m:t>
                    </m:r>
                  </m:oMath>
                </a14:m>
                <a:endParaRPr lang="en-IE" sz="2800" kern="0" dirty="0" smtClean="0"/>
              </a:p>
            </p:txBody>
          </p:sp>
        </mc:Choice>
        <mc:Fallback xmlns="">
          <p:sp>
            <p:nvSpPr>
              <p:cNvPr id="11" name="Subtitle 5"/>
              <p:cNvSpPr txBox="1">
                <a:spLocks noRot="1" noChangeAspect="1" noMove="1" noResize="1" noEditPoints="1" noAdjustHandles="1" noChangeArrowheads="1" noChangeShapeType="1" noTextEdit="1"/>
              </p:cNvSpPr>
              <p:nvPr/>
            </p:nvSpPr>
            <p:spPr>
              <a:xfrm>
                <a:off x="47469" y="4649356"/>
                <a:ext cx="9263921" cy="1233181"/>
              </a:xfrm>
              <a:prstGeom prst="rect">
                <a:avLst/>
              </a:prstGeom>
              <a:blipFill rotWithShape="1">
                <a:blip r:embed="rId6"/>
                <a:stretch>
                  <a:fillRect l="-1382"/>
                </a:stretch>
              </a:blipFill>
            </p:spPr>
            <p:txBody>
              <a:bodyPr/>
              <a:lstStyle/>
              <a:p>
                <a:r>
                  <a:rPr lang="en-IE">
                    <a:noFill/>
                  </a:rPr>
                  <a:t> </a:t>
                </a:r>
              </a:p>
            </p:txBody>
          </p:sp>
        </mc:Fallback>
      </mc:AlternateContent>
    </p:spTree>
    <p:extLst>
      <p:ext uri="{BB962C8B-B14F-4D97-AF65-F5344CB8AC3E}">
        <p14:creationId xmlns:p14="http://schemas.microsoft.com/office/powerpoint/2010/main" val="31669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2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24" y="112060"/>
            <a:ext cx="8894555" cy="648000"/>
          </a:xfrm>
        </p:spPr>
        <p:txBody>
          <a:bodyPr/>
          <a:lstStyle/>
          <a:p>
            <a:r>
              <a:rPr lang="en-IE" sz="3200" u="sng" dirty="0" smtClean="0"/>
              <a:t>Interesting Rational Numbers</a:t>
            </a:r>
            <a:endParaRPr lang="en-IE" sz="3200" u="sng" dirty="0"/>
          </a:p>
        </p:txBody>
      </p:sp>
      <mc:AlternateContent xmlns:mc="http://schemas.openxmlformats.org/markup-compatibility/2006" xmlns:a14="http://schemas.microsoft.com/office/drawing/2010/main">
        <mc:Choice Requires="a14">
          <p:sp>
            <p:nvSpPr>
              <p:cNvPr id="3" name="Cloud 2"/>
              <p:cNvSpPr/>
              <p:nvPr/>
            </p:nvSpPr>
            <p:spPr bwMode="auto">
              <a:xfrm>
                <a:off x="2581273" y="1695938"/>
                <a:ext cx="4171950" cy="1533281"/>
              </a:xfrm>
              <a:prstGeom prst="cloud">
                <a:avLst/>
              </a:prstGeom>
              <a:solidFill>
                <a:schemeClr val="accent3">
                  <a:lumMod val="20000"/>
                  <a:lumOff val="80000"/>
                </a:schemeClr>
              </a:solidFill>
              <a:ln w="6350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14:m>
                  <m:oMath xmlns:m="http://schemas.openxmlformats.org/officeDocument/2006/math">
                    <m:f>
                      <m:fPr>
                        <m:ctrlPr>
                          <a:rPr lang="en-IE" sz="3200" b="1" i="1" smtClean="0">
                            <a:solidFill>
                              <a:srgbClr val="0070C0"/>
                            </a:solidFill>
                            <a:latin typeface="Cambria Math" panose="02040503050406030204" pitchFamily="18" charset="0"/>
                          </a:rPr>
                        </m:ctrlPr>
                      </m:fPr>
                      <m:num>
                        <m:r>
                          <a:rPr lang="en-IE" sz="3200" b="1" i="1">
                            <a:solidFill>
                              <a:srgbClr val="0070C0"/>
                            </a:solidFill>
                            <a:latin typeface="Cambria Math"/>
                          </a:rPr>
                          <m:t>𝟏</m:t>
                        </m:r>
                        <m:r>
                          <a:rPr lang="en-IE" sz="3200" b="1" i="1" smtClean="0">
                            <a:solidFill>
                              <a:srgbClr val="0070C0"/>
                            </a:solidFill>
                            <a:latin typeface="Cambria Math"/>
                          </a:rPr>
                          <m:t> </m:t>
                        </m:r>
                      </m:num>
                      <m:den>
                        <m:r>
                          <a:rPr lang="en-IE" sz="3200" b="1" i="1">
                            <a:solidFill>
                              <a:srgbClr val="0070C0"/>
                            </a:solidFill>
                            <a:latin typeface="Cambria Math"/>
                          </a:rPr>
                          <m:t>𝟕</m:t>
                        </m:r>
                      </m:den>
                    </m:f>
                    <m:r>
                      <a:rPr lang="en-IE" sz="3200" b="1" i="1" smtClean="0">
                        <a:solidFill>
                          <a:srgbClr val="0070C0"/>
                        </a:solidFill>
                        <a:latin typeface="Cambria Math"/>
                      </a:rPr>
                      <m:t>=</m:t>
                    </m:r>
                    <m:r>
                      <a:rPr lang="en-IE" sz="3200" b="1" i="1" smtClean="0">
                        <a:solidFill>
                          <a:srgbClr val="0070C0"/>
                        </a:solidFill>
                        <a:latin typeface="Cambria Math"/>
                      </a:rPr>
                      <m:t>𝟎</m:t>
                    </m:r>
                    <m:r>
                      <a:rPr lang="en-IE" sz="3200" b="1" i="1" smtClean="0">
                        <a:solidFill>
                          <a:srgbClr val="0070C0"/>
                        </a:solidFill>
                        <a:latin typeface="Cambria Math"/>
                      </a:rPr>
                      <m:t>.</m:t>
                    </m:r>
                    <m:acc>
                      <m:accPr>
                        <m:chr m:val="̇"/>
                        <m:ctrlPr>
                          <a:rPr lang="en-IE" sz="3200" b="1" i="1" smtClean="0">
                            <a:solidFill>
                              <a:srgbClr val="0070C0"/>
                            </a:solidFill>
                            <a:latin typeface="Cambria Math" panose="02040503050406030204" pitchFamily="18" charset="0"/>
                          </a:rPr>
                        </m:ctrlPr>
                      </m:accPr>
                      <m:e>
                        <m:r>
                          <a:rPr lang="en-IE" sz="3200" b="1" i="1" smtClean="0">
                            <a:solidFill>
                              <a:srgbClr val="0070C0"/>
                            </a:solidFill>
                            <a:latin typeface="Cambria Math"/>
                          </a:rPr>
                          <m:t>𝟏</m:t>
                        </m:r>
                      </m:e>
                    </m:acc>
                  </m:oMath>
                </a14:m>
                <a:r>
                  <a:rPr lang="en-IE" sz="3200" b="1" dirty="0" smtClean="0">
                    <a:solidFill>
                      <a:srgbClr val="0070C0"/>
                    </a:solidFill>
                    <a:latin typeface="Cambria" panose="02040503050406030204" pitchFamily="18" charset="0"/>
                  </a:rPr>
                  <a:t>428</a:t>
                </a:r>
                <a14:m>
                  <m:oMath xmlns:m="http://schemas.openxmlformats.org/officeDocument/2006/math">
                    <m:acc>
                      <m:accPr>
                        <m:chr m:val="̇"/>
                        <m:ctrlPr>
                          <a:rPr lang="en-IE" sz="3200" b="1" i="1" dirty="0" smtClean="0">
                            <a:solidFill>
                              <a:srgbClr val="0070C0"/>
                            </a:solidFill>
                            <a:latin typeface="Cambria Math" panose="02040503050406030204" pitchFamily="18" charset="0"/>
                          </a:rPr>
                        </m:ctrlPr>
                      </m:accPr>
                      <m:e>
                        <m:r>
                          <a:rPr lang="en-IE" sz="3200" b="1" i="1" dirty="0" smtClean="0">
                            <a:solidFill>
                              <a:srgbClr val="0070C0"/>
                            </a:solidFill>
                            <a:latin typeface="Cambria Math"/>
                          </a:rPr>
                          <m:t>𝟕</m:t>
                        </m:r>
                      </m:e>
                    </m:acc>
                  </m:oMath>
                </a14:m>
                <a:endParaRPr lang="en-IE" sz="3200" b="1" dirty="0">
                  <a:solidFill>
                    <a:srgbClr val="0070C0"/>
                  </a:solidFill>
                  <a:latin typeface="Cambria" panose="02040503050406030204" pitchFamily="18" charset="0"/>
                </a:endParaRPr>
              </a:p>
            </p:txBody>
          </p:sp>
        </mc:Choice>
        <mc:Fallback xmlns="">
          <p:sp>
            <p:nvSpPr>
              <p:cNvPr id="3" name="Cloud 2"/>
              <p:cNvSpPr>
                <a:spLocks noRot="1" noChangeAspect="1" noMove="1" noResize="1" noEditPoints="1" noAdjustHandles="1" noChangeArrowheads="1" noChangeShapeType="1" noTextEdit="1"/>
              </p:cNvSpPr>
              <p:nvPr/>
            </p:nvSpPr>
            <p:spPr bwMode="auto">
              <a:xfrm>
                <a:off x="2581273" y="1695938"/>
                <a:ext cx="4171950" cy="1533281"/>
              </a:xfrm>
              <a:prstGeom prst="cloud">
                <a:avLst/>
              </a:prstGeom>
              <a:blipFill rotWithShape="1">
                <a:blip r:embed="rId3"/>
                <a:stretch>
                  <a:fillRect/>
                </a:stretch>
              </a:blipFill>
              <a:ln w="63500" cap="flat" cmpd="sng" algn="ctr">
                <a:solidFill>
                  <a:srgbClr val="0070C0"/>
                </a:solidFill>
                <a:prstDash val="solid"/>
                <a:round/>
                <a:headEnd type="none" w="med" len="med"/>
                <a:tailEnd type="none" w="med" len="med"/>
              </a:ln>
              <a:effectLst/>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5" name="Cloud 4"/>
              <p:cNvSpPr/>
              <p:nvPr/>
            </p:nvSpPr>
            <p:spPr bwMode="auto">
              <a:xfrm>
                <a:off x="119060" y="1107464"/>
                <a:ext cx="9096375" cy="3157172"/>
              </a:xfrm>
              <a:prstGeom prst="cloud">
                <a:avLst/>
              </a:prstGeom>
              <a:solidFill>
                <a:schemeClr val="accent3">
                  <a:lumMod val="20000"/>
                  <a:lumOff val="80000"/>
                </a:schemeClr>
              </a:solidFill>
              <a:ln w="6350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14:m>
                  <m:oMathPara xmlns:m="http://schemas.openxmlformats.org/officeDocument/2006/math">
                    <m:oMathParaPr>
                      <m:jc m:val="centerGroup"/>
                    </m:oMathParaPr>
                    <m:oMath xmlns:m="http://schemas.openxmlformats.org/officeDocument/2006/math">
                      <m:f>
                        <m:fPr>
                          <m:ctrlPr>
                            <a:rPr lang="en-IE" sz="3200" b="1" i="1" smtClean="0">
                              <a:solidFill>
                                <a:srgbClr val="0070C0"/>
                              </a:solidFill>
                              <a:latin typeface="Cambria Math" panose="02040503050406030204" pitchFamily="18" charset="0"/>
                            </a:rPr>
                          </m:ctrlPr>
                        </m:fPr>
                        <m:num>
                          <m:r>
                            <a:rPr lang="en-IE" sz="3200" b="1" i="1">
                              <a:solidFill>
                                <a:srgbClr val="0070C0"/>
                              </a:solidFill>
                              <a:latin typeface="Cambria Math"/>
                            </a:rPr>
                            <m:t>𝟏</m:t>
                          </m:r>
                          <m:r>
                            <a:rPr lang="en-IE" sz="3200" b="1" i="1" smtClean="0">
                              <a:solidFill>
                                <a:srgbClr val="0070C0"/>
                              </a:solidFill>
                              <a:latin typeface="Cambria Math"/>
                            </a:rPr>
                            <m:t> </m:t>
                          </m:r>
                        </m:num>
                        <m:den>
                          <m:r>
                            <a:rPr lang="en-IE" sz="3200" b="1" i="1">
                              <a:solidFill>
                                <a:srgbClr val="0070C0"/>
                              </a:solidFill>
                              <a:latin typeface="Cambria Math"/>
                            </a:rPr>
                            <m:t>𝟕</m:t>
                          </m:r>
                        </m:den>
                      </m:f>
                      <m:r>
                        <a:rPr lang="en-IE" sz="3200" b="1" i="1" smtClean="0">
                          <a:solidFill>
                            <a:srgbClr val="0070C0"/>
                          </a:solidFill>
                          <a:latin typeface="Cambria Math"/>
                        </a:rPr>
                        <m:t>=</m:t>
                      </m:r>
                      <m:r>
                        <a:rPr lang="en-IE" sz="3200" b="1" i="1" smtClean="0">
                          <a:solidFill>
                            <a:srgbClr val="0070C0"/>
                          </a:solidFill>
                          <a:latin typeface="Cambria Math"/>
                        </a:rPr>
                        <m:t>𝟎</m:t>
                      </m:r>
                      <m:r>
                        <a:rPr lang="en-IE" sz="3200" b="1" i="1" smtClean="0">
                          <a:solidFill>
                            <a:srgbClr val="0070C0"/>
                          </a:solidFill>
                          <a:latin typeface="Cambria Math"/>
                        </a:rPr>
                        <m:t>.</m:t>
                      </m:r>
                      <m:r>
                        <a:rPr lang="en-IE" sz="3200" b="1" i="1" smtClean="0">
                          <a:solidFill>
                            <a:srgbClr val="0070C0"/>
                          </a:solidFill>
                          <a:latin typeface="Cambria Math"/>
                        </a:rPr>
                        <m:t>𝟏𝟒𝟐𝟖𝟓𝟕𝟏𝟒𝟐𝟖𝟓𝟕𝟏𝟒𝟐𝟖𝟓𝟕</m:t>
                      </m:r>
                    </m:oMath>
                  </m:oMathPara>
                </a14:m>
                <a:endParaRPr lang="en-IE" sz="3200" b="1" dirty="0">
                  <a:solidFill>
                    <a:srgbClr val="0070C0"/>
                  </a:solidFill>
                  <a:latin typeface="Cambria" panose="02040503050406030204" pitchFamily="18" charset="0"/>
                </a:endParaRPr>
              </a:p>
            </p:txBody>
          </p:sp>
        </mc:Choice>
        <mc:Fallback xmlns="">
          <p:sp>
            <p:nvSpPr>
              <p:cNvPr id="5" name="Cloud 4"/>
              <p:cNvSpPr>
                <a:spLocks noRot="1" noChangeAspect="1" noMove="1" noResize="1" noEditPoints="1" noAdjustHandles="1" noChangeArrowheads="1" noChangeShapeType="1" noTextEdit="1"/>
              </p:cNvSpPr>
              <p:nvPr/>
            </p:nvSpPr>
            <p:spPr bwMode="auto">
              <a:xfrm>
                <a:off x="119060" y="1107464"/>
                <a:ext cx="9096375" cy="3157172"/>
              </a:xfrm>
              <a:prstGeom prst="cloud">
                <a:avLst/>
              </a:prstGeom>
              <a:blipFill rotWithShape="1">
                <a:blip r:embed="rId4"/>
                <a:stretch>
                  <a:fillRect/>
                </a:stretch>
              </a:blipFill>
              <a:ln w="63500" cap="flat" cmpd="sng" algn="ctr">
                <a:solidFill>
                  <a:srgbClr val="0070C0"/>
                </a:solidFill>
                <a:prstDash val="solid"/>
                <a:round/>
                <a:headEnd type="none" w="med" len="med"/>
                <a:tailEnd type="none" w="med" len="med"/>
              </a:ln>
              <a:effectLst/>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0" name="Cloud 9"/>
              <p:cNvSpPr/>
              <p:nvPr/>
            </p:nvSpPr>
            <p:spPr bwMode="auto">
              <a:xfrm>
                <a:off x="119060" y="1115157"/>
                <a:ext cx="9096375" cy="3257550"/>
              </a:xfrm>
              <a:prstGeom prst="cloud">
                <a:avLst/>
              </a:prstGeom>
              <a:solidFill>
                <a:schemeClr val="accent3">
                  <a:lumMod val="20000"/>
                  <a:lumOff val="80000"/>
                </a:schemeClr>
              </a:solidFill>
              <a:ln w="6350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14:m>
                  <m:oMathPara xmlns:m="http://schemas.openxmlformats.org/officeDocument/2006/math">
                    <m:oMathParaPr>
                      <m:jc m:val="centerGroup"/>
                    </m:oMathParaPr>
                    <m:oMath xmlns:m="http://schemas.openxmlformats.org/officeDocument/2006/math">
                      <m:f>
                        <m:fPr>
                          <m:ctrlPr>
                            <a:rPr lang="en-IE" sz="2800" b="1" i="1" smtClean="0">
                              <a:solidFill>
                                <a:srgbClr val="0070C0"/>
                              </a:solidFill>
                              <a:latin typeface="Cambria Math" panose="02040503050406030204" pitchFamily="18" charset="0"/>
                            </a:rPr>
                          </m:ctrlPr>
                        </m:fPr>
                        <m:num>
                          <m:r>
                            <a:rPr lang="en-IE" sz="2800" b="1" i="1" smtClean="0">
                              <a:solidFill>
                                <a:srgbClr val="0070C0"/>
                              </a:solidFill>
                              <a:latin typeface="Cambria Math"/>
                            </a:rPr>
                            <m:t>𝟓𝟑</m:t>
                          </m:r>
                        </m:num>
                        <m:den>
                          <m:r>
                            <a:rPr lang="en-IE" sz="2800" b="1" i="1" smtClean="0">
                              <a:solidFill>
                                <a:srgbClr val="0070C0"/>
                              </a:solidFill>
                              <a:latin typeface="Cambria Math"/>
                            </a:rPr>
                            <m:t>𝟖𝟑</m:t>
                          </m:r>
                        </m:den>
                      </m:f>
                    </m:oMath>
                  </m:oMathPara>
                </a14:m>
                <a:endParaRPr lang="en-IE" sz="2800" b="1" i="1" dirty="0" smtClean="0">
                  <a:solidFill>
                    <a:srgbClr val="0070C0"/>
                  </a:solidFill>
                  <a:latin typeface="Cambria Math"/>
                </a:endParaRPr>
              </a:p>
              <a:p>
                <a:endParaRPr lang="en-IE" sz="2800" b="1" i="1" dirty="0" smtClean="0">
                  <a:solidFill>
                    <a:srgbClr val="0070C0"/>
                  </a:solidFill>
                  <a:latin typeface="Cambria Math"/>
                </a:endParaRPr>
              </a:p>
              <a:p>
                <a14:m>
                  <m:oMath xmlns:m="http://schemas.openxmlformats.org/officeDocument/2006/math">
                    <m:r>
                      <a:rPr lang="en-IE" sz="2800" b="1" i="1">
                        <a:solidFill>
                          <a:srgbClr val="0070C0"/>
                        </a:solidFill>
                        <a:latin typeface="Cambria Math"/>
                      </a:rPr>
                      <m:t>𝟎</m:t>
                    </m:r>
                    <m:r>
                      <a:rPr lang="en-IE" sz="2800" b="1" i="1">
                        <a:solidFill>
                          <a:srgbClr val="0070C0"/>
                        </a:solidFill>
                        <a:latin typeface="Cambria Math"/>
                      </a:rPr>
                      <m:t>.</m:t>
                    </m:r>
                    <m:acc>
                      <m:accPr>
                        <m:chr m:val="̇"/>
                        <m:ctrlPr>
                          <a:rPr lang="en-IE" sz="2800" b="1" i="1">
                            <a:solidFill>
                              <a:srgbClr val="0070C0"/>
                            </a:solidFill>
                            <a:latin typeface="Cambria Math" panose="02040503050406030204" pitchFamily="18" charset="0"/>
                          </a:rPr>
                        </m:ctrlPr>
                      </m:accPr>
                      <m:e>
                        <m:r>
                          <a:rPr lang="en-IE" sz="2800" b="1" i="1">
                            <a:solidFill>
                              <a:srgbClr val="0070C0"/>
                            </a:solidFill>
                            <a:latin typeface="Cambria Math"/>
                          </a:rPr>
                          <m:t>𝟔</m:t>
                        </m:r>
                      </m:e>
                    </m:acc>
                  </m:oMath>
                </a14:m>
                <a:r>
                  <a:rPr lang="en-IE" sz="2800" b="1" dirty="0">
                    <a:solidFill>
                      <a:srgbClr val="0070C0"/>
                    </a:solidFill>
                    <a:latin typeface="Cambria" panose="02040503050406030204" pitchFamily="18" charset="0"/>
                  </a:rPr>
                  <a:t>385542168674698795180722891566265060240</a:t>
                </a:r>
                <a14:m>
                  <m:oMath xmlns:m="http://schemas.openxmlformats.org/officeDocument/2006/math">
                    <m:acc>
                      <m:accPr>
                        <m:chr m:val="̇"/>
                        <m:ctrlPr>
                          <a:rPr lang="en-IE" sz="2800" b="1" i="1" dirty="0">
                            <a:solidFill>
                              <a:srgbClr val="0070C0"/>
                            </a:solidFill>
                            <a:latin typeface="Cambria Math" panose="02040503050406030204" pitchFamily="18" charset="0"/>
                          </a:rPr>
                        </m:ctrlPr>
                      </m:accPr>
                      <m:e>
                        <m:r>
                          <a:rPr lang="en-IE" sz="2800" b="1" i="1" dirty="0">
                            <a:solidFill>
                              <a:srgbClr val="0070C0"/>
                            </a:solidFill>
                            <a:latin typeface="Cambria Math"/>
                          </a:rPr>
                          <m:t>𝟗</m:t>
                        </m:r>
                      </m:e>
                    </m:acc>
                  </m:oMath>
                </a14:m>
                <a:endParaRPr lang="en-IE" sz="2800" b="1" dirty="0">
                  <a:solidFill>
                    <a:srgbClr val="0070C0"/>
                  </a:solidFill>
                  <a:latin typeface="Cambria" panose="02040503050406030204" pitchFamily="18" charset="0"/>
                </a:endParaRPr>
              </a:p>
              <a:p>
                <a:endParaRPr lang="en-IE" sz="3200" b="1" dirty="0">
                  <a:solidFill>
                    <a:srgbClr val="0070C0"/>
                  </a:solidFill>
                  <a:latin typeface="Cambria" panose="02040503050406030204" pitchFamily="18" charset="0"/>
                </a:endParaRPr>
              </a:p>
            </p:txBody>
          </p:sp>
        </mc:Choice>
        <mc:Fallback xmlns="">
          <p:sp>
            <p:nvSpPr>
              <p:cNvPr id="10" name="Cloud 9"/>
              <p:cNvSpPr>
                <a:spLocks noRot="1" noChangeAspect="1" noMove="1" noResize="1" noEditPoints="1" noAdjustHandles="1" noChangeArrowheads="1" noChangeShapeType="1" noTextEdit="1"/>
              </p:cNvSpPr>
              <p:nvPr/>
            </p:nvSpPr>
            <p:spPr bwMode="auto">
              <a:xfrm>
                <a:off x="119060" y="1115157"/>
                <a:ext cx="9096375" cy="3257550"/>
              </a:xfrm>
              <a:prstGeom prst="cloud">
                <a:avLst/>
              </a:prstGeom>
              <a:blipFill rotWithShape="1">
                <a:blip r:embed="rId5"/>
                <a:stretch>
                  <a:fillRect/>
                </a:stretch>
              </a:blipFill>
              <a:ln w="63500" cap="flat" cmpd="sng" algn="ctr">
                <a:solidFill>
                  <a:srgbClr val="0070C0"/>
                </a:solidFill>
                <a:prstDash val="solid"/>
                <a:round/>
                <a:headEnd type="none" w="med" len="med"/>
                <a:tailEnd type="none" w="med" len="med"/>
              </a:ln>
              <a:effectLst/>
            </p:spPr>
            <p:txBody>
              <a:bodyPr/>
              <a:lstStyle/>
              <a:p>
                <a:r>
                  <a:rPr lang="en-IE">
                    <a:noFill/>
                  </a:rPr>
                  <a:t> </a:t>
                </a:r>
              </a:p>
            </p:txBody>
          </p:sp>
        </mc:Fallback>
      </mc:AlternateContent>
    </p:spTree>
    <p:extLst>
      <p:ext uri="{BB962C8B-B14F-4D97-AF65-F5344CB8AC3E}">
        <p14:creationId xmlns:p14="http://schemas.microsoft.com/office/powerpoint/2010/main" val="1792381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5" grpId="1"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bwMode="auto">
          <a:xfrm>
            <a:off x="1310964" y="1488174"/>
            <a:ext cx="6843365" cy="4303026"/>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w="60325">
            <a:solidFill>
              <a:srgbClr val="000000"/>
            </a:solidFill>
            <a:miter lim="800000"/>
            <a:headEnd/>
            <a:tailEnd/>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lvl1pPr algn="r" rtl="0" eaLnBrk="1" fontAlgn="base" hangingPunct="1">
              <a:spcBef>
                <a:spcPct val="0"/>
              </a:spcBef>
              <a:spcAft>
                <a:spcPct val="0"/>
              </a:spcAft>
              <a:defRPr sz="2400" b="1">
                <a:solidFill>
                  <a:schemeClr val="tx1"/>
                </a:solidFill>
                <a:effectLst>
                  <a:outerShdw blurRad="38100" dist="38100" dir="2700000" algn="tl">
                    <a:srgbClr val="000000">
                      <a:alpha val="43137"/>
                    </a:srgbClr>
                  </a:outerShdw>
                </a:effectLst>
                <a:latin typeface="Century Gothic" pitchFamily="34" charset="0"/>
                <a:ea typeface="+mj-ea"/>
                <a:cs typeface="+mj-cs"/>
              </a:defRPr>
            </a:lvl1pPr>
            <a:lvl2pPr algn="l" rtl="0" eaLnBrk="1" fontAlgn="base" hangingPunct="1">
              <a:spcBef>
                <a:spcPct val="0"/>
              </a:spcBef>
              <a:spcAft>
                <a:spcPct val="0"/>
              </a:spcAft>
              <a:defRPr sz="1400" b="1">
                <a:solidFill>
                  <a:schemeClr val="tx2"/>
                </a:solidFill>
                <a:latin typeface="Tahoma" pitchFamily="34" charset="0"/>
              </a:defRPr>
            </a:lvl2pPr>
            <a:lvl3pPr algn="l" rtl="0" eaLnBrk="1" fontAlgn="base" hangingPunct="1">
              <a:spcBef>
                <a:spcPct val="0"/>
              </a:spcBef>
              <a:spcAft>
                <a:spcPct val="0"/>
              </a:spcAft>
              <a:defRPr sz="1400" b="1">
                <a:solidFill>
                  <a:schemeClr val="tx2"/>
                </a:solidFill>
                <a:latin typeface="Tahoma" pitchFamily="34" charset="0"/>
              </a:defRPr>
            </a:lvl3pPr>
            <a:lvl4pPr algn="l" rtl="0" eaLnBrk="1" fontAlgn="base" hangingPunct="1">
              <a:spcBef>
                <a:spcPct val="0"/>
              </a:spcBef>
              <a:spcAft>
                <a:spcPct val="0"/>
              </a:spcAft>
              <a:defRPr sz="1400" b="1">
                <a:solidFill>
                  <a:schemeClr val="tx2"/>
                </a:solidFill>
                <a:latin typeface="Tahoma" pitchFamily="34" charset="0"/>
              </a:defRPr>
            </a:lvl4pPr>
            <a:lvl5pPr algn="l" rtl="0" eaLnBrk="1" fontAlgn="base" hangingPunct="1">
              <a:spcBef>
                <a:spcPct val="0"/>
              </a:spcBef>
              <a:spcAft>
                <a:spcPct val="0"/>
              </a:spcAft>
              <a:defRPr sz="1400" b="1">
                <a:solidFill>
                  <a:schemeClr val="tx2"/>
                </a:solidFill>
                <a:latin typeface="Tahoma" pitchFamily="34" charset="0"/>
              </a:defRPr>
            </a:lvl5pPr>
            <a:lvl6pPr marL="457200" algn="ctr" rtl="0" eaLnBrk="1" fontAlgn="base" hangingPunct="1">
              <a:spcBef>
                <a:spcPct val="0"/>
              </a:spcBef>
              <a:spcAft>
                <a:spcPct val="0"/>
              </a:spcAft>
              <a:defRPr sz="1600" b="1">
                <a:solidFill>
                  <a:schemeClr val="tx2"/>
                </a:solidFill>
                <a:latin typeface="Tahoma" pitchFamily="34" charset="0"/>
              </a:defRPr>
            </a:lvl6pPr>
            <a:lvl7pPr marL="914400" algn="ctr" rtl="0" eaLnBrk="1" fontAlgn="base" hangingPunct="1">
              <a:spcBef>
                <a:spcPct val="0"/>
              </a:spcBef>
              <a:spcAft>
                <a:spcPct val="0"/>
              </a:spcAft>
              <a:defRPr sz="1600" b="1">
                <a:solidFill>
                  <a:schemeClr val="tx2"/>
                </a:solidFill>
                <a:latin typeface="Tahoma" pitchFamily="34" charset="0"/>
              </a:defRPr>
            </a:lvl7pPr>
            <a:lvl8pPr marL="1371600" algn="ctr" rtl="0" eaLnBrk="1" fontAlgn="base" hangingPunct="1">
              <a:spcBef>
                <a:spcPct val="0"/>
              </a:spcBef>
              <a:spcAft>
                <a:spcPct val="0"/>
              </a:spcAft>
              <a:defRPr sz="1600" b="1">
                <a:solidFill>
                  <a:schemeClr val="tx2"/>
                </a:solidFill>
                <a:latin typeface="Tahoma" pitchFamily="34" charset="0"/>
              </a:defRPr>
            </a:lvl8pPr>
            <a:lvl9pPr marL="1828800" algn="ctr" rtl="0" eaLnBrk="1" fontAlgn="base" hangingPunct="1">
              <a:spcBef>
                <a:spcPct val="0"/>
              </a:spcBef>
              <a:spcAft>
                <a:spcPct val="0"/>
              </a:spcAft>
              <a:defRPr sz="1600" b="1">
                <a:solidFill>
                  <a:schemeClr val="tx2"/>
                </a:solidFill>
                <a:latin typeface="Tahoma" pitchFamily="34" charset="0"/>
              </a:defRPr>
            </a:lvl9pPr>
          </a:lstStyle>
          <a:p>
            <a:pPr marL="457200" indent="-457200" algn="l">
              <a:buFont typeface="Arial" panose="020B0604020202020204" pitchFamily="34" charset="0"/>
              <a:buChar char="•"/>
            </a:pPr>
            <a:r>
              <a:rPr lang="en-IE" sz="3200" b="0" kern="0" dirty="0" smtClean="0">
                <a:effectLst/>
              </a:rPr>
              <a:t>Natural number</a:t>
            </a:r>
          </a:p>
          <a:p>
            <a:pPr marL="457200" indent="-457200" algn="l">
              <a:buFont typeface="Arial" panose="020B0604020202020204" pitchFamily="34" charset="0"/>
              <a:buChar char="•"/>
            </a:pPr>
            <a:r>
              <a:rPr lang="en-IE" sz="3200" b="0" kern="0" dirty="0" smtClean="0">
                <a:effectLst/>
              </a:rPr>
              <a:t>Integer</a:t>
            </a:r>
            <a:endParaRPr lang="en-IE" sz="3200" b="0" kern="0" dirty="0">
              <a:effectLst/>
            </a:endParaRPr>
          </a:p>
          <a:p>
            <a:pPr marL="457200" indent="-457200" algn="l">
              <a:buFont typeface="Arial" panose="020B0604020202020204" pitchFamily="34" charset="0"/>
              <a:buChar char="•"/>
            </a:pPr>
            <a:r>
              <a:rPr lang="en-IE" sz="3200" b="0" kern="0" dirty="0" smtClean="0">
                <a:effectLst/>
              </a:rPr>
              <a:t>Rational number</a:t>
            </a:r>
          </a:p>
          <a:p>
            <a:pPr marL="457200" indent="-457200" algn="l">
              <a:buFont typeface="Arial" panose="020B0604020202020204" pitchFamily="34" charset="0"/>
              <a:buChar char="•"/>
            </a:pPr>
            <a:r>
              <a:rPr lang="en-IE" sz="3200" b="0" kern="0" dirty="0" smtClean="0">
                <a:effectLst/>
              </a:rPr>
              <a:t>Ratio</a:t>
            </a:r>
          </a:p>
          <a:p>
            <a:pPr marL="457200" indent="-457200" algn="l">
              <a:buFont typeface="Arial" panose="020B0604020202020204" pitchFamily="34" charset="0"/>
              <a:buChar char="•"/>
            </a:pPr>
            <a:r>
              <a:rPr lang="en-IE" sz="3200" b="0" kern="0" dirty="0" smtClean="0">
                <a:effectLst/>
              </a:rPr>
              <a:t>Whole Number</a:t>
            </a:r>
          </a:p>
          <a:p>
            <a:pPr marL="457200" indent="-457200" algn="l">
              <a:buFont typeface="Arial" panose="020B0604020202020204" pitchFamily="34" charset="0"/>
              <a:buChar char="•"/>
            </a:pPr>
            <a:r>
              <a:rPr lang="en-IE" sz="3200" b="0" kern="0" dirty="0" smtClean="0">
                <a:effectLst/>
              </a:rPr>
              <a:t>Recurring/Repeating decimal</a:t>
            </a:r>
          </a:p>
          <a:p>
            <a:pPr marL="457200" indent="-457200" algn="l">
              <a:buFont typeface="Arial" panose="020B0604020202020204" pitchFamily="34" charset="0"/>
              <a:buChar char="•"/>
            </a:pPr>
            <a:r>
              <a:rPr lang="en-IE" sz="3200" b="0" kern="0" dirty="0" smtClean="0">
                <a:effectLst/>
              </a:rPr>
              <a:t>Terminating decimal</a:t>
            </a:r>
          </a:p>
          <a:p>
            <a:pPr marL="457200" indent="-457200" algn="l">
              <a:buFont typeface="Arial" panose="020B0604020202020204" pitchFamily="34" charset="0"/>
              <a:buChar char="•"/>
            </a:pPr>
            <a:r>
              <a:rPr lang="en-IE" sz="3200" b="0" kern="0" dirty="0" smtClean="0">
                <a:effectLst/>
              </a:rPr>
              <a:t>Subset</a:t>
            </a:r>
          </a:p>
        </p:txBody>
      </p:sp>
      <p:sp>
        <p:nvSpPr>
          <p:cNvPr id="5" name="Title 4"/>
          <p:cNvSpPr txBox="1">
            <a:spLocks/>
          </p:cNvSpPr>
          <p:nvPr/>
        </p:nvSpPr>
        <p:spPr bwMode="auto">
          <a:xfrm>
            <a:off x="190500" y="104803"/>
            <a:ext cx="8855302" cy="648000"/>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2400" b="1">
                <a:solidFill>
                  <a:schemeClr val="tx1"/>
                </a:solidFill>
                <a:effectLst>
                  <a:outerShdw blurRad="38100" dist="38100" dir="2700000" algn="tl">
                    <a:srgbClr val="000000">
                      <a:alpha val="43137"/>
                    </a:srgbClr>
                  </a:outerShdw>
                </a:effectLst>
                <a:latin typeface="Century Gothic" pitchFamily="34" charset="0"/>
                <a:ea typeface="+mj-ea"/>
                <a:cs typeface="+mj-cs"/>
              </a:defRPr>
            </a:lvl1pPr>
            <a:lvl2pPr algn="l" rtl="0" eaLnBrk="1" fontAlgn="base" hangingPunct="1">
              <a:spcBef>
                <a:spcPct val="0"/>
              </a:spcBef>
              <a:spcAft>
                <a:spcPct val="0"/>
              </a:spcAft>
              <a:defRPr sz="1400" b="1">
                <a:solidFill>
                  <a:schemeClr val="tx2"/>
                </a:solidFill>
                <a:latin typeface="Tahoma" pitchFamily="34" charset="0"/>
              </a:defRPr>
            </a:lvl2pPr>
            <a:lvl3pPr algn="l" rtl="0" eaLnBrk="1" fontAlgn="base" hangingPunct="1">
              <a:spcBef>
                <a:spcPct val="0"/>
              </a:spcBef>
              <a:spcAft>
                <a:spcPct val="0"/>
              </a:spcAft>
              <a:defRPr sz="1400" b="1">
                <a:solidFill>
                  <a:schemeClr val="tx2"/>
                </a:solidFill>
                <a:latin typeface="Tahoma" pitchFamily="34" charset="0"/>
              </a:defRPr>
            </a:lvl3pPr>
            <a:lvl4pPr algn="l" rtl="0" eaLnBrk="1" fontAlgn="base" hangingPunct="1">
              <a:spcBef>
                <a:spcPct val="0"/>
              </a:spcBef>
              <a:spcAft>
                <a:spcPct val="0"/>
              </a:spcAft>
              <a:defRPr sz="1400" b="1">
                <a:solidFill>
                  <a:schemeClr val="tx2"/>
                </a:solidFill>
                <a:latin typeface="Tahoma" pitchFamily="34" charset="0"/>
              </a:defRPr>
            </a:lvl4pPr>
            <a:lvl5pPr algn="l" rtl="0" eaLnBrk="1" fontAlgn="base" hangingPunct="1">
              <a:spcBef>
                <a:spcPct val="0"/>
              </a:spcBef>
              <a:spcAft>
                <a:spcPct val="0"/>
              </a:spcAft>
              <a:defRPr sz="1400" b="1">
                <a:solidFill>
                  <a:schemeClr val="tx2"/>
                </a:solidFill>
                <a:latin typeface="Tahoma" pitchFamily="34" charset="0"/>
              </a:defRPr>
            </a:lvl5pPr>
            <a:lvl6pPr marL="457200" algn="ctr" rtl="0" eaLnBrk="1" fontAlgn="base" hangingPunct="1">
              <a:spcBef>
                <a:spcPct val="0"/>
              </a:spcBef>
              <a:spcAft>
                <a:spcPct val="0"/>
              </a:spcAft>
              <a:defRPr sz="1600" b="1">
                <a:solidFill>
                  <a:schemeClr val="tx2"/>
                </a:solidFill>
                <a:latin typeface="Tahoma" pitchFamily="34" charset="0"/>
              </a:defRPr>
            </a:lvl6pPr>
            <a:lvl7pPr marL="914400" algn="ctr" rtl="0" eaLnBrk="1" fontAlgn="base" hangingPunct="1">
              <a:spcBef>
                <a:spcPct val="0"/>
              </a:spcBef>
              <a:spcAft>
                <a:spcPct val="0"/>
              </a:spcAft>
              <a:defRPr sz="1600" b="1">
                <a:solidFill>
                  <a:schemeClr val="tx2"/>
                </a:solidFill>
                <a:latin typeface="Tahoma" pitchFamily="34" charset="0"/>
              </a:defRPr>
            </a:lvl7pPr>
            <a:lvl8pPr marL="1371600" algn="ctr" rtl="0" eaLnBrk="1" fontAlgn="base" hangingPunct="1">
              <a:spcBef>
                <a:spcPct val="0"/>
              </a:spcBef>
              <a:spcAft>
                <a:spcPct val="0"/>
              </a:spcAft>
              <a:defRPr sz="1600" b="1">
                <a:solidFill>
                  <a:schemeClr val="tx2"/>
                </a:solidFill>
                <a:latin typeface="Tahoma" pitchFamily="34" charset="0"/>
              </a:defRPr>
            </a:lvl8pPr>
            <a:lvl9pPr marL="1828800" algn="ctr" rtl="0" eaLnBrk="1" fontAlgn="base" hangingPunct="1">
              <a:spcBef>
                <a:spcPct val="0"/>
              </a:spcBef>
              <a:spcAft>
                <a:spcPct val="0"/>
              </a:spcAft>
              <a:defRPr sz="1600" b="1">
                <a:solidFill>
                  <a:schemeClr val="tx2"/>
                </a:solidFill>
                <a:latin typeface="Tahoma" pitchFamily="34" charset="0"/>
              </a:defRPr>
            </a:lvl9pPr>
          </a:lstStyle>
          <a:p>
            <a:pPr algn="l"/>
            <a:r>
              <a:rPr lang="en-IE" sz="2900" u="sng" kern="0" dirty="0" smtClean="0"/>
              <a:t>Literacy Considerations                        Word Bank</a:t>
            </a:r>
            <a:endParaRPr lang="en-IE" sz="2900" u="sng" kern="0" dirty="0"/>
          </a:p>
        </p:txBody>
      </p:sp>
    </p:spTree>
    <p:extLst>
      <p:ext uri="{BB962C8B-B14F-4D97-AF65-F5344CB8AC3E}">
        <p14:creationId xmlns:p14="http://schemas.microsoft.com/office/powerpoint/2010/main" val="665321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5105209" y="3455038"/>
            <a:ext cx="3190468" cy="1466502"/>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latin typeface="Calibri" panose="020F0502020204030204" pitchFamily="34" charset="0"/>
            </a:endParaRPr>
          </a:p>
        </p:txBody>
      </p:sp>
      <p:pic>
        <p:nvPicPr>
          <p:cNvPr id="14"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00" y="1412776"/>
            <a:ext cx="8892000"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645248" y="2790508"/>
            <a:ext cx="1302921" cy="1200329"/>
          </a:xfrm>
          <a:prstGeom prst="rect">
            <a:avLst/>
          </a:prstGeom>
          <a:noFill/>
          <a:ln w="47625">
            <a:noFill/>
          </a:ln>
        </p:spPr>
        <p:txBody>
          <a:bodyPr wrap="none" rtlCol="0">
            <a:spAutoFit/>
          </a:bodyPr>
          <a:lstStyle/>
          <a:p>
            <a:pPr algn="ctr"/>
            <a:r>
              <a:rPr lang="en-IE" sz="2400" b="1" dirty="0">
                <a:solidFill>
                  <a:schemeClr val="accent6">
                    <a:lumMod val="60000"/>
                    <a:lumOff val="40000"/>
                  </a:schemeClr>
                </a:solidFill>
                <a:latin typeface="Calibri" panose="020F0502020204030204" pitchFamily="34" charset="0"/>
              </a:rPr>
              <a:t>Natural </a:t>
            </a:r>
          </a:p>
          <a:p>
            <a:pPr algn="ctr"/>
            <a:r>
              <a:rPr lang="en-IE" sz="2400" dirty="0">
                <a:solidFill>
                  <a:schemeClr val="accent6">
                    <a:lumMod val="60000"/>
                    <a:lumOff val="40000"/>
                  </a:schemeClr>
                </a:solidFill>
                <a:latin typeface="Calibri" panose="020F0502020204030204" pitchFamily="34" charset="0"/>
              </a:rPr>
              <a:t> </a:t>
            </a:r>
            <a:r>
              <a:rPr lang="en-IE" sz="2400" dirty="0">
                <a:solidFill>
                  <a:schemeClr val="accent6">
                    <a:lumMod val="60000"/>
                    <a:lumOff val="40000"/>
                  </a:schemeClr>
                </a:solidFill>
                <a:latin typeface="Cambria Math"/>
                <a:ea typeface="Cambria Math"/>
              </a:rPr>
              <a:t>ℕ</a:t>
            </a:r>
            <a:r>
              <a:rPr lang="en-IE" sz="2400" dirty="0">
                <a:solidFill>
                  <a:schemeClr val="accent6">
                    <a:lumMod val="60000"/>
                    <a:lumOff val="40000"/>
                  </a:schemeClr>
                </a:solidFill>
                <a:latin typeface="Calibri" panose="020F0502020204030204" pitchFamily="34" charset="0"/>
              </a:rPr>
              <a:t> </a:t>
            </a:r>
          </a:p>
          <a:p>
            <a:endParaRPr lang="en-IE" sz="2400" b="1" dirty="0" smtClean="0">
              <a:solidFill>
                <a:srgbClr val="0070C0"/>
              </a:solidFill>
              <a:latin typeface="Cambria" panose="02040503050406030204" pitchFamily="18" charset="0"/>
            </a:endParaRPr>
          </a:p>
        </p:txBody>
      </p:sp>
      <p:cxnSp>
        <p:nvCxnSpPr>
          <p:cNvPr id="16" name="Straight Arrow Connector 15"/>
          <p:cNvCxnSpPr/>
          <p:nvPr/>
        </p:nvCxnSpPr>
        <p:spPr>
          <a:xfrm>
            <a:off x="72000" y="1521167"/>
            <a:ext cx="9000000" cy="0"/>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1" name="Oval 140"/>
          <p:cNvSpPr/>
          <p:nvPr/>
        </p:nvSpPr>
        <p:spPr>
          <a:xfrm>
            <a:off x="4938422"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2" name="Oval 141"/>
          <p:cNvSpPr/>
          <p:nvPr/>
        </p:nvSpPr>
        <p:spPr>
          <a:xfrm>
            <a:off x="5337360"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3" name="Oval 142"/>
          <p:cNvSpPr/>
          <p:nvPr/>
        </p:nvSpPr>
        <p:spPr>
          <a:xfrm>
            <a:off x="5768244"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4" name="Oval 143"/>
          <p:cNvSpPr/>
          <p:nvPr/>
        </p:nvSpPr>
        <p:spPr>
          <a:xfrm>
            <a:off x="6208384"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5" name="Oval 144"/>
          <p:cNvSpPr/>
          <p:nvPr/>
        </p:nvSpPr>
        <p:spPr>
          <a:xfrm>
            <a:off x="6593045"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9" name="Oval 148"/>
          <p:cNvSpPr/>
          <p:nvPr/>
        </p:nvSpPr>
        <p:spPr>
          <a:xfrm>
            <a:off x="7020272"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0" name="Oval 149"/>
          <p:cNvSpPr/>
          <p:nvPr/>
        </p:nvSpPr>
        <p:spPr>
          <a:xfrm>
            <a:off x="7443341"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3" name="Oval 152"/>
          <p:cNvSpPr/>
          <p:nvPr/>
        </p:nvSpPr>
        <p:spPr>
          <a:xfrm>
            <a:off x="7876276"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4" name="Oval 153"/>
          <p:cNvSpPr/>
          <p:nvPr/>
        </p:nvSpPr>
        <p:spPr>
          <a:xfrm>
            <a:off x="8269240"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5" name="Oval 154"/>
          <p:cNvSpPr/>
          <p:nvPr/>
        </p:nvSpPr>
        <p:spPr>
          <a:xfrm>
            <a:off x="8712480"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Title 1"/>
          <p:cNvSpPr>
            <a:spLocks noGrp="1"/>
          </p:cNvSpPr>
          <p:nvPr>
            <p:ph type="title"/>
          </p:nvPr>
        </p:nvSpPr>
        <p:spPr>
          <a:xfrm>
            <a:off x="0" y="-6640"/>
            <a:ext cx="9144000" cy="661495"/>
          </a:xfrm>
        </p:spPr>
        <p:txBody>
          <a:bodyPr/>
          <a:lstStyle/>
          <a:p>
            <a:pPr algn="l"/>
            <a:r>
              <a:rPr lang="en-IE" dirty="0" smtClean="0"/>
              <a:t>                        </a:t>
            </a:r>
            <a:br>
              <a:rPr lang="en-IE" dirty="0" smtClean="0"/>
            </a:br>
            <a:r>
              <a:rPr lang="en-IE" dirty="0" smtClean="0"/>
              <a:t/>
            </a:r>
            <a:br>
              <a:rPr lang="en-IE" dirty="0" smtClean="0"/>
            </a:br>
            <a:r>
              <a:rPr lang="en-IE" sz="2800" dirty="0" smtClean="0"/>
              <a:t>Venn Diagram &amp; Number Line                   </a:t>
            </a:r>
            <a:r>
              <a:rPr lang="en-IE" sz="3200" b="0" dirty="0" smtClean="0">
                <a:solidFill>
                  <a:srgbClr val="FF0000"/>
                </a:solidFill>
                <a:effectLst/>
                <a:latin typeface="Cambria Math"/>
                <a:ea typeface="Cambria Math"/>
              </a:rPr>
              <a:t>ℕ,</a:t>
            </a:r>
            <a:r>
              <a:rPr lang="en-IE" sz="3200" b="0" dirty="0" smtClean="0">
                <a:solidFill>
                  <a:srgbClr val="FF0000"/>
                </a:solidFill>
                <a:effectLst/>
              </a:rPr>
              <a:t> </a:t>
            </a:r>
            <a:r>
              <a:rPr lang="en-IE" sz="3200" b="0" dirty="0" smtClean="0">
                <a:solidFill>
                  <a:srgbClr val="FF0000"/>
                </a:solidFill>
                <a:effectLst/>
                <a:latin typeface="Cambria Math"/>
                <a:ea typeface="Cambria Math"/>
              </a:rPr>
              <a:t>ℤ</a:t>
            </a:r>
            <a:r>
              <a:rPr lang="en-IE" sz="3200" b="0" dirty="0" smtClean="0">
                <a:solidFill>
                  <a:srgbClr val="FF0000"/>
                </a:solidFill>
                <a:effectLst/>
                <a:latin typeface="Calibri" panose="020F0502020204030204" pitchFamily="34" charset="0"/>
              </a:rPr>
              <a:t> and </a:t>
            </a:r>
            <a:r>
              <a:rPr lang="en-IE" sz="3200" b="0" dirty="0" smtClean="0">
                <a:solidFill>
                  <a:srgbClr val="FF0000"/>
                </a:solidFill>
                <a:effectLst/>
                <a:latin typeface="Calibri" panose="020F0502020204030204" pitchFamily="34" charset="0"/>
                <a:ea typeface="Cambria Math"/>
              </a:rPr>
              <a:t>ℚ.</a:t>
            </a:r>
            <a:r>
              <a:rPr lang="en-IE" sz="3200" dirty="0">
                <a:solidFill>
                  <a:prstClr val="white"/>
                </a:solidFill>
                <a:effectLst/>
                <a:latin typeface="Calibri" panose="020F0502020204030204" pitchFamily="34" charset="0"/>
              </a:rPr>
              <a:t/>
            </a:r>
            <a:br>
              <a:rPr lang="en-IE" sz="3200" dirty="0">
                <a:solidFill>
                  <a:prstClr val="white"/>
                </a:solidFill>
                <a:effectLst/>
                <a:latin typeface="Calibri" panose="020F0502020204030204" pitchFamily="34" charset="0"/>
              </a:rPr>
            </a:br>
            <a:endParaRPr lang="en-IE" sz="3200" dirty="0">
              <a:effectLst/>
            </a:endParaRPr>
          </a:p>
        </p:txBody>
      </p:sp>
      <p:grpSp>
        <p:nvGrpSpPr>
          <p:cNvPr id="11" name="Group 10"/>
          <p:cNvGrpSpPr/>
          <p:nvPr/>
        </p:nvGrpSpPr>
        <p:grpSpPr>
          <a:xfrm>
            <a:off x="8783960" y="1155322"/>
            <a:ext cx="7213784" cy="4599432"/>
            <a:chOff x="8783960" y="1155322"/>
            <a:chExt cx="7213784" cy="4599432"/>
          </a:xfrm>
        </p:grpSpPr>
        <p:sp>
          <p:nvSpPr>
            <p:cNvPr id="12" name="Snip Single Corner Rectangle 11"/>
            <p:cNvSpPr/>
            <p:nvPr/>
          </p:nvSpPr>
          <p:spPr>
            <a:xfrm flipH="1">
              <a:off x="8783960" y="1952836"/>
              <a:ext cx="360040" cy="1044116"/>
            </a:xfrm>
            <a:prstGeom prst="snip1Rect">
              <a:avLst>
                <a:gd name="adj" fmla="val 27932"/>
              </a:avLst>
            </a:prstGeom>
            <a:solidFill>
              <a:srgbClr val="990033"/>
            </a:solidFill>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IE" dirty="0" smtClean="0"/>
                <a:t>Page 23</a:t>
              </a:r>
              <a:endParaRPr lang="en-IE" dirty="0"/>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6612" y="1155322"/>
              <a:ext cx="6771132" cy="45994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extLst>
      <p:ext uri="{BB962C8B-B14F-4D97-AF65-F5344CB8AC3E}">
        <p14:creationId xmlns:p14="http://schemas.microsoft.com/office/powerpoint/2010/main" val="8847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fade">
                                      <p:cBhvr>
                                        <p:cTn id="7" dur="500"/>
                                        <p:tgtEl>
                                          <p:spTgt spid="14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2"/>
                                        </p:tgtEl>
                                        <p:attrNameLst>
                                          <p:attrName>style.visibility</p:attrName>
                                        </p:attrNameLst>
                                      </p:cBhvr>
                                      <p:to>
                                        <p:strVal val="visible"/>
                                      </p:to>
                                    </p:set>
                                    <p:animEffect transition="in" filter="fade">
                                      <p:cBhvr>
                                        <p:cTn id="10" dur="500"/>
                                        <p:tgtEl>
                                          <p:spTgt spid="14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3"/>
                                        </p:tgtEl>
                                        <p:attrNameLst>
                                          <p:attrName>style.visibility</p:attrName>
                                        </p:attrNameLst>
                                      </p:cBhvr>
                                      <p:to>
                                        <p:strVal val="visible"/>
                                      </p:to>
                                    </p:set>
                                    <p:animEffect transition="in" filter="fade">
                                      <p:cBhvr>
                                        <p:cTn id="13" dur="500"/>
                                        <p:tgtEl>
                                          <p:spTgt spid="14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4"/>
                                        </p:tgtEl>
                                        <p:attrNameLst>
                                          <p:attrName>style.visibility</p:attrName>
                                        </p:attrNameLst>
                                      </p:cBhvr>
                                      <p:to>
                                        <p:strVal val="visible"/>
                                      </p:to>
                                    </p:set>
                                    <p:animEffect transition="in" filter="fade">
                                      <p:cBhvr>
                                        <p:cTn id="16" dur="500"/>
                                        <p:tgtEl>
                                          <p:spTgt spid="14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Effect transition="in" filter="fade">
                                      <p:cBhvr>
                                        <p:cTn id="19" dur="500"/>
                                        <p:tgtEl>
                                          <p:spTgt spid="14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9"/>
                                        </p:tgtEl>
                                        <p:attrNameLst>
                                          <p:attrName>style.visibility</p:attrName>
                                        </p:attrNameLst>
                                      </p:cBhvr>
                                      <p:to>
                                        <p:strVal val="visible"/>
                                      </p:to>
                                    </p:set>
                                    <p:animEffect transition="in" filter="fade">
                                      <p:cBhvr>
                                        <p:cTn id="22" dur="500"/>
                                        <p:tgtEl>
                                          <p:spTgt spid="14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0"/>
                                        </p:tgtEl>
                                        <p:attrNameLst>
                                          <p:attrName>style.visibility</p:attrName>
                                        </p:attrNameLst>
                                      </p:cBhvr>
                                      <p:to>
                                        <p:strVal val="visible"/>
                                      </p:to>
                                    </p:set>
                                    <p:animEffect transition="in" filter="fade">
                                      <p:cBhvr>
                                        <p:cTn id="25" dur="500"/>
                                        <p:tgtEl>
                                          <p:spTgt spid="15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3"/>
                                        </p:tgtEl>
                                        <p:attrNameLst>
                                          <p:attrName>style.visibility</p:attrName>
                                        </p:attrNameLst>
                                      </p:cBhvr>
                                      <p:to>
                                        <p:strVal val="visible"/>
                                      </p:to>
                                    </p:set>
                                    <p:animEffect transition="in" filter="fade">
                                      <p:cBhvr>
                                        <p:cTn id="28" dur="500"/>
                                        <p:tgtEl>
                                          <p:spTgt spid="15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4"/>
                                        </p:tgtEl>
                                        <p:attrNameLst>
                                          <p:attrName>style.visibility</p:attrName>
                                        </p:attrNameLst>
                                      </p:cBhvr>
                                      <p:to>
                                        <p:strVal val="visible"/>
                                      </p:to>
                                    </p:set>
                                    <p:animEffect transition="in" filter="fade">
                                      <p:cBhvr>
                                        <p:cTn id="31" dur="500"/>
                                        <p:tgtEl>
                                          <p:spTgt spid="15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5"/>
                                        </p:tgtEl>
                                        <p:attrNameLst>
                                          <p:attrName>style.visibility</p:attrName>
                                        </p:attrNameLst>
                                      </p:cBhvr>
                                      <p:to>
                                        <p:strVal val="visible"/>
                                      </p:to>
                                    </p:set>
                                    <p:animEffect transition="in" filter="fade">
                                      <p:cBhvr>
                                        <p:cTn id="34"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1"/>
                    </p:tgtEl>
                  </p:cond>
                </p:stCondLst>
                <p:endSync evt="end" delay="0">
                  <p:rtn val="all"/>
                </p:endSync>
                <p:childTnLst>
                  <p:par>
                    <p:cTn id="36" fill="hold">
                      <p:stCondLst>
                        <p:cond delay="0"/>
                      </p:stCondLst>
                      <p:childTnLst>
                        <p:par>
                          <p:cTn id="37" fill="hold">
                            <p:stCondLst>
                              <p:cond delay="0"/>
                            </p:stCondLst>
                            <p:childTnLst>
                              <p:par>
                                <p:cTn id="38" presetID="35" presetClass="path" presetSubtype="0" accel="50000" decel="50000" fill="hold" nodeType="clickEffect">
                                  <p:stCondLst>
                                    <p:cond delay="0"/>
                                  </p:stCondLst>
                                  <p:childTnLst>
                                    <p:animMotion origin="layout" path="M 4.16667E-6 -3.7037E-6 L -0.93386 0.00394 " pathEditMode="relative" rAng="0" ptsTypes="AA">
                                      <p:cBhvr>
                                        <p:cTn id="39" dur="2000" fill="hold"/>
                                        <p:tgtEl>
                                          <p:spTgt spid="11"/>
                                        </p:tgtEl>
                                        <p:attrNameLst>
                                          <p:attrName>ppt_x</p:attrName>
                                          <p:attrName>ppt_y</p:attrName>
                                        </p:attrNameLst>
                                      </p:cBhvr>
                                      <p:rCtr x="-46701" y="185"/>
                                    </p:animMotion>
                                  </p:childTnLst>
                                </p:cTn>
                              </p:par>
                            </p:childTnLst>
                          </p:cTn>
                        </p:par>
                      </p:childTnLst>
                    </p:cTn>
                  </p:par>
                  <p:par>
                    <p:cTn id="40" fill="hold">
                      <p:stCondLst>
                        <p:cond delay="indefinite"/>
                      </p:stCondLst>
                      <p:childTnLst>
                        <p:par>
                          <p:cTn id="41" fill="hold">
                            <p:stCondLst>
                              <p:cond delay="0"/>
                            </p:stCondLst>
                            <p:childTnLst>
                              <p:par>
                                <p:cTn id="42" presetID="63" presetClass="path" presetSubtype="0" accel="50000" decel="50000" fill="hold" nodeType="clickEffect">
                                  <p:stCondLst>
                                    <p:cond delay="0"/>
                                  </p:stCondLst>
                                  <p:childTnLst>
                                    <p:animMotion origin="layout" path="M -0.93385 0.00393 L 0.00018 1.48148E-6 " pathEditMode="relative" rAng="0" ptsTypes="AA">
                                      <p:cBhvr>
                                        <p:cTn id="43" dur="2000" fill="hold"/>
                                        <p:tgtEl>
                                          <p:spTgt spid="11"/>
                                        </p:tgtEl>
                                        <p:attrNameLst>
                                          <p:attrName>ppt_x</p:attrName>
                                          <p:attrName>ppt_y</p:attrName>
                                        </p:attrNameLst>
                                      </p:cBhvr>
                                      <p:rCtr x="46701" y="-208"/>
                                    </p:animMotion>
                                  </p:childTnLst>
                                </p:cTn>
                              </p:par>
                            </p:childTnLst>
                          </p:cTn>
                        </p:par>
                      </p:childTnLst>
                    </p:cTn>
                  </p:par>
                </p:childTnLst>
              </p:cTn>
              <p:nextCondLst>
                <p:cond evt="onClick" delay="0">
                  <p:tgtEl>
                    <p:spTgt spid="11"/>
                  </p:tgtEl>
                </p:cond>
              </p:nextCondLst>
            </p:seq>
          </p:childTnLst>
        </p:cTn>
      </p:par>
    </p:tnLst>
    <p:bldLst>
      <p:bldP spid="141" grpId="0" animBg="1"/>
      <p:bldP spid="142" grpId="0" animBg="1"/>
      <p:bldP spid="143" grpId="0" animBg="1"/>
      <p:bldP spid="144" grpId="0" animBg="1"/>
      <p:bldP spid="145" grpId="0" animBg="1"/>
      <p:bldP spid="149" grpId="0" animBg="1"/>
      <p:bldP spid="150" grpId="0" animBg="1"/>
      <p:bldP spid="153" grpId="0" animBg="1"/>
      <p:bldP spid="154" grpId="0" animBg="1"/>
      <p:bldP spid="15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Oval 137"/>
          <p:cNvSpPr/>
          <p:nvPr/>
        </p:nvSpPr>
        <p:spPr>
          <a:xfrm>
            <a:off x="3839965" y="3127541"/>
            <a:ext cx="4542286" cy="2104538"/>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latin typeface="Calibri" panose="020F0502020204030204" pitchFamily="34" charset="0"/>
            </a:endParaRPr>
          </a:p>
        </p:txBody>
      </p:sp>
      <p:sp>
        <p:nvSpPr>
          <p:cNvPr id="154" name="Oval 153"/>
          <p:cNvSpPr/>
          <p:nvPr/>
        </p:nvSpPr>
        <p:spPr>
          <a:xfrm>
            <a:off x="5105209" y="3455038"/>
            <a:ext cx="3190468" cy="1466502"/>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latin typeface="Calibri" panose="020F0502020204030204" pitchFamily="34" charset="0"/>
            </a:endParaRPr>
          </a:p>
        </p:txBody>
      </p:sp>
      <p:pic>
        <p:nvPicPr>
          <p:cNvPr id="14"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00" y="1412776"/>
            <a:ext cx="8892000"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Straight Arrow Connector 15"/>
          <p:cNvCxnSpPr/>
          <p:nvPr/>
        </p:nvCxnSpPr>
        <p:spPr>
          <a:xfrm>
            <a:off x="72000" y="1521167"/>
            <a:ext cx="9000000" cy="0"/>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1" name="Oval 140"/>
          <p:cNvSpPr/>
          <p:nvPr/>
        </p:nvSpPr>
        <p:spPr>
          <a:xfrm>
            <a:off x="4938422"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2" name="Oval 141"/>
          <p:cNvSpPr/>
          <p:nvPr/>
        </p:nvSpPr>
        <p:spPr>
          <a:xfrm>
            <a:off x="5337360"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3" name="Oval 142"/>
          <p:cNvSpPr/>
          <p:nvPr/>
        </p:nvSpPr>
        <p:spPr>
          <a:xfrm>
            <a:off x="5768244"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4" name="Oval 143"/>
          <p:cNvSpPr/>
          <p:nvPr/>
        </p:nvSpPr>
        <p:spPr>
          <a:xfrm>
            <a:off x="6208384"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5" name="Oval 144"/>
          <p:cNvSpPr/>
          <p:nvPr/>
        </p:nvSpPr>
        <p:spPr>
          <a:xfrm>
            <a:off x="6593045"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8" name="Oval 147"/>
          <p:cNvSpPr/>
          <p:nvPr/>
        </p:nvSpPr>
        <p:spPr>
          <a:xfrm>
            <a:off x="7020272"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9" name="Oval 148"/>
          <p:cNvSpPr/>
          <p:nvPr/>
        </p:nvSpPr>
        <p:spPr>
          <a:xfrm>
            <a:off x="7443341"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0" name="Oval 149"/>
          <p:cNvSpPr/>
          <p:nvPr/>
        </p:nvSpPr>
        <p:spPr>
          <a:xfrm>
            <a:off x="7876276"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1" name="Oval 150"/>
          <p:cNvSpPr/>
          <p:nvPr/>
        </p:nvSpPr>
        <p:spPr>
          <a:xfrm>
            <a:off x="8269240"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3" name="Oval 152"/>
          <p:cNvSpPr/>
          <p:nvPr/>
        </p:nvSpPr>
        <p:spPr>
          <a:xfrm>
            <a:off x="8712480"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6" name="Oval 145"/>
          <p:cNvSpPr/>
          <p:nvPr/>
        </p:nvSpPr>
        <p:spPr>
          <a:xfrm>
            <a:off x="5098616" y="3446559"/>
            <a:ext cx="3190468" cy="1466502"/>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latin typeface="Calibri" panose="020F0502020204030204" pitchFamily="34" charset="0"/>
            </a:endParaRPr>
          </a:p>
        </p:txBody>
      </p:sp>
      <p:sp>
        <p:nvSpPr>
          <p:cNvPr id="57" name="Oval 56"/>
          <p:cNvSpPr/>
          <p:nvPr/>
        </p:nvSpPr>
        <p:spPr>
          <a:xfrm>
            <a:off x="871248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7" name="Oval 66"/>
          <p:cNvSpPr/>
          <p:nvPr/>
        </p:nvSpPr>
        <p:spPr>
          <a:xfrm>
            <a:off x="8712480"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11" name="Group 10"/>
          <p:cNvGrpSpPr/>
          <p:nvPr/>
        </p:nvGrpSpPr>
        <p:grpSpPr>
          <a:xfrm>
            <a:off x="8783960" y="1155322"/>
            <a:ext cx="7213784" cy="4599432"/>
            <a:chOff x="8783960" y="1155322"/>
            <a:chExt cx="7213784" cy="4599432"/>
          </a:xfrm>
        </p:grpSpPr>
        <p:sp>
          <p:nvSpPr>
            <p:cNvPr id="12" name="Snip Single Corner Rectangle 11"/>
            <p:cNvSpPr/>
            <p:nvPr/>
          </p:nvSpPr>
          <p:spPr>
            <a:xfrm flipH="1">
              <a:off x="8783960" y="1952836"/>
              <a:ext cx="360040" cy="1044116"/>
            </a:xfrm>
            <a:prstGeom prst="snip1Rect">
              <a:avLst>
                <a:gd name="adj" fmla="val 27932"/>
              </a:avLst>
            </a:prstGeom>
            <a:solidFill>
              <a:srgbClr val="990033"/>
            </a:solidFill>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IE" dirty="0" smtClean="0"/>
                <a:t>Page 23</a:t>
              </a:r>
              <a:endParaRPr lang="en-IE" dirty="0"/>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6612" y="1155322"/>
              <a:ext cx="6771132" cy="45994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
        <p:nvSpPr>
          <p:cNvPr id="27" name="Oval 26"/>
          <p:cNvSpPr/>
          <p:nvPr/>
        </p:nvSpPr>
        <p:spPr>
          <a:xfrm>
            <a:off x="4940132"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Oval 27"/>
          <p:cNvSpPr/>
          <p:nvPr/>
        </p:nvSpPr>
        <p:spPr>
          <a:xfrm>
            <a:off x="5339070"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Oval 28"/>
          <p:cNvSpPr/>
          <p:nvPr/>
        </p:nvSpPr>
        <p:spPr>
          <a:xfrm>
            <a:off x="5769954"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Oval 29"/>
          <p:cNvSpPr/>
          <p:nvPr/>
        </p:nvSpPr>
        <p:spPr>
          <a:xfrm>
            <a:off x="6210094"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Oval 30"/>
          <p:cNvSpPr/>
          <p:nvPr/>
        </p:nvSpPr>
        <p:spPr>
          <a:xfrm>
            <a:off x="6594755"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Oval 31"/>
          <p:cNvSpPr/>
          <p:nvPr/>
        </p:nvSpPr>
        <p:spPr>
          <a:xfrm>
            <a:off x="7021982"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Oval 32"/>
          <p:cNvSpPr/>
          <p:nvPr/>
        </p:nvSpPr>
        <p:spPr>
          <a:xfrm>
            <a:off x="7445051"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Oval 33"/>
          <p:cNvSpPr/>
          <p:nvPr/>
        </p:nvSpPr>
        <p:spPr>
          <a:xfrm>
            <a:off x="7877986"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Oval 34"/>
          <p:cNvSpPr/>
          <p:nvPr/>
        </p:nvSpPr>
        <p:spPr>
          <a:xfrm>
            <a:off x="8270950" y="1409101"/>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Oval 35"/>
          <p:cNvSpPr/>
          <p:nvPr/>
        </p:nvSpPr>
        <p:spPr>
          <a:xfrm>
            <a:off x="8712480"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Oval 36"/>
          <p:cNvSpPr/>
          <p:nvPr/>
        </p:nvSpPr>
        <p:spPr>
          <a:xfrm>
            <a:off x="740931"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Oval 37"/>
          <p:cNvSpPr/>
          <p:nvPr/>
        </p:nvSpPr>
        <p:spPr>
          <a:xfrm>
            <a:off x="1139869"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Oval 38"/>
          <p:cNvSpPr/>
          <p:nvPr/>
        </p:nvSpPr>
        <p:spPr>
          <a:xfrm>
            <a:off x="1570753"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Oval 39"/>
          <p:cNvSpPr/>
          <p:nvPr/>
        </p:nvSpPr>
        <p:spPr>
          <a:xfrm>
            <a:off x="2010893"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Oval 40"/>
          <p:cNvSpPr/>
          <p:nvPr/>
        </p:nvSpPr>
        <p:spPr>
          <a:xfrm>
            <a:off x="2395554"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 name="Oval 41"/>
          <p:cNvSpPr/>
          <p:nvPr/>
        </p:nvSpPr>
        <p:spPr>
          <a:xfrm>
            <a:off x="2822781"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Oval 42"/>
          <p:cNvSpPr/>
          <p:nvPr/>
        </p:nvSpPr>
        <p:spPr>
          <a:xfrm>
            <a:off x="3245850"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Oval 43"/>
          <p:cNvSpPr/>
          <p:nvPr/>
        </p:nvSpPr>
        <p:spPr>
          <a:xfrm>
            <a:off x="3678785"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Oval 44"/>
          <p:cNvSpPr/>
          <p:nvPr/>
        </p:nvSpPr>
        <p:spPr>
          <a:xfrm>
            <a:off x="4071749"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6" name="Oval 45"/>
          <p:cNvSpPr/>
          <p:nvPr/>
        </p:nvSpPr>
        <p:spPr>
          <a:xfrm>
            <a:off x="4514989"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Oval 46"/>
          <p:cNvSpPr/>
          <p:nvPr/>
        </p:nvSpPr>
        <p:spPr>
          <a:xfrm>
            <a:off x="323528"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0" name="Rectangle 139"/>
          <p:cNvSpPr/>
          <p:nvPr/>
        </p:nvSpPr>
        <p:spPr>
          <a:xfrm>
            <a:off x="3229456" y="2739438"/>
            <a:ext cx="1375377" cy="892552"/>
          </a:xfrm>
          <a:prstGeom prst="rect">
            <a:avLst/>
          </a:prstGeom>
        </p:spPr>
        <p:txBody>
          <a:bodyPr wrap="none">
            <a:spAutoFit/>
          </a:bodyPr>
          <a:lstStyle/>
          <a:p>
            <a:pPr lvl="0" algn="ctr"/>
            <a:r>
              <a:rPr lang="en-IE" sz="2600" b="1" dirty="0" smtClean="0">
                <a:solidFill>
                  <a:schemeClr val="accent4">
                    <a:lumMod val="60000"/>
                    <a:lumOff val="40000"/>
                  </a:schemeClr>
                </a:solidFill>
                <a:latin typeface="Calibri" panose="020F0502020204030204" pitchFamily="34" charset="0"/>
              </a:rPr>
              <a:t>Integers</a:t>
            </a:r>
            <a:r>
              <a:rPr lang="en-IE" sz="2600" dirty="0" smtClean="0">
                <a:solidFill>
                  <a:prstClr val="white"/>
                </a:solidFill>
                <a:latin typeface="Calibri" panose="020F0502020204030204" pitchFamily="34" charset="0"/>
              </a:rPr>
              <a:t> </a:t>
            </a:r>
          </a:p>
          <a:p>
            <a:pPr lvl="0" algn="ctr"/>
            <a:r>
              <a:rPr lang="en-IE" sz="2600" dirty="0" smtClean="0">
                <a:solidFill>
                  <a:schemeClr val="accent4">
                    <a:lumMod val="60000"/>
                    <a:lumOff val="40000"/>
                  </a:schemeClr>
                </a:solidFill>
                <a:latin typeface="Cambria Math"/>
                <a:ea typeface="Cambria Math"/>
              </a:rPr>
              <a:t>ℤ</a:t>
            </a:r>
            <a:endParaRPr lang="en-IE" sz="2600" dirty="0">
              <a:solidFill>
                <a:schemeClr val="accent4">
                  <a:lumMod val="60000"/>
                  <a:lumOff val="40000"/>
                </a:schemeClr>
              </a:solidFill>
              <a:latin typeface="Calibri" panose="020F0502020204030204" pitchFamily="34" charset="0"/>
            </a:endParaRPr>
          </a:p>
        </p:txBody>
      </p:sp>
      <p:sp>
        <p:nvSpPr>
          <p:cNvPr id="48" name="Title 1"/>
          <p:cNvSpPr>
            <a:spLocks noGrp="1"/>
          </p:cNvSpPr>
          <p:nvPr>
            <p:ph type="title"/>
          </p:nvPr>
        </p:nvSpPr>
        <p:spPr>
          <a:xfrm>
            <a:off x="0" y="-6640"/>
            <a:ext cx="9144000" cy="661495"/>
          </a:xfrm>
        </p:spPr>
        <p:txBody>
          <a:bodyPr/>
          <a:lstStyle/>
          <a:p>
            <a:pPr algn="l"/>
            <a:r>
              <a:rPr lang="en-IE" dirty="0" smtClean="0"/>
              <a:t>                        </a:t>
            </a:r>
            <a:br>
              <a:rPr lang="en-IE" dirty="0" smtClean="0"/>
            </a:br>
            <a:r>
              <a:rPr lang="en-IE" dirty="0" smtClean="0"/>
              <a:t/>
            </a:r>
            <a:br>
              <a:rPr lang="en-IE" dirty="0" smtClean="0"/>
            </a:br>
            <a:r>
              <a:rPr lang="en-IE" sz="2800" dirty="0" smtClean="0"/>
              <a:t>Venn Diagram &amp; Number Line                   </a:t>
            </a:r>
            <a:r>
              <a:rPr lang="en-IE" sz="3200" b="0" dirty="0" smtClean="0">
                <a:solidFill>
                  <a:srgbClr val="FF0000"/>
                </a:solidFill>
                <a:effectLst/>
                <a:latin typeface="Cambria Math"/>
                <a:ea typeface="Cambria Math"/>
              </a:rPr>
              <a:t>ℕ,</a:t>
            </a:r>
            <a:r>
              <a:rPr lang="en-IE" sz="3200" b="0" dirty="0" smtClean="0">
                <a:solidFill>
                  <a:srgbClr val="FF0000"/>
                </a:solidFill>
                <a:effectLst/>
              </a:rPr>
              <a:t> </a:t>
            </a:r>
            <a:r>
              <a:rPr lang="en-IE" sz="3200" b="0" dirty="0" smtClean="0">
                <a:solidFill>
                  <a:srgbClr val="FF0000"/>
                </a:solidFill>
                <a:effectLst/>
                <a:latin typeface="Cambria Math"/>
                <a:ea typeface="Cambria Math"/>
              </a:rPr>
              <a:t>ℤ</a:t>
            </a:r>
            <a:r>
              <a:rPr lang="en-IE" sz="3200" b="0" dirty="0" smtClean="0">
                <a:solidFill>
                  <a:srgbClr val="FF0000"/>
                </a:solidFill>
                <a:effectLst/>
                <a:latin typeface="Calibri" panose="020F0502020204030204" pitchFamily="34" charset="0"/>
              </a:rPr>
              <a:t> and </a:t>
            </a:r>
            <a:r>
              <a:rPr lang="en-IE" sz="3200" b="0" dirty="0" smtClean="0">
                <a:solidFill>
                  <a:srgbClr val="FF0000"/>
                </a:solidFill>
                <a:effectLst/>
                <a:latin typeface="Calibri" panose="020F0502020204030204" pitchFamily="34" charset="0"/>
                <a:ea typeface="Cambria Math"/>
              </a:rPr>
              <a:t>ℚ.</a:t>
            </a:r>
            <a:r>
              <a:rPr lang="en-IE" sz="3200" dirty="0">
                <a:solidFill>
                  <a:prstClr val="white"/>
                </a:solidFill>
                <a:effectLst/>
                <a:latin typeface="Calibri" panose="020F0502020204030204" pitchFamily="34" charset="0"/>
              </a:rPr>
              <a:t/>
            </a:r>
            <a:br>
              <a:rPr lang="en-IE" sz="3200" dirty="0">
                <a:solidFill>
                  <a:prstClr val="white"/>
                </a:solidFill>
                <a:effectLst/>
                <a:latin typeface="Calibri" panose="020F0502020204030204" pitchFamily="34" charset="0"/>
              </a:rPr>
            </a:br>
            <a:endParaRPr lang="en-IE" sz="3200" dirty="0">
              <a:effectLst/>
            </a:endParaRPr>
          </a:p>
        </p:txBody>
      </p:sp>
      <p:sp>
        <p:nvSpPr>
          <p:cNvPr id="2" name="Rectangle 1"/>
          <p:cNvSpPr/>
          <p:nvPr/>
        </p:nvSpPr>
        <p:spPr>
          <a:xfrm>
            <a:off x="4163958" y="3717841"/>
            <a:ext cx="742511" cy="461665"/>
          </a:xfrm>
          <a:prstGeom prst="rect">
            <a:avLst/>
          </a:prstGeom>
        </p:spPr>
        <p:txBody>
          <a:bodyPr wrap="none">
            <a:spAutoFit/>
          </a:bodyPr>
          <a:lstStyle/>
          <a:p>
            <a:pPr lvl="0" algn="ctr"/>
            <a:r>
              <a:rPr lang="en-IE" sz="2400" dirty="0" smtClean="0">
                <a:latin typeface="Cambria Math"/>
                <a:ea typeface="Cambria Math"/>
              </a:rPr>
              <a:t>ℤ\</a:t>
            </a:r>
            <a:r>
              <a:rPr lang="en-IE" sz="2400" dirty="0" smtClean="0">
                <a:solidFill>
                  <a:schemeClr val="accent5">
                    <a:lumMod val="75000"/>
                  </a:schemeClr>
                </a:solidFill>
                <a:latin typeface="Cambria Math"/>
                <a:ea typeface="Cambria Math"/>
              </a:rPr>
              <a:t>ℕ</a:t>
            </a:r>
            <a:endParaRPr lang="en-IE" sz="2400" dirty="0">
              <a:solidFill>
                <a:schemeClr val="accent5">
                  <a:lumMod val="75000"/>
                </a:schemeClr>
              </a:solidFill>
              <a:latin typeface="Calibri" panose="020F0502020204030204" pitchFamily="34" charset="0"/>
            </a:endParaRPr>
          </a:p>
        </p:txBody>
      </p:sp>
    </p:spTree>
    <p:extLst>
      <p:ext uri="{BB962C8B-B14F-4D97-AF65-F5344CB8AC3E}">
        <p14:creationId xmlns:p14="http://schemas.microsoft.com/office/powerpoint/2010/main" val="82092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8"/>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animEffect transition="in" filter="fade">
                                      <p:cBhvr>
                                        <p:cTn id="9" dur="500"/>
                                        <p:tgtEl>
                                          <p:spTgt spid="3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500"/>
                                        <p:tgtEl>
                                          <p:spTgt spid="4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500"/>
                                        <p:tgtEl>
                                          <p:spTgt spid="4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500"/>
                                        <p:tgtEl>
                                          <p:spTgt spid="4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500"/>
                                        <p:tgtEl>
                                          <p:spTgt spid="4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500"/>
                                        <p:tgtEl>
                                          <p:spTgt spid="4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fade">
                                      <p:cBhvr>
                                        <p:cTn id="39" dur="500"/>
                                        <p:tgtEl>
                                          <p:spTgt spid="5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7"/>
                                        </p:tgtEl>
                                        <p:attrNameLst>
                                          <p:attrName>style.visibility</p:attrName>
                                        </p:attrNameLst>
                                      </p:cBhvr>
                                      <p:to>
                                        <p:strVal val="visible"/>
                                      </p:to>
                                    </p:set>
                                    <p:animEffect transition="in" filter="fade">
                                      <p:cBhvr>
                                        <p:cTn id="42" dur="500"/>
                                        <p:tgtEl>
                                          <p:spTgt spid="6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500"/>
                                        <p:tgtEl>
                                          <p:spTgt spid="3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5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1" nodeType="clickEffect">
                                  <p:stCondLst>
                                    <p:cond delay="0"/>
                                  </p:stCondLst>
                                  <p:childTnLst>
                                    <p:animEffect transition="out" filter="fade">
                                      <p:cBhvr>
                                        <p:cTn id="54" dur="500"/>
                                        <p:tgtEl>
                                          <p:spTgt spid="2"/>
                                        </p:tgtEl>
                                      </p:cBhvr>
                                    </p:animEffect>
                                    <p:set>
                                      <p:cBhvr>
                                        <p:cTn id="55" dur="1" fill="hold">
                                          <p:stCondLst>
                                            <p:cond delay="499"/>
                                          </p:stCondLst>
                                        </p:cTn>
                                        <p:tgtEl>
                                          <p:spTgt spid="2"/>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500"/>
                                        <p:tgtEl>
                                          <p:spTgt spid="2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500"/>
                                        <p:tgtEl>
                                          <p:spTgt spid="2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500"/>
                                        <p:tgtEl>
                                          <p:spTgt spid="2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500"/>
                                        <p:tgtEl>
                                          <p:spTgt spid="3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500"/>
                                        <p:tgtEl>
                                          <p:spTgt spid="3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500"/>
                                        <p:tgtEl>
                                          <p:spTgt spid="3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500"/>
                                        <p:tgtEl>
                                          <p:spTgt spid="33"/>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500"/>
                                        <p:tgtEl>
                                          <p:spTgt spid="3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fade">
                                      <p:cBhvr>
                                        <p:cTn id="84" dur="500"/>
                                        <p:tgtEl>
                                          <p:spTgt spid="3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fade">
                                      <p:cBhvr>
                                        <p:cTn id="87" dur="500"/>
                                        <p:tgtEl>
                                          <p:spTgt spid="36"/>
                                        </p:tgtEl>
                                      </p:cBhvr>
                                    </p:animEffect>
                                  </p:childTnLst>
                                </p:cTn>
                              </p:par>
                              <p:par>
                                <p:cTn id="88" presetID="1" presetClass="entr" presetSubtype="0" fill="hold" grpId="0" nodeType="withEffect">
                                  <p:stCondLst>
                                    <p:cond delay="0"/>
                                  </p:stCondLst>
                                  <p:childTnLst>
                                    <p:set>
                                      <p:cBhvr>
                                        <p:cTn id="89" dur="1" fill="hold">
                                          <p:stCondLst>
                                            <p:cond delay="0"/>
                                          </p:stCondLst>
                                        </p:cTn>
                                        <p:tgtEl>
                                          <p:spTgt spid="146"/>
                                        </p:tgtEl>
                                        <p:attrNameLst>
                                          <p:attrName>style.visibility</p:attrName>
                                        </p:attrNameLst>
                                      </p:cBhvr>
                                      <p:to>
                                        <p:strVal val="visible"/>
                                      </p:to>
                                    </p:set>
                                  </p:childTnLst>
                                </p:cTn>
                              </p:par>
                              <p:par>
                                <p:cTn id="90" presetID="10" presetClass="exit" presetSubtype="0" fill="hold" grpId="0" nodeType="withEffect">
                                  <p:stCondLst>
                                    <p:cond delay="0"/>
                                  </p:stCondLst>
                                  <p:childTnLst>
                                    <p:animEffect transition="out" filter="fade">
                                      <p:cBhvr>
                                        <p:cTn id="91" dur="500"/>
                                        <p:tgtEl>
                                          <p:spTgt spid="141"/>
                                        </p:tgtEl>
                                      </p:cBhvr>
                                    </p:animEffect>
                                    <p:set>
                                      <p:cBhvr>
                                        <p:cTn id="92" dur="1" fill="hold">
                                          <p:stCondLst>
                                            <p:cond delay="499"/>
                                          </p:stCondLst>
                                        </p:cTn>
                                        <p:tgtEl>
                                          <p:spTgt spid="141"/>
                                        </p:tgtEl>
                                        <p:attrNameLst>
                                          <p:attrName>style.visibility</p:attrName>
                                        </p:attrNameLst>
                                      </p:cBhvr>
                                      <p:to>
                                        <p:strVal val="hidden"/>
                                      </p:to>
                                    </p:set>
                                  </p:childTnLst>
                                </p:cTn>
                              </p:par>
                              <p:par>
                                <p:cTn id="93" presetID="10" presetClass="exit" presetSubtype="0" fill="hold" grpId="0" nodeType="withEffect">
                                  <p:stCondLst>
                                    <p:cond delay="0"/>
                                  </p:stCondLst>
                                  <p:childTnLst>
                                    <p:animEffect transition="out" filter="fade">
                                      <p:cBhvr>
                                        <p:cTn id="94" dur="500"/>
                                        <p:tgtEl>
                                          <p:spTgt spid="142"/>
                                        </p:tgtEl>
                                      </p:cBhvr>
                                    </p:animEffect>
                                    <p:set>
                                      <p:cBhvr>
                                        <p:cTn id="95" dur="1" fill="hold">
                                          <p:stCondLst>
                                            <p:cond delay="499"/>
                                          </p:stCondLst>
                                        </p:cTn>
                                        <p:tgtEl>
                                          <p:spTgt spid="142"/>
                                        </p:tgtEl>
                                        <p:attrNameLst>
                                          <p:attrName>style.visibility</p:attrName>
                                        </p:attrNameLst>
                                      </p:cBhvr>
                                      <p:to>
                                        <p:strVal val="hidden"/>
                                      </p:to>
                                    </p:set>
                                  </p:childTnLst>
                                </p:cTn>
                              </p:par>
                              <p:par>
                                <p:cTn id="96" presetID="10" presetClass="exit" presetSubtype="0" fill="hold" grpId="0" nodeType="withEffect">
                                  <p:stCondLst>
                                    <p:cond delay="0"/>
                                  </p:stCondLst>
                                  <p:childTnLst>
                                    <p:animEffect transition="out" filter="fade">
                                      <p:cBhvr>
                                        <p:cTn id="97" dur="500"/>
                                        <p:tgtEl>
                                          <p:spTgt spid="143"/>
                                        </p:tgtEl>
                                      </p:cBhvr>
                                    </p:animEffect>
                                    <p:set>
                                      <p:cBhvr>
                                        <p:cTn id="98" dur="1" fill="hold">
                                          <p:stCondLst>
                                            <p:cond delay="499"/>
                                          </p:stCondLst>
                                        </p:cTn>
                                        <p:tgtEl>
                                          <p:spTgt spid="143"/>
                                        </p:tgtEl>
                                        <p:attrNameLst>
                                          <p:attrName>style.visibility</p:attrName>
                                        </p:attrNameLst>
                                      </p:cBhvr>
                                      <p:to>
                                        <p:strVal val="hidden"/>
                                      </p:to>
                                    </p:set>
                                  </p:childTnLst>
                                </p:cTn>
                              </p:par>
                              <p:par>
                                <p:cTn id="99" presetID="10" presetClass="exit" presetSubtype="0" fill="hold" grpId="0" nodeType="withEffect">
                                  <p:stCondLst>
                                    <p:cond delay="0"/>
                                  </p:stCondLst>
                                  <p:childTnLst>
                                    <p:animEffect transition="out" filter="fade">
                                      <p:cBhvr>
                                        <p:cTn id="100" dur="500"/>
                                        <p:tgtEl>
                                          <p:spTgt spid="144"/>
                                        </p:tgtEl>
                                      </p:cBhvr>
                                    </p:animEffect>
                                    <p:set>
                                      <p:cBhvr>
                                        <p:cTn id="101" dur="1" fill="hold">
                                          <p:stCondLst>
                                            <p:cond delay="499"/>
                                          </p:stCondLst>
                                        </p:cTn>
                                        <p:tgtEl>
                                          <p:spTgt spid="144"/>
                                        </p:tgtEl>
                                        <p:attrNameLst>
                                          <p:attrName>style.visibility</p:attrName>
                                        </p:attrNameLst>
                                      </p:cBhvr>
                                      <p:to>
                                        <p:strVal val="hidden"/>
                                      </p:to>
                                    </p:set>
                                  </p:childTnLst>
                                </p:cTn>
                              </p:par>
                              <p:par>
                                <p:cTn id="102" presetID="10" presetClass="exit" presetSubtype="0" fill="hold" grpId="0" nodeType="withEffect">
                                  <p:stCondLst>
                                    <p:cond delay="0"/>
                                  </p:stCondLst>
                                  <p:childTnLst>
                                    <p:animEffect transition="out" filter="fade">
                                      <p:cBhvr>
                                        <p:cTn id="103" dur="500"/>
                                        <p:tgtEl>
                                          <p:spTgt spid="145"/>
                                        </p:tgtEl>
                                      </p:cBhvr>
                                    </p:animEffect>
                                    <p:set>
                                      <p:cBhvr>
                                        <p:cTn id="104" dur="1" fill="hold">
                                          <p:stCondLst>
                                            <p:cond delay="499"/>
                                          </p:stCondLst>
                                        </p:cTn>
                                        <p:tgtEl>
                                          <p:spTgt spid="145"/>
                                        </p:tgtEl>
                                        <p:attrNameLst>
                                          <p:attrName>style.visibility</p:attrName>
                                        </p:attrNameLst>
                                      </p:cBhvr>
                                      <p:to>
                                        <p:strVal val="hidden"/>
                                      </p:to>
                                    </p:set>
                                  </p:childTnLst>
                                </p:cTn>
                              </p:par>
                              <p:par>
                                <p:cTn id="105" presetID="10" presetClass="exit" presetSubtype="0" fill="hold" grpId="0" nodeType="withEffect">
                                  <p:stCondLst>
                                    <p:cond delay="0"/>
                                  </p:stCondLst>
                                  <p:childTnLst>
                                    <p:animEffect transition="out" filter="fade">
                                      <p:cBhvr>
                                        <p:cTn id="106" dur="500"/>
                                        <p:tgtEl>
                                          <p:spTgt spid="148"/>
                                        </p:tgtEl>
                                      </p:cBhvr>
                                    </p:animEffect>
                                    <p:set>
                                      <p:cBhvr>
                                        <p:cTn id="107" dur="1" fill="hold">
                                          <p:stCondLst>
                                            <p:cond delay="499"/>
                                          </p:stCondLst>
                                        </p:cTn>
                                        <p:tgtEl>
                                          <p:spTgt spid="148"/>
                                        </p:tgtEl>
                                        <p:attrNameLst>
                                          <p:attrName>style.visibility</p:attrName>
                                        </p:attrNameLst>
                                      </p:cBhvr>
                                      <p:to>
                                        <p:strVal val="hidden"/>
                                      </p:to>
                                    </p:set>
                                  </p:childTnLst>
                                </p:cTn>
                              </p:par>
                              <p:par>
                                <p:cTn id="108" presetID="10" presetClass="exit" presetSubtype="0" fill="hold" grpId="0" nodeType="withEffect">
                                  <p:stCondLst>
                                    <p:cond delay="0"/>
                                  </p:stCondLst>
                                  <p:childTnLst>
                                    <p:animEffect transition="out" filter="fade">
                                      <p:cBhvr>
                                        <p:cTn id="109" dur="500"/>
                                        <p:tgtEl>
                                          <p:spTgt spid="149"/>
                                        </p:tgtEl>
                                      </p:cBhvr>
                                    </p:animEffect>
                                    <p:set>
                                      <p:cBhvr>
                                        <p:cTn id="110" dur="1" fill="hold">
                                          <p:stCondLst>
                                            <p:cond delay="499"/>
                                          </p:stCondLst>
                                        </p:cTn>
                                        <p:tgtEl>
                                          <p:spTgt spid="149"/>
                                        </p:tgtEl>
                                        <p:attrNameLst>
                                          <p:attrName>style.visibility</p:attrName>
                                        </p:attrNameLst>
                                      </p:cBhvr>
                                      <p:to>
                                        <p:strVal val="hidden"/>
                                      </p:to>
                                    </p:set>
                                  </p:childTnLst>
                                </p:cTn>
                              </p:par>
                              <p:par>
                                <p:cTn id="111" presetID="10" presetClass="exit" presetSubtype="0" fill="hold" grpId="0" nodeType="withEffect">
                                  <p:stCondLst>
                                    <p:cond delay="0"/>
                                  </p:stCondLst>
                                  <p:childTnLst>
                                    <p:animEffect transition="out" filter="fade">
                                      <p:cBhvr>
                                        <p:cTn id="112" dur="500"/>
                                        <p:tgtEl>
                                          <p:spTgt spid="150"/>
                                        </p:tgtEl>
                                      </p:cBhvr>
                                    </p:animEffect>
                                    <p:set>
                                      <p:cBhvr>
                                        <p:cTn id="113" dur="1" fill="hold">
                                          <p:stCondLst>
                                            <p:cond delay="499"/>
                                          </p:stCondLst>
                                        </p:cTn>
                                        <p:tgtEl>
                                          <p:spTgt spid="150"/>
                                        </p:tgtEl>
                                        <p:attrNameLst>
                                          <p:attrName>style.visibility</p:attrName>
                                        </p:attrNameLst>
                                      </p:cBhvr>
                                      <p:to>
                                        <p:strVal val="hidden"/>
                                      </p:to>
                                    </p:set>
                                  </p:childTnLst>
                                </p:cTn>
                              </p:par>
                              <p:par>
                                <p:cTn id="114" presetID="10" presetClass="exit" presetSubtype="0" fill="hold" grpId="0" nodeType="withEffect">
                                  <p:stCondLst>
                                    <p:cond delay="0"/>
                                  </p:stCondLst>
                                  <p:childTnLst>
                                    <p:animEffect transition="out" filter="fade">
                                      <p:cBhvr>
                                        <p:cTn id="115" dur="500"/>
                                        <p:tgtEl>
                                          <p:spTgt spid="151"/>
                                        </p:tgtEl>
                                      </p:cBhvr>
                                    </p:animEffect>
                                    <p:set>
                                      <p:cBhvr>
                                        <p:cTn id="116" dur="1" fill="hold">
                                          <p:stCondLst>
                                            <p:cond delay="499"/>
                                          </p:stCondLst>
                                        </p:cTn>
                                        <p:tgtEl>
                                          <p:spTgt spid="151"/>
                                        </p:tgtEl>
                                        <p:attrNameLst>
                                          <p:attrName>style.visibility</p:attrName>
                                        </p:attrNameLst>
                                      </p:cBhvr>
                                      <p:to>
                                        <p:strVal val="hidden"/>
                                      </p:to>
                                    </p:set>
                                  </p:childTnLst>
                                </p:cTn>
                              </p:par>
                              <p:par>
                                <p:cTn id="117" presetID="10" presetClass="exit" presetSubtype="0" fill="hold" grpId="0" nodeType="withEffect">
                                  <p:stCondLst>
                                    <p:cond delay="0"/>
                                  </p:stCondLst>
                                  <p:childTnLst>
                                    <p:animEffect transition="out" filter="fade">
                                      <p:cBhvr>
                                        <p:cTn id="118" dur="500"/>
                                        <p:tgtEl>
                                          <p:spTgt spid="153"/>
                                        </p:tgtEl>
                                      </p:cBhvr>
                                    </p:animEffect>
                                    <p:set>
                                      <p:cBhvr>
                                        <p:cTn id="119" dur="1" fill="hold">
                                          <p:stCondLst>
                                            <p:cond delay="499"/>
                                          </p:stCondLst>
                                        </p:cTn>
                                        <p:tgtEl>
                                          <p:spTgt spid="1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0" restart="whenNotActive" fill="hold" evtFilter="cancelBubble" nodeType="interactiveSeq">
                <p:stCondLst>
                  <p:cond evt="onClick" delay="0">
                    <p:tgtEl>
                      <p:spTgt spid="11"/>
                    </p:tgtEl>
                  </p:cond>
                </p:stCondLst>
                <p:endSync evt="end" delay="0">
                  <p:rtn val="all"/>
                </p:endSync>
                <p:childTnLst>
                  <p:par>
                    <p:cTn id="121" fill="hold">
                      <p:stCondLst>
                        <p:cond delay="0"/>
                      </p:stCondLst>
                      <p:childTnLst>
                        <p:par>
                          <p:cTn id="122" fill="hold">
                            <p:stCondLst>
                              <p:cond delay="0"/>
                            </p:stCondLst>
                            <p:childTnLst>
                              <p:par>
                                <p:cTn id="123" presetID="35" presetClass="path" presetSubtype="0" accel="50000" decel="50000" fill="hold" nodeType="clickEffect">
                                  <p:stCondLst>
                                    <p:cond delay="0"/>
                                  </p:stCondLst>
                                  <p:childTnLst>
                                    <p:animMotion origin="layout" path="M 4.16667E-6 -3.7037E-6 L -0.93386 0.00394 " pathEditMode="relative" rAng="0" ptsTypes="AA">
                                      <p:cBhvr>
                                        <p:cTn id="124" dur="2000" fill="hold"/>
                                        <p:tgtEl>
                                          <p:spTgt spid="11"/>
                                        </p:tgtEl>
                                        <p:attrNameLst>
                                          <p:attrName>ppt_x</p:attrName>
                                          <p:attrName>ppt_y</p:attrName>
                                        </p:attrNameLst>
                                      </p:cBhvr>
                                      <p:rCtr x="-46701" y="185"/>
                                    </p:animMotion>
                                  </p:childTnLst>
                                </p:cTn>
                              </p:par>
                            </p:childTnLst>
                          </p:cTn>
                        </p:par>
                      </p:childTnLst>
                    </p:cTn>
                  </p:par>
                  <p:par>
                    <p:cTn id="125" fill="hold">
                      <p:stCondLst>
                        <p:cond delay="indefinite"/>
                      </p:stCondLst>
                      <p:childTnLst>
                        <p:par>
                          <p:cTn id="126" fill="hold">
                            <p:stCondLst>
                              <p:cond delay="0"/>
                            </p:stCondLst>
                            <p:childTnLst>
                              <p:par>
                                <p:cTn id="127" presetID="63" presetClass="path" presetSubtype="0" accel="50000" decel="50000" fill="hold" nodeType="clickEffect">
                                  <p:stCondLst>
                                    <p:cond delay="0"/>
                                  </p:stCondLst>
                                  <p:childTnLst>
                                    <p:animMotion origin="layout" path="M -0.93385 0.00393 L 0.00018 1.48148E-6 " pathEditMode="relative" rAng="0" ptsTypes="AA">
                                      <p:cBhvr>
                                        <p:cTn id="128" dur="2000" fill="hold"/>
                                        <p:tgtEl>
                                          <p:spTgt spid="11"/>
                                        </p:tgtEl>
                                        <p:attrNameLst>
                                          <p:attrName>ppt_x</p:attrName>
                                          <p:attrName>ppt_y</p:attrName>
                                        </p:attrNameLst>
                                      </p:cBhvr>
                                      <p:rCtr x="46701" y="-208"/>
                                    </p:animMotion>
                                  </p:childTnLst>
                                </p:cTn>
                              </p:par>
                            </p:childTnLst>
                          </p:cTn>
                        </p:par>
                      </p:childTnLst>
                    </p:cTn>
                  </p:par>
                </p:childTnLst>
              </p:cTn>
              <p:nextCondLst>
                <p:cond evt="onClick" delay="0">
                  <p:tgtEl>
                    <p:spTgt spid="11"/>
                  </p:tgtEl>
                </p:cond>
              </p:nextCondLst>
            </p:seq>
          </p:childTnLst>
        </p:cTn>
      </p:par>
    </p:tnLst>
    <p:bldLst>
      <p:bldP spid="138" grpId="0" animBg="1"/>
      <p:bldP spid="141" grpId="0" animBg="1"/>
      <p:bldP spid="142" grpId="0" animBg="1"/>
      <p:bldP spid="143" grpId="0" animBg="1"/>
      <p:bldP spid="144" grpId="0" animBg="1"/>
      <p:bldP spid="145" grpId="0" animBg="1"/>
      <p:bldP spid="148" grpId="0" animBg="1"/>
      <p:bldP spid="149" grpId="0" animBg="1"/>
      <p:bldP spid="150" grpId="0" animBg="1"/>
      <p:bldP spid="151" grpId="0" animBg="1"/>
      <p:bldP spid="153" grpId="0" animBg="1"/>
      <p:bldP spid="146" grpId="0" animBg="1"/>
      <p:bldP spid="57" grpId="0" animBg="1"/>
      <p:bldP spid="67"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2" grpId="0"/>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40"/>
            <a:ext cx="9144000" cy="648000"/>
          </a:xfrm>
          <a:solidFill>
            <a:schemeClr val="tx2">
              <a:lumMod val="20000"/>
              <a:lumOff val="80000"/>
            </a:schemeClr>
          </a:solidFill>
        </p:spPr>
        <p:txBody>
          <a:bodyPr/>
          <a:lstStyle/>
          <a:p>
            <a:r>
              <a:rPr lang="en-IE" sz="3200" u="sng" dirty="0" smtClean="0"/>
              <a:t>Leaving Certificate- Foundation Level</a:t>
            </a:r>
            <a:endParaRPr lang="en-IE" sz="3200" u="sng"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8" y="777922"/>
            <a:ext cx="8810625" cy="5568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bwMode="auto">
          <a:xfrm>
            <a:off x="289910" y="1501591"/>
            <a:ext cx="2088604" cy="3099437"/>
          </a:xfrm>
          <a:prstGeom prst="rect">
            <a:avLst/>
          </a:prstGeom>
          <a:solidFill>
            <a:srgbClr val="FFFF00">
              <a:alpha val="16000"/>
            </a:srgbClr>
          </a:solidFill>
          <a:ln w="44450"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IE" sz="2400" b="0" i="0" u="none" strike="noStrike" kern="0" cap="none" spc="0" normalizeH="0" baseline="0" noProof="0" smtClean="0">
              <a:ln>
                <a:noFill/>
              </a:ln>
              <a:solidFill>
                <a:prstClr val="black"/>
              </a:solidFill>
              <a:effectLst/>
              <a:uLnTx/>
              <a:uFillTx/>
              <a:latin typeface="Times New Roman" pitchFamily="18" charset="0"/>
            </a:endParaRPr>
          </a:p>
        </p:txBody>
      </p:sp>
    </p:spTree>
    <p:extLst>
      <p:ext uri="{BB962C8B-B14F-4D97-AF65-F5344CB8AC3E}">
        <p14:creationId xmlns:p14="http://schemas.microsoft.com/office/powerpoint/2010/main" val="2020608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Oval 140"/>
          <p:cNvSpPr/>
          <p:nvPr/>
        </p:nvSpPr>
        <p:spPr>
          <a:xfrm>
            <a:off x="2036986" y="2790508"/>
            <a:ext cx="6581681" cy="2726311"/>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latin typeface="Calibri" panose="020F0502020204030204" pitchFamily="34" charset="0"/>
            </a:endParaRPr>
          </a:p>
        </p:txBody>
      </p:sp>
      <p:sp>
        <p:nvSpPr>
          <p:cNvPr id="138" name="Oval 137"/>
          <p:cNvSpPr/>
          <p:nvPr/>
        </p:nvSpPr>
        <p:spPr>
          <a:xfrm>
            <a:off x="3839965" y="3127541"/>
            <a:ext cx="4542286" cy="2104538"/>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latin typeface="Calibri" panose="020F0502020204030204" pitchFamily="34" charset="0"/>
            </a:endParaRPr>
          </a:p>
        </p:txBody>
      </p:sp>
      <p:sp>
        <p:nvSpPr>
          <p:cNvPr id="142" name="Oval 141"/>
          <p:cNvSpPr/>
          <p:nvPr/>
        </p:nvSpPr>
        <p:spPr>
          <a:xfrm>
            <a:off x="3843061" y="3118951"/>
            <a:ext cx="4546904" cy="211312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schemeClr val="tx2"/>
              </a:solidFill>
              <a:latin typeface="Calibri" panose="020F0502020204030204" pitchFamily="34" charset="0"/>
            </a:endParaRPr>
          </a:p>
        </p:txBody>
      </p:sp>
      <p:sp>
        <p:nvSpPr>
          <p:cNvPr id="146" name="Oval 145"/>
          <p:cNvSpPr/>
          <p:nvPr/>
        </p:nvSpPr>
        <p:spPr>
          <a:xfrm>
            <a:off x="5098616" y="3446559"/>
            <a:ext cx="3190468" cy="1466502"/>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latin typeface="Calibri" panose="020F0502020204030204" pitchFamily="34" charset="0"/>
            </a:endParaRPr>
          </a:p>
        </p:txBody>
      </p:sp>
      <p:pic>
        <p:nvPicPr>
          <p:cNvPr id="14"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00" y="1412776"/>
            <a:ext cx="8892000"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Straight Arrow Connector 15"/>
          <p:cNvCxnSpPr/>
          <p:nvPr/>
        </p:nvCxnSpPr>
        <p:spPr>
          <a:xfrm>
            <a:off x="72000" y="1521167"/>
            <a:ext cx="9000000" cy="0"/>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7" name="Rectangle 146"/>
          <p:cNvSpPr/>
          <p:nvPr/>
        </p:nvSpPr>
        <p:spPr>
          <a:xfrm>
            <a:off x="1044815" y="2489120"/>
            <a:ext cx="1606330" cy="1015663"/>
          </a:xfrm>
          <a:prstGeom prst="rect">
            <a:avLst/>
          </a:prstGeom>
        </p:spPr>
        <p:txBody>
          <a:bodyPr wrap="square">
            <a:spAutoFit/>
          </a:bodyPr>
          <a:lstStyle/>
          <a:p>
            <a:pPr lvl="0" algn="ctr"/>
            <a:r>
              <a:rPr lang="en-IE" sz="3000" b="1" dirty="0" smtClean="0">
                <a:solidFill>
                  <a:schemeClr val="tx2"/>
                </a:solidFill>
                <a:latin typeface="Calibri" panose="020F0502020204030204" pitchFamily="34" charset="0"/>
              </a:rPr>
              <a:t>Rational</a:t>
            </a:r>
          </a:p>
          <a:p>
            <a:pPr lvl="0" algn="ctr"/>
            <a:r>
              <a:rPr lang="en-IE" sz="3000" dirty="0">
                <a:solidFill>
                  <a:schemeClr val="tx2"/>
                </a:solidFill>
                <a:latin typeface="Calibri" panose="020F0502020204030204" pitchFamily="34" charset="0"/>
                <a:ea typeface="Cambria Math"/>
              </a:rPr>
              <a:t>ℚ</a:t>
            </a:r>
            <a:endParaRPr lang="en-IE" sz="3000" dirty="0">
              <a:solidFill>
                <a:schemeClr val="tx2"/>
              </a:solidFill>
              <a:latin typeface="Calibri" panose="020F0502020204030204" pitchFamily="34" charset="0"/>
            </a:endParaRPr>
          </a:p>
        </p:txBody>
      </p:sp>
      <p:sp>
        <p:nvSpPr>
          <p:cNvPr id="152" name="Oval 151"/>
          <p:cNvSpPr/>
          <p:nvPr/>
        </p:nvSpPr>
        <p:spPr>
          <a:xfrm>
            <a:off x="5098616" y="3446559"/>
            <a:ext cx="3190468" cy="1466502"/>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schemeClr val="tx2"/>
              </a:solidFill>
              <a:latin typeface="Calibri" panose="020F0502020204030204" pitchFamily="34" charset="0"/>
            </a:endParaRPr>
          </a:p>
        </p:txBody>
      </p:sp>
      <p:sp>
        <p:nvSpPr>
          <p:cNvPr id="52" name="Oval 51"/>
          <p:cNvSpPr/>
          <p:nvPr/>
        </p:nvSpPr>
        <p:spPr>
          <a:xfrm>
            <a:off x="660492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6" name="Oval 55"/>
          <p:cNvSpPr/>
          <p:nvPr/>
        </p:nvSpPr>
        <p:spPr>
          <a:xfrm>
            <a:off x="828111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Oval 48"/>
          <p:cNvSpPr/>
          <p:nvPr/>
        </p:nvSpPr>
        <p:spPr>
          <a:xfrm>
            <a:off x="534923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Oval 49"/>
          <p:cNvSpPr/>
          <p:nvPr/>
        </p:nvSpPr>
        <p:spPr>
          <a:xfrm>
            <a:off x="578011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5" name="Oval 54"/>
          <p:cNvSpPr/>
          <p:nvPr/>
        </p:nvSpPr>
        <p:spPr>
          <a:xfrm>
            <a:off x="788815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2" name="Oval 61"/>
          <p:cNvSpPr/>
          <p:nvPr/>
        </p:nvSpPr>
        <p:spPr>
          <a:xfrm>
            <a:off x="660663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6" name="Oval 65"/>
          <p:cNvSpPr/>
          <p:nvPr/>
        </p:nvSpPr>
        <p:spPr>
          <a:xfrm>
            <a:off x="82828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6" name="Oval 75"/>
          <p:cNvSpPr/>
          <p:nvPr/>
        </p:nvSpPr>
        <p:spPr>
          <a:xfrm>
            <a:off x="408362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Oval 47"/>
          <p:cNvSpPr/>
          <p:nvPr/>
        </p:nvSpPr>
        <p:spPr>
          <a:xfrm>
            <a:off x="495029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 name="Oval 50"/>
          <p:cNvSpPr/>
          <p:nvPr/>
        </p:nvSpPr>
        <p:spPr>
          <a:xfrm>
            <a:off x="622025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3" name="Oval 52"/>
          <p:cNvSpPr/>
          <p:nvPr/>
        </p:nvSpPr>
        <p:spPr>
          <a:xfrm>
            <a:off x="703214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4" name="Oval 53"/>
          <p:cNvSpPr/>
          <p:nvPr/>
        </p:nvSpPr>
        <p:spPr>
          <a:xfrm>
            <a:off x="745521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9" name="Oval 78"/>
          <p:cNvSpPr/>
          <p:nvPr/>
        </p:nvSpPr>
        <p:spPr>
          <a:xfrm>
            <a:off x="510269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0" name="Oval 79"/>
          <p:cNvSpPr/>
          <p:nvPr/>
        </p:nvSpPr>
        <p:spPr>
          <a:xfrm>
            <a:off x="550163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1" name="Oval 80"/>
          <p:cNvSpPr/>
          <p:nvPr/>
        </p:nvSpPr>
        <p:spPr>
          <a:xfrm>
            <a:off x="593251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2" name="Oval 81"/>
          <p:cNvSpPr/>
          <p:nvPr/>
        </p:nvSpPr>
        <p:spPr>
          <a:xfrm>
            <a:off x="637265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3" name="Oval 82"/>
          <p:cNvSpPr/>
          <p:nvPr/>
        </p:nvSpPr>
        <p:spPr>
          <a:xfrm>
            <a:off x="675732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4" name="Oval 83"/>
          <p:cNvSpPr/>
          <p:nvPr/>
        </p:nvSpPr>
        <p:spPr>
          <a:xfrm>
            <a:off x="718454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5" name="Oval 84"/>
          <p:cNvSpPr/>
          <p:nvPr/>
        </p:nvSpPr>
        <p:spPr>
          <a:xfrm>
            <a:off x="760761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6" name="Oval 85"/>
          <p:cNvSpPr/>
          <p:nvPr/>
        </p:nvSpPr>
        <p:spPr>
          <a:xfrm>
            <a:off x="804055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8" name="Oval 107"/>
          <p:cNvSpPr/>
          <p:nvPr/>
        </p:nvSpPr>
        <p:spPr>
          <a:xfrm>
            <a:off x="525509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9" name="Oval 108"/>
          <p:cNvSpPr/>
          <p:nvPr/>
        </p:nvSpPr>
        <p:spPr>
          <a:xfrm>
            <a:off x="565403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0" name="Oval 109"/>
          <p:cNvSpPr/>
          <p:nvPr/>
        </p:nvSpPr>
        <p:spPr>
          <a:xfrm>
            <a:off x="608491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1" name="Oval 110"/>
          <p:cNvSpPr/>
          <p:nvPr/>
        </p:nvSpPr>
        <p:spPr>
          <a:xfrm>
            <a:off x="652505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2" name="Oval 111"/>
          <p:cNvSpPr/>
          <p:nvPr/>
        </p:nvSpPr>
        <p:spPr>
          <a:xfrm>
            <a:off x="690972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3" name="Oval 112"/>
          <p:cNvSpPr/>
          <p:nvPr/>
        </p:nvSpPr>
        <p:spPr>
          <a:xfrm>
            <a:off x="733694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4" name="Oval 113"/>
          <p:cNvSpPr/>
          <p:nvPr/>
        </p:nvSpPr>
        <p:spPr>
          <a:xfrm>
            <a:off x="776001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5" name="Oval 114"/>
          <p:cNvSpPr/>
          <p:nvPr/>
        </p:nvSpPr>
        <p:spPr>
          <a:xfrm>
            <a:off x="819295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9" name="Oval 68"/>
          <p:cNvSpPr/>
          <p:nvPr/>
        </p:nvSpPr>
        <p:spPr>
          <a:xfrm>
            <a:off x="115174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2" name="Oval 71"/>
          <p:cNvSpPr/>
          <p:nvPr/>
        </p:nvSpPr>
        <p:spPr>
          <a:xfrm>
            <a:off x="24074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7" name="Oval 126"/>
          <p:cNvSpPr/>
          <p:nvPr/>
        </p:nvSpPr>
        <p:spPr>
          <a:xfrm>
            <a:off x="105760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9" name="Oval 128"/>
          <p:cNvSpPr/>
          <p:nvPr/>
        </p:nvSpPr>
        <p:spPr>
          <a:xfrm>
            <a:off x="188742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8" name="Oval 57"/>
          <p:cNvSpPr/>
          <p:nvPr/>
        </p:nvSpPr>
        <p:spPr>
          <a:xfrm>
            <a:off x="495200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9" name="Oval 58"/>
          <p:cNvSpPr/>
          <p:nvPr/>
        </p:nvSpPr>
        <p:spPr>
          <a:xfrm>
            <a:off x="535094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0" name="Oval 59"/>
          <p:cNvSpPr/>
          <p:nvPr/>
        </p:nvSpPr>
        <p:spPr>
          <a:xfrm>
            <a:off x="57818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1" name="Oval 60"/>
          <p:cNvSpPr/>
          <p:nvPr/>
        </p:nvSpPr>
        <p:spPr>
          <a:xfrm>
            <a:off x="622196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3" name="Oval 62"/>
          <p:cNvSpPr/>
          <p:nvPr/>
        </p:nvSpPr>
        <p:spPr>
          <a:xfrm>
            <a:off x="703385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4" name="Oval 63"/>
          <p:cNvSpPr/>
          <p:nvPr/>
        </p:nvSpPr>
        <p:spPr>
          <a:xfrm>
            <a:off x="745692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5" name="Oval 64"/>
          <p:cNvSpPr/>
          <p:nvPr/>
        </p:nvSpPr>
        <p:spPr>
          <a:xfrm>
            <a:off x="788986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8" name="Oval 67"/>
          <p:cNvSpPr/>
          <p:nvPr/>
        </p:nvSpPr>
        <p:spPr>
          <a:xfrm>
            <a:off x="75280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0" name="Oval 69"/>
          <p:cNvSpPr/>
          <p:nvPr/>
        </p:nvSpPr>
        <p:spPr>
          <a:xfrm>
            <a:off x="158262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1" name="Oval 70"/>
          <p:cNvSpPr/>
          <p:nvPr/>
        </p:nvSpPr>
        <p:spPr>
          <a:xfrm>
            <a:off x="202276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3" name="Oval 72"/>
          <p:cNvSpPr/>
          <p:nvPr/>
        </p:nvSpPr>
        <p:spPr>
          <a:xfrm>
            <a:off x="283465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4" name="Oval 73"/>
          <p:cNvSpPr/>
          <p:nvPr/>
        </p:nvSpPr>
        <p:spPr>
          <a:xfrm>
            <a:off x="32577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5" name="Oval 74"/>
          <p:cNvSpPr/>
          <p:nvPr/>
        </p:nvSpPr>
        <p:spPr>
          <a:xfrm>
            <a:off x="369066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7" name="Oval 76"/>
          <p:cNvSpPr/>
          <p:nvPr/>
        </p:nvSpPr>
        <p:spPr>
          <a:xfrm>
            <a:off x="45268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8" name="Oval 77"/>
          <p:cNvSpPr/>
          <p:nvPr/>
        </p:nvSpPr>
        <p:spPr>
          <a:xfrm>
            <a:off x="335403"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8" name="Oval 87"/>
          <p:cNvSpPr/>
          <p:nvPr/>
        </p:nvSpPr>
        <p:spPr>
          <a:xfrm>
            <a:off x="510440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9" name="Oval 88"/>
          <p:cNvSpPr/>
          <p:nvPr/>
        </p:nvSpPr>
        <p:spPr>
          <a:xfrm>
            <a:off x="550334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0" name="Oval 89"/>
          <p:cNvSpPr/>
          <p:nvPr/>
        </p:nvSpPr>
        <p:spPr>
          <a:xfrm>
            <a:off x="59342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1" name="Oval 90"/>
          <p:cNvSpPr/>
          <p:nvPr/>
        </p:nvSpPr>
        <p:spPr>
          <a:xfrm>
            <a:off x="637436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2" name="Oval 91"/>
          <p:cNvSpPr/>
          <p:nvPr/>
        </p:nvSpPr>
        <p:spPr>
          <a:xfrm>
            <a:off x="675903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3" name="Oval 92"/>
          <p:cNvSpPr/>
          <p:nvPr/>
        </p:nvSpPr>
        <p:spPr>
          <a:xfrm>
            <a:off x="718625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4" name="Oval 93"/>
          <p:cNvSpPr/>
          <p:nvPr/>
        </p:nvSpPr>
        <p:spPr>
          <a:xfrm>
            <a:off x="760932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5" name="Oval 94"/>
          <p:cNvSpPr/>
          <p:nvPr/>
        </p:nvSpPr>
        <p:spPr>
          <a:xfrm>
            <a:off x="804226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7" name="Oval 96"/>
          <p:cNvSpPr/>
          <p:nvPr/>
        </p:nvSpPr>
        <p:spPr>
          <a:xfrm>
            <a:off x="90520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8" name="Oval 97"/>
          <p:cNvSpPr/>
          <p:nvPr/>
        </p:nvSpPr>
        <p:spPr>
          <a:xfrm>
            <a:off x="130414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9" name="Oval 98"/>
          <p:cNvSpPr/>
          <p:nvPr/>
        </p:nvSpPr>
        <p:spPr>
          <a:xfrm>
            <a:off x="173502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0" name="Oval 99"/>
          <p:cNvSpPr/>
          <p:nvPr/>
        </p:nvSpPr>
        <p:spPr>
          <a:xfrm>
            <a:off x="217516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1" name="Oval 100"/>
          <p:cNvSpPr/>
          <p:nvPr/>
        </p:nvSpPr>
        <p:spPr>
          <a:xfrm>
            <a:off x="25598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2" name="Oval 101"/>
          <p:cNvSpPr/>
          <p:nvPr/>
        </p:nvSpPr>
        <p:spPr>
          <a:xfrm>
            <a:off x="298705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3" name="Oval 102"/>
          <p:cNvSpPr/>
          <p:nvPr/>
        </p:nvSpPr>
        <p:spPr>
          <a:xfrm>
            <a:off x="34101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4" name="Oval 103"/>
          <p:cNvSpPr/>
          <p:nvPr/>
        </p:nvSpPr>
        <p:spPr>
          <a:xfrm>
            <a:off x="384306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5" name="Oval 104"/>
          <p:cNvSpPr/>
          <p:nvPr/>
        </p:nvSpPr>
        <p:spPr>
          <a:xfrm>
            <a:off x="423602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6" name="Oval 105"/>
          <p:cNvSpPr/>
          <p:nvPr/>
        </p:nvSpPr>
        <p:spPr>
          <a:xfrm>
            <a:off x="46792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7" name="Oval 106"/>
          <p:cNvSpPr/>
          <p:nvPr/>
        </p:nvSpPr>
        <p:spPr>
          <a:xfrm>
            <a:off x="487803"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7" name="Oval 116"/>
          <p:cNvSpPr/>
          <p:nvPr/>
        </p:nvSpPr>
        <p:spPr>
          <a:xfrm>
            <a:off x="525680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8" name="Oval 117"/>
          <p:cNvSpPr/>
          <p:nvPr/>
        </p:nvSpPr>
        <p:spPr>
          <a:xfrm>
            <a:off x="565574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9" name="Oval 118"/>
          <p:cNvSpPr/>
          <p:nvPr/>
        </p:nvSpPr>
        <p:spPr>
          <a:xfrm>
            <a:off x="60866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0" name="Oval 119"/>
          <p:cNvSpPr/>
          <p:nvPr/>
        </p:nvSpPr>
        <p:spPr>
          <a:xfrm>
            <a:off x="652676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1" name="Oval 120"/>
          <p:cNvSpPr/>
          <p:nvPr/>
        </p:nvSpPr>
        <p:spPr>
          <a:xfrm>
            <a:off x="691143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2" name="Oval 121"/>
          <p:cNvSpPr/>
          <p:nvPr/>
        </p:nvSpPr>
        <p:spPr>
          <a:xfrm>
            <a:off x="733865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3" name="Oval 122"/>
          <p:cNvSpPr/>
          <p:nvPr/>
        </p:nvSpPr>
        <p:spPr>
          <a:xfrm>
            <a:off x="776172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4" name="Oval 123"/>
          <p:cNvSpPr/>
          <p:nvPr/>
        </p:nvSpPr>
        <p:spPr>
          <a:xfrm>
            <a:off x="819466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6" name="Oval 125"/>
          <p:cNvSpPr/>
          <p:nvPr/>
        </p:nvSpPr>
        <p:spPr>
          <a:xfrm>
            <a:off x="16618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8" name="Oval 127"/>
          <p:cNvSpPr/>
          <p:nvPr/>
        </p:nvSpPr>
        <p:spPr>
          <a:xfrm>
            <a:off x="145654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0" name="Oval 129"/>
          <p:cNvSpPr/>
          <p:nvPr/>
        </p:nvSpPr>
        <p:spPr>
          <a:xfrm>
            <a:off x="232756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1" name="Oval 130"/>
          <p:cNvSpPr/>
          <p:nvPr/>
        </p:nvSpPr>
        <p:spPr>
          <a:xfrm>
            <a:off x="27122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2" name="Oval 131"/>
          <p:cNvSpPr/>
          <p:nvPr/>
        </p:nvSpPr>
        <p:spPr>
          <a:xfrm>
            <a:off x="313945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3" name="Oval 132"/>
          <p:cNvSpPr/>
          <p:nvPr/>
        </p:nvSpPr>
        <p:spPr>
          <a:xfrm>
            <a:off x="35625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4" name="Oval 133"/>
          <p:cNvSpPr/>
          <p:nvPr/>
        </p:nvSpPr>
        <p:spPr>
          <a:xfrm>
            <a:off x="399546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5" name="Oval 134"/>
          <p:cNvSpPr/>
          <p:nvPr/>
        </p:nvSpPr>
        <p:spPr>
          <a:xfrm>
            <a:off x="438842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6" name="Oval 135"/>
          <p:cNvSpPr/>
          <p:nvPr/>
        </p:nvSpPr>
        <p:spPr>
          <a:xfrm>
            <a:off x="48316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7" name="Oval 136"/>
          <p:cNvSpPr/>
          <p:nvPr/>
        </p:nvSpPr>
        <p:spPr>
          <a:xfrm>
            <a:off x="640203"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7" name="Oval 56"/>
          <p:cNvSpPr/>
          <p:nvPr/>
        </p:nvSpPr>
        <p:spPr>
          <a:xfrm>
            <a:off x="872435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7" name="Oval 66"/>
          <p:cNvSpPr/>
          <p:nvPr/>
        </p:nvSpPr>
        <p:spPr>
          <a:xfrm>
            <a:off x="872606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7" name="Oval 86"/>
          <p:cNvSpPr/>
          <p:nvPr/>
        </p:nvSpPr>
        <p:spPr>
          <a:xfrm>
            <a:off x="843351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6" name="Oval 115"/>
          <p:cNvSpPr/>
          <p:nvPr/>
        </p:nvSpPr>
        <p:spPr>
          <a:xfrm>
            <a:off x="858591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6" name="Oval 95"/>
          <p:cNvSpPr/>
          <p:nvPr/>
        </p:nvSpPr>
        <p:spPr>
          <a:xfrm>
            <a:off x="84352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5" name="Oval 124"/>
          <p:cNvSpPr/>
          <p:nvPr/>
        </p:nvSpPr>
        <p:spPr>
          <a:xfrm>
            <a:off x="85876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Oval 26"/>
          <p:cNvSpPr/>
          <p:nvPr/>
        </p:nvSpPr>
        <p:spPr>
          <a:xfrm>
            <a:off x="4940132"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Oval 27"/>
          <p:cNvSpPr/>
          <p:nvPr/>
        </p:nvSpPr>
        <p:spPr>
          <a:xfrm>
            <a:off x="5339070"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Oval 28"/>
          <p:cNvSpPr/>
          <p:nvPr/>
        </p:nvSpPr>
        <p:spPr>
          <a:xfrm>
            <a:off x="5769954"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Oval 29"/>
          <p:cNvSpPr/>
          <p:nvPr/>
        </p:nvSpPr>
        <p:spPr>
          <a:xfrm>
            <a:off x="6210094"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Oval 30"/>
          <p:cNvSpPr/>
          <p:nvPr/>
        </p:nvSpPr>
        <p:spPr>
          <a:xfrm>
            <a:off x="6594755"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Oval 31"/>
          <p:cNvSpPr/>
          <p:nvPr/>
        </p:nvSpPr>
        <p:spPr>
          <a:xfrm>
            <a:off x="7021982"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Oval 32"/>
          <p:cNvSpPr/>
          <p:nvPr/>
        </p:nvSpPr>
        <p:spPr>
          <a:xfrm>
            <a:off x="7445051"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Oval 33"/>
          <p:cNvSpPr/>
          <p:nvPr/>
        </p:nvSpPr>
        <p:spPr>
          <a:xfrm>
            <a:off x="7877986"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Oval 34"/>
          <p:cNvSpPr/>
          <p:nvPr/>
        </p:nvSpPr>
        <p:spPr>
          <a:xfrm>
            <a:off x="8270950"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Oval 35"/>
          <p:cNvSpPr/>
          <p:nvPr/>
        </p:nvSpPr>
        <p:spPr>
          <a:xfrm>
            <a:off x="8714190"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Oval 36"/>
          <p:cNvSpPr/>
          <p:nvPr/>
        </p:nvSpPr>
        <p:spPr>
          <a:xfrm>
            <a:off x="740931"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Oval 37"/>
          <p:cNvSpPr/>
          <p:nvPr/>
        </p:nvSpPr>
        <p:spPr>
          <a:xfrm>
            <a:off x="1139869"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Oval 38"/>
          <p:cNvSpPr/>
          <p:nvPr/>
        </p:nvSpPr>
        <p:spPr>
          <a:xfrm>
            <a:off x="1570753"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Oval 39"/>
          <p:cNvSpPr/>
          <p:nvPr/>
        </p:nvSpPr>
        <p:spPr>
          <a:xfrm>
            <a:off x="2010893"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Oval 40"/>
          <p:cNvSpPr/>
          <p:nvPr/>
        </p:nvSpPr>
        <p:spPr>
          <a:xfrm>
            <a:off x="2395554"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 name="Oval 41"/>
          <p:cNvSpPr/>
          <p:nvPr/>
        </p:nvSpPr>
        <p:spPr>
          <a:xfrm>
            <a:off x="2822781"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Oval 42"/>
          <p:cNvSpPr/>
          <p:nvPr/>
        </p:nvSpPr>
        <p:spPr>
          <a:xfrm>
            <a:off x="3245850"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Oval 43"/>
          <p:cNvSpPr/>
          <p:nvPr/>
        </p:nvSpPr>
        <p:spPr>
          <a:xfrm>
            <a:off x="3678785"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Oval 44"/>
          <p:cNvSpPr/>
          <p:nvPr/>
        </p:nvSpPr>
        <p:spPr>
          <a:xfrm>
            <a:off x="4071749"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6" name="Oval 45"/>
          <p:cNvSpPr/>
          <p:nvPr/>
        </p:nvSpPr>
        <p:spPr>
          <a:xfrm>
            <a:off x="4514989"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Oval 46"/>
          <p:cNvSpPr/>
          <p:nvPr/>
        </p:nvSpPr>
        <p:spPr>
          <a:xfrm>
            <a:off x="323528"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0" name="Title 1"/>
          <p:cNvSpPr>
            <a:spLocks noGrp="1"/>
          </p:cNvSpPr>
          <p:nvPr>
            <p:ph type="title"/>
          </p:nvPr>
        </p:nvSpPr>
        <p:spPr>
          <a:xfrm>
            <a:off x="0" y="-6640"/>
            <a:ext cx="9144000" cy="661495"/>
          </a:xfrm>
        </p:spPr>
        <p:txBody>
          <a:bodyPr/>
          <a:lstStyle/>
          <a:p>
            <a:pPr algn="l"/>
            <a:r>
              <a:rPr lang="en-IE" dirty="0" smtClean="0"/>
              <a:t>                        </a:t>
            </a:r>
            <a:br>
              <a:rPr lang="en-IE" dirty="0" smtClean="0"/>
            </a:br>
            <a:r>
              <a:rPr lang="en-IE" dirty="0" smtClean="0"/>
              <a:t/>
            </a:r>
            <a:br>
              <a:rPr lang="en-IE" dirty="0" smtClean="0"/>
            </a:br>
            <a:r>
              <a:rPr lang="en-IE" sz="2800" dirty="0" smtClean="0"/>
              <a:t>Venn Diagram &amp; Number Line                   </a:t>
            </a:r>
            <a:r>
              <a:rPr lang="en-IE" sz="3200" b="0" dirty="0" smtClean="0">
                <a:solidFill>
                  <a:srgbClr val="FF0000"/>
                </a:solidFill>
                <a:effectLst/>
                <a:latin typeface="Cambria Math"/>
                <a:ea typeface="Cambria Math"/>
              </a:rPr>
              <a:t>ℕ,</a:t>
            </a:r>
            <a:r>
              <a:rPr lang="en-IE" sz="3200" b="0" dirty="0" smtClean="0">
                <a:solidFill>
                  <a:srgbClr val="FF0000"/>
                </a:solidFill>
                <a:effectLst/>
              </a:rPr>
              <a:t> </a:t>
            </a:r>
            <a:r>
              <a:rPr lang="en-IE" sz="3200" b="0" dirty="0" smtClean="0">
                <a:solidFill>
                  <a:srgbClr val="FF0000"/>
                </a:solidFill>
                <a:effectLst/>
                <a:latin typeface="Cambria Math"/>
                <a:ea typeface="Cambria Math"/>
              </a:rPr>
              <a:t>ℤ</a:t>
            </a:r>
            <a:r>
              <a:rPr lang="en-IE" sz="3200" b="0" dirty="0" smtClean="0">
                <a:solidFill>
                  <a:srgbClr val="FF0000"/>
                </a:solidFill>
                <a:effectLst/>
                <a:latin typeface="Calibri" panose="020F0502020204030204" pitchFamily="34" charset="0"/>
              </a:rPr>
              <a:t> and </a:t>
            </a:r>
            <a:r>
              <a:rPr lang="en-IE" sz="3200" b="0" dirty="0" smtClean="0">
                <a:solidFill>
                  <a:srgbClr val="FF0000"/>
                </a:solidFill>
                <a:effectLst/>
                <a:latin typeface="Calibri" panose="020F0502020204030204" pitchFamily="34" charset="0"/>
                <a:ea typeface="Cambria Math"/>
              </a:rPr>
              <a:t>ℚ.</a:t>
            </a:r>
            <a:r>
              <a:rPr lang="en-IE" sz="3200" dirty="0">
                <a:solidFill>
                  <a:prstClr val="white"/>
                </a:solidFill>
                <a:effectLst/>
                <a:latin typeface="Calibri" panose="020F0502020204030204" pitchFamily="34" charset="0"/>
              </a:rPr>
              <a:t/>
            </a:r>
            <a:br>
              <a:rPr lang="en-IE" sz="3200" dirty="0">
                <a:solidFill>
                  <a:prstClr val="white"/>
                </a:solidFill>
                <a:effectLst/>
                <a:latin typeface="Calibri" panose="020F0502020204030204" pitchFamily="34" charset="0"/>
              </a:rPr>
            </a:br>
            <a:endParaRPr lang="en-IE" sz="3200" dirty="0">
              <a:effectLst/>
            </a:endParaRPr>
          </a:p>
        </p:txBody>
      </p:sp>
      <p:sp>
        <p:nvSpPr>
          <p:cNvPr id="139" name="Rectangle 138"/>
          <p:cNvSpPr/>
          <p:nvPr/>
        </p:nvSpPr>
        <p:spPr>
          <a:xfrm>
            <a:off x="2546186" y="3504783"/>
            <a:ext cx="756938" cy="461665"/>
          </a:xfrm>
          <a:prstGeom prst="rect">
            <a:avLst/>
          </a:prstGeom>
        </p:spPr>
        <p:txBody>
          <a:bodyPr wrap="none">
            <a:spAutoFit/>
          </a:bodyPr>
          <a:lstStyle/>
          <a:p>
            <a:pPr lvl="0" algn="ctr"/>
            <a:r>
              <a:rPr lang="en-IE" sz="2400" dirty="0" smtClean="0">
                <a:latin typeface="Calibri" panose="020F0502020204030204" pitchFamily="34" charset="0"/>
                <a:ea typeface="Cambria Math"/>
              </a:rPr>
              <a:t>ℚ</a:t>
            </a:r>
            <a:r>
              <a:rPr lang="en-IE" sz="2400" dirty="0" smtClean="0">
                <a:latin typeface="Cambria Math"/>
                <a:ea typeface="Cambria Math"/>
              </a:rPr>
              <a:t>\ℤ</a:t>
            </a:r>
            <a:endParaRPr lang="en-IE" sz="2400" dirty="0">
              <a:latin typeface="Calibri" panose="020F0502020204030204" pitchFamily="34" charset="0"/>
            </a:endParaRPr>
          </a:p>
        </p:txBody>
      </p:sp>
      <p:grpSp>
        <p:nvGrpSpPr>
          <p:cNvPr id="11" name="Group 10"/>
          <p:cNvGrpSpPr/>
          <p:nvPr/>
        </p:nvGrpSpPr>
        <p:grpSpPr>
          <a:xfrm>
            <a:off x="8783960" y="1155322"/>
            <a:ext cx="7213784" cy="4599432"/>
            <a:chOff x="8783960" y="1155322"/>
            <a:chExt cx="7213784" cy="4599432"/>
          </a:xfrm>
        </p:grpSpPr>
        <p:sp>
          <p:nvSpPr>
            <p:cNvPr id="12" name="Snip Single Corner Rectangle 11"/>
            <p:cNvSpPr/>
            <p:nvPr/>
          </p:nvSpPr>
          <p:spPr>
            <a:xfrm flipH="1">
              <a:off x="8783960" y="1952836"/>
              <a:ext cx="360040" cy="1044116"/>
            </a:xfrm>
            <a:prstGeom prst="snip1Rect">
              <a:avLst>
                <a:gd name="adj" fmla="val 27932"/>
              </a:avLst>
            </a:prstGeom>
            <a:solidFill>
              <a:srgbClr val="990033"/>
            </a:solidFill>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IE" dirty="0" smtClean="0"/>
                <a:t>Page 23</a:t>
              </a:r>
              <a:endParaRPr lang="en-IE" dirty="0"/>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6612" y="1155322"/>
              <a:ext cx="6771132" cy="45994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extLst>
      <p:ext uri="{BB962C8B-B14F-4D97-AF65-F5344CB8AC3E}">
        <p14:creationId xmlns:p14="http://schemas.microsoft.com/office/powerpoint/2010/main" val="317296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fade">
                                      <p:cBhvr>
                                        <p:cTn id="7" dur="500"/>
                                        <p:tgtEl>
                                          <p:spTgt spid="14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500"/>
                                        <p:tgtEl>
                                          <p:spTgt spid="4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500"/>
                                        <p:tgtEl>
                                          <p:spTgt spid="4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500"/>
                                        <p:tgtEl>
                                          <p:spTgt spid="5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fade">
                                      <p:cBhvr>
                                        <p:cTn id="20" dur="500"/>
                                        <p:tgtEl>
                                          <p:spTgt spid="5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500"/>
                                        <p:tgtEl>
                                          <p:spTgt spid="5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fade">
                                      <p:cBhvr>
                                        <p:cTn id="26" dur="500"/>
                                        <p:tgtEl>
                                          <p:spTgt spid="5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fade">
                                      <p:cBhvr>
                                        <p:cTn id="29" dur="500"/>
                                        <p:tgtEl>
                                          <p:spTgt spid="5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fade">
                                      <p:cBhvr>
                                        <p:cTn id="32" dur="500"/>
                                        <p:tgtEl>
                                          <p:spTgt spid="5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fade">
                                      <p:cBhvr>
                                        <p:cTn id="35" dur="500"/>
                                        <p:tgtEl>
                                          <p:spTgt spid="5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fade">
                                      <p:cBhvr>
                                        <p:cTn id="38" dur="500"/>
                                        <p:tgtEl>
                                          <p:spTgt spid="5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fade">
                                      <p:cBhvr>
                                        <p:cTn id="41" dur="500"/>
                                        <p:tgtEl>
                                          <p:spTgt spid="5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9"/>
                                        </p:tgtEl>
                                        <p:attrNameLst>
                                          <p:attrName>style.visibility</p:attrName>
                                        </p:attrNameLst>
                                      </p:cBhvr>
                                      <p:to>
                                        <p:strVal val="visible"/>
                                      </p:to>
                                    </p:set>
                                    <p:animEffect transition="in" filter="fade">
                                      <p:cBhvr>
                                        <p:cTn id="44" dur="500"/>
                                        <p:tgtEl>
                                          <p:spTgt spid="5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Effect transition="in" filter="fade">
                                      <p:cBhvr>
                                        <p:cTn id="47" dur="500"/>
                                        <p:tgtEl>
                                          <p:spTgt spid="6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fade">
                                      <p:cBhvr>
                                        <p:cTn id="50" dur="500"/>
                                        <p:tgtEl>
                                          <p:spTgt spid="6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500"/>
                                        <p:tgtEl>
                                          <p:spTgt spid="6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3"/>
                                        </p:tgtEl>
                                        <p:attrNameLst>
                                          <p:attrName>style.visibility</p:attrName>
                                        </p:attrNameLst>
                                      </p:cBhvr>
                                      <p:to>
                                        <p:strVal val="visible"/>
                                      </p:to>
                                    </p:set>
                                    <p:animEffect transition="in" filter="fade">
                                      <p:cBhvr>
                                        <p:cTn id="56" dur="500"/>
                                        <p:tgtEl>
                                          <p:spTgt spid="6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fade">
                                      <p:cBhvr>
                                        <p:cTn id="59" dur="500"/>
                                        <p:tgtEl>
                                          <p:spTgt spid="6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Effect transition="in" filter="fade">
                                      <p:cBhvr>
                                        <p:cTn id="62" dur="500"/>
                                        <p:tgtEl>
                                          <p:spTgt spid="6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6"/>
                                        </p:tgtEl>
                                        <p:attrNameLst>
                                          <p:attrName>style.visibility</p:attrName>
                                        </p:attrNameLst>
                                      </p:cBhvr>
                                      <p:to>
                                        <p:strVal val="visible"/>
                                      </p:to>
                                    </p:set>
                                    <p:animEffect transition="in" filter="fade">
                                      <p:cBhvr>
                                        <p:cTn id="65" dur="500"/>
                                        <p:tgtEl>
                                          <p:spTgt spid="6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7"/>
                                        </p:tgtEl>
                                        <p:attrNameLst>
                                          <p:attrName>style.visibility</p:attrName>
                                        </p:attrNameLst>
                                      </p:cBhvr>
                                      <p:to>
                                        <p:strVal val="visible"/>
                                      </p:to>
                                    </p:set>
                                    <p:animEffect transition="in" filter="fade">
                                      <p:cBhvr>
                                        <p:cTn id="68" dur="500"/>
                                        <p:tgtEl>
                                          <p:spTgt spid="6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500"/>
                                        <p:tgtEl>
                                          <p:spTgt spid="6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69"/>
                                        </p:tgtEl>
                                        <p:attrNameLst>
                                          <p:attrName>style.visibility</p:attrName>
                                        </p:attrNameLst>
                                      </p:cBhvr>
                                      <p:to>
                                        <p:strVal val="visible"/>
                                      </p:to>
                                    </p:set>
                                    <p:animEffect transition="in" filter="fade">
                                      <p:cBhvr>
                                        <p:cTn id="74" dur="500"/>
                                        <p:tgtEl>
                                          <p:spTgt spid="69"/>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fade">
                                      <p:cBhvr>
                                        <p:cTn id="77" dur="500"/>
                                        <p:tgtEl>
                                          <p:spTgt spid="70"/>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71"/>
                                        </p:tgtEl>
                                        <p:attrNameLst>
                                          <p:attrName>style.visibility</p:attrName>
                                        </p:attrNameLst>
                                      </p:cBhvr>
                                      <p:to>
                                        <p:strVal val="visible"/>
                                      </p:to>
                                    </p:set>
                                    <p:animEffect transition="in" filter="fade">
                                      <p:cBhvr>
                                        <p:cTn id="80" dur="500"/>
                                        <p:tgtEl>
                                          <p:spTgt spid="71"/>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72"/>
                                        </p:tgtEl>
                                        <p:attrNameLst>
                                          <p:attrName>style.visibility</p:attrName>
                                        </p:attrNameLst>
                                      </p:cBhvr>
                                      <p:to>
                                        <p:strVal val="visible"/>
                                      </p:to>
                                    </p:set>
                                    <p:animEffect transition="in" filter="fade">
                                      <p:cBhvr>
                                        <p:cTn id="83" dur="500"/>
                                        <p:tgtEl>
                                          <p:spTgt spid="72"/>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500"/>
                                        <p:tgtEl>
                                          <p:spTgt spid="73"/>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500"/>
                                        <p:tgtEl>
                                          <p:spTgt spid="74"/>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75"/>
                                        </p:tgtEl>
                                        <p:attrNameLst>
                                          <p:attrName>style.visibility</p:attrName>
                                        </p:attrNameLst>
                                      </p:cBhvr>
                                      <p:to>
                                        <p:strVal val="visible"/>
                                      </p:to>
                                    </p:set>
                                    <p:animEffect transition="in" filter="fade">
                                      <p:cBhvr>
                                        <p:cTn id="92" dur="500"/>
                                        <p:tgtEl>
                                          <p:spTgt spid="75"/>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fade">
                                      <p:cBhvr>
                                        <p:cTn id="95" dur="500"/>
                                        <p:tgtEl>
                                          <p:spTgt spid="76"/>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77"/>
                                        </p:tgtEl>
                                        <p:attrNameLst>
                                          <p:attrName>style.visibility</p:attrName>
                                        </p:attrNameLst>
                                      </p:cBhvr>
                                      <p:to>
                                        <p:strVal val="visible"/>
                                      </p:to>
                                    </p:set>
                                    <p:animEffect transition="in" filter="fade">
                                      <p:cBhvr>
                                        <p:cTn id="98" dur="500"/>
                                        <p:tgtEl>
                                          <p:spTgt spid="77"/>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78"/>
                                        </p:tgtEl>
                                        <p:attrNameLst>
                                          <p:attrName>style.visibility</p:attrName>
                                        </p:attrNameLst>
                                      </p:cBhvr>
                                      <p:to>
                                        <p:strVal val="visible"/>
                                      </p:to>
                                    </p:set>
                                    <p:animEffect transition="in" filter="fade">
                                      <p:cBhvr>
                                        <p:cTn id="101" dur="500"/>
                                        <p:tgtEl>
                                          <p:spTgt spid="78"/>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79"/>
                                        </p:tgtEl>
                                        <p:attrNameLst>
                                          <p:attrName>style.visibility</p:attrName>
                                        </p:attrNameLst>
                                      </p:cBhvr>
                                      <p:to>
                                        <p:strVal val="visible"/>
                                      </p:to>
                                    </p:set>
                                    <p:animEffect transition="in" filter="fade">
                                      <p:cBhvr>
                                        <p:cTn id="104" dur="500"/>
                                        <p:tgtEl>
                                          <p:spTgt spid="79"/>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500"/>
                                        <p:tgtEl>
                                          <p:spTgt spid="80"/>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81"/>
                                        </p:tgtEl>
                                        <p:attrNameLst>
                                          <p:attrName>style.visibility</p:attrName>
                                        </p:attrNameLst>
                                      </p:cBhvr>
                                      <p:to>
                                        <p:strVal val="visible"/>
                                      </p:to>
                                    </p:set>
                                    <p:animEffect transition="in" filter="fade">
                                      <p:cBhvr>
                                        <p:cTn id="110" dur="500"/>
                                        <p:tgtEl>
                                          <p:spTgt spid="81"/>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fade">
                                      <p:cBhvr>
                                        <p:cTn id="113" dur="500"/>
                                        <p:tgtEl>
                                          <p:spTgt spid="82"/>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83"/>
                                        </p:tgtEl>
                                        <p:attrNameLst>
                                          <p:attrName>style.visibility</p:attrName>
                                        </p:attrNameLst>
                                      </p:cBhvr>
                                      <p:to>
                                        <p:strVal val="visible"/>
                                      </p:to>
                                    </p:set>
                                    <p:animEffect transition="in" filter="fade">
                                      <p:cBhvr>
                                        <p:cTn id="116" dur="500"/>
                                        <p:tgtEl>
                                          <p:spTgt spid="83"/>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84"/>
                                        </p:tgtEl>
                                        <p:attrNameLst>
                                          <p:attrName>style.visibility</p:attrName>
                                        </p:attrNameLst>
                                      </p:cBhvr>
                                      <p:to>
                                        <p:strVal val="visible"/>
                                      </p:to>
                                    </p:set>
                                    <p:animEffect transition="in" filter="fade">
                                      <p:cBhvr>
                                        <p:cTn id="119" dur="500"/>
                                        <p:tgtEl>
                                          <p:spTgt spid="84"/>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85"/>
                                        </p:tgtEl>
                                        <p:attrNameLst>
                                          <p:attrName>style.visibility</p:attrName>
                                        </p:attrNameLst>
                                      </p:cBhvr>
                                      <p:to>
                                        <p:strVal val="visible"/>
                                      </p:to>
                                    </p:set>
                                    <p:animEffect transition="in" filter="fade">
                                      <p:cBhvr>
                                        <p:cTn id="122" dur="500"/>
                                        <p:tgtEl>
                                          <p:spTgt spid="85"/>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500"/>
                                        <p:tgtEl>
                                          <p:spTgt spid="86"/>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87"/>
                                        </p:tgtEl>
                                        <p:attrNameLst>
                                          <p:attrName>style.visibility</p:attrName>
                                        </p:attrNameLst>
                                      </p:cBhvr>
                                      <p:to>
                                        <p:strVal val="visible"/>
                                      </p:to>
                                    </p:set>
                                    <p:animEffect transition="in" filter="fade">
                                      <p:cBhvr>
                                        <p:cTn id="128" dur="500"/>
                                        <p:tgtEl>
                                          <p:spTgt spid="87"/>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88"/>
                                        </p:tgtEl>
                                        <p:attrNameLst>
                                          <p:attrName>style.visibility</p:attrName>
                                        </p:attrNameLst>
                                      </p:cBhvr>
                                      <p:to>
                                        <p:strVal val="visible"/>
                                      </p:to>
                                    </p:set>
                                    <p:animEffect transition="in" filter="fade">
                                      <p:cBhvr>
                                        <p:cTn id="131" dur="500"/>
                                        <p:tgtEl>
                                          <p:spTgt spid="88"/>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500"/>
                                        <p:tgtEl>
                                          <p:spTgt spid="89"/>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90"/>
                                        </p:tgtEl>
                                        <p:attrNameLst>
                                          <p:attrName>style.visibility</p:attrName>
                                        </p:attrNameLst>
                                      </p:cBhvr>
                                      <p:to>
                                        <p:strVal val="visible"/>
                                      </p:to>
                                    </p:set>
                                    <p:animEffect transition="in" filter="fade">
                                      <p:cBhvr>
                                        <p:cTn id="137" dur="500"/>
                                        <p:tgtEl>
                                          <p:spTgt spid="90"/>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91"/>
                                        </p:tgtEl>
                                        <p:attrNameLst>
                                          <p:attrName>style.visibility</p:attrName>
                                        </p:attrNameLst>
                                      </p:cBhvr>
                                      <p:to>
                                        <p:strVal val="visible"/>
                                      </p:to>
                                    </p:set>
                                    <p:animEffect transition="in" filter="fade">
                                      <p:cBhvr>
                                        <p:cTn id="140" dur="500"/>
                                        <p:tgtEl>
                                          <p:spTgt spid="91"/>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92"/>
                                        </p:tgtEl>
                                        <p:attrNameLst>
                                          <p:attrName>style.visibility</p:attrName>
                                        </p:attrNameLst>
                                      </p:cBhvr>
                                      <p:to>
                                        <p:strVal val="visible"/>
                                      </p:to>
                                    </p:set>
                                    <p:animEffect transition="in" filter="fade">
                                      <p:cBhvr>
                                        <p:cTn id="143" dur="500"/>
                                        <p:tgtEl>
                                          <p:spTgt spid="92"/>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93"/>
                                        </p:tgtEl>
                                        <p:attrNameLst>
                                          <p:attrName>style.visibility</p:attrName>
                                        </p:attrNameLst>
                                      </p:cBhvr>
                                      <p:to>
                                        <p:strVal val="visible"/>
                                      </p:to>
                                    </p:set>
                                    <p:animEffect transition="in" filter="fade">
                                      <p:cBhvr>
                                        <p:cTn id="146" dur="500"/>
                                        <p:tgtEl>
                                          <p:spTgt spid="93"/>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94"/>
                                        </p:tgtEl>
                                        <p:attrNameLst>
                                          <p:attrName>style.visibility</p:attrName>
                                        </p:attrNameLst>
                                      </p:cBhvr>
                                      <p:to>
                                        <p:strVal val="visible"/>
                                      </p:to>
                                    </p:set>
                                    <p:animEffect transition="in" filter="fade">
                                      <p:cBhvr>
                                        <p:cTn id="149" dur="500"/>
                                        <p:tgtEl>
                                          <p:spTgt spid="94"/>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95"/>
                                        </p:tgtEl>
                                        <p:attrNameLst>
                                          <p:attrName>style.visibility</p:attrName>
                                        </p:attrNameLst>
                                      </p:cBhvr>
                                      <p:to>
                                        <p:strVal val="visible"/>
                                      </p:to>
                                    </p:set>
                                    <p:animEffect transition="in" filter="fade">
                                      <p:cBhvr>
                                        <p:cTn id="152" dur="500"/>
                                        <p:tgtEl>
                                          <p:spTgt spid="95"/>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96"/>
                                        </p:tgtEl>
                                        <p:attrNameLst>
                                          <p:attrName>style.visibility</p:attrName>
                                        </p:attrNameLst>
                                      </p:cBhvr>
                                      <p:to>
                                        <p:strVal val="visible"/>
                                      </p:to>
                                    </p:set>
                                    <p:animEffect transition="in" filter="fade">
                                      <p:cBhvr>
                                        <p:cTn id="155" dur="500"/>
                                        <p:tgtEl>
                                          <p:spTgt spid="96"/>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Effect transition="in" filter="fade">
                                      <p:cBhvr>
                                        <p:cTn id="158" dur="500"/>
                                        <p:tgtEl>
                                          <p:spTgt spid="97"/>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98"/>
                                        </p:tgtEl>
                                        <p:attrNameLst>
                                          <p:attrName>style.visibility</p:attrName>
                                        </p:attrNameLst>
                                      </p:cBhvr>
                                      <p:to>
                                        <p:strVal val="visible"/>
                                      </p:to>
                                    </p:set>
                                    <p:animEffect transition="in" filter="fade">
                                      <p:cBhvr>
                                        <p:cTn id="161" dur="500"/>
                                        <p:tgtEl>
                                          <p:spTgt spid="98"/>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99"/>
                                        </p:tgtEl>
                                        <p:attrNameLst>
                                          <p:attrName>style.visibility</p:attrName>
                                        </p:attrNameLst>
                                      </p:cBhvr>
                                      <p:to>
                                        <p:strVal val="visible"/>
                                      </p:to>
                                    </p:set>
                                    <p:animEffect transition="in" filter="fade">
                                      <p:cBhvr>
                                        <p:cTn id="164" dur="500"/>
                                        <p:tgtEl>
                                          <p:spTgt spid="99"/>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100"/>
                                        </p:tgtEl>
                                        <p:attrNameLst>
                                          <p:attrName>style.visibility</p:attrName>
                                        </p:attrNameLst>
                                      </p:cBhvr>
                                      <p:to>
                                        <p:strVal val="visible"/>
                                      </p:to>
                                    </p:set>
                                    <p:animEffect transition="in" filter="fade">
                                      <p:cBhvr>
                                        <p:cTn id="167" dur="500"/>
                                        <p:tgtEl>
                                          <p:spTgt spid="100"/>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101"/>
                                        </p:tgtEl>
                                        <p:attrNameLst>
                                          <p:attrName>style.visibility</p:attrName>
                                        </p:attrNameLst>
                                      </p:cBhvr>
                                      <p:to>
                                        <p:strVal val="visible"/>
                                      </p:to>
                                    </p:set>
                                    <p:animEffect transition="in" filter="fade">
                                      <p:cBhvr>
                                        <p:cTn id="170" dur="500"/>
                                        <p:tgtEl>
                                          <p:spTgt spid="101"/>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102"/>
                                        </p:tgtEl>
                                        <p:attrNameLst>
                                          <p:attrName>style.visibility</p:attrName>
                                        </p:attrNameLst>
                                      </p:cBhvr>
                                      <p:to>
                                        <p:strVal val="visible"/>
                                      </p:to>
                                    </p:set>
                                    <p:animEffect transition="in" filter="fade">
                                      <p:cBhvr>
                                        <p:cTn id="173" dur="500"/>
                                        <p:tgtEl>
                                          <p:spTgt spid="102"/>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103"/>
                                        </p:tgtEl>
                                        <p:attrNameLst>
                                          <p:attrName>style.visibility</p:attrName>
                                        </p:attrNameLst>
                                      </p:cBhvr>
                                      <p:to>
                                        <p:strVal val="visible"/>
                                      </p:to>
                                    </p:set>
                                    <p:animEffect transition="in" filter="fade">
                                      <p:cBhvr>
                                        <p:cTn id="176" dur="500"/>
                                        <p:tgtEl>
                                          <p:spTgt spid="103"/>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104"/>
                                        </p:tgtEl>
                                        <p:attrNameLst>
                                          <p:attrName>style.visibility</p:attrName>
                                        </p:attrNameLst>
                                      </p:cBhvr>
                                      <p:to>
                                        <p:strVal val="visible"/>
                                      </p:to>
                                    </p:set>
                                    <p:animEffect transition="in" filter="fade">
                                      <p:cBhvr>
                                        <p:cTn id="179" dur="500"/>
                                        <p:tgtEl>
                                          <p:spTgt spid="104"/>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105"/>
                                        </p:tgtEl>
                                        <p:attrNameLst>
                                          <p:attrName>style.visibility</p:attrName>
                                        </p:attrNameLst>
                                      </p:cBhvr>
                                      <p:to>
                                        <p:strVal val="visible"/>
                                      </p:to>
                                    </p:set>
                                    <p:animEffect transition="in" filter="fade">
                                      <p:cBhvr>
                                        <p:cTn id="182" dur="500"/>
                                        <p:tgtEl>
                                          <p:spTgt spid="105"/>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Effect transition="in" filter="fade">
                                      <p:cBhvr>
                                        <p:cTn id="185" dur="500"/>
                                        <p:tgtEl>
                                          <p:spTgt spid="106"/>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107"/>
                                        </p:tgtEl>
                                        <p:attrNameLst>
                                          <p:attrName>style.visibility</p:attrName>
                                        </p:attrNameLst>
                                      </p:cBhvr>
                                      <p:to>
                                        <p:strVal val="visible"/>
                                      </p:to>
                                    </p:set>
                                    <p:animEffect transition="in" filter="fade">
                                      <p:cBhvr>
                                        <p:cTn id="188" dur="500"/>
                                        <p:tgtEl>
                                          <p:spTgt spid="107"/>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108"/>
                                        </p:tgtEl>
                                        <p:attrNameLst>
                                          <p:attrName>style.visibility</p:attrName>
                                        </p:attrNameLst>
                                      </p:cBhvr>
                                      <p:to>
                                        <p:strVal val="visible"/>
                                      </p:to>
                                    </p:set>
                                    <p:animEffect transition="in" filter="fade">
                                      <p:cBhvr>
                                        <p:cTn id="191" dur="500"/>
                                        <p:tgtEl>
                                          <p:spTgt spid="108"/>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Effect transition="in" filter="fade">
                                      <p:cBhvr>
                                        <p:cTn id="194" dur="500"/>
                                        <p:tgtEl>
                                          <p:spTgt spid="109"/>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110"/>
                                        </p:tgtEl>
                                        <p:attrNameLst>
                                          <p:attrName>style.visibility</p:attrName>
                                        </p:attrNameLst>
                                      </p:cBhvr>
                                      <p:to>
                                        <p:strVal val="visible"/>
                                      </p:to>
                                    </p:set>
                                    <p:animEffect transition="in" filter="fade">
                                      <p:cBhvr>
                                        <p:cTn id="197" dur="500"/>
                                        <p:tgtEl>
                                          <p:spTgt spid="110"/>
                                        </p:tgtEl>
                                      </p:cBhvr>
                                    </p:animEffect>
                                  </p:childTnLst>
                                </p:cTn>
                              </p:par>
                              <p:par>
                                <p:cTn id="198" presetID="10" presetClass="entr" presetSubtype="0" fill="hold" grpId="0" nodeType="withEffect">
                                  <p:stCondLst>
                                    <p:cond delay="0"/>
                                  </p:stCondLst>
                                  <p:childTnLst>
                                    <p:set>
                                      <p:cBhvr>
                                        <p:cTn id="199" dur="1" fill="hold">
                                          <p:stCondLst>
                                            <p:cond delay="0"/>
                                          </p:stCondLst>
                                        </p:cTn>
                                        <p:tgtEl>
                                          <p:spTgt spid="111"/>
                                        </p:tgtEl>
                                        <p:attrNameLst>
                                          <p:attrName>style.visibility</p:attrName>
                                        </p:attrNameLst>
                                      </p:cBhvr>
                                      <p:to>
                                        <p:strVal val="visible"/>
                                      </p:to>
                                    </p:set>
                                    <p:animEffect transition="in" filter="fade">
                                      <p:cBhvr>
                                        <p:cTn id="200" dur="500"/>
                                        <p:tgtEl>
                                          <p:spTgt spid="111"/>
                                        </p:tgtEl>
                                      </p:cBhvr>
                                    </p:animEffect>
                                  </p:childTnLst>
                                </p:cTn>
                              </p:par>
                              <p:par>
                                <p:cTn id="201" presetID="10" presetClass="entr" presetSubtype="0" fill="hold" grpId="0" nodeType="withEffect">
                                  <p:stCondLst>
                                    <p:cond delay="0"/>
                                  </p:stCondLst>
                                  <p:childTnLst>
                                    <p:set>
                                      <p:cBhvr>
                                        <p:cTn id="202" dur="1" fill="hold">
                                          <p:stCondLst>
                                            <p:cond delay="0"/>
                                          </p:stCondLst>
                                        </p:cTn>
                                        <p:tgtEl>
                                          <p:spTgt spid="112"/>
                                        </p:tgtEl>
                                        <p:attrNameLst>
                                          <p:attrName>style.visibility</p:attrName>
                                        </p:attrNameLst>
                                      </p:cBhvr>
                                      <p:to>
                                        <p:strVal val="visible"/>
                                      </p:to>
                                    </p:set>
                                    <p:animEffect transition="in" filter="fade">
                                      <p:cBhvr>
                                        <p:cTn id="203" dur="500"/>
                                        <p:tgtEl>
                                          <p:spTgt spid="112"/>
                                        </p:tgtEl>
                                      </p:cBhvr>
                                    </p:animEffect>
                                  </p:childTnLst>
                                </p:cTn>
                              </p:par>
                              <p:par>
                                <p:cTn id="204" presetID="10" presetClass="entr" presetSubtype="0" fill="hold" grpId="0" nodeType="withEffect">
                                  <p:stCondLst>
                                    <p:cond delay="0"/>
                                  </p:stCondLst>
                                  <p:childTnLst>
                                    <p:set>
                                      <p:cBhvr>
                                        <p:cTn id="205" dur="1" fill="hold">
                                          <p:stCondLst>
                                            <p:cond delay="0"/>
                                          </p:stCondLst>
                                        </p:cTn>
                                        <p:tgtEl>
                                          <p:spTgt spid="113"/>
                                        </p:tgtEl>
                                        <p:attrNameLst>
                                          <p:attrName>style.visibility</p:attrName>
                                        </p:attrNameLst>
                                      </p:cBhvr>
                                      <p:to>
                                        <p:strVal val="visible"/>
                                      </p:to>
                                    </p:set>
                                    <p:animEffect transition="in" filter="fade">
                                      <p:cBhvr>
                                        <p:cTn id="206" dur="500"/>
                                        <p:tgtEl>
                                          <p:spTgt spid="113"/>
                                        </p:tgtEl>
                                      </p:cBhvr>
                                    </p:animEffect>
                                  </p:childTnLst>
                                </p:cTn>
                              </p:par>
                              <p:par>
                                <p:cTn id="207" presetID="10" presetClass="entr" presetSubtype="0" fill="hold" grpId="0" nodeType="withEffect">
                                  <p:stCondLst>
                                    <p:cond delay="0"/>
                                  </p:stCondLst>
                                  <p:childTnLst>
                                    <p:set>
                                      <p:cBhvr>
                                        <p:cTn id="208" dur="1" fill="hold">
                                          <p:stCondLst>
                                            <p:cond delay="0"/>
                                          </p:stCondLst>
                                        </p:cTn>
                                        <p:tgtEl>
                                          <p:spTgt spid="114"/>
                                        </p:tgtEl>
                                        <p:attrNameLst>
                                          <p:attrName>style.visibility</p:attrName>
                                        </p:attrNameLst>
                                      </p:cBhvr>
                                      <p:to>
                                        <p:strVal val="visible"/>
                                      </p:to>
                                    </p:set>
                                    <p:animEffect transition="in" filter="fade">
                                      <p:cBhvr>
                                        <p:cTn id="209" dur="500"/>
                                        <p:tgtEl>
                                          <p:spTgt spid="114"/>
                                        </p:tgtEl>
                                      </p:cBhvr>
                                    </p:animEffect>
                                  </p:childTnLst>
                                </p:cTn>
                              </p:par>
                              <p:par>
                                <p:cTn id="210" presetID="10" presetClass="entr" presetSubtype="0" fill="hold" grpId="0" nodeType="withEffect">
                                  <p:stCondLst>
                                    <p:cond delay="0"/>
                                  </p:stCondLst>
                                  <p:childTnLst>
                                    <p:set>
                                      <p:cBhvr>
                                        <p:cTn id="211" dur="1" fill="hold">
                                          <p:stCondLst>
                                            <p:cond delay="0"/>
                                          </p:stCondLst>
                                        </p:cTn>
                                        <p:tgtEl>
                                          <p:spTgt spid="115"/>
                                        </p:tgtEl>
                                        <p:attrNameLst>
                                          <p:attrName>style.visibility</p:attrName>
                                        </p:attrNameLst>
                                      </p:cBhvr>
                                      <p:to>
                                        <p:strVal val="visible"/>
                                      </p:to>
                                    </p:set>
                                    <p:animEffect transition="in" filter="fade">
                                      <p:cBhvr>
                                        <p:cTn id="212" dur="500"/>
                                        <p:tgtEl>
                                          <p:spTgt spid="115"/>
                                        </p:tgtEl>
                                      </p:cBhvr>
                                    </p:animEffect>
                                  </p:childTnLst>
                                </p:cTn>
                              </p:par>
                              <p:par>
                                <p:cTn id="213" presetID="10" presetClass="entr" presetSubtype="0" fill="hold" grpId="0" nodeType="withEffect">
                                  <p:stCondLst>
                                    <p:cond delay="0"/>
                                  </p:stCondLst>
                                  <p:childTnLst>
                                    <p:set>
                                      <p:cBhvr>
                                        <p:cTn id="214" dur="1" fill="hold">
                                          <p:stCondLst>
                                            <p:cond delay="0"/>
                                          </p:stCondLst>
                                        </p:cTn>
                                        <p:tgtEl>
                                          <p:spTgt spid="116"/>
                                        </p:tgtEl>
                                        <p:attrNameLst>
                                          <p:attrName>style.visibility</p:attrName>
                                        </p:attrNameLst>
                                      </p:cBhvr>
                                      <p:to>
                                        <p:strVal val="visible"/>
                                      </p:to>
                                    </p:set>
                                    <p:animEffect transition="in" filter="fade">
                                      <p:cBhvr>
                                        <p:cTn id="215" dur="500"/>
                                        <p:tgtEl>
                                          <p:spTgt spid="116"/>
                                        </p:tgtEl>
                                      </p:cBhvr>
                                    </p:animEffect>
                                  </p:childTnLst>
                                </p:cTn>
                              </p:par>
                              <p:par>
                                <p:cTn id="216" presetID="10" presetClass="entr" presetSubtype="0" fill="hold" grpId="0" nodeType="withEffect">
                                  <p:stCondLst>
                                    <p:cond delay="0"/>
                                  </p:stCondLst>
                                  <p:childTnLst>
                                    <p:set>
                                      <p:cBhvr>
                                        <p:cTn id="217" dur="1" fill="hold">
                                          <p:stCondLst>
                                            <p:cond delay="0"/>
                                          </p:stCondLst>
                                        </p:cTn>
                                        <p:tgtEl>
                                          <p:spTgt spid="117"/>
                                        </p:tgtEl>
                                        <p:attrNameLst>
                                          <p:attrName>style.visibility</p:attrName>
                                        </p:attrNameLst>
                                      </p:cBhvr>
                                      <p:to>
                                        <p:strVal val="visible"/>
                                      </p:to>
                                    </p:set>
                                    <p:animEffect transition="in" filter="fade">
                                      <p:cBhvr>
                                        <p:cTn id="218" dur="500"/>
                                        <p:tgtEl>
                                          <p:spTgt spid="117"/>
                                        </p:tgtEl>
                                      </p:cBhvr>
                                    </p:animEffect>
                                  </p:childTnLst>
                                </p:cTn>
                              </p:par>
                              <p:par>
                                <p:cTn id="219" presetID="10" presetClass="entr" presetSubtype="0" fill="hold" grpId="0" nodeType="withEffect">
                                  <p:stCondLst>
                                    <p:cond delay="0"/>
                                  </p:stCondLst>
                                  <p:childTnLst>
                                    <p:set>
                                      <p:cBhvr>
                                        <p:cTn id="220" dur="1" fill="hold">
                                          <p:stCondLst>
                                            <p:cond delay="0"/>
                                          </p:stCondLst>
                                        </p:cTn>
                                        <p:tgtEl>
                                          <p:spTgt spid="118"/>
                                        </p:tgtEl>
                                        <p:attrNameLst>
                                          <p:attrName>style.visibility</p:attrName>
                                        </p:attrNameLst>
                                      </p:cBhvr>
                                      <p:to>
                                        <p:strVal val="visible"/>
                                      </p:to>
                                    </p:set>
                                    <p:animEffect transition="in" filter="fade">
                                      <p:cBhvr>
                                        <p:cTn id="221" dur="500"/>
                                        <p:tgtEl>
                                          <p:spTgt spid="118"/>
                                        </p:tgtEl>
                                      </p:cBhvr>
                                    </p:animEffect>
                                  </p:childTnLst>
                                </p:cTn>
                              </p:par>
                              <p:par>
                                <p:cTn id="222" presetID="10" presetClass="entr" presetSubtype="0" fill="hold" grpId="0" nodeType="withEffect">
                                  <p:stCondLst>
                                    <p:cond delay="0"/>
                                  </p:stCondLst>
                                  <p:childTnLst>
                                    <p:set>
                                      <p:cBhvr>
                                        <p:cTn id="223" dur="1" fill="hold">
                                          <p:stCondLst>
                                            <p:cond delay="0"/>
                                          </p:stCondLst>
                                        </p:cTn>
                                        <p:tgtEl>
                                          <p:spTgt spid="119"/>
                                        </p:tgtEl>
                                        <p:attrNameLst>
                                          <p:attrName>style.visibility</p:attrName>
                                        </p:attrNameLst>
                                      </p:cBhvr>
                                      <p:to>
                                        <p:strVal val="visible"/>
                                      </p:to>
                                    </p:set>
                                    <p:animEffect transition="in" filter="fade">
                                      <p:cBhvr>
                                        <p:cTn id="224" dur="500"/>
                                        <p:tgtEl>
                                          <p:spTgt spid="119"/>
                                        </p:tgtEl>
                                      </p:cBhvr>
                                    </p:animEffect>
                                  </p:childTnLst>
                                </p:cTn>
                              </p:par>
                              <p:par>
                                <p:cTn id="225" presetID="10" presetClass="entr" presetSubtype="0" fill="hold" grpId="0" nodeType="withEffect">
                                  <p:stCondLst>
                                    <p:cond delay="0"/>
                                  </p:stCondLst>
                                  <p:childTnLst>
                                    <p:set>
                                      <p:cBhvr>
                                        <p:cTn id="226" dur="1" fill="hold">
                                          <p:stCondLst>
                                            <p:cond delay="0"/>
                                          </p:stCondLst>
                                        </p:cTn>
                                        <p:tgtEl>
                                          <p:spTgt spid="120"/>
                                        </p:tgtEl>
                                        <p:attrNameLst>
                                          <p:attrName>style.visibility</p:attrName>
                                        </p:attrNameLst>
                                      </p:cBhvr>
                                      <p:to>
                                        <p:strVal val="visible"/>
                                      </p:to>
                                    </p:set>
                                    <p:animEffect transition="in" filter="fade">
                                      <p:cBhvr>
                                        <p:cTn id="227" dur="500"/>
                                        <p:tgtEl>
                                          <p:spTgt spid="120"/>
                                        </p:tgtEl>
                                      </p:cBhvr>
                                    </p:animEffect>
                                  </p:childTnLst>
                                </p:cTn>
                              </p:par>
                              <p:par>
                                <p:cTn id="228" presetID="10" presetClass="entr" presetSubtype="0" fill="hold" grpId="0" nodeType="withEffect">
                                  <p:stCondLst>
                                    <p:cond delay="0"/>
                                  </p:stCondLst>
                                  <p:childTnLst>
                                    <p:set>
                                      <p:cBhvr>
                                        <p:cTn id="229" dur="1" fill="hold">
                                          <p:stCondLst>
                                            <p:cond delay="0"/>
                                          </p:stCondLst>
                                        </p:cTn>
                                        <p:tgtEl>
                                          <p:spTgt spid="121"/>
                                        </p:tgtEl>
                                        <p:attrNameLst>
                                          <p:attrName>style.visibility</p:attrName>
                                        </p:attrNameLst>
                                      </p:cBhvr>
                                      <p:to>
                                        <p:strVal val="visible"/>
                                      </p:to>
                                    </p:set>
                                    <p:animEffect transition="in" filter="fade">
                                      <p:cBhvr>
                                        <p:cTn id="230" dur="500"/>
                                        <p:tgtEl>
                                          <p:spTgt spid="121"/>
                                        </p:tgtEl>
                                      </p:cBhvr>
                                    </p:animEffect>
                                  </p:childTnLst>
                                </p:cTn>
                              </p:par>
                              <p:par>
                                <p:cTn id="231" presetID="10" presetClass="entr" presetSubtype="0" fill="hold" grpId="0" nodeType="withEffect">
                                  <p:stCondLst>
                                    <p:cond delay="0"/>
                                  </p:stCondLst>
                                  <p:childTnLst>
                                    <p:set>
                                      <p:cBhvr>
                                        <p:cTn id="232" dur="1" fill="hold">
                                          <p:stCondLst>
                                            <p:cond delay="0"/>
                                          </p:stCondLst>
                                        </p:cTn>
                                        <p:tgtEl>
                                          <p:spTgt spid="122"/>
                                        </p:tgtEl>
                                        <p:attrNameLst>
                                          <p:attrName>style.visibility</p:attrName>
                                        </p:attrNameLst>
                                      </p:cBhvr>
                                      <p:to>
                                        <p:strVal val="visible"/>
                                      </p:to>
                                    </p:set>
                                    <p:animEffect transition="in" filter="fade">
                                      <p:cBhvr>
                                        <p:cTn id="233" dur="500"/>
                                        <p:tgtEl>
                                          <p:spTgt spid="122"/>
                                        </p:tgtEl>
                                      </p:cBhvr>
                                    </p:animEffect>
                                  </p:childTnLst>
                                </p:cTn>
                              </p:par>
                              <p:par>
                                <p:cTn id="234" presetID="10"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500"/>
                                        <p:tgtEl>
                                          <p:spTgt spid="123"/>
                                        </p:tgtEl>
                                      </p:cBhvr>
                                    </p:animEffect>
                                  </p:childTnLst>
                                </p:cTn>
                              </p:par>
                              <p:par>
                                <p:cTn id="237" presetID="10" presetClass="entr" presetSubtype="0" fill="hold" grpId="0" nodeType="withEffect">
                                  <p:stCondLst>
                                    <p:cond delay="0"/>
                                  </p:stCondLst>
                                  <p:childTnLst>
                                    <p:set>
                                      <p:cBhvr>
                                        <p:cTn id="238" dur="1" fill="hold">
                                          <p:stCondLst>
                                            <p:cond delay="0"/>
                                          </p:stCondLst>
                                        </p:cTn>
                                        <p:tgtEl>
                                          <p:spTgt spid="124"/>
                                        </p:tgtEl>
                                        <p:attrNameLst>
                                          <p:attrName>style.visibility</p:attrName>
                                        </p:attrNameLst>
                                      </p:cBhvr>
                                      <p:to>
                                        <p:strVal val="visible"/>
                                      </p:to>
                                    </p:set>
                                    <p:animEffect transition="in" filter="fade">
                                      <p:cBhvr>
                                        <p:cTn id="239" dur="500"/>
                                        <p:tgtEl>
                                          <p:spTgt spid="124"/>
                                        </p:tgtEl>
                                      </p:cBhvr>
                                    </p:animEffect>
                                  </p:childTnLst>
                                </p:cTn>
                              </p:par>
                              <p:par>
                                <p:cTn id="240" presetID="10" presetClass="entr" presetSubtype="0" fill="hold" grpId="0" nodeType="withEffect">
                                  <p:stCondLst>
                                    <p:cond delay="0"/>
                                  </p:stCondLst>
                                  <p:childTnLst>
                                    <p:set>
                                      <p:cBhvr>
                                        <p:cTn id="241" dur="1" fill="hold">
                                          <p:stCondLst>
                                            <p:cond delay="0"/>
                                          </p:stCondLst>
                                        </p:cTn>
                                        <p:tgtEl>
                                          <p:spTgt spid="125"/>
                                        </p:tgtEl>
                                        <p:attrNameLst>
                                          <p:attrName>style.visibility</p:attrName>
                                        </p:attrNameLst>
                                      </p:cBhvr>
                                      <p:to>
                                        <p:strVal val="visible"/>
                                      </p:to>
                                    </p:set>
                                    <p:animEffect transition="in" filter="fade">
                                      <p:cBhvr>
                                        <p:cTn id="242" dur="500"/>
                                        <p:tgtEl>
                                          <p:spTgt spid="125"/>
                                        </p:tgtEl>
                                      </p:cBhvr>
                                    </p:animEffect>
                                  </p:childTnLst>
                                </p:cTn>
                              </p:par>
                              <p:par>
                                <p:cTn id="243" presetID="10" presetClass="entr" presetSubtype="0" fill="hold" grpId="0" nodeType="withEffect">
                                  <p:stCondLst>
                                    <p:cond delay="0"/>
                                  </p:stCondLst>
                                  <p:childTnLst>
                                    <p:set>
                                      <p:cBhvr>
                                        <p:cTn id="244" dur="1" fill="hold">
                                          <p:stCondLst>
                                            <p:cond delay="0"/>
                                          </p:stCondLst>
                                        </p:cTn>
                                        <p:tgtEl>
                                          <p:spTgt spid="126"/>
                                        </p:tgtEl>
                                        <p:attrNameLst>
                                          <p:attrName>style.visibility</p:attrName>
                                        </p:attrNameLst>
                                      </p:cBhvr>
                                      <p:to>
                                        <p:strVal val="visible"/>
                                      </p:to>
                                    </p:set>
                                    <p:animEffect transition="in" filter="fade">
                                      <p:cBhvr>
                                        <p:cTn id="245" dur="500"/>
                                        <p:tgtEl>
                                          <p:spTgt spid="126"/>
                                        </p:tgtEl>
                                      </p:cBhvr>
                                    </p:animEffect>
                                  </p:childTnLst>
                                </p:cTn>
                              </p:par>
                              <p:par>
                                <p:cTn id="246" presetID="10" presetClass="entr" presetSubtype="0" fill="hold" grpId="0" nodeType="withEffect">
                                  <p:stCondLst>
                                    <p:cond delay="0"/>
                                  </p:stCondLst>
                                  <p:childTnLst>
                                    <p:set>
                                      <p:cBhvr>
                                        <p:cTn id="247" dur="1" fill="hold">
                                          <p:stCondLst>
                                            <p:cond delay="0"/>
                                          </p:stCondLst>
                                        </p:cTn>
                                        <p:tgtEl>
                                          <p:spTgt spid="127"/>
                                        </p:tgtEl>
                                        <p:attrNameLst>
                                          <p:attrName>style.visibility</p:attrName>
                                        </p:attrNameLst>
                                      </p:cBhvr>
                                      <p:to>
                                        <p:strVal val="visible"/>
                                      </p:to>
                                    </p:set>
                                    <p:animEffect transition="in" filter="fade">
                                      <p:cBhvr>
                                        <p:cTn id="248" dur="500"/>
                                        <p:tgtEl>
                                          <p:spTgt spid="127"/>
                                        </p:tgtEl>
                                      </p:cBhvr>
                                    </p:animEffect>
                                  </p:childTnLst>
                                </p:cTn>
                              </p:par>
                              <p:par>
                                <p:cTn id="249" presetID="10" presetClass="entr" presetSubtype="0" fill="hold" grpId="0" nodeType="withEffect">
                                  <p:stCondLst>
                                    <p:cond delay="0"/>
                                  </p:stCondLst>
                                  <p:childTnLst>
                                    <p:set>
                                      <p:cBhvr>
                                        <p:cTn id="250" dur="1" fill="hold">
                                          <p:stCondLst>
                                            <p:cond delay="0"/>
                                          </p:stCondLst>
                                        </p:cTn>
                                        <p:tgtEl>
                                          <p:spTgt spid="128"/>
                                        </p:tgtEl>
                                        <p:attrNameLst>
                                          <p:attrName>style.visibility</p:attrName>
                                        </p:attrNameLst>
                                      </p:cBhvr>
                                      <p:to>
                                        <p:strVal val="visible"/>
                                      </p:to>
                                    </p:set>
                                    <p:animEffect transition="in" filter="fade">
                                      <p:cBhvr>
                                        <p:cTn id="251" dur="500"/>
                                        <p:tgtEl>
                                          <p:spTgt spid="128"/>
                                        </p:tgtEl>
                                      </p:cBhvr>
                                    </p:animEffect>
                                  </p:childTnLst>
                                </p:cTn>
                              </p:par>
                              <p:par>
                                <p:cTn id="252" presetID="10" presetClass="entr" presetSubtype="0" fill="hold" grpId="0" nodeType="withEffect">
                                  <p:stCondLst>
                                    <p:cond delay="0"/>
                                  </p:stCondLst>
                                  <p:childTnLst>
                                    <p:set>
                                      <p:cBhvr>
                                        <p:cTn id="253" dur="1" fill="hold">
                                          <p:stCondLst>
                                            <p:cond delay="0"/>
                                          </p:stCondLst>
                                        </p:cTn>
                                        <p:tgtEl>
                                          <p:spTgt spid="129"/>
                                        </p:tgtEl>
                                        <p:attrNameLst>
                                          <p:attrName>style.visibility</p:attrName>
                                        </p:attrNameLst>
                                      </p:cBhvr>
                                      <p:to>
                                        <p:strVal val="visible"/>
                                      </p:to>
                                    </p:set>
                                    <p:animEffect transition="in" filter="fade">
                                      <p:cBhvr>
                                        <p:cTn id="254" dur="500"/>
                                        <p:tgtEl>
                                          <p:spTgt spid="129"/>
                                        </p:tgtEl>
                                      </p:cBhvr>
                                    </p:animEffect>
                                  </p:childTnLst>
                                </p:cTn>
                              </p:par>
                              <p:par>
                                <p:cTn id="255" presetID="10" presetClass="entr" presetSubtype="0" fill="hold" grpId="0" nodeType="withEffect">
                                  <p:stCondLst>
                                    <p:cond delay="0"/>
                                  </p:stCondLst>
                                  <p:childTnLst>
                                    <p:set>
                                      <p:cBhvr>
                                        <p:cTn id="256" dur="1" fill="hold">
                                          <p:stCondLst>
                                            <p:cond delay="0"/>
                                          </p:stCondLst>
                                        </p:cTn>
                                        <p:tgtEl>
                                          <p:spTgt spid="130"/>
                                        </p:tgtEl>
                                        <p:attrNameLst>
                                          <p:attrName>style.visibility</p:attrName>
                                        </p:attrNameLst>
                                      </p:cBhvr>
                                      <p:to>
                                        <p:strVal val="visible"/>
                                      </p:to>
                                    </p:set>
                                    <p:animEffect transition="in" filter="fade">
                                      <p:cBhvr>
                                        <p:cTn id="257" dur="500"/>
                                        <p:tgtEl>
                                          <p:spTgt spid="130"/>
                                        </p:tgtEl>
                                      </p:cBhvr>
                                    </p:animEffect>
                                  </p:childTnLst>
                                </p:cTn>
                              </p:par>
                              <p:par>
                                <p:cTn id="258" presetID="10" presetClass="entr" presetSubtype="0" fill="hold" grpId="0" nodeType="withEffect">
                                  <p:stCondLst>
                                    <p:cond delay="0"/>
                                  </p:stCondLst>
                                  <p:childTnLst>
                                    <p:set>
                                      <p:cBhvr>
                                        <p:cTn id="259" dur="1" fill="hold">
                                          <p:stCondLst>
                                            <p:cond delay="0"/>
                                          </p:stCondLst>
                                        </p:cTn>
                                        <p:tgtEl>
                                          <p:spTgt spid="131"/>
                                        </p:tgtEl>
                                        <p:attrNameLst>
                                          <p:attrName>style.visibility</p:attrName>
                                        </p:attrNameLst>
                                      </p:cBhvr>
                                      <p:to>
                                        <p:strVal val="visible"/>
                                      </p:to>
                                    </p:set>
                                    <p:animEffect transition="in" filter="fade">
                                      <p:cBhvr>
                                        <p:cTn id="260" dur="500"/>
                                        <p:tgtEl>
                                          <p:spTgt spid="131"/>
                                        </p:tgtEl>
                                      </p:cBhvr>
                                    </p:animEffect>
                                  </p:childTnLst>
                                </p:cTn>
                              </p:par>
                              <p:par>
                                <p:cTn id="261" presetID="10" presetClass="entr" presetSubtype="0" fill="hold" grpId="0" nodeType="withEffect">
                                  <p:stCondLst>
                                    <p:cond delay="0"/>
                                  </p:stCondLst>
                                  <p:childTnLst>
                                    <p:set>
                                      <p:cBhvr>
                                        <p:cTn id="262" dur="1" fill="hold">
                                          <p:stCondLst>
                                            <p:cond delay="0"/>
                                          </p:stCondLst>
                                        </p:cTn>
                                        <p:tgtEl>
                                          <p:spTgt spid="132"/>
                                        </p:tgtEl>
                                        <p:attrNameLst>
                                          <p:attrName>style.visibility</p:attrName>
                                        </p:attrNameLst>
                                      </p:cBhvr>
                                      <p:to>
                                        <p:strVal val="visible"/>
                                      </p:to>
                                    </p:set>
                                    <p:animEffect transition="in" filter="fade">
                                      <p:cBhvr>
                                        <p:cTn id="263" dur="500"/>
                                        <p:tgtEl>
                                          <p:spTgt spid="132"/>
                                        </p:tgtEl>
                                      </p:cBhvr>
                                    </p:animEffect>
                                  </p:childTnLst>
                                </p:cTn>
                              </p:par>
                              <p:par>
                                <p:cTn id="264" presetID="10" presetClass="entr" presetSubtype="0" fill="hold" grpId="0" nodeType="withEffect">
                                  <p:stCondLst>
                                    <p:cond delay="0"/>
                                  </p:stCondLst>
                                  <p:childTnLst>
                                    <p:set>
                                      <p:cBhvr>
                                        <p:cTn id="265" dur="1" fill="hold">
                                          <p:stCondLst>
                                            <p:cond delay="0"/>
                                          </p:stCondLst>
                                        </p:cTn>
                                        <p:tgtEl>
                                          <p:spTgt spid="133"/>
                                        </p:tgtEl>
                                        <p:attrNameLst>
                                          <p:attrName>style.visibility</p:attrName>
                                        </p:attrNameLst>
                                      </p:cBhvr>
                                      <p:to>
                                        <p:strVal val="visible"/>
                                      </p:to>
                                    </p:set>
                                    <p:animEffect transition="in" filter="fade">
                                      <p:cBhvr>
                                        <p:cTn id="266" dur="500"/>
                                        <p:tgtEl>
                                          <p:spTgt spid="133"/>
                                        </p:tgtEl>
                                      </p:cBhvr>
                                    </p:animEffect>
                                  </p:childTnLst>
                                </p:cTn>
                              </p:par>
                              <p:par>
                                <p:cTn id="267" presetID="10" presetClass="entr" presetSubtype="0" fill="hold" grpId="0" nodeType="withEffect">
                                  <p:stCondLst>
                                    <p:cond delay="0"/>
                                  </p:stCondLst>
                                  <p:childTnLst>
                                    <p:set>
                                      <p:cBhvr>
                                        <p:cTn id="268" dur="1" fill="hold">
                                          <p:stCondLst>
                                            <p:cond delay="0"/>
                                          </p:stCondLst>
                                        </p:cTn>
                                        <p:tgtEl>
                                          <p:spTgt spid="134"/>
                                        </p:tgtEl>
                                        <p:attrNameLst>
                                          <p:attrName>style.visibility</p:attrName>
                                        </p:attrNameLst>
                                      </p:cBhvr>
                                      <p:to>
                                        <p:strVal val="visible"/>
                                      </p:to>
                                    </p:set>
                                    <p:animEffect transition="in" filter="fade">
                                      <p:cBhvr>
                                        <p:cTn id="269" dur="500"/>
                                        <p:tgtEl>
                                          <p:spTgt spid="134"/>
                                        </p:tgtEl>
                                      </p:cBhvr>
                                    </p:animEffect>
                                  </p:childTnLst>
                                </p:cTn>
                              </p:par>
                              <p:par>
                                <p:cTn id="270" presetID="10" presetClass="entr" presetSubtype="0" fill="hold" grpId="0" nodeType="withEffect">
                                  <p:stCondLst>
                                    <p:cond delay="0"/>
                                  </p:stCondLst>
                                  <p:childTnLst>
                                    <p:set>
                                      <p:cBhvr>
                                        <p:cTn id="271" dur="1" fill="hold">
                                          <p:stCondLst>
                                            <p:cond delay="0"/>
                                          </p:stCondLst>
                                        </p:cTn>
                                        <p:tgtEl>
                                          <p:spTgt spid="135"/>
                                        </p:tgtEl>
                                        <p:attrNameLst>
                                          <p:attrName>style.visibility</p:attrName>
                                        </p:attrNameLst>
                                      </p:cBhvr>
                                      <p:to>
                                        <p:strVal val="visible"/>
                                      </p:to>
                                    </p:set>
                                    <p:animEffect transition="in" filter="fade">
                                      <p:cBhvr>
                                        <p:cTn id="272" dur="500"/>
                                        <p:tgtEl>
                                          <p:spTgt spid="135"/>
                                        </p:tgtEl>
                                      </p:cBhvr>
                                    </p:animEffect>
                                  </p:childTnLst>
                                </p:cTn>
                              </p:par>
                              <p:par>
                                <p:cTn id="273" presetID="10" presetClass="entr" presetSubtype="0" fill="hold" grpId="0" nodeType="withEffect">
                                  <p:stCondLst>
                                    <p:cond delay="0"/>
                                  </p:stCondLst>
                                  <p:childTnLst>
                                    <p:set>
                                      <p:cBhvr>
                                        <p:cTn id="274" dur="1" fill="hold">
                                          <p:stCondLst>
                                            <p:cond delay="0"/>
                                          </p:stCondLst>
                                        </p:cTn>
                                        <p:tgtEl>
                                          <p:spTgt spid="136"/>
                                        </p:tgtEl>
                                        <p:attrNameLst>
                                          <p:attrName>style.visibility</p:attrName>
                                        </p:attrNameLst>
                                      </p:cBhvr>
                                      <p:to>
                                        <p:strVal val="visible"/>
                                      </p:to>
                                    </p:set>
                                    <p:animEffect transition="in" filter="fade">
                                      <p:cBhvr>
                                        <p:cTn id="275" dur="500"/>
                                        <p:tgtEl>
                                          <p:spTgt spid="136"/>
                                        </p:tgtEl>
                                      </p:cBhvr>
                                    </p:animEffect>
                                  </p:childTnLst>
                                </p:cTn>
                              </p:par>
                              <p:par>
                                <p:cTn id="276" presetID="10" presetClass="entr" presetSubtype="0" fill="hold" grpId="0" nodeType="withEffect">
                                  <p:stCondLst>
                                    <p:cond delay="0"/>
                                  </p:stCondLst>
                                  <p:childTnLst>
                                    <p:set>
                                      <p:cBhvr>
                                        <p:cTn id="277" dur="1" fill="hold">
                                          <p:stCondLst>
                                            <p:cond delay="0"/>
                                          </p:stCondLst>
                                        </p:cTn>
                                        <p:tgtEl>
                                          <p:spTgt spid="137"/>
                                        </p:tgtEl>
                                        <p:attrNameLst>
                                          <p:attrName>style.visibility</p:attrName>
                                        </p:attrNameLst>
                                      </p:cBhvr>
                                      <p:to>
                                        <p:strVal val="visible"/>
                                      </p:to>
                                    </p:set>
                                    <p:animEffect transition="in" filter="fade">
                                      <p:cBhvr>
                                        <p:cTn id="278" dur="500"/>
                                        <p:tgtEl>
                                          <p:spTgt spid="137"/>
                                        </p:tgtEl>
                                      </p:cBhvr>
                                    </p:animEffect>
                                  </p:childTnLst>
                                </p:cTn>
                              </p:par>
                            </p:childTnLst>
                          </p:cTn>
                        </p:par>
                      </p:childTnLst>
                    </p:cTn>
                  </p:par>
                  <p:par>
                    <p:cTn id="279" fill="hold">
                      <p:stCondLst>
                        <p:cond delay="indefinite"/>
                      </p:stCondLst>
                      <p:childTnLst>
                        <p:par>
                          <p:cTn id="280" fill="hold">
                            <p:stCondLst>
                              <p:cond delay="0"/>
                            </p:stCondLst>
                            <p:childTnLst>
                              <p:par>
                                <p:cTn id="281" presetID="10" presetClass="entr" presetSubtype="0" fill="hold" grpId="0" nodeType="clickEffect">
                                  <p:stCondLst>
                                    <p:cond delay="0"/>
                                  </p:stCondLst>
                                  <p:childTnLst>
                                    <p:set>
                                      <p:cBhvr>
                                        <p:cTn id="282" dur="1" fill="hold">
                                          <p:stCondLst>
                                            <p:cond delay="0"/>
                                          </p:stCondLst>
                                        </p:cTn>
                                        <p:tgtEl>
                                          <p:spTgt spid="139"/>
                                        </p:tgtEl>
                                        <p:attrNameLst>
                                          <p:attrName>style.visibility</p:attrName>
                                        </p:attrNameLst>
                                      </p:cBhvr>
                                      <p:to>
                                        <p:strVal val="visible"/>
                                      </p:to>
                                    </p:set>
                                    <p:animEffect transition="in" filter="fade">
                                      <p:cBhvr>
                                        <p:cTn id="283" dur="500"/>
                                        <p:tgtEl>
                                          <p:spTgt spid="139"/>
                                        </p:tgtEl>
                                      </p:cBhvr>
                                    </p:animEffect>
                                  </p:childTnLst>
                                </p:cTn>
                              </p:par>
                            </p:childTnLst>
                          </p:cTn>
                        </p:par>
                      </p:childTnLst>
                    </p:cTn>
                  </p:par>
                  <p:par>
                    <p:cTn id="284" fill="hold">
                      <p:stCondLst>
                        <p:cond delay="indefinite"/>
                      </p:stCondLst>
                      <p:childTnLst>
                        <p:par>
                          <p:cTn id="285" fill="hold">
                            <p:stCondLst>
                              <p:cond delay="0"/>
                            </p:stCondLst>
                            <p:childTnLst>
                              <p:par>
                                <p:cTn id="286" presetID="10" presetClass="exit" presetSubtype="0" fill="hold" grpId="1" nodeType="clickEffect">
                                  <p:stCondLst>
                                    <p:cond delay="0"/>
                                  </p:stCondLst>
                                  <p:childTnLst>
                                    <p:animEffect transition="out" filter="fade">
                                      <p:cBhvr>
                                        <p:cTn id="287" dur="500"/>
                                        <p:tgtEl>
                                          <p:spTgt spid="139"/>
                                        </p:tgtEl>
                                      </p:cBhvr>
                                    </p:animEffect>
                                    <p:set>
                                      <p:cBhvr>
                                        <p:cTn id="288" dur="1" fill="hold">
                                          <p:stCondLst>
                                            <p:cond delay="499"/>
                                          </p:stCondLst>
                                        </p:cTn>
                                        <p:tgtEl>
                                          <p:spTgt spid="139"/>
                                        </p:tgtEl>
                                        <p:attrNameLst>
                                          <p:attrName>style.visibility</p:attrName>
                                        </p:attrNameLst>
                                      </p:cBhvr>
                                      <p:to>
                                        <p:strVal val="hidden"/>
                                      </p:to>
                                    </p:set>
                                  </p:childTnLst>
                                </p:cTn>
                              </p:par>
                            </p:childTnLst>
                          </p:cTn>
                        </p:par>
                      </p:childTnLst>
                    </p:cTn>
                  </p:par>
                  <p:par>
                    <p:cTn id="289" fill="hold">
                      <p:stCondLst>
                        <p:cond delay="indefinite"/>
                      </p:stCondLst>
                      <p:childTnLst>
                        <p:par>
                          <p:cTn id="290" fill="hold">
                            <p:stCondLst>
                              <p:cond delay="0"/>
                            </p:stCondLst>
                            <p:childTnLst>
                              <p:par>
                                <p:cTn id="291" presetID="10" presetClass="exit" presetSubtype="0" fill="hold" grpId="0" nodeType="clickEffect">
                                  <p:stCondLst>
                                    <p:cond delay="0"/>
                                  </p:stCondLst>
                                  <p:childTnLst>
                                    <p:animEffect transition="out" filter="fade">
                                      <p:cBhvr>
                                        <p:cTn id="292" dur="500"/>
                                        <p:tgtEl>
                                          <p:spTgt spid="27"/>
                                        </p:tgtEl>
                                      </p:cBhvr>
                                    </p:animEffect>
                                    <p:set>
                                      <p:cBhvr>
                                        <p:cTn id="293" dur="1" fill="hold">
                                          <p:stCondLst>
                                            <p:cond delay="499"/>
                                          </p:stCondLst>
                                        </p:cTn>
                                        <p:tgtEl>
                                          <p:spTgt spid="27"/>
                                        </p:tgtEl>
                                        <p:attrNameLst>
                                          <p:attrName>style.visibility</p:attrName>
                                        </p:attrNameLst>
                                      </p:cBhvr>
                                      <p:to>
                                        <p:strVal val="hidden"/>
                                      </p:to>
                                    </p:set>
                                  </p:childTnLst>
                                </p:cTn>
                              </p:par>
                              <p:par>
                                <p:cTn id="294" presetID="10" presetClass="exit" presetSubtype="0" fill="hold" grpId="0" nodeType="withEffect">
                                  <p:stCondLst>
                                    <p:cond delay="0"/>
                                  </p:stCondLst>
                                  <p:childTnLst>
                                    <p:animEffect transition="out" filter="fade">
                                      <p:cBhvr>
                                        <p:cTn id="295" dur="500"/>
                                        <p:tgtEl>
                                          <p:spTgt spid="28"/>
                                        </p:tgtEl>
                                      </p:cBhvr>
                                    </p:animEffect>
                                    <p:set>
                                      <p:cBhvr>
                                        <p:cTn id="296" dur="1" fill="hold">
                                          <p:stCondLst>
                                            <p:cond delay="499"/>
                                          </p:stCondLst>
                                        </p:cTn>
                                        <p:tgtEl>
                                          <p:spTgt spid="28"/>
                                        </p:tgtEl>
                                        <p:attrNameLst>
                                          <p:attrName>style.visibility</p:attrName>
                                        </p:attrNameLst>
                                      </p:cBhvr>
                                      <p:to>
                                        <p:strVal val="hidden"/>
                                      </p:to>
                                    </p:set>
                                  </p:childTnLst>
                                </p:cTn>
                              </p:par>
                              <p:par>
                                <p:cTn id="297" presetID="10" presetClass="exit" presetSubtype="0" fill="hold" grpId="0" nodeType="withEffect">
                                  <p:stCondLst>
                                    <p:cond delay="0"/>
                                  </p:stCondLst>
                                  <p:childTnLst>
                                    <p:animEffect transition="out" filter="fade">
                                      <p:cBhvr>
                                        <p:cTn id="298" dur="500"/>
                                        <p:tgtEl>
                                          <p:spTgt spid="29"/>
                                        </p:tgtEl>
                                      </p:cBhvr>
                                    </p:animEffect>
                                    <p:set>
                                      <p:cBhvr>
                                        <p:cTn id="299" dur="1" fill="hold">
                                          <p:stCondLst>
                                            <p:cond delay="499"/>
                                          </p:stCondLst>
                                        </p:cTn>
                                        <p:tgtEl>
                                          <p:spTgt spid="29"/>
                                        </p:tgtEl>
                                        <p:attrNameLst>
                                          <p:attrName>style.visibility</p:attrName>
                                        </p:attrNameLst>
                                      </p:cBhvr>
                                      <p:to>
                                        <p:strVal val="hidden"/>
                                      </p:to>
                                    </p:set>
                                  </p:childTnLst>
                                </p:cTn>
                              </p:par>
                              <p:par>
                                <p:cTn id="300" presetID="10" presetClass="exit" presetSubtype="0" fill="hold" grpId="0" nodeType="withEffect">
                                  <p:stCondLst>
                                    <p:cond delay="0"/>
                                  </p:stCondLst>
                                  <p:childTnLst>
                                    <p:animEffect transition="out" filter="fade">
                                      <p:cBhvr>
                                        <p:cTn id="301" dur="500"/>
                                        <p:tgtEl>
                                          <p:spTgt spid="30"/>
                                        </p:tgtEl>
                                      </p:cBhvr>
                                    </p:animEffect>
                                    <p:set>
                                      <p:cBhvr>
                                        <p:cTn id="302" dur="1" fill="hold">
                                          <p:stCondLst>
                                            <p:cond delay="499"/>
                                          </p:stCondLst>
                                        </p:cTn>
                                        <p:tgtEl>
                                          <p:spTgt spid="30"/>
                                        </p:tgtEl>
                                        <p:attrNameLst>
                                          <p:attrName>style.visibility</p:attrName>
                                        </p:attrNameLst>
                                      </p:cBhvr>
                                      <p:to>
                                        <p:strVal val="hidden"/>
                                      </p:to>
                                    </p:set>
                                  </p:childTnLst>
                                </p:cTn>
                              </p:par>
                              <p:par>
                                <p:cTn id="303" presetID="10" presetClass="exit" presetSubtype="0" fill="hold" grpId="0" nodeType="withEffect">
                                  <p:stCondLst>
                                    <p:cond delay="0"/>
                                  </p:stCondLst>
                                  <p:childTnLst>
                                    <p:animEffect transition="out" filter="fade">
                                      <p:cBhvr>
                                        <p:cTn id="304" dur="500"/>
                                        <p:tgtEl>
                                          <p:spTgt spid="31"/>
                                        </p:tgtEl>
                                      </p:cBhvr>
                                    </p:animEffect>
                                    <p:set>
                                      <p:cBhvr>
                                        <p:cTn id="305" dur="1" fill="hold">
                                          <p:stCondLst>
                                            <p:cond delay="499"/>
                                          </p:stCondLst>
                                        </p:cTn>
                                        <p:tgtEl>
                                          <p:spTgt spid="31"/>
                                        </p:tgtEl>
                                        <p:attrNameLst>
                                          <p:attrName>style.visibility</p:attrName>
                                        </p:attrNameLst>
                                      </p:cBhvr>
                                      <p:to>
                                        <p:strVal val="hidden"/>
                                      </p:to>
                                    </p:set>
                                  </p:childTnLst>
                                </p:cTn>
                              </p:par>
                              <p:par>
                                <p:cTn id="306" presetID="10" presetClass="exit" presetSubtype="0" fill="hold" grpId="0" nodeType="withEffect">
                                  <p:stCondLst>
                                    <p:cond delay="0"/>
                                  </p:stCondLst>
                                  <p:childTnLst>
                                    <p:animEffect transition="out" filter="fade">
                                      <p:cBhvr>
                                        <p:cTn id="307" dur="500"/>
                                        <p:tgtEl>
                                          <p:spTgt spid="32"/>
                                        </p:tgtEl>
                                      </p:cBhvr>
                                    </p:animEffect>
                                    <p:set>
                                      <p:cBhvr>
                                        <p:cTn id="308" dur="1" fill="hold">
                                          <p:stCondLst>
                                            <p:cond delay="499"/>
                                          </p:stCondLst>
                                        </p:cTn>
                                        <p:tgtEl>
                                          <p:spTgt spid="32"/>
                                        </p:tgtEl>
                                        <p:attrNameLst>
                                          <p:attrName>style.visibility</p:attrName>
                                        </p:attrNameLst>
                                      </p:cBhvr>
                                      <p:to>
                                        <p:strVal val="hidden"/>
                                      </p:to>
                                    </p:set>
                                  </p:childTnLst>
                                </p:cTn>
                              </p:par>
                              <p:par>
                                <p:cTn id="309" presetID="10" presetClass="exit" presetSubtype="0" fill="hold" grpId="0" nodeType="withEffect">
                                  <p:stCondLst>
                                    <p:cond delay="0"/>
                                  </p:stCondLst>
                                  <p:childTnLst>
                                    <p:animEffect transition="out" filter="fade">
                                      <p:cBhvr>
                                        <p:cTn id="310" dur="500"/>
                                        <p:tgtEl>
                                          <p:spTgt spid="33"/>
                                        </p:tgtEl>
                                      </p:cBhvr>
                                    </p:animEffect>
                                    <p:set>
                                      <p:cBhvr>
                                        <p:cTn id="311" dur="1" fill="hold">
                                          <p:stCondLst>
                                            <p:cond delay="499"/>
                                          </p:stCondLst>
                                        </p:cTn>
                                        <p:tgtEl>
                                          <p:spTgt spid="33"/>
                                        </p:tgtEl>
                                        <p:attrNameLst>
                                          <p:attrName>style.visibility</p:attrName>
                                        </p:attrNameLst>
                                      </p:cBhvr>
                                      <p:to>
                                        <p:strVal val="hidden"/>
                                      </p:to>
                                    </p:set>
                                  </p:childTnLst>
                                </p:cTn>
                              </p:par>
                              <p:par>
                                <p:cTn id="312" presetID="10" presetClass="exit" presetSubtype="0" fill="hold" grpId="0" nodeType="withEffect">
                                  <p:stCondLst>
                                    <p:cond delay="0"/>
                                  </p:stCondLst>
                                  <p:childTnLst>
                                    <p:animEffect transition="out" filter="fade">
                                      <p:cBhvr>
                                        <p:cTn id="313" dur="500"/>
                                        <p:tgtEl>
                                          <p:spTgt spid="34"/>
                                        </p:tgtEl>
                                      </p:cBhvr>
                                    </p:animEffect>
                                    <p:set>
                                      <p:cBhvr>
                                        <p:cTn id="314" dur="1" fill="hold">
                                          <p:stCondLst>
                                            <p:cond delay="499"/>
                                          </p:stCondLst>
                                        </p:cTn>
                                        <p:tgtEl>
                                          <p:spTgt spid="34"/>
                                        </p:tgtEl>
                                        <p:attrNameLst>
                                          <p:attrName>style.visibility</p:attrName>
                                        </p:attrNameLst>
                                      </p:cBhvr>
                                      <p:to>
                                        <p:strVal val="hidden"/>
                                      </p:to>
                                    </p:set>
                                  </p:childTnLst>
                                </p:cTn>
                              </p:par>
                              <p:par>
                                <p:cTn id="315" presetID="10" presetClass="exit" presetSubtype="0" fill="hold" grpId="0" nodeType="withEffect">
                                  <p:stCondLst>
                                    <p:cond delay="0"/>
                                  </p:stCondLst>
                                  <p:childTnLst>
                                    <p:animEffect transition="out" filter="fade">
                                      <p:cBhvr>
                                        <p:cTn id="316" dur="500"/>
                                        <p:tgtEl>
                                          <p:spTgt spid="35"/>
                                        </p:tgtEl>
                                      </p:cBhvr>
                                    </p:animEffect>
                                    <p:set>
                                      <p:cBhvr>
                                        <p:cTn id="317" dur="1" fill="hold">
                                          <p:stCondLst>
                                            <p:cond delay="499"/>
                                          </p:stCondLst>
                                        </p:cTn>
                                        <p:tgtEl>
                                          <p:spTgt spid="35"/>
                                        </p:tgtEl>
                                        <p:attrNameLst>
                                          <p:attrName>style.visibility</p:attrName>
                                        </p:attrNameLst>
                                      </p:cBhvr>
                                      <p:to>
                                        <p:strVal val="hidden"/>
                                      </p:to>
                                    </p:set>
                                  </p:childTnLst>
                                </p:cTn>
                              </p:par>
                              <p:par>
                                <p:cTn id="318" presetID="10" presetClass="exit" presetSubtype="0" fill="hold" grpId="0" nodeType="withEffect">
                                  <p:stCondLst>
                                    <p:cond delay="0"/>
                                  </p:stCondLst>
                                  <p:childTnLst>
                                    <p:animEffect transition="out" filter="fade">
                                      <p:cBhvr>
                                        <p:cTn id="319" dur="500"/>
                                        <p:tgtEl>
                                          <p:spTgt spid="36"/>
                                        </p:tgtEl>
                                      </p:cBhvr>
                                    </p:animEffect>
                                    <p:set>
                                      <p:cBhvr>
                                        <p:cTn id="320" dur="1" fill="hold">
                                          <p:stCondLst>
                                            <p:cond delay="499"/>
                                          </p:stCondLst>
                                        </p:cTn>
                                        <p:tgtEl>
                                          <p:spTgt spid="36"/>
                                        </p:tgtEl>
                                        <p:attrNameLst>
                                          <p:attrName>style.visibility</p:attrName>
                                        </p:attrNameLst>
                                      </p:cBhvr>
                                      <p:to>
                                        <p:strVal val="hidden"/>
                                      </p:to>
                                    </p:set>
                                  </p:childTnLst>
                                </p:cTn>
                              </p:par>
                              <p:par>
                                <p:cTn id="321" presetID="10" presetClass="exit" presetSubtype="0" fill="hold" grpId="0" nodeType="withEffect">
                                  <p:stCondLst>
                                    <p:cond delay="0"/>
                                  </p:stCondLst>
                                  <p:childTnLst>
                                    <p:animEffect transition="out" filter="fade">
                                      <p:cBhvr>
                                        <p:cTn id="322" dur="500"/>
                                        <p:tgtEl>
                                          <p:spTgt spid="37"/>
                                        </p:tgtEl>
                                      </p:cBhvr>
                                    </p:animEffect>
                                    <p:set>
                                      <p:cBhvr>
                                        <p:cTn id="323" dur="1" fill="hold">
                                          <p:stCondLst>
                                            <p:cond delay="499"/>
                                          </p:stCondLst>
                                        </p:cTn>
                                        <p:tgtEl>
                                          <p:spTgt spid="37"/>
                                        </p:tgtEl>
                                        <p:attrNameLst>
                                          <p:attrName>style.visibility</p:attrName>
                                        </p:attrNameLst>
                                      </p:cBhvr>
                                      <p:to>
                                        <p:strVal val="hidden"/>
                                      </p:to>
                                    </p:set>
                                  </p:childTnLst>
                                </p:cTn>
                              </p:par>
                              <p:par>
                                <p:cTn id="324" presetID="10" presetClass="exit" presetSubtype="0" fill="hold" grpId="0" nodeType="withEffect">
                                  <p:stCondLst>
                                    <p:cond delay="0"/>
                                  </p:stCondLst>
                                  <p:childTnLst>
                                    <p:animEffect transition="out" filter="fade">
                                      <p:cBhvr>
                                        <p:cTn id="325" dur="500"/>
                                        <p:tgtEl>
                                          <p:spTgt spid="38"/>
                                        </p:tgtEl>
                                      </p:cBhvr>
                                    </p:animEffect>
                                    <p:set>
                                      <p:cBhvr>
                                        <p:cTn id="326" dur="1" fill="hold">
                                          <p:stCondLst>
                                            <p:cond delay="499"/>
                                          </p:stCondLst>
                                        </p:cTn>
                                        <p:tgtEl>
                                          <p:spTgt spid="38"/>
                                        </p:tgtEl>
                                        <p:attrNameLst>
                                          <p:attrName>style.visibility</p:attrName>
                                        </p:attrNameLst>
                                      </p:cBhvr>
                                      <p:to>
                                        <p:strVal val="hidden"/>
                                      </p:to>
                                    </p:set>
                                  </p:childTnLst>
                                </p:cTn>
                              </p:par>
                              <p:par>
                                <p:cTn id="327" presetID="10" presetClass="exit" presetSubtype="0" fill="hold" grpId="0" nodeType="withEffect">
                                  <p:stCondLst>
                                    <p:cond delay="0"/>
                                  </p:stCondLst>
                                  <p:childTnLst>
                                    <p:animEffect transition="out" filter="fade">
                                      <p:cBhvr>
                                        <p:cTn id="328" dur="500"/>
                                        <p:tgtEl>
                                          <p:spTgt spid="39"/>
                                        </p:tgtEl>
                                      </p:cBhvr>
                                    </p:animEffect>
                                    <p:set>
                                      <p:cBhvr>
                                        <p:cTn id="329" dur="1" fill="hold">
                                          <p:stCondLst>
                                            <p:cond delay="499"/>
                                          </p:stCondLst>
                                        </p:cTn>
                                        <p:tgtEl>
                                          <p:spTgt spid="39"/>
                                        </p:tgtEl>
                                        <p:attrNameLst>
                                          <p:attrName>style.visibility</p:attrName>
                                        </p:attrNameLst>
                                      </p:cBhvr>
                                      <p:to>
                                        <p:strVal val="hidden"/>
                                      </p:to>
                                    </p:set>
                                  </p:childTnLst>
                                </p:cTn>
                              </p:par>
                              <p:par>
                                <p:cTn id="330" presetID="10" presetClass="exit" presetSubtype="0" fill="hold" grpId="0" nodeType="withEffect">
                                  <p:stCondLst>
                                    <p:cond delay="0"/>
                                  </p:stCondLst>
                                  <p:childTnLst>
                                    <p:animEffect transition="out" filter="fade">
                                      <p:cBhvr>
                                        <p:cTn id="331" dur="500"/>
                                        <p:tgtEl>
                                          <p:spTgt spid="40"/>
                                        </p:tgtEl>
                                      </p:cBhvr>
                                    </p:animEffect>
                                    <p:set>
                                      <p:cBhvr>
                                        <p:cTn id="332" dur="1" fill="hold">
                                          <p:stCondLst>
                                            <p:cond delay="499"/>
                                          </p:stCondLst>
                                        </p:cTn>
                                        <p:tgtEl>
                                          <p:spTgt spid="40"/>
                                        </p:tgtEl>
                                        <p:attrNameLst>
                                          <p:attrName>style.visibility</p:attrName>
                                        </p:attrNameLst>
                                      </p:cBhvr>
                                      <p:to>
                                        <p:strVal val="hidden"/>
                                      </p:to>
                                    </p:set>
                                  </p:childTnLst>
                                </p:cTn>
                              </p:par>
                              <p:par>
                                <p:cTn id="333" presetID="10" presetClass="exit" presetSubtype="0" fill="hold" grpId="0" nodeType="withEffect">
                                  <p:stCondLst>
                                    <p:cond delay="0"/>
                                  </p:stCondLst>
                                  <p:childTnLst>
                                    <p:animEffect transition="out" filter="fade">
                                      <p:cBhvr>
                                        <p:cTn id="334" dur="500"/>
                                        <p:tgtEl>
                                          <p:spTgt spid="41"/>
                                        </p:tgtEl>
                                      </p:cBhvr>
                                    </p:animEffect>
                                    <p:set>
                                      <p:cBhvr>
                                        <p:cTn id="335" dur="1" fill="hold">
                                          <p:stCondLst>
                                            <p:cond delay="499"/>
                                          </p:stCondLst>
                                        </p:cTn>
                                        <p:tgtEl>
                                          <p:spTgt spid="41"/>
                                        </p:tgtEl>
                                        <p:attrNameLst>
                                          <p:attrName>style.visibility</p:attrName>
                                        </p:attrNameLst>
                                      </p:cBhvr>
                                      <p:to>
                                        <p:strVal val="hidden"/>
                                      </p:to>
                                    </p:set>
                                  </p:childTnLst>
                                </p:cTn>
                              </p:par>
                              <p:par>
                                <p:cTn id="336" presetID="10" presetClass="exit" presetSubtype="0" fill="hold" grpId="0" nodeType="withEffect">
                                  <p:stCondLst>
                                    <p:cond delay="0"/>
                                  </p:stCondLst>
                                  <p:childTnLst>
                                    <p:animEffect transition="out" filter="fade">
                                      <p:cBhvr>
                                        <p:cTn id="337" dur="500"/>
                                        <p:tgtEl>
                                          <p:spTgt spid="42"/>
                                        </p:tgtEl>
                                      </p:cBhvr>
                                    </p:animEffect>
                                    <p:set>
                                      <p:cBhvr>
                                        <p:cTn id="338" dur="1" fill="hold">
                                          <p:stCondLst>
                                            <p:cond delay="499"/>
                                          </p:stCondLst>
                                        </p:cTn>
                                        <p:tgtEl>
                                          <p:spTgt spid="42"/>
                                        </p:tgtEl>
                                        <p:attrNameLst>
                                          <p:attrName>style.visibility</p:attrName>
                                        </p:attrNameLst>
                                      </p:cBhvr>
                                      <p:to>
                                        <p:strVal val="hidden"/>
                                      </p:to>
                                    </p:set>
                                  </p:childTnLst>
                                </p:cTn>
                              </p:par>
                              <p:par>
                                <p:cTn id="339" presetID="10" presetClass="exit" presetSubtype="0" fill="hold" grpId="0" nodeType="withEffect">
                                  <p:stCondLst>
                                    <p:cond delay="0"/>
                                  </p:stCondLst>
                                  <p:childTnLst>
                                    <p:animEffect transition="out" filter="fade">
                                      <p:cBhvr>
                                        <p:cTn id="340" dur="500"/>
                                        <p:tgtEl>
                                          <p:spTgt spid="43"/>
                                        </p:tgtEl>
                                      </p:cBhvr>
                                    </p:animEffect>
                                    <p:set>
                                      <p:cBhvr>
                                        <p:cTn id="341" dur="1" fill="hold">
                                          <p:stCondLst>
                                            <p:cond delay="499"/>
                                          </p:stCondLst>
                                        </p:cTn>
                                        <p:tgtEl>
                                          <p:spTgt spid="43"/>
                                        </p:tgtEl>
                                        <p:attrNameLst>
                                          <p:attrName>style.visibility</p:attrName>
                                        </p:attrNameLst>
                                      </p:cBhvr>
                                      <p:to>
                                        <p:strVal val="hidden"/>
                                      </p:to>
                                    </p:set>
                                  </p:childTnLst>
                                </p:cTn>
                              </p:par>
                              <p:par>
                                <p:cTn id="342" presetID="10" presetClass="exit" presetSubtype="0" fill="hold" grpId="0" nodeType="withEffect">
                                  <p:stCondLst>
                                    <p:cond delay="0"/>
                                  </p:stCondLst>
                                  <p:childTnLst>
                                    <p:animEffect transition="out" filter="fade">
                                      <p:cBhvr>
                                        <p:cTn id="343" dur="500"/>
                                        <p:tgtEl>
                                          <p:spTgt spid="44"/>
                                        </p:tgtEl>
                                      </p:cBhvr>
                                    </p:animEffect>
                                    <p:set>
                                      <p:cBhvr>
                                        <p:cTn id="344" dur="1" fill="hold">
                                          <p:stCondLst>
                                            <p:cond delay="499"/>
                                          </p:stCondLst>
                                        </p:cTn>
                                        <p:tgtEl>
                                          <p:spTgt spid="44"/>
                                        </p:tgtEl>
                                        <p:attrNameLst>
                                          <p:attrName>style.visibility</p:attrName>
                                        </p:attrNameLst>
                                      </p:cBhvr>
                                      <p:to>
                                        <p:strVal val="hidden"/>
                                      </p:to>
                                    </p:set>
                                  </p:childTnLst>
                                </p:cTn>
                              </p:par>
                              <p:par>
                                <p:cTn id="345" presetID="10" presetClass="exit" presetSubtype="0" fill="hold" grpId="0" nodeType="withEffect">
                                  <p:stCondLst>
                                    <p:cond delay="0"/>
                                  </p:stCondLst>
                                  <p:childTnLst>
                                    <p:animEffect transition="out" filter="fade">
                                      <p:cBhvr>
                                        <p:cTn id="346" dur="500"/>
                                        <p:tgtEl>
                                          <p:spTgt spid="45"/>
                                        </p:tgtEl>
                                      </p:cBhvr>
                                    </p:animEffect>
                                    <p:set>
                                      <p:cBhvr>
                                        <p:cTn id="347" dur="1" fill="hold">
                                          <p:stCondLst>
                                            <p:cond delay="499"/>
                                          </p:stCondLst>
                                        </p:cTn>
                                        <p:tgtEl>
                                          <p:spTgt spid="45"/>
                                        </p:tgtEl>
                                        <p:attrNameLst>
                                          <p:attrName>style.visibility</p:attrName>
                                        </p:attrNameLst>
                                      </p:cBhvr>
                                      <p:to>
                                        <p:strVal val="hidden"/>
                                      </p:to>
                                    </p:set>
                                  </p:childTnLst>
                                </p:cTn>
                              </p:par>
                              <p:par>
                                <p:cTn id="348" presetID="10" presetClass="exit" presetSubtype="0" fill="hold" grpId="0" nodeType="withEffect">
                                  <p:stCondLst>
                                    <p:cond delay="0"/>
                                  </p:stCondLst>
                                  <p:childTnLst>
                                    <p:animEffect transition="out" filter="fade">
                                      <p:cBhvr>
                                        <p:cTn id="349" dur="500"/>
                                        <p:tgtEl>
                                          <p:spTgt spid="46"/>
                                        </p:tgtEl>
                                      </p:cBhvr>
                                    </p:animEffect>
                                    <p:set>
                                      <p:cBhvr>
                                        <p:cTn id="350" dur="1" fill="hold">
                                          <p:stCondLst>
                                            <p:cond delay="499"/>
                                          </p:stCondLst>
                                        </p:cTn>
                                        <p:tgtEl>
                                          <p:spTgt spid="46"/>
                                        </p:tgtEl>
                                        <p:attrNameLst>
                                          <p:attrName>style.visibility</p:attrName>
                                        </p:attrNameLst>
                                      </p:cBhvr>
                                      <p:to>
                                        <p:strVal val="hidden"/>
                                      </p:to>
                                    </p:set>
                                  </p:childTnLst>
                                </p:cTn>
                              </p:par>
                              <p:par>
                                <p:cTn id="351" presetID="10" presetClass="exit" presetSubtype="0" fill="hold" grpId="0" nodeType="withEffect">
                                  <p:stCondLst>
                                    <p:cond delay="0"/>
                                  </p:stCondLst>
                                  <p:childTnLst>
                                    <p:animEffect transition="out" filter="fade">
                                      <p:cBhvr>
                                        <p:cTn id="352" dur="500"/>
                                        <p:tgtEl>
                                          <p:spTgt spid="47"/>
                                        </p:tgtEl>
                                      </p:cBhvr>
                                    </p:animEffect>
                                    <p:set>
                                      <p:cBhvr>
                                        <p:cTn id="353" dur="1" fill="hold">
                                          <p:stCondLst>
                                            <p:cond delay="499"/>
                                          </p:stCondLst>
                                        </p:cTn>
                                        <p:tgtEl>
                                          <p:spTgt spid="47"/>
                                        </p:tgtEl>
                                        <p:attrNameLst>
                                          <p:attrName>style.visibility</p:attrName>
                                        </p:attrNameLst>
                                      </p:cBhvr>
                                      <p:to>
                                        <p:strVal val="hidden"/>
                                      </p:to>
                                    </p:set>
                                  </p:childTnLst>
                                </p:cTn>
                              </p:par>
                              <p:par>
                                <p:cTn id="354" presetID="10" presetClass="entr" presetSubtype="0" fill="hold" grpId="0" nodeType="withEffect">
                                  <p:stCondLst>
                                    <p:cond delay="0"/>
                                  </p:stCondLst>
                                  <p:childTnLst>
                                    <p:set>
                                      <p:cBhvr>
                                        <p:cTn id="355" dur="1" fill="hold">
                                          <p:stCondLst>
                                            <p:cond delay="0"/>
                                          </p:stCondLst>
                                        </p:cTn>
                                        <p:tgtEl>
                                          <p:spTgt spid="142"/>
                                        </p:tgtEl>
                                        <p:attrNameLst>
                                          <p:attrName>style.visibility</p:attrName>
                                        </p:attrNameLst>
                                      </p:cBhvr>
                                      <p:to>
                                        <p:strVal val="visible"/>
                                      </p:to>
                                    </p:set>
                                    <p:animEffect transition="in" filter="fade">
                                      <p:cBhvr>
                                        <p:cTn id="356" dur="500"/>
                                        <p:tgtEl>
                                          <p:spTgt spid="142"/>
                                        </p:tgtEl>
                                      </p:cBhvr>
                                    </p:animEffect>
                                  </p:childTnLst>
                                </p:cTn>
                              </p:par>
                              <p:par>
                                <p:cTn id="357" presetID="1" presetClass="entr" presetSubtype="0" fill="hold" grpId="0" nodeType="withEffect">
                                  <p:stCondLst>
                                    <p:cond delay="0"/>
                                  </p:stCondLst>
                                  <p:childTnLst>
                                    <p:set>
                                      <p:cBhvr>
                                        <p:cTn id="358" dur="1" fill="hold">
                                          <p:stCondLst>
                                            <p:cond delay="0"/>
                                          </p:stCondLst>
                                        </p:cTn>
                                        <p:tgtEl>
                                          <p:spTgt spid="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9" restart="whenNotActive" fill="hold" evtFilter="cancelBubble" nodeType="interactiveSeq">
                <p:stCondLst>
                  <p:cond evt="onClick" delay="0">
                    <p:tgtEl>
                      <p:spTgt spid="11"/>
                    </p:tgtEl>
                  </p:cond>
                </p:stCondLst>
                <p:endSync evt="end" delay="0">
                  <p:rtn val="all"/>
                </p:endSync>
                <p:childTnLst>
                  <p:par>
                    <p:cTn id="360" fill="hold">
                      <p:stCondLst>
                        <p:cond delay="0"/>
                      </p:stCondLst>
                      <p:childTnLst>
                        <p:par>
                          <p:cTn id="361" fill="hold">
                            <p:stCondLst>
                              <p:cond delay="0"/>
                            </p:stCondLst>
                            <p:childTnLst>
                              <p:par>
                                <p:cTn id="362" presetID="35" presetClass="path" presetSubtype="0" accel="50000" decel="50000" fill="hold" nodeType="clickEffect">
                                  <p:stCondLst>
                                    <p:cond delay="0"/>
                                  </p:stCondLst>
                                  <p:childTnLst>
                                    <p:animMotion origin="layout" path="M 4.16667E-6 -3.7037E-6 L -0.93386 0.00394 " pathEditMode="relative" rAng="0" ptsTypes="AA">
                                      <p:cBhvr>
                                        <p:cTn id="363" dur="2000" fill="hold"/>
                                        <p:tgtEl>
                                          <p:spTgt spid="11"/>
                                        </p:tgtEl>
                                        <p:attrNameLst>
                                          <p:attrName>ppt_x</p:attrName>
                                          <p:attrName>ppt_y</p:attrName>
                                        </p:attrNameLst>
                                      </p:cBhvr>
                                      <p:rCtr x="-46701" y="185"/>
                                    </p:animMotion>
                                  </p:childTnLst>
                                </p:cTn>
                              </p:par>
                            </p:childTnLst>
                          </p:cTn>
                        </p:par>
                      </p:childTnLst>
                    </p:cTn>
                  </p:par>
                  <p:par>
                    <p:cTn id="364" fill="hold">
                      <p:stCondLst>
                        <p:cond delay="indefinite"/>
                      </p:stCondLst>
                      <p:childTnLst>
                        <p:par>
                          <p:cTn id="365" fill="hold">
                            <p:stCondLst>
                              <p:cond delay="0"/>
                            </p:stCondLst>
                            <p:childTnLst>
                              <p:par>
                                <p:cTn id="366" presetID="63" presetClass="path" presetSubtype="0" accel="50000" decel="50000" fill="hold" nodeType="clickEffect">
                                  <p:stCondLst>
                                    <p:cond delay="0"/>
                                  </p:stCondLst>
                                  <p:childTnLst>
                                    <p:animMotion origin="layout" path="M -0.93385 0.00393 L 0.00018 1.48148E-6 " pathEditMode="relative" rAng="0" ptsTypes="AA">
                                      <p:cBhvr>
                                        <p:cTn id="367" dur="2000" fill="hold"/>
                                        <p:tgtEl>
                                          <p:spTgt spid="11"/>
                                        </p:tgtEl>
                                        <p:attrNameLst>
                                          <p:attrName>ppt_x</p:attrName>
                                          <p:attrName>ppt_y</p:attrName>
                                        </p:attrNameLst>
                                      </p:cBhvr>
                                      <p:rCtr x="46701" y="-208"/>
                                    </p:animMotion>
                                  </p:childTnLst>
                                </p:cTn>
                              </p:par>
                            </p:childTnLst>
                          </p:cTn>
                        </p:par>
                      </p:childTnLst>
                    </p:cTn>
                  </p:par>
                </p:childTnLst>
              </p:cTn>
              <p:nextCondLst>
                <p:cond evt="onClick" delay="0">
                  <p:tgtEl>
                    <p:spTgt spid="11"/>
                  </p:tgtEl>
                </p:cond>
              </p:nextCondLst>
            </p:seq>
          </p:childTnLst>
        </p:cTn>
      </p:par>
    </p:tnLst>
    <p:bldLst>
      <p:bldP spid="141" grpId="0" animBg="1"/>
      <p:bldP spid="142" grpId="0" animBg="1"/>
      <p:bldP spid="152" grpId="0" animBg="1"/>
      <p:bldP spid="52" grpId="0" animBg="1"/>
      <p:bldP spid="56" grpId="0" animBg="1"/>
      <p:bldP spid="49" grpId="0" animBg="1"/>
      <p:bldP spid="50" grpId="0" animBg="1"/>
      <p:bldP spid="55" grpId="0" animBg="1"/>
      <p:bldP spid="62" grpId="0" animBg="1"/>
      <p:bldP spid="66" grpId="0" animBg="1"/>
      <p:bldP spid="76" grpId="0" animBg="1"/>
      <p:bldP spid="48" grpId="0" animBg="1"/>
      <p:bldP spid="51" grpId="0" animBg="1"/>
      <p:bldP spid="53" grpId="0" animBg="1"/>
      <p:bldP spid="54" grpId="0" animBg="1"/>
      <p:bldP spid="79" grpId="0" animBg="1"/>
      <p:bldP spid="80" grpId="0" animBg="1"/>
      <p:bldP spid="81" grpId="0" animBg="1"/>
      <p:bldP spid="82" grpId="0" animBg="1"/>
      <p:bldP spid="83" grpId="0" animBg="1"/>
      <p:bldP spid="84" grpId="0" animBg="1"/>
      <p:bldP spid="85" grpId="0" animBg="1"/>
      <p:bldP spid="86" grpId="0" animBg="1"/>
      <p:bldP spid="108" grpId="0" animBg="1"/>
      <p:bldP spid="109" grpId="0" animBg="1"/>
      <p:bldP spid="110" grpId="0" animBg="1"/>
      <p:bldP spid="111" grpId="0" animBg="1"/>
      <p:bldP spid="112" grpId="0" animBg="1"/>
      <p:bldP spid="113" grpId="0" animBg="1"/>
      <p:bldP spid="114" grpId="0" animBg="1"/>
      <p:bldP spid="115" grpId="0" animBg="1"/>
      <p:bldP spid="69" grpId="0" animBg="1"/>
      <p:bldP spid="72" grpId="0" animBg="1"/>
      <p:bldP spid="127" grpId="0" animBg="1"/>
      <p:bldP spid="129" grpId="0" animBg="1"/>
      <p:bldP spid="58" grpId="0" animBg="1"/>
      <p:bldP spid="59" grpId="0" animBg="1"/>
      <p:bldP spid="60" grpId="0" animBg="1"/>
      <p:bldP spid="61" grpId="0" animBg="1"/>
      <p:bldP spid="63" grpId="0" animBg="1"/>
      <p:bldP spid="64" grpId="0" animBg="1"/>
      <p:bldP spid="65" grpId="0" animBg="1"/>
      <p:bldP spid="68" grpId="0" animBg="1"/>
      <p:bldP spid="70" grpId="0" animBg="1"/>
      <p:bldP spid="71" grpId="0" animBg="1"/>
      <p:bldP spid="73" grpId="0" animBg="1"/>
      <p:bldP spid="74" grpId="0" animBg="1"/>
      <p:bldP spid="75" grpId="0" animBg="1"/>
      <p:bldP spid="77" grpId="0" animBg="1"/>
      <p:bldP spid="78" grpId="0" animBg="1"/>
      <p:bldP spid="88" grpId="0" animBg="1"/>
      <p:bldP spid="89" grpId="0" animBg="1"/>
      <p:bldP spid="90" grpId="0" animBg="1"/>
      <p:bldP spid="91" grpId="0" animBg="1"/>
      <p:bldP spid="92" grpId="0" animBg="1"/>
      <p:bldP spid="93" grpId="0" animBg="1"/>
      <p:bldP spid="94" grpId="0" animBg="1"/>
      <p:bldP spid="95"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17" grpId="0" animBg="1"/>
      <p:bldP spid="118" grpId="0" animBg="1"/>
      <p:bldP spid="119" grpId="0" animBg="1"/>
      <p:bldP spid="120" grpId="0" animBg="1"/>
      <p:bldP spid="121" grpId="0" animBg="1"/>
      <p:bldP spid="122" grpId="0" animBg="1"/>
      <p:bldP spid="123" grpId="0" animBg="1"/>
      <p:bldP spid="124" grpId="0" animBg="1"/>
      <p:bldP spid="126" grpId="0" animBg="1"/>
      <p:bldP spid="128" grpId="0" animBg="1"/>
      <p:bldP spid="130" grpId="0" animBg="1"/>
      <p:bldP spid="131" grpId="0" animBg="1"/>
      <p:bldP spid="132" grpId="0" animBg="1"/>
      <p:bldP spid="133" grpId="0" animBg="1"/>
      <p:bldP spid="134" grpId="0" animBg="1"/>
      <p:bldP spid="135" grpId="0" animBg="1"/>
      <p:bldP spid="136" grpId="0" animBg="1"/>
      <p:bldP spid="137" grpId="0" animBg="1"/>
      <p:bldP spid="57" grpId="0" animBg="1"/>
      <p:bldP spid="67" grpId="0" animBg="1"/>
      <p:bldP spid="87" grpId="0" animBg="1"/>
      <p:bldP spid="116" grpId="0" animBg="1"/>
      <p:bldP spid="96" grpId="0" animBg="1"/>
      <p:bldP spid="125"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139" grpId="0"/>
      <p:bldP spid="139"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Oval 140"/>
          <p:cNvSpPr/>
          <p:nvPr/>
        </p:nvSpPr>
        <p:spPr>
          <a:xfrm>
            <a:off x="2036986" y="2790508"/>
            <a:ext cx="6581681" cy="2726311"/>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latin typeface="Calibri" panose="020F0502020204030204" pitchFamily="34" charset="0"/>
            </a:endParaRPr>
          </a:p>
        </p:txBody>
      </p:sp>
      <p:sp>
        <p:nvSpPr>
          <p:cNvPr id="142" name="Oval 141"/>
          <p:cNvSpPr/>
          <p:nvPr/>
        </p:nvSpPr>
        <p:spPr>
          <a:xfrm>
            <a:off x="3843061" y="3118951"/>
            <a:ext cx="4546904" cy="211312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schemeClr val="tx2"/>
              </a:solidFill>
              <a:latin typeface="Calibri" panose="020F0502020204030204" pitchFamily="34" charset="0"/>
            </a:endParaRPr>
          </a:p>
        </p:txBody>
      </p:sp>
      <p:sp>
        <p:nvSpPr>
          <p:cNvPr id="152" name="Oval 151"/>
          <p:cNvSpPr/>
          <p:nvPr/>
        </p:nvSpPr>
        <p:spPr>
          <a:xfrm>
            <a:off x="5098616" y="3446559"/>
            <a:ext cx="3190468" cy="1466502"/>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schemeClr val="tx2"/>
              </a:solidFill>
              <a:latin typeface="Calibri" panose="020F0502020204030204" pitchFamily="34" charset="0"/>
            </a:endParaRPr>
          </a:p>
        </p:txBody>
      </p:sp>
      <p:grpSp>
        <p:nvGrpSpPr>
          <p:cNvPr id="11" name="Group 10"/>
          <p:cNvGrpSpPr/>
          <p:nvPr/>
        </p:nvGrpSpPr>
        <p:grpSpPr>
          <a:xfrm>
            <a:off x="8783960" y="1155322"/>
            <a:ext cx="7213784" cy="4599432"/>
            <a:chOff x="8783960" y="1155322"/>
            <a:chExt cx="7213784" cy="4599432"/>
          </a:xfrm>
        </p:grpSpPr>
        <p:sp>
          <p:nvSpPr>
            <p:cNvPr id="12" name="Snip Single Corner Rectangle 11"/>
            <p:cNvSpPr/>
            <p:nvPr/>
          </p:nvSpPr>
          <p:spPr>
            <a:xfrm flipH="1">
              <a:off x="8783960" y="1952836"/>
              <a:ext cx="360040" cy="1044116"/>
            </a:xfrm>
            <a:prstGeom prst="snip1Rect">
              <a:avLst>
                <a:gd name="adj" fmla="val 27932"/>
              </a:avLst>
            </a:prstGeom>
            <a:solidFill>
              <a:srgbClr val="990033"/>
            </a:solidFill>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IE" dirty="0" smtClean="0"/>
                <a:t>Page 23</a:t>
              </a:r>
              <a:endParaRPr lang="en-IE"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6612" y="1155322"/>
              <a:ext cx="6771132" cy="45994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pic>
        <p:nvPicPr>
          <p:cNvPr id="14"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000" y="1412776"/>
            <a:ext cx="8892000"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Straight Arrow Connector 15"/>
          <p:cNvCxnSpPr/>
          <p:nvPr/>
        </p:nvCxnSpPr>
        <p:spPr>
          <a:xfrm>
            <a:off x="72000" y="1521167"/>
            <a:ext cx="9000000" cy="0"/>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7" name="Rectangle 146"/>
          <p:cNvSpPr/>
          <p:nvPr/>
        </p:nvSpPr>
        <p:spPr>
          <a:xfrm>
            <a:off x="1044815" y="2489120"/>
            <a:ext cx="1606330" cy="1015663"/>
          </a:xfrm>
          <a:prstGeom prst="rect">
            <a:avLst/>
          </a:prstGeom>
        </p:spPr>
        <p:txBody>
          <a:bodyPr wrap="square">
            <a:spAutoFit/>
          </a:bodyPr>
          <a:lstStyle/>
          <a:p>
            <a:pPr lvl="0" algn="ctr"/>
            <a:r>
              <a:rPr lang="en-IE" sz="3000" b="1" dirty="0" smtClean="0">
                <a:solidFill>
                  <a:schemeClr val="tx2"/>
                </a:solidFill>
                <a:latin typeface="Calibri" panose="020F0502020204030204" pitchFamily="34" charset="0"/>
              </a:rPr>
              <a:t>Rational</a:t>
            </a:r>
          </a:p>
          <a:p>
            <a:pPr lvl="0" algn="ctr"/>
            <a:r>
              <a:rPr lang="en-IE" sz="3000" dirty="0">
                <a:solidFill>
                  <a:schemeClr val="tx2"/>
                </a:solidFill>
                <a:latin typeface="Calibri" panose="020F0502020204030204" pitchFamily="34" charset="0"/>
                <a:ea typeface="Cambria Math"/>
              </a:rPr>
              <a:t>ℚ</a:t>
            </a:r>
            <a:endParaRPr lang="en-IE" sz="3000" dirty="0">
              <a:solidFill>
                <a:schemeClr val="tx2"/>
              </a:solidFill>
              <a:latin typeface="Calibri" panose="020F0502020204030204" pitchFamily="34" charset="0"/>
            </a:endParaRPr>
          </a:p>
        </p:txBody>
      </p:sp>
      <p:sp>
        <p:nvSpPr>
          <p:cNvPr id="52" name="Oval 51"/>
          <p:cNvSpPr/>
          <p:nvPr/>
        </p:nvSpPr>
        <p:spPr>
          <a:xfrm>
            <a:off x="660492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6" name="Oval 55"/>
          <p:cNvSpPr/>
          <p:nvPr/>
        </p:nvSpPr>
        <p:spPr>
          <a:xfrm>
            <a:off x="828111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Oval 48"/>
          <p:cNvSpPr/>
          <p:nvPr/>
        </p:nvSpPr>
        <p:spPr>
          <a:xfrm>
            <a:off x="534923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Oval 49"/>
          <p:cNvSpPr/>
          <p:nvPr/>
        </p:nvSpPr>
        <p:spPr>
          <a:xfrm>
            <a:off x="578011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5" name="Oval 54"/>
          <p:cNvSpPr/>
          <p:nvPr/>
        </p:nvSpPr>
        <p:spPr>
          <a:xfrm>
            <a:off x="788815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2" name="Oval 61"/>
          <p:cNvSpPr/>
          <p:nvPr/>
        </p:nvSpPr>
        <p:spPr>
          <a:xfrm>
            <a:off x="660663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6" name="Oval 65"/>
          <p:cNvSpPr/>
          <p:nvPr/>
        </p:nvSpPr>
        <p:spPr>
          <a:xfrm>
            <a:off x="82828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6" name="Oval 75"/>
          <p:cNvSpPr/>
          <p:nvPr/>
        </p:nvSpPr>
        <p:spPr>
          <a:xfrm>
            <a:off x="408362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Oval 47"/>
          <p:cNvSpPr/>
          <p:nvPr/>
        </p:nvSpPr>
        <p:spPr>
          <a:xfrm>
            <a:off x="495029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 name="Oval 50"/>
          <p:cNvSpPr/>
          <p:nvPr/>
        </p:nvSpPr>
        <p:spPr>
          <a:xfrm>
            <a:off x="622025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3" name="Oval 52"/>
          <p:cNvSpPr/>
          <p:nvPr/>
        </p:nvSpPr>
        <p:spPr>
          <a:xfrm>
            <a:off x="703214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4" name="Oval 53"/>
          <p:cNvSpPr/>
          <p:nvPr/>
        </p:nvSpPr>
        <p:spPr>
          <a:xfrm>
            <a:off x="745521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9" name="Oval 78"/>
          <p:cNvSpPr/>
          <p:nvPr/>
        </p:nvSpPr>
        <p:spPr>
          <a:xfrm>
            <a:off x="510269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0" name="Oval 79"/>
          <p:cNvSpPr/>
          <p:nvPr/>
        </p:nvSpPr>
        <p:spPr>
          <a:xfrm>
            <a:off x="550163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1" name="Oval 80"/>
          <p:cNvSpPr/>
          <p:nvPr/>
        </p:nvSpPr>
        <p:spPr>
          <a:xfrm>
            <a:off x="593251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2" name="Oval 81"/>
          <p:cNvSpPr/>
          <p:nvPr/>
        </p:nvSpPr>
        <p:spPr>
          <a:xfrm>
            <a:off x="637265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3" name="Oval 82"/>
          <p:cNvSpPr/>
          <p:nvPr/>
        </p:nvSpPr>
        <p:spPr>
          <a:xfrm>
            <a:off x="675732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4" name="Oval 83"/>
          <p:cNvSpPr/>
          <p:nvPr/>
        </p:nvSpPr>
        <p:spPr>
          <a:xfrm>
            <a:off x="718454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5" name="Oval 84"/>
          <p:cNvSpPr/>
          <p:nvPr/>
        </p:nvSpPr>
        <p:spPr>
          <a:xfrm>
            <a:off x="760761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6" name="Oval 85"/>
          <p:cNvSpPr/>
          <p:nvPr/>
        </p:nvSpPr>
        <p:spPr>
          <a:xfrm>
            <a:off x="804055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8" name="Oval 107"/>
          <p:cNvSpPr/>
          <p:nvPr/>
        </p:nvSpPr>
        <p:spPr>
          <a:xfrm>
            <a:off x="525509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9" name="Oval 108"/>
          <p:cNvSpPr/>
          <p:nvPr/>
        </p:nvSpPr>
        <p:spPr>
          <a:xfrm>
            <a:off x="565403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0" name="Oval 109"/>
          <p:cNvSpPr/>
          <p:nvPr/>
        </p:nvSpPr>
        <p:spPr>
          <a:xfrm>
            <a:off x="608491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1" name="Oval 110"/>
          <p:cNvSpPr/>
          <p:nvPr/>
        </p:nvSpPr>
        <p:spPr>
          <a:xfrm>
            <a:off x="652505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2" name="Oval 111"/>
          <p:cNvSpPr/>
          <p:nvPr/>
        </p:nvSpPr>
        <p:spPr>
          <a:xfrm>
            <a:off x="690972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3" name="Oval 112"/>
          <p:cNvSpPr/>
          <p:nvPr/>
        </p:nvSpPr>
        <p:spPr>
          <a:xfrm>
            <a:off x="733694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4" name="Oval 113"/>
          <p:cNvSpPr/>
          <p:nvPr/>
        </p:nvSpPr>
        <p:spPr>
          <a:xfrm>
            <a:off x="776001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5" name="Oval 114"/>
          <p:cNvSpPr/>
          <p:nvPr/>
        </p:nvSpPr>
        <p:spPr>
          <a:xfrm>
            <a:off x="819295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9" name="Oval 68"/>
          <p:cNvSpPr/>
          <p:nvPr/>
        </p:nvSpPr>
        <p:spPr>
          <a:xfrm>
            <a:off x="115174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2" name="Oval 71"/>
          <p:cNvSpPr/>
          <p:nvPr/>
        </p:nvSpPr>
        <p:spPr>
          <a:xfrm>
            <a:off x="24074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7" name="Oval 126"/>
          <p:cNvSpPr/>
          <p:nvPr/>
        </p:nvSpPr>
        <p:spPr>
          <a:xfrm>
            <a:off x="105760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9" name="Oval 128"/>
          <p:cNvSpPr/>
          <p:nvPr/>
        </p:nvSpPr>
        <p:spPr>
          <a:xfrm>
            <a:off x="188742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8" name="Oval 57"/>
          <p:cNvSpPr/>
          <p:nvPr/>
        </p:nvSpPr>
        <p:spPr>
          <a:xfrm>
            <a:off x="495200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9" name="Oval 58"/>
          <p:cNvSpPr/>
          <p:nvPr/>
        </p:nvSpPr>
        <p:spPr>
          <a:xfrm>
            <a:off x="535094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0" name="Oval 59"/>
          <p:cNvSpPr/>
          <p:nvPr/>
        </p:nvSpPr>
        <p:spPr>
          <a:xfrm>
            <a:off x="57818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1" name="Oval 60"/>
          <p:cNvSpPr/>
          <p:nvPr/>
        </p:nvSpPr>
        <p:spPr>
          <a:xfrm>
            <a:off x="622196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3" name="Oval 62"/>
          <p:cNvSpPr/>
          <p:nvPr/>
        </p:nvSpPr>
        <p:spPr>
          <a:xfrm>
            <a:off x="703385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4" name="Oval 63"/>
          <p:cNvSpPr/>
          <p:nvPr/>
        </p:nvSpPr>
        <p:spPr>
          <a:xfrm>
            <a:off x="745692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5" name="Oval 64"/>
          <p:cNvSpPr/>
          <p:nvPr/>
        </p:nvSpPr>
        <p:spPr>
          <a:xfrm>
            <a:off x="788986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8" name="Oval 67"/>
          <p:cNvSpPr/>
          <p:nvPr/>
        </p:nvSpPr>
        <p:spPr>
          <a:xfrm>
            <a:off x="75280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0" name="Oval 69"/>
          <p:cNvSpPr/>
          <p:nvPr/>
        </p:nvSpPr>
        <p:spPr>
          <a:xfrm>
            <a:off x="158262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1" name="Oval 70"/>
          <p:cNvSpPr/>
          <p:nvPr/>
        </p:nvSpPr>
        <p:spPr>
          <a:xfrm>
            <a:off x="202276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3" name="Oval 72"/>
          <p:cNvSpPr/>
          <p:nvPr/>
        </p:nvSpPr>
        <p:spPr>
          <a:xfrm>
            <a:off x="283465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4" name="Oval 73"/>
          <p:cNvSpPr/>
          <p:nvPr/>
        </p:nvSpPr>
        <p:spPr>
          <a:xfrm>
            <a:off x="32577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5" name="Oval 74"/>
          <p:cNvSpPr/>
          <p:nvPr/>
        </p:nvSpPr>
        <p:spPr>
          <a:xfrm>
            <a:off x="369066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7" name="Oval 76"/>
          <p:cNvSpPr/>
          <p:nvPr/>
        </p:nvSpPr>
        <p:spPr>
          <a:xfrm>
            <a:off x="45268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8" name="Oval 77"/>
          <p:cNvSpPr/>
          <p:nvPr/>
        </p:nvSpPr>
        <p:spPr>
          <a:xfrm>
            <a:off x="335403"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8" name="Oval 87"/>
          <p:cNvSpPr/>
          <p:nvPr/>
        </p:nvSpPr>
        <p:spPr>
          <a:xfrm>
            <a:off x="510440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9" name="Oval 88"/>
          <p:cNvSpPr/>
          <p:nvPr/>
        </p:nvSpPr>
        <p:spPr>
          <a:xfrm>
            <a:off x="550334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0" name="Oval 89"/>
          <p:cNvSpPr/>
          <p:nvPr/>
        </p:nvSpPr>
        <p:spPr>
          <a:xfrm>
            <a:off x="59342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1" name="Oval 90"/>
          <p:cNvSpPr/>
          <p:nvPr/>
        </p:nvSpPr>
        <p:spPr>
          <a:xfrm>
            <a:off x="637436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2" name="Oval 91"/>
          <p:cNvSpPr/>
          <p:nvPr/>
        </p:nvSpPr>
        <p:spPr>
          <a:xfrm>
            <a:off x="675903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3" name="Oval 92"/>
          <p:cNvSpPr/>
          <p:nvPr/>
        </p:nvSpPr>
        <p:spPr>
          <a:xfrm>
            <a:off x="718625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4" name="Oval 93"/>
          <p:cNvSpPr/>
          <p:nvPr/>
        </p:nvSpPr>
        <p:spPr>
          <a:xfrm>
            <a:off x="760932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5" name="Oval 94"/>
          <p:cNvSpPr/>
          <p:nvPr/>
        </p:nvSpPr>
        <p:spPr>
          <a:xfrm>
            <a:off x="804226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7" name="Oval 96"/>
          <p:cNvSpPr/>
          <p:nvPr/>
        </p:nvSpPr>
        <p:spPr>
          <a:xfrm>
            <a:off x="90520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8" name="Oval 97"/>
          <p:cNvSpPr/>
          <p:nvPr/>
        </p:nvSpPr>
        <p:spPr>
          <a:xfrm>
            <a:off x="130414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9" name="Oval 98"/>
          <p:cNvSpPr/>
          <p:nvPr/>
        </p:nvSpPr>
        <p:spPr>
          <a:xfrm>
            <a:off x="173502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0" name="Oval 99"/>
          <p:cNvSpPr/>
          <p:nvPr/>
        </p:nvSpPr>
        <p:spPr>
          <a:xfrm>
            <a:off x="217516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1" name="Oval 100"/>
          <p:cNvSpPr/>
          <p:nvPr/>
        </p:nvSpPr>
        <p:spPr>
          <a:xfrm>
            <a:off x="25598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2" name="Oval 101"/>
          <p:cNvSpPr/>
          <p:nvPr/>
        </p:nvSpPr>
        <p:spPr>
          <a:xfrm>
            <a:off x="298705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3" name="Oval 102"/>
          <p:cNvSpPr/>
          <p:nvPr/>
        </p:nvSpPr>
        <p:spPr>
          <a:xfrm>
            <a:off x="34101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4" name="Oval 103"/>
          <p:cNvSpPr/>
          <p:nvPr/>
        </p:nvSpPr>
        <p:spPr>
          <a:xfrm>
            <a:off x="384306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5" name="Oval 104"/>
          <p:cNvSpPr/>
          <p:nvPr/>
        </p:nvSpPr>
        <p:spPr>
          <a:xfrm>
            <a:off x="423602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6" name="Oval 105"/>
          <p:cNvSpPr/>
          <p:nvPr/>
        </p:nvSpPr>
        <p:spPr>
          <a:xfrm>
            <a:off x="46792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7" name="Oval 106"/>
          <p:cNvSpPr/>
          <p:nvPr/>
        </p:nvSpPr>
        <p:spPr>
          <a:xfrm>
            <a:off x="487803"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7" name="Oval 116"/>
          <p:cNvSpPr/>
          <p:nvPr/>
        </p:nvSpPr>
        <p:spPr>
          <a:xfrm>
            <a:off x="525680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8" name="Oval 117"/>
          <p:cNvSpPr/>
          <p:nvPr/>
        </p:nvSpPr>
        <p:spPr>
          <a:xfrm>
            <a:off x="565574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9" name="Oval 118"/>
          <p:cNvSpPr/>
          <p:nvPr/>
        </p:nvSpPr>
        <p:spPr>
          <a:xfrm>
            <a:off x="60866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0" name="Oval 119"/>
          <p:cNvSpPr/>
          <p:nvPr/>
        </p:nvSpPr>
        <p:spPr>
          <a:xfrm>
            <a:off x="652676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1" name="Oval 120"/>
          <p:cNvSpPr/>
          <p:nvPr/>
        </p:nvSpPr>
        <p:spPr>
          <a:xfrm>
            <a:off x="691143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2" name="Oval 121"/>
          <p:cNvSpPr/>
          <p:nvPr/>
        </p:nvSpPr>
        <p:spPr>
          <a:xfrm>
            <a:off x="733865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3" name="Oval 122"/>
          <p:cNvSpPr/>
          <p:nvPr/>
        </p:nvSpPr>
        <p:spPr>
          <a:xfrm>
            <a:off x="776172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4" name="Oval 123"/>
          <p:cNvSpPr/>
          <p:nvPr/>
        </p:nvSpPr>
        <p:spPr>
          <a:xfrm>
            <a:off x="819466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6" name="Oval 125"/>
          <p:cNvSpPr/>
          <p:nvPr/>
        </p:nvSpPr>
        <p:spPr>
          <a:xfrm>
            <a:off x="16618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8" name="Oval 127"/>
          <p:cNvSpPr/>
          <p:nvPr/>
        </p:nvSpPr>
        <p:spPr>
          <a:xfrm>
            <a:off x="145654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0" name="Oval 129"/>
          <p:cNvSpPr/>
          <p:nvPr/>
        </p:nvSpPr>
        <p:spPr>
          <a:xfrm>
            <a:off x="232756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1" name="Oval 130"/>
          <p:cNvSpPr/>
          <p:nvPr/>
        </p:nvSpPr>
        <p:spPr>
          <a:xfrm>
            <a:off x="27122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2" name="Oval 131"/>
          <p:cNvSpPr/>
          <p:nvPr/>
        </p:nvSpPr>
        <p:spPr>
          <a:xfrm>
            <a:off x="313945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3" name="Oval 132"/>
          <p:cNvSpPr/>
          <p:nvPr/>
        </p:nvSpPr>
        <p:spPr>
          <a:xfrm>
            <a:off x="35625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4" name="Oval 133"/>
          <p:cNvSpPr/>
          <p:nvPr/>
        </p:nvSpPr>
        <p:spPr>
          <a:xfrm>
            <a:off x="399546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5" name="Oval 134"/>
          <p:cNvSpPr/>
          <p:nvPr/>
        </p:nvSpPr>
        <p:spPr>
          <a:xfrm>
            <a:off x="438842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6" name="Oval 135"/>
          <p:cNvSpPr/>
          <p:nvPr/>
        </p:nvSpPr>
        <p:spPr>
          <a:xfrm>
            <a:off x="48316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7" name="Oval 136"/>
          <p:cNvSpPr/>
          <p:nvPr/>
        </p:nvSpPr>
        <p:spPr>
          <a:xfrm>
            <a:off x="640203"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7" name="Oval 56"/>
          <p:cNvSpPr/>
          <p:nvPr/>
        </p:nvSpPr>
        <p:spPr>
          <a:xfrm>
            <a:off x="872435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7" name="Oval 66"/>
          <p:cNvSpPr/>
          <p:nvPr/>
        </p:nvSpPr>
        <p:spPr>
          <a:xfrm>
            <a:off x="872606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7" name="Oval 86"/>
          <p:cNvSpPr/>
          <p:nvPr/>
        </p:nvSpPr>
        <p:spPr>
          <a:xfrm>
            <a:off x="843351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6" name="Oval 115"/>
          <p:cNvSpPr/>
          <p:nvPr/>
        </p:nvSpPr>
        <p:spPr>
          <a:xfrm>
            <a:off x="858591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6" name="Oval 95"/>
          <p:cNvSpPr/>
          <p:nvPr/>
        </p:nvSpPr>
        <p:spPr>
          <a:xfrm>
            <a:off x="84352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5" name="Oval 124"/>
          <p:cNvSpPr/>
          <p:nvPr/>
        </p:nvSpPr>
        <p:spPr>
          <a:xfrm>
            <a:off x="85876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2140" y="0"/>
            <a:ext cx="5139657" cy="5400000"/>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32140" y="0"/>
            <a:ext cx="5139657" cy="5400000"/>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77568" y="1355577"/>
            <a:ext cx="2915057" cy="685896"/>
          </a:xfrm>
          <a:prstGeom prst="rect">
            <a:avLst/>
          </a:prstGeom>
        </p:spPr>
      </p:pic>
      <p:cxnSp>
        <p:nvCxnSpPr>
          <p:cNvPr id="158" name="Straight Connector 157"/>
          <p:cNvCxnSpPr/>
          <p:nvPr/>
        </p:nvCxnSpPr>
        <p:spPr bwMode="auto">
          <a:xfrm>
            <a:off x="4760851" y="1514989"/>
            <a:ext cx="0" cy="72000"/>
          </a:xfrm>
          <a:prstGeom prst="line">
            <a:avLst/>
          </a:prstGeom>
          <a:solidFill>
            <a:schemeClr val="hlink">
              <a:alpha val="64999"/>
            </a:schemeClr>
          </a:solidFill>
          <a:ln w="19050" cap="flat" cmpd="sng" algn="ctr">
            <a:solidFill>
              <a:schemeClr val="tx1"/>
            </a:solidFill>
            <a:prstDash val="solid"/>
            <a:round/>
            <a:headEnd type="none" w="med" len="med"/>
            <a:tailEnd type="none" w="med" len="med"/>
          </a:ln>
          <a:effectLst/>
        </p:spPr>
      </p:cxnSp>
      <p:cxnSp>
        <p:nvCxnSpPr>
          <p:cNvPr id="159" name="Straight Connector 158"/>
          <p:cNvCxnSpPr/>
          <p:nvPr/>
        </p:nvCxnSpPr>
        <p:spPr bwMode="auto">
          <a:xfrm>
            <a:off x="5986229" y="1514989"/>
            <a:ext cx="0" cy="72000"/>
          </a:xfrm>
          <a:prstGeom prst="line">
            <a:avLst/>
          </a:prstGeom>
          <a:solidFill>
            <a:schemeClr val="hlink">
              <a:alpha val="64999"/>
            </a:schemeClr>
          </a:solidFill>
          <a:ln w="19050" cap="flat" cmpd="sng" algn="ctr">
            <a:solidFill>
              <a:schemeClr val="tx1"/>
            </a:solidFill>
            <a:prstDash val="solid"/>
            <a:round/>
            <a:headEnd type="none" w="med" len="med"/>
            <a:tailEnd type="none" w="med" len="med"/>
          </a:ln>
          <a:effectLst/>
        </p:spPr>
      </p:cxnSp>
      <p:sp>
        <p:nvSpPr>
          <p:cNvPr id="145" name="Oval 144"/>
          <p:cNvSpPr/>
          <p:nvPr/>
        </p:nvSpPr>
        <p:spPr>
          <a:xfrm>
            <a:off x="46792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8" name="Oval 147"/>
          <p:cNvSpPr/>
          <p:nvPr/>
        </p:nvSpPr>
        <p:spPr>
          <a:xfrm>
            <a:off x="5881612"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mc:AlternateContent xmlns:mc="http://schemas.openxmlformats.org/markup-compatibility/2006" xmlns:a14="http://schemas.microsoft.com/office/drawing/2010/main">
        <mc:Choice Requires="a14">
          <p:sp>
            <p:nvSpPr>
              <p:cNvPr id="8" name="TextBox 7"/>
              <p:cNvSpPr txBox="1"/>
              <p:nvPr/>
            </p:nvSpPr>
            <p:spPr>
              <a:xfrm>
                <a:off x="4584920" y="721321"/>
                <a:ext cx="394659" cy="668516"/>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2000" b="1" i="1" smtClean="0">
                              <a:solidFill>
                                <a:schemeClr val="tx2">
                                  <a:lumMod val="75000"/>
                                </a:schemeClr>
                              </a:solidFill>
                              <a:latin typeface="Cambria Math" panose="02040503050406030204" pitchFamily="18" charset="0"/>
                            </a:rPr>
                          </m:ctrlPr>
                        </m:fPr>
                        <m:num>
                          <m:r>
                            <a:rPr lang="en-IE" sz="2000" b="1" i="1" smtClean="0">
                              <a:solidFill>
                                <a:schemeClr val="tx2">
                                  <a:lumMod val="75000"/>
                                </a:schemeClr>
                              </a:solidFill>
                              <a:latin typeface="Cambria Math"/>
                            </a:rPr>
                            <m:t>𝟑</m:t>
                          </m:r>
                        </m:num>
                        <m:den>
                          <m:r>
                            <a:rPr lang="en-IE" sz="2000" b="1" i="1" smtClean="0">
                              <a:solidFill>
                                <a:schemeClr val="tx2">
                                  <a:lumMod val="75000"/>
                                </a:schemeClr>
                              </a:solidFill>
                              <a:latin typeface="Cambria Math"/>
                            </a:rPr>
                            <m:t>𝟐</m:t>
                          </m:r>
                        </m:den>
                      </m:f>
                    </m:oMath>
                  </m:oMathPara>
                </a14:m>
                <a:endParaRPr lang="en-IE" sz="2000" b="1" dirty="0" smtClean="0">
                  <a:solidFill>
                    <a:schemeClr val="tx2">
                      <a:lumMod val="75000"/>
                    </a:schemeClr>
                  </a:solidFill>
                  <a:latin typeface="Cambria" panose="020405030504060302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584920" y="721321"/>
                <a:ext cx="394659" cy="668516"/>
              </a:xfrm>
              <a:prstGeom prst="rect">
                <a:avLst/>
              </a:prstGeom>
              <a:blipFill rotWithShape="1">
                <a:blip r:embed="rId8"/>
                <a:stretch>
                  <a:fillRect/>
                </a:stretch>
              </a:blipFill>
              <a:ln w="47625">
                <a:no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49" name="TextBox 148"/>
              <p:cNvSpPr txBox="1"/>
              <p:nvPr/>
            </p:nvSpPr>
            <p:spPr>
              <a:xfrm>
                <a:off x="5807581" y="715037"/>
                <a:ext cx="394659" cy="674800"/>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2000" b="1" i="1" smtClean="0">
                              <a:solidFill>
                                <a:schemeClr val="tx2">
                                  <a:lumMod val="75000"/>
                                </a:schemeClr>
                              </a:solidFill>
                              <a:latin typeface="Cambria Math" panose="02040503050406030204" pitchFamily="18" charset="0"/>
                            </a:rPr>
                          </m:ctrlPr>
                        </m:fPr>
                        <m:num>
                          <m:r>
                            <a:rPr lang="en-IE" sz="2000" b="1" i="1" smtClean="0">
                              <a:solidFill>
                                <a:schemeClr val="tx2">
                                  <a:lumMod val="75000"/>
                                </a:schemeClr>
                              </a:solidFill>
                              <a:latin typeface="Cambria Math"/>
                            </a:rPr>
                            <m:t>𝟓</m:t>
                          </m:r>
                        </m:num>
                        <m:den>
                          <m:r>
                            <a:rPr lang="en-IE" sz="2000" b="1" i="1" smtClean="0">
                              <a:solidFill>
                                <a:schemeClr val="tx2">
                                  <a:lumMod val="75000"/>
                                </a:schemeClr>
                              </a:solidFill>
                              <a:latin typeface="Cambria Math"/>
                            </a:rPr>
                            <m:t>𝟐</m:t>
                          </m:r>
                        </m:den>
                      </m:f>
                    </m:oMath>
                  </m:oMathPara>
                </a14:m>
                <a:endParaRPr lang="en-IE" sz="2000" b="1" dirty="0" smtClean="0">
                  <a:solidFill>
                    <a:schemeClr val="tx2">
                      <a:lumMod val="75000"/>
                    </a:schemeClr>
                  </a:solidFill>
                  <a:latin typeface="Cambria" panose="02040503050406030204" pitchFamily="18" charset="0"/>
                </a:endParaRPr>
              </a:p>
            </p:txBody>
          </p:sp>
        </mc:Choice>
        <mc:Fallback xmlns="">
          <p:sp>
            <p:nvSpPr>
              <p:cNvPr id="149" name="TextBox 148"/>
              <p:cNvSpPr txBox="1">
                <a:spLocks noRot="1" noChangeAspect="1" noMove="1" noResize="1" noEditPoints="1" noAdjustHandles="1" noChangeArrowheads="1" noChangeShapeType="1" noTextEdit="1"/>
              </p:cNvSpPr>
              <p:nvPr/>
            </p:nvSpPr>
            <p:spPr>
              <a:xfrm>
                <a:off x="5807581" y="715037"/>
                <a:ext cx="394659" cy="674800"/>
              </a:xfrm>
              <a:prstGeom prst="rect">
                <a:avLst/>
              </a:prstGeom>
              <a:blipFill rotWithShape="1">
                <a:blip r:embed="rId9"/>
                <a:stretch>
                  <a:fillRect/>
                </a:stretch>
              </a:blipFill>
              <a:ln w="47625">
                <a:noFill/>
              </a:ln>
            </p:spPr>
            <p:txBody>
              <a:bodyPr/>
              <a:lstStyle/>
              <a:p>
                <a:r>
                  <a:rPr lang="en-IE">
                    <a:noFill/>
                  </a:rPr>
                  <a:t> </a:t>
                </a:r>
              </a:p>
            </p:txBody>
          </p:sp>
        </mc:Fallback>
      </mc:AlternateContent>
      <p:sp>
        <p:nvSpPr>
          <p:cNvPr id="150" name="Oval 149"/>
          <p:cNvSpPr/>
          <p:nvPr/>
        </p:nvSpPr>
        <p:spPr>
          <a:xfrm>
            <a:off x="5296112"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1" name="Oval 150"/>
          <p:cNvSpPr/>
          <p:nvPr/>
        </p:nvSpPr>
        <p:spPr>
          <a:xfrm>
            <a:off x="649846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mc:AlternateContent xmlns:mc="http://schemas.openxmlformats.org/markup-compatibility/2006" xmlns:a14="http://schemas.microsoft.com/office/drawing/2010/main">
        <mc:Choice Requires="a14">
          <p:sp>
            <p:nvSpPr>
              <p:cNvPr id="153" name="TextBox 152"/>
              <p:cNvSpPr txBox="1"/>
              <p:nvPr/>
            </p:nvSpPr>
            <p:spPr>
              <a:xfrm>
                <a:off x="5201768" y="722410"/>
                <a:ext cx="394659" cy="667427"/>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2000" b="1" i="1" smtClean="0">
                              <a:solidFill>
                                <a:schemeClr val="tx2">
                                  <a:lumMod val="75000"/>
                                </a:schemeClr>
                              </a:solidFill>
                              <a:latin typeface="Cambria Math" panose="02040503050406030204" pitchFamily="18" charset="0"/>
                            </a:rPr>
                          </m:ctrlPr>
                        </m:fPr>
                        <m:num>
                          <m:r>
                            <a:rPr lang="en-IE" sz="2000" b="1" i="1" smtClean="0">
                              <a:solidFill>
                                <a:schemeClr val="tx2">
                                  <a:lumMod val="75000"/>
                                </a:schemeClr>
                              </a:solidFill>
                              <a:latin typeface="Cambria Math"/>
                            </a:rPr>
                            <m:t>𝟒</m:t>
                          </m:r>
                        </m:num>
                        <m:den>
                          <m:r>
                            <a:rPr lang="en-IE" sz="2000" b="1" i="1" smtClean="0">
                              <a:solidFill>
                                <a:schemeClr val="tx2">
                                  <a:lumMod val="75000"/>
                                </a:schemeClr>
                              </a:solidFill>
                              <a:latin typeface="Cambria Math"/>
                            </a:rPr>
                            <m:t>𝟐</m:t>
                          </m:r>
                        </m:den>
                      </m:f>
                    </m:oMath>
                  </m:oMathPara>
                </a14:m>
                <a:endParaRPr lang="en-IE" sz="2000" b="1" dirty="0" smtClean="0">
                  <a:solidFill>
                    <a:schemeClr val="tx2">
                      <a:lumMod val="75000"/>
                    </a:schemeClr>
                  </a:solidFill>
                  <a:latin typeface="Cambria" panose="02040503050406030204" pitchFamily="18" charset="0"/>
                </a:endParaRPr>
              </a:p>
            </p:txBody>
          </p:sp>
        </mc:Choice>
        <mc:Fallback xmlns="">
          <p:sp>
            <p:nvSpPr>
              <p:cNvPr id="153" name="TextBox 152"/>
              <p:cNvSpPr txBox="1">
                <a:spLocks noRot="1" noChangeAspect="1" noMove="1" noResize="1" noEditPoints="1" noAdjustHandles="1" noChangeArrowheads="1" noChangeShapeType="1" noTextEdit="1"/>
              </p:cNvSpPr>
              <p:nvPr/>
            </p:nvSpPr>
            <p:spPr>
              <a:xfrm>
                <a:off x="5201768" y="722410"/>
                <a:ext cx="394659" cy="667427"/>
              </a:xfrm>
              <a:prstGeom prst="rect">
                <a:avLst/>
              </a:prstGeom>
              <a:blipFill rotWithShape="1">
                <a:blip r:embed="rId10"/>
                <a:stretch>
                  <a:fillRect/>
                </a:stretch>
              </a:blipFill>
              <a:ln w="47625">
                <a:no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54" name="TextBox 153"/>
              <p:cNvSpPr txBox="1"/>
              <p:nvPr/>
            </p:nvSpPr>
            <p:spPr>
              <a:xfrm>
                <a:off x="6424429" y="721321"/>
                <a:ext cx="394659" cy="668516"/>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2000" b="1" i="1" smtClean="0">
                              <a:solidFill>
                                <a:schemeClr val="tx2">
                                  <a:lumMod val="75000"/>
                                </a:schemeClr>
                              </a:solidFill>
                              <a:latin typeface="Cambria Math" panose="02040503050406030204" pitchFamily="18" charset="0"/>
                            </a:rPr>
                          </m:ctrlPr>
                        </m:fPr>
                        <m:num>
                          <m:r>
                            <a:rPr lang="en-IE" sz="2000" b="1" i="1" smtClean="0">
                              <a:solidFill>
                                <a:schemeClr val="tx2">
                                  <a:lumMod val="75000"/>
                                </a:schemeClr>
                              </a:solidFill>
                              <a:latin typeface="Cambria Math"/>
                            </a:rPr>
                            <m:t>𝟔</m:t>
                          </m:r>
                        </m:num>
                        <m:den>
                          <m:r>
                            <a:rPr lang="en-IE" sz="2000" b="1" i="1" smtClean="0">
                              <a:solidFill>
                                <a:schemeClr val="tx2">
                                  <a:lumMod val="75000"/>
                                </a:schemeClr>
                              </a:solidFill>
                              <a:latin typeface="Cambria Math"/>
                            </a:rPr>
                            <m:t>𝟐</m:t>
                          </m:r>
                        </m:den>
                      </m:f>
                    </m:oMath>
                  </m:oMathPara>
                </a14:m>
                <a:endParaRPr lang="en-IE" sz="2000" b="1" dirty="0" smtClean="0">
                  <a:solidFill>
                    <a:schemeClr val="tx2">
                      <a:lumMod val="75000"/>
                    </a:schemeClr>
                  </a:solidFill>
                  <a:latin typeface="Cambria" panose="02040503050406030204" pitchFamily="18" charset="0"/>
                </a:endParaRPr>
              </a:p>
            </p:txBody>
          </p:sp>
        </mc:Choice>
        <mc:Fallback xmlns="">
          <p:sp>
            <p:nvSpPr>
              <p:cNvPr id="154" name="TextBox 153"/>
              <p:cNvSpPr txBox="1">
                <a:spLocks noRot="1" noChangeAspect="1" noMove="1" noResize="1" noEditPoints="1" noAdjustHandles="1" noChangeArrowheads="1" noChangeShapeType="1" noTextEdit="1"/>
              </p:cNvSpPr>
              <p:nvPr/>
            </p:nvSpPr>
            <p:spPr>
              <a:xfrm>
                <a:off x="6424429" y="721321"/>
                <a:ext cx="394659" cy="668516"/>
              </a:xfrm>
              <a:prstGeom prst="rect">
                <a:avLst/>
              </a:prstGeom>
              <a:blipFill rotWithShape="1">
                <a:blip r:embed="rId11"/>
                <a:stretch>
                  <a:fillRect/>
                </a:stretch>
              </a:blipFill>
              <a:ln w="47625">
                <a:noFill/>
              </a:ln>
            </p:spPr>
            <p:txBody>
              <a:bodyPr/>
              <a:lstStyle/>
              <a:p>
                <a:r>
                  <a:rPr lang="en-IE">
                    <a:noFill/>
                  </a:rPr>
                  <a:t> </a:t>
                </a:r>
              </a:p>
            </p:txBody>
          </p:sp>
        </mc:Fallback>
      </mc:AlternateContent>
      <p:sp>
        <p:nvSpPr>
          <p:cNvPr id="155" name="Oval 154"/>
          <p:cNvSpPr/>
          <p:nvPr/>
        </p:nvSpPr>
        <p:spPr>
          <a:xfrm>
            <a:off x="414602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mc:AlternateContent xmlns:mc="http://schemas.openxmlformats.org/markup-compatibility/2006" xmlns:a14="http://schemas.microsoft.com/office/drawing/2010/main">
        <mc:Choice Requires="a14">
          <p:sp>
            <p:nvSpPr>
              <p:cNvPr id="156" name="TextBox 155"/>
              <p:cNvSpPr txBox="1"/>
              <p:nvPr/>
            </p:nvSpPr>
            <p:spPr>
              <a:xfrm>
                <a:off x="4070638" y="721321"/>
                <a:ext cx="394659" cy="668516"/>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2000" b="1" i="1" smtClean="0">
                              <a:solidFill>
                                <a:schemeClr val="tx2">
                                  <a:lumMod val="75000"/>
                                </a:schemeClr>
                              </a:solidFill>
                              <a:latin typeface="Cambria Math" panose="02040503050406030204" pitchFamily="18" charset="0"/>
                            </a:rPr>
                          </m:ctrlPr>
                        </m:fPr>
                        <m:num>
                          <m:r>
                            <a:rPr lang="en-IE" sz="2000" b="1" i="1" smtClean="0">
                              <a:solidFill>
                                <a:schemeClr val="tx2">
                                  <a:lumMod val="75000"/>
                                </a:schemeClr>
                              </a:solidFill>
                              <a:latin typeface="Cambria Math"/>
                            </a:rPr>
                            <m:t>𝟐</m:t>
                          </m:r>
                        </m:num>
                        <m:den>
                          <m:r>
                            <a:rPr lang="en-IE" sz="2000" b="1" i="1" smtClean="0">
                              <a:solidFill>
                                <a:schemeClr val="tx2">
                                  <a:lumMod val="75000"/>
                                </a:schemeClr>
                              </a:solidFill>
                              <a:latin typeface="Cambria Math"/>
                            </a:rPr>
                            <m:t>𝟐</m:t>
                          </m:r>
                        </m:den>
                      </m:f>
                    </m:oMath>
                  </m:oMathPara>
                </a14:m>
                <a:endParaRPr lang="en-IE" sz="2000" b="1" dirty="0" smtClean="0">
                  <a:solidFill>
                    <a:schemeClr val="tx2">
                      <a:lumMod val="75000"/>
                    </a:schemeClr>
                  </a:solidFill>
                  <a:latin typeface="Cambria" panose="02040503050406030204" pitchFamily="18" charset="0"/>
                </a:endParaRPr>
              </a:p>
            </p:txBody>
          </p:sp>
        </mc:Choice>
        <mc:Fallback xmlns="">
          <p:sp>
            <p:nvSpPr>
              <p:cNvPr id="156" name="TextBox 155"/>
              <p:cNvSpPr txBox="1">
                <a:spLocks noRot="1" noChangeAspect="1" noMove="1" noResize="1" noEditPoints="1" noAdjustHandles="1" noChangeArrowheads="1" noChangeShapeType="1" noTextEdit="1"/>
              </p:cNvSpPr>
              <p:nvPr/>
            </p:nvSpPr>
            <p:spPr>
              <a:xfrm>
                <a:off x="4070638" y="721321"/>
                <a:ext cx="394659" cy="668516"/>
              </a:xfrm>
              <a:prstGeom prst="rect">
                <a:avLst/>
              </a:prstGeom>
              <a:blipFill rotWithShape="1">
                <a:blip r:embed="rId12"/>
                <a:stretch>
                  <a:fillRect/>
                </a:stretch>
              </a:blipFill>
              <a:ln w="47625">
                <a:noFill/>
              </a:ln>
            </p:spPr>
            <p:txBody>
              <a:bodyPr/>
              <a:lstStyle/>
              <a:p>
                <a:r>
                  <a:rPr lang="en-IE">
                    <a:noFill/>
                  </a:rPr>
                  <a:t> </a:t>
                </a:r>
              </a:p>
            </p:txBody>
          </p:sp>
        </mc:Fallback>
      </mc:AlternateContent>
    </p:spTree>
    <p:extLst>
      <p:ext uri="{BB962C8B-B14F-4D97-AF65-F5344CB8AC3E}">
        <p14:creationId xmlns:p14="http://schemas.microsoft.com/office/powerpoint/2010/main" val="126215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nodeType="withEffect">
                                  <p:stCondLst>
                                    <p:cond delay="0"/>
                                  </p:stCondLst>
                                  <p:childTnLst>
                                    <p:set>
                                      <p:cBhvr>
                                        <p:cTn id="16" dur="1" fill="hold">
                                          <p:stCondLst>
                                            <p:cond delay="0"/>
                                          </p:stCondLst>
                                        </p:cTn>
                                        <p:tgtEl>
                                          <p:spTgt spid="159"/>
                                        </p:tgtEl>
                                        <p:attrNameLst>
                                          <p:attrName>style.visibility</p:attrName>
                                        </p:attrNameLst>
                                      </p:cBhvr>
                                      <p:to>
                                        <p:strVal val="visible"/>
                                      </p:to>
                                    </p:set>
                                    <p:animEffect transition="in" filter="fade">
                                      <p:cBhvr>
                                        <p:cTn id="17" dur="500"/>
                                        <p:tgtEl>
                                          <p:spTgt spid="159"/>
                                        </p:tgtEl>
                                      </p:cBhvr>
                                    </p:animEffect>
                                  </p:childTnLst>
                                </p:cTn>
                              </p:par>
                              <p:par>
                                <p:cTn id="18" presetID="10" presetClass="entr" presetSubtype="0" fill="hold" nodeType="withEffect">
                                  <p:stCondLst>
                                    <p:cond delay="0"/>
                                  </p:stCondLst>
                                  <p:childTnLst>
                                    <p:set>
                                      <p:cBhvr>
                                        <p:cTn id="19" dur="1" fill="hold">
                                          <p:stCondLst>
                                            <p:cond delay="0"/>
                                          </p:stCondLst>
                                        </p:cTn>
                                        <p:tgtEl>
                                          <p:spTgt spid="158"/>
                                        </p:tgtEl>
                                        <p:attrNameLst>
                                          <p:attrName>style.visibility</p:attrName>
                                        </p:attrNameLst>
                                      </p:cBhvr>
                                      <p:to>
                                        <p:strVal val="visible"/>
                                      </p:to>
                                    </p:set>
                                    <p:animEffect transition="in" filter="fade">
                                      <p:cBhvr>
                                        <p:cTn id="20" dur="500"/>
                                        <p:tgtEl>
                                          <p:spTgt spid="15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5"/>
                                        </p:tgtEl>
                                        <p:attrNameLst>
                                          <p:attrName>style.visibility</p:attrName>
                                        </p:attrNameLst>
                                      </p:cBhvr>
                                      <p:to>
                                        <p:strVal val="visible"/>
                                      </p:to>
                                    </p:set>
                                    <p:animEffect transition="in" filter="fade">
                                      <p:cBhvr>
                                        <p:cTn id="25" dur="500"/>
                                        <p:tgtEl>
                                          <p:spTgt spid="155"/>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56"/>
                                        </p:tgtEl>
                                        <p:attrNameLst>
                                          <p:attrName>style.visibility</p:attrName>
                                        </p:attrNameLst>
                                      </p:cBhvr>
                                      <p:to>
                                        <p:strVal val="visible"/>
                                      </p:to>
                                    </p:set>
                                    <p:animEffect transition="in" filter="fade">
                                      <p:cBhvr>
                                        <p:cTn id="29" dur="250"/>
                                        <p:tgtEl>
                                          <p:spTgt spid="156"/>
                                        </p:tgtEl>
                                      </p:cBhvr>
                                    </p:animEffect>
                                  </p:childTnLst>
                                </p:cTn>
                              </p:par>
                            </p:childTnLst>
                          </p:cTn>
                        </p:par>
                        <p:par>
                          <p:cTn id="30" fill="hold">
                            <p:stCondLst>
                              <p:cond delay="750"/>
                            </p:stCondLst>
                            <p:childTnLst>
                              <p:par>
                                <p:cTn id="31" presetID="10" presetClass="entr" presetSubtype="0" fill="hold" grpId="0" nodeType="afterEffect">
                                  <p:stCondLst>
                                    <p:cond delay="0"/>
                                  </p:stCondLst>
                                  <p:childTnLst>
                                    <p:set>
                                      <p:cBhvr>
                                        <p:cTn id="32" dur="1" fill="hold">
                                          <p:stCondLst>
                                            <p:cond delay="0"/>
                                          </p:stCondLst>
                                        </p:cTn>
                                        <p:tgtEl>
                                          <p:spTgt spid="145"/>
                                        </p:tgtEl>
                                        <p:attrNameLst>
                                          <p:attrName>style.visibility</p:attrName>
                                        </p:attrNameLst>
                                      </p:cBhvr>
                                      <p:to>
                                        <p:strVal val="visible"/>
                                      </p:to>
                                    </p:set>
                                    <p:animEffect transition="in" filter="fade">
                                      <p:cBhvr>
                                        <p:cTn id="33" dur="250"/>
                                        <p:tgtEl>
                                          <p:spTgt spid="145"/>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250"/>
                                        <p:tgtEl>
                                          <p:spTgt spid="8"/>
                                        </p:tgtEl>
                                      </p:cBhvr>
                                    </p:animEffect>
                                  </p:childTnLst>
                                </p:cTn>
                              </p:par>
                            </p:childTnLst>
                          </p:cTn>
                        </p:par>
                        <p:par>
                          <p:cTn id="38" fill="hold">
                            <p:stCondLst>
                              <p:cond delay="1250"/>
                            </p:stCondLst>
                            <p:childTnLst>
                              <p:par>
                                <p:cTn id="39" presetID="10" presetClass="entr" presetSubtype="0"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fade">
                                      <p:cBhvr>
                                        <p:cTn id="41" dur="250"/>
                                        <p:tgtEl>
                                          <p:spTgt spid="150"/>
                                        </p:tgtEl>
                                      </p:cBhvr>
                                    </p:animEffect>
                                  </p:childTnLst>
                                </p:cTn>
                              </p:par>
                            </p:childTnLst>
                          </p:cTn>
                        </p:par>
                        <p:par>
                          <p:cTn id="42" fill="hold">
                            <p:stCondLst>
                              <p:cond delay="1500"/>
                            </p:stCondLst>
                            <p:childTnLst>
                              <p:par>
                                <p:cTn id="43" presetID="10" presetClass="entr" presetSubtype="0" fill="hold" grpId="0" nodeType="afterEffect">
                                  <p:stCondLst>
                                    <p:cond delay="0"/>
                                  </p:stCondLst>
                                  <p:childTnLst>
                                    <p:set>
                                      <p:cBhvr>
                                        <p:cTn id="44" dur="1" fill="hold">
                                          <p:stCondLst>
                                            <p:cond delay="0"/>
                                          </p:stCondLst>
                                        </p:cTn>
                                        <p:tgtEl>
                                          <p:spTgt spid="153"/>
                                        </p:tgtEl>
                                        <p:attrNameLst>
                                          <p:attrName>style.visibility</p:attrName>
                                        </p:attrNameLst>
                                      </p:cBhvr>
                                      <p:to>
                                        <p:strVal val="visible"/>
                                      </p:to>
                                    </p:set>
                                    <p:animEffect transition="in" filter="fade">
                                      <p:cBhvr>
                                        <p:cTn id="45" dur="250"/>
                                        <p:tgtEl>
                                          <p:spTgt spid="153"/>
                                        </p:tgtEl>
                                      </p:cBhvr>
                                    </p:animEffect>
                                  </p:childTnLst>
                                </p:cTn>
                              </p:par>
                            </p:childTnLst>
                          </p:cTn>
                        </p:par>
                        <p:par>
                          <p:cTn id="46" fill="hold">
                            <p:stCondLst>
                              <p:cond delay="1750"/>
                            </p:stCondLst>
                            <p:childTnLst>
                              <p:par>
                                <p:cTn id="47" presetID="10" presetClass="entr" presetSubtype="0" fill="hold" grpId="0" nodeType="afterEffect">
                                  <p:stCondLst>
                                    <p:cond delay="0"/>
                                  </p:stCondLst>
                                  <p:childTnLst>
                                    <p:set>
                                      <p:cBhvr>
                                        <p:cTn id="48" dur="1" fill="hold">
                                          <p:stCondLst>
                                            <p:cond delay="0"/>
                                          </p:stCondLst>
                                        </p:cTn>
                                        <p:tgtEl>
                                          <p:spTgt spid="148"/>
                                        </p:tgtEl>
                                        <p:attrNameLst>
                                          <p:attrName>style.visibility</p:attrName>
                                        </p:attrNameLst>
                                      </p:cBhvr>
                                      <p:to>
                                        <p:strVal val="visible"/>
                                      </p:to>
                                    </p:set>
                                    <p:animEffect transition="in" filter="fade">
                                      <p:cBhvr>
                                        <p:cTn id="49" dur="250"/>
                                        <p:tgtEl>
                                          <p:spTgt spid="148"/>
                                        </p:tgtEl>
                                      </p:cBhvr>
                                    </p:animEffect>
                                  </p:childTnLst>
                                </p:cTn>
                              </p:par>
                            </p:childTnLst>
                          </p:cTn>
                        </p:par>
                        <p:par>
                          <p:cTn id="50" fill="hold">
                            <p:stCondLst>
                              <p:cond delay="2000"/>
                            </p:stCondLst>
                            <p:childTnLst>
                              <p:par>
                                <p:cTn id="51" presetID="10" presetClass="entr" presetSubtype="0" fill="hold" grpId="0" nodeType="afterEffect">
                                  <p:stCondLst>
                                    <p:cond delay="0"/>
                                  </p:stCondLst>
                                  <p:childTnLst>
                                    <p:set>
                                      <p:cBhvr>
                                        <p:cTn id="52" dur="1" fill="hold">
                                          <p:stCondLst>
                                            <p:cond delay="0"/>
                                          </p:stCondLst>
                                        </p:cTn>
                                        <p:tgtEl>
                                          <p:spTgt spid="149"/>
                                        </p:tgtEl>
                                        <p:attrNameLst>
                                          <p:attrName>style.visibility</p:attrName>
                                        </p:attrNameLst>
                                      </p:cBhvr>
                                      <p:to>
                                        <p:strVal val="visible"/>
                                      </p:to>
                                    </p:set>
                                    <p:animEffect transition="in" filter="fade">
                                      <p:cBhvr>
                                        <p:cTn id="53" dur="250"/>
                                        <p:tgtEl>
                                          <p:spTgt spid="149"/>
                                        </p:tgtEl>
                                      </p:cBhvr>
                                    </p:animEffect>
                                  </p:childTnLst>
                                </p:cTn>
                              </p:par>
                            </p:childTnLst>
                          </p:cTn>
                        </p:par>
                        <p:par>
                          <p:cTn id="54" fill="hold">
                            <p:stCondLst>
                              <p:cond delay="2250"/>
                            </p:stCondLst>
                            <p:childTnLst>
                              <p:par>
                                <p:cTn id="55" presetID="10" presetClass="entr" presetSubtype="0" fill="hold" grpId="0" nodeType="afterEffect">
                                  <p:stCondLst>
                                    <p:cond delay="0"/>
                                  </p:stCondLst>
                                  <p:childTnLst>
                                    <p:set>
                                      <p:cBhvr>
                                        <p:cTn id="56" dur="1" fill="hold">
                                          <p:stCondLst>
                                            <p:cond delay="0"/>
                                          </p:stCondLst>
                                        </p:cTn>
                                        <p:tgtEl>
                                          <p:spTgt spid="151"/>
                                        </p:tgtEl>
                                        <p:attrNameLst>
                                          <p:attrName>style.visibility</p:attrName>
                                        </p:attrNameLst>
                                      </p:cBhvr>
                                      <p:to>
                                        <p:strVal val="visible"/>
                                      </p:to>
                                    </p:set>
                                    <p:animEffect transition="in" filter="fade">
                                      <p:cBhvr>
                                        <p:cTn id="57" dur="250"/>
                                        <p:tgtEl>
                                          <p:spTgt spid="151"/>
                                        </p:tgtEl>
                                      </p:cBhvr>
                                    </p:animEffect>
                                  </p:childTnLst>
                                </p:cTn>
                              </p:par>
                            </p:childTnLst>
                          </p:cTn>
                        </p:par>
                        <p:par>
                          <p:cTn id="58" fill="hold">
                            <p:stCondLst>
                              <p:cond delay="2500"/>
                            </p:stCondLst>
                            <p:childTnLst>
                              <p:par>
                                <p:cTn id="59" presetID="10" presetClass="entr" presetSubtype="0" fill="hold" grpId="0" nodeType="afterEffect">
                                  <p:stCondLst>
                                    <p:cond delay="0"/>
                                  </p:stCondLst>
                                  <p:childTnLst>
                                    <p:set>
                                      <p:cBhvr>
                                        <p:cTn id="60" dur="1" fill="hold">
                                          <p:stCondLst>
                                            <p:cond delay="0"/>
                                          </p:stCondLst>
                                        </p:cTn>
                                        <p:tgtEl>
                                          <p:spTgt spid="154"/>
                                        </p:tgtEl>
                                        <p:attrNameLst>
                                          <p:attrName>style.visibility</p:attrName>
                                        </p:attrNameLst>
                                      </p:cBhvr>
                                      <p:to>
                                        <p:strVal val="visible"/>
                                      </p:to>
                                    </p:set>
                                    <p:animEffect transition="in" filter="fade">
                                      <p:cBhvr>
                                        <p:cTn id="61" dur="25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2" restart="whenNotActive" fill="hold" evtFilter="cancelBubble" nodeType="interactiveSeq">
                <p:stCondLst>
                  <p:cond evt="onClick" delay="0">
                    <p:tgtEl>
                      <p:spTgt spid="11"/>
                    </p:tgtEl>
                  </p:cond>
                </p:stCondLst>
                <p:endSync evt="end" delay="0">
                  <p:rtn val="all"/>
                </p:endSync>
                <p:childTnLst>
                  <p:par>
                    <p:cTn id="63" fill="hold">
                      <p:stCondLst>
                        <p:cond delay="0"/>
                      </p:stCondLst>
                      <p:childTnLst>
                        <p:par>
                          <p:cTn id="64" fill="hold">
                            <p:stCondLst>
                              <p:cond delay="0"/>
                            </p:stCondLst>
                            <p:childTnLst>
                              <p:par>
                                <p:cTn id="65" presetID="35" presetClass="path" presetSubtype="0" accel="50000" decel="50000" fill="hold" nodeType="clickEffect">
                                  <p:stCondLst>
                                    <p:cond delay="0"/>
                                  </p:stCondLst>
                                  <p:childTnLst>
                                    <p:animMotion origin="layout" path="M 4.16667E-6 -3.7037E-6 L -0.93386 0.00394 " pathEditMode="relative" rAng="0" ptsTypes="AA">
                                      <p:cBhvr>
                                        <p:cTn id="66" dur="2000" fill="hold"/>
                                        <p:tgtEl>
                                          <p:spTgt spid="11"/>
                                        </p:tgtEl>
                                        <p:attrNameLst>
                                          <p:attrName>ppt_x</p:attrName>
                                          <p:attrName>ppt_y</p:attrName>
                                        </p:attrNameLst>
                                      </p:cBhvr>
                                      <p:rCtr x="-46701" y="185"/>
                                    </p:animMotion>
                                  </p:childTnLst>
                                </p:cTn>
                              </p:par>
                            </p:childTnLst>
                          </p:cTn>
                        </p:par>
                      </p:childTnLst>
                    </p:cTn>
                  </p:par>
                  <p:par>
                    <p:cTn id="67" fill="hold">
                      <p:stCondLst>
                        <p:cond delay="indefinite"/>
                      </p:stCondLst>
                      <p:childTnLst>
                        <p:par>
                          <p:cTn id="68" fill="hold">
                            <p:stCondLst>
                              <p:cond delay="0"/>
                            </p:stCondLst>
                            <p:childTnLst>
                              <p:par>
                                <p:cTn id="69" presetID="63" presetClass="path" presetSubtype="0" accel="50000" decel="50000" fill="hold" nodeType="clickEffect">
                                  <p:stCondLst>
                                    <p:cond delay="0"/>
                                  </p:stCondLst>
                                  <p:childTnLst>
                                    <p:animMotion origin="layout" path="M -0.93385 0.00393 L 0.00018 1.48148E-6 " pathEditMode="relative" rAng="0" ptsTypes="AA">
                                      <p:cBhvr>
                                        <p:cTn id="70" dur="2000" fill="hold"/>
                                        <p:tgtEl>
                                          <p:spTgt spid="11"/>
                                        </p:tgtEl>
                                        <p:attrNameLst>
                                          <p:attrName>ppt_x</p:attrName>
                                          <p:attrName>ppt_y</p:attrName>
                                        </p:attrNameLst>
                                      </p:cBhvr>
                                      <p:rCtr x="46701" y="-208"/>
                                    </p:animMotion>
                                  </p:childTnLst>
                                </p:cTn>
                              </p:par>
                            </p:childTnLst>
                          </p:cTn>
                        </p:par>
                      </p:childTnLst>
                    </p:cTn>
                  </p:par>
                </p:childTnLst>
              </p:cTn>
              <p:nextCondLst>
                <p:cond evt="onClick" delay="0">
                  <p:tgtEl>
                    <p:spTgt spid="11"/>
                  </p:tgtEl>
                </p:cond>
              </p:nextCondLst>
            </p:seq>
          </p:childTnLst>
        </p:cTn>
      </p:par>
    </p:tnLst>
    <p:bldLst>
      <p:bldP spid="145" grpId="0" animBg="1"/>
      <p:bldP spid="148" grpId="0" animBg="1"/>
      <p:bldP spid="8" grpId="0"/>
      <p:bldP spid="149" grpId="0"/>
      <p:bldP spid="150" grpId="0" animBg="1"/>
      <p:bldP spid="151" grpId="0" animBg="1"/>
      <p:bldP spid="153" grpId="0"/>
      <p:bldP spid="154" grpId="0"/>
      <p:bldP spid="155" grpId="0" animBg="1"/>
      <p:bldP spid="15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Oval 140"/>
          <p:cNvSpPr/>
          <p:nvPr/>
        </p:nvSpPr>
        <p:spPr>
          <a:xfrm>
            <a:off x="2036986" y="2790508"/>
            <a:ext cx="6581681" cy="2726311"/>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latin typeface="Calibri" panose="020F0502020204030204" pitchFamily="34" charset="0"/>
            </a:endParaRPr>
          </a:p>
        </p:txBody>
      </p:sp>
      <p:sp>
        <p:nvSpPr>
          <p:cNvPr id="142" name="Oval 141"/>
          <p:cNvSpPr/>
          <p:nvPr/>
        </p:nvSpPr>
        <p:spPr>
          <a:xfrm>
            <a:off x="3843061" y="3118951"/>
            <a:ext cx="4546904" cy="211312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schemeClr val="tx2"/>
              </a:solidFill>
              <a:latin typeface="Calibri" panose="020F0502020204030204" pitchFamily="34" charset="0"/>
            </a:endParaRPr>
          </a:p>
        </p:txBody>
      </p:sp>
      <p:sp>
        <p:nvSpPr>
          <p:cNvPr id="152" name="Oval 151"/>
          <p:cNvSpPr/>
          <p:nvPr/>
        </p:nvSpPr>
        <p:spPr>
          <a:xfrm>
            <a:off x="5098616" y="3446559"/>
            <a:ext cx="3190468" cy="1466502"/>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schemeClr val="tx2"/>
              </a:solidFill>
              <a:latin typeface="Calibri" panose="020F0502020204030204" pitchFamily="34" charset="0"/>
            </a:endParaRPr>
          </a:p>
        </p:txBody>
      </p:sp>
      <p:grpSp>
        <p:nvGrpSpPr>
          <p:cNvPr id="11" name="Group 10"/>
          <p:cNvGrpSpPr/>
          <p:nvPr/>
        </p:nvGrpSpPr>
        <p:grpSpPr>
          <a:xfrm>
            <a:off x="8783960" y="1155322"/>
            <a:ext cx="7213784" cy="4599432"/>
            <a:chOff x="8783960" y="1155322"/>
            <a:chExt cx="7213784" cy="4599432"/>
          </a:xfrm>
        </p:grpSpPr>
        <p:sp>
          <p:nvSpPr>
            <p:cNvPr id="12" name="Snip Single Corner Rectangle 11"/>
            <p:cNvSpPr/>
            <p:nvPr/>
          </p:nvSpPr>
          <p:spPr>
            <a:xfrm flipH="1">
              <a:off x="8783960" y="1952836"/>
              <a:ext cx="360040" cy="1044116"/>
            </a:xfrm>
            <a:prstGeom prst="snip1Rect">
              <a:avLst>
                <a:gd name="adj" fmla="val 27932"/>
              </a:avLst>
            </a:prstGeom>
            <a:solidFill>
              <a:srgbClr val="990033"/>
            </a:solidFill>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IE" dirty="0" smtClean="0"/>
                <a:t>Page 23</a:t>
              </a:r>
              <a:endParaRPr lang="en-IE"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6612" y="1155322"/>
              <a:ext cx="6771132" cy="45994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pic>
        <p:nvPicPr>
          <p:cNvPr id="14"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000" y="1412776"/>
            <a:ext cx="8892000"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Straight Arrow Connector 15"/>
          <p:cNvCxnSpPr/>
          <p:nvPr/>
        </p:nvCxnSpPr>
        <p:spPr>
          <a:xfrm>
            <a:off x="72000" y="1521167"/>
            <a:ext cx="9000000" cy="0"/>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7" name="Rectangle 146"/>
          <p:cNvSpPr/>
          <p:nvPr/>
        </p:nvSpPr>
        <p:spPr>
          <a:xfrm>
            <a:off x="1044815" y="2489120"/>
            <a:ext cx="1606330" cy="1015663"/>
          </a:xfrm>
          <a:prstGeom prst="rect">
            <a:avLst/>
          </a:prstGeom>
        </p:spPr>
        <p:txBody>
          <a:bodyPr wrap="square">
            <a:spAutoFit/>
          </a:bodyPr>
          <a:lstStyle/>
          <a:p>
            <a:pPr lvl="0" algn="ctr"/>
            <a:r>
              <a:rPr lang="en-IE" sz="3000" b="1" dirty="0" smtClean="0">
                <a:solidFill>
                  <a:schemeClr val="tx2"/>
                </a:solidFill>
                <a:latin typeface="Calibri" panose="020F0502020204030204" pitchFamily="34" charset="0"/>
              </a:rPr>
              <a:t>Rational</a:t>
            </a:r>
          </a:p>
          <a:p>
            <a:pPr lvl="0" algn="ctr"/>
            <a:r>
              <a:rPr lang="en-IE" sz="3000" dirty="0">
                <a:solidFill>
                  <a:schemeClr val="tx2"/>
                </a:solidFill>
                <a:latin typeface="Calibri" panose="020F0502020204030204" pitchFamily="34" charset="0"/>
                <a:ea typeface="Cambria Math"/>
              </a:rPr>
              <a:t>ℚ</a:t>
            </a:r>
            <a:endParaRPr lang="en-IE" sz="3000" dirty="0">
              <a:solidFill>
                <a:schemeClr val="tx2"/>
              </a:solidFill>
              <a:latin typeface="Calibri" panose="020F0502020204030204" pitchFamily="34" charset="0"/>
            </a:endParaRPr>
          </a:p>
        </p:txBody>
      </p:sp>
      <p:sp>
        <p:nvSpPr>
          <p:cNvPr id="52" name="Oval 51"/>
          <p:cNvSpPr/>
          <p:nvPr/>
        </p:nvSpPr>
        <p:spPr>
          <a:xfrm>
            <a:off x="660492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6" name="Oval 55"/>
          <p:cNvSpPr/>
          <p:nvPr/>
        </p:nvSpPr>
        <p:spPr>
          <a:xfrm>
            <a:off x="828111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Oval 48"/>
          <p:cNvSpPr/>
          <p:nvPr/>
        </p:nvSpPr>
        <p:spPr>
          <a:xfrm>
            <a:off x="534923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Oval 49"/>
          <p:cNvSpPr/>
          <p:nvPr/>
        </p:nvSpPr>
        <p:spPr>
          <a:xfrm>
            <a:off x="578011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5" name="Oval 54"/>
          <p:cNvSpPr/>
          <p:nvPr/>
        </p:nvSpPr>
        <p:spPr>
          <a:xfrm>
            <a:off x="788815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2" name="Oval 61"/>
          <p:cNvSpPr/>
          <p:nvPr/>
        </p:nvSpPr>
        <p:spPr>
          <a:xfrm>
            <a:off x="660663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6" name="Oval 65"/>
          <p:cNvSpPr/>
          <p:nvPr/>
        </p:nvSpPr>
        <p:spPr>
          <a:xfrm>
            <a:off x="82828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6" name="Oval 75"/>
          <p:cNvSpPr/>
          <p:nvPr/>
        </p:nvSpPr>
        <p:spPr>
          <a:xfrm>
            <a:off x="408362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Oval 47"/>
          <p:cNvSpPr/>
          <p:nvPr/>
        </p:nvSpPr>
        <p:spPr>
          <a:xfrm>
            <a:off x="495029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 name="Oval 50"/>
          <p:cNvSpPr/>
          <p:nvPr/>
        </p:nvSpPr>
        <p:spPr>
          <a:xfrm>
            <a:off x="622025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3" name="Oval 52"/>
          <p:cNvSpPr/>
          <p:nvPr/>
        </p:nvSpPr>
        <p:spPr>
          <a:xfrm>
            <a:off x="703214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4" name="Oval 53"/>
          <p:cNvSpPr/>
          <p:nvPr/>
        </p:nvSpPr>
        <p:spPr>
          <a:xfrm>
            <a:off x="745521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9" name="Oval 78"/>
          <p:cNvSpPr/>
          <p:nvPr/>
        </p:nvSpPr>
        <p:spPr>
          <a:xfrm>
            <a:off x="510269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0" name="Oval 79"/>
          <p:cNvSpPr/>
          <p:nvPr/>
        </p:nvSpPr>
        <p:spPr>
          <a:xfrm>
            <a:off x="550163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1" name="Oval 80"/>
          <p:cNvSpPr/>
          <p:nvPr/>
        </p:nvSpPr>
        <p:spPr>
          <a:xfrm>
            <a:off x="593251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2" name="Oval 81"/>
          <p:cNvSpPr/>
          <p:nvPr/>
        </p:nvSpPr>
        <p:spPr>
          <a:xfrm>
            <a:off x="637265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3" name="Oval 82"/>
          <p:cNvSpPr/>
          <p:nvPr/>
        </p:nvSpPr>
        <p:spPr>
          <a:xfrm>
            <a:off x="675732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4" name="Oval 83"/>
          <p:cNvSpPr/>
          <p:nvPr/>
        </p:nvSpPr>
        <p:spPr>
          <a:xfrm>
            <a:off x="718454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5" name="Oval 84"/>
          <p:cNvSpPr/>
          <p:nvPr/>
        </p:nvSpPr>
        <p:spPr>
          <a:xfrm>
            <a:off x="760761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6" name="Oval 85"/>
          <p:cNvSpPr/>
          <p:nvPr/>
        </p:nvSpPr>
        <p:spPr>
          <a:xfrm>
            <a:off x="804055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8" name="Oval 107"/>
          <p:cNvSpPr/>
          <p:nvPr/>
        </p:nvSpPr>
        <p:spPr>
          <a:xfrm>
            <a:off x="525509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9" name="Oval 108"/>
          <p:cNvSpPr/>
          <p:nvPr/>
        </p:nvSpPr>
        <p:spPr>
          <a:xfrm>
            <a:off x="565403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0" name="Oval 109"/>
          <p:cNvSpPr/>
          <p:nvPr/>
        </p:nvSpPr>
        <p:spPr>
          <a:xfrm>
            <a:off x="608491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1" name="Oval 110"/>
          <p:cNvSpPr/>
          <p:nvPr/>
        </p:nvSpPr>
        <p:spPr>
          <a:xfrm>
            <a:off x="652505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2" name="Oval 111"/>
          <p:cNvSpPr/>
          <p:nvPr/>
        </p:nvSpPr>
        <p:spPr>
          <a:xfrm>
            <a:off x="690972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3" name="Oval 112"/>
          <p:cNvSpPr/>
          <p:nvPr/>
        </p:nvSpPr>
        <p:spPr>
          <a:xfrm>
            <a:off x="733694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4" name="Oval 113"/>
          <p:cNvSpPr/>
          <p:nvPr/>
        </p:nvSpPr>
        <p:spPr>
          <a:xfrm>
            <a:off x="776001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5" name="Oval 114"/>
          <p:cNvSpPr/>
          <p:nvPr/>
        </p:nvSpPr>
        <p:spPr>
          <a:xfrm>
            <a:off x="819295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9" name="Oval 68"/>
          <p:cNvSpPr/>
          <p:nvPr/>
        </p:nvSpPr>
        <p:spPr>
          <a:xfrm>
            <a:off x="115174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2" name="Oval 71"/>
          <p:cNvSpPr/>
          <p:nvPr/>
        </p:nvSpPr>
        <p:spPr>
          <a:xfrm>
            <a:off x="24074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7" name="Oval 126"/>
          <p:cNvSpPr/>
          <p:nvPr/>
        </p:nvSpPr>
        <p:spPr>
          <a:xfrm>
            <a:off x="105760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9" name="Oval 128"/>
          <p:cNvSpPr/>
          <p:nvPr/>
        </p:nvSpPr>
        <p:spPr>
          <a:xfrm>
            <a:off x="188742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8" name="Oval 57"/>
          <p:cNvSpPr/>
          <p:nvPr/>
        </p:nvSpPr>
        <p:spPr>
          <a:xfrm>
            <a:off x="495200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9" name="Oval 58"/>
          <p:cNvSpPr/>
          <p:nvPr/>
        </p:nvSpPr>
        <p:spPr>
          <a:xfrm>
            <a:off x="535094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0" name="Oval 59"/>
          <p:cNvSpPr/>
          <p:nvPr/>
        </p:nvSpPr>
        <p:spPr>
          <a:xfrm>
            <a:off x="57818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1" name="Oval 60"/>
          <p:cNvSpPr/>
          <p:nvPr/>
        </p:nvSpPr>
        <p:spPr>
          <a:xfrm>
            <a:off x="622196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3" name="Oval 62"/>
          <p:cNvSpPr/>
          <p:nvPr/>
        </p:nvSpPr>
        <p:spPr>
          <a:xfrm>
            <a:off x="703385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4" name="Oval 63"/>
          <p:cNvSpPr/>
          <p:nvPr/>
        </p:nvSpPr>
        <p:spPr>
          <a:xfrm>
            <a:off x="745692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5" name="Oval 64"/>
          <p:cNvSpPr/>
          <p:nvPr/>
        </p:nvSpPr>
        <p:spPr>
          <a:xfrm>
            <a:off x="788986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8" name="Oval 67"/>
          <p:cNvSpPr/>
          <p:nvPr/>
        </p:nvSpPr>
        <p:spPr>
          <a:xfrm>
            <a:off x="75280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0" name="Oval 69"/>
          <p:cNvSpPr/>
          <p:nvPr/>
        </p:nvSpPr>
        <p:spPr>
          <a:xfrm>
            <a:off x="158262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1" name="Oval 70"/>
          <p:cNvSpPr/>
          <p:nvPr/>
        </p:nvSpPr>
        <p:spPr>
          <a:xfrm>
            <a:off x="202276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3" name="Oval 72"/>
          <p:cNvSpPr/>
          <p:nvPr/>
        </p:nvSpPr>
        <p:spPr>
          <a:xfrm>
            <a:off x="283465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4" name="Oval 73"/>
          <p:cNvSpPr/>
          <p:nvPr/>
        </p:nvSpPr>
        <p:spPr>
          <a:xfrm>
            <a:off x="32577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5" name="Oval 74"/>
          <p:cNvSpPr/>
          <p:nvPr/>
        </p:nvSpPr>
        <p:spPr>
          <a:xfrm>
            <a:off x="369066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7" name="Oval 76"/>
          <p:cNvSpPr/>
          <p:nvPr/>
        </p:nvSpPr>
        <p:spPr>
          <a:xfrm>
            <a:off x="45268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8" name="Oval 77"/>
          <p:cNvSpPr/>
          <p:nvPr/>
        </p:nvSpPr>
        <p:spPr>
          <a:xfrm>
            <a:off x="335403"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8" name="Oval 87"/>
          <p:cNvSpPr/>
          <p:nvPr/>
        </p:nvSpPr>
        <p:spPr>
          <a:xfrm>
            <a:off x="510440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9" name="Oval 88"/>
          <p:cNvSpPr/>
          <p:nvPr/>
        </p:nvSpPr>
        <p:spPr>
          <a:xfrm>
            <a:off x="550334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0" name="Oval 89"/>
          <p:cNvSpPr/>
          <p:nvPr/>
        </p:nvSpPr>
        <p:spPr>
          <a:xfrm>
            <a:off x="59342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1" name="Oval 90"/>
          <p:cNvSpPr/>
          <p:nvPr/>
        </p:nvSpPr>
        <p:spPr>
          <a:xfrm>
            <a:off x="637436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2" name="Oval 91"/>
          <p:cNvSpPr/>
          <p:nvPr/>
        </p:nvSpPr>
        <p:spPr>
          <a:xfrm>
            <a:off x="675903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3" name="Oval 92"/>
          <p:cNvSpPr/>
          <p:nvPr/>
        </p:nvSpPr>
        <p:spPr>
          <a:xfrm>
            <a:off x="718625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4" name="Oval 93"/>
          <p:cNvSpPr/>
          <p:nvPr/>
        </p:nvSpPr>
        <p:spPr>
          <a:xfrm>
            <a:off x="760932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5" name="Oval 94"/>
          <p:cNvSpPr/>
          <p:nvPr/>
        </p:nvSpPr>
        <p:spPr>
          <a:xfrm>
            <a:off x="804226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7" name="Oval 96"/>
          <p:cNvSpPr/>
          <p:nvPr/>
        </p:nvSpPr>
        <p:spPr>
          <a:xfrm>
            <a:off x="90520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8" name="Oval 97"/>
          <p:cNvSpPr/>
          <p:nvPr/>
        </p:nvSpPr>
        <p:spPr>
          <a:xfrm>
            <a:off x="130414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9" name="Oval 98"/>
          <p:cNvSpPr/>
          <p:nvPr/>
        </p:nvSpPr>
        <p:spPr>
          <a:xfrm>
            <a:off x="173502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0" name="Oval 99"/>
          <p:cNvSpPr/>
          <p:nvPr/>
        </p:nvSpPr>
        <p:spPr>
          <a:xfrm>
            <a:off x="217516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1" name="Oval 100"/>
          <p:cNvSpPr/>
          <p:nvPr/>
        </p:nvSpPr>
        <p:spPr>
          <a:xfrm>
            <a:off x="25598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2" name="Oval 101"/>
          <p:cNvSpPr/>
          <p:nvPr/>
        </p:nvSpPr>
        <p:spPr>
          <a:xfrm>
            <a:off x="298705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3" name="Oval 102"/>
          <p:cNvSpPr/>
          <p:nvPr/>
        </p:nvSpPr>
        <p:spPr>
          <a:xfrm>
            <a:off x="34101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4" name="Oval 103"/>
          <p:cNvSpPr/>
          <p:nvPr/>
        </p:nvSpPr>
        <p:spPr>
          <a:xfrm>
            <a:off x="384306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5" name="Oval 104"/>
          <p:cNvSpPr/>
          <p:nvPr/>
        </p:nvSpPr>
        <p:spPr>
          <a:xfrm>
            <a:off x="423602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6" name="Oval 105"/>
          <p:cNvSpPr/>
          <p:nvPr/>
        </p:nvSpPr>
        <p:spPr>
          <a:xfrm>
            <a:off x="46792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7" name="Oval 106"/>
          <p:cNvSpPr/>
          <p:nvPr/>
        </p:nvSpPr>
        <p:spPr>
          <a:xfrm>
            <a:off x="487803"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7" name="Oval 116"/>
          <p:cNvSpPr/>
          <p:nvPr/>
        </p:nvSpPr>
        <p:spPr>
          <a:xfrm>
            <a:off x="525680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8" name="Oval 117"/>
          <p:cNvSpPr/>
          <p:nvPr/>
        </p:nvSpPr>
        <p:spPr>
          <a:xfrm>
            <a:off x="565574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9" name="Oval 118"/>
          <p:cNvSpPr/>
          <p:nvPr/>
        </p:nvSpPr>
        <p:spPr>
          <a:xfrm>
            <a:off x="60866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0" name="Oval 119"/>
          <p:cNvSpPr/>
          <p:nvPr/>
        </p:nvSpPr>
        <p:spPr>
          <a:xfrm>
            <a:off x="652676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1" name="Oval 120"/>
          <p:cNvSpPr/>
          <p:nvPr/>
        </p:nvSpPr>
        <p:spPr>
          <a:xfrm>
            <a:off x="691143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2" name="Oval 121"/>
          <p:cNvSpPr/>
          <p:nvPr/>
        </p:nvSpPr>
        <p:spPr>
          <a:xfrm>
            <a:off x="733865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3" name="Oval 122"/>
          <p:cNvSpPr/>
          <p:nvPr/>
        </p:nvSpPr>
        <p:spPr>
          <a:xfrm>
            <a:off x="776172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4" name="Oval 123"/>
          <p:cNvSpPr/>
          <p:nvPr/>
        </p:nvSpPr>
        <p:spPr>
          <a:xfrm>
            <a:off x="819466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6" name="Oval 125"/>
          <p:cNvSpPr/>
          <p:nvPr/>
        </p:nvSpPr>
        <p:spPr>
          <a:xfrm>
            <a:off x="16618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8" name="Oval 127"/>
          <p:cNvSpPr/>
          <p:nvPr/>
        </p:nvSpPr>
        <p:spPr>
          <a:xfrm>
            <a:off x="145654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0" name="Oval 129"/>
          <p:cNvSpPr/>
          <p:nvPr/>
        </p:nvSpPr>
        <p:spPr>
          <a:xfrm>
            <a:off x="232756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1" name="Oval 130"/>
          <p:cNvSpPr/>
          <p:nvPr/>
        </p:nvSpPr>
        <p:spPr>
          <a:xfrm>
            <a:off x="27122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2" name="Oval 131"/>
          <p:cNvSpPr/>
          <p:nvPr/>
        </p:nvSpPr>
        <p:spPr>
          <a:xfrm>
            <a:off x="313945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3" name="Oval 132"/>
          <p:cNvSpPr/>
          <p:nvPr/>
        </p:nvSpPr>
        <p:spPr>
          <a:xfrm>
            <a:off x="35625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4" name="Oval 133"/>
          <p:cNvSpPr/>
          <p:nvPr/>
        </p:nvSpPr>
        <p:spPr>
          <a:xfrm>
            <a:off x="399546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5" name="Oval 134"/>
          <p:cNvSpPr/>
          <p:nvPr/>
        </p:nvSpPr>
        <p:spPr>
          <a:xfrm>
            <a:off x="438842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6" name="Oval 135"/>
          <p:cNvSpPr/>
          <p:nvPr/>
        </p:nvSpPr>
        <p:spPr>
          <a:xfrm>
            <a:off x="48316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7" name="Oval 136"/>
          <p:cNvSpPr/>
          <p:nvPr/>
        </p:nvSpPr>
        <p:spPr>
          <a:xfrm>
            <a:off x="640203"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7" name="Oval 56"/>
          <p:cNvSpPr/>
          <p:nvPr/>
        </p:nvSpPr>
        <p:spPr>
          <a:xfrm>
            <a:off x="872435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7" name="Oval 66"/>
          <p:cNvSpPr/>
          <p:nvPr/>
        </p:nvSpPr>
        <p:spPr>
          <a:xfrm>
            <a:off x="872606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7" name="Oval 86"/>
          <p:cNvSpPr/>
          <p:nvPr/>
        </p:nvSpPr>
        <p:spPr>
          <a:xfrm>
            <a:off x="843351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6" name="Oval 115"/>
          <p:cNvSpPr/>
          <p:nvPr/>
        </p:nvSpPr>
        <p:spPr>
          <a:xfrm>
            <a:off x="858591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6" name="Oval 95"/>
          <p:cNvSpPr/>
          <p:nvPr/>
        </p:nvSpPr>
        <p:spPr>
          <a:xfrm>
            <a:off x="84352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5" name="Oval 124"/>
          <p:cNvSpPr/>
          <p:nvPr/>
        </p:nvSpPr>
        <p:spPr>
          <a:xfrm>
            <a:off x="85876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2140" y="0"/>
            <a:ext cx="5139657" cy="5400000"/>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32140" y="0"/>
            <a:ext cx="5139657" cy="5400000"/>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77568" y="1355577"/>
            <a:ext cx="2915057" cy="685896"/>
          </a:xfrm>
          <a:prstGeom prst="rect">
            <a:avLst/>
          </a:prstGeom>
        </p:spPr>
      </p:pic>
      <p:sp>
        <p:nvSpPr>
          <p:cNvPr id="145" name="Oval 144"/>
          <p:cNvSpPr/>
          <p:nvPr/>
        </p:nvSpPr>
        <p:spPr>
          <a:xfrm>
            <a:off x="46792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8" name="Oval 147"/>
          <p:cNvSpPr/>
          <p:nvPr/>
        </p:nvSpPr>
        <p:spPr>
          <a:xfrm>
            <a:off x="5881612"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mc:AlternateContent xmlns:mc="http://schemas.openxmlformats.org/markup-compatibility/2006" xmlns:a14="http://schemas.microsoft.com/office/drawing/2010/main">
        <mc:Choice Requires="a14">
          <p:sp>
            <p:nvSpPr>
              <p:cNvPr id="8" name="TextBox 7"/>
              <p:cNvSpPr txBox="1"/>
              <p:nvPr/>
            </p:nvSpPr>
            <p:spPr>
              <a:xfrm>
                <a:off x="4584920" y="716126"/>
                <a:ext cx="394659" cy="668516"/>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2000" b="1" i="1" smtClean="0">
                              <a:solidFill>
                                <a:schemeClr val="tx2">
                                  <a:lumMod val="40000"/>
                                  <a:lumOff val="60000"/>
                                </a:schemeClr>
                              </a:solidFill>
                              <a:latin typeface="Cambria Math" panose="02040503050406030204" pitchFamily="18" charset="0"/>
                            </a:rPr>
                          </m:ctrlPr>
                        </m:fPr>
                        <m:num>
                          <m:r>
                            <a:rPr lang="en-IE" sz="2000" b="1" i="1" smtClean="0">
                              <a:solidFill>
                                <a:schemeClr val="tx2">
                                  <a:lumMod val="40000"/>
                                  <a:lumOff val="60000"/>
                                </a:schemeClr>
                              </a:solidFill>
                              <a:latin typeface="Cambria Math"/>
                            </a:rPr>
                            <m:t>𝟔</m:t>
                          </m:r>
                        </m:num>
                        <m:den>
                          <m:r>
                            <a:rPr lang="en-IE" sz="2000" b="1" i="1" smtClean="0">
                              <a:solidFill>
                                <a:schemeClr val="tx2">
                                  <a:lumMod val="40000"/>
                                  <a:lumOff val="60000"/>
                                </a:schemeClr>
                              </a:solidFill>
                              <a:latin typeface="Cambria Math"/>
                            </a:rPr>
                            <m:t>𝟒</m:t>
                          </m:r>
                        </m:den>
                      </m:f>
                    </m:oMath>
                  </m:oMathPara>
                </a14:m>
                <a:endParaRPr lang="en-IE" sz="2000" b="1" dirty="0" smtClean="0">
                  <a:solidFill>
                    <a:schemeClr val="tx2">
                      <a:lumMod val="40000"/>
                      <a:lumOff val="60000"/>
                    </a:schemeClr>
                  </a:solidFill>
                  <a:latin typeface="Cambria" panose="020405030504060302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584920" y="716126"/>
                <a:ext cx="394659" cy="668516"/>
              </a:xfrm>
              <a:prstGeom prst="rect">
                <a:avLst/>
              </a:prstGeom>
              <a:blipFill rotWithShape="1">
                <a:blip r:embed="rId8"/>
                <a:stretch>
                  <a:fillRect/>
                </a:stretch>
              </a:blipFill>
              <a:ln w="47625">
                <a:no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49" name="TextBox 148"/>
              <p:cNvSpPr txBox="1"/>
              <p:nvPr/>
            </p:nvSpPr>
            <p:spPr>
              <a:xfrm>
                <a:off x="5710759" y="716126"/>
                <a:ext cx="548548" cy="668516"/>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2000" b="1" i="1" smtClean="0">
                              <a:solidFill>
                                <a:schemeClr val="tx2">
                                  <a:lumMod val="40000"/>
                                  <a:lumOff val="60000"/>
                                </a:schemeClr>
                              </a:solidFill>
                              <a:latin typeface="Cambria Math" panose="02040503050406030204" pitchFamily="18" charset="0"/>
                            </a:rPr>
                          </m:ctrlPr>
                        </m:fPr>
                        <m:num>
                          <m:r>
                            <a:rPr lang="en-IE" sz="2000" b="1" i="1" smtClean="0">
                              <a:solidFill>
                                <a:schemeClr val="tx2">
                                  <a:lumMod val="40000"/>
                                  <a:lumOff val="60000"/>
                                </a:schemeClr>
                              </a:solidFill>
                              <a:latin typeface="Cambria Math"/>
                            </a:rPr>
                            <m:t>𝟏𝟎</m:t>
                          </m:r>
                        </m:num>
                        <m:den>
                          <m:r>
                            <a:rPr lang="en-IE" sz="2000" b="1" i="1" smtClean="0">
                              <a:solidFill>
                                <a:schemeClr val="tx2">
                                  <a:lumMod val="40000"/>
                                  <a:lumOff val="60000"/>
                                </a:schemeClr>
                              </a:solidFill>
                              <a:latin typeface="Cambria Math"/>
                            </a:rPr>
                            <m:t>𝟒</m:t>
                          </m:r>
                        </m:den>
                      </m:f>
                    </m:oMath>
                  </m:oMathPara>
                </a14:m>
                <a:endParaRPr lang="en-IE" sz="2000" b="1" dirty="0" smtClean="0">
                  <a:solidFill>
                    <a:schemeClr val="tx2">
                      <a:lumMod val="40000"/>
                      <a:lumOff val="60000"/>
                    </a:schemeClr>
                  </a:solidFill>
                  <a:latin typeface="Cambria" panose="02040503050406030204" pitchFamily="18" charset="0"/>
                </a:endParaRPr>
              </a:p>
            </p:txBody>
          </p:sp>
        </mc:Choice>
        <mc:Fallback xmlns="">
          <p:sp>
            <p:nvSpPr>
              <p:cNvPr id="149" name="TextBox 148"/>
              <p:cNvSpPr txBox="1">
                <a:spLocks noRot="1" noChangeAspect="1" noMove="1" noResize="1" noEditPoints="1" noAdjustHandles="1" noChangeArrowheads="1" noChangeShapeType="1" noTextEdit="1"/>
              </p:cNvSpPr>
              <p:nvPr/>
            </p:nvSpPr>
            <p:spPr>
              <a:xfrm>
                <a:off x="5710759" y="716126"/>
                <a:ext cx="548548" cy="668516"/>
              </a:xfrm>
              <a:prstGeom prst="rect">
                <a:avLst/>
              </a:prstGeom>
              <a:blipFill rotWithShape="1">
                <a:blip r:embed="rId9"/>
                <a:stretch>
                  <a:fillRect/>
                </a:stretch>
              </a:blipFill>
              <a:ln w="47625">
                <a:noFill/>
              </a:ln>
            </p:spPr>
            <p:txBody>
              <a:bodyPr/>
              <a:lstStyle/>
              <a:p>
                <a:r>
                  <a:rPr lang="en-IE">
                    <a:noFill/>
                  </a:rPr>
                  <a:t> </a:t>
                </a:r>
              </a:p>
            </p:txBody>
          </p:sp>
        </mc:Fallback>
      </mc:AlternateContent>
      <p:sp>
        <p:nvSpPr>
          <p:cNvPr id="150" name="Oval 149"/>
          <p:cNvSpPr/>
          <p:nvPr/>
        </p:nvSpPr>
        <p:spPr>
          <a:xfrm>
            <a:off x="5296112"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1" name="Oval 150"/>
          <p:cNvSpPr/>
          <p:nvPr/>
        </p:nvSpPr>
        <p:spPr>
          <a:xfrm>
            <a:off x="649846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mc:AlternateContent xmlns:mc="http://schemas.openxmlformats.org/markup-compatibility/2006" xmlns:a14="http://schemas.microsoft.com/office/drawing/2010/main">
        <mc:Choice Requires="a14">
          <p:sp>
            <p:nvSpPr>
              <p:cNvPr id="153" name="TextBox 152"/>
              <p:cNvSpPr txBox="1"/>
              <p:nvPr/>
            </p:nvSpPr>
            <p:spPr>
              <a:xfrm>
                <a:off x="5201768" y="716126"/>
                <a:ext cx="394659" cy="668516"/>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2000" b="1" i="1" smtClean="0">
                              <a:solidFill>
                                <a:schemeClr val="tx2">
                                  <a:lumMod val="40000"/>
                                  <a:lumOff val="60000"/>
                                </a:schemeClr>
                              </a:solidFill>
                              <a:latin typeface="Cambria Math" panose="02040503050406030204" pitchFamily="18" charset="0"/>
                            </a:rPr>
                          </m:ctrlPr>
                        </m:fPr>
                        <m:num>
                          <m:r>
                            <a:rPr lang="en-IE" sz="2000" b="1" i="1" smtClean="0">
                              <a:solidFill>
                                <a:schemeClr val="tx2">
                                  <a:lumMod val="40000"/>
                                  <a:lumOff val="60000"/>
                                </a:schemeClr>
                              </a:solidFill>
                              <a:latin typeface="Cambria Math"/>
                            </a:rPr>
                            <m:t>𝟖</m:t>
                          </m:r>
                        </m:num>
                        <m:den>
                          <m:r>
                            <a:rPr lang="en-IE" sz="2000" b="1" i="1" smtClean="0">
                              <a:solidFill>
                                <a:schemeClr val="tx2">
                                  <a:lumMod val="40000"/>
                                  <a:lumOff val="60000"/>
                                </a:schemeClr>
                              </a:solidFill>
                              <a:latin typeface="Cambria Math"/>
                            </a:rPr>
                            <m:t>𝟒</m:t>
                          </m:r>
                        </m:den>
                      </m:f>
                    </m:oMath>
                  </m:oMathPara>
                </a14:m>
                <a:endParaRPr lang="en-IE" sz="2000" b="1" dirty="0" smtClean="0">
                  <a:solidFill>
                    <a:schemeClr val="tx2">
                      <a:lumMod val="40000"/>
                      <a:lumOff val="60000"/>
                    </a:schemeClr>
                  </a:solidFill>
                  <a:latin typeface="Cambria" panose="02040503050406030204" pitchFamily="18" charset="0"/>
                </a:endParaRPr>
              </a:p>
            </p:txBody>
          </p:sp>
        </mc:Choice>
        <mc:Fallback xmlns="">
          <p:sp>
            <p:nvSpPr>
              <p:cNvPr id="153" name="TextBox 152"/>
              <p:cNvSpPr txBox="1">
                <a:spLocks noRot="1" noChangeAspect="1" noMove="1" noResize="1" noEditPoints="1" noAdjustHandles="1" noChangeArrowheads="1" noChangeShapeType="1" noTextEdit="1"/>
              </p:cNvSpPr>
              <p:nvPr/>
            </p:nvSpPr>
            <p:spPr>
              <a:xfrm>
                <a:off x="5201768" y="716126"/>
                <a:ext cx="394659" cy="668516"/>
              </a:xfrm>
              <a:prstGeom prst="rect">
                <a:avLst/>
              </a:prstGeom>
              <a:blipFill rotWithShape="1">
                <a:blip r:embed="rId10"/>
                <a:stretch>
                  <a:fillRect/>
                </a:stretch>
              </a:blipFill>
              <a:ln w="47625">
                <a:no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54" name="TextBox 153"/>
              <p:cNvSpPr txBox="1"/>
              <p:nvPr/>
            </p:nvSpPr>
            <p:spPr>
              <a:xfrm>
                <a:off x="6381397" y="716126"/>
                <a:ext cx="548547" cy="668516"/>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2000" b="1" i="1" smtClean="0">
                              <a:solidFill>
                                <a:schemeClr val="tx2">
                                  <a:lumMod val="40000"/>
                                  <a:lumOff val="60000"/>
                                </a:schemeClr>
                              </a:solidFill>
                              <a:latin typeface="Cambria Math" panose="02040503050406030204" pitchFamily="18" charset="0"/>
                            </a:rPr>
                          </m:ctrlPr>
                        </m:fPr>
                        <m:num>
                          <m:r>
                            <a:rPr lang="en-IE" sz="2000" b="1" i="1" smtClean="0">
                              <a:solidFill>
                                <a:schemeClr val="tx2">
                                  <a:lumMod val="40000"/>
                                  <a:lumOff val="60000"/>
                                </a:schemeClr>
                              </a:solidFill>
                              <a:latin typeface="Cambria Math"/>
                            </a:rPr>
                            <m:t>𝟏𝟐</m:t>
                          </m:r>
                        </m:num>
                        <m:den>
                          <m:r>
                            <a:rPr lang="en-IE" sz="2000" b="1" i="1" smtClean="0">
                              <a:solidFill>
                                <a:schemeClr val="tx2">
                                  <a:lumMod val="40000"/>
                                  <a:lumOff val="60000"/>
                                </a:schemeClr>
                              </a:solidFill>
                              <a:latin typeface="Cambria Math"/>
                            </a:rPr>
                            <m:t>𝟒</m:t>
                          </m:r>
                        </m:den>
                      </m:f>
                    </m:oMath>
                  </m:oMathPara>
                </a14:m>
                <a:endParaRPr lang="en-IE" sz="2000" b="1" dirty="0" smtClean="0">
                  <a:solidFill>
                    <a:schemeClr val="tx2">
                      <a:lumMod val="40000"/>
                      <a:lumOff val="60000"/>
                    </a:schemeClr>
                  </a:solidFill>
                  <a:latin typeface="Cambria" panose="02040503050406030204" pitchFamily="18" charset="0"/>
                </a:endParaRPr>
              </a:p>
            </p:txBody>
          </p:sp>
        </mc:Choice>
        <mc:Fallback xmlns="">
          <p:sp>
            <p:nvSpPr>
              <p:cNvPr id="154" name="TextBox 153"/>
              <p:cNvSpPr txBox="1">
                <a:spLocks noRot="1" noChangeAspect="1" noMove="1" noResize="1" noEditPoints="1" noAdjustHandles="1" noChangeArrowheads="1" noChangeShapeType="1" noTextEdit="1"/>
              </p:cNvSpPr>
              <p:nvPr/>
            </p:nvSpPr>
            <p:spPr>
              <a:xfrm>
                <a:off x="6381397" y="716126"/>
                <a:ext cx="548547" cy="668516"/>
              </a:xfrm>
              <a:prstGeom prst="rect">
                <a:avLst/>
              </a:prstGeom>
              <a:blipFill rotWithShape="1">
                <a:blip r:embed="rId11"/>
                <a:stretch>
                  <a:fillRect/>
                </a:stretch>
              </a:blipFill>
              <a:ln w="47625">
                <a:noFill/>
              </a:ln>
            </p:spPr>
            <p:txBody>
              <a:bodyPr/>
              <a:lstStyle/>
              <a:p>
                <a:r>
                  <a:rPr lang="en-IE">
                    <a:noFill/>
                  </a:rPr>
                  <a:t> </a:t>
                </a:r>
              </a:p>
            </p:txBody>
          </p:sp>
        </mc:Fallback>
      </mc:AlternateContent>
      <p:sp>
        <p:nvSpPr>
          <p:cNvPr id="155" name="Oval 154"/>
          <p:cNvSpPr/>
          <p:nvPr/>
        </p:nvSpPr>
        <p:spPr>
          <a:xfrm>
            <a:off x="414602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mc:AlternateContent xmlns:mc="http://schemas.openxmlformats.org/markup-compatibility/2006" xmlns:a14="http://schemas.microsoft.com/office/drawing/2010/main">
        <mc:Choice Requires="a14">
          <p:sp>
            <p:nvSpPr>
              <p:cNvPr id="156" name="TextBox 155"/>
              <p:cNvSpPr txBox="1"/>
              <p:nvPr/>
            </p:nvSpPr>
            <p:spPr>
              <a:xfrm>
                <a:off x="4070638" y="717215"/>
                <a:ext cx="394659" cy="667427"/>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2000" b="1" i="1" smtClean="0">
                              <a:solidFill>
                                <a:schemeClr val="tx2">
                                  <a:lumMod val="40000"/>
                                  <a:lumOff val="60000"/>
                                </a:schemeClr>
                              </a:solidFill>
                              <a:latin typeface="Cambria Math" panose="02040503050406030204" pitchFamily="18" charset="0"/>
                            </a:rPr>
                          </m:ctrlPr>
                        </m:fPr>
                        <m:num>
                          <m:r>
                            <a:rPr lang="en-IE" sz="2000" b="1" i="1" smtClean="0">
                              <a:solidFill>
                                <a:schemeClr val="tx2">
                                  <a:lumMod val="40000"/>
                                  <a:lumOff val="60000"/>
                                </a:schemeClr>
                              </a:solidFill>
                              <a:latin typeface="Cambria Math"/>
                            </a:rPr>
                            <m:t>𝟒</m:t>
                          </m:r>
                        </m:num>
                        <m:den>
                          <m:r>
                            <a:rPr lang="en-IE" sz="2000" b="1" i="1" smtClean="0">
                              <a:solidFill>
                                <a:schemeClr val="tx2">
                                  <a:lumMod val="40000"/>
                                  <a:lumOff val="60000"/>
                                </a:schemeClr>
                              </a:solidFill>
                              <a:latin typeface="Cambria Math"/>
                            </a:rPr>
                            <m:t>𝟒</m:t>
                          </m:r>
                        </m:den>
                      </m:f>
                    </m:oMath>
                  </m:oMathPara>
                </a14:m>
                <a:endParaRPr lang="en-IE" sz="2000" b="1" dirty="0" smtClean="0">
                  <a:solidFill>
                    <a:schemeClr val="tx2">
                      <a:lumMod val="40000"/>
                      <a:lumOff val="60000"/>
                    </a:schemeClr>
                  </a:solidFill>
                  <a:latin typeface="Cambria" panose="02040503050406030204" pitchFamily="18" charset="0"/>
                </a:endParaRPr>
              </a:p>
            </p:txBody>
          </p:sp>
        </mc:Choice>
        <mc:Fallback xmlns="">
          <p:sp>
            <p:nvSpPr>
              <p:cNvPr id="156" name="TextBox 155"/>
              <p:cNvSpPr txBox="1">
                <a:spLocks noRot="1" noChangeAspect="1" noMove="1" noResize="1" noEditPoints="1" noAdjustHandles="1" noChangeArrowheads="1" noChangeShapeType="1" noTextEdit="1"/>
              </p:cNvSpPr>
              <p:nvPr/>
            </p:nvSpPr>
            <p:spPr>
              <a:xfrm>
                <a:off x="4070638" y="717215"/>
                <a:ext cx="394659" cy="667427"/>
              </a:xfrm>
              <a:prstGeom prst="rect">
                <a:avLst/>
              </a:prstGeom>
              <a:blipFill rotWithShape="1">
                <a:blip r:embed="rId12"/>
                <a:stretch>
                  <a:fillRect/>
                </a:stretch>
              </a:blipFill>
              <a:ln w="47625">
                <a:noFill/>
              </a:ln>
            </p:spPr>
            <p:txBody>
              <a:bodyPr/>
              <a:lstStyle/>
              <a:p>
                <a:r>
                  <a:rPr lang="en-IE">
                    <a:noFill/>
                  </a:rPr>
                  <a:t> </a:t>
                </a:r>
              </a:p>
            </p:txBody>
          </p:sp>
        </mc:Fallback>
      </mc:AlternateContent>
      <p:sp>
        <p:nvSpPr>
          <p:cNvPr id="138" name="Oval 137"/>
          <p:cNvSpPr/>
          <p:nvPr/>
        </p:nvSpPr>
        <p:spPr>
          <a:xfrm>
            <a:off x="4976804" y="1407596"/>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0" name="Oval 139"/>
          <p:cNvSpPr/>
          <p:nvPr/>
        </p:nvSpPr>
        <p:spPr>
          <a:xfrm>
            <a:off x="6179152" y="1407596"/>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mc:AlternateContent xmlns:mc="http://schemas.openxmlformats.org/markup-compatibility/2006" xmlns:a14="http://schemas.microsoft.com/office/drawing/2010/main">
        <mc:Choice Requires="a14">
          <p:sp>
            <p:nvSpPr>
              <p:cNvPr id="143" name="TextBox 142"/>
              <p:cNvSpPr txBox="1"/>
              <p:nvPr/>
            </p:nvSpPr>
            <p:spPr>
              <a:xfrm>
                <a:off x="4895954" y="718113"/>
                <a:ext cx="394659" cy="666529"/>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2000" b="1" i="1" smtClean="0">
                              <a:solidFill>
                                <a:schemeClr val="tx2">
                                  <a:lumMod val="75000"/>
                                </a:schemeClr>
                              </a:solidFill>
                              <a:latin typeface="Cambria Math" panose="02040503050406030204" pitchFamily="18" charset="0"/>
                            </a:rPr>
                          </m:ctrlPr>
                        </m:fPr>
                        <m:num>
                          <m:r>
                            <a:rPr lang="en-IE" sz="2000" b="1" i="1" smtClean="0">
                              <a:solidFill>
                                <a:schemeClr val="tx2">
                                  <a:lumMod val="75000"/>
                                </a:schemeClr>
                              </a:solidFill>
                              <a:latin typeface="Cambria Math"/>
                            </a:rPr>
                            <m:t>𝟕</m:t>
                          </m:r>
                        </m:num>
                        <m:den>
                          <m:r>
                            <a:rPr lang="en-IE" sz="2000" b="1" i="1" smtClean="0">
                              <a:solidFill>
                                <a:schemeClr val="tx2">
                                  <a:lumMod val="75000"/>
                                </a:schemeClr>
                              </a:solidFill>
                              <a:latin typeface="Cambria Math"/>
                            </a:rPr>
                            <m:t>𝟒</m:t>
                          </m:r>
                        </m:den>
                      </m:f>
                    </m:oMath>
                  </m:oMathPara>
                </a14:m>
                <a:endParaRPr lang="en-IE" sz="2000" b="1" dirty="0" smtClean="0">
                  <a:solidFill>
                    <a:schemeClr val="tx2">
                      <a:lumMod val="75000"/>
                    </a:schemeClr>
                  </a:solidFill>
                  <a:latin typeface="Cambria" panose="02040503050406030204" pitchFamily="18" charset="0"/>
                </a:endParaRPr>
              </a:p>
            </p:txBody>
          </p:sp>
        </mc:Choice>
        <mc:Fallback xmlns="">
          <p:sp>
            <p:nvSpPr>
              <p:cNvPr id="143" name="TextBox 142"/>
              <p:cNvSpPr txBox="1">
                <a:spLocks noRot="1" noChangeAspect="1" noMove="1" noResize="1" noEditPoints="1" noAdjustHandles="1" noChangeArrowheads="1" noChangeShapeType="1" noTextEdit="1"/>
              </p:cNvSpPr>
              <p:nvPr/>
            </p:nvSpPr>
            <p:spPr>
              <a:xfrm>
                <a:off x="4895954" y="718113"/>
                <a:ext cx="394659" cy="666529"/>
              </a:xfrm>
              <a:prstGeom prst="rect">
                <a:avLst/>
              </a:prstGeom>
              <a:blipFill rotWithShape="1">
                <a:blip r:embed="rId13"/>
                <a:stretch>
                  <a:fillRect/>
                </a:stretch>
              </a:blipFill>
              <a:ln w="47625">
                <a:no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44" name="TextBox 143"/>
              <p:cNvSpPr txBox="1"/>
              <p:nvPr/>
            </p:nvSpPr>
            <p:spPr>
              <a:xfrm>
                <a:off x="6061579" y="716126"/>
                <a:ext cx="548548" cy="668516"/>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2000" b="1" i="1" smtClean="0">
                              <a:solidFill>
                                <a:schemeClr val="tx2">
                                  <a:lumMod val="75000"/>
                                </a:schemeClr>
                              </a:solidFill>
                              <a:latin typeface="Cambria Math" panose="02040503050406030204" pitchFamily="18" charset="0"/>
                            </a:rPr>
                          </m:ctrlPr>
                        </m:fPr>
                        <m:num>
                          <m:r>
                            <a:rPr lang="en-IE" sz="2000" b="1" i="1" smtClean="0">
                              <a:solidFill>
                                <a:schemeClr val="tx2">
                                  <a:lumMod val="75000"/>
                                </a:schemeClr>
                              </a:solidFill>
                              <a:latin typeface="Cambria Math"/>
                            </a:rPr>
                            <m:t>𝟏𝟏</m:t>
                          </m:r>
                        </m:num>
                        <m:den>
                          <m:r>
                            <a:rPr lang="en-IE" sz="2000" b="1" i="1" smtClean="0">
                              <a:solidFill>
                                <a:schemeClr val="tx2">
                                  <a:lumMod val="75000"/>
                                </a:schemeClr>
                              </a:solidFill>
                              <a:latin typeface="Cambria Math"/>
                            </a:rPr>
                            <m:t>𝟒</m:t>
                          </m:r>
                        </m:den>
                      </m:f>
                    </m:oMath>
                  </m:oMathPara>
                </a14:m>
                <a:endParaRPr lang="en-IE" sz="2000" b="1" dirty="0" smtClean="0">
                  <a:solidFill>
                    <a:schemeClr val="tx2">
                      <a:lumMod val="75000"/>
                    </a:schemeClr>
                  </a:solidFill>
                  <a:latin typeface="Cambria" panose="02040503050406030204" pitchFamily="18" charset="0"/>
                </a:endParaRPr>
              </a:p>
            </p:txBody>
          </p:sp>
        </mc:Choice>
        <mc:Fallback xmlns="">
          <p:sp>
            <p:nvSpPr>
              <p:cNvPr id="144" name="TextBox 143"/>
              <p:cNvSpPr txBox="1">
                <a:spLocks noRot="1" noChangeAspect="1" noMove="1" noResize="1" noEditPoints="1" noAdjustHandles="1" noChangeArrowheads="1" noChangeShapeType="1" noTextEdit="1"/>
              </p:cNvSpPr>
              <p:nvPr/>
            </p:nvSpPr>
            <p:spPr>
              <a:xfrm>
                <a:off x="6061579" y="716126"/>
                <a:ext cx="548548" cy="668516"/>
              </a:xfrm>
              <a:prstGeom prst="rect">
                <a:avLst/>
              </a:prstGeom>
              <a:blipFill rotWithShape="1">
                <a:blip r:embed="rId14"/>
                <a:stretch>
                  <a:fillRect/>
                </a:stretch>
              </a:blipFill>
              <a:ln w="47625">
                <a:noFill/>
              </a:ln>
            </p:spPr>
            <p:txBody>
              <a:bodyPr/>
              <a:lstStyle/>
              <a:p>
                <a:r>
                  <a:rPr lang="en-IE">
                    <a:noFill/>
                  </a:rPr>
                  <a:t> </a:t>
                </a:r>
              </a:p>
            </p:txBody>
          </p:sp>
        </mc:Fallback>
      </mc:AlternateContent>
      <p:sp>
        <p:nvSpPr>
          <p:cNvPr id="146" name="Oval 145"/>
          <p:cNvSpPr/>
          <p:nvPr/>
        </p:nvSpPr>
        <p:spPr>
          <a:xfrm>
            <a:off x="5579138" y="1407596"/>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mc:AlternateContent xmlns:mc="http://schemas.openxmlformats.org/markup-compatibility/2006" xmlns:a14="http://schemas.microsoft.com/office/drawing/2010/main">
        <mc:Choice Requires="a14">
          <p:sp>
            <p:nvSpPr>
              <p:cNvPr id="158" name="TextBox 157"/>
              <p:cNvSpPr txBox="1"/>
              <p:nvPr/>
            </p:nvSpPr>
            <p:spPr>
              <a:xfrm>
                <a:off x="5448254" y="716126"/>
                <a:ext cx="394659" cy="668516"/>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2000" b="1" i="1" smtClean="0">
                              <a:solidFill>
                                <a:schemeClr val="tx2">
                                  <a:lumMod val="75000"/>
                                </a:schemeClr>
                              </a:solidFill>
                              <a:latin typeface="Cambria Math" panose="02040503050406030204" pitchFamily="18" charset="0"/>
                            </a:rPr>
                          </m:ctrlPr>
                        </m:fPr>
                        <m:num>
                          <m:r>
                            <a:rPr lang="en-IE" sz="2000" b="1" i="1" smtClean="0">
                              <a:solidFill>
                                <a:schemeClr val="tx2">
                                  <a:lumMod val="75000"/>
                                </a:schemeClr>
                              </a:solidFill>
                              <a:latin typeface="Cambria Math"/>
                            </a:rPr>
                            <m:t>𝟗</m:t>
                          </m:r>
                        </m:num>
                        <m:den>
                          <m:r>
                            <a:rPr lang="en-IE" sz="2000" b="1" i="1" smtClean="0">
                              <a:solidFill>
                                <a:schemeClr val="tx2">
                                  <a:lumMod val="75000"/>
                                </a:schemeClr>
                              </a:solidFill>
                              <a:latin typeface="Cambria Math"/>
                            </a:rPr>
                            <m:t>𝟒</m:t>
                          </m:r>
                        </m:den>
                      </m:f>
                    </m:oMath>
                  </m:oMathPara>
                </a14:m>
                <a:endParaRPr lang="en-IE" sz="2000" b="1" dirty="0" smtClean="0">
                  <a:solidFill>
                    <a:schemeClr val="tx2">
                      <a:lumMod val="75000"/>
                    </a:schemeClr>
                  </a:solidFill>
                  <a:latin typeface="Cambria" panose="02040503050406030204" pitchFamily="18" charset="0"/>
                </a:endParaRPr>
              </a:p>
            </p:txBody>
          </p:sp>
        </mc:Choice>
        <mc:Fallback xmlns="">
          <p:sp>
            <p:nvSpPr>
              <p:cNvPr id="158" name="TextBox 157"/>
              <p:cNvSpPr txBox="1">
                <a:spLocks noRot="1" noChangeAspect="1" noMove="1" noResize="1" noEditPoints="1" noAdjustHandles="1" noChangeArrowheads="1" noChangeShapeType="1" noTextEdit="1"/>
              </p:cNvSpPr>
              <p:nvPr/>
            </p:nvSpPr>
            <p:spPr>
              <a:xfrm>
                <a:off x="5448254" y="716126"/>
                <a:ext cx="394659" cy="668516"/>
              </a:xfrm>
              <a:prstGeom prst="rect">
                <a:avLst/>
              </a:prstGeom>
              <a:blipFill rotWithShape="1">
                <a:blip r:embed="rId15"/>
                <a:stretch>
                  <a:fillRect/>
                </a:stretch>
              </a:blipFill>
              <a:ln w="47625">
                <a:noFill/>
              </a:ln>
            </p:spPr>
            <p:txBody>
              <a:bodyPr/>
              <a:lstStyle/>
              <a:p>
                <a:r>
                  <a:rPr lang="en-IE">
                    <a:noFill/>
                  </a:rPr>
                  <a:t> </a:t>
                </a:r>
              </a:p>
            </p:txBody>
          </p:sp>
        </mc:Fallback>
      </mc:AlternateContent>
      <p:sp>
        <p:nvSpPr>
          <p:cNvPr id="160" name="Oval 159"/>
          <p:cNvSpPr/>
          <p:nvPr/>
        </p:nvSpPr>
        <p:spPr>
          <a:xfrm>
            <a:off x="4400022" y="1407596"/>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mc:AlternateContent xmlns:mc="http://schemas.openxmlformats.org/markup-compatibility/2006" xmlns:a14="http://schemas.microsoft.com/office/drawing/2010/main">
        <mc:Choice Requires="a14">
          <p:sp>
            <p:nvSpPr>
              <p:cNvPr id="161" name="TextBox 160"/>
              <p:cNvSpPr txBox="1"/>
              <p:nvPr/>
            </p:nvSpPr>
            <p:spPr>
              <a:xfrm>
                <a:off x="4295608" y="709842"/>
                <a:ext cx="394659" cy="674800"/>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2000" b="1" i="1" smtClean="0">
                              <a:solidFill>
                                <a:schemeClr val="tx2">
                                  <a:lumMod val="75000"/>
                                </a:schemeClr>
                              </a:solidFill>
                              <a:latin typeface="Cambria Math" panose="02040503050406030204" pitchFamily="18" charset="0"/>
                            </a:rPr>
                          </m:ctrlPr>
                        </m:fPr>
                        <m:num>
                          <m:r>
                            <a:rPr lang="en-IE" sz="2000" b="1" i="1" smtClean="0">
                              <a:solidFill>
                                <a:schemeClr val="tx2">
                                  <a:lumMod val="75000"/>
                                </a:schemeClr>
                              </a:solidFill>
                              <a:latin typeface="Cambria Math"/>
                            </a:rPr>
                            <m:t>𝟓</m:t>
                          </m:r>
                        </m:num>
                        <m:den>
                          <m:r>
                            <a:rPr lang="en-IE" sz="2000" b="1" i="1" smtClean="0">
                              <a:solidFill>
                                <a:schemeClr val="tx2">
                                  <a:lumMod val="75000"/>
                                </a:schemeClr>
                              </a:solidFill>
                              <a:latin typeface="Cambria Math"/>
                            </a:rPr>
                            <m:t>𝟒</m:t>
                          </m:r>
                        </m:den>
                      </m:f>
                    </m:oMath>
                  </m:oMathPara>
                </a14:m>
                <a:endParaRPr lang="en-IE" sz="2000" b="1" dirty="0" smtClean="0">
                  <a:solidFill>
                    <a:schemeClr val="tx2">
                      <a:lumMod val="75000"/>
                    </a:schemeClr>
                  </a:solidFill>
                  <a:latin typeface="Cambria" panose="02040503050406030204" pitchFamily="18" charset="0"/>
                </a:endParaRPr>
              </a:p>
            </p:txBody>
          </p:sp>
        </mc:Choice>
        <mc:Fallback xmlns="">
          <p:sp>
            <p:nvSpPr>
              <p:cNvPr id="161" name="TextBox 160"/>
              <p:cNvSpPr txBox="1">
                <a:spLocks noRot="1" noChangeAspect="1" noMove="1" noResize="1" noEditPoints="1" noAdjustHandles="1" noChangeArrowheads="1" noChangeShapeType="1" noTextEdit="1"/>
              </p:cNvSpPr>
              <p:nvPr/>
            </p:nvSpPr>
            <p:spPr>
              <a:xfrm>
                <a:off x="4295608" y="709842"/>
                <a:ext cx="394659" cy="674800"/>
              </a:xfrm>
              <a:prstGeom prst="rect">
                <a:avLst/>
              </a:prstGeom>
              <a:blipFill rotWithShape="1">
                <a:blip r:embed="rId16"/>
                <a:stretch>
                  <a:fillRect/>
                </a:stretch>
              </a:blipFill>
              <a:ln w="47625">
                <a:noFill/>
              </a:ln>
            </p:spPr>
            <p:txBody>
              <a:bodyPr/>
              <a:lstStyle/>
              <a:p>
                <a:r>
                  <a:rPr lang="en-IE">
                    <a:noFill/>
                  </a:rPr>
                  <a:t> </a:t>
                </a:r>
              </a:p>
            </p:txBody>
          </p:sp>
        </mc:Fallback>
      </mc:AlternateContent>
    </p:spTree>
    <p:extLst>
      <p:ext uri="{BB962C8B-B14F-4D97-AF65-F5344CB8AC3E}">
        <p14:creationId xmlns:p14="http://schemas.microsoft.com/office/powerpoint/2010/main" val="2983248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fade">
                                      <p:cBhvr>
                                        <p:cTn id="7" dur="250"/>
                                        <p:tgtEl>
                                          <p:spTgt spid="15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6"/>
                                        </p:tgtEl>
                                        <p:attrNameLst>
                                          <p:attrName>style.visibility</p:attrName>
                                        </p:attrNameLst>
                                      </p:cBhvr>
                                      <p:to>
                                        <p:strVal val="visible"/>
                                      </p:to>
                                    </p:set>
                                    <p:animEffect transition="in" filter="fade">
                                      <p:cBhvr>
                                        <p:cTn id="10" dur="250"/>
                                        <p:tgtEl>
                                          <p:spTgt spid="15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5"/>
                                        </p:tgtEl>
                                        <p:attrNameLst>
                                          <p:attrName>style.visibility</p:attrName>
                                        </p:attrNameLst>
                                      </p:cBhvr>
                                      <p:to>
                                        <p:strVal val="visible"/>
                                      </p:to>
                                    </p:set>
                                    <p:animEffect transition="in" filter="fade">
                                      <p:cBhvr>
                                        <p:cTn id="13" dur="250"/>
                                        <p:tgtEl>
                                          <p:spTgt spid="14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5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0"/>
                                        </p:tgtEl>
                                        <p:attrNameLst>
                                          <p:attrName>style.visibility</p:attrName>
                                        </p:attrNameLst>
                                      </p:cBhvr>
                                      <p:to>
                                        <p:strVal val="visible"/>
                                      </p:to>
                                    </p:set>
                                    <p:animEffect transition="in" filter="fade">
                                      <p:cBhvr>
                                        <p:cTn id="19" dur="250"/>
                                        <p:tgtEl>
                                          <p:spTgt spid="15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3"/>
                                        </p:tgtEl>
                                        <p:attrNameLst>
                                          <p:attrName>style.visibility</p:attrName>
                                        </p:attrNameLst>
                                      </p:cBhvr>
                                      <p:to>
                                        <p:strVal val="visible"/>
                                      </p:to>
                                    </p:set>
                                    <p:animEffect transition="in" filter="fade">
                                      <p:cBhvr>
                                        <p:cTn id="22" dur="250"/>
                                        <p:tgtEl>
                                          <p:spTgt spid="15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8"/>
                                        </p:tgtEl>
                                        <p:attrNameLst>
                                          <p:attrName>style.visibility</p:attrName>
                                        </p:attrNameLst>
                                      </p:cBhvr>
                                      <p:to>
                                        <p:strVal val="visible"/>
                                      </p:to>
                                    </p:set>
                                    <p:animEffect transition="in" filter="fade">
                                      <p:cBhvr>
                                        <p:cTn id="25" dur="250"/>
                                        <p:tgtEl>
                                          <p:spTgt spid="14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9"/>
                                        </p:tgtEl>
                                        <p:attrNameLst>
                                          <p:attrName>style.visibility</p:attrName>
                                        </p:attrNameLst>
                                      </p:cBhvr>
                                      <p:to>
                                        <p:strVal val="visible"/>
                                      </p:to>
                                    </p:set>
                                    <p:animEffect transition="in" filter="fade">
                                      <p:cBhvr>
                                        <p:cTn id="28" dur="250"/>
                                        <p:tgtEl>
                                          <p:spTgt spid="14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1"/>
                                        </p:tgtEl>
                                        <p:attrNameLst>
                                          <p:attrName>style.visibility</p:attrName>
                                        </p:attrNameLst>
                                      </p:cBhvr>
                                      <p:to>
                                        <p:strVal val="visible"/>
                                      </p:to>
                                    </p:set>
                                    <p:animEffect transition="in" filter="fade">
                                      <p:cBhvr>
                                        <p:cTn id="31" dur="250"/>
                                        <p:tgtEl>
                                          <p:spTgt spid="15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4"/>
                                        </p:tgtEl>
                                        <p:attrNameLst>
                                          <p:attrName>style.visibility</p:attrName>
                                        </p:attrNameLst>
                                      </p:cBhvr>
                                      <p:to>
                                        <p:strVal val="visible"/>
                                      </p:to>
                                    </p:set>
                                    <p:animEffect transition="in" filter="fade">
                                      <p:cBhvr>
                                        <p:cTn id="34" dur="250"/>
                                        <p:tgtEl>
                                          <p:spTgt spid="15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60"/>
                                        </p:tgtEl>
                                        <p:attrNameLst>
                                          <p:attrName>style.visibility</p:attrName>
                                        </p:attrNameLst>
                                      </p:cBhvr>
                                      <p:to>
                                        <p:strVal val="visible"/>
                                      </p:to>
                                    </p:set>
                                    <p:animEffect transition="in" filter="fade">
                                      <p:cBhvr>
                                        <p:cTn id="39" dur="250"/>
                                        <p:tgtEl>
                                          <p:spTgt spid="160"/>
                                        </p:tgtEl>
                                      </p:cBhvr>
                                    </p:animEffect>
                                  </p:childTnLst>
                                </p:cTn>
                              </p:par>
                            </p:childTnLst>
                          </p:cTn>
                        </p:par>
                        <p:par>
                          <p:cTn id="40" fill="hold">
                            <p:stCondLst>
                              <p:cond delay="250"/>
                            </p:stCondLst>
                            <p:childTnLst>
                              <p:par>
                                <p:cTn id="41" presetID="10" presetClass="entr" presetSubtype="0" fill="hold" grpId="0" nodeType="afterEffect">
                                  <p:stCondLst>
                                    <p:cond delay="0"/>
                                  </p:stCondLst>
                                  <p:childTnLst>
                                    <p:set>
                                      <p:cBhvr>
                                        <p:cTn id="42" dur="1" fill="hold">
                                          <p:stCondLst>
                                            <p:cond delay="0"/>
                                          </p:stCondLst>
                                        </p:cTn>
                                        <p:tgtEl>
                                          <p:spTgt spid="161"/>
                                        </p:tgtEl>
                                        <p:attrNameLst>
                                          <p:attrName>style.visibility</p:attrName>
                                        </p:attrNameLst>
                                      </p:cBhvr>
                                      <p:to>
                                        <p:strVal val="visible"/>
                                      </p:to>
                                    </p:set>
                                    <p:animEffect transition="in" filter="fade">
                                      <p:cBhvr>
                                        <p:cTn id="43" dur="250"/>
                                        <p:tgtEl>
                                          <p:spTgt spid="161"/>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138"/>
                                        </p:tgtEl>
                                        <p:attrNameLst>
                                          <p:attrName>style.visibility</p:attrName>
                                        </p:attrNameLst>
                                      </p:cBhvr>
                                      <p:to>
                                        <p:strVal val="visible"/>
                                      </p:to>
                                    </p:set>
                                    <p:animEffect transition="in" filter="fade">
                                      <p:cBhvr>
                                        <p:cTn id="47" dur="250"/>
                                        <p:tgtEl>
                                          <p:spTgt spid="138"/>
                                        </p:tgtEl>
                                      </p:cBhvr>
                                    </p:animEffect>
                                  </p:childTnLst>
                                </p:cTn>
                              </p:par>
                            </p:childTnLst>
                          </p:cTn>
                        </p:par>
                        <p:par>
                          <p:cTn id="48" fill="hold">
                            <p:stCondLst>
                              <p:cond delay="750"/>
                            </p:stCondLst>
                            <p:childTnLst>
                              <p:par>
                                <p:cTn id="49" presetID="10" presetClass="entr" presetSubtype="0" fill="hold" grpId="0" nodeType="afterEffect">
                                  <p:stCondLst>
                                    <p:cond delay="0"/>
                                  </p:stCondLst>
                                  <p:childTnLst>
                                    <p:set>
                                      <p:cBhvr>
                                        <p:cTn id="50" dur="1" fill="hold">
                                          <p:stCondLst>
                                            <p:cond delay="0"/>
                                          </p:stCondLst>
                                        </p:cTn>
                                        <p:tgtEl>
                                          <p:spTgt spid="143"/>
                                        </p:tgtEl>
                                        <p:attrNameLst>
                                          <p:attrName>style.visibility</p:attrName>
                                        </p:attrNameLst>
                                      </p:cBhvr>
                                      <p:to>
                                        <p:strVal val="visible"/>
                                      </p:to>
                                    </p:set>
                                    <p:animEffect transition="in" filter="fade">
                                      <p:cBhvr>
                                        <p:cTn id="51" dur="250"/>
                                        <p:tgtEl>
                                          <p:spTgt spid="143"/>
                                        </p:tgtEl>
                                      </p:cBhvr>
                                    </p:animEffect>
                                  </p:childTnLst>
                                </p:cTn>
                              </p:par>
                            </p:childTnLst>
                          </p:cTn>
                        </p:par>
                        <p:par>
                          <p:cTn id="52" fill="hold">
                            <p:stCondLst>
                              <p:cond delay="1000"/>
                            </p:stCondLst>
                            <p:childTnLst>
                              <p:par>
                                <p:cTn id="53" presetID="10" presetClass="entr" presetSubtype="0" fill="hold" grpId="0" nodeType="afterEffect">
                                  <p:stCondLst>
                                    <p:cond delay="0"/>
                                  </p:stCondLst>
                                  <p:childTnLst>
                                    <p:set>
                                      <p:cBhvr>
                                        <p:cTn id="54" dur="1" fill="hold">
                                          <p:stCondLst>
                                            <p:cond delay="0"/>
                                          </p:stCondLst>
                                        </p:cTn>
                                        <p:tgtEl>
                                          <p:spTgt spid="146"/>
                                        </p:tgtEl>
                                        <p:attrNameLst>
                                          <p:attrName>style.visibility</p:attrName>
                                        </p:attrNameLst>
                                      </p:cBhvr>
                                      <p:to>
                                        <p:strVal val="visible"/>
                                      </p:to>
                                    </p:set>
                                    <p:animEffect transition="in" filter="fade">
                                      <p:cBhvr>
                                        <p:cTn id="55" dur="250"/>
                                        <p:tgtEl>
                                          <p:spTgt spid="146"/>
                                        </p:tgtEl>
                                      </p:cBhvr>
                                    </p:animEffect>
                                  </p:childTnLst>
                                </p:cTn>
                              </p:par>
                            </p:childTnLst>
                          </p:cTn>
                        </p:par>
                        <p:par>
                          <p:cTn id="56" fill="hold">
                            <p:stCondLst>
                              <p:cond delay="1250"/>
                            </p:stCondLst>
                            <p:childTnLst>
                              <p:par>
                                <p:cTn id="57" presetID="10" presetClass="entr" presetSubtype="0" fill="hold" grpId="0" nodeType="after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250"/>
                                        <p:tgtEl>
                                          <p:spTgt spid="158"/>
                                        </p:tgtEl>
                                      </p:cBhvr>
                                    </p:animEffect>
                                  </p:childTnLst>
                                </p:cTn>
                              </p:par>
                            </p:childTnLst>
                          </p:cTn>
                        </p:par>
                        <p:par>
                          <p:cTn id="60" fill="hold">
                            <p:stCondLst>
                              <p:cond delay="1500"/>
                            </p:stCondLst>
                            <p:childTnLst>
                              <p:par>
                                <p:cTn id="61" presetID="10" presetClass="entr" presetSubtype="0" fill="hold" grpId="0" nodeType="afterEffect">
                                  <p:stCondLst>
                                    <p:cond delay="0"/>
                                  </p:stCondLst>
                                  <p:childTnLst>
                                    <p:set>
                                      <p:cBhvr>
                                        <p:cTn id="62" dur="1" fill="hold">
                                          <p:stCondLst>
                                            <p:cond delay="0"/>
                                          </p:stCondLst>
                                        </p:cTn>
                                        <p:tgtEl>
                                          <p:spTgt spid="140"/>
                                        </p:tgtEl>
                                        <p:attrNameLst>
                                          <p:attrName>style.visibility</p:attrName>
                                        </p:attrNameLst>
                                      </p:cBhvr>
                                      <p:to>
                                        <p:strVal val="visible"/>
                                      </p:to>
                                    </p:set>
                                    <p:animEffect transition="in" filter="fade">
                                      <p:cBhvr>
                                        <p:cTn id="63" dur="250"/>
                                        <p:tgtEl>
                                          <p:spTgt spid="140"/>
                                        </p:tgtEl>
                                      </p:cBhvr>
                                    </p:animEffect>
                                  </p:childTnLst>
                                </p:cTn>
                              </p:par>
                            </p:childTnLst>
                          </p:cTn>
                        </p:par>
                        <p:par>
                          <p:cTn id="64" fill="hold">
                            <p:stCondLst>
                              <p:cond delay="1750"/>
                            </p:stCondLst>
                            <p:childTnLst>
                              <p:par>
                                <p:cTn id="65" presetID="10" presetClass="entr" presetSubtype="0" fill="hold" grpId="0" nodeType="afterEffect">
                                  <p:stCondLst>
                                    <p:cond delay="0"/>
                                  </p:stCondLst>
                                  <p:childTnLst>
                                    <p:set>
                                      <p:cBhvr>
                                        <p:cTn id="66" dur="1" fill="hold">
                                          <p:stCondLst>
                                            <p:cond delay="0"/>
                                          </p:stCondLst>
                                        </p:cTn>
                                        <p:tgtEl>
                                          <p:spTgt spid="144"/>
                                        </p:tgtEl>
                                        <p:attrNameLst>
                                          <p:attrName>style.visibility</p:attrName>
                                        </p:attrNameLst>
                                      </p:cBhvr>
                                      <p:to>
                                        <p:strVal val="visible"/>
                                      </p:to>
                                    </p:set>
                                    <p:animEffect transition="in" filter="fade">
                                      <p:cBhvr>
                                        <p:cTn id="67" dur="25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8" restart="whenNotActive" fill="hold" evtFilter="cancelBubble" nodeType="interactiveSeq">
                <p:stCondLst>
                  <p:cond evt="onClick" delay="0">
                    <p:tgtEl>
                      <p:spTgt spid="11"/>
                    </p:tgtEl>
                  </p:cond>
                </p:stCondLst>
                <p:endSync evt="end" delay="0">
                  <p:rtn val="all"/>
                </p:endSync>
                <p:childTnLst>
                  <p:par>
                    <p:cTn id="69" fill="hold">
                      <p:stCondLst>
                        <p:cond delay="0"/>
                      </p:stCondLst>
                      <p:childTnLst>
                        <p:par>
                          <p:cTn id="70" fill="hold">
                            <p:stCondLst>
                              <p:cond delay="0"/>
                            </p:stCondLst>
                            <p:childTnLst>
                              <p:par>
                                <p:cTn id="71" presetID="35" presetClass="path" presetSubtype="0" accel="50000" decel="50000" fill="hold" nodeType="clickEffect">
                                  <p:stCondLst>
                                    <p:cond delay="0"/>
                                  </p:stCondLst>
                                  <p:childTnLst>
                                    <p:animMotion origin="layout" path="M 4.16667E-6 -3.7037E-6 L -0.93386 0.00394 " pathEditMode="relative" rAng="0" ptsTypes="AA">
                                      <p:cBhvr>
                                        <p:cTn id="72" dur="2000" fill="hold"/>
                                        <p:tgtEl>
                                          <p:spTgt spid="11"/>
                                        </p:tgtEl>
                                        <p:attrNameLst>
                                          <p:attrName>ppt_x</p:attrName>
                                          <p:attrName>ppt_y</p:attrName>
                                        </p:attrNameLst>
                                      </p:cBhvr>
                                      <p:rCtr x="-46701" y="185"/>
                                    </p:animMotion>
                                  </p:childTnLst>
                                </p:cTn>
                              </p:par>
                            </p:childTnLst>
                          </p:cTn>
                        </p:par>
                      </p:childTnLst>
                    </p:cTn>
                  </p:par>
                  <p:par>
                    <p:cTn id="73" fill="hold">
                      <p:stCondLst>
                        <p:cond delay="indefinite"/>
                      </p:stCondLst>
                      <p:childTnLst>
                        <p:par>
                          <p:cTn id="74" fill="hold">
                            <p:stCondLst>
                              <p:cond delay="0"/>
                            </p:stCondLst>
                            <p:childTnLst>
                              <p:par>
                                <p:cTn id="75" presetID="63" presetClass="path" presetSubtype="0" accel="50000" decel="50000" fill="hold" nodeType="clickEffect">
                                  <p:stCondLst>
                                    <p:cond delay="0"/>
                                  </p:stCondLst>
                                  <p:childTnLst>
                                    <p:animMotion origin="layout" path="M -0.93385 0.00393 L 0.00018 1.48148E-6 " pathEditMode="relative" rAng="0" ptsTypes="AA">
                                      <p:cBhvr>
                                        <p:cTn id="76" dur="2000" fill="hold"/>
                                        <p:tgtEl>
                                          <p:spTgt spid="11"/>
                                        </p:tgtEl>
                                        <p:attrNameLst>
                                          <p:attrName>ppt_x</p:attrName>
                                          <p:attrName>ppt_y</p:attrName>
                                        </p:attrNameLst>
                                      </p:cBhvr>
                                      <p:rCtr x="46701" y="-208"/>
                                    </p:animMotion>
                                  </p:childTnLst>
                                </p:cTn>
                              </p:par>
                            </p:childTnLst>
                          </p:cTn>
                        </p:par>
                      </p:childTnLst>
                    </p:cTn>
                  </p:par>
                </p:childTnLst>
              </p:cTn>
              <p:nextCondLst>
                <p:cond evt="onClick" delay="0">
                  <p:tgtEl>
                    <p:spTgt spid="11"/>
                  </p:tgtEl>
                </p:cond>
              </p:nextCondLst>
            </p:seq>
          </p:childTnLst>
        </p:cTn>
      </p:par>
    </p:tnLst>
    <p:bldLst>
      <p:bldP spid="145" grpId="0" animBg="1"/>
      <p:bldP spid="148" grpId="0" animBg="1"/>
      <p:bldP spid="8" grpId="0"/>
      <p:bldP spid="149" grpId="0"/>
      <p:bldP spid="150" grpId="0" animBg="1"/>
      <p:bldP spid="151" grpId="0" animBg="1"/>
      <p:bldP spid="153" grpId="0"/>
      <p:bldP spid="154" grpId="0"/>
      <p:bldP spid="155" grpId="0" animBg="1"/>
      <p:bldP spid="156" grpId="0"/>
      <p:bldP spid="138" grpId="0" animBg="1"/>
      <p:bldP spid="140" grpId="0" animBg="1"/>
      <p:bldP spid="143" grpId="0"/>
      <p:bldP spid="144" grpId="0"/>
      <p:bldP spid="146" grpId="0" animBg="1"/>
      <p:bldP spid="158" grpId="0"/>
      <p:bldP spid="160" grpId="0" animBg="1"/>
      <p:bldP spid="16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Oval 140"/>
          <p:cNvSpPr/>
          <p:nvPr/>
        </p:nvSpPr>
        <p:spPr>
          <a:xfrm>
            <a:off x="2036986" y="2790508"/>
            <a:ext cx="6581681" cy="2726311"/>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latin typeface="Calibri" panose="020F0502020204030204" pitchFamily="34" charset="0"/>
            </a:endParaRPr>
          </a:p>
        </p:txBody>
      </p:sp>
      <p:sp>
        <p:nvSpPr>
          <p:cNvPr id="142" name="Oval 141"/>
          <p:cNvSpPr/>
          <p:nvPr/>
        </p:nvSpPr>
        <p:spPr>
          <a:xfrm>
            <a:off x="3843061" y="3118951"/>
            <a:ext cx="4546904" cy="211312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schemeClr val="tx2"/>
              </a:solidFill>
              <a:latin typeface="Calibri" panose="020F0502020204030204" pitchFamily="34" charset="0"/>
            </a:endParaRPr>
          </a:p>
        </p:txBody>
      </p:sp>
      <p:sp>
        <p:nvSpPr>
          <p:cNvPr id="152" name="Oval 151"/>
          <p:cNvSpPr/>
          <p:nvPr/>
        </p:nvSpPr>
        <p:spPr>
          <a:xfrm>
            <a:off x="5098616" y="3446559"/>
            <a:ext cx="3190468" cy="1466502"/>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schemeClr val="tx2"/>
              </a:solidFill>
              <a:latin typeface="Calibri" panose="020F0502020204030204" pitchFamily="34" charset="0"/>
            </a:endParaRPr>
          </a:p>
        </p:txBody>
      </p:sp>
      <p:grpSp>
        <p:nvGrpSpPr>
          <p:cNvPr id="11" name="Group 10"/>
          <p:cNvGrpSpPr/>
          <p:nvPr/>
        </p:nvGrpSpPr>
        <p:grpSpPr>
          <a:xfrm>
            <a:off x="8783960" y="1155322"/>
            <a:ext cx="7213784" cy="4599432"/>
            <a:chOff x="8783960" y="1155322"/>
            <a:chExt cx="7213784" cy="4599432"/>
          </a:xfrm>
        </p:grpSpPr>
        <p:sp>
          <p:nvSpPr>
            <p:cNvPr id="12" name="Snip Single Corner Rectangle 11"/>
            <p:cNvSpPr/>
            <p:nvPr/>
          </p:nvSpPr>
          <p:spPr>
            <a:xfrm flipH="1">
              <a:off x="8783960" y="1952836"/>
              <a:ext cx="360040" cy="1044116"/>
            </a:xfrm>
            <a:prstGeom prst="snip1Rect">
              <a:avLst>
                <a:gd name="adj" fmla="val 27932"/>
              </a:avLst>
            </a:prstGeom>
            <a:solidFill>
              <a:srgbClr val="990033"/>
            </a:solidFill>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IE" dirty="0" smtClean="0"/>
                <a:t>Page 23</a:t>
              </a:r>
              <a:endParaRPr lang="en-IE"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6612" y="1155322"/>
              <a:ext cx="6771132" cy="45994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pic>
        <p:nvPicPr>
          <p:cNvPr id="14"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000" y="1412776"/>
            <a:ext cx="8892000"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Straight Arrow Connector 15"/>
          <p:cNvCxnSpPr/>
          <p:nvPr/>
        </p:nvCxnSpPr>
        <p:spPr>
          <a:xfrm>
            <a:off x="72000" y="1521167"/>
            <a:ext cx="9000000" cy="0"/>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7" name="Rectangle 146"/>
          <p:cNvSpPr/>
          <p:nvPr/>
        </p:nvSpPr>
        <p:spPr>
          <a:xfrm>
            <a:off x="1044815" y="2489120"/>
            <a:ext cx="1606330" cy="1015663"/>
          </a:xfrm>
          <a:prstGeom prst="rect">
            <a:avLst/>
          </a:prstGeom>
        </p:spPr>
        <p:txBody>
          <a:bodyPr wrap="square">
            <a:spAutoFit/>
          </a:bodyPr>
          <a:lstStyle/>
          <a:p>
            <a:pPr lvl="0" algn="ctr"/>
            <a:r>
              <a:rPr lang="en-IE" sz="3000" b="1" dirty="0" smtClean="0">
                <a:solidFill>
                  <a:schemeClr val="tx2"/>
                </a:solidFill>
                <a:latin typeface="Calibri" panose="020F0502020204030204" pitchFamily="34" charset="0"/>
              </a:rPr>
              <a:t>Rational</a:t>
            </a:r>
          </a:p>
          <a:p>
            <a:pPr lvl="0" algn="ctr"/>
            <a:r>
              <a:rPr lang="en-IE" sz="3000" dirty="0">
                <a:solidFill>
                  <a:schemeClr val="tx2"/>
                </a:solidFill>
                <a:latin typeface="Calibri" panose="020F0502020204030204" pitchFamily="34" charset="0"/>
                <a:ea typeface="Cambria Math"/>
              </a:rPr>
              <a:t>ℚ</a:t>
            </a:r>
            <a:endParaRPr lang="en-IE" sz="3000" dirty="0">
              <a:solidFill>
                <a:schemeClr val="tx2"/>
              </a:solidFill>
              <a:latin typeface="Calibri" panose="020F0502020204030204" pitchFamily="34" charset="0"/>
            </a:endParaRPr>
          </a:p>
        </p:txBody>
      </p:sp>
      <p:sp>
        <p:nvSpPr>
          <p:cNvPr id="52" name="Oval 51"/>
          <p:cNvSpPr/>
          <p:nvPr/>
        </p:nvSpPr>
        <p:spPr>
          <a:xfrm>
            <a:off x="660492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6" name="Oval 55"/>
          <p:cNvSpPr/>
          <p:nvPr/>
        </p:nvSpPr>
        <p:spPr>
          <a:xfrm>
            <a:off x="828111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Oval 48"/>
          <p:cNvSpPr/>
          <p:nvPr/>
        </p:nvSpPr>
        <p:spPr>
          <a:xfrm>
            <a:off x="534923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Oval 49"/>
          <p:cNvSpPr/>
          <p:nvPr/>
        </p:nvSpPr>
        <p:spPr>
          <a:xfrm>
            <a:off x="578011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5" name="Oval 54"/>
          <p:cNvSpPr/>
          <p:nvPr/>
        </p:nvSpPr>
        <p:spPr>
          <a:xfrm>
            <a:off x="788815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2" name="Oval 61"/>
          <p:cNvSpPr/>
          <p:nvPr/>
        </p:nvSpPr>
        <p:spPr>
          <a:xfrm>
            <a:off x="660663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6" name="Oval 65"/>
          <p:cNvSpPr/>
          <p:nvPr/>
        </p:nvSpPr>
        <p:spPr>
          <a:xfrm>
            <a:off x="82828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6" name="Oval 75"/>
          <p:cNvSpPr/>
          <p:nvPr/>
        </p:nvSpPr>
        <p:spPr>
          <a:xfrm>
            <a:off x="408362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Oval 47"/>
          <p:cNvSpPr/>
          <p:nvPr/>
        </p:nvSpPr>
        <p:spPr>
          <a:xfrm>
            <a:off x="495029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 name="Oval 50"/>
          <p:cNvSpPr/>
          <p:nvPr/>
        </p:nvSpPr>
        <p:spPr>
          <a:xfrm>
            <a:off x="622025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3" name="Oval 52"/>
          <p:cNvSpPr/>
          <p:nvPr/>
        </p:nvSpPr>
        <p:spPr>
          <a:xfrm>
            <a:off x="703214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4" name="Oval 53"/>
          <p:cNvSpPr/>
          <p:nvPr/>
        </p:nvSpPr>
        <p:spPr>
          <a:xfrm>
            <a:off x="745521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9" name="Oval 78"/>
          <p:cNvSpPr/>
          <p:nvPr/>
        </p:nvSpPr>
        <p:spPr>
          <a:xfrm>
            <a:off x="510269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0" name="Oval 79"/>
          <p:cNvSpPr/>
          <p:nvPr/>
        </p:nvSpPr>
        <p:spPr>
          <a:xfrm>
            <a:off x="550163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1" name="Oval 80"/>
          <p:cNvSpPr/>
          <p:nvPr/>
        </p:nvSpPr>
        <p:spPr>
          <a:xfrm>
            <a:off x="593251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2" name="Oval 81"/>
          <p:cNvSpPr/>
          <p:nvPr/>
        </p:nvSpPr>
        <p:spPr>
          <a:xfrm>
            <a:off x="637265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3" name="Oval 82"/>
          <p:cNvSpPr/>
          <p:nvPr/>
        </p:nvSpPr>
        <p:spPr>
          <a:xfrm>
            <a:off x="675732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4" name="Oval 83"/>
          <p:cNvSpPr/>
          <p:nvPr/>
        </p:nvSpPr>
        <p:spPr>
          <a:xfrm>
            <a:off x="718454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5" name="Oval 84"/>
          <p:cNvSpPr/>
          <p:nvPr/>
        </p:nvSpPr>
        <p:spPr>
          <a:xfrm>
            <a:off x="760761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6" name="Oval 85"/>
          <p:cNvSpPr/>
          <p:nvPr/>
        </p:nvSpPr>
        <p:spPr>
          <a:xfrm>
            <a:off x="804055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8" name="Oval 107"/>
          <p:cNvSpPr/>
          <p:nvPr/>
        </p:nvSpPr>
        <p:spPr>
          <a:xfrm>
            <a:off x="525509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9" name="Oval 108"/>
          <p:cNvSpPr/>
          <p:nvPr/>
        </p:nvSpPr>
        <p:spPr>
          <a:xfrm>
            <a:off x="565403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0" name="Oval 109"/>
          <p:cNvSpPr/>
          <p:nvPr/>
        </p:nvSpPr>
        <p:spPr>
          <a:xfrm>
            <a:off x="608491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1" name="Oval 110"/>
          <p:cNvSpPr/>
          <p:nvPr/>
        </p:nvSpPr>
        <p:spPr>
          <a:xfrm>
            <a:off x="652505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2" name="Oval 111"/>
          <p:cNvSpPr/>
          <p:nvPr/>
        </p:nvSpPr>
        <p:spPr>
          <a:xfrm>
            <a:off x="690972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3" name="Oval 112"/>
          <p:cNvSpPr/>
          <p:nvPr/>
        </p:nvSpPr>
        <p:spPr>
          <a:xfrm>
            <a:off x="733694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4" name="Oval 113"/>
          <p:cNvSpPr/>
          <p:nvPr/>
        </p:nvSpPr>
        <p:spPr>
          <a:xfrm>
            <a:off x="776001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5" name="Oval 114"/>
          <p:cNvSpPr/>
          <p:nvPr/>
        </p:nvSpPr>
        <p:spPr>
          <a:xfrm>
            <a:off x="819295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9" name="Oval 68"/>
          <p:cNvSpPr/>
          <p:nvPr/>
        </p:nvSpPr>
        <p:spPr>
          <a:xfrm>
            <a:off x="115174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2" name="Oval 71"/>
          <p:cNvSpPr/>
          <p:nvPr/>
        </p:nvSpPr>
        <p:spPr>
          <a:xfrm>
            <a:off x="24074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7" name="Oval 126"/>
          <p:cNvSpPr/>
          <p:nvPr/>
        </p:nvSpPr>
        <p:spPr>
          <a:xfrm>
            <a:off x="105760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9" name="Oval 128"/>
          <p:cNvSpPr/>
          <p:nvPr/>
        </p:nvSpPr>
        <p:spPr>
          <a:xfrm>
            <a:off x="188742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8" name="Oval 57"/>
          <p:cNvSpPr/>
          <p:nvPr/>
        </p:nvSpPr>
        <p:spPr>
          <a:xfrm>
            <a:off x="495200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9" name="Oval 58"/>
          <p:cNvSpPr/>
          <p:nvPr/>
        </p:nvSpPr>
        <p:spPr>
          <a:xfrm>
            <a:off x="535094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0" name="Oval 59"/>
          <p:cNvSpPr/>
          <p:nvPr/>
        </p:nvSpPr>
        <p:spPr>
          <a:xfrm>
            <a:off x="57818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1" name="Oval 60"/>
          <p:cNvSpPr/>
          <p:nvPr/>
        </p:nvSpPr>
        <p:spPr>
          <a:xfrm>
            <a:off x="622196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3" name="Oval 62"/>
          <p:cNvSpPr/>
          <p:nvPr/>
        </p:nvSpPr>
        <p:spPr>
          <a:xfrm>
            <a:off x="703385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4" name="Oval 63"/>
          <p:cNvSpPr/>
          <p:nvPr/>
        </p:nvSpPr>
        <p:spPr>
          <a:xfrm>
            <a:off x="745692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5" name="Oval 64"/>
          <p:cNvSpPr/>
          <p:nvPr/>
        </p:nvSpPr>
        <p:spPr>
          <a:xfrm>
            <a:off x="788986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8" name="Oval 67"/>
          <p:cNvSpPr/>
          <p:nvPr/>
        </p:nvSpPr>
        <p:spPr>
          <a:xfrm>
            <a:off x="75280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0" name="Oval 69"/>
          <p:cNvSpPr/>
          <p:nvPr/>
        </p:nvSpPr>
        <p:spPr>
          <a:xfrm>
            <a:off x="158262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1" name="Oval 70"/>
          <p:cNvSpPr/>
          <p:nvPr/>
        </p:nvSpPr>
        <p:spPr>
          <a:xfrm>
            <a:off x="202276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3" name="Oval 72"/>
          <p:cNvSpPr/>
          <p:nvPr/>
        </p:nvSpPr>
        <p:spPr>
          <a:xfrm>
            <a:off x="283465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4" name="Oval 73"/>
          <p:cNvSpPr/>
          <p:nvPr/>
        </p:nvSpPr>
        <p:spPr>
          <a:xfrm>
            <a:off x="32577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5" name="Oval 74"/>
          <p:cNvSpPr/>
          <p:nvPr/>
        </p:nvSpPr>
        <p:spPr>
          <a:xfrm>
            <a:off x="369066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7" name="Oval 76"/>
          <p:cNvSpPr/>
          <p:nvPr/>
        </p:nvSpPr>
        <p:spPr>
          <a:xfrm>
            <a:off x="45268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8" name="Oval 77"/>
          <p:cNvSpPr/>
          <p:nvPr/>
        </p:nvSpPr>
        <p:spPr>
          <a:xfrm>
            <a:off x="335403"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8" name="Oval 87"/>
          <p:cNvSpPr/>
          <p:nvPr/>
        </p:nvSpPr>
        <p:spPr>
          <a:xfrm>
            <a:off x="510440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9" name="Oval 88"/>
          <p:cNvSpPr/>
          <p:nvPr/>
        </p:nvSpPr>
        <p:spPr>
          <a:xfrm>
            <a:off x="550334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0" name="Oval 89"/>
          <p:cNvSpPr/>
          <p:nvPr/>
        </p:nvSpPr>
        <p:spPr>
          <a:xfrm>
            <a:off x="59342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1" name="Oval 90"/>
          <p:cNvSpPr/>
          <p:nvPr/>
        </p:nvSpPr>
        <p:spPr>
          <a:xfrm>
            <a:off x="637436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2" name="Oval 91"/>
          <p:cNvSpPr/>
          <p:nvPr/>
        </p:nvSpPr>
        <p:spPr>
          <a:xfrm>
            <a:off x="675903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3" name="Oval 92"/>
          <p:cNvSpPr/>
          <p:nvPr/>
        </p:nvSpPr>
        <p:spPr>
          <a:xfrm>
            <a:off x="718625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4" name="Oval 93"/>
          <p:cNvSpPr/>
          <p:nvPr/>
        </p:nvSpPr>
        <p:spPr>
          <a:xfrm>
            <a:off x="760932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5" name="Oval 94"/>
          <p:cNvSpPr/>
          <p:nvPr/>
        </p:nvSpPr>
        <p:spPr>
          <a:xfrm>
            <a:off x="804226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7" name="Oval 96"/>
          <p:cNvSpPr/>
          <p:nvPr/>
        </p:nvSpPr>
        <p:spPr>
          <a:xfrm>
            <a:off x="90520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8" name="Oval 97"/>
          <p:cNvSpPr/>
          <p:nvPr/>
        </p:nvSpPr>
        <p:spPr>
          <a:xfrm>
            <a:off x="130414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9" name="Oval 98"/>
          <p:cNvSpPr/>
          <p:nvPr/>
        </p:nvSpPr>
        <p:spPr>
          <a:xfrm>
            <a:off x="173502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0" name="Oval 99"/>
          <p:cNvSpPr/>
          <p:nvPr/>
        </p:nvSpPr>
        <p:spPr>
          <a:xfrm>
            <a:off x="217516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1" name="Oval 100"/>
          <p:cNvSpPr/>
          <p:nvPr/>
        </p:nvSpPr>
        <p:spPr>
          <a:xfrm>
            <a:off x="25598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2" name="Oval 101"/>
          <p:cNvSpPr/>
          <p:nvPr/>
        </p:nvSpPr>
        <p:spPr>
          <a:xfrm>
            <a:off x="298705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3" name="Oval 102"/>
          <p:cNvSpPr/>
          <p:nvPr/>
        </p:nvSpPr>
        <p:spPr>
          <a:xfrm>
            <a:off x="34101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4" name="Oval 103"/>
          <p:cNvSpPr/>
          <p:nvPr/>
        </p:nvSpPr>
        <p:spPr>
          <a:xfrm>
            <a:off x="384306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5" name="Oval 104"/>
          <p:cNvSpPr/>
          <p:nvPr/>
        </p:nvSpPr>
        <p:spPr>
          <a:xfrm>
            <a:off x="423602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6" name="Oval 105"/>
          <p:cNvSpPr/>
          <p:nvPr/>
        </p:nvSpPr>
        <p:spPr>
          <a:xfrm>
            <a:off x="46792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7" name="Oval 106"/>
          <p:cNvSpPr/>
          <p:nvPr/>
        </p:nvSpPr>
        <p:spPr>
          <a:xfrm>
            <a:off x="487803"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7" name="Oval 116"/>
          <p:cNvSpPr/>
          <p:nvPr/>
        </p:nvSpPr>
        <p:spPr>
          <a:xfrm>
            <a:off x="525680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8" name="Oval 117"/>
          <p:cNvSpPr/>
          <p:nvPr/>
        </p:nvSpPr>
        <p:spPr>
          <a:xfrm>
            <a:off x="565574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9" name="Oval 118"/>
          <p:cNvSpPr/>
          <p:nvPr/>
        </p:nvSpPr>
        <p:spPr>
          <a:xfrm>
            <a:off x="60866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0" name="Oval 119"/>
          <p:cNvSpPr/>
          <p:nvPr/>
        </p:nvSpPr>
        <p:spPr>
          <a:xfrm>
            <a:off x="652676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1" name="Oval 120"/>
          <p:cNvSpPr/>
          <p:nvPr/>
        </p:nvSpPr>
        <p:spPr>
          <a:xfrm>
            <a:off x="691143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2" name="Oval 121"/>
          <p:cNvSpPr/>
          <p:nvPr/>
        </p:nvSpPr>
        <p:spPr>
          <a:xfrm>
            <a:off x="733865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3" name="Oval 122"/>
          <p:cNvSpPr/>
          <p:nvPr/>
        </p:nvSpPr>
        <p:spPr>
          <a:xfrm>
            <a:off x="776172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4" name="Oval 123"/>
          <p:cNvSpPr/>
          <p:nvPr/>
        </p:nvSpPr>
        <p:spPr>
          <a:xfrm>
            <a:off x="819466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6" name="Oval 125"/>
          <p:cNvSpPr/>
          <p:nvPr/>
        </p:nvSpPr>
        <p:spPr>
          <a:xfrm>
            <a:off x="16618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8" name="Oval 127"/>
          <p:cNvSpPr/>
          <p:nvPr/>
        </p:nvSpPr>
        <p:spPr>
          <a:xfrm>
            <a:off x="145654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0" name="Oval 129"/>
          <p:cNvSpPr/>
          <p:nvPr/>
        </p:nvSpPr>
        <p:spPr>
          <a:xfrm>
            <a:off x="232756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1" name="Oval 130"/>
          <p:cNvSpPr/>
          <p:nvPr/>
        </p:nvSpPr>
        <p:spPr>
          <a:xfrm>
            <a:off x="27122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2" name="Oval 131"/>
          <p:cNvSpPr/>
          <p:nvPr/>
        </p:nvSpPr>
        <p:spPr>
          <a:xfrm>
            <a:off x="313945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3" name="Oval 132"/>
          <p:cNvSpPr/>
          <p:nvPr/>
        </p:nvSpPr>
        <p:spPr>
          <a:xfrm>
            <a:off x="35625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4" name="Oval 133"/>
          <p:cNvSpPr/>
          <p:nvPr/>
        </p:nvSpPr>
        <p:spPr>
          <a:xfrm>
            <a:off x="399546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5" name="Oval 134"/>
          <p:cNvSpPr/>
          <p:nvPr/>
        </p:nvSpPr>
        <p:spPr>
          <a:xfrm>
            <a:off x="438842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6" name="Oval 135"/>
          <p:cNvSpPr/>
          <p:nvPr/>
        </p:nvSpPr>
        <p:spPr>
          <a:xfrm>
            <a:off x="48316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7" name="Oval 136"/>
          <p:cNvSpPr/>
          <p:nvPr/>
        </p:nvSpPr>
        <p:spPr>
          <a:xfrm>
            <a:off x="640203"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7" name="Oval 56"/>
          <p:cNvSpPr/>
          <p:nvPr/>
        </p:nvSpPr>
        <p:spPr>
          <a:xfrm>
            <a:off x="872435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7" name="Oval 66"/>
          <p:cNvSpPr/>
          <p:nvPr/>
        </p:nvSpPr>
        <p:spPr>
          <a:xfrm>
            <a:off x="872606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7" name="Oval 86"/>
          <p:cNvSpPr/>
          <p:nvPr/>
        </p:nvSpPr>
        <p:spPr>
          <a:xfrm>
            <a:off x="843351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6" name="Oval 115"/>
          <p:cNvSpPr/>
          <p:nvPr/>
        </p:nvSpPr>
        <p:spPr>
          <a:xfrm>
            <a:off x="858591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6" name="Oval 95"/>
          <p:cNvSpPr/>
          <p:nvPr/>
        </p:nvSpPr>
        <p:spPr>
          <a:xfrm>
            <a:off x="84352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57" name="Picture 15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2140" y="0"/>
            <a:ext cx="5139657" cy="5400000"/>
          </a:xfrm>
          <a:prstGeom prst="rect">
            <a:avLst/>
          </a:prstGeom>
        </p:spPr>
      </p:pic>
      <p:pic>
        <p:nvPicPr>
          <p:cNvPr id="138" name="Picture 1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2140" y="0"/>
            <a:ext cx="5139657" cy="5400000"/>
          </a:xfrm>
          <a:prstGeom prst="rect">
            <a:avLst/>
          </a:prstGeom>
        </p:spPr>
      </p:pic>
      <p:sp>
        <p:nvSpPr>
          <p:cNvPr id="125" name="Oval 124"/>
          <p:cNvSpPr/>
          <p:nvPr/>
        </p:nvSpPr>
        <p:spPr>
          <a:xfrm>
            <a:off x="85876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59" name="Picture 158"/>
          <p:cNvPicPr>
            <a:picLocks noChangeAspect="1"/>
          </p:cNvPicPr>
          <p:nvPr/>
        </p:nvPicPr>
        <p:blipFill rotWithShape="1">
          <a:blip r:embed="rId6">
            <a:extLst>
              <a:ext uri="{28A0092B-C50C-407E-A947-70E740481C1C}">
                <a14:useLocalDpi xmlns:a14="http://schemas.microsoft.com/office/drawing/2010/main" val="0"/>
              </a:ext>
            </a:extLst>
          </a:blip>
          <a:srcRect r="44630"/>
          <a:stretch/>
        </p:blipFill>
        <p:spPr>
          <a:xfrm>
            <a:off x="3908087" y="1352672"/>
            <a:ext cx="2988000" cy="668303"/>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77568" y="1355577"/>
            <a:ext cx="2915057" cy="685896"/>
          </a:xfrm>
          <a:prstGeom prst="rect">
            <a:avLst/>
          </a:prstGeom>
        </p:spPr>
      </p:pic>
      <p:cxnSp>
        <p:nvCxnSpPr>
          <p:cNvPr id="144" name="Straight Connector 143"/>
          <p:cNvCxnSpPr/>
          <p:nvPr/>
        </p:nvCxnSpPr>
        <p:spPr bwMode="auto">
          <a:xfrm>
            <a:off x="5402464" y="1504850"/>
            <a:ext cx="0" cy="72000"/>
          </a:xfrm>
          <a:prstGeom prst="line">
            <a:avLst/>
          </a:prstGeom>
          <a:solidFill>
            <a:schemeClr val="hlink">
              <a:alpha val="64999"/>
            </a:schemeClr>
          </a:solidFill>
          <a:ln w="19050" cap="flat" cmpd="sng" algn="ctr">
            <a:solidFill>
              <a:schemeClr val="tx1"/>
            </a:solidFill>
            <a:prstDash val="solid"/>
            <a:round/>
            <a:headEnd type="none" w="med" len="med"/>
            <a:tailEnd type="none" w="med" len="med"/>
          </a:ln>
          <a:effectLst/>
        </p:spPr>
      </p:cxnSp>
      <p:sp>
        <p:nvSpPr>
          <p:cNvPr id="145" name="Oval 144"/>
          <p:cNvSpPr/>
          <p:nvPr/>
        </p:nvSpPr>
        <p:spPr>
          <a:xfrm>
            <a:off x="4797220" y="1401202"/>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8" name="Oval 147"/>
          <p:cNvSpPr/>
          <p:nvPr/>
        </p:nvSpPr>
        <p:spPr>
          <a:xfrm>
            <a:off x="5864995" y="1401202"/>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mc:AlternateContent xmlns:mc="http://schemas.openxmlformats.org/markup-compatibility/2006" xmlns:a14="http://schemas.microsoft.com/office/drawing/2010/main">
        <mc:Choice Requires="a14">
          <p:sp>
            <p:nvSpPr>
              <p:cNvPr id="8" name="TextBox 7"/>
              <p:cNvSpPr txBox="1"/>
              <p:nvPr/>
            </p:nvSpPr>
            <p:spPr>
              <a:xfrm>
                <a:off x="5198567" y="656900"/>
                <a:ext cx="394659" cy="668516"/>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2000" b="1" i="1" smtClean="0">
                              <a:solidFill>
                                <a:schemeClr val="tx2">
                                  <a:lumMod val="75000"/>
                                </a:schemeClr>
                              </a:solidFill>
                              <a:latin typeface="Cambria Math" panose="02040503050406030204" pitchFamily="18" charset="0"/>
                            </a:rPr>
                          </m:ctrlPr>
                        </m:fPr>
                        <m:num>
                          <m:r>
                            <a:rPr lang="en-IE" sz="2000" b="1" i="1" smtClean="0">
                              <a:solidFill>
                                <a:schemeClr val="tx2">
                                  <a:lumMod val="75000"/>
                                </a:schemeClr>
                              </a:solidFill>
                              <a:latin typeface="Cambria Math"/>
                            </a:rPr>
                            <m:t>𝟔</m:t>
                          </m:r>
                        </m:num>
                        <m:den>
                          <m:r>
                            <a:rPr lang="en-IE" sz="2000" b="1" i="1" smtClean="0">
                              <a:solidFill>
                                <a:schemeClr val="tx2">
                                  <a:lumMod val="75000"/>
                                </a:schemeClr>
                              </a:solidFill>
                              <a:latin typeface="Cambria Math"/>
                            </a:rPr>
                            <m:t>𝟒</m:t>
                          </m:r>
                        </m:den>
                      </m:f>
                    </m:oMath>
                  </m:oMathPara>
                </a14:m>
                <a:endParaRPr lang="en-IE" sz="2000" b="1" dirty="0" smtClean="0">
                  <a:solidFill>
                    <a:schemeClr val="tx2">
                      <a:lumMod val="75000"/>
                    </a:schemeClr>
                  </a:solidFill>
                  <a:latin typeface="Cambria" panose="020405030504060302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198567" y="656900"/>
                <a:ext cx="394659" cy="668516"/>
              </a:xfrm>
              <a:prstGeom prst="rect">
                <a:avLst/>
              </a:prstGeom>
              <a:blipFill rotWithShape="1">
                <a:blip r:embed="rId7"/>
                <a:stretch>
                  <a:fillRect/>
                </a:stretch>
              </a:blipFill>
              <a:ln w="47625">
                <a:noFill/>
              </a:ln>
            </p:spPr>
            <p:txBody>
              <a:bodyPr/>
              <a:lstStyle/>
              <a:p>
                <a:r>
                  <a:rPr lang="en-IE">
                    <a:noFill/>
                  </a:rPr>
                  <a:t> </a:t>
                </a:r>
              </a:p>
            </p:txBody>
          </p:sp>
        </mc:Fallback>
      </mc:AlternateContent>
      <p:sp>
        <p:nvSpPr>
          <p:cNvPr id="150" name="Oval 149"/>
          <p:cNvSpPr/>
          <p:nvPr/>
        </p:nvSpPr>
        <p:spPr>
          <a:xfrm>
            <a:off x="5304072" y="1401202"/>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1" name="Oval 150"/>
          <p:cNvSpPr/>
          <p:nvPr/>
        </p:nvSpPr>
        <p:spPr>
          <a:xfrm>
            <a:off x="6452171" y="1401202"/>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mc:AlternateContent xmlns:mc="http://schemas.openxmlformats.org/markup-compatibility/2006" xmlns:a14="http://schemas.microsoft.com/office/drawing/2010/main">
        <mc:Choice Requires="a14">
          <p:sp>
            <p:nvSpPr>
              <p:cNvPr id="153" name="TextBox 152"/>
              <p:cNvSpPr txBox="1"/>
              <p:nvPr/>
            </p:nvSpPr>
            <p:spPr>
              <a:xfrm>
                <a:off x="6313641" y="656900"/>
                <a:ext cx="394659" cy="668516"/>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2000" b="1" i="1" smtClean="0">
                              <a:solidFill>
                                <a:schemeClr val="tx2">
                                  <a:lumMod val="75000"/>
                                </a:schemeClr>
                              </a:solidFill>
                              <a:latin typeface="Cambria Math" panose="02040503050406030204" pitchFamily="18" charset="0"/>
                            </a:rPr>
                          </m:ctrlPr>
                        </m:fPr>
                        <m:num>
                          <m:r>
                            <a:rPr lang="en-IE" sz="2000" b="1" i="1" smtClean="0">
                              <a:solidFill>
                                <a:schemeClr val="tx2">
                                  <a:lumMod val="75000"/>
                                </a:schemeClr>
                              </a:solidFill>
                              <a:latin typeface="Cambria Math"/>
                            </a:rPr>
                            <m:t>𝟖</m:t>
                          </m:r>
                        </m:num>
                        <m:den>
                          <m:r>
                            <a:rPr lang="en-IE" sz="2000" b="1" i="1" smtClean="0">
                              <a:solidFill>
                                <a:schemeClr val="tx2">
                                  <a:lumMod val="75000"/>
                                </a:schemeClr>
                              </a:solidFill>
                              <a:latin typeface="Cambria Math"/>
                            </a:rPr>
                            <m:t>𝟒</m:t>
                          </m:r>
                        </m:den>
                      </m:f>
                    </m:oMath>
                  </m:oMathPara>
                </a14:m>
                <a:endParaRPr lang="en-IE" sz="2000" b="1" dirty="0" smtClean="0">
                  <a:solidFill>
                    <a:schemeClr val="tx2">
                      <a:lumMod val="75000"/>
                    </a:schemeClr>
                  </a:solidFill>
                  <a:latin typeface="Cambria" panose="02040503050406030204" pitchFamily="18" charset="0"/>
                </a:endParaRPr>
              </a:p>
            </p:txBody>
          </p:sp>
        </mc:Choice>
        <mc:Fallback xmlns="">
          <p:sp>
            <p:nvSpPr>
              <p:cNvPr id="153" name="TextBox 152"/>
              <p:cNvSpPr txBox="1">
                <a:spLocks noRot="1" noChangeAspect="1" noMove="1" noResize="1" noEditPoints="1" noAdjustHandles="1" noChangeArrowheads="1" noChangeShapeType="1" noTextEdit="1"/>
              </p:cNvSpPr>
              <p:nvPr/>
            </p:nvSpPr>
            <p:spPr>
              <a:xfrm>
                <a:off x="6313641" y="656900"/>
                <a:ext cx="394659" cy="668516"/>
              </a:xfrm>
              <a:prstGeom prst="rect">
                <a:avLst/>
              </a:prstGeom>
              <a:blipFill rotWithShape="1">
                <a:blip r:embed="rId8"/>
                <a:stretch>
                  <a:fillRect/>
                </a:stretch>
              </a:blipFill>
              <a:ln w="47625">
                <a:noFill/>
              </a:ln>
            </p:spPr>
            <p:txBody>
              <a:bodyPr/>
              <a:lstStyle/>
              <a:p>
                <a:r>
                  <a:rPr lang="en-IE">
                    <a:noFill/>
                  </a:rPr>
                  <a:t> </a:t>
                </a:r>
              </a:p>
            </p:txBody>
          </p:sp>
        </mc:Fallback>
      </mc:AlternateContent>
      <p:sp>
        <p:nvSpPr>
          <p:cNvPr id="155" name="Oval 154"/>
          <p:cNvSpPr/>
          <p:nvPr/>
        </p:nvSpPr>
        <p:spPr>
          <a:xfrm>
            <a:off x="4254704" y="1401202"/>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mc:AlternateContent xmlns:mc="http://schemas.openxmlformats.org/markup-compatibility/2006" xmlns:a14="http://schemas.microsoft.com/office/drawing/2010/main">
        <mc:Choice Requires="a14">
          <p:sp>
            <p:nvSpPr>
              <p:cNvPr id="156" name="TextBox 155"/>
              <p:cNvSpPr txBox="1"/>
              <p:nvPr/>
            </p:nvSpPr>
            <p:spPr>
              <a:xfrm>
                <a:off x="4151243" y="656900"/>
                <a:ext cx="394659" cy="667427"/>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2000" b="1" i="1" smtClean="0">
                              <a:solidFill>
                                <a:schemeClr val="tx2">
                                  <a:lumMod val="75000"/>
                                </a:schemeClr>
                              </a:solidFill>
                              <a:latin typeface="Cambria Math" panose="02040503050406030204" pitchFamily="18" charset="0"/>
                            </a:rPr>
                          </m:ctrlPr>
                        </m:fPr>
                        <m:num>
                          <m:r>
                            <a:rPr lang="en-IE" sz="2000" b="1" i="1" smtClean="0">
                              <a:solidFill>
                                <a:schemeClr val="tx2">
                                  <a:lumMod val="75000"/>
                                </a:schemeClr>
                              </a:solidFill>
                              <a:latin typeface="Cambria Math"/>
                            </a:rPr>
                            <m:t>𝟒</m:t>
                          </m:r>
                        </m:num>
                        <m:den>
                          <m:r>
                            <a:rPr lang="en-IE" sz="2000" b="1" i="1" smtClean="0">
                              <a:solidFill>
                                <a:schemeClr val="tx2">
                                  <a:lumMod val="75000"/>
                                </a:schemeClr>
                              </a:solidFill>
                              <a:latin typeface="Cambria Math"/>
                            </a:rPr>
                            <m:t>𝟒</m:t>
                          </m:r>
                        </m:den>
                      </m:f>
                    </m:oMath>
                  </m:oMathPara>
                </a14:m>
                <a:endParaRPr lang="en-IE" sz="2000" b="1" dirty="0" smtClean="0">
                  <a:solidFill>
                    <a:schemeClr val="tx2">
                      <a:lumMod val="75000"/>
                    </a:schemeClr>
                  </a:solidFill>
                  <a:latin typeface="Cambria" panose="02040503050406030204" pitchFamily="18" charset="0"/>
                </a:endParaRPr>
              </a:p>
            </p:txBody>
          </p:sp>
        </mc:Choice>
        <mc:Fallback xmlns="">
          <p:sp>
            <p:nvSpPr>
              <p:cNvPr id="156" name="TextBox 155"/>
              <p:cNvSpPr txBox="1">
                <a:spLocks noRot="1" noChangeAspect="1" noMove="1" noResize="1" noEditPoints="1" noAdjustHandles="1" noChangeArrowheads="1" noChangeShapeType="1" noTextEdit="1"/>
              </p:cNvSpPr>
              <p:nvPr/>
            </p:nvSpPr>
            <p:spPr>
              <a:xfrm>
                <a:off x="4151243" y="656900"/>
                <a:ext cx="394659" cy="667427"/>
              </a:xfrm>
              <a:prstGeom prst="rect">
                <a:avLst/>
              </a:prstGeom>
              <a:blipFill rotWithShape="1">
                <a:blip r:embed="rId9"/>
                <a:stretch>
                  <a:fillRect/>
                </a:stretch>
              </a:blipFill>
              <a:ln w="47625">
                <a:no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43" name="TextBox 142"/>
              <p:cNvSpPr txBox="1"/>
              <p:nvPr/>
            </p:nvSpPr>
            <p:spPr>
              <a:xfrm>
                <a:off x="5762857" y="656900"/>
                <a:ext cx="394659" cy="666529"/>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2000" b="1" i="1" smtClean="0">
                              <a:solidFill>
                                <a:schemeClr val="tx2">
                                  <a:lumMod val="75000"/>
                                </a:schemeClr>
                              </a:solidFill>
                              <a:latin typeface="Cambria Math" panose="02040503050406030204" pitchFamily="18" charset="0"/>
                            </a:rPr>
                          </m:ctrlPr>
                        </m:fPr>
                        <m:num>
                          <m:r>
                            <a:rPr lang="en-IE" sz="2000" b="1" i="1" smtClean="0">
                              <a:solidFill>
                                <a:schemeClr val="tx2">
                                  <a:lumMod val="75000"/>
                                </a:schemeClr>
                              </a:solidFill>
                              <a:latin typeface="Cambria Math"/>
                            </a:rPr>
                            <m:t>𝟕</m:t>
                          </m:r>
                        </m:num>
                        <m:den>
                          <m:r>
                            <a:rPr lang="en-IE" sz="2000" b="1" i="1" smtClean="0">
                              <a:solidFill>
                                <a:schemeClr val="tx2">
                                  <a:lumMod val="75000"/>
                                </a:schemeClr>
                              </a:solidFill>
                              <a:latin typeface="Cambria Math"/>
                            </a:rPr>
                            <m:t>𝟒</m:t>
                          </m:r>
                        </m:den>
                      </m:f>
                    </m:oMath>
                  </m:oMathPara>
                </a14:m>
                <a:endParaRPr lang="en-IE" sz="2000" b="1" dirty="0" smtClean="0">
                  <a:solidFill>
                    <a:schemeClr val="tx2">
                      <a:lumMod val="75000"/>
                    </a:schemeClr>
                  </a:solidFill>
                  <a:latin typeface="Cambria" panose="02040503050406030204" pitchFamily="18" charset="0"/>
                </a:endParaRPr>
              </a:p>
            </p:txBody>
          </p:sp>
        </mc:Choice>
        <mc:Fallback xmlns="">
          <p:sp>
            <p:nvSpPr>
              <p:cNvPr id="143" name="TextBox 142"/>
              <p:cNvSpPr txBox="1">
                <a:spLocks noRot="1" noChangeAspect="1" noMove="1" noResize="1" noEditPoints="1" noAdjustHandles="1" noChangeArrowheads="1" noChangeShapeType="1" noTextEdit="1"/>
              </p:cNvSpPr>
              <p:nvPr/>
            </p:nvSpPr>
            <p:spPr>
              <a:xfrm>
                <a:off x="5762857" y="656900"/>
                <a:ext cx="394659" cy="666529"/>
              </a:xfrm>
              <a:prstGeom prst="rect">
                <a:avLst/>
              </a:prstGeom>
              <a:blipFill rotWithShape="1">
                <a:blip r:embed="rId10"/>
                <a:stretch>
                  <a:fillRect/>
                </a:stretch>
              </a:blipFill>
              <a:ln w="47625">
                <a:no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61" name="TextBox 160"/>
              <p:cNvSpPr txBox="1"/>
              <p:nvPr/>
            </p:nvSpPr>
            <p:spPr>
              <a:xfrm>
                <a:off x="4684937" y="656900"/>
                <a:ext cx="394659" cy="674800"/>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2000" b="1" i="1" smtClean="0">
                              <a:solidFill>
                                <a:schemeClr val="tx2">
                                  <a:lumMod val="75000"/>
                                </a:schemeClr>
                              </a:solidFill>
                              <a:latin typeface="Cambria Math" panose="02040503050406030204" pitchFamily="18" charset="0"/>
                            </a:rPr>
                          </m:ctrlPr>
                        </m:fPr>
                        <m:num>
                          <m:r>
                            <a:rPr lang="en-IE" sz="2000" b="1" i="1" smtClean="0">
                              <a:solidFill>
                                <a:schemeClr val="tx2">
                                  <a:lumMod val="75000"/>
                                </a:schemeClr>
                              </a:solidFill>
                              <a:latin typeface="Cambria Math"/>
                            </a:rPr>
                            <m:t>𝟓</m:t>
                          </m:r>
                        </m:num>
                        <m:den>
                          <m:r>
                            <a:rPr lang="en-IE" sz="2000" b="1" i="1" smtClean="0">
                              <a:solidFill>
                                <a:schemeClr val="tx2">
                                  <a:lumMod val="75000"/>
                                </a:schemeClr>
                              </a:solidFill>
                              <a:latin typeface="Cambria Math"/>
                            </a:rPr>
                            <m:t>𝟒</m:t>
                          </m:r>
                        </m:den>
                      </m:f>
                    </m:oMath>
                  </m:oMathPara>
                </a14:m>
                <a:endParaRPr lang="en-IE" sz="2000" b="1" dirty="0" smtClean="0">
                  <a:solidFill>
                    <a:schemeClr val="tx2">
                      <a:lumMod val="75000"/>
                    </a:schemeClr>
                  </a:solidFill>
                  <a:latin typeface="Cambria" panose="02040503050406030204" pitchFamily="18" charset="0"/>
                </a:endParaRPr>
              </a:p>
            </p:txBody>
          </p:sp>
        </mc:Choice>
        <mc:Fallback xmlns="">
          <p:sp>
            <p:nvSpPr>
              <p:cNvPr id="161" name="TextBox 160"/>
              <p:cNvSpPr txBox="1">
                <a:spLocks noRot="1" noChangeAspect="1" noMove="1" noResize="1" noEditPoints="1" noAdjustHandles="1" noChangeArrowheads="1" noChangeShapeType="1" noTextEdit="1"/>
              </p:cNvSpPr>
              <p:nvPr/>
            </p:nvSpPr>
            <p:spPr>
              <a:xfrm>
                <a:off x="4684937" y="656900"/>
                <a:ext cx="394659" cy="674800"/>
              </a:xfrm>
              <a:prstGeom prst="rect">
                <a:avLst/>
              </a:prstGeom>
              <a:blipFill rotWithShape="1">
                <a:blip r:embed="rId11"/>
                <a:stretch>
                  <a:fillRect/>
                </a:stretch>
              </a:blipFill>
              <a:ln w="47625">
                <a:noFill/>
              </a:ln>
            </p:spPr>
            <p:txBody>
              <a:bodyPr/>
              <a:lstStyle/>
              <a:p>
                <a:r>
                  <a:rPr lang="en-IE">
                    <a:noFill/>
                  </a:rPr>
                  <a:t> </a:t>
                </a:r>
              </a:p>
            </p:txBody>
          </p:sp>
        </mc:Fallback>
      </mc:AlternateContent>
    </p:spTree>
    <p:extLst>
      <p:ext uri="{BB962C8B-B14F-4D97-AF65-F5344CB8AC3E}">
        <p14:creationId xmlns:p14="http://schemas.microsoft.com/office/powerpoint/2010/main" val="425045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32" fill="hold" nodeType="withEffect">
                                  <p:stCondLst>
                                    <p:cond delay="0"/>
                                  </p:stCondLst>
                                  <p:childTnLst>
                                    <p:anim calcmode="lin" valueType="num">
                                      <p:cBhvr>
                                        <p:cTn id="6" dur="500"/>
                                        <p:tgtEl>
                                          <p:spTgt spid="157"/>
                                        </p:tgtEl>
                                        <p:attrNameLst>
                                          <p:attrName>ppt_w</p:attrName>
                                        </p:attrNameLst>
                                      </p:cBhvr>
                                      <p:tavLst>
                                        <p:tav tm="0">
                                          <p:val>
                                            <p:strVal val="ppt_w"/>
                                          </p:val>
                                        </p:tav>
                                        <p:tav tm="100000">
                                          <p:val>
                                            <p:fltVal val="0"/>
                                          </p:val>
                                        </p:tav>
                                      </p:tavLst>
                                    </p:anim>
                                    <p:anim calcmode="lin" valueType="num">
                                      <p:cBhvr>
                                        <p:cTn id="7" dur="500"/>
                                        <p:tgtEl>
                                          <p:spTgt spid="157"/>
                                        </p:tgtEl>
                                        <p:attrNameLst>
                                          <p:attrName>ppt_h</p:attrName>
                                        </p:attrNameLst>
                                      </p:cBhvr>
                                      <p:tavLst>
                                        <p:tav tm="0">
                                          <p:val>
                                            <p:strVal val="ppt_h"/>
                                          </p:val>
                                        </p:tav>
                                        <p:tav tm="100000">
                                          <p:val>
                                            <p:fltVal val="0"/>
                                          </p:val>
                                        </p:tav>
                                      </p:tavLst>
                                    </p:anim>
                                    <p:animEffect transition="out" filter="fade">
                                      <p:cBhvr>
                                        <p:cTn id="8" dur="500"/>
                                        <p:tgtEl>
                                          <p:spTgt spid="157"/>
                                        </p:tgtEl>
                                      </p:cBhvr>
                                    </p:animEffect>
                                    <p:set>
                                      <p:cBhvr>
                                        <p:cTn id="9" dur="1" fill="hold">
                                          <p:stCondLst>
                                            <p:cond delay="499"/>
                                          </p:stCondLst>
                                        </p:cTn>
                                        <p:tgtEl>
                                          <p:spTgt spid="157"/>
                                        </p:tgtEl>
                                        <p:attrNameLst>
                                          <p:attrName>style.visibility</p:attrName>
                                        </p:attrNameLst>
                                      </p:cBhvr>
                                      <p:to>
                                        <p:strVal val="hidden"/>
                                      </p:to>
                                    </p:set>
                                  </p:childTnLst>
                                </p:cTn>
                              </p:par>
                              <p:par>
                                <p:cTn id="10" presetID="53" presetClass="exit" presetSubtype="32" fill="hold" nodeType="withEffect">
                                  <p:stCondLst>
                                    <p:cond delay="0"/>
                                  </p:stCondLst>
                                  <p:childTnLst>
                                    <p:anim calcmode="lin" valueType="num">
                                      <p:cBhvr>
                                        <p:cTn id="11" dur="500"/>
                                        <p:tgtEl>
                                          <p:spTgt spid="5"/>
                                        </p:tgtEl>
                                        <p:attrNameLst>
                                          <p:attrName>ppt_w</p:attrName>
                                        </p:attrNameLst>
                                      </p:cBhvr>
                                      <p:tavLst>
                                        <p:tav tm="0">
                                          <p:val>
                                            <p:strVal val="ppt_w"/>
                                          </p:val>
                                        </p:tav>
                                        <p:tav tm="100000">
                                          <p:val>
                                            <p:fltVal val="0"/>
                                          </p:val>
                                        </p:tav>
                                      </p:tavLst>
                                    </p:anim>
                                    <p:anim calcmode="lin" valueType="num">
                                      <p:cBhvr>
                                        <p:cTn id="12" dur="500"/>
                                        <p:tgtEl>
                                          <p:spTgt spid="5"/>
                                        </p:tgtEl>
                                        <p:attrNameLst>
                                          <p:attrName>ppt_h</p:attrName>
                                        </p:attrNameLst>
                                      </p:cBhvr>
                                      <p:tavLst>
                                        <p:tav tm="0">
                                          <p:val>
                                            <p:strVal val="ppt_h"/>
                                          </p:val>
                                        </p:tav>
                                        <p:tav tm="100000">
                                          <p:val>
                                            <p:fltVal val="0"/>
                                          </p:val>
                                        </p:tav>
                                      </p:tavLst>
                                    </p:anim>
                                    <p:animEffect transition="out" filter="fade">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138"/>
                                        </p:tgtEl>
                                        <p:attrNameLst>
                                          <p:attrName>style.visibility</p:attrName>
                                        </p:attrNameLst>
                                      </p:cBhvr>
                                      <p:to>
                                        <p:strVal val="visible"/>
                                      </p:to>
                                    </p:set>
                                    <p:anim calcmode="lin" valueType="num">
                                      <p:cBhvr>
                                        <p:cTn id="18" dur="500" fill="hold"/>
                                        <p:tgtEl>
                                          <p:spTgt spid="138"/>
                                        </p:tgtEl>
                                        <p:attrNameLst>
                                          <p:attrName>ppt_w</p:attrName>
                                        </p:attrNameLst>
                                      </p:cBhvr>
                                      <p:tavLst>
                                        <p:tav tm="0">
                                          <p:val>
                                            <p:fltVal val="0"/>
                                          </p:val>
                                        </p:tav>
                                        <p:tav tm="100000">
                                          <p:val>
                                            <p:strVal val="#ppt_w"/>
                                          </p:val>
                                        </p:tav>
                                      </p:tavLst>
                                    </p:anim>
                                    <p:anim calcmode="lin" valueType="num">
                                      <p:cBhvr>
                                        <p:cTn id="19" dur="500" fill="hold"/>
                                        <p:tgtEl>
                                          <p:spTgt spid="138"/>
                                        </p:tgtEl>
                                        <p:attrNameLst>
                                          <p:attrName>ppt_h</p:attrName>
                                        </p:attrNameLst>
                                      </p:cBhvr>
                                      <p:tavLst>
                                        <p:tav tm="0">
                                          <p:val>
                                            <p:fltVal val="0"/>
                                          </p:val>
                                        </p:tav>
                                        <p:tav tm="100000">
                                          <p:val>
                                            <p:strVal val="#ppt_h"/>
                                          </p:val>
                                        </p:tav>
                                      </p:tavLst>
                                    </p:anim>
                                    <p:animEffect transition="in" filter="fade">
                                      <p:cBhvr>
                                        <p:cTn id="20" dur="500"/>
                                        <p:tgtEl>
                                          <p:spTgt spid="138"/>
                                        </p:tgtEl>
                                      </p:cBhvr>
                                    </p:animEffect>
                                  </p:childTnLst>
                                </p:cTn>
                              </p:par>
                              <p:par>
                                <p:cTn id="21" presetID="53" presetClass="entr" presetSubtype="16" fill="hold" nodeType="withEffect">
                                  <p:stCondLst>
                                    <p:cond delay="0"/>
                                  </p:stCondLst>
                                  <p:childTnLst>
                                    <p:set>
                                      <p:cBhvr>
                                        <p:cTn id="22" dur="1" fill="hold">
                                          <p:stCondLst>
                                            <p:cond delay="0"/>
                                          </p:stCondLst>
                                        </p:cTn>
                                        <p:tgtEl>
                                          <p:spTgt spid="159"/>
                                        </p:tgtEl>
                                        <p:attrNameLst>
                                          <p:attrName>style.visibility</p:attrName>
                                        </p:attrNameLst>
                                      </p:cBhvr>
                                      <p:to>
                                        <p:strVal val="visible"/>
                                      </p:to>
                                    </p:set>
                                    <p:anim calcmode="lin" valueType="num">
                                      <p:cBhvr>
                                        <p:cTn id="23" dur="500" fill="hold"/>
                                        <p:tgtEl>
                                          <p:spTgt spid="159"/>
                                        </p:tgtEl>
                                        <p:attrNameLst>
                                          <p:attrName>ppt_w</p:attrName>
                                        </p:attrNameLst>
                                      </p:cBhvr>
                                      <p:tavLst>
                                        <p:tav tm="0">
                                          <p:val>
                                            <p:fltVal val="0"/>
                                          </p:val>
                                        </p:tav>
                                        <p:tav tm="100000">
                                          <p:val>
                                            <p:strVal val="#ppt_w"/>
                                          </p:val>
                                        </p:tav>
                                      </p:tavLst>
                                    </p:anim>
                                    <p:anim calcmode="lin" valueType="num">
                                      <p:cBhvr>
                                        <p:cTn id="24" dur="500" fill="hold"/>
                                        <p:tgtEl>
                                          <p:spTgt spid="159"/>
                                        </p:tgtEl>
                                        <p:attrNameLst>
                                          <p:attrName>ppt_h</p:attrName>
                                        </p:attrNameLst>
                                      </p:cBhvr>
                                      <p:tavLst>
                                        <p:tav tm="0">
                                          <p:val>
                                            <p:fltVal val="0"/>
                                          </p:val>
                                        </p:tav>
                                        <p:tav tm="100000">
                                          <p:val>
                                            <p:strVal val="#ppt_h"/>
                                          </p:val>
                                        </p:tav>
                                      </p:tavLst>
                                    </p:anim>
                                    <p:animEffect transition="in" filter="fade">
                                      <p:cBhvr>
                                        <p:cTn id="25" dur="500"/>
                                        <p:tgtEl>
                                          <p:spTgt spid="159"/>
                                        </p:tgtEl>
                                      </p:cBhvr>
                                    </p:animEffect>
                                  </p:childTnLst>
                                </p:cTn>
                              </p:par>
                              <p:par>
                                <p:cTn id="26" presetID="53" presetClass="entr" presetSubtype="16" fill="hold" nodeType="withEffect">
                                  <p:stCondLst>
                                    <p:cond delay="0"/>
                                  </p:stCondLst>
                                  <p:childTnLst>
                                    <p:set>
                                      <p:cBhvr>
                                        <p:cTn id="27" dur="1" fill="hold">
                                          <p:stCondLst>
                                            <p:cond delay="0"/>
                                          </p:stCondLst>
                                        </p:cTn>
                                        <p:tgtEl>
                                          <p:spTgt spid="144"/>
                                        </p:tgtEl>
                                        <p:attrNameLst>
                                          <p:attrName>style.visibility</p:attrName>
                                        </p:attrNameLst>
                                      </p:cBhvr>
                                      <p:to>
                                        <p:strVal val="visible"/>
                                      </p:to>
                                    </p:set>
                                    <p:anim calcmode="lin" valueType="num">
                                      <p:cBhvr>
                                        <p:cTn id="28" dur="500" fill="hold"/>
                                        <p:tgtEl>
                                          <p:spTgt spid="144"/>
                                        </p:tgtEl>
                                        <p:attrNameLst>
                                          <p:attrName>ppt_w</p:attrName>
                                        </p:attrNameLst>
                                      </p:cBhvr>
                                      <p:tavLst>
                                        <p:tav tm="0">
                                          <p:val>
                                            <p:fltVal val="0"/>
                                          </p:val>
                                        </p:tav>
                                        <p:tav tm="100000">
                                          <p:val>
                                            <p:strVal val="#ppt_w"/>
                                          </p:val>
                                        </p:tav>
                                      </p:tavLst>
                                    </p:anim>
                                    <p:anim calcmode="lin" valueType="num">
                                      <p:cBhvr>
                                        <p:cTn id="29" dur="500" fill="hold"/>
                                        <p:tgtEl>
                                          <p:spTgt spid="144"/>
                                        </p:tgtEl>
                                        <p:attrNameLst>
                                          <p:attrName>ppt_h</p:attrName>
                                        </p:attrNameLst>
                                      </p:cBhvr>
                                      <p:tavLst>
                                        <p:tav tm="0">
                                          <p:val>
                                            <p:fltVal val="0"/>
                                          </p:val>
                                        </p:tav>
                                        <p:tav tm="100000">
                                          <p:val>
                                            <p:strVal val="#ppt_h"/>
                                          </p:val>
                                        </p:tav>
                                      </p:tavLst>
                                    </p:anim>
                                    <p:animEffect transition="in" filter="fade">
                                      <p:cBhvr>
                                        <p:cTn id="30" dur="500"/>
                                        <p:tgtEl>
                                          <p:spTgt spid="144"/>
                                        </p:tgtEl>
                                      </p:cBhvr>
                                    </p:animEffect>
                                  </p:childTnLst>
                                </p:cTn>
                              </p:par>
                              <p:par>
                                <p:cTn id="31" presetID="10" presetClass="entr" presetSubtype="0" fill="hold" grpId="0" nodeType="withEffect">
                                  <p:stCondLst>
                                    <p:cond delay="2000"/>
                                  </p:stCondLst>
                                  <p:childTnLst>
                                    <p:set>
                                      <p:cBhvr>
                                        <p:cTn id="32" dur="1" fill="hold">
                                          <p:stCondLst>
                                            <p:cond delay="0"/>
                                          </p:stCondLst>
                                        </p:cTn>
                                        <p:tgtEl>
                                          <p:spTgt spid="155"/>
                                        </p:tgtEl>
                                        <p:attrNameLst>
                                          <p:attrName>style.visibility</p:attrName>
                                        </p:attrNameLst>
                                      </p:cBhvr>
                                      <p:to>
                                        <p:strVal val="visible"/>
                                      </p:to>
                                    </p:set>
                                    <p:animEffect transition="in" filter="fade">
                                      <p:cBhvr>
                                        <p:cTn id="33" dur="250"/>
                                        <p:tgtEl>
                                          <p:spTgt spid="155"/>
                                        </p:tgtEl>
                                      </p:cBhvr>
                                    </p:animEffect>
                                  </p:childTnLst>
                                </p:cTn>
                              </p:par>
                              <p:par>
                                <p:cTn id="34" presetID="10" presetClass="entr" presetSubtype="0" fill="hold" grpId="0" nodeType="withEffect">
                                  <p:stCondLst>
                                    <p:cond delay="2000"/>
                                  </p:stCondLst>
                                  <p:childTnLst>
                                    <p:set>
                                      <p:cBhvr>
                                        <p:cTn id="35" dur="1" fill="hold">
                                          <p:stCondLst>
                                            <p:cond delay="0"/>
                                          </p:stCondLst>
                                        </p:cTn>
                                        <p:tgtEl>
                                          <p:spTgt spid="156"/>
                                        </p:tgtEl>
                                        <p:attrNameLst>
                                          <p:attrName>style.visibility</p:attrName>
                                        </p:attrNameLst>
                                      </p:cBhvr>
                                      <p:to>
                                        <p:strVal val="visible"/>
                                      </p:to>
                                    </p:set>
                                    <p:animEffect transition="in" filter="fade">
                                      <p:cBhvr>
                                        <p:cTn id="36" dur="250"/>
                                        <p:tgtEl>
                                          <p:spTgt spid="156"/>
                                        </p:tgtEl>
                                      </p:cBhvr>
                                    </p:animEffect>
                                  </p:childTnLst>
                                </p:cTn>
                              </p:par>
                              <p:par>
                                <p:cTn id="37" presetID="10" presetClass="entr" presetSubtype="0" fill="hold" grpId="0" nodeType="withEffect">
                                  <p:stCondLst>
                                    <p:cond delay="2000"/>
                                  </p:stCondLst>
                                  <p:childTnLst>
                                    <p:set>
                                      <p:cBhvr>
                                        <p:cTn id="38" dur="1" fill="hold">
                                          <p:stCondLst>
                                            <p:cond delay="0"/>
                                          </p:stCondLst>
                                        </p:cTn>
                                        <p:tgtEl>
                                          <p:spTgt spid="145"/>
                                        </p:tgtEl>
                                        <p:attrNameLst>
                                          <p:attrName>style.visibility</p:attrName>
                                        </p:attrNameLst>
                                      </p:cBhvr>
                                      <p:to>
                                        <p:strVal val="visible"/>
                                      </p:to>
                                    </p:set>
                                    <p:animEffect transition="in" filter="fade">
                                      <p:cBhvr>
                                        <p:cTn id="39" dur="250"/>
                                        <p:tgtEl>
                                          <p:spTgt spid="145"/>
                                        </p:tgtEl>
                                      </p:cBhvr>
                                    </p:animEffect>
                                  </p:childTnLst>
                                </p:cTn>
                              </p:par>
                              <p:par>
                                <p:cTn id="40" presetID="10" presetClass="entr" presetSubtype="0" fill="hold" grpId="0" nodeType="withEffect">
                                  <p:stCondLst>
                                    <p:cond delay="2000"/>
                                  </p:stCondLst>
                                  <p:childTnLst>
                                    <p:set>
                                      <p:cBhvr>
                                        <p:cTn id="41" dur="1" fill="hold">
                                          <p:stCondLst>
                                            <p:cond delay="0"/>
                                          </p:stCondLst>
                                        </p:cTn>
                                        <p:tgtEl>
                                          <p:spTgt spid="161"/>
                                        </p:tgtEl>
                                        <p:attrNameLst>
                                          <p:attrName>style.visibility</p:attrName>
                                        </p:attrNameLst>
                                      </p:cBhvr>
                                      <p:to>
                                        <p:strVal val="visible"/>
                                      </p:to>
                                    </p:set>
                                    <p:animEffect transition="in" filter="fade">
                                      <p:cBhvr>
                                        <p:cTn id="42" dur="250"/>
                                        <p:tgtEl>
                                          <p:spTgt spid="161"/>
                                        </p:tgtEl>
                                      </p:cBhvr>
                                    </p:animEffect>
                                  </p:childTnLst>
                                </p:cTn>
                              </p:par>
                              <p:par>
                                <p:cTn id="43" presetID="10" presetClass="entr" presetSubtype="0" fill="hold" grpId="0" nodeType="withEffect">
                                  <p:stCondLst>
                                    <p:cond delay="2000"/>
                                  </p:stCondLst>
                                  <p:childTnLst>
                                    <p:set>
                                      <p:cBhvr>
                                        <p:cTn id="44" dur="1" fill="hold">
                                          <p:stCondLst>
                                            <p:cond delay="0"/>
                                          </p:stCondLst>
                                        </p:cTn>
                                        <p:tgtEl>
                                          <p:spTgt spid="150"/>
                                        </p:tgtEl>
                                        <p:attrNameLst>
                                          <p:attrName>style.visibility</p:attrName>
                                        </p:attrNameLst>
                                      </p:cBhvr>
                                      <p:to>
                                        <p:strVal val="visible"/>
                                      </p:to>
                                    </p:set>
                                    <p:animEffect transition="in" filter="fade">
                                      <p:cBhvr>
                                        <p:cTn id="45" dur="250"/>
                                        <p:tgtEl>
                                          <p:spTgt spid="150"/>
                                        </p:tgtEl>
                                      </p:cBhvr>
                                    </p:animEffect>
                                  </p:childTnLst>
                                </p:cTn>
                              </p:par>
                              <p:par>
                                <p:cTn id="46" presetID="10" presetClass="entr" presetSubtype="0" fill="hold" grpId="0" nodeType="withEffect">
                                  <p:stCondLst>
                                    <p:cond delay="200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250"/>
                                        <p:tgtEl>
                                          <p:spTgt spid="8"/>
                                        </p:tgtEl>
                                      </p:cBhvr>
                                    </p:animEffect>
                                  </p:childTnLst>
                                </p:cTn>
                              </p:par>
                              <p:par>
                                <p:cTn id="49" presetID="10" presetClass="entr" presetSubtype="0" fill="hold" grpId="0" nodeType="withEffect">
                                  <p:stCondLst>
                                    <p:cond delay="2000"/>
                                  </p:stCondLst>
                                  <p:childTnLst>
                                    <p:set>
                                      <p:cBhvr>
                                        <p:cTn id="50" dur="1" fill="hold">
                                          <p:stCondLst>
                                            <p:cond delay="0"/>
                                          </p:stCondLst>
                                        </p:cTn>
                                        <p:tgtEl>
                                          <p:spTgt spid="148"/>
                                        </p:tgtEl>
                                        <p:attrNameLst>
                                          <p:attrName>style.visibility</p:attrName>
                                        </p:attrNameLst>
                                      </p:cBhvr>
                                      <p:to>
                                        <p:strVal val="visible"/>
                                      </p:to>
                                    </p:set>
                                    <p:animEffect transition="in" filter="fade">
                                      <p:cBhvr>
                                        <p:cTn id="51" dur="250"/>
                                        <p:tgtEl>
                                          <p:spTgt spid="148"/>
                                        </p:tgtEl>
                                      </p:cBhvr>
                                    </p:animEffect>
                                  </p:childTnLst>
                                </p:cTn>
                              </p:par>
                              <p:par>
                                <p:cTn id="52" presetID="10" presetClass="entr" presetSubtype="0" fill="hold" grpId="0" nodeType="withEffect">
                                  <p:stCondLst>
                                    <p:cond delay="200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250"/>
                                        <p:tgtEl>
                                          <p:spTgt spid="143"/>
                                        </p:tgtEl>
                                      </p:cBhvr>
                                    </p:animEffect>
                                  </p:childTnLst>
                                </p:cTn>
                              </p:par>
                              <p:par>
                                <p:cTn id="55" presetID="10" presetClass="entr" presetSubtype="0" fill="hold" grpId="0" nodeType="withEffect">
                                  <p:stCondLst>
                                    <p:cond delay="2000"/>
                                  </p:stCondLst>
                                  <p:childTnLst>
                                    <p:set>
                                      <p:cBhvr>
                                        <p:cTn id="56" dur="1" fill="hold">
                                          <p:stCondLst>
                                            <p:cond delay="0"/>
                                          </p:stCondLst>
                                        </p:cTn>
                                        <p:tgtEl>
                                          <p:spTgt spid="151"/>
                                        </p:tgtEl>
                                        <p:attrNameLst>
                                          <p:attrName>style.visibility</p:attrName>
                                        </p:attrNameLst>
                                      </p:cBhvr>
                                      <p:to>
                                        <p:strVal val="visible"/>
                                      </p:to>
                                    </p:set>
                                    <p:animEffect transition="in" filter="fade">
                                      <p:cBhvr>
                                        <p:cTn id="57" dur="250"/>
                                        <p:tgtEl>
                                          <p:spTgt spid="151"/>
                                        </p:tgtEl>
                                      </p:cBhvr>
                                    </p:animEffect>
                                  </p:childTnLst>
                                </p:cTn>
                              </p:par>
                              <p:par>
                                <p:cTn id="58" presetID="10" presetClass="entr" presetSubtype="0" fill="hold" grpId="0" nodeType="withEffect">
                                  <p:stCondLst>
                                    <p:cond delay="2000"/>
                                  </p:stCondLst>
                                  <p:childTnLst>
                                    <p:set>
                                      <p:cBhvr>
                                        <p:cTn id="59" dur="1" fill="hold">
                                          <p:stCondLst>
                                            <p:cond delay="0"/>
                                          </p:stCondLst>
                                        </p:cTn>
                                        <p:tgtEl>
                                          <p:spTgt spid="153"/>
                                        </p:tgtEl>
                                        <p:attrNameLst>
                                          <p:attrName>style.visibility</p:attrName>
                                        </p:attrNameLst>
                                      </p:cBhvr>
                                      <p:to>
                                        <p:strVal val="visible"/>
                                      </p:to>
                                    </p:set>
                                    <p:animEffect transition="in" filter="fade">
                                      <p:cBhvr>
                                        <p:cTn id="60" dur="25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1" restart="whenNotActive" fill="hold" evtFilter="cancelBubble" nodeType="interactiveSeq">
                <p:stCondLst>
                  <p:cond evt="onClick" delay="0">
                    <p:tgtEl>
                      <p:spTgt spid="11"/>
                    </p:tgtEl>
                  </p:cond>
                </p:stCondLst>
                <p:endSync evt="end" delay="0">
                  <p:rtn val="all"/>
                </p:endSync>
                <p:childTnLst>
                  <p:par>
                    <p:cTn id="62" fill="hold">
                      <p:stCondLst>
                        <p:cond delay="0"/>
                      </p:stCondLst>
                      <p:childTnLst>
                        <p:par>
                          <p:cTn id="63" fill="hold">
                            <p:stCondLst>
                              <p:cond delay="0"/>
                            </p:stCondLst>
                            <p:childTnLst>
                              <p:par>
                                <p:cTn id="64" presetID="35" presetClass="path" presetSubtype="0" accel="50000" decel="50000" fill="hold" nodeType="clickEffect">
                                  <p:stCondLst>
                                    <p:cond delay="0"/>
                                  </p:stCondLst>
                                  <p:childTnLst>
                                    <p:animMotion origin="layout" path="M 4.16667E-6 -3.7037E-6 L -0.93386 0.00394 " pathEditMode="relative" rAng="0" ptsTypes="AA">
                                      <p:cBhvr>
                                        <p:cTn id="65" dur="2000" fill="hold"/>
                                        <p:tgtEl>
                                          <p:spTgt spid="11"/>
                                        </p:tgtEl>
                                        <p:attrNameLst>
                                          <p:attrName>ppt_x</p:attrName>
                                          <p:attrName>ppt_y</p:attrName>
                                        </p:attrNameLst>
                                      </p:cBhvr>
                                      <p:rCtr x="-46701" y="185"/>
                                    </p:animMotion>
                                  </p:childTnLst>
                                </p:cTn>
                              </p:par>
                            </p:childTnLst>
                          </p:cTn>
                        </p:par>
                      </p:childTnLst>
                    </p:cTn>
                  </p:par>
                  <p:par>
                    <p:cTn id="66" fill="hold">
                      <p:stCondLst>
                        <p:cond delay="indefinite"/>
                      </p:stCondLst>
                      <p:childTnLst>
                        <p:par>
                          <p:cTn id="67" fill="hold">
                            <p:stCondLst>
                              <p:cond delay="0"/>
                            </p:stCondLst>
                            <p:childTnLst>
                              <p:par>
                                <p:cTn id="68" presetID="63" presetClass="path" presetSubtype="0" accel="50000" decel="50000" fill="hold" nodeType="clickEffect">
                                  <p:stCondLst>
                                    <p:cond delay="0"/>
                                  </p:stCondLst>
                                  <p:childTnLst>
                                    <p:animMotion origin="layout" path="M -0.93385 0.00393 L 0.00018 1.48148E-6 " pathEditMode="relative" rAng="0" ptsTypes="AA">
                                      <p:cBhvr>
                                        <p:cTn id="69" dur="2000" fill="hold"/>
                                        <p:tgtEl>
                                          <p:spTgt spid="11"/>
                                        </p:tgtEl>
                                        <p:attrNameLst>
                                          <p:attrName>ppt_x</p:attrName>
                                          <p:attrName>ppt_y</p:attrName>
                                        </p:attrNameLst>
                                      </p:cBhvr>
                                      <p:rCtr x="46701" y="-208"/>
                                    </p:animMotion>
                                  </p:childTnLst>
                                </p:cTn>
                              </p:par>
                            </p:childTnLst>
                          </p:cTn>
                        </p:par>
                      </p:childTnLst>
                    </p:cTn>
                  </p:par>
                </p:childTnLst>
              </p:cTn>
              <p:nextCondLst>
                <p:cond evt="onClick" delay="0">
                  <p:tgtEl>
                    <p:spTgt spid="11"/>
                  </p:tgtEl>
                </p:cond>
              </p:nextCondLst>
            </p:seq>
          </p:childTnLst>
        </p:cTn>
      </p:par>
    </p:tnLst>
    <p:bldLst>
      <p:bldP spid="145" grpId="0" animBg="1"/>
      <p:bldP spid="148" grpId="0" animBg="1"/>
      <p:bldP spid="8" grpId="0"/>
      <p:bldP spid="150" grpId="0" animBg="1"/>
      <p:bldP spid="151" grpId="0" animBg="1"/>
      <p:bldP spid="153" grpId="0"/>
      <p:bldP spid="155" grpId="0" animBg="1"/>
      <p:bldP spid="156" grpId="0"/>
      <p:bldP spid="143" grpId="0"/>
      <p:bldP spid="16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Oval 140"/>
          <p:cNvSpPr/>
          <p:nvPr/>
        </p:nvSpPr>
        <p:spPr>
          <a:xfrm>
            <a:off x="2036986" y="2790508"/>
            <a:ext cx="6581681" cy="2726311"/>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latin typeface="Calibri" panose="020F0502020204030204" pitchFamily="34" charset="0"/>
            </a:endParaRPr>
          </a:p>
        </p:txBody>
      </p:sp>
      <p:sp>
        <p:nvSpPr>
          <p:cNvPr id="142" name="Oval 141"/>
          <p:cNvSpPr/>
          <p:nvPr/>
        </p:nvSpPr>
        <p:spPr>
          <a:xfrm>
            <a:off x="3843061" y="3118951"/>
            <a:ext cx="4546904" cy="211312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schemeClr val="tx2"/>
              </a:solidFill>
              <a:latin typeface="Calibri" panose="020F0502020204030204" pitchFamily="34" charset="0"/>
            </a:endParaRPr>
          </a:p>
        </p:txBody>
      </p:sp>
      <p:sp>
        <p:nvSpPr>
          <p:cNvPr id="152" name="Oval 151"/>
          <p:cNvSpPr/>
          <p:nvPr/>
        </p:nvSpPr>
        <p:spPr>
          <a:xfrm>
            <a:off x="5098616" y="3446559"/>
            <a:ext cx="3190468" cy="1466502"/>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schemeClr val="tx2"/>
              </a:solidFill>
              <a:latin typeface="Calibri" panose="020F0502020204030204" pitchFamily="34" charset="0"/>
            </a:endParaRPr>
          </a:p>
        </p:txBody>
      </p:sp>
      <p:grpSp>
        <p:nvGrpSpPr>
          <p:cNvPr id="11" name="Group 10"/>
          <p:cNvGrpSpPr/>
          <p:nvPr/>
        </p:nvGrpSpPr>
        <p:grpSpPr>
          <a:xfrm>
            <a:off x="8783960" y="1155322"/>
            <a:ext cx="7213784" cy="4599432"/>
            <a:chOff x="8783960" y="1155322"/>
            <a:chExt cx="7213784" cy="4599432"/>
          </a:xfrm>
        </p:grpSpPr>
        <p:sp>
          <p:nvSpPr>
            <p:cNvPr id="12" name="Snip Single Corner Rectangle 11"/>
            <p:cNvSpPr/>
            <p:nvPr/>
          </p:nvSpPr>
          <p:spPr>
            <a:xfrm flipH="1">
              <a:off x="8783960" y="1952836"/>
              <a:ext cx="360040" cy="1044116"/>
            </a:xfrm>
            <a:prstGeom prst="snip1Rect">
              <a:avLst>
                <a:gd name="adj" fmla="val 27932"/>
              </a:avLst>
            </a:prstGeom>
            <a:solidFill>
              <a:srgbClr val="990033"/>
            </a:solidFill>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IE" dirty="0" smtClean="0"/>
                <a:t>Page 23</a:t>
              </a:r>
              <a:endParaRPr lang="en-IE"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6612" y="1155322"/>
              <a:ext cx="6771132" cy="45994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pic>
        <p:nvPicPr>
          <p:cNvPr id="14"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000" y="1412776"/>
            <a:ext cx="8892000"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Straight Arrow Connector 15"/>
          <p:cNvCxnSpPr/>
          <p:nvPr/>
        </p:nvCxnSpPr>
        <p:spPr>
          <a:xfrm>
            <a:off x="72000" y="1521167"/>
            <a:ext cx="9000000" cy="0"/>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7" name="Rectangle 146"/>
          <p:cNvSpPr/>
          <p:nvPr/>
        </p:nvSpPr>
        <p:spPr>
          <a:xfrm>
            <a:off x="1044815" y="2489120"/>
            <a:ext cx="1606330" cy="1015663"/>
          </a:xfrm>
          <a:prstGeom prst="rect">
            <a:avLst/>
          </a:prstGeom>
        </p:spPr>
        <p:txBody>
          <a:bodyPr wrap="square">
            <a:spAutoFit/>
          </a:bodyPr>
          <a:lstStyle/>
          <a:p>
            <a:pPr lvl="0" algn="ctr"/>
            <a:r>
              <a:rPr lang="en-IE" sz="3000" b="1" dirty="0" smtClean="0">
                <a:solidFill>
                  <a:schemeClr val="tx2"/>
                </a:solidFill>
                <a:latin typeface="Calibri" panose="020F0502020204030204" pitchFamily="34" charset="0"/>
              </a:rPr>
              <a:t>Rational</a:t>
            </a:r>
          </a:p>
          <a:p>
            <a:pPr lvl="0" algn="ctr"/>
            <a:r>
              <a:rPr lang="en-IE" sz="3000" dirty="0">
                <a:solidFill>
                  <a:schemeClr val="tx2"/>
                </a:solidFill>
                <a:latin typeface="Calibri" panose="020F0502020204030204" pitchFamily="34" charset="0"/>
                <a:ea typeface="Cambria Math"/>
              </a:rPr>
              <a:t>ℚ</a:t>
            </a:r>
            <a:endParaRPr lang="en-IE" sz="3000" dirty="0">
              <a:solidFill>
                <a:schemeClr val="tx2"/>
              </a:solidFill>
              <a:latin typeface="Calibri" panose="020F0502020204030204" pitchFamily="34" charset="0"/>
            </a:endParaRPr>
          </a:p>
        </p:txBody>
      </p:sp>
      <p:sp>
        <p:nvSpPr>
          <p:cNvPr id="52" name="Oval 51"/>
          <p:cNvSpPr/>
          <p:nvPr/>
        </p:nvSpPr>
        <p:spPr>
          <a:xfrm>
            <a:off x="660492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56" name="Oval 55"/>
          <p:cNvSpPr/>
          <p:nvPr/>
        </p:nvSpPr>
        <p:spPr>
          <a:xfrm>
            <a:off x="828111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49" name="Oval 48"/>
          <p:cNvSpPr/>
          <p:nvPr/>
        </p:nvSpPr>
        <p:spPr>
          <a:xfrm>
            <a:off x="534923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50" name="Oval 49"/>
          <p:cNvSpPr/>
          <p:nvPr/>
        </p:nvSpPr>
        <p:spPr>
          <a:xfrm>
            <a:off x="578011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55" name="Oval 54"/>
          <p:cNvSpPr/>
          <p:nvPr/>
        </p:nvSpPr>
        <p:spPr>
          <a:xfrm>
            <a:off x="788815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62" name="Oval 61"/>
          <p:cNvSpPr/>
          <p:nvPr/>
        </p:nvSpPr>
        <p:spPr>
          <a:xfrm>
            <a:off x="660663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66" name="Oval 65"/>
          <p:cNvSpPr/>
          <p:nvPr/>
        </p:nvSpPr>
        <p:spPr>
          <a:xfrm>
            <a:off x="82828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76" name="Oval 75"/>
          <p:cNvSpPr/>
          <p:nvPr/>
        </p:nvSpPr>
        <p:spPr>
          <a:xfrm>
            <a:off x="408362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48" name="Oval 47"/>
          <p:cNvSpPr/>
          <p:nvPr/>
        </p:nvSpPr>
        <p:spPr>
          <a:xfrm>
            <a:off x="495029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51" name="Oval 50"/>
          <p:cNvSpPr/>
          <p:nvPr/>
        </p:nvSpPr>
        <p:spPr>
          <a:xfrm>
            <a:off x="622025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53" name="Oval 52"/>
          <p:cNvSpPr/>
          <p:nvPr/>
        </p:nvSpPr>
        <p:spPr>
          <a:xfrm>
            <a:off x="703214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54" name="Oval 53"/>
          <p:cNvSpPr/>
          <p:nvPr/>
        </p:nvSpPr>
        <p:spPr>
          <a:xfrm>
            <a:off x="745521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79" name="Oval 78"/>
          <p:cNvSpPr/>
          <p:nvPr/>
        </p:nvSpPr>
        <p:spPr>
          <a:xfrm>
            <a:off x="510269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80" name="Oval 79"/>
          <p:cNvSpPr/>
          <p:nvPr/>
        </p:nvSpPr>
        <p:spPr>
          <a:xfrm>
            <a:off x="550163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81" name="Oval 80"/>
          <p:cNvSpPr/>
          <p:nvPr/>
        </p:nvSpPr>
        <p:spPr>
          <a:xfrm>
            <a:off x="593251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82" name="Oval 81"/>
          <p:cNvSpPr/>
          <p:nvPr/>
        </p:nvSpPr>
        <p:spPr>
          <a:xfrm>
            <a:off x="637265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83" name="Oval 82"/>
          <p:cNvSpPr/>
          <p:nvPr/>
        </p:nvSpPr>
        <p:spPr>
          <a:xfrm>
            <a:off x="675732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84" name="Oval 83"/>
          <p:cNvSpPr/>
          <p:nvPr/>
        </p:nvSpPr>
        <p:spPr>
          <a:xfrm>
            <a:off x="718454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85" name="Oval 84"/>
          <p:cNvSpPr/>
          <p:nvPr/>
        </p:nvSpPr>
        <p:spPr>
          <a:xfrm>
            <a:off x="760761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86" name="Oval 85"/>
          <p:cNvSpPr/>
          <p:nvPr/>
        </p:nvSpPr>
        <p:spPr>
          <a:xfrm>
            <a:off x="804055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08" name="Oval 107"/>
          <p:cNvSpPr/>
          <p:nvPr/>
        </p:nvSpPr>
        <p:spPr>
          <a:xfrm>
            <a:off x="525509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09" name="Oval 108"/>
          <p:cNvSpPr/>
          <p:nvPr/>
        </p:nvSpPr>
        <p:spPr>
          <a:xfrm>
            <a:off x="565403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10" name="Oval 109"/>
          <p:cNvSpPr/>
          <p:nvPr/>
        </p:nvSpPr>
        <p:spPr>
          <a:xfrm>
            <a:off x="608491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11" name="Oval 110"/>
          <p:cNvSpPr/>
          <p:nvPr/>
        </p:nvSpPr>
        <p:spPr>
          <a:xfrm>
            <a:off x="652505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12" name="Oval 111"/>
          <p:cNvSpPr/>
          <p:nvPr/>
        </p:nvSpPr>
        <p:spPr>
          <a:xfrm>
            <a:off x="690972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13" name="Oval 112"/>
          <p:cNvSpPr/>
          <p:nvPr/>
        </p:nvSpPr>
        <p:spPr>
          <a:xfrm>
            <a:off x="733694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14" name="Oval 113"/>
          <p:cNvSpPr/>
          <p:nvPr/>
        </p:nvSpPr>
        <p:spPr>
          <a:xfrm>
            <a:off x="776001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15" name="Oval 114"/>
          <p:cNvSpPr/>
          <p:nvPr/>
        </p:nvSpPr>
        <p:spPr>
          <a:xfrm>
            <a:off x="819295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69" name="Oval 68"/>
          <p:cNvSpPr/>
          <p:nvPr/>
        </p:nvSpPr>
        <p:spPr>
          <a:xfrm>
            <a:off x="115174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2" name="Oval 71"/>
          <p:cNvSpPr/>
          <p:nvPr/>
        </p:nvSpPr>
        <p:spPr>
          <a:xfrm>
            <a:off x="24074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27" name="Oval 126"/>
          <p:cNvSpPr/>
          <p:nvPr/>
        </p:nvSpPr>
        <p:spPr>
          <a:xfrm>
            <a:off x="105760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9" name="Oval 128"/>
          <p:cNvSpPr/>
          <p:nvPr/>
        </p:nvSpPr>
        <p:spPr>
          <a:xfrm>
            <a:off x="188742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8" name="Oval 57"/>
          <p:cNvSpPr/>
          <p:nvPr/>
        </p:nvSpPr>
        <p:spPr>
          <a:xfrm>
            <a:off x="495200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59" name="Oval 58"/>
          <p:cNvSpPr/>
          <p:nvPr/>
        </p:nvSpPr>
        <p:spPr>
          <a:xfrm>
            <a:off x="535094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60" name="Oval 59"/>
          <p:cNvSpPr/>
          <p:nvPr/>
        </p:nvSpPr>
        <p:spPr>
          <a:xfrm>
            <a:off x="57818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61" name="Oval 60"/>
          <p:cNvSpPr/>
          <p:nvPr/>
        </p:nvSpPr>
        <p:spPr>
          <a:xfrm>
            <a:off x="622196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63" name="Oval 62"/>
          <p:cNvSpPr/>
          <p:nvPr/>
        </p:nvSpPr>
        <p:spPr>
          <a:xfrm>
            <a:off x="703385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64" name="Oval 63"/>
          <p:cNvSpPr/>
          <p:nvPr/>
        </p:nvSpPr>
        <p:spPr>
          <a:xfrm>
            <a:off x="745692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65" name="Oval 64"/>
          <p:cNvSpPr/>
          <p:nvPr/>
        </p:nvSpPr>
        <p:spPr>
          <a:xfrm>
            <a:off x="788986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68" name="Oval 67"/>
          <p:cNvSpPr/>
          <p:nvPr/>
        </p:nvSpPr>
        <p:spPr>
          <a:xfrm>
            <a:off x="75280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0" name="Oval 69"/>
          <p:cNvSpPr/>
          <p:nvPr/>
        </p:nvSpPr>
        <p:spPr>
          <a:xfrm>
            <a:off x="158262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1" name="Oval 70"/>
          <p:cNvSpPr/>
          <p:nvPr/>
        </p:nvSpPr>
        <p:spPr>
          <a:xfrm>
            <a:off x="202276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3" name="Oval 72"/>
          <p:cNvSpPr/>
          <p:nvPr/>
        </p:nvSpPr>
        <p:spPr>
          <a:xfrm>
            <a:off x="283465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74" name="Oval 73"/>
          <p:cNvSpPr/>
          <p:nvPr/>
        </p:nvSpPr>
        <p:spPr>
          <a:xfrm>
            <a:off x="32577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75" name="Oval 74"/>
          <p:cNvSpPr/>
          <p:nvPr/>
        </p:nvSpPr>
        <p:spPr>
          <a:xfrm>
            <a:off x="369066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77" name="Oval 76"/>
          <p:cNvSpPr/>
          <p:nvPr/>
        </p:nvSpPr>
        <p:spPr>
          <a:xfrm>
            <a:off x="45268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78" name="Oval 77"/>
          <p:cNvSpPr/>
          <p:nvPr/>
        </p:nvSpPr>
        <p:spPr>
          <a:xfrm>
            <a:off x="335403"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8" name="Oval 87"/>
          <p:cNvSpPr/>
          <p:nvPr/>
        </p:nvSpPr>
        <p:spPr>
          <a:xfrm>
            <a:off x="510440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89" name="Oval 88"/>
          <p:cNvSpPr/>
          <p:nvPr/>
        </p:nvSpPr>
        <p:spPr>
          <a:xfrm>
            <a:off x="550334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90" name="Oval 89"/>
          <p:cNvSpPr/>
          <p:nvPr/>
        </p:nvSpPr>
        <p:spPr>
          <a:xfrm>
            <a:off x="59342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91" name="Oval 90"/>
          <p:cNvSpPr/>
          <p:nvPr/>
        </p:nvSpPr>
        <p:spPr>
          <a:xfrm>
            <a:off x="637436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92" name="Oval 91"/>
          <p:cNvSpPr/>
          <p:nvPr/>
        </p:nvSpPr>
        <p:spPr>
          <a:xfrm>
            <a:off x="675903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93" name="Oval 92"/>
          <p:cNvSpPr/>
          <p:nvPr/>
        </p:nvSpPr>
        <p:spPr>
          <a:xfrm>
            <a:off x="718625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94" name="Oval 93"/>
          <p:cNvSpPr/>
          <p:nvPr/>
        </p:nvSpPr>
        <p:spPr>
          <a:xfrm>
            <a:off x="760932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95" name="Oval 94"/>
          <p:cNvSpPr/>
          <p:nvPr/>
        </p:nvSpPr>
        <p:spPr>
          <a:xfrm>
            <a:off x="804226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97" name="Oval 96"/>
          <p:cNvSpPr/>
          <p:nvPr/>
        </p:nvSpPr>
        <p:spPr>
          <a:xfrm>
            <a:off x="90520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8" name="Oval 97"/>
          <p:cNvSpPr/>
          <p:nvPr/>
        </p:nvSpPr>
        <p:spPr>
          <a:xfrm>
            <a:off x="130414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9" name="Oval 98"/>
          <p:cNvSpPr/>
          <p:nvPr/>
        </p:nvSpPr>
        <p:spPr>
          <a:xfrm>
            <a:off x="173502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0" name="Oval 99"/>
          <p:cNvSpPr/>
          <p:nvPr/>
        </p:nvSpPr>
        <p:spPr>
          <a:xfrm>
            <a:off x="217516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01" name="Oval 100"/>
          <p:cNvSpPr/>
          <p:nvPr/>
        </p:nvSpPr>
        <p:spPr>
          <a:xfrm>
            <a:off x="25598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02" name="Oval 101"/>
          <p:cNvSpPr/>
          <p:nvPr/>
        </p:nvSpPr>
        <p:spPr>
          <a:xfrm>
            <a:off x="298705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03" name="Oval 102"/>
          <p:cNvSpPr/>
          <p:nvPr/>
        </p:nvSpPr>
        <p:spPr>
          <a:xfrm>
            <a:off x="34101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04" name="Oval 103"/>
          <p:cNvSpPr/>
          <p:nvPr/>
        </p:nvSpPr>
        <p:spPr>
          <a:xfrm>
            <a:off x="384306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05" name="Oval 104"/>
          <p:cNvSpPr/>
          <p:nvPr/>
        </p:nvSpPr>
        <p:spPr>
          <a:xfrm>
            <a:off x="423602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06" name="Oval 105"/>
          <p:cNvSpPr/>
          <p:nvPr/>
        </p:nvSpPr>
        <p:spPr>
          <a:xfrm>
            <a:off x="46792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07" name="Oval 106"/>
          <p:cNvSpPr/>
          <p:nvPr/>
        </p:nvSpPr>
        <p:spPr>
          <a:xfrm>
            <a:off x="487803"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7" name="Oval 116"/>
          <p:cNvSpPr/>
          <p:nvPr/>
        </p:nvSpPr>
        <p:spPr>
          <a:xfrm>
            <a:off x="525680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18" name="Oval 117"/>
          <p:cNvSpPr/>
          <p:nvPr/>
        </p:nvSpPr>
        <p:spPr>
          <a:xfrm>
            <a:off x="565574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19" name="Oval 118"/>
          <p:cNvSpPr/>
          <p:nvPr/>
        </p:nvSpPr>
        <p:spPr>
          <a:xfrm>
            <a:off x="60866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20" name="Oval 119"/>
          <p:cNvSpPr/>
          <p:nvPr/>
        </p:nvSpPr>
        <p:spPr>
          <a:xfrm>
            <a:off x="652676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21" name="Oval 120"/>
          <p:cNvSpPr/>
          <p:nvPr/>
        </p:nvSpPr>
        <p:spPr>
          <a:xfrm>
            <a:off x="691143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22" name="Oval 121"/>
          <p:cNvSpPr/>
          <p:nvPr/>
        </p:nvSpPr>
        <p:spPr>
          <a:xfrm>
            <a:off x="733865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23" name="Oval 122"/>
          <p:cNvSpPr/>
          <p:nvPr/>
        </p:nvSpPr>
        <p:spPr>
          <a:xfrm>
            <a:off x="776172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24" name="Oval 123"/>
          <p:cNvSpPr/>
          <p:nvPr/>
        </p:nvSpPr>
        <p:spPr>
          <a:xfrm>
            <a:off x="819466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26" name="Oval 125"/>
          <p:cNvSpPr/>
          <p:nvPr/>
        </p:nvSpPr>
        <p:spPr>
          <a:xfrm>
            <a:off x="16618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8" name="Oval 127"/>
          <p:cNvSpPr/>
          <p:nvPr/>
        </p:nvSpPr>
        <p:spPr>
          <a:xfrm>
            <a:off x="145654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0" name="Oval 129"/>
          <p:cNvSpPr/>
          <p:nvPr/>
        </p:nvSpPr>
        <p:spPr>
          <a:xfrm>
            <a:off x="232756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31" name="Oval 130"/>
          <p:cNvSpPr/>
          <p:nvPr/>
        </p:nvSpPr>
        <p:spPr>
          <a:xfrm>
            <a:off x="27122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32" name="Oval 131"/>
          <p:cNvSpPr/>
          <p:nvPr/>
        </p:nvSpPr>
        <p:spPr>
          <a:xfrm>
            <a:off x="313945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33" name="Oval 132"/>
          <p:cNvSpPr/>
          <p:nvPr/>
        </p:nvSpPr>
        <p:spPr>
          <a:xfrm>
            <a:off x="35625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34" name="Oval 133"/>
          <p:cNvSpPr/>
          <p:nvPr/>
        </p:nvSpPr>
        <p:spPr>
          <a:xfrm>
            <a:off x="399546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35" name="Oval 134"/>
          <p:cNvSpPr/>
          <p:nvPr/>
        </p:nvSpPr>
        <p:spPr>
          <a:xfrm>
            <a:off x="438842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36" name="Oval 135"/>
          <p:cNvSpPr/>
          <p:nvPr/>
        </p:nvSpPr>
        <p:spPr>
          <a:xfrm>
            <a:off x="48316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37" name="Oval 136"/>
          <p:cNvSpPr/>
          <p:nvPr/>
        </p:nvSpPr>
        <p:spPr>
          <a:xfrm>
            <a:off x="640203"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7" name="Oval 56"/>
          <p:cNvSpPr/>
          <p:nvPr/>
        </p:nvSpPr>
        <p:spPr>
          <a:xfrm>
            <a:off x="872435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67" name="Oval 66"/>
          <p:cNvSpPr/>
          <p:nvPr/>
        </p:nvSpPr>
        <p:spPr>
          <a:xfrm>
            <a:off x="872606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87" name="Oval 86"/>
          <p:cNvSpPr/>
          <p:nvPr/>
        </p:nvSpPr>
        <p:spPr>
          <a:xfrm>
            <a:off x="843351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16" name="Oval 115"/>
          <p:cNvSpPr/>
          <p:nvPr/>
        </p:nvSpPr>
        <p:spPr>
          <a:xfrm>
            <a:off x="858591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pic>
        <p:nvPicPr>
          <p:cNvPr id="165" name="Picture 16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2140" y="0"/>
            <a:ext cx="5139657" cy="5400000"/>
          </a:xfrm>
          <a:prstGeom prst="rect">
            <a:avLst/>
          </a:prstGeom>
        </p:spPr>
      </p:pic>
      <p:sp>
        <p:nvSpPr>
          <p:cNvPr id="96" name="Oval 95"/>
          <p:cNvSpPr/>
          <p:nvPr/>
        </p:nvSpPr>
        <p:spPr>
          <a:xfrm>
            <a:off x="84352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25" name="Oval 124"/>
          <p:cNvSpPr/>
          <p:nvPr/>
        </p:nvSpPr>
        <p:spPr>
          <a:xfrm>
            <a:off x="85876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pic>
        <p:nvPicPr>
          <p:cNvPr id="159" name="Picture 158"/>
          <p:cNvPicPr>
            <a:picLocks noChangeAspect="1"/>
          </p:cNvPicPr>
          <p:nvPr/>
        </p:nvPicPr>
        <p:blipFill rotWithShape="1">
          <a:blip r:embed="rId6">
            <a:extLst>
              <a:ext uri="{28A0092B-C50C-407E-A947-70E740481C1C}">
                <a14:useLocalDpi xmlns:a14="http://schemas.microsoft.com/office/drawing/2010/main" val="0"/>
              </a:ext>
            </a:extLst>
          </a:blip>
          <a:srcRect r="44630"/>
          <a:stretch/>
        </p:blipFill>
        <p:spPr>
          <a:xfrm>
            <a:off x="3908087" y="1352672"/>
            <a:ext cx="2988000" cy="668303"/>
          </a:xfrm>
          <a:prstGeom prst="rect">
            <a:avLst/>
          </a:prstGeom>
        </p:spPr>
      </p:pic>
      <p:sp>
        <p:nvSpPr>
          <p:cNvPr id="145" name="Oval 144"/>
          <p:cNvSpPr/>
          <p:nvPr/>
        </p:nvSpPr>
        <p:spPr>
          <a:xfrm>
            <a:off x="4797220" y="1401202"/>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48" name="Oval 147"/>
          <p:cNvSpPr/>
          <p:nvPr/>
        </p:nvSpPr>
        <p:spPr>
          <a:xfrm>
            <a:off x="5864995" y="1401202"/>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mc:AlternateContent xmlns:mc="http://schemas.openxmlformats.org/markup-compatibility/2006" xmlns:a14="http://schemas.microsoft.com/office/drawing/2010/main">
        <mc:Choice Requires="a14">
          <p:sp>
            <p:nvSpPr>
              <p:cNvPr id="8" name="TextBox 7"/>
              <p:cNvSpPr txBox="1"/>
              <p:nvPr/>
            </p:nvSpPr>
            <p:spPr>
              <a:xfrm>
                <a:off x="5115173" y="652897"/>
                <a:ext cx="548547" cy="670633"/>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2000" b="1" i="1" smtClean="0">
                              <a:solidFill>
                                <a:schemeClr val="tx2">
                                  <a:lumMod val="40000"/>
                                  <a:lumOff val="60000"/>
                                </a:schemeClr>
                              </a:solidFill>
                              <a:latin typeface="Cambria Math" panose="02040503050406030204" pitchFamily="18" charset="0"/>
                            </a:rPr>
                          </m:ctrlPr>
                        </m:fPr>
                        <m:num>
                          <m:r>
                            <a:rPr lang="en-IE" sz="2000" b="1" i="1" smtClean="0">
                              <a:solidFill>
                                <a:schemeClr val="tx2">
                                  <a:lumMod val="40000"/>
                                  <a:lumOff val="60000"/>
                                </a:schemeClr>
                              </a:solidFill>
                              <a:latin typeface="Cambria Math"/>
                            </a:rPr>
                            <m:t>𝟏𝟐</m:t>
                          </m:r>
                        </m:num>
                        <m:den>
                          <m:r>
                            <a:rPr lang="en-IE" sz="2000" b="1" i="1" smtClean="0">
                              <a:solidFill>
                                <a:schemeClr val="tx2">
                                  <a:lumMod val="40000"/>
                                  <a:lumOff val="60000"/>
                                </a:schemeClr>
                              </a:solidFill>
                              <a:latin typeface="Cambria Math"/>
                            </a:rPr>
                            <m:t>𝟖</m:t>
                          </m:r>
                        </m:den>
                      </m:f>
                    </m:oMath>
                  </m:oMathPara>
                </a14:m>
                <a:endParaRPr lang="en-IE" sz="2000" b="1" dirty="0" smtClean="0">
                  <a:solidFill>
                    <a:schemeClr val="tx2">
                      <a:lumMod val="40000"/>
                      <a:lumOff val="60000"/>
                    </a:schemeClr>
                  </a:solidFill>
                  <a:latin typeface="Cambria" panose="020405030504060302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115173" y="652897"/>
                <a:ext cx="548547" cy="670633"/>
              </a:xfrm>
              <a:prstGeom prst="rect">
                <a:avLst/>
              </a:prstGeom>
              <a:blipFill rotWithShape="1">
                <a:blip r:embed="rId7"/>
                <a:stretch>
                  <a:fillRect/>
                </a:stretch>
              </a:blipFill>
              <a:ln w="47625">
                <a:no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49" name="TextBox 148"/>
              <p:cNvSpPr txBox="1"/>
              <p:nvPr/>
            </p:nvSpPr>
            <p:spPr>
              <a:xfrm>
                <a:off x="4886550" y="652897"/>
                <a:ext cx="548547" cy="668516"/>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2000" b="1" i="1" smtClean="0">
                              <a:solidFill>
                                <a:schemeClr val="tx2">
                                  <a:lumMod val="75000"/>
                                </a:schemeClr>
                              </a:solidFill>
                              <a:latin typeface="Cambria Math" panose="02040503050406030204" pitchFamily="18" charset="0"/>
                            </a:rPr>
                          </m:ctrlPr>
                        </m:fPr>
                        <m:num>
                          <m:r>
                            <a:rPr lang="en-IE" sz="2000" b="1" i="1" smtClean="0">
                              <a:solidFill>
                                <a:schemeClr val="tx2">
                                  <a:lumMod val="75000"/>
                                </a:schemeClr>
                              </a:solidFill>
                              <a:latin typeface="Cambria Math"/>
                            </a:rPr>
                            <m:t>𝟏𝟏</m:t>
                          </m:r>
                        </m:num>
                        <m:den>
                          <m:r>
                            <a:rPr lang="en-IE" sz="2000" b="1" i="1" smtClean="0">
                              <a:solidFill>
                                <a:schemeClr val="tx2">
                                  <a:lumMod val="75000"/>
                                </a:schemeClr>
                              </a:solidFill>
                              <a:latin typeface="Cambria Math"/>
                            </a:rPr>
                            <m:t>𝟖</m:t>
                          </m:r>
                        </m:den>
                      </m:f>
                    </m:oMath>
                  </m:oMathPara>
                </a14:m>
                <a:endParaRPr lang="en-IE" sz="2000" b="1" dirty="0" smtClean="0">
                  <a:solidFill>
                    <a:schemeClr val="tx2">
                      <a:lumMod val="75000"/>
                    </a:schemeClr>
                  </a:solidFill>
                  <a:latin typeface="Cambria" panose="02040503050406030204" pitchFamily="18" charset="0"/>
                </a:endParaRPr>
              </a:p>
            </p:txBody>
          </p:sp>
        </mc:Choice>
        <mc:Fallback xmlns="">
          <p:sp>
            <p:nvSpPr>
              <p:cNvPr id="149" name="TextBox 148"/>
              <p:cNvSpPr txBox="1">
                <a:spLocks noRot="1" noChangeAspect="1" noMove="1" noResize="1" noEditPoints="1" noAdjustHandles="1" noChangeArrowheads="1" noChangeShapeType="1" noTextEdit="1"/>
              </p:cNvSpPr>
              <p:nvPr/>
            </p:nvSpPr>
            <p:spPr>
              <a:xfrm>
                <a:off x="4886550" y="652897"/>
                <a:ext cx="548547" cy="668516"/>
              </a:xfrm>
              <a:prstGeom prst="rect">
                <a:avLst/>
              </a:prstGeom>
              <a:blipFill rotWithShape="1">
                <a:blip r:embed="rId8"/>
                <a:stretch>
                  <a:fillRect/>
                </a:stretch>
              </a:blipFill>
              <a:ln w="47625">
                <a:noFill/>
              </a:ln>
            </p:spPr>
            <p:txBody>
              <a:bodyPr/>
              <a:lstStyle/>
              <a:p>
                <a:r>
                  <a:rPr lang="en-IE">
                    <a:noFill/>
                  </a:rPr>
                  <a:t> </a:t>
                </a:r>
              </a:p>
            </p:txBody>
          </p:sp>
        </mc:Fallback>
      </mc:AlternateContent>
      <p:cxnSp>
        <p:nvCxnSpPr>
          <p:cNvPr id="167" name="Straight Connector 166"/>
          <p:cNvCxnSpPr/>
          <p:nvPr/>
        </p:nvCxnSpPr>
        <p:spPr bwMode="auto">
          <a:xfrm>
            <a:off x="5394072" y="1491202"/>
            <a:ext cx="0" cy="72000"/>
          </a:xfrm>
          <a:prstGeom prst="line">
            <a:avLst/>
          </a:prstGeom>
          <a:solidFill>
            <a:schemeClr val="hlink">
              <a:alpha val="64999"/>
            </a:schemeClr>
          </a:solidFill>
          <a:ln w="19050" cap="flat" cmpd="sng" algn="ctr">
            <a:solidFill>
              <a:schemeClr val="tx1"/>
            </a:solidFill>
            <a:prstDash val="solid"/>
            <a:round/>
            <a:headEnd type="none" w="med" len="med"/>
            <a:tailEnd type="none" w="med" len="med"/>
          </a:ln>
          <a:effectLst/>
        </p:spPr>
      </p:cxnSp>
      <p:sp>
        <p:nvSpPr>
          <p:cNvPr id="150" name="Oval 149"/>
          <p:cNvSpPr/>
          <p:nvPr/>
        </p:nvSpPr>
        <p:spPr>
          <a:xfrm>
            <a:off x="5304072" y="1401202"/>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51" name="Oval 150"/>
          <p:cNvSpPr/>
          <p:nvPr/>
        </p:nvSpPr>
        <p:spPr>
          <a:xfrm>
            <a:off x="6452171" y="1401202"/>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mc:AlternateContent xmlns:mc="http://schemas.openxmlformats.org/markup-compatibility/2006" xmlns:a14="http://schemas.microsoft.com/office/drawing/2010/main">
        <mc:Choice Requires="a14">
          <p:sp>
            <p:nvSpPr>
              <p:cNvPr id="153" name="TextBox 152"/>
              <p:cNvSpPr txBox="1"/>
              <p:nvPr/>
            </p:nvSpPr>
            <p:spPr>
              <a:xfrm>
                <a:off x="6259049" y="652897"/>
                <a:ext cx="548547" cy="668516"/>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2000" b="1" i="1" smtClean="0">
                              <a:solidFill>
                                <a:schemeClr val="tx2">
                                  <a:lumMod val="40000"/>
                                  <a:lumOff val="60000"/>
                                </a:schemeClr>
                              </a:solidFill>
                              <a:latin typeface="Cambria Math" panose="02040503050406030204" pitchFamily="18" charset="0"/>
                            </a:rPr>
                          </m:ctrlPr>
                        </m:fPr>
                        <m:num>
                          <m:r>
                            <a:rPr lang="en-IE" sz="2000" b="1" i="1" smtClean="0">
                              <a:solidFill>
                                <a:schemeClr val="tx2">
                                  <a:lumMod val="40000"/>
                                  <a:lumOff val="60000"/>
                                </a:schemeClr>
                              </a:solidFill>
                              <a:latin typeface="Cambria Math"/>
                            </a:rPr>
                            <m:t>𝟏𝟔</m:t>
                          </m:r>
                        </m:num>
                        <m:den>
                          <m:r>
                            <a:rPr lang="en-IE" sz="2000" b="1" i="1" smtClean="0">
                              <a:solidFill>
                                <a:schemeClr val="tx2">
                                  <a:lumMod val="40000"/>
                                  <a:lumOff val="60000"/>
                                </a:schemeClr>
                              </a:solidFill>
                              <a:latin typeface="Cambria Math"/>
                            </a:rPr>
                            <m:t>𝟖</m:t>
                          </m:r>
                        </m:den>
                      </m:f>
                    </m:oMath>
                  </m:oMathPara>
                </a14:m>
                <a:endParaRPr lang="en-IE" sz="2000" b="1" dirty="0" smtClean="0">
                  <a:solidFill>
                    <a:schemeClr val="tx2">
                      <a:lumMod val="40000"/>
                      <a:lumOff val="60000"/>
                    </a:schemeClr>
                  </a:solidFill>
                  <a:latin typeface="Cambria" panose="02040503050406030204" pitchFamily="18" charset="0"/>
                </a:endParaRPr>
              </a:p>
            </p:txBody>
          </p:sp>
        </mc:Choice>
        <mc:Fallback xmlns="">
          <p:sp>
            <p:nvSpPr>
              <p:cNvPr id="153" name="TextBox 152"/>
              <p:cNvSpPr txBox="1">
                <a:spLocks noRot="1" noChangeAspect="1" noMove="1" noResize="1" noEditPoints="1" noAdjustHandles="1" noChangeArrowheads="1" noChangeShapeType="1" noTextEdit="1"/>
              </p:cNvSpPr>
              <p:nvPr/>
            </p:nvSpPr>
            <p:spPr>
              <a:xfrm>
                <a:off x="6259049" y="652897"/>
                <a:ext cx="548547" cy="668516"/>
              </a:xfrm>
              <a:prstGeom prst="rect">
                <a:avLst/>
              </a:prstGeom>
              <a:blipFill rotWithShape="1">
                <a:blip r:embed="rId9"/>
                <a:stretch>
                  <a:fillRect/>
                </a:stretch>
              </a:blipFill>
              <a:ln w="47625">
                <a:noFill/>
              </a:ln>
            </p:spPr>
            <p:txBody>
              <a:bodyPr/>
              <a:lstStyle/>
              <a:p>
                <a:r>
                  <a:rPr lang="en-IE">
                    <a:noFill/>
                  </a:rPr>
                  <a:t> </a:t>
                </a:r>
              </a:p>
            </p:txBody>
          </p:sp>
        </mc:Fallback>
      </mc:AlternateContent>
      <p:sp>
        <p:nvSpPr>
          <p:cNvPr id="155" name="Oval 154"/>
          <p:cNvSpPr/>
          <p:nvPr/>
        </p:nvSpPr>
        <p:spPr>
          <a:xfrm>
            <a:off x="4254704" y="1401202"/>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mc:AlternateContent xmlns:mc="http://schemas.openxmlformats.org/markup-compatibility/2006" xmlns:a14="http://schemas.microsoft.com/office/drawing/2010/main">
        <mc:Choice Requires="a14">
          <p:sp>
            <p:nvSpPr>
              <p:cNvPr id="156" name="TextBox 155"/>
              <p:cNvSpPr txBox="1"/>
              <p:nvPr/>
            </p:nvSpPr>
            <p:spPr>
              <a:xfrm>
                <a:off x="4151243" y="652897"/>
                <a:ext cx="394659" cy="670633"/>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2000" b="1" i="1" smtClean="0">
                              <a:solidFill>
                                <a:schemeClr val="tx2">
                                  <a:lumMod val="40000"/>
                                  <a:lumOff val="60000"/>
                                </a:schemeClr>
                              </a:solidFill>
                              <a:latin typeface="Cambria Math" panose="02040503050406030204" pitchFamily="18" charset="0"/>
                            </a:rPr>
                          </m:ctrlPr>
                        </m:fPr>
                        <m:num>
                          <m:r>
                            <a:rPr lang="en-IE" sz="2000" b="1" i="1" smtClean="0">
                              <a:solidFill>
                                <a:schemeClr val="tx2">
                                  <a:lumMod val="40000"/>
                                  <a:lumOff val="60000"/>
                                </a:schemeClr>
                              </a:solidFill>
                              <a:latin typeface="Cambria Math"/>
                            </a:rPr>
                            <m:t>𝟖</m:t>
                          </m:r>
                        </m:num>
                        <m:den>
                          <m:r>
                            <a:rPr lang="en-IE" sz="2000" b="1" i="1" smtClean="0">
                              <a:solidFill>
                                <a:schemeClr val="tx2">
                                  <a:lumMod val="40000"/>
                                  <a:lumOff val="60000"/>
                                </a:schemeClr>
                              </a:solidFill>
                              <a:latin typeface="Cambria Math"/>
                            </a:rPr>
                            <m:t>𝟖</m:t>
                          </m:r>
                        </m:den>
                      </m:f>
                    </m:oMath>
                  </m:oMathPara>
                </a14:m>
                <a:endParaRPr lang="en-IE" sz="2000" b="1" dirty="0" smtClean="0">
                  <a:solidFill>
                    <a:schemeClr val="tx2">
                      <a:lumMod val="40000"/>
                      <a:lumOff val="60000"/>
                    </a:schemeClr>
                  </a:solidFill>
                  <a:latin typeface="Cambria" panose="02040503050406030204" pitchFamily="18" charset="0"/>
                </a:endParaRPr>
              </a:p>
            </p:txBody>
          </p:sp>
        </mc:Choice>
        <mc:Fallback xmlns="">
          <p:sp>
            <p:nvSpPr>
              <p:cNvPr id="156" name="TextBox 155"/>
              <p:cNvSpPr txBox="1">
                <a:spLocks noRot="1" noChangeAspect="1" noMove="1" noResize="1" noEditPoints="1" noAdjustHandles="1" noChangeArrowheads="1" noChangeShapeType="1" noTextEdit="1"/>
              </p:cNvSpPr>
              <p:nvPr/>
            </p:nvSpPr>
            <p:spPr>
              <a:xfrm>
                <a:off x="4151243" y="652897"/>
                <a:ext cx="394659" cy="670633"/>
              </a:xfrm>
              <a:prstGeom prst="rect">
                <a:avLst/>
              </a:prstGeom>
              <a:blipFill rotWithShape="1">
                <a:blip r:embed="rId10"/>
                <a:stretch>
                  <a:fillRect/>
                </a:stretch>
              </a:blipFill>
              <a:ln w="47625">
                <a:noFill/>
              </a:ln>
            </p:spPr>
            <p:txBody>
              <a:bodyPr/>
              <a:lstStyle/>
              <a:p>
                <a:r>
                  <a:rPr lang="en-IE">
                    <a:noFill/>
                  </a:rPr>
                  <a:t> </a:t>
                </a:r>
              </a:p>
            </p:txBody>
          </p:sp>
        </mc:Fallback>
      </mc:AlternateContent>
      <p:sp>
        <p:nvSpPr>
          <p:cNvPr id="138" name="Oval 137"/>
          <p:cNvSpPr/>
          <p:nvPr/>
        </p:nvSpPr>
        <p:spPr>
          <a:xfrm>
            <a:off x="5075244" y="1401202"/>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0" name="Oval 139"/>
          <p:cNvSpPr/>
          <p:nvPr/>
        </p:nvSpPr>
        <p:spPr>
          <a:xfrm>
            <a:off x="6171793" y="1401202"/>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mc:AlternateContent xmlns:mc="http://schemas.openxmlformats.org/markup-compatibility/2006" xmlns:a14="http://schemas.microsoft.com/office/drawing/2010/main">
        <mc:Choice Requires="a14">
          <p:sp>
            <p:nvSpPr>
              <p:cNvPr id="143" name="TextBox 142"/>
              <p:cNvSpPr txBox="1"/>
              <p:nvPr/>
            </p:nvSpPr>
            <p:spPr>
              <a:xfrm>
                <a:off x="5653673" y="652897"/>
                <a:ext cx="548547" cy="670633"/>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2000" b="1" i="1" smtClean="0">
                              <a:solidFill>
                                <a:schemeClr val="tx2">
                                  <a:lumMod val="40000"/>
                                  <a:lumOff val="60000"/>
                                </a:schemeClr>
                              </a:solidFill>
                              <a:latin typeface="Cambria Math" panose="02040503050406030204" pitchFamily="18" charset="0"/>
                            </a:rPr>
                          </m:ctrlPr>
                        </m:fPr>
                        <m:num>
                          <m:r>
                            <a:rPr lang="en-IE" sz="2000" b="1" i="1" smtClean="0">
                              <a:solidFill>
                                <a:schemeClr val="tx2">
                                  <a:lumMod val="40000"/>
                                  <a:lumOff val="60000"/>
                                </a:schemeClr>
                              </a:solidFill>
                              <a:latin typeface="Cambria Math"/>
                            </a:rPr>
                            <m:t>𝟏𝟒</m:t>
                          </m:r>
                        </m:num>
                        <m:den>
                          <m:r>
                            <a:rPr lang="en-IE" sz="2000" b="1" i="1" smtClean="0">
                              <a:solidFill>
                                <a:schemeClr val="tx2">
                                  <a:lumMod val="40000"/>
                                  <a:lumOff val="60000"/>
                                </a:schemeClr>
                              </a:solidFill>
                              <a:latin typeface="Cambria Math"/>
                            </a:rPr>
                            <m:t>𝟖</m:t>
                          </m:r>
                        </m:den>
                      </m:f>
                    </m:oMath>
                  </m:oMathPara>
                </a14:m>
                <a:endParaRPr lang="en-IE" sz="2000" b="1" dirty="0" smtClean="0">
                  <a:solidFill>
                    <a:schemeClr val="tx2">
                      <a:lumMod val="40000"/>
                      <a:lumOff val="60000"/>
                    </a:schemeClr>
                  </a:solidFill>
                  <a:latin typeface="Cambria" panose="02040503050406030204" pitchFamily="18" charset="0"/>
                </a:endParaRPr>
              </a:p>
            </p:txBody>
          </p:sp>
        </mc:Choice>
        <mc:Fallback xmlns="">
          <p:sp>
            <p:nvSpPr>
              <p:cNvPr id="143" name="TextBox 142"/>
              <p:cNvSpPr txBox="1">
                <a:spLocks noRot="1" noChangeAspect="1" noMove="1" noResize="1" noEditPoints="1" noAdjustHandles="1" noChangeArrowheads="1" noChangeShapeType="1" noTextEdit="1"/>
              </p:cNvSpPr>
              <p:nvPr/>
            </p:nvSpPr>
            <p:spPr>
              <a:xfrm>
                <a:off x="5653673" y="652897"/>
                <a:ext cx="548547" cy="670633"/>
              </a:xfrm>
              <a:prstGeom prst="rect">
                <a:avLst/>
              </a:prstGeom>
              <a:blipFill rotWithShape="1">
                <a:blip r:embed="rId11"/>
                <a:stretch>
                  <a:fillRect/>
                </a:stretch>
              </a:blipFill>
              <a:ln w="47625">
                <a:no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44" name="TextBox 143"/>
              <p:cNvSpPr txBox="1"/>
              <p:nvPr/>
            </p:nvSpPr>
            <p:spPr>
              <a:xfrm>
                <a:off x="5411227" y="652897"/>
                <a:ext cx="548547" cy="668516"/>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2000" b="1" i="1" smtClean="0">
                              <a:solidFill>
                                <a:schemeClr val="tx2">
                                  <a:lumMod val="75000"/>
                                </a:schemeClr>
                              </a:solidFill>
                              <a:latin typeface="Cambria Math" panose="02040503050406030204" pitchFamily="18" charset="0"/>
                            </a:rPr>
                          </m:ctrlPr>
                        </m:fPr>
                        <m:num>
                          <m:r>
                            <a:rPr lang="en-IE" sz="2000" b="1" i="1" smtClean="0">
                              <a:solidFill>
                                <a:schemeClr val="tx2">
                                  <a:lumMod val="75000"/>
                                </a:schemeClr>
                              </a:solidFill>
                              <a:latin typeface="Cambria Math"/>
                            </a:rPr>
                            <m:t>𝟏𝟑</m:t>
                          </m:r>
                        </m:num>
                        <m:den>
                          <m:r>
                            <a:rPr lang="en-IE" sz="2000" b="1" i="1" smtClean="0">
                              <a:solidFill>
                                <a:schemeClr val="tx2">
                                  <a:lumMod val="75000"/>
                                </a:schemeClr>
                              </a:solidFill>
                              <a:latin typeface="Cambria Math"/>
                            </a:rPr>
                            <m:t>𝟖</m:t>
                          </m:r>
                        </m:den>
                      </m:f>
                    </m:oMath>
                  </m:oMathPara>
                </a14:m>
                <a:endParaRPr lang="en-IE" sz="2000" b="1" dirty="0" smtClean="0">
                  <a:solidFill>
                    <a:schemeClr val="tx2">
                      <a:lumMod val="75000"/>
                    </a:schemeClr>
                  </a:solidFill>
                  <a:latin typeface="Cambria" panose="02040503050406030204" pitchFamily="18" charset="0"/>
                </a:endParaRPr>
              </a:p>
            </p:txBody>
          </p:sp>
        </mc:Choice>
        <mc:Fallback xmlns="">
          <p:sp>
            <p:nvSpPr>
              <p:cNvPr id="144" name="TextBox 143"/>
              <p:cNvSpPr txBox="1">
                <a:spLocks noRot="1" noChangeAspect="1" noMove="1" noResize="1" noEditPoints="1" noAdjustHandles="1" noChangeArrowheads="1" noChangeShapeType="1" noTextEdit="1"/>
              </p:cNvSpPr>
              <p:nvPr/>
            </p:nvSpPr>
            <p:spPr>
              <a:xfrm>
                <a:off x="5411227" y="652897"/>
                <a:ext cx="548547" cy="668516"/>
              </a:xfrm>
              <a:prstGeom prst="rect">
                <a:avLst/>
              </a:prstGeom>
              <a:blipFill rotWithShape="1">
                <a:blip r:embed="rId12"/>
                <a:stretch>
                  <a:fillRect/>
                </a:stretch>
              </a:blipFill>
              <a:ln w="47625">
                <a:noFill/>
              </a:ln>
            </p:spPr>
            <p:txBody>
              <a:bodyPr/>
              <a:lstStyle/>
              <a:p>
                <a:r>
                  <a:rPr lang="en-IE">
                    <a:noFill/>
                  </a:rPr>
                  <a:t> </a:t>
                </a:r>
              </a:p>
            </p:txBody>
          </p:sp>
        </mc:Fallback>
      </mc:AlternateContent>
      <p:sp>
        <p:nvSpPr>
          <p:cNvPr id="146" name="Oval 145"/>
          <p:cNvSpPr/>
          <p:nvPr/>
        </p:nvSpPr>
        <p:spPr>
          <a:xfrm>
            <a:off x="5587368" y="1401202"/>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mc:AlternateContent xmlns:mc="http://schemas.openxmlformats.org/markup-compatibility/2006" xmlns:a14="http://schemas.microsoft.com/office/drawing/2010/main">
        <mc:Choice Requires="a14">
          <p:sp>
            <p:nvSpPr>
              <p:cNvPr id="158" name="TextBox 157"/>
              <p:cNvSpPr txBox="1"/>
              <p:nvPr/>
            </p:nvSpPr>
            <p:spPr>
              <a:xfrm>
                <a:off x="4396365" y="652897"/>
                <a:ext cx="394659" cy="670633"/>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2000" b="1" i="1" smtClean="0">
                              <a:solidFill>
                                <a:schemeClr val="tx2">
                                  <a:lumMod val="75000"/>
                                </a:schemeClr>
                              </a:solidFill>
                              <a:latin typeface="Cambria Math" panose="02040503050406030204" pitchFamily="18" charset="0"/>
                            </a:rPr>
                          </m:ctrlPr>
                        </m:fPr>
                        <m:num>
                          <m:r>
                            <a:rPr lang="en-IE" sz="2000" b="1" i="1" smtClean="0">
                              <a:solidFill>
                                <a:schemeClr val="tx2">
                                  <a:lumMod val="75000"/>
                                </a:schemeClr>
                              </a:solidFill>
                              <a:latin typeface="Cambria Math"/>
                            </a:rPr>
                            <m:t>𝟗</m:t>
                          </m:r>
                        </m:num>
                        <m:den>
                          <m:r>
                            <a:rPr lang="en-IE" sz="2000" b="1" i="1" smtClean="0">
                              <a:solidFill>
                                <a:schemeClr val="tx2">
                                  <a:lumMod val="75000"/>
                                </a:schemeClr>
                              </a:solidFill>
                              <a:latin typeface="Cambria Math"/>
                            </a:rPr>
                            <m:t>𝟖</m:t>
                          </m:r>
                        </m:den>
                      </m:f>
                    </m:oMath>
                  </m:oMathPara>
                </a14:m>
                <a:endParaRPr lang="en-IE" sz="2000" b="1" dirty="0" smtClean="0">
                  <a:solidFill>
                    <a:schemeClr val="tx2">
                      <a:lumMod val="75000"/>
                    </a:schemeClr>
                  </a:solidFill>
                  <a:latin typeface="Cambria" panose="02040503050406030204" pitchFamily="18" charset="0"/>
                </a:endParaRPr>
              </a:p>
            </p:txBody>
          </p:sp>
        </mc:Choice>
        <mc:Fallback xmlns="">
          <p:sp>
            <p:nvSpPr>
              <p:cNvPr id="158" name="TextBox 157"/>
              <p:cNvSpPr txBox="1">
                <a:spLocks noRot="1" noChangeAspect="1" noMove="1" noResize="1" noEditPoints="1" noAdjustHandles="1" noChangeArrowheads="1" noChangeShapeType="1" noTextEdit="1"/>
              </p:cNvSpPr>
              <p:nvPr/>
            </p:nvSpPr>
            <p:spPr>
              <a:xfrm>
                <a:off x="4396365" y="652897"/>
                <a:ext cx="394659" cy="670633"/>
              </a:xfrm>
              <a:prstGeom prst="rect">
                <a:avLst/>
              </a:prstGeom>
              <a:blipFill rotWithShape="1">
                <a:blip r:embed="rId13"/>
                <a:stretch>
                  <a:fillRect/>
                </a:stretch>
              </a:blipFill>
              <a:ln w="47625">
                <a:noFill/>
              </a:ln>
            </p:spPr>
            <p:txBody>
              <a:bodyPr/>
              <a:lstStyle/>
              <a:p>
                <a:r>
                  <a:rPr lang="en-IE">
                    <a:noFill/>
                  </a:rPr>
                  <a:t> </a:t>
                </a:r>
              </a:p>
            </p:txBody>
          </p:sp>
        </mc:Fallback>
      </mc:AlternateContent>
      <p:sp>
        <p:nvSpPr>
          <p:cNvPr id="160" name="Oval 159"/>
          <p:cNvSpPr/>
          <p:nvPr/>
        </p:nvSpPr>
        <p:spPr>
          <a:xfrm>
            <a:off x="4526319" y="1401202"/>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mc:AlternateContent xmlns:mc="http://schemas.openxmlformats.org/markup-compatibility/2006" xmlns:a14="http://schemas.microsoft.com/office/drawing/2010/main">
        <mc:Choice Requires="a14">
          <p:sp>
            <p:nvSpPr>
              <p:cNvPr id="161" name="TextBox 160"/>
              <p:cNvSpPr txBox="1"/>
              <p:nvPr/>
            </p:nvSpPr>
            <p:spPr>
              <a:xfrm>
                <a:off x="4583728" y="652897"/>
                <a:ext cx="548547" cy="670633"/>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2000" b="1" i="1" smtClean="0">
                              <a:solidFill>
                                <a:schemeClr val="tx2">
                                  <a:lumMod val="40000"/>
                                  <a:lumOff val="60000"/>
                                </a:schemeClr>
                              </a:solidFill>
                              <a:latin typeface="Cambria Math" panose="02040503050406030204" pitchFamily="18" charset="0"/>
                            </a:rPr>
                          </m:ctrlPr>
                        </m:fPr>
                        <m:num>
                          <m:r>
                            <a:rPr lang="en-IE" sz="2000" b="1" i="1" smtClean="0">
                              <a:solidFill>
                                <a:schemeClr val="tx2">
                                  <a:lumMod val="40000"/>
                                  <a:lumOff val="60000"/>
                                </a:schemeClr>
                              </a:solidFill>
                              <a:latin typeface="Cambria Math"/>
                            </a:rPr>
                            <m:t>𝟏𝟎</m:t>
                          </m:r>
                        </m:num>
                        <m:den>
                          <m:r>
                            <a:rPr lang="en-IE" sz="2000" b="1" i="1" smtClean="0">
                              <a:solidFill>
                                <a:schemeClr val="tx2">
                                  <a:lumMod val="40000"/>
                                  <a:lumOff val="60000"/>
                                </a:schemeClr>
                              </a:solidFill>
                              <a:latin typeface="Cambria Math"/>
                            </a:rPr>
                            <m:t>𝟖</m:t>
                          </m:r>
                        </m:den>
                      </m:f>
                    </m:oMath>
                  </m:oMathPara>
                </a14:m>
                <a:endParaRPr lang="en-IE" sz="2000" b="1" dirty="0" smtClean="0">
                  <a:solidFill>
                    <a:schemeClr val="tx2">
                      <a:lumMod val="40000"/>
                      <a:lumOff val="60000"/>
                    </a:schemeClr>
                  </a:solidFill>
                  <a:latin typeface="Cambria" panose="02040503050406030204" pitchFamily="18" charset="0"/>
                </a:endParaRPr>
              </a:p>
            </p:txBody>
          </p:sp>
        </mc:Choice>
        <mc:Fallback xmlns="">
          <p:sp>
            <p:nvSpPr>
              <p:cNvPr id="161" name="TextBox 160"/>
              <p:cNvSpPr txBox="1">
                <a:spLocks noRot="1" noChangeAspect="1" noMove="1" noResize="1" noEditPoints="1" noAdjustHandles="1" noChangeArrowheads="1" noChangeShapeType="1" noTextEdit="1"/>
              </p:cNvSpPr>
              <p:nvPr/>
            </p:nvSpPr>
            <p:spPr>
              <a:xfrm>
                <a:off x="4583728" y="652897"/>
                <a:ext cx="548547" cy="670633"/>
              </a:xfrm>
              <a:prstGeom prst="rect">
                <a:avLst/>
              </a:prstGeom>
              <a:blipFill rotWithShape="1">
                <a:blip r:embed="rId14"/>
                <a:stretch>
                  <a:fillRect/>
                </a:stretch>
              </a:blipFill>
              <a:ln w="47625">
                <a:no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62" name="TextBox 161"/>
              <p:cNvSpPr txBox="1"/>
              <p:nvPr/>
            </p:nvSpPr>
            <p:spPr>
              <a:xfrm>
                <a:off x="5971475" y="654489"/>
                <a:ext cx="548548" cy="676917"/>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2000" b="1" i="1" smtClean="0">
                              <a:solidFill>
                                <a:schemeClr val="tx2">
                                  <a:lumMod val="75000"/>
                                </a:schemeClr>
                              </a:solidFill>
                              <a:latin typeface="Cambria Math" panose="02040503050406030204" pitchFamily="18" charset="0"/>
                            </a:rPr>
                          </m:ctrlPr>
                        </m:fPr>
                        <m:num>
                          <m:r>
                            <a:rPr lang="en-IE" sz="2000" b="1" i="1" smtClean="0">
                              <a:solidFill>
                                <a:schemeClr val="tx2">
                                  <a:lumMod val="75000"/>
                                </a:schemeClr>
                              </a:solidFill>
                              <a:latin typeface="Cambria Math"/>
                            </a:rPr>
                            <m:t>𝟏𝟓</m:t>
                          </m:r>
                        </m:num>
                        <m:den>
                          <m:r>
                            <a:rPr lang="en-IE" sz="2000" b="1" i="1" smtClean="0">
                              <a:solidFill>
                                <a:schemeClr val="tx2">
                                  <a:lumMod val="75000"/>
                                </a:schemeClr>
                              </a:solidFill>
                              <a:latin typeface="Cambria Math"/>
                            </a:rPr>
                            <m:t>𝟖</m:t>
                          </m:r>
                        </m:den>
                      </m:f>
                    </m:oMath>
                  </m:oMathPara>
                </a14:m>
                <a:endParaRPr lang="en-IE" sz="2000" b="1" dirty="0" smtClean="0">
                  <a:solidFill>
                    <a:schemeClr val="tx2">
                      <a:lumMod val="75000"/>
                    </a:schemeClr>
                  </a:solidFill>
                  <a:latin typeface="Cambria" panose="02040503050406030204" pitchFamily="18" charset="0"/>
                </a:endParaRPr>
              </a:p>
            </p:txBody>
          </p:sp>
        </mc:Choice>
        <mc:Fallback xmlns="">
          <p:sp>
            <p:nvSpPr>
              <p:cNvPr id="162" name="TextBox 161"/>
              <p:cNvSpPr txBox="1">
                <a:spLocks noRot="1" noChangeAspect="1" noMove="1" noResize="1" noEditPoints="1" noAdjustHandles="1" noChangeArrowheads="1" noChangeShapeType="1" noTextEdit="1"/>
              </p:cNvSpPr>
              <p:nvPr/>
            </p:nvSpPr>
            <p:spPr>
              <a:xfrm>
                <a:off x="5971475" y="654489"/>
                <a:ext cx="548548" cy="676917"/>
              </a:xfrm>
              <a:prstGeom prst="rect">
                <a:avLst/>
              </a:prstGeom>
              <a:blipFill rotWithShape="1">
                <a:blip r:embed="rId15"/>
                <a:stretch>
                  <a:fillRect/>
                </a:stretch>
              </a:blipFill>
              <a:ln w="47625">
                <a:noFill/>
              </a:ln>
            </p:spPr>
            <p:txBody>
              <a:bodyPr/>
              <a:lstStyle/>
              <a:p>
                <a:r>
                  <a:rPr lang="en-IE">
                    <a:noFill/>
                  </a:rPr>
                  <a:t> </a:t>
                </a:r>
              </a:p>
            </p:txBody>
          </p:sp>
        </mc:Fallback>
      </mc:AlternateContent>
    </p:spTree>
    <p:extLst>
      <p:ext uri="{BB962C8B-B14F-4D97-AF65-F5344CB8AC3E}">
        <p14:creationId xmlns:p14="http://schemas.microsoft.com/office/powerpoint/2010/main" val="395707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0"/>
                                        </p:tgtEl>
                                        <p:attrNameLst>
                                          <p:attrName>style.visibility</p:attrName>
                                        </p:attrNameLst>
                                      </p:cBhvr>
                                      <p:to>
                                        <p:strVal val="visible"/>
                                      </p:to>
                                    </p:set>
                                    <p:animEffect transition="in" filter="fade">
                                      <p:cBhvr>
                                        <p:cTn id="7" dur="250"/>
                                        <p:tgtEl>
                                          <p:spTgt spid="160"/>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58"/>
                                        </p:tgtEl>
                                        <p:attrNameLst>
                                          <p:attrName>style.visibility</p:attrName>
                                        </p:attrNameLst>
                                      </p:cBhvr>
                                      <p:to>
                                        <p:strVal val="visible"/>
                                      </p:to>
                                    </p:set>
                                    <p:animEffect transition="in" filter="fade">
                                      <p:cBhvr>
                                        <p:cTn id="11" dur="250"/>
                                        <p:tgtEl>
                                          <p:spTgt spid="158"/>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38"/>
                                        </p:tgtEl>
                                        <p:attrNameLst>
                                          <p:attrName>style.visibility</p:attrName>
                                        </p:attrNameLst>
                                      </p:cBhvr>
                                      <p:to>
                                        <p:strVal val="visible"/>
                                      </p:to>
                                    </p:set>
                                    <p:animEffect transition="in" filter="fade">
                                      <p:cBhvr>
                                        <p:cTn id="15" dur="250"/>
                                        <p:tgtEl>
                                          <p:spTgt spid="138"/>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149"/>
                                        </p:tgtEl>
                                        <p:attrNameLst>
                                          <p:attrName>style.visibility</p:attrName>
                                        </p:attrNameLst>
                                      </p:cBhvr>
                                      <p:to>
                                        <p:strVal val="visible"/>
                                      </p:to>
                                    </p:set>
                                    <p:animEffect transition="in" filter="fade">
                                      <p:cBhvr>
                                        <p:cTn id="19" dur="250"/>
                                        <p:tgtEl>
                                          <p:spTgt spid="149"/>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46"/>
                                        </p:tgtEl>
                                        <p:attrNameLst>
                                          <p:attrName>style.visibility</p:attrName>
                                        </p:attrNameLst>
                                      </p:cBhvr>
                                      <p:to>
                                        <p:strVal val="visible"/>
                                      </p:to>
                                    </p:set>
                                    <p:animEffect transition="in" filter="fade">
                                      <p:cBhvr>
                                        <p:cTn id="23" dur="250"/>
                                        <p:tgtEl>
                                          <p:spTgt spid="146"/>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144"/>
                                        </p:tgtEl>
                                        <p:attrNameLst>
                                          <p:attrName>style.visibility</p:attrName>
                                        </p:attrNameLst>
                                      </p:cBhvr>
                                      <p:to>
                                        <p:strVal val="visible"/>
                                      </p:to>
                                    </p:set>
                                    <p:animEffect transition="in" filter="fade">
                                      <p:cBhvr>
                                        <p:cTn id="27" dur="250"/>
                                        <p:tgtEl>
                                          <p:spTgt spid="144"/>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140"/>
                                        </p:tgtEl>
                                        <p:attrNameLst>
                                          <p:attrName>style.visibility</p:attrName>
                                        </p:attrNameLst>
                                      </p:cBhvr>
                                      <p:to>
                                        <p:strVal val="visible"/>
                                      </p:to>
                                    </p:set>
                                    <p:animEffect transition="in" filter="fade">
                                      <p:cBhvr>
                                        <p:cTn id="31" dur="250"/>
                                        <p:tgtEl>
                                          <p:spTgt spid="140"/>
                                        </p:tgtEl>
                                      </p:cBhvr>
                                    </p:animEffect>
                                  </p:childTnLst>
                                </p:cTn>
                              </p:par>
                            </p:childTnLst>
                          </p:cTn>
                        </p:par>
                        <p:par>
                          <p:cTn id="32" fill="hold">
                            <p:stCondLst>
                              <p:cond delay="1750"/>
                            </p:stCondLst>
                            <p:childTnLst>
                              <p:par>
                                <p:cTn id="33" presetID="10" presetClass="entr" presetSubtype="0" fill="hold" grpId="0" nodeType="afterEffect">
                                  <p:stCondLst>
                                    <p:cond delay="0"/>
                                  </p:stCondLst>
                                  <p:childTnLst>
                                    <p:set>
                                      <p:cBhvr>
                                        <p:cTn id="34" dur="1" fill="hold">
                                          <p:stCondLst>
                                            <p:cond delay="0"/>
                                          </p:stCondLst>
                                        </p:cTn>
                                        <p:tgtEl>
                                          <p:spTgt spid="162"/>
                                        </p:tgtEl>
                                        <p:attrNameLst>
                                          <p:attrName>style.visibility</p:attrName>
                                        </p:attrNameLst>
                                      </p:cBhvr>
                                      <p:to>
                                        <p:strVal val="visible"/>
                                      </p:to>
                                    </p:set>
                                    <p:animEffect transition="in" filter="fade">
                                      <p:cBhvr>
                                        <p:cTn id="35" dur="25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11"/>
                    </p:tgtEl>
                  </p:cond>
                </p:stCondLst>
                <p:endSync evt="end" delay="0">
                  <p:rtn val="all"/>
                </p:endSync>
                <p:childTnLst>
                  <p:par>
                    <p:cTn id="37" fill="hold">
                      <p:stCondLst>
                        <p:cond delay="0"/>
                      </p:stCondLst>
                      <p:childTnLst>
                        <p:par>
                          <p:cTn id="38" fill="hold">
                            <p:stCondLst>
                              <p:cond delay="0"/>
                            </p:stCondLst>
                            <p:childTnLst>
                              <p:par>
                                <p:cTn id="39" presetID="35" presetClass="path" presetSubtype="0" accel="50000" decel="50000" fill="hold" nodeType="clickEffect">
                                  <p:stCondLst>
                                    <p:cond delay="0"/>
                                  </p:stCondLst>
                                  <p:childTnLst>
                                    <p:animMotion origin="layout" path="M 4.16667E-6 -3.7037E-6 L -0.93386 0.00394 " pathEditMode="relative" rAng="0" ptsTypes="AA">
                                      <p:cBhvr>
                                        <p:cTn id="40" dur="2000" fill="hold"/>
                                        <p:tgtEl>
                                          <p:spTgt spid="11"/>
                                        </p:tgtEl>
                                        <p:attrNameLst>
                                          <p:attrName>ppt_x</p:attrName>
                                          <p:attrName>ppt_y</p:attrName>
                                        </p:attrNameLst>
                                      </p:cBhvr>
                                      <p:rCtr x="-46701" y="185"/>
                                    </p:animMotion>
                                  </p:childTnLst>
                                </p:cTn>
                              </p:par>
                            </p:childTnLst>
                          </p:cTn>
                        </p:par>
                      </p:childTnLst>
                    </p:cTn>
                  </p:par>
                  <p:par>
                    <p:cTn id="41" fill="hold">
                      <p:stCondLst>
                        <p:cond delay="indefinite"/>
                      </p:stCondLst>
                      <p:childTnLst>
                        <p:par>
                          <p:cTn id="42" fill="hold">
                            <p:stCondLst>
                              <p:cond delay="0"/>
                            </p:stCondLst>
                            <p:childTnLst>
                              <p:par>
                                <p:cTn id="43" presetID="63" presetClass="path" presetSubtype="0" accel="50000" decel="50000" fill="hold" nodeType="clickEffect">
                                  <p:stCondLst>
                                    <p:cond delay="0"/>
                                  </p:stCondLst>
                                  <p:childTnLst>
                                    <p:animMotion origin="layout" path="M -0.93385 0.00393 L 0.00018 1.48148E-6 " pathEditMode="relative" rAng="0" ptsTypes="AA">
                                      <p:cBhvr>
                                        <p:cTn id="44" dur="2000" fill="hold"/>
                                        <p:tgtEl>
                                          <p:spTgt spid="11"/>
                                        </p:tgtEl>
                                        <p:attrNameLst>
                                          <p:attrName>ppt_x</p:attrName>
                                          <p:attrName>ppt_y</p:attrName>
                                        </p:attrNameLst>
                                      </p:cBhvr>
                                      <p:rCtr x="46701" y="-208"/>
                                    </p:animMotion>
                                  </p:childTnLst>
                                </p:cTn>
                              </p:par>
                            </p:childTnLst>
                          </p:cTn>
                        </p:par>
                      </p:childTnLst>
                    </p:cTn>
                  </p:par>
                </p:childTnLst>
              </p:cTn>
              <p:nextCondLst>
                <p:cond evt="onClick" delay="0">
                  <p:tgtEl>
                    <p:spTgt spid="11"/>
                  </p:tgtEl>
                </p:cond>
              </p:nextCondLst>
            </p:seq>
          </p:childTnLst>
        </p:cTn>
      </p:par>
    </p:tnLst>
    <p:bldLst>
      <p:bldP spid="149" grpId="0"/>
      <p:bldP spid="138" grpId="0" animBg="1"/>
      <p:bldP spid="140" grpId="0" animBg="1"/>
      <p:bldP spid="144" grpId="0"/>
      <p:bldP spid="146" grpId="0" animBg="1"/>
      <p:bldP spid="158" grpId="0"/>
      <p:bldP spid="160" grpId="0" animBg="1"/>
      <p:bldP spid="16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Oval 140"/>
          <p:cNvSpPr/>
          <p:nvPr/>
        </p:nvSpPr>
        <p:spPr>
          <a:xfrm>
            <a:off x="2036986" y="2790508"/>
            <a:ext cx="6581681" cy="2726311"/>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latin typeface="Calibri" panose="020F0502020204030204" pitchFamily="34" charset="0"/>
            </a:endParaRPr>
          </a:p>
        </p:txBody>
      </p:sp>
      <p:sp>
        <p:nvSpPr>
          <p:cNvPr id="142" name="Oval 141"/>
          <p:cNvSpPr/>
          <p:nvPr/>
        </p:nvSpPr>
        <p:spPr>
          <a:xfrm>
            <a:off x="3843061" y="3118951"/>
            <a:ext cx="4546904" cy="211312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schemeClr val="tx2"/>
              </a:solidFill>
              <a:latin typeface="Calibri" panose="020F0502020204030204" pitchFamily="34" charset="0"/>
            </a:endParaRPr>
          </a:p>
        </p:txBody>
      </p:sp>
      <p:sp>
        <p:nvSpPr>
          <p:cNvPr id="152" name="Oval 151"/>
          <p:cNvSpPr/>
          <p:nvPr/>
        </p:nvSpPr>
        <p:spPr>
          <a:xfrm>
            <a:off x="5098616" y="3446559"/>
            <a:ext cx="3190468" cy="1466502"/>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schemeClr val="tx2"/>
              </a:solidFill>
              <a:latin typeface="Calibri" panose="020F0502020204030204" pitchFamily="34" charset="0"/>
            </a:endParaRPr>
          </a:p>
        </p:txBody>
      </p:sp>
      <p:grpSp>
        <p:nvGrpSpPr>
          <p:cNvPr id="11" name="Group 10"/>
          <p:cNvGrpSpPr/>
          <p:nvPr/>
        </p:nvGrpSpPr>
        <p:grpSpPr>
          <a:xfrm>
            <a:off x="8783960" y="1155322"/>
            <a:ext cx="7213784" cy="4599432"/>
            <a:chOff x="8783960" y="1155322"/>
            <a:chExt cx="7213784" cy="4599432"/>
          </a:xfrm>
        </p:grpSpPr>
        <p:sp>
          <p:nvSpPr>
            <p:cNvPr id="12" name="Snip Single Corner Rectangle 11"/>
            <p:cNvSpPr/>
            <p:nvPr/>
          </p:nvSpPr>
          <p:spPr>
            <a:xfrm flipH="1">
              <a:off x="8783960" y="1952836"/>
              <a:ext cx="360040" cy="1044116"/>
            </a:xfrm>
            <a:prstGeom prst="snip1Rect">
              <a:avLst>
                <a:gd name="adj" fmla="val 27932"/>
              </a:avLst>
            </a:prstGeom>
            <a:solidFill>
              <a:srgbClr val="990033"/>
            </a:solidFill>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IE" dirty="0" smtClean="0"/>
                <a:t>Page 23</a:t>
              </a:r>
              <a:endParaRPr lang="en-IE"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6612" y="1155322"/>
              <a:ext cx="6771132" cy="45994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pic>
        <p:nvPicPr>
          <p:cNvPr id="14"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000" y="1412776"/>
            <a:ext cx="8892000"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Straight Arrow Connector 15"/>
          <p:cNvCxnSpPr/>
          <p:nvPr/>
        </p:nvCxnSpPr>
        <p:spPr>
          <a:xfrm>
            <a:off x="72000" y="1521167"/>
            <a:ext cx="9000000" cy="0"/>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7" name="Rectangle 146"/>
          <p:cNvSpPr/>
          <p:nvPr/>
        </p:nvSpPr>
        <p:spPr>
          <a:xfrm>
            <a:off x="1044815" y="2489120"/>
            <a:ext cx="1606330" cy="1015663"/>
          </a:xfrm>
          <a:prstGeom prst="rect">
            <a:avLst/>
          </a:prstGeom>
        </p:spPr>
        <p:txBody>
          <a:bodyPr wrap="square">
            <a:spAutoFit/>
          </a:bodyPr>
          <a:lstStyle/>
          <a:p>
            <a:pPr lvl="0" algn="ctr"/>
            <a:r>
              <a:rPr lang="en-IE" sz="3000" b="1" dirty="0" smtClean="0">
                <a:solidFill>
                  <a:schemeClr val="tx2"/>
                </a:solidFill>
                <a:latin typeface="Calibri" panose="020F0502020204030204" pitchFamily="34" charset="0"/>
              </a:rPr>
              <a:t>Rational</a:t>
            </a:r>
          </a:p>
          <a:p>
            <a:pPr lvl="0" algn="ctr"/>
            <a:r>
              <a:rPr lang="en-IE" sz="3000" dirty="0">
                <a:solidFill>
                  <a:schemeClr val="tx2"/>
                </a:solidFill>
                <a:latin typeface="Calibri" panose="020F0502020204030204" pitchFamily="34" charset="0"/>
                <a:ea typeface="Cambria Math"/>
              </a:rPr>
              <a:t>ℚ</a:t>
            </a:r>
            <a:endParaRPr lang="en-IE" sz="3000" dirty="0">
              <a:solidFill>
                <a:schemeClr val="tx2"/>
              </a:solidFill>
              <a:latin typeface="Calibri" panose="020F0502020204030204" pitchFamily="34" charset="0"/>
            </a:endParaRPr>
          </a:p>
        </p:txBody>
      </p:sp>
      <p:sp>
        <p:nvSpPr>
          <p:cNvPr id="52" name="Oval 51"/>
          <p:cNvSpPr/>
          <p:nvPr/>
        </p:nvSpPr>
        <p:spPr>
          <a:xfrm>
            <a:off x="660492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56" name="Oval 55"/>
          <p:cNvSpPr/>
          <p:nvPr/>
        </p:nvSpPr>
        <p:spPr>
          <a:xfrm>
            <a:off x="828111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49" name="Oval 48"/>
          <p:cNvSpPr/>
          <p:nvPr/>
        </p:nvSpPr>
        <p:spPr>
          <a:xfrm>
            <a:off x="534923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50" name="Oval 49"/>
          <p:cNvSpPr/>
          <p:nvPr/>
        </p:nvSpPr>
        <p:spPr>
          <a:xfrm>
            <a:off x="578011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55" name="Oval 54"/>
          <p:cNvSpPr/>
          <p:nvPr/>
        </p:nvSpPr>
        <p:spPr>
          <a:xfrm>
            <a:off x="788815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62" name="Oval 61"/>
          <p:cNvSpPr/>
          <p:nvPr/>
        </p:nvSpPr>
        <p:spPr>
          <a:xfrm>
            <a:off x="660663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66" name="Oval 65"/>
          <p:cNvSpPr/>
          <p:nvPr/>
        </p:nvSpPr>
        <p:spPr>
          <a:xfrm>
            <a:off x="82828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76" name="Oval 75"/>
          <p:cNvSpPr/>
          <p:nvPr/>
        </p:nvSpPr>
        <p:spPr>
          <a:xfrm>
            <a:off x="408362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48" name="Oval 47"/>
          <p:cNvSpPr/>
          <p:nvPr/>
        </p:nvSpPr>
        <p:spPr>
          <a:xfrm>
            <a:off x="495029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51" name="Oval 50"/>
          <p:cNvSpPr/>
          <p:nvPr/>
        </p:nvSpPr>
        <p:spPr>
          <a:xfrm>
            <a:off x="622025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53" name="Oval 52"/>
          <p:cNvSpPr/>
          <p:nvPr/>
        </p:nvSpPr>
        <p:spPr>
          <a:xfrm>
            <a:off x="703214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54" name="Oval 53"/>
          <p:cNvSpPr/>
          <p:nvPr/>
        </p:nvSpPr>
        <p:spPr>
          <a:xfrm>
            <a:off x="745521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79" name="Oval 78"/>
          <p:cNvSpPr/>
          <p:nvPr/>
        </p:nvSpPr>
        <p:spPr>
          <a:xfrm>
            <a:off x="510269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80" name="Oval 79"/>
          <p:cNvSpPr/>
          <p:nvPr/>
        </p:nvSpPr>
        <p:spPr>
          <a:xfrm>
            <a:off x="550163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81" name="Oval 80"/>
          <p:cNvSpPr/>
          <p:nvPr/>
        </p:nvSpPr>
        <p:spPr>
          <a:xfrm>
            <a:off x="593251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82" name="Oval 81"/>
          <p:cNvSpPr/>
          <p:nvPr/>
        </p:nvSpPr>
        <p:spPr>
          <a:xfrm>
            <a:off x="637265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83" name="Oval 82"/>
          <p:cNvSpPr/>
          <p:nvPr/>
        </p:nvSpPr>
        <p:spPr>
          <a:xfrm>
            <a:off x="675732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84" name="Oval 83"/>
          <p:cNvSpPr/>
          <p:nvPr/>
        </p:nvSpPr>
        <p:spPr>
          <a:xfrm>
            <a:off x="718454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85" name="Oval 84"/>
          <p:cNvSpPr/>
          <p:nvPr/>
        </p:nvSpPr>
        <p:spPr>
          <a:xfrm>
            <a:off x="760761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86" name="Oval 85"/>
          <p:cNvSpPr/>
          <p:nvPr/>
        </p:nvSpPr>
        <p:spPr>
          <a:xfrm>
            <a:off x="804055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08" name="Oval 107"/>
          <p:cNvSpPr/>
          <p:nvPr/>
        </p:nvSpPr>
        <p:spPr>
          <a:xfrm>
            <a:off x="525509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09" name="Oval 108"/>
          <p:cNvSpPr/>
          <p:nvPr/>
        </p:nvSpPr>
        <p:spPr>
          <a:xfrm>
            <a:off x="565403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10" name="Oval 109"/>
          <p:cNvSpPr/>
          <p:nvPr/>
        </p:nvSpPr>
        <p:spPr>
          <a:xfrm>
            <a:off x="608491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11" name="Oval 110"/>
          <p:cNvSpPr/>
          <p:nvPr/>
        </p:nvSpPr>
        <p:spPr>
          <a:xfrm>
            <a:off x="652505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12" name="Oval 111"/>
          <p:cNvSpPr/>
          <p:nvPr/>
        </p:nvSpPr>
        <p:spPr>
          <a:xfrm>
            <a:off x="690972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13" name="Oval 112"/>
          <p:cNvSpPr/>
          <p:nvPr/>
        </p:nvSpPr>
        <p:spPr>
          <a:xfrm>
            <a:off x="733694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14" name="Oval 113"/>
          <p:cNvSpPr/>
          <p:nvPr/>
        </p:nvSpPr>
        <p:spPr>
          <a:xfrm>
            <a:off x="776001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15" name="Oval 114"/>
          <p:cNvSpPr/>
          <p:nvPr/>
        </p:nvSpPr>
        <p:spPr>
          <a:xfrm>
            <a:off x="819295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69" name="Oval 68"/>
          <p:cNvSpPr/>
          <p:nvPr/>
        </p:nvSpPr>
        <p:spPr>
          <a:xfrm>
            <a:off x="115174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2" name="Oval 71"/>
          <p:cNvSpPr/>
          <p:nvPr/>
        </p:nvSpPr>
        <p:spPr>
          <a:xfrm>
            <a:off x="24074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27" name="Oval 126"/>
          <p:cNvSpPr/>
          <p:nvPr/>
        </p:nvSpPr>
        <p:spPr>
          <a:xfrm>
            <a:off x="105760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9" name="Oval 128"/>
          <p:cNvSpPr/>
          <p:nvPr/>
        </p:nvSpPr>
        <p:spPr>
          <a:xfrm>
            <a:off x="188742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8" name="Oval 57"/>
          <p:cNvSpPr/>
          <p:nvPr/>
        </p:nvSpPr>
        <p:spPr>
          <a:xfrm>
            <a:off x="495200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59" name="Oval 58"/>
          <p:cNvSpPr/>
          <p:nvPr/>
        </p:nvSpPr>
        <p:spPr>
          <a:xfrm>
            <a:off x="535094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60" name="Oval 59"/>
          <p:cNvSpPr/>
          <p:nvPr/>
        </p:nvSpPr>
        <p:spPr>
          <a:xfrm>
            <a:off x="57818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61" name="Oval 60"/>
          <p:cNvSpPr/>
          <p:nvPr/>
        </p:nvSpPr>
        <p:spPr>
          <a:xfrm>
            <a:off x="622196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63" name="Oval 62"/>
          <p:cNvSpPr/>
          <p:nvPr/>
        </p:nvSpPr>
        <p:spPr>
          <a:xfrm>
            <a:off x="703385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64" name="Oval 63"/>
          <p:cNvSpPr/>
          <p:nvPr/>
        </p:nvSpPr>
        <p:spPr>
          <a:xfrm>
            <a:off x="745692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65" name="Oval 64"/>
          <p:cNvSpPr/>
          <p:nvPr/>
        </p:nvSpPr>
        <p:spPr>
          <a:xfrm>
            <a:off x="788986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68" name="Oval 67"/>
          <p:cNvSpPr/>
          <p:nvPr/>
        </p:nvSpPr>
        <p:spPr>
          <a:xfrm>
            <a:off x="75280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0" name="Oval 69"/>
          <p:cNvSpPr/>
          <p:nvPr/>
        </p:nvSpPr>
        <p:spPr>
          <a:xfrm>
            <a:off x="158262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1" name="Oval 70"/>
          <p:cNvSpPr/>
          <p:nvPr/>
        </p:nvSpPr>
        <p:spPr>
          <a:xfrm>
            <a:off x="202276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3" name="Oval 72"/>
          <p:cNvSpPr/>
          <p:nvPr/>
        </p:nvSpPr>
        <p:spPr>
          <a:xfrm>
            <a:off x="283465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74" name="Oval 73"/>
          <p:cNvSpPr/>
          <p:nvPr/>
        </p:nvSpPr>
        <p:spPr>
          <a:xfrm>
            <a:off x="32577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75" name="Oval 74"/>
          <p:cNvSpPr/>
          <p:nvPr/>
        </p:nvSpPr>
        <p:spPr>
          <a:xfrm>
            <a:off x="369066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77" name="Oval 76"/>
          <p:cNvSpPr/>
          <p:nvPr/>
        </p:nvSpPr>
        <p:spPr>
          <a:xfrm>
            <a:off x="45268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78" name="Oval 77"/>
          <p:cNvSpPr/>
          <p:nvPr/>
        </p:nvSpPr>
        <p:spPr>
          <a:xfrm>
            <a:off x="335403"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8" name="Oval 87"/>
          <p:cNvSpPr/>
          <p:nvPr/>
        </p:nvSpPr>
        <p:spPr>
          <a:xfrm>
            <a:off x="510440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89" name="Oval 88"/>
          <p:cNvSpPr/>
          <p:nvPr/>
        </p:nvSpPr>
        <p:spPr>
          <a:xfrm>
            <a:off x="550334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90" name="Oval 89"/>
          <p:cNvSpPr/>
          <p:nvPr/>
        </p:nvSpPr>
        <p:spPr>
          <a:xfrm>
            <a:off x="59342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91" name="Oval 90"/>
          <p:cNvSpPr/>
          <p:nvPr/>
        </p:nvSpPr>
        <p:spPr>
          <a:xfrm>
            <a:off x="637436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92" name="Oval 91"/>
          <p:cNvSpPr/>
          <p:nvPr/>
        </p:nvSpPr>
        <p:spPr>
          <a:xfrm>
            <a:off x="675903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93" name="Oval 92"/>
          <p:cNvSpPr/>
          <p:nvPr/>
        </p:nvSpPr>
        <p:spPr>
          <a:xfrm>
            <a:off x="718625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94" name="Oval 93"/>
          <p:cNvSpPr/>
          <p:nvPr/>
        </p:nvSpPr>
        <p:spPr>
          <a:xfrm>
            <a:off x="760932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95" name="Oval 94"/>
          <p:cNvSpPr/>
          <p:nvPr/>
        </p:nvSpPr>
        <p:spPr>
          <a:xfrm>
            <a:off x="804226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97" name="Oval 96"/>
          <p:cNvSpPr/>
          <p:nvPr/>
        </p:nvSpPr>
        <p:spPr>
          <a:xfrm>
            <a:off x="90520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8" name="Oval 97"/>
          <p:cNvSpPr/>
          <p:nvPr/>
        </p:nvSpPr>
        <p:spPr>
          <a:xfrm>
            <a:off x="130414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9" name="Oval 98"/>
          <p:cNvSpPr/>
          <p:nvPr/>
        </p:nvSpPr>
        <p:spPr>
          <a:xfrm>
            <a:off x="173502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0" name="Oval 99"/>
          <p:cNvSpPr/>
          <p:nvPr/>
        </p:nvSpPr>
        <p:spPr>
          <a:xfrm>
            <a:off x="217516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01" name="Oval 100"/>
          <p:cNvSpPr/>
          <p:nvPr/>
        </p:nvSpPr>
        <p:spPr>
          <a:xfrm>
            <a:off x="25598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02" name="Oval 101"/>
          <p:cNvSpPr/>
          <p:nvPr/>
        </p:nvSpPr>
        <p:spPr>
          <a:xfrm>
            <a:off x="298705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03" name="Oval 102"/>
          <p:cNvSpPr/>
          <p:nvPr/>
        </p:nvSpPr>
        <p:spPr>
          <a:xfrm>
            <a:off x="34101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04" name="Oval 103"/>
          <p:cNvSpPr/>
          <p:nvPr/>
        </p:nvSpPr>
        <p:spPr>
          <a:xfrm>
            <a:off x="384306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05" name="Oval 104"/>
          <p:cNvSpPr/>
          <p:nvPr/>
        </p:nvSpPr>
        <p:spPr>
          <a:xfrm>
            <a:off x="423602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06" name="Oval 105"/>
          <p:cNvSpPr/>
          <p:nvPr/>
        </p:nvSpPr>
        <p:spPr>
          <a:xfrm>
            <a:off x="46792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07" name="Oval 106"/>
          <p:cNvSpPr/>
          <p:nvPr/>
        </p:nvSpPr>
        <p:spPr>
          <a:xfrm>
            <a:off x="487803"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7" name="Oval 116"/>
          <p:cNvSpPr/>
          <p:nvPr/>
        </p:nvSpPr>
        <p:spPr>
          <a:xfrm>
            <a:off x="525680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18" name="Oval 117"/>
          <p:cNvSpPr/>
          <p:nvPr/>
        </p:nvSpPr>
        <p:spPr>
          <a:xfrm>
            <a:off x="565574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19" name="Oval 118"/>
          <p:cNvSpPr/>
          <p:nvPr/>
        </p:nvSpPr>
        <p:spPr>
          <a:xfrm>
            <a:off x="60866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20" name="Oval 119"/>
          <p:cNvSpPr/>
          <p:nvPr/>
        </p:nvSpPr>
        <p:spPr>
          <a:xfrm>
            <a:off x="652676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21" name="Oval 120"/>
          <p:cNvSpPr/>
          <p:nvPr/>
        </p:nvSpPr>
        <p:spPr>
          <a:xfrm>
            <a:off x="691143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22" name="Oval 121"/>
          <p:cNvSpPr/>
          <p:nvPr/>
        </p:nvSpPr>
        <p:spPr>
          <a:xfrm>
            <a:off x="733865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23" name="Oval 122"/>
          <p:cNvSpPr/>
          <p:nvPr/>
        </p:nvSpPr>
        <p:spPr>
          <a:xfrm>
            <a:off x="776172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24" name="Oval 123"/>
          <p:cNvSpPr/>
          <p:nvPr/>
        </p:nvSpPr>
        <p:spPr>
          <a:xfrm>
            <a:off x="819466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26" name="Oval 125"/>
          <p:cNvSpPr/>
          <p:nvPr/>
        </p:nvSpPr>
        <p:spPr>
          <a:xfrm>
            <a:off x="16618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8" name="Oval 127"/>
          <p:cNvSpPr/>
          <p:nvPr/>
        </p:nvSpPr>
        <p:spPr>
          <a:xfrm>
            <a:off x="145654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0" name="Oval 129"/>
          <p:cNvSpPr/>
          <p:nvPr/>
        </p:nvSpPr>
        <p:spPr>
          <a:xfrm>
            <a:off x="232756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31" name="Oval 130"/>
          <p:cNvSpPr/>
          <p:nvPr/>
        </p:nvSpPr>
        <p:spPr>
          <a:xfrm>
            <a:off x="27122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32" name="Oval 131"/>
          <p:cNvSpPr/>
          <p:nvPr/>
        </p:nvSpPr>
        <p:spPr>
          <a:xfrm>
            <a:off x="313945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33" name="Oval 132"/>
          <p:cNvSpPr/>
          <p:nvPr/>
        </p:nvSpPr>
        <p:spPr>
          <a:xfrm>
            <a:off x="35625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34" name="Oval 133"/>
          <p:cNvSpPr/>
          <p:nvPr/>
        </p:nvSpPr>
        <p:spPr>
          <a:xfrm>
            <a:off x="399546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35" name="Oval 134"/>
          <p:cNvSpPr/>
          <p:nvPr/>
        </p:nvSpPr>
        <p:spPr>
          <a:xfrm>
            <a:off x="438842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36" name="Oval 135"/>
          <p:cNvSpPr/>
          <p:nvPr/>
        </p:nvSpPr>
        <p:spPr>
          <a:xfrm>
            <a:off x="48316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37" name="Oval 136"/>
          <p:cNvSpPr/>
          <p:nvPr/>
        </p:nvSpPr>
        <p:spPr>
          <a:xfrm>
            <a:off x="640203"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7" name="Oval 56"/>
          <p:cNvSpPr/>
          <p:nvPr/>
        </p:nvSpPr>
        <p:spPr>
          <a:xfrm>
            <a:off x="872435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67" name="Oval 66"/>
          <p:cNvSpPr/>
          <p:nvPr/>
        </p:nvSpPr>
        <p:spPr>
          <a:xfrm>
            <a:off x="872606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87" name="Oval 86"/>
          <p:cNvSpPr/>
          <p:nvPr/>
        </p:nvSpPr>
        <p:spPr>
          <a:xfrm>
            <a:off x="843351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16" name="Oval 115"/>
          <p:cNvSpPr/>
          <p:nvPr/>
        </p:nvSpPr>
        <p:spPr>
          <a:xfrm>
            <a:off x="858591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96" name="Oval 95"/>
          <p:cNvSpPr/>
          <p:nvPr/>
        </p:nvSpPr>
        <p:spPr>
          <a:xfrm>
            <a:off x="84352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25" name="Oval 124"/>
          <p:cNvSpPr/>
          <p:nvPr/>
        </p:nvSpPr>
        <p:spPr>
          <a:xfrm>
            <a:off x="85876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pic>
        <p:nvPicPr>
          <p:cNvPr id="154" name="Picture 15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2140" y="0"/>
            <a:ext cx="5139657" cy="5400000"/>
          </a:xfrm>
          <a:prstGeom prst="rect">
            <a:avLst/>
          </a:prstGeom>
        </p:spPr>
      </p:pic>
      <p:pic>
        <p:nvPicPr>
          <p:cNvPr id="165" name="Picture 16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2140" y="0"/>
            <a:ext cx="5139657" cy="5400000"/>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11672" y="1433693"/>
            <a:ext cx="2934110" cy="428685"/>
          </a:xfrm>
          <a:prstGeom prst="rect">
            <a:avLst/>
          </a:prstGeom>
        </p:spPr>
      </p:pic>
      <p:pic>
        <p:nvPicPr>
          <p:cNvPr id="159" name="Picture 158"/>
          <p:cNvPicPr>
            <a:picLocks noChangeAspect="1"/>
          </p:cNvPicPr>
          <p:nvPr/>
        </p:nvPicPr>
        <p:blipFill rotWithShape="1">
          <a:blip r:embed="rId7">
            <a:extLst>
              <a:ext uri="{28A0092B-C50C-407E-A947-70E740481C1C}">
                <a14:useLocalDpi xmlns:a14="http://schemas.microsoft.com/office/drawing/2010/main" val="0"/>
              </a:ext>
            </a:extLst>
          </a:blip>
          <a:srcRect r="44630"/>
          <a:stretch/>
        </p:blipFill>
        <p:spPr>
          <a:xfrm>
            <a:off x="3908087" y="1352672"/>
            <a:ext cx="2988000" cy="668303"/>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6221969" y="650547"/>
                <a:ext cx="548547" cy="670633"/>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2000" b="1" i="1" smtClean="0">
                              <a:solidFill>
                                <a:schemeClr val="tx2">
                                  <a:lumMod val="40000"/>
                                  <a:lumOff val="60000"/>
                                </a:schemeClr>
                              </a:solidFill>
                              <a:latin typeface="Cambria Math" panose="02040503050406030204" pitchFamily="18" charset="0"/>
                            </a:rPr>
                          </m:ctrlPr>
                        </m:fPr>
                        <m:num>
                          <m:r>
                            <a:rPr lang="en-IE" sz="2000" b="1" i="1" smtClean="0">
                              <a:solidFill>
                                <a:schemeClr val="tx2">
                                  <a:lumMod val="40000"/>
                                  <a:lumOff val="60000"/>
                                </a:schemeClr>
                              </a:solidFill>
                              <a:latin typeface="Cambria Math"/>
                            </a:rPr>
                            <m:t>𝟏𝟐</m:t>
                          </m:r>
                        </m:num>
                        <m:den>
                          <m:r>
                            <a:rPr lang="en-IE" sz="2000" b="1" i="1" smtClean="0">
                              <a:solidFill>
                                <a:schemeClr val="tx2">
                                  <a:lumMod val="40000"/>
                                  <a:lumOff val="60000"/>
                                </a:schemeClr>
                              </a:solidFill>
                              <a:latin typeface="Cambria Math"/>
                            </a:rPr>
                            <m:t>𝟖</m:t>
                          </m:r>
                        </m:den>
                      </m:f>
                    </m:oMath>
                  </m:oMathPara>
                </a14:m>
                <a:endParaRPr lang="en-IE" sz="2000" b="1" dirty="0" smtClean="0">
                  <a:solidFill>
                    <a:schemeClr val="tx2">
                      <a:lumMod val="40000"/>
                      <a:lumOff val="60000"/>
                    </a:schemeClr>
                  </a:solidFill>
                  <a:latin typeface="Cambria" panose="020405030504060302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221969" y="650547"/>
                <a:ext cx="548547" cy="670633"/>
              </a:xfrm>
              <a:prstGeom prst="rect">
                <a:avLst/>
              </a:prstGeom>
              <a:blipFill rotWithShape="1">
                <a:blip r:embed="rId8"/>
                <a:stretch>
                  <a:fillRect/>
                </a:stretch>
              </a:blipFill>
              <a:ln w="47625">
                <a:noFill/>
              </a:ln>
            </p:spPr>
            <p:txBody>
              <a:bodyPr/>
              <a:lstStyle/>
              <a:p>
                <a:r>
                  <a:rPr lang="en-IE">
                    <a:noFill/>
                  </a:rPr>
                  <a:t> </a:t>
                </a:r>
              </a:p>
            </p:txBody>
          </p:sp>
        </mc:Fallback>
      </mc:AlternateContent>
      <p:cxnSp>
        <p:nvCxnSpPr>
          <p:cNvPr id="167" name="Straight Connector 166"/>
          <p:cNvCxnSpPr/>
          <p:nvPr/>
        </p:nvCxnSpPr>
        <p:spPr bwMode="auto">
          <a:xfrm>
            <a:off x="5394072" y="1491202"/>
            <a:ext cx="0" cy="72000"/>
          </a:xfrm>
          <a:prstGeom prst="line">
            <a:avLst/>
          </a:prstGeom>
          <a:solidFill>
            <a:schemeClr val="hlink">
              <a:alpha val="64999"/>
            </a:schemeClr>
          </a:solidFill>
          <a:ln w="19050" cap="flat" cmpd="sng" algn="ctr">
            <a:solidFill>
              <a:schemeClr val="tx1"/>
            </a:solidFill>
            <a:prstDash val="solid"/>
            <a:round/>
            <a:headEnd type="none" w="med" len="med"/>
            <a:tailEnd type="none" w="med" len="med"/>
          </a:ln>
          <a:effectLst/>
        </p:spPr>
      </p:cxnSp>
      <p:sp>
        <p:nvSpPr>
          <p:cNvPr id="150" name="Oval 149"/>
          <p:cNvSpPr/>
          <p:nvPr/>
        </p:nvSpPr>
        <p:spPr>
          <a:xfrm>
            <a:off x="5304072" y="1401202"/>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51" name="Oval 150"/>
          <p:cNvSpPr/>
          <p:nvPr/>
        </p:nvSpPr>
        <p:spPr>
          <a:xfrm>
            <a:off x="6452171" y="1401202"/>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55" name="Oval 154"/>
          <p:cNvSpPr/>
          <p:nvPr/>
        </p:nvSpPr>
        <p:spPr>
          <a:xfrm>
            <a:off x="4254704" y="1401202"/>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mc:AlternateContent xmlns:mc="http://schemas.openxmlformats.org/markup-compatibility/2006" xmlns:a14="http://schemas.microsoft.com/office/drawing/2010/main">
        <mc:Choice Requires="a14">
          <p:sp>
            <p:nvSpPr>
              <p:cNvPr id="156" name="TextBox 155"/>
              <p:cNvSpPr txBox="1"/>
              <p:nvPr/>
            </p:nvSpPr>
            <p:spPr>
              <a:xfrm>
                <a:off x="4151243" y="652897"/>
                <a:ext cx="394659" cy="670633"/>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2000" b="1" i="1" smtClean="0">
                              <a:solidFill>
                                <a:schemeClr val="tx2">
                                  <a:lumMod val="40000"/>
                                  <a:lumOff val="60000"/>
                                </a:schemeClr>
                              </a:solidFill>
                              <a:latin typeface="Cambria Math" panose="02040503050406030204" pitchFamily="18" charset="0"/>
                            </a:rPr>
                          </m:ctrlPr>
                        </m:fPr>
                        <m:num>
                          <m:r>
                            <a:rPr lang="en-IE" sz="2000" b="1" i="1" smtClean="0">
                              <a:solidFill>
                                <a:schemeClr val="tx2">
                                  <a:lumMod val="40000"/>
                                  <a:lumOff val="60000"/>
                                </a:schemeClr>
                              </a:solidFill>
                              <a:latin typeface="Cambria Math"/>
                            </a:rPr>
                            <m:t>𝟖</m:t>
                          </m:r>
                        </m:num>
                        <m:den>
                          <m:r>
                            <a:rPr lang="en-IE" sz="2000" b="1" i="1" smtClean="0">
                              <a:solidFill>
                                <a:schemeClr val="tx2">
                                  <a:lumMod val="40000"/>
                                  <a:lumOff val="60000"/>
                                </a:schemeClr>
                              </a:solidFill>
                              <a:latin typeface="Cambria Math"/>
                            </a:rPr>
                            <m:t>𝟖</m:t>
                          </m:r>
                        </m:den>
                      </m:f>
                    </m:oMath>
                  </m:oMathPara>
                </a14:m>
                <a:endParaRPr lang="en-IE" sz="2000" b="1" dirty="0" smtClean="0">
                  <a:solidFill>
                    <a:schemeClr val="tx2">
                      <a:lumMod val="40000"/>
                      <a:lumOff val="60000"/>
                    </a:schemeClr>
                  </a:solidFill>
                  <a:latin typeface="Cambria" panose="02040503050406030204" pitchFamily="18" charset="0"/>
                </a:endParaRPr>
              </a:p>
            </p:txBody>
          </p:sp>
        </mc:Choice>
        <mc:Fallback xmlns="">
          <p:sp>
            <p:nvSpPr>
              <p:cNvPr id="156" name="TextBox 155"/>
              <p:cNvSpPr txBox="1">
                <a:spLocks noRot="1" noChangeAspect="1" noMove="1" noResize="1" noEditPoints="1" noAdjustHandles="1" noChangeArrowheads="1" noChangeShapeType="1" noTextEdit="1"/>
              </p:cNvSpPr>
              <p:nvPr/>
            </p:nvSpPr>
            <p:spPr>
              <a:xfrm>
                <a:off x="4151243" y="652897"/>
                <a:ext cx="394659" cy="670633"/>
              </a:xfrm>
              <a:prstGeom prst="rect">
                <a:avLst/>
              </a:prstGeom>
              <a:blipFill rotWithShape="1">
                <a:blip r:embed="rId11"/>
                <a:stretch>
                  <a:fillRect/>
                </a:stretch>
              </a:blipFill>
              <a:ln w="47625">
                <a:no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61" name="TextBox 160"/>
              <p:cNvSpPr txBox="1"/>
              <p:nvPr/>
            </p:nvSpPr>
            <p:spPr>
              <a:xfrm>
                <a:off x="5072081" y="652897"/>
                <a:ext cx="548547" cy="670633"/>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2000" b="1" i="1" smtClean="0">
                              <a:solidFill>
                                <a:schemeClr val="tx2">
                                  <a:lumMod val="40000"/>
                                  <a:lumOff val="60000"/>
                                </a:schemeClr>
                              </a:solidFill>
                              <a:latin typeface="Cambria Math" panose="02040503050406030204" pitchFamily="18" charset="0"/>
                            </a:rPr>
                          </m:ctrlPr>
                        </m:fPr>
                        <m:num>
                          <m:r>
                            <a:rPr lang="en-IE" sz="2000" b="1" i="1" smtClean="0">
                              <a:solidFill>
                                <a:schemeClr val="tx2">
                                  <a:lumMod val="40000"/>
                                  <a:lumOff val="60000"/>
                                </a:schemeClr>
                              </a:solidFill>
                              <a:latin typeface="Cambria Math"/>
                            </a:rPr>
                            <m:t>𝟏𝟎</m:t>
                          </m:r>
                        </m:num>
                        <m:den>
                          <m:r>
                            <a:rPr lang="en-IE" sz="2000" b="1" i="1" smtClean="0">
                              <a:solidFill>
                                <a:schemeClr val="tx2">
                                  <a:lumMod val="40000"/>
                                  <a:lumOff val="60000"/>
                                </a:schemeClr>
                              </a:solidFill>
                              <a:latin typeface="Cambria Math"/>
                            </a:rPr>
                            <m:t>𝟖</m:t>
                          </m:r>
                        </m:den>
                      </m:f>
                    </m:oMath>
                  </m:oMathPara>
                </a14:m>
                <a:endParaRPr lang="en-IE" sz="2000" b="1" dirty="0" smtClean="0">
                  <a:solidFill>
                    <a:schemeClr val="tx2">
                      <a:lumMod val="40000"/>
                      <a:lumOff val="60000"/>
                    </a:schemeClr>
                  </a:solidFill>
                  <a:latin typeface="Cambria" panose="02040503050406030204" pitchFamily="18" charset="0"/>
                </a:endParaRPr>
              </a:p>
            </p:txBody>
          </p:sp>
        </mc:Choice>
        <mc:Fallback xmlns="">
          <p:sp>
            <p:nvSpPr>
              <p:cNvPr id="161" name="TextBox 160"/>
              <p:cNvSpPr txBox="1">
                <a:spLocks noRot="1" noChangeAspect="1" noMove="1" noResize="1" noEditPoints="1" noAdjustHandles="1" noChangeArrowheads="1" noChangeShapeType="1" noTextEdit="1"/>
              </p:cNvSpPr>
              <p:nvPr/>
            </p:nvSpPr>
            <p:spPr>
              <a:xfrm>
                <a:off x="5072081" y="652897"/>
                <a:ext cx="548547" cy="670633"/>
              </a:xfrm>
              <a:prstGeom prst="rect">
                <a:avLst/>
              </a:prstGeom>
              <a:blipFill rotWithShape="1">
                <a:blip r:embed="rId12"/>
                <a:stretch>
                  <a:fillRect/>
                </a:stretch>
              </a:blipFill>
              <a:ln w="47625">
                <a:noFill/>
              </a:ln>
            </p:spPr>
            <p:txBody>
              <a:bodyPr/>
              <a:lstStyle/>
              <a:p>
                <a:r>
                  <a:rPr lang="en-IE">
                    <a:noFill/>
                  </a:rPr>
                  <a:t> </a:t>
                </a:r>
              </a:p>
            </p:txBody>
          </p:sp>
        </mc:Fallback>
      </mc:AlternateContent>
    </p:spTree>
    <p:extLst>
      <p:ext uri="{BB962C8B-B14F-4D97-AF65-F5344CB8AC3E}">
        <p14:creationId xmlns:p14="http://schemas.microsoft.com/office/powerpoint/2010/main" val="3449255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32" fill="hold" nodeType="withEffect">
                                  <p:stCondLst>
                                    <p:cond delay="0"/>
                                  </p:stCondLst>
                                  <p:childTnLst>
                                    <p:anim calcmode="lin" valueType="num">
                                      <p:cBhvr>
                                        <p:cTn id="6" dur="500"/>
                                        <p:tgtEl>
                                          <p:spTgt spid="165"/>
                                        </p:tgtEl>
                                        <p:attrNameLst>
                                          <p:attrName>ppt_w</p:attrName>
                                        </p:attrNameLst>
                                      </p:cBhvr>
                                      <p:tavLst>
                                        <p:tav tm="0">
                                          <p:val>
                                            <p:strVal val="ppt_w"/>
                                          </p:val>
                                        </p:tav>
                                        <p:tav tm="100000">
                                          <p:val>
                                            <p:fltVal val="0"/>
                                          </p:val>
                                        </p:tav>
                                      </p:tavLst>
                                    </p:anim>
                                    <p:anim calcmode="lin" valueType="num">
                                      <p:cBhvr>
                                        <p:cTn id="7" dur="500"/>
                                        <p:tgtEl>
                                          <p:spTgt spid="165"/>
                                        </p:tgtEl>
                                        <p:attrNameLst>
                                          <p:attrName>ppt_h</p:attrName>
                                        </p:attrNameLst>
                                      </p:cBhvr>
                                      <p:tavLst>
                                        <p:tav tm="0">
                                          <p:val>
                                            <p:strVal val="ppt_h"/>
                                          </p:val>
                                        </p:tav>
                                        <p:tav tm="100000">
                                          <p:val>
                                            <p:fltVal val="0"/>
                                          </p:val>
                                        </p:tav>
                                      </p:tavLst>
                                    </p:anim>
                                    <p:animEffect transition="out" filter="fade">
                                      <p:cBhvr>
                                        <p:cTn id="8" dur="500"/>
                                        <p:tgtEl>
                                          <p:spTgt spid="165"/>
                                        </p:tgtEl>
                                      </p:cBhvr>
                                    </p:animEffect>
                                    <p:set>
                                      <p:cBhvr>
                                        <p:cTn id="9" dur="1" fill="hold">
                                          <p:stCondLst>
                                            <p:cond delay="499"/>
                                          </p:stCondLst>
                                        </p:cTn>
                                        <p:tgtEl>
                                          <p:spTgt spid="165"/>
                                        </p:tgtEl>
                                        <p:attrNameLst>
                                          <p:attrName>style.visibility</p:attrName>
                                        </p:attrNameLst>
                                      </p:cBhvr>
                                      <p:to>
                                        <p:strVal val="hidden"/>
                                      </p:to>
                                    </p:set>
                                  </p:childTnLst>
                                </p:cTn>
                              </p:par>
                              <p:par>
                                <p:cTn id="10" presetID="53" presetClass="exit" presetSubtype="32" fill="hold" nodeType="withEffect">
                                  <p:stCondLst>
                                    <p:cond delay="0"/>
                                  </p:stCondLst>
                                  <p:childTnLst>
                                    <p:anim calcmode="lin" valueType="num">
                                      <p:cBhvr>
                                        <p:cTn id="11" dur="500"/>
                                        <p:tgtEl>
                                          <p:spTgt spid="159"/>
                                        </p:tgtEl>
                                        <p:attrNameLst>
                                          <p:attrName>ppt_w</p:attrName>
                                        </p:attrNameLst>
                                      </p:cBhvr>
                                      <p:tavLst>
                                        <p:tav tm="0">
                                          <p:val>
                                            <p:strVal val="ppt_w"/>
                                          </p:val>
                                        </p:tav>
                                        <p:tav tm="100000">
                                          <p:val>
                                            <p:fltVal val="0"/>
                                          </p:val>
                                        </p:tav>
                                      </p:tavLst>
                                    </p:anim>
                                    <p:anim calcmode="lin" valueType="num">
                                      <p:cBhvr>
                                        <p:cTn id="12" dur="500"/>
                                        <p:tgtEl>
                                          <p:spTgt spid="159"/>
                                        </p:tgtEl>
                                        <p:attrNameLst>
                                          <p:attrName>ppt_h</p:attrName>
                                        </p:attrNameLst>
                                      </p:cBhvr>
                                      <p:tavLst>
                                        <p:tav tm="0">
                                          <p:val>
                                            <p:strVal val="ppt_h"/>
                                          </p:val>
                                        </p:tav>
                                        <p:tav tm="100000">
                                          <p:val>
                                            <p:fltVal val="0"/>
                                          </p:val>
                                        </p:tav>
                                      </p:tavLst>
                                    </p:anim>
                                    <p:animEffect transition="out" filter="fade">
                                      <p:cBhvr>
                                        <p:cTn id="13" dur="500"/>
                                        <p:tgtEl>
                                          <p:spTgt spid="159"/>
                                        </p:tgtEl>
                                      </p:cBhvr>
                                    </p:animEffect>
                                    <p:set>
                                      <p:cBhvr>
                                        <p:cTn id="14" dur="1" fill="hold">
                                          <p:stCondLst>
                                            <p:cond delay="499"/>
                                          </p:stCondLst>
                                        </p:cTn>
                                        <p:tgtEl>
                                          <p:spTgt spid="159"/>
                                        </p:tgtEl>
                                        <p:attrNameLst>
                                          <p:attrName>style.visibility</p:attrName>
                                        </p:attrNameLst>
                                      </p:cBhvr>
                                      <p:to>
                                        <p:strVal val="hidden"/>
                                      </p:to>
                                    </p:set>
                                  </p:childTnLst>
                                </p:cTn>
                              </p:par>
                              <p:par>
                                <p:cTn id="15" presetID="53" presetClass="entr" presetSubtype="16" fill="hold" nodeType="withEffect">
                                  <p:stCondLst>
                                    <p:cond delay="0"/>
                                  </p:stCondLst>
                                  <p:childTnLst>
                                    <p:set>
                                      <p:cBhvr>
                                        <p:cTn id="16" dur="1" fill="hold">
                                          <p:stCondLst>
                                            <p:cond delay="0"/>
                                          </p:stCondLst>
                                        </p:cTn>
                                        <p:tgtEl>
                                          <p:spTgt spid="154"/>
                                        </p:tgtEl>
                                        <p:attrNameLst>
                                          <p:attrName>style.visibility</p:attrName>
                                        </p:attrNameLst>
                                      </p:cBhvr>
                                      <p:to>
                                        <p:strVal val="visible"/>
                                      </p:to>
                                    </p:set>
                                    <p:anim calcmode="lin" valueType="num">
                                      <p:cBhvr>
                                        <p:cTn id="17" dur="500" fill="hold"/>
                                        <p:tgtEl>
                                          <p:spTgt spid="154"/>
                                        </p:tgtEl>
                                        <p:attrNameLst>
                                          <p:attrName>ppt_w</p:attrName>
                                        </p:attrNameLst>
                                      </p:cBhvr>
                                      <p:tavLst>
                                        <p:tav tm="0">
                                          <p:val>
                                            <p:fltVal val="0"/>
                                          </p:val>
                                        </p:tav>
                                        <p:tav tm="100000">
                                          <p:val>
                                            <p:strVal val="#ppt_w"/>
                                          </p:val>
                                        </p:tav>
                                      </p:tavLst>
                                    </p:anim>
                                    <p:anim calcmode="lin" valueType="num">
                                      <p:cBhvr>
                                        <p:cTn id="18" dur="500" fill="hold"/>
                                        <p:tgtEl>
                                          <p:spTgt spid="154"/>
                                        </p:tgtEl>
                                        <p:attrNameLst>
                                          <p:attrName>ppt_h</p:attrName>
                                        </p:attrNameLst>
                                      </p:cBhvr>
                                      <p:tavLst>
                                        <p:tav tm="0">
                                          <p:val>
                                            <p:fltVal val="0"/>
                                          </p:val>
                                        </p:tav>
                                        <p:tav tm="100000">
                                          <p:val>
                                            <p:strVal val="#ppt_h"/>
                                          </p:val>
                                        </p:tav>
                                      </p:tavLst>
                                    </p:anim>
                                    <p:animEffect transition="in" filter="fade">
                                      <p:cBhvr>
                                        <p:cTn id="19" dur="500"/>
                                        <p:tgtEl>
                                          <p:spTgt spid="154"/>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56"/>
                                        </p:tgtEl>
                                        <p:attrNameLst>
                                          <p:attrName>style.visibility</p:attrName>
                                        </p:attrNameLst>
                                      </p:cBhvr>
                                      <p:to>
                                        <p:strVal val="visible"/>
                                      </p:to>
                                    </p:set>
                                    <p:anim calcmode="lin" valueType="num">
                                      <p:cBhvr>
                                        <p:cTn id="27" dur="500" fill="hold"/>
                                        <p:tgtEl>
                                          <p:spTgt spid="156"/>
                                        </p:tgtEl>
                                        <p:attrNameLst>
                                          <p:attrName>ppt_w</p:attrName>
                                        </p:attrNameLst>
                                      </p:cBhvr>
                                      <p:tavLst>
                                        <p:tav tm="0">
                                          <p:val>
                                            <p:fltVal val="0"/>
                                          </p:val>
                                        </p:tav>
                                        <p:tav tm="100000">
                                          <p:val>
                                            <p:strVal val="#ppt_w"/>
                                          </p:val>
                                        </p:tav>
                                      </p:tavLst>
                                    </p:anim>
                                    <p:anim calcmode="lin" valueType="num">
                                      <p:cBhvr>
                                        <p:cTn id="28" dur="500" fill="hold"/>
                                        <p:tgtEl>
                                          <p:spTgt spid="156"/>
                                        </p:tgtEl>
                                        <p:attrNameLst>
                                          <p:attrName>ppt_h</p:attrName>
                                        </p:attrNameLst>
                                      </p:cBhvr>
                                      <p:tavLst>
                                        <p:tav tm="0">
                                          <p:val>
                                            <p:fltVal val="0"/>
                                          </p:val>
                                        </p:tav>
                                        <p:tav tm="100000">
                                          <p:val>
                                            <p:strVal val="#ppt_h"/>
                                          </p:val>
                                        </p:tav>
                                      </p:tavLst>
                                    </p:anim>
                                    <p:animEffect transition="in" filter="fade">
                                      <p:cBhvr>
                                        <p:cTn id="29" dur="500"/>
                                        <p:tgtEl>
                                          <p:spTgt spid="15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61"/>
                                        </p:tgtEl>
                                        <p:attrNameLst>
                                          <p:attrName>style.visibility</p:attrName>
                                        </p:attrNameLst>
                                      </p:cBhvr>
                                      <p:to>
                                        <p:strVal val="visible"/>
                                      </p:to>
                                    </p:set>
                                    <p:anim calcmode="lin" valueType="num">
                                      <p:cBhvr>
                                        <p:cTn id="32" dur="500" fill="hold"/>
                                        <p:tgtEl>
                                          <p:spTgt spid="161"/>
                                        </p:tgtEl>
                                        <p:attrNameLst>
                                          <p:attrName>ppt_w</p:attrName>
                                        </p:attrNameLst>
                                      </p:cBhvr>
                                      <p:tavLst>
                                        <p:tav tm="0">
                                          <p:val>
                                            <p:fltVal val="0"/>
                                          </p:val>
                                        </p:tav>
                                        <p:tav tm="100000">
                                          <p:val>
                                            <p:strVal val="#ppt_w"/>
                                          </p:val>
                                        </p:tav>
                                      </p:tavLst>
                                    </p:anim>
                                    <p:anim calcmode="lin" valueType="num">
                                      <p:cBhvr>
                                        <p:cTn id="33" dur="500" fill="hold"/>
                                        <p:tgtEl>
                                          <p:spTgt spid="161"/>
                                        </p:tgtEl>
                                        <p:attrNameLst>
                                          <p:attrName>ppt_h</p:attrName>
                                        </p:attrNameLst>
                                      </p:cBhvr>
                                      <p:tavLst>
                                        <p:tav tm="0">
                                          <p:val>
                                            <p:fltVal val="0"/>
                                          </p:val>
                                        </p:tav>
                                        <p:tav tm="100000">
                                          <p:val>
                                            <p:strVal val="#ppt_h"/>
                                          </p:val>
                                        </p:tav>
                                      </p:tavLst>
                                    </p:anim>
                                    <p:animEffect transition="in" filter="fade">
                                      <p:cBhvr>
                                        <p:cTn id="34" dur="500"/>
                                        <p:tgtEl>
                                          <p:spTgt spid="16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1"/>
                    </p:tgtEl>
                  </p:cond>
                </p:stCondLst>
                <p:endSync evt="end" delay="0">
                  <p:rtn val="all"/>
                </p:endSync>
                <p:childTnLst>
                  <p:par>
                    <p:cTn id="41" fill="hold">
                      <p:stCondLst>
                        <p:cond delay="0"/>
                      </p:stCondLst>
                      <p:childTnLst>
                        <p:par>
                          <p:cTn id="42" fill="hold">
                            <p:stCondLst>
                              <p:cond delay="0"/>
                            </p:stCondLst>
                            <p:childTnLst>
                              <p:par>
                                <p:cTn id="43" presetID="35" presetClass="path" presetSubtype="0" accel="50000" decel="50000" fill="hold" nodeType="clickEffect">
                                  <p:stCondLst>
                                    <p:cond delay="0"/>
                                  </p:stCondLst>
                                  <p:childTnLst>
                                    <p:animMotion origin="layout" path="M 4.16667E-6 -3.7037E-6 L -0.93386 0.00394 " pathEditMode="relative" rAng="0" ptsTypes="AA">
                                      <p:cBhvr>
                                        <p:cTn id="44" dur="2000" fill="hold"/>
                                        <p:tgtEl>
                                          <p:spTgt spid="11"/>
                                        </p:tgtEl>
                                        <p:attrNameLst>
                                          <p:attrName>ppt_x</p:attrName>
                                          <p:attrName>ppt_y</p:attrName>
                                        </p:attrNameLst>
                                      </p:cBhvr>
                                      <p:rCtr x="-46701" y="185"/>
                                    </p:animMotion>
                                  </p:childTnLst>
                                </p:cTn>
                              </p:par>
                            </p:childTnLst>
                          </p:cTn>
                        </p:par>
                      </p:childTnLst>
                    </p:cTn>
                  </p:par>
                  <p:par>
                    <p:cTn id="45" fill="hold">
                      <p:stCondLst>
                        <p:cond delay="indefinite"/>
                      </p:stCondLst>
                      <p:childTnLst>
                        <p:par>
                          <p:cTn id="46" fill="hold">
                            <p:stCondLst>
                              <p:cond delay="0"/>
                            </p:stCondLst>
                            <p:childTnLst>
                              <p:par>
                                <p:cTn id="47" presetID="63" presetClass="path" presetSubtype="0" accel="50000" decel="50000" fill="hold" nodeType="clickEffect">
                                  <p:stCondLst>
                                    <p:cond delay="0"/>
                                  </p:stCondLst>
                                  <p:childTnLst>
                                    <p:animMotion origin="layout" path="M -0.93385 0.00393 L 0.00018 1.48148E-6 " pathEditMode="relative" rAng="0" ptsTypes="AA">
                                      <p:cBhvr>
                                        <p:cTn id="48" dur="2000" fill="hold"/>
                                        <p:tgtEl>
                                          <p:spTgt spid="11"/>
                                        </p:tgtEl>
                                        <p:attrNameLst>
                                          <p:attrName>ppt_x</p:attrName>
                                          <p:attrName>ppt_y</p:attrName>
                                        </p:attrNameLst>
                                      </p:cBhvr>
                                      <p:rCtr x="46701" y="-208"/>
                                    </p:animMotion>
                                  </p:childTnLst>
                                </p:cTn>
                              </p:par>
                            </p:childTnLst>
                          </p:cTn>
                        </p:par>
                      </p:childTnLst>
                    </p:cTn>
                  </p:par>
                </p:childTnLst>
              </p:cTn>
              <p:nextCondLst>
                <p:cond evt="onClick" delay="0">
                  <p:tgtEl>
                    <p:spTgt spid="11"/>
                  </p:tgtEl>
                </p:cond>
              </p:nextCondLst>
            </p:seq>
          </p:childTnLst>
        </p:cTn>
      </p:par>
    </p:tnLst>
    <p:bldLst>
      <p:bldP spid="8" grpId="0"/>
      <p:bldP spid="156" grpId="0"/>
      <p:bldP spid="16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Oval 140"/>
          <p:cNvSpPr/>
          <p:nvPr/>
        </p:nvSpPr>
        <p:spPr>
          <a:xfrm>
            <a:off x="2036986" y="2790508"/>
            <a:ext cx="6581681" cy="2726311"/>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latin typeface="Calibri" panose="020F0502020204030204" pitchFamily="34" charset="0"/>
            </a:endParaRPr>
          </a:p>
        </p:txBody>
      </p:sp>
      <p:sp>
        <p:nvSpPr>
          <p:cNvPr id="142" name="Oval 141"/>
          <p:cNvSpPr/>
          <p:nvPr/>
        </p:nvSpPr>
        <p:spPr>
          <a:xfrm>
            <a:off x="3843061" y="3118951"/>
            <a:ext cx="4546904" cy="211312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schemeClr val="tx2"/>
              </a:solidFill>
              <a:latin typeface="Calibri" panose="020F0502020204030204" pitchFamily="34" charset="0"/>
            </a:endParaRPr>
          </a:p>
        </p:txBody>
      </p:sp>
      <p:sp>
        <p:nvSpPr>
          <p:cNvPr id="152" name="Oval 151"/>
          <p:cNvSpPr/>
          <p:nvPr/>
        </p:nvSpPr>
        <p:spPr>
          <a:xfrm>
            <a:off x="5098616" y="3446559"/>
            <a:ext cx="3190468" cy="1466502"/>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schemeClr val="tx2"/>
              </a:solidFill>
              <a:latin typeface="Calibri" panose="020F0502020204030204" pitchFamily="34" charset="0"/>
            </a:endParaRPr>
          </a:p>
        </p:txBody>
      </p:sp>
      <p:grpSp>
        <p:nvGrpSpPr>
          <p:cNvPr id="11" name="Group 10"/>
          <p:cNvGrpSpPr/>
          <p:nvPr/>
        </p:nvGrpSpPr>
        <p:grpSpPr>
          <a:xfrm>
            <a:off x="8783960" y="1155322"/>
            <a:ext cx="7213784" cy="4599432"/>
            <a:chOff x="8783960" y="1155322"/>
            <a:chExt cx="7213784" cy="4599432"/>
          </a:xfrm>
        </p:grpSpPr>
        <p:sp>
          <p:nvSpPr>
            <p:cNvPr id="12" name="Snip Single Corner Rectangle 11"/>
            <p:cNvSpPr/>
            <p:nvPr/>
          </p:nvSpPr>
          <p:spPr>
            <a:xfrm flipH="1">
              <a:off x="8783960" y="1952836"/>
              <a:ext cx="360040" cy="1044116"/>
            </a:xfrm>
            <a:prstGeom prst="snip1Rect">
              <a:avLst>
                <a:gd name="adj" fmla="val 27932"/>
              </a:avLst>
            </a:prstGeom>
            <a:solidFill>
              <a:srgbClr val="990033"/>
            </a:solidFill>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IE" dirty="0" smtClean="0"/>
                <a:t>Page 23</a:t>
              </a:r>
              <a:endParaRPr lang="en-IE"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6612" y="1155322"/>
              <a:ext cx="6771132" cy="45994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pic>
        <p:nvPicPr>
          <p:cNvPr id="14"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000" y="1412776"/>
            <a:ext cx="8892000"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Straight Arrow Connector 15"/>
          <p:cNvCxnSpPr/>
          <p:nvPr/>
        </p:nvCxnSpPr>
        <p:spPr>
          <a:xfrm>
            <a:off x="72000" y="1521167"/>
            <a:ext cx="9000000" cy="0"/>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7" name="Rectangle 146"/>
          <p:cNvSpPr/>
          <p:nvPr/>
        </p:nvSpPr>
        <p:spPr>
          <a:xfrm>
            <a:off x="1044815" y="2489120"/>
            <a:ext cx="1606330" cy="1015663"/>
          </a:xfrm>
          <a:prstGeom prst="rect">
            <a:avLst/>
          </a:prstGeom>
        </p:spPr>
        <p:txBody>
          <a:bodyPr wrap="square">
            <a:spAutoFit/>
          </a:bodyPr>
          <a:lstStyle/>
          <a:p>
            <a:pPr lvl="0" algn="ctr"/>
            <a:r>
              <a:rPr lang="en-IE" sz="3000" b="1" dirty="0" smtClean="0">
                <a:solidFill>
                  <a:schemeClr val="tx2"/>
                </a:solidFill>
                <a:latin typeface="Calibri" panose="020F0502020204030204" pitchFamily="34" charset="0"/>
              </a:rPr>
              <a:t>Rational</a:t>
            </a:r>
          </a:p>
          <a:p>
            <a:pPr lvl="0" algn="ctr"/>
            <a:r>
              <a:rPr lang="en-IE" sz="3000" dirty="0">
                <a:solidFill>
                  <a:schemeClr val="tx2"/>
                </a:solidFill>
                <a:latin typeface="Calibri" panose="020F0502020204030204" pitchFamily="34" charset="0"/>
                <a:ea typeface="Cambria Math"/>
              </a:rPr>
              <a:t>ℚ</a:t>
            </a:r>
            <a:endParaRPr lang="en-IE" sz="3000" dirty="0">
              <a:solidFill>
                <a:schemeClr val="tx2"/>
              </a:solidFill>
              <a:latin typeface="Calibri" panose="020F0502020204030204" pitchFamily="34" charset="0"/>
            </a:endParaRPr>
          </a:p>
        </p:txBody>
      </p:sp>
      <p:sp>
        <p:nvSpPr>
          <p:cNvPr id="52" name="Oval 51"/>
          <p:cNvSpPr/>
          <p:nvPr/>
        </p:nvSpPr>
        <p:spPr>
          <a:xfrm>
            <a:off x="660492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56" name="Oval 55"/>
          <p:cNvSpPr/>
          <p:nvPr/>
        </p:nvSpPr>
        <p:spPr>
          <a:xfrm>
            <a:off x="828111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49" name="Oval 48"/>
          <p:cNvSpPr/>
          <p:nvPr/>
        </p:nvSpPr>
        <p:spPr>
          <a:xfrm>
            <a:off x="534923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50" name="Oval 49"/>
          <p:cNvSpPr/>
          <p:nvPr/>
        </p:nvSpPr>
        <p:spPr>
          <a:xfrm>
            <a:off x="578011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55" name="Oval 54"/>
          <p:cNvSpPr/>
          <p:nvPr/>
        </p:nvSpPr>
        <p:spPr>
          <a:xfrm>
            <a:off x="788815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62" name="Oval 61"/>
          <p:cNvSpPr/>
          <p:nvPr/>
        </p:nvSpPr>
        <p:spPr>
          <a:xfrm>
            <a:off x="660663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66" name="Oval 65"/>
          <p:cNvSpPr/>
          <p:nvPr/>
        </p:nvSpPr>
        <p:spPr>
          <a:xfrm>
            <a:off x="82828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76" name="Oval 75"/>
          <p:cNvSpPr/>
          <p:nvPr/>
        </p:nvSpPr>
        <p:spPr>
          <a:xfrm>
            <a:off x="408362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48" name="Oval 47"/>
          <p:cNvSpPr/>
          <p:nvPr/>
        </p:nvSpPr>
        <p:spPr>
          <a:xfrm>
            <a:off x="495029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51" name="Oval 50"/>
          <p:cNvSpPr/>
          <p:nvPr/>
        </p:nvSpPr>
        <p:spPr>
          <a:xfrm>
            <a:off x="622025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53" name="Oval 52"/>
          <p:cNvSpPr/>
          <p:nvPr/>
        </p:nvSpPr>
        <p:spPr>
          <a:xfrm>
            <a:off x="703214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54" name="Oval 53"/>
          <p:cNvSpPr/>
          <p:nvPr/>
        </p:nvSpPr>
        <p:spPr>
          <a:xfrm>
            <a:off x="745521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79" name="Oval 78"/>
          <p:cNvSpPr/>
          <p:nvPr/>
        </p:nvSpPr>
        <p:spPr>
          <a:xfrm>
            <a:off x="510269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80" name="Oval 79"/>
          <p:cNvSpPr/>
          <p:nvPr/>
        </p:nvSpPr>
        <p:spPr>
          <a:xfrm>
            <a:off x="550163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81" name="Oval 80"/>
          <p:cNvSpPr/>
          <p:nvPr/>
        </p:nvSpPr>
        <p:spPr>
          <a:xfrm>
            <a:off x="593251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82" name="Oval 81"/>
          <p:cNvSpPr/>
          <p:nvPr/>
        </p:nvSpPr>
        <p:spPr>
          <a:xfrm>
            <a:off x="637265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83" name="Oval 82"/>
          <p:cNvSpPr/>
          <p:nvPr/>
        </p:nvSpPr>
        <p:spPr>
          <a:xfrm>
            <a:off x="675732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84" name="Oval 83"/>
          <p:cNvSpPr/>
          <p:nvPr/>
        </p:nvSpPr>
        <p:spPr>
          <a:xfrm>
            <a:off x="718454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85" name="Oval 84"/>
          <p:cNvSpPr/>
          <p:nvPr/>
        </p:nvSpPr>
        <p:spPr>
          <a:xfrm>
            <a:off x="760761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86" name="Oval 85"/>
          <p:cNvSpPr/>
          <p:nvPr/>
        </p:nvSpPr>
        <p:spPr>
          <a:xfrm>
            <a:off x="804055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08" name="Oval 107"/>
          <p:cNvSpPr/>
          <p:nvPr/>
        </p:nvSpPr>
        <p:spPr>
          <a:xfrm>
            <a:off x="525509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09" name="Oval 108"/>
          <p:cNvSpPr/>
          <p:nvPr/>
        </p:nvSpPr>
        <p:spPr>
          <a:xfrm>
            <a:off x="565403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10" name="Oval 109"/>
          <p:cNvSpPr/>
          <p:nvPr/>
        </p:nvSpPr>
        <p:spPr>
          <a:xfrm>
            <a:off x="608491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11" name="Oval 110"/>
          <p:cNvSpPr/>
          <p:nvPr/>
        </p:nvSpPr>
        <p:spPr>
          <a:xfrm>
            <a:off x="652505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12" name="Oval 111"/>
          <p:cNvSpPr/>
          <p:nvPr/>
        </p:nvSpPr>
        <p:spPr>
          <a:xfrm>
            <a:off x="690972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13" name="Oval 112"/>
          <p:cNvSpPr/>
          <p:nvPr/>
        </p:nvSpPr>
        <p:spPr>
          <a:xfrm>
            <a:off x="733694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14" name="Oval 113"/>
          <p:cNvSpPr/>
          <p:nvPr/>
        </p:nvSpPr>
        <p:spPr>
          <a:xfrm>
            <a:off x="776001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15" name="Oval 114"/>
          <p:cNvSpPr/>
          <p:nvPr/>
        </p:nvSpPr>
        <p:spPr>
          <a:xfrm>
            <a:off x="819295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69" name="Oval 68"/>
          <p:cNvSpPr/>
          <p:nvPr/>
        </p:nvSpPr>
        <p:spPr>
          <a:xfrm>
            <a:off x="115174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2" name="Oval 71"/>
          <p:cNvSpPr/>
          <p:nvPr/>
        </p:nvSpPr>
        <p:spPr>
          <a:xfrm>
            <a:off x="24074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27" name="Oval 126"/>
          <p:cNvSpPr/>
          <p:nvPr/>
        </p:nvSpPr>
        <p:spPr>
          <a:xfrm>
            <a:off x="105760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9" name="Oval 128"/>
          <p:cNvSpPr/>
          <p:nvPr/>
        </p:nvSpPr>
        <p:spPr>
          <a:xfrm>
            <a:off x="188742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8" name="Oval 57"/>
          <p:cNvSpPr/>
          <p:nvPr/>
        </p:nvSpPr>
        <p:spPr>
          <a:xfrm>
            <a:off x="495200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59" name="Oval 58"/>
          <p:cNvSpPr/>
          <p:nvPr/>
        </p:nvSpPr>
        <p:spPr>
          <a:xfrm>
            <a:off x="535094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60" name="Oval 59"/>
          <p:cNvSpPr/>
          <p:nvPr/>
        </p:nvSpPr>
        <p:spPr>
          <a:xfrm>
            <a:off x="57818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61" name="Oval 60"/>
          <p:cNvSpPr/>
          <p:nvPr/>
        </p:nvSpPr>
        <p:spPr>
          <a:xfrm>
            <a:off x="622196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63" name="Oval 62"/>
          <p:cNvSpPr/>
          <p:nvPr/>
        </p:nvSpPr>
        <p:spPr>
          <a:xfrm>
            <a:off x="703385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64" name="Oval 63"/>
          <p:cNvSpPr/>
          <p:nvPr/>
        </p:nvSpPr>
        <p:spPr>
          <a:xfrm>
            <a:off x="745692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65" name="Oval 64"/>
          <p:cNvSpPr/>
          <p:nvPr/>
        </p:nvSpPr>
        <p:spPr>
          <a:xfrm>
            <a:off x="788986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68" name="Oval 67"/>
          <p:cNvSpPr/>
          <p:nvPr/>
        </p:nvSpPr>
        <p:spPr>
          <a:xfrm>
            <a:off x="75280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0" name="Oval 69"/>
          <p:cNvSpPr/>
          <p:nvPr/>
        </p:nvSpPr>
        <p:spPr>
          <a:xfrm>
            <a:off x="158262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1" name="Oval 70"/>
          <p:cNvSpPr/>
          <p:nvPr/>
        </p:nvSpPr>
        <p:spPr>
          <a:xfrm>
            <a:off x="202276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3" name="Oval 72"/>
          <p:cNvSpPr/>
          <p:nvPr/>
        </p:nvSpPr>
        <p:spPr>
          <a:xfrm>
            <a:off x="283465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74" name="Oval 73"/>
          <p:cNvSpPr/>
          <p:nvPr/>
        </p:nvSpPr>
        <p:spPr>
          <a:xfrm>
            <a:off x="32577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75" name="Oval 74"/>
          <p:cNvSpPr/>
          <p:nvPr/>
        </p:nvSpPr>
        <p:spPr>
          <a:xfrm>
            <a:off x="369066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77" name="Oval 76"/>
          <p:cNvSpPr/>
          <p:nvPr/>
        </p:nvSpPr>
        <p:spPr>
          <a:xfrm>
            <a:off x="45268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78" name="Oval 77"/>
          <p:cNvSpPr/>
          <p:nvPr/>
        </p:nvSpPr>
        <p:spPr>
          <a:xfrm>
            <a:off x="335403"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8" name="Oval 87"/>
          <p:cNvSpPr/>
          <p:nvPr/>
        </p:nvSpPr>
        <p:spPr>
          <a:xfrm>
            <a:off x="510440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89" name="Oval 88"/>
          <p:cNvSpPr/>
          <p:nvPr/>
        </p:nvSpPr>
        <p:spPr>
          <a:xfrm>
            <a:off x="550334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90" name="Oval 89"/>
          <p:cNvSpPr/>
          <p:nvPr/>
        </p:nvSpPr>
        <p:spPr>
          <a:xfrm>
            <a:off x="59342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91" name="Oval 90"/>
          <p:cNvSpPr/>
          <p:nvPr/>
        </p:nvSpPr>
        <p:spPr>
          <a:xfrm>
            <a:off x="637436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92" name="Oval 91"/>
          <p:cNvSpPr/>
          <p:nvPr/>
        </p:nvSpPr>
        <p:spPr>
          <a:xfrm>
            <a:off x="675903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93" name="Oval 92"/>
          <p:cNvSpPr/>
          <p:nvPr/>
        </p:nvSpPr>
        <p:spPr>
          <a:xfrm>
            <a:off x="718625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94" name="Oval 93"/>
          <p:cNvSpPr/>
          <p:nvPr/>
        </p:nvSpPr>
        <p:spPr>
          <a:xfrm>
            <a:off x="760932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95" name="Oval 94"/>
          <p:cNvSpPr/>
          <p:nvPr/>
        </p:nvSpPr>
        <p:spPr>
          <a:xfrm>
            <a:off x="804226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97" name="Oval 96"/>
          <p:cNvSpPr/>
          <p:nvPr/>
        </p:nvSpPr>
        <p:spPr>
          <a:xfrm>
            <a:off x="90520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8" name="Oval 97"/>
          <p:cNvSpPr/>
          <p:nvPr/>
        </p:nvSpPr>
        <p:spPr>
          <a:xfrm>
            <a:off x="130414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9" name="Oval 98"/>
          <p:cNvSpPr/>
          <p:nvPr/>
        </p:nvSpPr>
        <p:spPr>
          <a:xfrm>
            <a:off x="173502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0" name="Oval 99"/>
          <p:cNvSpPr/>
          <p:nvPr/>
        </p:nvSpPr>
        <p:spPr>
          <a:xfrm>
            <a:off x="217516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01" name="Oval 100"/>
          <p:cNvSpPr/>
          <p:nvPr/>
        </p:nvSpPr>
        <p:spPr>
          <a:xfrm>
            <a:off x="25598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02" name="Oval 101"/>
          <p:cNvSpPr/>
          <p:nvPr/>
        </p:nvSpPr>
        <p:spPr>
          <a:xfrm>
            <a:off x="298705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03" name="Oval 102"/>
          <p:cNvSpPr/>
          <p:nvPr/>
        </p:nvSpPr>
        <p:spPr>
          <a:xfrm>
            <a:off x="34101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04" name="Oval 103"/>
          <p:cNvSpPr/>
          <p:nvPr/>
        </p:nvSpPr>
        <p:spPr>
          <a:xfrm>
            <a:off x="384306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05" name="Oval 104"/>
          <p:cNvSpPr/>
          <p:nvPr/>
        </p:nvSpPr>
        <p:spPr>
          <a:xfrm>
            <a:off x="423602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06" name="Oval 105"/>
          <p:cNvSpPr/>
          <p:nvPr/>
        </p:nvSpPr>
        <p:spPr>
          <a:xfrm>
            <a:off x="46792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07" name="Oval 106"/>
          <p:cNvSpPr/>
          <p:nvPr/>
        </p:nvSpPr>
        <p:spPr>
          <a:xfrm>
            <a:off x="487803"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7" name="Oval 116"/>
          <p:cNvSpPr/>
          <p:nvPr/>
        </p:nvSpPr>
        <p:spPr>
          <a:xfrm>
            <a:off x="525680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18" name="Oval 117"/>
          <p:cNvSpPr/>
          <p:nvPr/>
        </p:nvSpPr>
        <p:spPr>
          <a:xfrm>
            <a:off x="565574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19" name="Oval 118"/>
          <p:cNvSpPr/>
          <p:nvPr/>
        </p:nvSpPr>
        <p:spPr>
          <a:xfrm>
            <a:off x="60866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20" name="Oval 119"/>
          <p:cNvSpPr/>
          <p:nvPr/>
        </p:nvSpPr>
        <p:spPr>
          <a:xfrm>
            <a:off x="652676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21" name="Oval 120"/>
          <p:cNvSpPr/>
          <p:nvPr/>
        </p:nvSpPr>
        <p:spPr>
          <a:xfrm>
            <a:off x="691143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22" name="Oval 121"/>
          <p:cNvSpPr/>
          <p:nvPr/>
        </p:nvSpPr>
        <p:spPr>
          <a:xfrm>
            <a:off x="733865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23" name="Oval 122"/>
          <p:cNvSpPr/>
          <p:nvPr/>
        </p:nvSpPr>
        <p:spPr>
          <a:xfrm>
            <a:off x="776172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24" name="Oval 123"/>
          <p:cNvSpPr/>
          <p:nvPr/>
        </p:nvSpPr>
        <p:spPr>
          <a:xfrm>
            <a:off x="819466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26" name="Oval 125"/>
          <p:cNvSpPr/>
          <p:nvPr/>
        </p:nvSpPr>
        <p:spPr>
          <a:xfrm>
            <a:off x="16618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8" name="Oval 127"/>
          <p:cNvSpPr/>
          <p:nvPr/>
        </p:nvSpPr>
        <p:spPr>
          <a:xfrm>
            <a:off x="145654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0" name="Oval 129"/>
          <p:cNvSpPr/>
          <p:nvPr/>
        </p:nvSpPr>
        <p:spPr>
          <a:xfrm>
            <a:off x="232756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31" name="Oval 130"/>
          <p:cNvSpPr/>
          <p:nvPr/>
        </p:nvSpPr>
        <p:spPr>
          <a:xfrm>
            <a:off x="27122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32" name="Oval 131"/>
          <p:cNvSpPr/>
          <p:nvPr/>
        </p:nvSpPr>
        <p:spPr>
          <a:xfrm>
            <a:off x="313945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33" name="Oval 132"/>
          <p:cNvSpPr/>
          <p:nvPr/>
        </p:nvSpPr>
        <p:spPr>
          <a:xfrm>
            <a:off x="35625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34" name="Oval 133"/>
          <p:cNvSpPr/>
          <p:nvPr/>
        </p:nvSpPr>
        <p:spPr>
          <a:xfrm>
            <a:off x="399546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35" name="Oval 134"/>
          <p:cNvSpPr/>
          <p:nvPr/>
        </p:nvSpPr>
        <p:spPr>
          <a:xfrm>
            <a:off x="438842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36" name="Oval 135"/>
          <p:cNvSpPr/>
          <p:nvPr/>
        </p:nvSpPr>
        <p:spPr>
          <a:xfrm>
            <a:off x="48316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37" name="Oval 136"/>
          <p:cNvSpPr/>
          <p:nvPr/>
        </p:nvSpPr>
        <p:spPr>
          <a:xfrm>
            <a:off x="640203"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7" name="Oval 56"/>
          <p:cNvSpPr/>
          <p:nvPr/>
        </p:nvSpPr>
        <p:spPr>
          <a:xfrm>
            <a:off x="872435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67" name="Oval 66"/>
          <p:cNvSpPr/>
          <p:nvPr/>
        </p:nvSpPr>
        <p:spPr>
          <a:xfrm>
            <a:off x="872606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87" name="Oval 86"/>
          <p:cNvSpPr/>
          <p:nvPr/>
        </p:nvSpPr>
        <p:spPr>
          <a:xfrm>
            <a:off x="843351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16" name="Oval 115"/>
          <p:cNvSpPr/>
          <p:nvPr/>
        </p:nvSpPr>
        <p:spPr>
          <a:xfrm>
            <a:off x="858591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96" name="Oval 95"/>
          <p:cNvSpPr/>
          <p:nvPr/>
        </p:nvSpPr>
        <p:spPr>
          <a:xfrm>
            <a:off x="84352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25" name="Oval 124"/>
          <p:cNvSpPr/>
          <p:nvPr/>
        </p:nvSpPr>
        <p:spPr>
          <a:xfrm>
            <a:off x="85876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pic>
        <p:nvPicPr>
          <p:cNvPr id="154" name="Picture 15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2140" y="0"/>
            <a:ext cx="5139657" cy="5400000"/>
          </a:xfrm>
          <a:prstGeom prst="rect">
            <a:avLst/>
          </a:prstGeom>
        </p:spPr>
      </p:pic>
      <p:pic>
        <p:nvPicPr>
          <p:cNvPr id="165" name="Picture 16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2140" y="0"/>
            <a:ext cx="5139657" cy="5400000"/>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11672" y="1433693"/>
            <a:ext cx="2934110" cy="428685"/>
          </a:xfrm>
          <a:prstGeom prst="rect">
            <a:avLst/>
          </a:prstGeom>
        </p:spPr>
      </p:pic>
      <p:sp>
        <p:nvSpPr>
          <p:cNvPr id="145" name="Oval 144"/>
          <p:cNvSpPr/>
          <p:nvPr/>
        </p:nvSpPr>
        <p:spPr>
          <a:xfrm>
            <a:off x="4797220" y="1401202"/>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48" name="Oval 147"/>
          <p:cNvSpPr/>
          <p:nvPr/>
        </p:nvSpPr>
        <p:spPr>
          <a:xfrm>
            <a:off x="5864995" y="1401202"/>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mc:AlternateContent xmlns:mc="http://schemas.openxmlformats.org/markup-compatibility/2006" xmlns:a14="http://schemas.microsoft.com/office/drawing/2010/main">
        <mc:Choice Requires="a14">
          <p:sp>
            <p:nvSpPr>
              <p:cNvPr id="8" name="TextBox 7"/>
              <p:cNvSpPr txBox="1"/>
              <p:nvPr/>
            </p:nvSpPr>
            <p:spPr>
              <a:xfrm>
                <a:off x="6221969" y="679378"/>
                <a:ext cx="548548" cy="670633"/>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2000" b="1" i="1" smtClean="0">
                              <a:solidFill>
                                <a:schemeClr val="tx2">
                                  <a:lumMod val="40000"/>
                                  <a:lumOff val="60000"/>
                                </a:schemeClr>
                              </a:solidFill>
                              <a:latin typeface="Cambria Math" panose="02040503050406030204" pitchFamily="18" charset="0"/>
                            </a:rPr>
                          </m:ctrlPr>
                        </m:fPr>
                        <m:num>
                          <m:r>
                            <a:rPr lang="en-IE" sz="2000" b="1" i="1" smtClean="0">
                              <a:solidFill>
                                <a:schemeClr val="tx2">
                                  <a:lumMod val="40000"/>
                                  <a:lumOff val="60000"/>
                                </a:schemeClr>
                              </a:solidFill>
                              <a:latin typeface="Cambria Math"/>
                            </a:rPr>
                            <m:t>𝟐𝟒</m:t>
                          </m:r>
                        </m:num>
                        <m:den>
                          <m:r>
                            <a:rPr lang="en-IE" sz="2000" b="1" i="1" smtClean="0">
                              <a:solidFill>
                                <a:schemeClr val="tx2">
                                  <a:lumMod val="40000"/>
                                  <a:lumOff val="60000"/>
                                </a:schemeClr>
                              </a:solidFill>
                              <a:latin typeface="Cambria Math"/>
                            </a:rPr>
                            <m:t>𝟏𝟔</m:t>
                          </m:r>
                        </m:den>
                      </m:f>
                    </m:oMath>
                  </m:oMathPara>
                </a14:m>
                <a:endParaRPr lang="en-IE" sz="2000" b="1" dirty="0" smtClean="0">
                  <a:solidFill>
                    <a:schemeClr val="tx2">
                      <a:lumMod val="40000"/>
                      <a:lumOff val="60000"/>
                    </a:schemeClr>
                  </a:solidFill>
                  <a:latin typeface="Cambria" panose="020405030504060302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221969" y="679378"/>
                <a:ext cx="548548" cy="670633"/>
              </a:xfrm>
              <a:prstGeom prst="rect">
                <a:avLst/>
              </a:prstGeom>
              <a:blipFill rotWithShape="1">
                <a:blip r:embed="rId7"/>
                <a:stretch>
                  <a:fillRect/>
                </a:stretch>
              </a:blipFill>
              <a:ln w="47625">
                <a:no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49" name="TextBox 148"/>
              <p:cNvSpPr txBox="1"/>
              <p:nvPr/>
            </p:nvSpPr>
            <p:spPr>
              <a:xfrm>
                <a:off x="5687555" y="679443"/>
                <a:ext cx="548547" cy="670568"/>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2000" b="1" i="1" smtClean="0">
                              <a:solidFill>
                                <a:schemeClr val="tx2">
                                  <a:lumMod val="75000"/>
                                </a:schemeClr>
                              </a:solidFill>
                              <a:latin typeface="Cambria Math" panose="02040503050406030204" pitchFamily="18" charset="0"/>
                            </a:rPr>
                          </m:ctrlPr>
                        </m:fPr>
                        <m:num>
                          <m:r>
                            <a:rPr lang="en-IE" sz="2000" b="1" i="1" smtClean="0">
                              <a:solidFill>
                                <a:schemeClr val="tx2">
                                  <a:lumMod val="75000"/>
                                </a:schemeClr>
                              </a:solidFill>
                              <a:latin typeface="Cambria Math"/>
                            </a:rPr>
                            <m:t>𝟐𝟐</m:t>
                          </m:r>
                        </m:num>
                        <m:den>
                          <m:r>
                            <a:rPr lang="en-IE" sz="2000" b="1" i="1" smtClean="0">
                              <a:solidFill>
                                <a:schemeClr val="tx2">
                                  <a:lumMod val="75000"/>
                                </a:schemeClr>
                              </a:solidFill>
                              <a:latin typeface="Cambria Math"/>
                            </a:rPr>
                            <m:t>𝟏𝟔</m:t>
                          </m:r>
                        </m:den>
                      </m:f>
                    </m:oMath>
                  </m:oMathPara>
                </a14:m>
                <a:endParaRPr lang="en-IE" sz="2000" b="1" dirty="0" smtClean="0">
                  <a:solidFill>
                    <a:schemeClr val="tx2">
                      <a:lumMod val="75000"/>
                    </a:schemeClr>
                  </a:solidFill>
                  <a:latin typeface="Cambria" panose="02040503050406030204" pitchFamily="18" charset="0"/>
                </a:endParaRPr>
              </a:p>
            </p:txBody>
          </p:sp>
        </mc:Choice>
        <mc:Fallback xmlns="">
          <p:sp>
            <p:nvSpPr>
              <p:cNvPr id="149" name="TextBox 148"/>
              <p:cNvSpPr txBox="1">
                <a:spLocks noRot="1" noChangeAspect="1" noMove="1" noResize="1" noEditPoints="1" noAdjustHandles="1" noChangeArrowheads="1" noChangeShapeType="1" noTextEdit="1"/>
              </p:cNvSpPr>
              <p:nvPr/>
            </p:nvSpPr>
            <p:spPr>
              <a:xfrm>
                <a:off x="5687555" y="679443"/>
                <a:ext cx="548547" cy="670568"/>
              </a:xfrm>
              <a:prstGeom prst="rect">
                <a:avLst/>
              </a:prstGeom>
              <a:blipFill rotWithShape="1">
                <a:blip r:embed="rId8"/>
                <a:stretch>
                  <a:fillRect/>
                </a:stretch>
              </a:blipFill>
              <a:ln w="47625">
                <a:noFill/>
              </a:ln>
            </p:spPr>
            <p:txBody>
              <a:bodyPr/>
              <a:lstStyle/>
              <a:p>
                <a:r>
                  <a:rPr lang="en-IE">
                    <a:noFill/>
                  </a:rPr>
                  <a:t> </a:t>
                </a:r>
              </a:p>
            </p:txBody>
          </p:sp>
        </mc:Fallback>
      </mc:AlternateContent>
      <p:cxnSp>
        <p:nvCxnSpPr>
          <p:cNvPr id="167" name="Straight Connector 166"/>
          <p:cNvCxnSpPr/>
          <p:nvPr/>
        </p:nvCxnSpPr>
        <p:spPr bwMode="auto">
          <a:xfrm>
            <a:off x="5394072" y="1491202"/>
            <a:ext cx="0" cy="72000"/>
          </a:xfrm>
          <a:prstGeom prst="line">
            <a:avLst/>
          </a:prstGeom>
          <a:solidFill>
            <a:schemeClr val="hlink">
              <a:alpha val="64999"/>
            </a:schemeClr>
          </a:solidFill>
          <a:ln w="19050" cap="flat" cmpd="sng" algn="ctr">
            <a:solidFill>
              <a:schemeClr val="tx1"/>
            </a:solidFill>
            <a:prstDash val="solid"/>
            <a:round/>
            <a:headEnd type="none" w="med" len="med"/>
            <a:tailEnd type="none" w="med" len="med"/>
          </a:ln>
          <a:effectLst/>
        </p:spPr>
      </p:cxnSp>
      <p:sp>
        <p:nvSpPr>
          <p:cNvPr id="150" name="Oval 149"/>
          <p:cNvSpPr/>
          <p:nvPr/>
        </p:nvSpPr>
        <p:spPr>
          <a:xfrm>
            <a:off x="5304072" y="1401202"/>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51" name="Oval 150"/>
          <p:cNvSpPr/>
          <p:nvPr/>
        </p:nvSpPr>
        <p:spPr>
          <a:xfrm>
            <a:off x="6452171" y="1401202"/>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55" name="Oval 154"/>
          <p:cNvSpPr/>
          <p:nvPr/>
        </p:nvSpPr>
        <p:spPr>
          <a:xfrm>
            <a:off x="4254704" y="1401202"/>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mc:AlternateContent xmlns:mc="http://schemas.openxmlformats.org/markup-compatibility/2006" xmlns:a14="http://schemas.microsoft.com/office/drawing/2010/main">
        <mc:Choice Requires="a14">
          <p:sp>
            <p:nvSpPr>
              <p:cNvPr id="156" name="TextBox 155"/>
              <p:cNvSpPr txBox="1"/>
              <p:nvPr/>
            </p:nvSpPr>
            <p:spPr>
              <a:xfrm>
                <a:off x="4151243" y="652897"/>
                <a:ext cx="548547" cy="697114"/>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2000" b="1" i="1" smtClean="0">
                              <a:solidFill>
                                <a:schemeClr val="tx2">
                                  <a:lumMod val="40000"/>
                                  <a:lumOff val="60000"/>
                                </a:schemeClr>
                              </a:solidFill>
                              <a:latin typeface="Cambria Math" panose="02040503050406030204" pitchFamily="18" charset="0"/>
                            </a:rPr>
                          </m:ctrlPr>
                        </m:fPr>
                        <m:num>
                          <m:r>
                            <a:rPr lang="en-IE" sz="2000" b="1" i="1" smtClean="0">
                              <a:solidFill>
                                <a:schemeClr val="tx2">
                                  <a:lumMod val="40000"/>
                                  <a:lumOff val="60000"/>
                                </a:schemeClr>
                              </a:solidFill>
                              <a:latin typeface="Cambria Math"/>
                            </a:rPr>
                            <m:t>𝟏𝟔</m:t>
                          </m:r>
                        </m:num>
                        <m:den>
                          <m:r>
                            <a:rPr lang="en-IE" sz="2000" b="1" i="1" smtClean="0">
                              <a:solidFill>
                                <a:schemeClr val="tx2">
                                  <a:lumMod val="40000"/>
                                  <a:lumOff val="60000"/>
                                </a:schemeClr>
                              </a:solidFill>
                              <a:latin typeface="Cambria Math"/>
                            </a:rPr>
                            <m:t>𝟏𝟔</m:t>
                          </m:r>
                        </m:den>
                      </m:f>
                    </m:oMath>
                  </m:oMathPara>
                </a14:m>
                <a:endParaRPr lang="en-IE" sz="2000" b="1" dirty="0" smtClean="0">
                  <a:solidFill>
                    <a:schemeClr val="tx2">
                      <a:lumMod val="40000"/>
                      <a:lumOff val="60000"/>
                    </a:schemeClr>
                  </a:solidFill>
                  <a:latin typeface="Cambria" panose="02040503050406030204" pitchFamily="18" charset="0"/>
                </a:endParaRPr>
              </a:p>
            </p:txBody>
          </p:sp>
        </mc:Choice>
        <mc:Fallback xmlns="">
          <p:sp>
            <p:nvSpPr>
              <p:cNvPr id="156" name="TextBox 155"/>
              <p:cNvSpPr txBox="1">
                <a:spLocks noRot="1" noChangeAspect="1" noMove="1" noResize="1" noEditPoints="1" noAdjustHandles="1" noChangeArrowheads="1" noChangeShapeType="1" noTextEdit="1"/>
              </p:cNvSpPr>
              <p:nvPr/>
            </p:nvSpPr>
            <p:spPr>
              <a:xfrm>
                <a:off x="4151243" y="652897"/>
                <a:ext cx="548547" cy="697114"/>
              </a:xfrm>
              <a:prstGeom prst="rect">
                <a:avLst/>
              </a:prstGeom>
              <a:blipFill rotWithShape="1">
                <a:blip r:embed="rId9"/>
                <a:stretch>
                  <a:fillRect/>
                </a:stretch>
              </a:blipFill>
              <a:ln w="47625">
                <a:no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58" name="TextBox 157"/>
              <p:cNvSpPr txBox="1"/>
              <p:nvPr/>
            </p:nvSpPr>
            <p:spPr>
              <a:xfrm>
                <a:off x="4624965" y="661448"/>
                <a:ext cx="548547" cy="670633"/>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2000" b="1" i="1" smtClean="0">
                              <a:solidFill>
                                <a:schemeClr val="tx2">
                                  <a:lumMod val="75000"/>
                                </a:schemeClr>
                              </a:solidFill>
                              <a:latin typeface="Cambria Math" panose="02040503050406030204" pitchFamily="18" charset="0"/>
                            </a:rPr>
                          </m:ctrlPr>
                        </m:fPr>
                        <m:num>
                          <m:r>
                            <a:rPr lang="en-IE" sz="2000" b="1" i="1" smtClean="0">
                              <a:solidFill>
                                <a:schemeClr val="tx2">
                                  <a:lumMod val="75000"/>
                                </a:schemeClr>
                              </a:solidFill>
                              <a:latin typeface="Cambria Math"/>
                            </a:rPr>
                            <m:t>𝟏𝟖</m:t>
                          </m:r>
                        </m:num>
                        <m:den>
                          <m:r>
                            <a:rPr lang="en-IE" sz="2000" b="1" i="1" smtClean="0">
                              <a:solidFill>
                                <a:schemeClr val="tx2">
                                  <a:lumMod val="75000"/>
                                </a:schemeClr>
                              </a:solidFill>
                              <a:latin typeface="Cambria Math"/>
                            </a:rPr>
                            <m:t>𝟏𝟔</m:t>
                          </m:r>
                        </m:den>
                      </m:f>
                    </m:oMath>
                  </m:oMathPara>
                </a14:m>
                <a:endParaRPr lang="en-IE" sz="2000" b="1" dirty="0" smtClean="0">
                  <a:solidFill>
                    <a:schemeClr val="tx2">
                      <a:lumMod val="75000"/>
                    </a:schemeClr>
                  </a:solidFill>
                  <a:latin typeface="Cambria" panose="02040503050406030204" pitchFamily="18" charset="0"/>
                </a:endParaRPr>
              </a:p>
            </p:txBody>
          </p:sp>
        </mc:Choice>
        <mc:Fallback xmlns="">
          <p:sp>
            <p:nvSpPr>
              <p:cNvPr id="158" name="TextBox 157"/>
              <p:cNvSpPr txBox="1">
                <a:spLocks noRot="1" noChangeAspect="1" noMove="1" noResize="1" noEditPoints="1" noAdjustHandles="1" noChangeArrowheads="1" noChangeShapeType="1" noTextEdit="1"/>
              </p:cNvSpPr>
              <p:nvPr/>
            </p:nvSpPr>
            <p:spPr>
              <a:xfrm>
                <a:off x="4624965" y="661448"/>
                <a:ext cx="548547" cy="670633"/>
              </a:xfrm>
              <a:prstGeom prst="rect">
                <a:avLst/>
              </a:prstGeom>
              <a:blipFill rotWithShape="1">
                <a:blip r:embed="rId10"/>
                <a:stretch>
                  <a:fillRect/>
                </a:stretch>
              </a:blipFill>
              <a:ln w="47625">
                <a:no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61" name="TextBox 160"/>
              <p:cNvSpPr txBox="1"/>
              <p:nvPr/>
            </p:nvSpPr>
            <p:spPr>
              <a:xfrm>
                <a:off x="5087321" y="652897"/>
                <a:ext cx="548547" cy="697114"/>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2000" b="1" i="1" smtClean="0">
                              <a:solidFill>
                                <a:schemeClr val="tx2">
                                  <a:lumMod val="40000"/>
                                  <a:lumOff val="60000"/>
                                </a:schemeClr>
                              </a:solidFill>
                              <a:latin typeface="Cambria Math" panose="02040503050406030204" pitchFamily="18" charset="0"/>
                            </a:rPr>
                          </m:ctrlPr>
                        </m:fPr>
                        <m:num>
                          <m:r>
                            <a:rPr lang="en-IE" sz="2000" b="1" i="1" smtClean="0">
                              <a:solidFill>
                                <a:schemeClr val="tx2">
                                  <a:lumMod val="40000"/>
                                  <a:lumOff val="60000"/>
                                </a:schemeClr>
                              </a:solidFill>
                              <a:latin typeface="Cambria Math"/>
                            </a:rPr>
                            <m:t>𝟐𝟎</m:t>
                          </m:r>
                        </m:num>
                        <m:den>
                          <m:r>
                            <a:rPr lang="en-IE" sz="2000" b="1" i="1" smtClean="0">
                              <a:solidFill>
                                <a:schemeClr val="tx2">
                                  <a:lumMod val="40000"/>
                                  <a:lumOff val="60000"/>
                                </a:schemeClr>
                              </a:solidFill>
                              <a:latin typeface="Cambria Math"/>
                            </a:rPr>
                            <m:t>𝟏𝟔</m:t>
                          </m:r>
                        </m:den>
                      </m:f>
                    </m:oMath>
                  </m:oMathPara>
                </a14:m>
                <a:endParaRPr lang="en-IE" sz="2000" b="1" dirty="0" smtClean="0">
                  <a:solidFill>
                    <a:schemeClr val="tx2">
                      <a:lumMod val="40000"/>
                      <a:lumOff val="60000"/>
                    </a:schemeClr>
                  </a:solidFill>
                  <a:latin typeface="Cambria" panose="02040503050406030204" pitchFamily="18" charset="0"/>
                </a:endParaRPr>
              </a:p>
            </p:txBody>
          </p:sp>
        </mc:Choice>
        <mc:Fallback xmlns="">
          <p:sp>
            <p:nvSpPr>
              <p:cNvPr id="161" name="TextBox 160"/>
              <p:cNvSpPr txBox="1">
                <a:spLocks noRot="1" noChangeAspect="1" noMove="1" noResize="1" noEditPoints="1" noAdjustHandles="1" noChangeArrowheads="1" noChangeShapeType="1" noTextEdit="1"/>
              </p:cNvSpPr>
              <p:nvPr/>
            </p:nvSpPr>
            <p:spPr>
              <a:xfrm>
                <a:off x="5087321" y="652897"/>
                <a:ext cx="548547" cy="697114"/>
              </a:xfrm>
              <a:prstGeom prst="rect">
                <a:avLst/>
              </a:prstGeom>
              <a:blipFill rotWithShape="1">
                <a:blip r:embed="rId11"/>
                <a:stretch>
                  <a:fillRect/>
                </a:stretch>
              </a:blipFill>
              <a:ln w="47625">
                <a:noFill/>
              </a:ln>
            </p:spPr>
            <p:txBody>
              <a:bodyPr/>
              <a:lstStyle/>
              <a:p>
                <a:r>
                  <a:rPr lang="en-IE">
                    <a:noFill/>
                  </a:rPr>
                  <a:t> </a:t>
                </a:r>
              </a:p>
            </p:txBody>
          </p:sp>
        </mc:Fallback>
      </mc:AlternateContent>
    </p:spTree>
    <p:extLst>
      <p:ext uri="{BB962C8B-B14F-4D97-AF65-F5344CB8AC3E}">
        <p14:creationId xmlns:p14="http://schemas.microsoft.com/office/powerpoint/2010/main" val="1979677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500"/>
                                        <p:tgtEl>
                                          <p:spTgt spid="14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8"/>
                                        </p:tgtEl>
                                        <p:attrNameLst>
                                          <p:attrName>style.visibility</p:attrName>
                                        </p:attrNameLst>
                                      </p:cBhvr>
                                      <p:to>
                                        <p:strVal val="visible"/>
                                      </p:to>
                                    </p:set>
                                    <p:animEffect transition="in" filter="fade">
                                      <p:cBhvr>
                                        <p:cTn id="11" dur="250"/>
                                        <p:tgtEl>
                                          <p:spTgt spid="15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48"/>
                                        </p:tgtEl>
                                        <p:attrNameLst>
                                          <p:attrName>style.visibility</p:attrName>
                                        </p:attrNameLst>
                                      </p:cBhvr>
                                      <p:to>
                                        <p:strVal val="visible"/>
                                      </p:to>
                                    </p:set>
                                    <p:animEffect transition="in" filter="fade">
                                      <p:cBhvr>
                                        <p:cTn id="14" dur="500"/>
                                        <p:tgtEl>
                                          <p:spTgt spid="148"/>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49"/>
                                        </p:tgtEl>
                                        <p:attrNameLst>
                                          <p:attrName>style.visibility</p:attrName>
                                        </p:attrNameLst>
                                      </p:cBhvr>
                                      <p:to>
                                        <p:strVal val="visible"/>
                                      </p:to>
                                    </p:set>
                                    <p:animEffect transition="in" filter="fade">
                                      <p:cBhvr>
                                        <p:cTn id="18" dur="25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11"/>
                    </p:tgtEl>
                  </p:cond>
                </p:stCondLst>
                <p:endSync evt="end" delay="0">
                  <p:rtn val="all"/>
                </p:endSync>
                <p:childTnLst>
                  <p:par>
                    <p:cTn id="20" fill="hold">
                      <p:stCondLst>
                        <p:cond delay="0"/>
                      </p:stCondLst>
                      <p:childTnLst>
                        <p:par>
                          <p:cTn id="21" fill="hold">
                            <p:stCondLst>
                              <p:cond delay="0"/>
                            </p:stCondLst>
                            <p:childTnLst>
                              <p:par>
                                <p:cTn id="22" presetID="35" presetClass="path" presetSubtype="0" accel="50000" decel="50000" fill="hold" nodeType="clickEffect">
                                  <p:stCondLst>
                                    <p:cond delay="0"/>
                                  </p:stCondLst>
                                  <p:childTnLst>
                                    <p:animMotion origin="layout" path="M 4.16667E-6 -3.7037E-6 L -0.93386 0.00394 " pathEditMode="relative" rAng="0" ptsTypes="AA">
                                      <p:cBhvr>
                                        <p:cTn id="23" dur="2000" fill="hold"/>
                                        <p:tgtEl>
                                          <p:spTgt spid="11"/>
                                        </p:tgtEl>
                                        <p:attrNameLst>
                                          <p:attrName>ppt_x</p:attrName>
                                          <p:attrName>ppt_y</p:attrName>
                                        </p:attrNameLst>
                                      </p:cBhvr>
                                      <p:rCtr x="-46701" y="185"/>
                                    </p:animMotion>
                                  </p:childTnLst>
                                </p:cTn>
                              </p:par>
                            </p:childTnLst>
                          </p:cTn>
                        </p:par>
                      </p:childTnLst>
                    </p:cTn>
                  </p:par>
                  <p:par>
                    <p:cTn id="24" fill="hold">
                      <p:stCondLst>
                        <p:cond delay="indefinite"/>
                      </p:stCondLst>
                      <p:childTnLst>
                        <p:par>
                          <p:cTn id="25" fill="hold">
                            <p:stCondLst>
                              <p:cond delay="0"/>
                            </p:stCondLst>
                            <p:childTnLst>
                              <p:par>
                                <p:cTn id="26" presetID="63" presetClass="path" presetSubtype="0" accel="50000" decel="50000" fill="hold" nodeType="clickEffect">
                                  <p:stCondLst>
                                    <p:cond delay="0"/>
                                  </p:stCondLst>
                                  <p:childTnLst>
                                    <p:animMotion origin="layout" path="M -0.93385 0.00393 L 0.00018 1.48148E-6 " pathEditMode="relative" rAng="0" ptsTypes="AA">
                                      <p:cBhvr>
                                        <p:cTn id="27" dur="2000" fill="hold"/>
                                        <p:tgtEl>
                                          <p:spTgt spid="11"/>
                                        </p:tgtEl>
                                        <p:attrNameLst>
                                          <p:attrName>ppt_x</p:attrName>
                                          <p:attrName>ppt_y</p:attrName>
                                        </p:attrNameLst>
                                      </p:cBhvr>
                                      <p:rCtr x="46701" y="-208"/>
                                    </p:animMotion>
                                  </p:childTnLst>
                                </p:cTn>
                              </p:par>
                            </p:childTnLst>
                          </p:cTn>
                        </p:par>
                      </p:childTnLst>
                    </p:cTn>
                  </p:par>
                </p:childTnLst>
              </p:cTn>
              <p:nextCondLst>
                <p:cond evt="onClick" delay="0">
                  <p:tgtEl>
                    <p:spTgt spid="11"/>
                  </p:tgtEl>
                </p:cond>
              </p:nextCondLst>
            </p:seq>
          </p:childTnLst>
        </p:cTn>
      </p:par>
    </p:tnLst>
    <p:bldLst>
      <p:bldP spid="145" grpId="0" animBg="1"/>
      <p:bldP spid="148" grpId="0" animBg="1"/>
      <p:bldP spid="149" grpId="0"/>
      <p:bldP spid="15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Oval 140"/>
          <p:cNvSpPr/>
          <p:nvPr/>
        </p:nvSpPr>
        <p:spPr>
          <a:xfrm>
            <a:off x="2036986" y="2790508"/>
            <a:ext cx="6581681" cy="2726311"/>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latin typeface="Calibri" panose="020F0502020204030204" pitchFamily="34" charset="0"/>
            </a:endParaRPr>
          </a:p>
        </p:txBody>
      </p:sp>
      <p:sp>
        <p:nvSpPr>
          <p:cNvPr id="142" name="Oval 141"/>
          <p:cNvSpPr/>
          <p:nvPr/>
        </p:nvSpPr>
        <p:spPr>
          <a:xfrm>
            <a:off x="3843061" y="3118951"/>
            <a:ext cx="4546904" cy="211312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schemeClr val="tx2"/>
              </a:solidFill>
              <a:latin typeface="Calibri" panose="020F0502020204030204" pitchFamily="34" charset="0"/>
            </a:endParaRPr>
          </a:p>
        </p:txBody>
      </p:sp>
      <p:sp>
        <p:nvSpPr>
          <p:cNvPr id="152" name="Oval 151"/>
          <p:cNvSpPr/>
          <p:nvPr/>
        </p:nvSpPr>
        <p:spPr>
          <a:xfrm>
            <a:off x="5098616" y="3446559"/>
            <a:ext cx="3190468" cy="1466502"/>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schemeClr val="tx2"/>
              </a:solidFill>
              <a:latin typeface="Calibri" panose="020F0502020204030204" pitchFamily="34" charset="0"/>
            </a:endParaRPr>
          </a:p>
        </p:txBody>
      </p:sp>
      <p:grpSp>
        <p:nvGrpSpPr>
          <p:cNvPr id="11" name="Group 10"/>
          <p:cNvGrpSpPr/>
          <p:nvPr/>
        </p:nvGrpSpPr>
        <p:grpSpPr>
          <a:xfrm>
            <a:off x="8783960" y="1155322"/>
            <a:ext cx="7213784" cy="4599432"/>
            <a:chOff x="8783960" y="1155322"/>
            <a:chExt cx="7213784" cy="4599432"/>
          </a:xfrm>
        </p:grpSpPr>
        <p:sp>
          <p:nvSpPr>
            <p:cNvPr id="12" name="Snip Single Corner Rectangle 11"/>
            <p:cNvSpPr/>
            <p:nvPr/>
          </p:nvSpPr>
          <p:spPr>
            <a:xfrm flipH="1">
              <a:off x="8783960" y="1952836"/>
              <a:ext cx="360040" cy="1044116"/>
            </a:xfrm>
            <a:prstGeom prst="snip1Rect">
              <a:avLst>
                <a:gd name="adj" fmla="val 27932"/>
              </a:avLst>
            </a:prstGeom>
            <a:solidFill>
              <a:srgbClr val="990033"/>
            </a:solidFill>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IE" dirty="0" smtClean="0"/>
                <a:t>Page 23</a:t>
              </a:r>
              <a:endParaRPr lang="en-IE"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6612" y="1155322"/>
              <a:ext cx="6771132" cy="45994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pic>
        <p:nvPicPr>
          <p:cNvPr id="14"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000" y="1412776"/>
            <a:ext cx="8892000"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Straight Arrow Connector 15"/>
          <p:cNvCxnSpPr/>
          <p:nvPr/>
        </p:nvCxnSpPr>
        <p:spPr>
          <a:xfrm>
            <a:off x="72000" y="1521167"/>
            <a:ext cx="9000000" cy="0"/>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7" name="Rectangle 146"/>
          <p:cNvSpPr/>
          <p:nvPr/>
        </p:nvSpPr>
        <p:spPr>
          <a:xfrm>
            <a:off x="1044815" y="2489120"/>
            <a:ext cx="1606330" cy="1015663"/>
          </a:xfrm>
          <a:prstGeom prst="rect">
            <a:avLst/>
          </a:prstGeom>
        </p:spPr>
        <p:txBody>
          <a:bodyPr wrap="square">
            <a:spAutoFit/>
          </a:bodyPr>
          <a:lstStyle/>
          <a:p>
            <a:pPr lvl="0" algn="ctr"/>
            <a:r>
              <a:rPr lang="en-IE" sz="3000" b="1" dirty="0" smtClean="0">
                <a:solidFill>
                  <a:schemeClr val="tx2"/>
                </a:solidFill>
                <a:latin typeface="Calibri" panose="020F0502020204030204" pitchFamily="34" charset="0"/>
              </a:rPr>
              <a:t>Rational</a:t>
            </a:r>
          </a:p>
          <a:p>
            <a:pPr lvl="0" algn="ctr"/>
            <a:r>
              <a:rPr lang="en-IE" sz="3000" dirty="0">
                <a:solidFill>
                  <a:schemeClr val="tx2"/>
                </a:solidFill>
                <a:latin typeface="Calibri" panose="020F0502020204030204" pitchFamily="34" charset="0"/>
                <a:ea typeface="Cambria Math"/>
              </a:rPr>
              <a:t>ℚ</a:t>
            </a:r>
            <a:endParaRPr lang="en-IE" sz="3000" dirty="0">
              <a:solidFill>
                <a:schemeClr val="tx2"/>
              </a:solidFill>
              <a:latin typeface="Calibri" panose="020F0502020204030204" pitchFamily="34" charset="0"/>
            </a:endParaRPr>
          </a:p>
        </p:txBody>
      </p:sp>
      <p:sp>
        <p:nvSpPr>
          <p:cNvPr id="52" name="Oval 51"/>
          <p:cNvSpPr/>
          <p:nvPr/>
        </p:nvSpPr>
        <p:spPr>
          <a:xfrm>
            <a:off x="660492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56" name="Oval 55"/>
          <p:cNvSpPr/>
          <p:nvPr/>
        </p:nvSpPr>
        <p:spPr>
          <a:xfrm>
            <a:off x="828111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49" name="Oval 48"/>
          <p:cNvSpPr/>
          <p:nvPr/>
        </p:nvSpPr>
        <p:spPr>
          <a:xfrm>
            <a:off x="534923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50" name="Oval 49"/>
          <p:cNvSpPr/>
          <p:nvPr/>
        </p:nvSpPr>
        <p:spPr>
          <a:xfrm>
            <a:off x="578011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55" name="Oval 54"/>
          <p:cNvSpPr/>
          <p:nvPr/>
        </p:nvSpPr>
        <p:spPr>
          <a:xfrm>
            <a:off x="788815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62" name="Oval 61"/>
          <p:cNvSpPr/>
          <p:nvPr/>
        </p:nvSpPr>
        <p:spPr>
          <a:xfrm>
            <a:off x="660663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66" name="Oval 65"/>
          <p:cNvSpPr/>
          <p:nvPr/>
        </p:nvSpPr>
        <p:spPr>
          <a:xfrm>
            <a:off x="82828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76" name="Oval 75"/>
          <p:cNvSpPr/>
          <p:nvPr/>
        </p:nvSpPr>
        <p:spPr>
          <a:xfrm>
            <a:off x="408362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48" name="Oval 47"/>
          <p:cNvSpPr/>
          <p:nvPr/>
        </p:nvSpPr>
        <p:spPr>
          <a:xfrm>
            <a:off x="495029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51" name="Oval 50"/>
          <p:cNvSpPr/>
          <p:nvPr/>
        </p:nvSpPr>
        <p:spPr>
          <a:xfrm>
            <a:off x="622025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53" name="Oval 52"/>
          <p:cNvSpPr/>
          <p:nvPr/>
        </p:nvSpPr>
        <p:spPr>
          <a:xfrm>
            <a:off x="703214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54" name="Oval 53"/>
          <p:cNvSpPr/>
          <p:nvPr/>
        </p:nvSpPr>
        <p:spPr>
          <a:xfrm>
            <a:off x="745521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79" name="Oval 78"/>
          <p:cNvSpPr/>
          <p:nvPr/>
        </p:nvSpPr>
        <p:spPr>
          <a:xfrm>
            <a:off x="510269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80" name="Oval 79"/>
          <p:cNvSpPr/>
          <p:nvPr/>
        </p:nvSpPr>
        <p:spPr>
          <a:xfrm>
            <a:off x="550163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81" name="Oval 80"/>
          <p:cNvSpPr/>
          <p:nvPr/>
        </p:nvSpPr>
        <p:spPr>
          <a:xfrm>
            <a:off x="593251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82" name="Oval 81"/>
          <p:cNvSpPr/>
          <p:nvPr/>
        </p:nvSpPr>
        <p:spPr>
          <a:xfrm>
            <a:off x="637265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83" name="Oval 82"/>
          <p:cNvSpPr/>
          <p:nvPr/>
        </p:nvSpPr>
        <p:spPr>
          <a:xfrm>
            <a:off x="675732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84" name="Oval 83"/>
          <p:cNvSpPr/>
          <p:nvPr/>
        </p:nvSpPr>
        <p:spPr>
          <a:xfrm>
            <a:off x="718454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85" name="Oval 84"/>
          <p:cNvSpPr/>
          <p:nvPr/>
        </p:nvSpPr>
        <p:spPr>
          <a:xfrm>
            <a:off x="760761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86" name="Oval 85"/>
          <p:cNvSpPr/>
          <p:nvPr/>
        </p:nvSpPr>
        <p:spPr>
          <a:xfrm>
            <a:off x="804055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08" name="Oval 107"/>
          <p:cNvSpPr/>
          <p:nvPr/>
        </p:nvSpPr>
        <p:spPr>
          <a:xfrm>
            <a:off x="525509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09" name="Oval 108"/>
          <p:cNvSpPr/>
          <p:nvPr/>
        </p:nvSpPr>
        <p:spPr>
          <a:xfrm>
            <a:off x="565403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10" name="Oval 109"/>
          <p:cNvSpPr/>
          <p:nvPr/>
        </p:nvSpPr>
        <p:spPr>
          <a:xfrm>
            <a:off x="608491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11" name="Oval 110"/>
          <p:cNvSpPr/>
          <p:nvPr/>
        </p:nvSpPr>
        <p:spPr>
          <a:xfrm>
            <a:off x="652505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12" name="Oval 111"/>
          <p:cNvSpPr/>
          <p:nvPr/>
        </p:nvSpPr>
        <p:spPr>
          <a:xfrm>
            <a:off x="690972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13" name="Oval 112"/>
          <p:cNvSpPr/>
          <p:nvPr/>
        </p:nvSpPr>
        <p:spPr>
          <a:xfrm>
            <a:off x="733694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14" name="Oval 113"/>
          <p:cNvSpPr/>
          <p:nvPr/>
        </p:nvSpPr>
        <p:spPr>
          <a:xfrm>
            <a:off x="776001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15" name="Oval 114"/>
          <p:cNvSpPr/>
          <p:nvPr/>
        </p:nvSpPr>
        <p:spPr>
          <a:xfrm>
            <a:off x="819295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69" name="Oval 68"/>
          <p:cNvSpPr/>
          <p:nvPr/>
        </p:nvSpPr>
        <p:spPr>
          <a:xfrm>
            <a:off x="115174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2" name="Oval 71"/>
          <p:cNvSpPr/>
          <p:nvPr/>
        </p:nvSpPr>
        <p:spPr>
          <a:xfrm>
            <a:off x="24074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27" name="Oval 126"/>
          <p:cNvSpPr/>
          <p:nvPr/>
        </p:nvSpPr>
        <p:spPr>
          <a:xfrm>
            <a:off x="105760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9" name="Oval 128"/>
          <p:cNvSpPr/>
          <p:nvPr/>
        </p:nvSpPr>
        <p:spPr>
          <a:xfrm>
            <a:off x="188742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8" name="Oval 57"/>
          <p:cNvSpPr/>
          <p:nvPr/>
        </p:nvSpPr>
        <p:spPr>
          <a:xfrm>
            <a:off x="495200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59" name="Oval 58"/>
          <p:cNvSpPr/>
          <p:nvPr/>
        </p:nvSpPr>
        <p:spPr>
          <a:xfrm>
            <a:off x="535094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60" name="Oval 59"/>
          <p:cNvSpPr/>
          <p:nvPr/>
        </p:nvSpPr>
        <p:spPr>
          <a:xfrm>
            <a:off x="57818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61" name="Oval 60"/>
          <p:cNvSpPr/>
          <p:nvPr/>
        </p:nvSpPr>
        <p:spPr>
          <a:xfrm>
            <a:off x="622196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63" name="Oval 62"/>
          <p:cNvSpPr/>
          <p:nvPr/>
        </p:nvSpPr>
        <p:spPr>
          <a:xfrm>
            <a:off x="703385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64" name="Oval 63"/>
          <p:cNvSpPr/>
          <p:nvPr/>
        </p:nvSpPr>
        <p:spPr>
          <a:xfrm>
            <a:off x="745692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65" name="Oval 64"/>
          <p:cNvSpPr/>
          <p:nvPr/>
        </p:nvSpPr>
        <p:spPr>
          <a:xfrm>
            <a:off x="788986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68" name="Oval 67"/>
          <p:cNvSpPr/>
          <p:nvPr/>
        </p:nvSpPr>
        <p:spPr>
          <a:xfrm>
            <a:off x="75280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0" name="Oval 69"/>
          <p:cNvSpPr/>
          <p:nvPr/>
        </p:nvSpPr>
        <p:spPr>
          <a:xfrm>
            <a:off x="158262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1" name="Oval 70"/>
          <p:cNvSpPr/>
          <p:nvPr/>
        </p:nvSpPr>
        <p:spPr>
          <a:xfrm>
            <a:off x="202276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3" name="Oval 72"/>
          <p:cNvSpPr/>
          <p:nvPr/>
        </p:nvSpPr>
        <p:spPr>
          <a:xfrm>
            <a:off x="283465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74" name="Oval 73"/>
          <p:cNvSpPr/>
          <p:nvPr/>
        </p:nvSpPr>
        <p:spPr>
          <a:xfrm>
            <a:off x="32577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75" name="Oval 74"/>
          <p:cNvSpPr/>
          <p:nvPr/>
        </p:nvSpPr>
        <p:spPr>
          <a:xfrm>
            <a:off x="369066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77" name="Oval 76"/>
          <p:cNvSpPr/>
          <p:nvPr/>
        </p:nvSpPr>
        <p:spPr>
          <a:xfrm>
            <a:off x="45268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78" name="Oval 77"/>
          <p:cNvSpPr/>
          <p:nvPr/>
        </p:nvSpPr>
        <p:spPr>
          <a:xfrm>
            <a:off x="335403"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8" name="Oval 87"/>
          <p:cNvSpPr/>
          <p:nvPr/>
        </p:nvSpPr>
        <p:spPr>
          <a:xfrm>
            <a:off x="510440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89" name="Oval 88"/>
          <p:cNvSpPr/>
          <p:nvPr/>
        </p:nvSpPr>
        <p:spPr>
          <a:xfrm>
            <a:off x="550334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90" name="Oval 89"/>
          <p:cNvSpPr/>
          <p:nvPr/>
        </p:nvSpPr>
        <p:spPr>
          <a:xfrm>
            <a:off x="59342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91" name="Oval 90"/>
          <p:cNvSpPr/>
          <p:nvPr/>
        </p:nvSpPr>
        <p:spPr>
          <a:xfrm>
            <a:off x="637436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92" name="Oval 91"/>
          <p:cNvSpPr/>
          <p:nvPr/>
        </p:nvSpPr>
        <p:spPr>
          <a:xfrm>
            <a:off x="675903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93" name="Oval 92"/>
          <p:cNvSpPr/>
          <p:nvPr/>
        </p:nvSpPr>
        <p:spPr>
          <a:xfrm>
            <a:off x="718625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94" name="Oval 93"/>
          <p:cNvSpPr/>
          <p:nvPr/>
        </p:nvSpPr>
        <p:spPr>
          <a:xfrm>
            <a:off x="760932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95" name="Oval 94"/>
          <p:cNvSpPr/>
          <p:nvPr/>
        </p:nvSpPr>
        <p:spPr>
          <a:xfrm>
            <a:off x="804226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97" name="Oval 96"/>
          <p:cNvSpPr/>
          <p:nvPr/>
        </p:nvSpPr>
        <p:spPr>
          <a:xfrm>
            <a:off x="90520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8" name="Oval 97"/>
          <p:cNvSpPr/>
          <p:nvPr/>
        </p:nvSpPr>
        <p:spPr>
          <a:xfrm>
            <a:off x="130414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9" name="Oval 98"/>
          <p:cNvSpPr/>
          <p:nvPr/>
        </p:nvSpPr>
        <p:spPr>
          <a:xfrm>
            <a:off x="173502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0" name="Oval 99"/>
          <p:cNvSpPr/>
          <p:nvPr/>
        </p:nvSpPr>
        <p:spPr>
          <a:xfrm>
            <a:off x="217516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01" name="Oval 100"/>
          <p:cNvSpPr/>
          <p:nvPr/>
        </p:nvSpPr>
        <p:spPr>
          <a:xfrm>
            <a:off x="25598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02" name="Oval 101"/>
          <p:cNvSpPr/>
          <p:nvPr/>
        </p:nvSpPr>
        <p:spPr>
          <a:xfrm>
            <a:off x="298705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03" name="Oval 102"/>
          <p:cNvSpPr/>
          <p:nvPr/>
        </p:nvSpPr>
        <p:spPr>
          <a:xfrm>
            <a:off x="34101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04" name="Oval 103"/>
          <p:cNvSpPr/>
          <p:nvPr/>
        </p:nvSpPr>
        <p:spPr>
          <a:xfrm>
            <a:off x="384306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05" name="Oval 104"/>
          <p:cNvSpPr/>
          <p:nvPr/>
        </p:nvSpPr>
        <p:spPr>
          <a:xfrm>
            <a:off x="423602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06" name="Oval 105"/>
          <p:cNvSpPr/>
          <p:nvPr/>
        </p:nvSpPr>
        <p:spPr>
          <a:xfrm>
            <a:off x="46792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07" name="Oval 106"/>
          <p:cNvSpPr/>
          <p:nvPr/>
        </p:nvSpPr>
        <p:spPr>
          <a:xfrm>
            <a:off x="487803"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7" name="Oval 116"/>
          <p:cNvSpPr/>
          <p:nvPr/>
        </p:nvSpPr>
        <p:spPr>
          <a:xfrm>
            <a:off x="525680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18" name="Oval 117"/>
          <p:cNvSpPr/>
          <p:nvPr/>
        </p:nvSpPr>
        <p:spPr>
          <a:xfrm>
            <a:off x="565574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19" name="Oval 118"/>
          <p:cNvSpPr/>
          <p:nvPr/>
        </p:nvSpPr>
        <p:spPr>
          <a:xfrm>
            <a:off x="60866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20" name="Oval 119"/>
          <p:cNvSpPr/>
          <p:nvPr/>
        </p:nvSpPr>
        <p:spPr>
          <a:xfrm>
            <a:off x="652676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21" name="Oval 120"/>
          <p:cNvSpPr/>
          <p:nvPr/>
        </p:nvSpPr>
        <p:spPr>
          <a:xfrm>
            <a:off x="691143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22" name="Oval 121"/>
          <p:cNvSpPr/>
          <p:nvPr/>
        </p:nvSpPr>
        <p:spPr>
          <a:xfrm>
            <a:off x="733865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23" name="Oval 122"/>
          <p:cNvSpPr/>
          <p:nvPr/>
        </p:nvSpPr>
        <p:spPr>
          <a:xfrm>
            <a:off x="776172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24" name="Oval 123"/>
          <p:cNvSpPr/>
          <p:nvPr/>
        </p:nvSpPr>
        <p:spPr>
          <a:xfrm>
            <a:off x="819466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26" name="Oval 125"/>
          <p:cNvSpPr/>
          <p:nvPr/>
        </p:nvSpPr>
        <p:spPr>
          <a:xfrm>
            <a:off x="16618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8" name="Oval 127"/>
          <p:cNvSpPr/>
          <p:nvPr/>
        </p:nvSpPr>
        <p:spPr>
          <a:xfrm>
            <a:off x="145654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0" name="Oval 129"/>
          <p:cNvSpPr/>
          <p:nvPr/>
        </p:nvSpPr>
        <p:spPr>
          <a:xfrm>
            <a:off x="232756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31" name="Oval 130"/>
          <p:cNvSpPr/>
          <p:nvPr/>
        </p:nvSpPr>
        <p:spPr>
          <a:xfrm>
            <a:off x="27122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32" name="Oval 131"/>
          <p:cNvSpPr/>
          <p:nvPr/>
        </p:nvSpPr>
        <p:spPr>
          <a:xfrm>
            <a:off x="313945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33" name="Oval 132"/>
          <p:cNvSpPr/>
          <p:nvPr/>
        </p:nvSpPr>
        <p:spPr>
          <a:xfrm>
            <a:off x="35625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34" name="Oval 133"/>
          <p:cNvSpPr/>
          <p:nvPr/>
        </p:nvSpPr>
        <p:spPr>
          <a:xfrm>
            <a:off x="399546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35" name="Oval 134"/>
          <p:cNvSpPr/>
          <p:nvPr/>
        </p:nvSpPr>
        <p:spPr>
          <a:xfrm>
            <a:off x="438842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36" name="Oval 135"/>
          <p:cNvSpPr/>
          <p:nvPr/>
        </p:nvSpPr>
        <p:spPr>
          <a:xfrm>
            <a:off x="48316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37" name="Oval 136"/>
          <p:cNvSpPr/>
          <p:nvPr/>
        </p:nvSpPr>
        <p:spPr>
          <a:xfrm>
            <a:off x="640203"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7" name="Oval 56"/>
          <p:cNvSpPr/>
          <p:nvPr/>
        </p:nvSpPr>
        <p:spPr>
          <a:xfrm>
            <a:off x="872435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67" name="Oval 66"/>
          <p:cNvSpPr/>
          <p:nvPr/>
        </p:nvSpPr>
        <p:spPr>
          <a:xfrm>
            <a:off x="872606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87" name="Oval 86"/>
          <p:cNvSpPr/>
          <p:nvPr/>
        </p:nvSpPr>
        <p:spPr>
          <a:xfrm>
            <a:off x="843351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16" name="Oval 115"/>
          <p:cNvSpPr/>
          <p:nvPr/>
        </p:nvSpPr>
        <p:spPr>
          <a:xfrm>
            <a:off x="858591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96" name="Oval 95"/>
          <p:cNvSpPr/>
          <p:nvPr/>
        </p:nvSpPr>
        <p:spPr>
          <a:xfrm>
            <a:off x="84352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25" name="Oval 124"/>
          <p:cNvSpPr/>
          <p:nvPr/>
        </p:nvSpPr>
        <p:spPr>
          <a:xfrm>
            <a:off x="85876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pic>
        <p:nvPicPr>
          <p:cNvPr id="154" name="Picture 15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2140" y="0"/>
            <a:ext cx="5139657" cy="5400000"/>
          </a:xfrm>
          <a:prstGeom prst="rect">
            <a:avLst/>
          </a:prstGeom>
        </p:spPr>
      </p:pic>
      <p:pic>
        <p:nvPicPr>
          <p:cNvPr id="165" name="Picture 16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2140" y="0"/>
            <a:ext cx="5139657" cy="5400000"/>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99137" y="1486850"/>
            <a:ext cx="2934110" cy="726950"/>
          </a:xfrm>
          <a:prstGeom prst="rect">
            <a:avLst/>
          </a:prstGeom>
        </p:spPr>
      </p:pic>
      <p:sp>
        <p:nvSpPr>
          <p:cNvPr id="145" name="Oval 144"/>
          <p:cNvSpPr/>
          <p:nvPr/>
        </p:nvSpPr>
        <p:spPr>
          <a:xfrm>
            <a:off x="479722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48" name="Oval 147"/>
          <p:cNvSpPr/>
          <p:nvPr/>
        </p:nvSpPr>
        <p:spPr>
          <a:xfrm>
            <a:off x="586499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mc:AlternateContent xmlns:mc="http://schemas.openxmlformats.org/markup-compatibility/2006" xmlns:a14="http://schemas.microsoft.com/office/drawing/2010/main">
        <mc:Choice Requires="a14">
          <p:sp>
            <p:nvSpPr>
              <p:cNvPr id="8" name="TextBox 7"/>
              <p:cNvSpPr txBox="1"/>
              <p:nvPr/>
            </p:nvSpPr>
            <p:spPr>
              <a:xfrm>
                <a:off x="6221969" y="679378"/>
                <a:ext cx="548548" cy="670633"/>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2000" b="1" i="1" smtClean="0">
                              <a:solidFill>
                                <a:schemeClr val="tx2">
                                  <a:lumMod val="40000"/>
                                  <a:lumOff val="60000"/>
                                </a:schemeClr>
                              </a:solidFill>
                              <a:latin typeface="Cambria Math" panose="02040503050406030204" pitchFamily="18" charset="0"/>
                            </a:rPr>
                          </m:ctrlPr>
                        </m:fPr>
                        <m:num>
                          <m:r>
                            <a:rPr lang="en-IE" sz="2000" b="1" i="1" smtClean="0">
                              <a:solidFill>
                                <a:schemeClr val="tx2">
                                  <a:lumMod val="40000"/>
                                  <a:lumOff val="60000"/>
                                </a:schemeClr>
                              </a:solidFill>
                              <a:latin typeface="Cambria Math"/>
                            </a:rPr>
                            <m:t>𝟐𝟒</m:t>
                          </m:r>
                        </m:num>
                        <m:den>
                          <m:r>
                            <a:rPr lang="en-IE" sz="2000" b="1" i="1" smtClean="0">
                              <a:solidFill>
                                <a:schemeClr val="tx2">
                                  <a:lumMod val="40000"/>
                                  <a:lumOff val="60000"/>
                                </a:schemeClr>
                              </a:solidFill>
                              <a:latin typeface="Cambria Math"/>
                            </a:rPr>
                            <m:t>𝟏𝟔</m:t>
                          </m:r>
                        </m:den>
                      </m:f>
                    </m:oMath>
                  </m:oMathPara>
                </a14:m>
                <a:endParaRPr lang="en-IE" sz="2000" b="1" dirty="0" smtClean="0">
                  <a:solidFill>
                    <a:schemeClr val="tx2">
                      <a:lumMod val="40000"/>
                      <a:lumOff val="60000"/>
                    </a:schemeClr>
                  </a:solidFill>
                  <a:latin typeface="Cambria" panose="020405030504060302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221969" y="679378"/>
                <a:ext cx="548548" cy="670633"/>
              </a:xfrm>
              <a:prstGeom prst="rect">
                <a:avLst/>
              </a:prstGeom>
              <a:blipFill rotWithShape="1">
                <a:blip r:embed="rId7"/>
                <a:stretch>
                  <a:fillRect/>
                </a:stretch>
              </a:blipFill>
              <a:ln w="47625">
                <a:no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49" name="TextBox 148"/>
              <p:cNvSpPr txBox="1"/>
              <p:nvPr/>
            </p:nvSpPr>
            <p:spPr>
              <a:xfrm>
                <a:off x="5687555" y="679443"/>
                <a:ext cx="548547" cy="670568"/>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2000" b="1" i="1" smtClean="0">
                              <a:solidFill>
                                <a:schemeClr val="tx2">
                                  <a:lumMod val="75000"/>
                                </a:schemeClr>
                              </a:solidFill>
                              <a:latin typeface="Cambria Math" panose="02040503050406030204" pitchFamily="18" charset="0"/>
                            </a:rPr>
                          </m:ctrlPr>
                        </m:fPr>
                        <m:num>
                          <m:r>
                            <a:rPr lang="en-IE" sz="2000" b="1" i="1" smtClean="0">
                              <a:solidFill>
                                <a:schemeClr val="tx2">
                                  <a:lumMod val="75000"/>
                                </a:schemeClr>
                              </a:solidFill>
                              <a:latin typeface="Cambria Math"/>
                            </a:rPr>
                            <m:t>𝟐𝟐</m:t>
                          </m:r>
                        </m:num>
                        <m:den>
                          <m:r>
                            <a:rPr lang="en-IE" sz="2000" b="1" i="1" smtClean="0">
                              <a:solidFill>
                                <a:schemeClr val="tx2">
                                  <a:lumMod val="75000"/>
                                </a:schemeClr>
                              </a:solidFill>
                              <a:latin typeface="Cambria Math"/>
                            </a:rPr>
                            <m:t>𝟏𝟔</m:t>
                          </m:r>
                        </m:den>
                      </m:f>
                    </m:oMath>
                  </m:oMathPara>
                </a14:m>
                <a:endParaRPr lang="en-IE" sz="2000" b="1" dirty="0" smtClean="0">
                  <a:solidFill>
                    <a:schemeClr val="tx2">
                      <a:lumMod val="75000"/>
                    </a:schemeClr>
                  </a:solidFill>
                  <a:latin typeface="Cambria" panose="02040503050406030204" pitchFamily="18" charset="0"/>
                </a:endParaRPr>
              </a:p>
            </p:txBody>
          </p:sp>
        </mc:Choice>
        <mc:Fallback xmlns="">
          <p:sp>
            <p:nvSpPr>
              <p:cNvPr id="149" name="TextBox 148"/>
              <p:cNvSpPr txBox="1">
                <a:spLocks noRot="1" noChangeAspect="1" noMove="1" noResize="1" noEditPoints="1" noAdjustHandles="1" noChangeArrowheads="1" noChangeShapeType="1" noTextEdit="1"/>
              </p:cNvSpPr>
              <p:nvPr/>
            </p:nvSpPr>
            <p:spPr>
              <a:xfrm>
                <a:off x="5687555" y="679443"/>
                <a:ext cx="548547" cy="670568"/>
              </a:xfrm>
              <a:prstGeom prst="rect">
                <a:avLst/>
              </a:prstGeom>
              <a:blipFill rotWithShape="1">
                <a:blip r:embed="rId8"/>
                <a:stretch>
                  <a:fillRect/>
                </a:stretch>
              </a:blipFill>
              <a:ln w="47625">
                <a:noFill/>
              </a:ln>
            </p:spPr>
            <p:txBody>
              <a:bodyPr/>
              <a:lstStyle/>
              <a:p>
                <a:r>
                  <a:rPr lang="en-IE">
                    <a:noFill/>
                  </a:rPr>
                  <a:t> </a:t>
                </a:r>
              </a:p>
            </p:txBody>
          </p:sp>
        </mc:Fallback>
      </mc:AlternateContent>
      <p:cxnSp>
        <p:nvCxnSpPr>
          <p:cNvPr id="167" name="Straight Connector 166"/>
          <p:cNvCxnSpPr/>
          <p:nvPr/>
        </p:nvCxnSpPr>
        <p:spPr bwMode="auto">
          <a:xfrm>
            <a:off x="5394072" y="1414850"/>
            <a:ext cx="0" cy="72000"/>
          </a:xfrm>
          <a:prstGeom prst="line">
            <a:avLst/>
          </a:prstGeom>
          <a:solidFill>
            <a:schemeClr val="hlink">
              <a:alpha val="64999"/>
            </a:schemeClr>
          </a:solidFill>
          <a:ln w="19050" cap="flat" cmpd="sng" algn="ctr">
            <a:solidFill>
              <a:schemeClr val="tx1"/>
            </a:solidFill>
            <a:prstDash val="solid"/>
            <a:round/>
            <a:headEnd type="none" w="med" len="med"/>
            <a:tailEnd type="none" w="med" len="med"/>
          </a:ln>
          <a:effectLst/>
        </p:spPr>
      </p:cxnSp>
      <p:sp>
        <p:nvSpPr>
          <p:cNvPr id="150" name="Oval 149"/>
          <p:cNvSpPr/>
          <p:nvPr/>
        </p:nvSpPr>
        <p:spPr>
          <a:xfrm>
            <a:off x="5304072"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51" name="Oval 150"/>
          <p:cNvSpPr/>
          <p:nvPr/>
        </p:nvSpPr>
        <p:spPr>
          <a:xfrm>
            <a:off x="645217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55" name="Oval 154"/>
          <p:cNvSpPr/>
          <p:nvPr/>
        </p:nvSpPr>
        <p:spPr>
          <a:xfrm>
            <a:off x="425470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mc:AlternateContent xmlns:mc="http://schemas.openxmlformats.org/markup-compatibility/2006" xmlns:a14="http://schemas.microsoft.com/office/drawing/2010/main">
        <mc:Choice Requires="a14">
          <p:sp>
            <p:nvSpPr>
              <p:cNvPr id="156" name="TextBox 155"/>
              <p:cNvSpPr txBox="1"/>
              <p:nvPr/>
            </p:nvSpPr>
            <p:spPr>
              <a:xfrm>
                <a:off x="4151243" y="652897"/>
                <a:ext cx="548547" cy="697114"/>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2000" b="1" i="1" smtClean="0">
                              <a:solidFill>
                                <a:schemeClr val="tx2">
                                  <a:lumMod val="40000"/>
                                  <a:lumOff val="60000"/>
                                </a:schemeClr>
                              </a:solidFill>
                              <a:latin typeface="Cambria Math" panose="02040503050406030204" pitchFamily="18" charset="0"/>
                            </a:rPr>
                          </m:ctrlPr>
                        </m:fPr>
                        <m:num>
                          <m:r>
                            <a:rPr lang="en-IE" sz="2000" b="1" i="1" smtClean="0">
                              <a:solidFill>
                                <a:schemeClr val="tx2">
                                  <a:lumMod val="40000"/>
                                  <a:lumOff val="60000"/>
                                </a:schemeClr>
                              </a:solidFill>
                              <a:latin typeface="Cambria Math"/>
                            </a:rPr>
                            <m:t>𝟏𝟔</m:t>
                          </m:r>
                        </m:num>
                        <m:den>
                          <m:r>
                            <a:rPr lang="en-IE" sz="2000" b="1" i="1" smtClean="0">
                              <a:solidFill>
                                <a:schemeClr val="tx2">
                                  <a:lumMod val="40000"/>
                                  <a:lumOff val="60000"/>
                                </a:schemeClr>
                              </a:solidFill>
                              <a:latin typeface="Cambria Math"/>
                            </a:rPr>
                            <m:t>𝟏𝟔</m:t>
                          </m:r>
                        </m:den>
                      </m:f>
                    </m:oMath>
                  </m:oMathPara>
                </a14:m>
                <a:endParaRPr lang="en-IE" sz="2000" b="1" dirty="0" smtClean="0">
                  <a:solidFill>
                    <a:schemeClr val="tx2">
                      <a:lumMod val="40000"/>
                      <a:lumOff val="60000"/>
                    </a:schemeClr>
                  </a:solidFill>
                  <a:latin typeface="Cambria" panose="02040503050406030204" pitchFamily="18" charset="0"/>
                </a:endParaRPr>
              </a:p>
            </p:txBody>
          </p:sp>
        </mc:Choice>
        <mc:Fallback xmlns="">
          <p:sp>
            <p:nvSpPr>
              <p:cNvPr id="156" name="TextBox 155"/>
              <p:cNvSpPr txBox="1">
                <a:spLocks noRot="1" noChangeAspect="1" noMove="1" noResize="1" noEditPoints="1" noAdjustHandles="1" noChangeArrowheads="1" noChangeShapeType="1" noTextEdit="1"/>
              </p:cNvSpPr>
              <p:nvPr/>
            </p:nvSpPr>
            <p:spPr>
              <a:xfrm>
                <a:off x="4151243" y="652897"/>
                <a:ext cx="548547" cy="697114"/>
              </a:xfrm>
              <a:prstGeom prst="rect">
                <a:avLst/>
              </a:prstGeom>
              <a:blipFill rotWithShape="1">
                <a:blip r:embed="rId9"/>
                <a:stretch>
                  <a:fillRect/>
                </a:stretch>
              </a:blipFill>
              <a:ln w="47625">
                <a:no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58" name="TextBox 157"/>
              <p:cNvSpPr txBox="1"/>
              <p:nvPr/>
            </p:nvSpPr>
            <p:spPr>
              <a:xfrm>
                <a:off x="4624965" y="661448"/>
                <a:ext cx="548547" cy="670633"/>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2000" b="1" i="1" smtClean="0">
                              <a:solidFill>
                                <a:schemeClr val="tx2">
                                  <a:lumMod val="75000"/>
                                </a:schemeClr>
                              </a:solidFill>
                              <a:latin typeface="Cambria Math" panose="02040503050406030204" pitchFamily="18" charset="0"/>
                            </a:rPr>
                          </m:ctrlPr>
                        </m:fPr>
                        <m:num>
                          <m:r>
                            <a:rPr lang="en-IE" sz="2000" b="1" i="1" smtClean="0">
                              <a:solidFill>
                                <a:schemeClr val="tx2">
                                  <a:lumMod val="75000"/>
                                </a:schemeClr>
                              </a:solidFill>
                              <a:latin typeface="Cambria Math"/>
                            </a:rPr>
                            <m:t>𝟏𝟖</m:t>
                          </m:r>
                        </m:num>
                        <m:den>
                          <m:r>
                            <a:rPr lang="en-IE" sz="2000" b="1" i="1" smtClean="0">
                              <a:solidFill>
                                <a:schemeClr val="tx2">
                                  <a:lumMod val="75000"/>
                                </a:schemeClr>
                              </a:solidFill>
                              <a:latin typeface="Cambria Math"/>
                            </a:rPr>
                            <m:t>𝟏𝟔</m:t>
                          </m:r>
                        </m:den>
                      </m:f>
                    </m:oMath>
                  </m:oMathPara>
                </a14:m>
                <a:endParaRPr lang="en-IE" sz="2000" b="1" dirty="0" smtClean="0">
                  <a:solidFill>
                    <a:schemeClr val="tx2">
                      <a:lumMod val="75000"/>
                    </a:schemeClr>
                  </a:solidFill>
                  <a:latin typeface="Cambria" panose="02040503050406030204" pitchFamily="18" charset="0"/>
                </a:endParaRPr>
              </a:p>
            </p:txBody>
          </p:sp>
        </mc:Choice>
        <mc:Fallback xmlns="">
          <p:sp>
            <p:nvSpPr>
              <p:cNvPr id="158" name="TextBox 157"/>
              <p:cNvSpPr txBox="1">
                <a:spLocks noRot="1" noChangeAspect="1" noMove="1" noResize="1" noEditPoints="1" noAdjustHandles="1" noChangeArrowheads="1" noChangeShapeType="1" noTextEdit="1"/>
              </p:cNvSpPr>
              <p:nvPr/>
            </p:nvSpPr>
            <p:spPr>
              <a:xfrm>
                <a:off x="4624965" y="661448"/>
                <a:ext cx="548547" cy="670633"/>
              </a:xfrm>
              <a:prstGeom prst="rect">
                <a:avLst/>
              </a:prstGeom>
              <a:blipFill rotWithShape="1">
                <a:blip r:embed="rId10"/>
                <a:stretch>
                  <a:fillRect/>
                </a:stretch>
              </a:blipFill>
              <a:ln w="47625">
                <a:no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61" name="TextBox 160"/>
              <p:cNvSpPr txBox="1"/>
              <p:nvPr/>
            </p:nvSpPr>
            <p:spPr>
              <a:xfrm>
                <a:off x="5087321" y="652897"/>
                <a:ext cx="548547" cy="697114"/>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2000" b="1" i="1" smtClean="0">
                              <a:solidFill>
                                <a:schemeClr val="tx2">
                                  <a:lumMod val="40000"/>
                                  <a:lumOff val="60000"/>
                                </a:schemeClr>
                              </a:solidFill>
                              <a:latin typeface="Cambria Math" panose="02040503050406030204" pitchFamily="18" charset="0"/>
                            </a:rPr>
                          </m:ctrlPr>
                        </m:fPr>
                        <m:num>
                          <m:r>
                            <a:rPr lang="en-IE" sz="2000" b="1" i="1" smtClean="0">
                              <a:solidFill>
                                <a:schemeClr val="tx2">
                                  <a:lumMod val="40000"/>
                                  <a:lumOff val="60000"/>
                                </a:schemeClr>
                              </a:solidFill>
                              <a:latin typeface="Cambria Math"/>
                            </a:rPr>
                            <m:t>𝟐𝟎</m:t>
                          </m:r>
                        </m:num>
                        <m:den>
                          <m:r>
                            <a:rPr lang="en-IE" sz="2000" b="1" i="1" smtClean="0">
                              <a:solidFill>
                                <a:schemeClr val="tx2">
                                  <a:lumMod val="40000"/>
                                  <a:lumOff val="60000"/>
                                </a:schemeClr>
                              </a:solidFill>
                              <a:latin typeface="Cambria Math"/>
                            </a:rPr>
                            <m:t>𝟏𝟔</m:t>
                          </m:r>
                        </m:den>
                      </m:f>
                    </m:oMath>
                  </m:oMathPara>
                </a14:m>
                <a:endParaRPr lang="en-IE" sz="2000" b="1" dirty="0" smtClean="0">
                  <a:solidFill>
                    <a:schemeClr val="tx2">
                      <a:lumMod val="40000"/>
                      <a:lumOff val="60000"/>
                    </a:schemeClr>
                  </a:solidFill>
                  <a:latin typeface="Cambria" panose="02040503050406030204" pitchFamily="18" charset="0"/>
                </a:endParaRPr>
              </a:p>
            </p:txBody>
          </p:sp>
        </mc:Choice>
        <mc:Fallback xmlns="">
          <p:sp>
            <p:nvSpPr>
              <p:cNvPr id="161" name="TextBox 160"/>
              <p:cNvSpPr txBox="1">
                <a:spLocks noRot="1" noChangeAspect="1" noMove="1" noResize="1" noEditPoints="1" noAdjustHandles="1" noChangeArrowheads="1" noChangeShapeType="1" noTextEdit="1"/>
              </p:cNvSpPr>
              <p:nvPr/>
            </p:nvSpPr>
            <p:spPr>
              <a:xfrm>
                <a:off x="5087321" y="652897"/>
                <a:ext cx="548547" cy="697114"/>
              </a:xfrm>
              <a:prstGeom prst="rect">
                <a:avLst/>
              </a:prstGeom>
              <a:blipFill rotWithShape="1">
                <a:blip r:embed="rId11"/>
                <a:stretch>
                  <a:fillRect/>
                </a:stretch>
              </a:blipFill>
              <a:ln w="47625">
                <a:noFill/>
              </a:ln>
            </p:spPr>
            <p:txBody>
              <a:bodyPr/>
              <a:lstStyle/>
              <a:p>
                <a:r>
                  <a:rPr lang="en-IE">
                    <a:noFill/>
                  </a:rPr>
                  <a:t> </a:t>
                </a:r>
              </a:p>
            </p:txBody>
          </p:sp>
        </mc:Fallback>
      </mc:AlternateContent>
      <p:sp>
        <p:nvSpPr>
          <p:cNvPr id="138" name="Oval 137"/>
          <p:cNvSpPr/>
          <p:nvPr/>
        </p:nvSpPr>
        <p:spPr>
          <a:xfrm>
            <a:off x="517094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0" name="Oval 139"/>
          <p:cNvSpPr/>
          <p:nvPr/>
        </p:nvSpPr>
        <p:spPr>
          <a:xfrm>
            <a:off x="642663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43" name="Oval 142"/>
          <p:cNvSpPr/>
          <p:nvPr/>
        </p:nvSpPr>
        <p:spPr>
          <a:xfrm>
            <a:off x="507680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4" name="Oval 143"/>
          <p:cNvSpPr/>
          <p:nvPr/>
        </p:nvSpPr>
        <p:spPr>
          <a:xfrm>
            <a:off x="59066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6" name="Oval 145"/>
          <p:cNvSpPr/>
          <p:nvPr/>
        </p:nvSpPr>
        <p:spPr>
          <a:xfrm>
            <a:off x="477200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3" name="Oval 152"/>
          <p:cNvSpPr/>
          <p:nvPr/>
        </p:nvSpPr>
        <p:spPr>
          <a:xfrm>
            <a:off x="56018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7" name="Oval 156"/>
          <p:cNvSpPr/>
          <p:nvPr/>
        </p:nvSpPr>
        <p:spPr>
          <a:xfrm>
            <a:off x="604196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0" name="Oval 159"/>
          <p:cNvSpPr/>
          <p:nvPr/>
        </p:nvSpPr>
        <p:spPr>
          <a:xfrm>
            <a:off x="435460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2" name="Oval 161"/>
          <p:cNvSpPr/>
          <p:nvPr/>
        </p:nvSpPr>
        <p:spPr>
          <a:xfrm>
            <a:off x="492440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3" name="Oval 162"/>
          <p:cNvSpPr/>
          <p:nvPr/>
        </p:nvSpPr>
        <p:spPr>
          <a:xfrm>
            <a:off x="532334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4" name="Oval 163"/>
          <p:cNvSpPr/>
          <p:nvPr/>
        </p:nvSpPr>
        <p:spPr>
          <a:xfrm>
            <a:off x="57542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6" name="Oval 165"/>
          <p:cNvSpPr/>
          <p:nvPr/>
        </p:nvSpPr>
        <p:spPr>
          <a:xfrm>
            <a:off x="619436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68" name="Oval 167"/>
          <p:cNvSpPr/>
          <p:nvPr/>
        </p:nvSpPr>
        <p:spPr>
          <a:xfrm>
            <a:off x="657903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69" name="Oval 168"/>
          <p:cNvSpPr/>
          <p:nvPr/>
        </p:nvSpPr>
        <p:spPr>
          <a:xfrm>
            <a:off x="450700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0" name="Oval 169"/>
          <p:cNvSpPr/>
          <p:nvPr/>
        </p:nvSpPr>
        <p:spPr>
          <a:xfrm>
            <a:off x="547574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1" name="Oval 170"/>
          <p:cNvSpPr/>
          <p:nvPr/>
        </p:nvSpPr>
        <p:spPr>
          <a:xfrm>
            <a:off x="634676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72" name="Oval 171"/>
          <p:cNvSpPr/>
          <p:nvPr/>
        </p:nvSpPr>
        <p:spPr>
          <a:xfrm>
            <a:off x="673143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2">
                  <a:lumMod val="75000"/>
                </a:schemeClr>
              </a:solidFill>
            </a:endParaRPr>
          </a:p>
        </p:txBody>
      </p:sp>
      <p:sp>
        <p:nvSpPr>
          <p:cNvPr id="173" name="Oval 172"/>
          <p:cNvSpPr/>
          <p:nvPr/>
        </p:nvSpPr>
        <p:spPr>
          <a:xfrm>
            <a:off x="465940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4" name="Oval 173"/>
          <p:cNvSpPr/>
          <p:nvPr/>
        </p:nvSpPr>
        <p:spPr>
          <a:xfrm>
            <a:off x="436560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5" name="Oval 174"/>
          <p:cNvSpPr/>
          <p:nvPr/>
        </p:nvSpPr>
        <p:spPr>
          <a:xfrm>
            <a:off x="394820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6" name="Oval 175"/>
          <p:cNvSpPr/>
          <p:nvPr/>
        </p:nvSpPr>
        <p:spPr>
          <a:xfrm>
            <a:off x="410060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7" name="Oval 176"/>
          <p:cNvSpPr/>
          <p:nvPr/>
        </p:nvSpPr>
        <p:spPr>
          <a:xfrm>
            <a:off x="425300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Box 1"/>
          <p:cNvSpPr txBox="1"/>
          <p:nvPr/>
        </p:nvSpPr>
        <p:spPr>
          <a:xfrm>
            <a:off x="6358525" y="1613407"/>
            <a:ext cx="489236" cy="707886"/>
          </a:xfrm>
          <a:prstGeom prst="rect">
            <a:avLst/>
          </a:prstGeom>
          <a:noFill/>
          <a:ln w="47625">
            <a:noFill/>
          </a:ln>
        </p:spPr>
        <p:txBody>
          <a:bodyPr wrap="none" rtlCol="0">
            <a:spAutoFit/>
          </a:bodyPr>
          <a:lstStyle/>
          <a:p>
            <a:r>
              <a:rPr lang="en-IE" sz="4000" b="1" dirty="0" smtClean="0">
                <a:latin typeface="Cambria" panose="02040503050406030204" pitchFamily="18" charset="0"/>
              </a:rPr>
              <a:t>2</a:t>
            </a:r>
          </a:p>
        </p:txBody>
      </p:sp>
    </p:spTree>
    <p:extLst>
      <p:ext uri="{BB962C8B-B14F-4D97-AF65-F5344CB8AC3E}">
        <p14:creationId xmlns:p14="http://schemas.microsoft.com/office/powerpoint/2010/main" val="1065336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500"/>
                                        <p:tgtEl>
                                          <p:spTgt spid="14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8"/>
                                        </p:tgtEl>
                                        <p:attrNameLst>
                                          <p:attrName>style.visibility</p:attrName>
                                        </p:attrNameLst>
                                      </p:cBhvr>
                                      <p:to>
                                        <p:strVal val="visible"/>
                                      </p:to>
                                    </p:set>
                                    <p:animEffect transition="in" filter="fade">
                                      <p:cBhvr>
                                        <p:cTn id="11" dur="250"/>
                                        <p:tgtEl>
                                          <p:spTgt spid="15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48"/>
                                        </p:tgtEl>
                                        <p:attrNameLst>
                                          <p:attrName>style.visibility</p:attrName>
                                        </p:attrNameLst>
                                      </p:cBhvr>
                                      <p:to>
                                        <p:strVal val="visible"/>
                                      </p:to>
                                    </p:set>
                                    <p:animEffect transition="in" filter="fade">
                                      <p:cBhvr>
                                        <p:cTn id="14" dur="500"/>
                                        <p:tgtEl>
                                          <p:spTgt spid="148"/>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49"/>
                                        </p:tgtEl>
                                        <p:attrNameLst>
                                          <p:attrName>style.visibility</p:attrName>
                                        </p:attrNameLst>
                                      </p:cBhvr>
                                      <p:to>
                                        <p:strVal val="visible"/>
                                      </p:to>
                                    </p:set>
                                    <p:animEffect transition="in" filter="fade">
                                      <p:cBhvr>
                                        <p:cTn id="18" dur="250"/>
                                        <p:tgtEl>
                                          <p:spTgt spid="149"/>
                                        </p:tgtEl>
                                      </p:cBhvr>
                                    </p:animEffect>
                                  </p:childTnLst>
                                </p:cTn>
                              </p:par>
                            </p:childTnLst>
                          </p:cTn>
                        </p:par>
                        <p:par>
                          <p:cTn id="19" fill="hold">
                            <p:stCondLst>
                              <p:cond delay="1250"/>
                            </p:stCondLst>
                            <p:childTnLst>
                              <p:par>
                                <p:cTn id="20" presetID="10" presetClass="entr" presetSubtype="0" fill="hold" grpId="0" nodeType="afterEffect">
                                  <p:stCondLst>
                                    <p:cond delay="0"/>
                                  </p:stCondLst>
                                  <p:childTnLst>
                                    <p:set>
                                      <p:cBhvr>
                                        <p:cTn id="21" dur="1" fill="hold">
                                          <p:stCondLst>
                                            <p:cond delay="0"/>
                                          </p:stCondLst>
                                        </p:cTn>
                                        <p:tgtEl>
                                          <p:spTgt spid="138"/>
                                        </p:tgtEl>
                                        <p:attrNameLst>
                                          <p:attrName>style.visibility</p:attrName>
                                        </p:attrNameLst>
                                      </p:cBhvr>
                                      <p:to>
                                        <p:strVal val="visible"/>
                                      </p:to>
                                    </p:set>
                                    <p:animEffect transition="in" filter="fade">
                                      <p:cBhvr>
                                        <p:cTn id="22" dur="500"/>
                                        <p:tgtEl>
                                          <p:spTgt spid="138"/>
                                        </p:tgtEl>
                                      </p:cBhvr>
                                    </p:animEffect>
                                  </p:childTnLst>
                                </p:cTn>
                              </p:par>
                            </p:childTnLst>
                          </p:cTn>
                        </p:par>
                        <p:par>
                          <p:cTn id="23" fill="hold">
                            <p:stCondLst>
                              <p:cond delay="1750"/>
                            </p:stCondLst>
                            <p:childTnLst>
                              <p:par>
                                <p:cTn id="24" presetID="10" presetClass="entr" presetSubtype="0" fill="hold" grpId="0" nodeType="afterEffect">
                                  <p:stCondLst>
                                    <p:cond delay="0"/>
                                  </p:stCondLst>
                                  <p:childTnLst>
                                    <p:set>
                                      <p:cBhvr>
                                        <p:cTn id="25" dur="1" fill="hold">
                                          <p:stCondLst>
                                            <p:cond delay="0"/>
                                          </p:stCondLst>
                                        </p:cTn>
                                        <p:tgtEl>
                                          <p:spTgt spid="140"/>
                                        </p:tgtEl>
                                        <p:attrNameLst>
                                          <p:attrName>style.visibility</p:attrName>
                                        </p:attrNameLst>
                                      </p:cBhvr>
                                      <p:to>
                                        <p:strVal val="visible"/>
                                      </p:to>
                                    </p:set>
                                    <p:animEffect transition="in" filter="fade">
                                      <p:cBhvr>
                                        <p:cTn id="26" dur="100"/>
                                        <p:tgtEl>
                                          <p:spTgt spid="140"/>
                                        </p:tgtEl>
                                      </p:cBhvr>
                                    </p:animEffect>
                                  </p:childTnLst>
                                </p:cTn>
                              </p:par>
                            </p:childTnLst>
                          </p:cTn>
                        </p:par>
                        <p:par>
                          <p:cTn id="27" fill="hold">
                            <p:stCondLst>
                              <p:cond delay="1850"/>
                            </p:stCondLst>
                            <p:childTnLst>
                              <p:par>
                                <p:cTn id="28" presetID="10" presetClass="entr" presetSubtype="0" fill="hold" grpId="0" nodeType="afterEffect">
                                  <p:stCondLst>
                                    <p:cond delay="0"/>
                                  </p:stCondLst>
                                  <p:childTnLst>
                                    <p:set>
                                      <p:cBhvr>
                                        <p:cTn id="29" dur="1" fill="hold">
                                          <p:stCondLst>
                                            <p:cond delay="0"/>
                                          </p:stCondLst>
                                        </p:cTn>
                                        <p:tgtEl>
                                          <p:spTgt spid="163"/>
                                        </p:tgtEl>
                                        <p:attrNameLst>
                                          <p:attrName>style.visibility</p:attrName>
                                        </p:attrNameLst>
                                      </p:cBhvr>
                                      <p:to>
                                        <p:strVal val="visible"/>
                                      </p:to>
                                    </p:set>
                                    <p:animEffect transition="in" filter="fade">
                                      <p:cBhvr>
                                        <p:cTn id="30" dur="100"/>
                                        <p:tgtEl>
                                          <p:spTgt spid="163"/>
                                        </p:tgtEl>
                                      </p:cBhvr>
                                    </p:animEffect>
                                  </p:childTnLst>
                                </p:cTn>
                              </p:par>
                            </p:childTnLst>
                          </p:cTn>
                        </p:par>
                        <p:par>
                          <p:cTn id="31" fill="hold">
                            <p:stCondLst>
                              <p:cond delay="1950"/>
                            </p:stCondLst>
                            <p:childTnLst>
                              <p:par>
                                <p:cTn id="32" presetID="10" presetClass="entr" presetSubtype="0" fill="hold" grpId="0" nodeType="afterEffect">
                                  <p:stCondLst>
                                    <p:cond delay="0"/>
                                  </p:stCondLst>
                                  <p:childTnLst>
                                    <p:set>
                                      <p:cBhvr>
                                        <p:cTn id="33" dur="1" fill="hold">
                                          <p:stCondLst>
                                            <p:cond delay="0"/>
                                          </p:stCondLst>
                                        </p:cTn>
                                        <p:tgtEl>
                                          <p:spTgt spid="153"/>
                                        </p:tgtEl>
                                        <p:attrNameLst>
                                          <p:attrName>style.visibility</p:attrName>
                                        </p:attrNameLst>
                                      </p:cBhvr>
                                      <p:to>
                                        <p:strVal val="visible"/>
                                      </p:to>
                                    </p:set>
                                    <p:animEffect transition="in" filter="fade">
                                      <p:cBhvr>
                                        <p:cTn id="34" dur="100"/>
                                        <p:tgtEl>
                                          <p:spTgt spid="153"/>
                                        </p:tgtEl>
                                      </p:cBhvr>
                                    </p:animEffect>
                                  </p:childTnLst>
                                </p:cTn>
                              </p:par>
                            </p:childTnLst>
                          </p:cTn>
                        </p:par>
                        <p:par>
                          <p:cTn id="35" fill="hold">
                            <p:stCondLst>
                              <p:cond delay="2050"/>
                            </p:stCondLst>
                            <p:childTnLst>
                              <p:par>
                                <p:cTn id="36" presetID="10" presetClass="entr" presetSubtype="0" fill="hold" grpId="0" nodeType="afterEffect">
                                  <p:stCondLst>
                                    <p:cond delay="0"/>
                                  </p:stCondLst>
                                  <p:childTnLst>
                                    <p:set>
                                      <p:cBhvr>
                                        <p:cTn id="37" dur="1" fill="hold">
                                          <p:stCondLst>
                                            <p:cond delay="0"/>
                                          </p:stCondLst>
                                        </p:cTn>
                                        <p:tgtEl>
                                          <p:spTgt spid="174"/>
                                        </p:tgtEl>
                                        <p:attrNameLst>
                                          <p:attrName>style.visibility</p:attrName>
                                        </p:attrNameLst>
                                      </p:cBhvr>
                                      <p:to>
                                        <p:strVal val="visible"/>
                                      </p:to>
                                    </p:set>
                                    <p:animEffect transition="in" filter="fade">
                                      <p:cBhvr>
                                        <p:cTn id="38" dur="100"/>
                                        <p:tgtEl>
                                          <p:spTgt spid="174"/>
                                        </p:tgtEl>
                                      </p:cBhvr>
                                    </p:animEffect>
                                  </p:childTnLst>
                                </p:cTn>
                              </p:par>
                            </p:childTnLst>
                          </p:cTn>
                        </p:par>
                        <p:par>
                          <p:cTn id="39" fill="hold">
                            <p:stCondLst>
                              <p:cond delay="2150"/>
                            </p:stCondLst>
                            <p:childTnLst>
                              <p:par>
                                <p:cTn id="40" presetID="10" presetClass="entr" presetSubtype="0" fill="hold" grpId="0" nodeType="afterEffect">
                                  <p:stCondLst>
                                    <p:cond delay="0"/>
                                  </p:stCondLst>
                                  <p:childTnLst>
                                    <p:set>
                                      <p:cBhvr>
                                        <p:cTn id="41" dur="1" fill="hold">
                                          <p:stCondLst>
                                            <p:cond delay="0"/>
                                          </p:stCondLst>
                                        </p:cTn>
                                        <p:tgtEl>
                                          <p:spTgt spid="143"/>
                                        </p:tgtEl>
                                        <p:attrNameLst>
                                          <p:attrName>style.visibility</p:attrName>
                                        </p:attrNameLst>
                                      </p:cBhvr>
                                      <p:to>
                                        <p:strVal val="visible"/>
                                      </p:to>
                                    </p:set>
                                    <p:animEffect transition="in" filter="fade">
                                      <p:cBhvr>
                                        <p:cTn id="42" dur="100"/>
                                        <p:tgtEl>
                                          <p:spTgt spid="143"/>
                                        </p:tgtEl>
                                      </p:cBhvr>
                                    </p:animEffect>
                                  </p:childTnLst>
                                </p:cTn>
                              </p:par>
                            </p:childTnLst>
                          </p:cTn>
                        </p:par>
                        <p:par>
                          <p:cTn id="43" fill="hold">
                            <p:stCondLst>
                              <p:cond delay="2250"/>
                            </p:stCondLst>
                            <p:childTnLst>
                              <p:par>
                                <p:cTn id="44" presetID="10" presetClass="entr" presetSubtype="0" fill="hold" grpId="0" nodeType="afterEffect">
                                  <p:stCondLst>
                                    <p:cond delay="0"/>
                                  </p:stCondLst>
                                  <p:childTnLst>
                                    <p:set>
                                      <p:cBhvr>
                                        <p:cTn id="45" dur="1" fill="hold">
                                          <p:stCondLst>
                                            <p:cond delay="0"/>
                                          </p:stCondLst>
                                        </p:cTn>
                                        <p:tgtEl>
                                          <p:spTgt spid="168"/>
                                        </p:tgtEl>
                                        <p:attrNameLst>
                                          <p:attrName>style.visibility</p:attrName>
                                        </p:attrNameLst>
                                      </p:cBhvr>
                                      <p:to>
                                        <p:strVal val="visible"/>
                                      </p:to>
                                    </p:set>
                                    <p:animEffect transition="in" filter="fade">
                                      <p:cBhvr>
                                        <p:cTn id="46" dur="100"/>
                                        <p:tgtEl>
                                          <p:spTgt spid="168"/>
                                        </p:tgtEl>
                                      </p:cBhvr>
                                    </p:animEffect>
                                  </p:childTnLst>
                                </p:cTn>
                              </p:par>
                            </p:childTnLst>
                          </p:cTn>
                        </p:par>
                        <p:par>
                          <p:cTn id="47" fill="hold">
                            <p:stCondLst>
                              <p:cond delay="2350"/>
                            </p:stCondLst>
                            <p:childTnLst>
                              <p:par>
                                <p:cTn id="48" presetID="10" presetClass="entr" presetSubtype="0" fill="hold" grpId="0" nodeType="afterEffect">
                                  <p:stCondLst>
                                    <p:cond delay="0"/>
                                  </p:stCondLst>
                                  <p:childTnLst>
                                    <p:set>
                                      <p:cBhvr>
                                        <p:cTn id="49" dur="1" fill="hold">
                                          <p:stCondLst>
                                            <p:cond delay="0"/>
                                          </p:stCondLst>
                                        </p:cTn>
                                        <p:tgtEl>
                                          <p:spTgt spid="171"/>
                                        </p:tgtEl>
                                        <p:attrNameLst>
                                          <p:attrName>style.visibility</p:attrName>
                                        </p:attrNameLst>
                                      </p:cBhvr>
                                      <p:to>
                                        <p:strVal val="visible"/>
                                      </p:to>
                                    </p:set>
                                    <p:animEffect transition="in" filter="fade">
                                      <p:cBhvr>
                                        <p:cTn id="50" dur="100"/>
                                        <p:tgtEl>
                                          <p:spTgt spid="171"/>
                                        </p:tgtEl>
                                      </p:cBhvr>
                                    </p:animEffect>
                                  </p:childTnLst>
                                </p:cTn>
                              </p:par>
                            </p:childTnLst>
                          </p:cTn>
                        </p:par>
                        <p:par>
                          <p:cTn id="51" fill="hold">
                            <p:stCondLst>
                              <p:cond delay="2450"/>
                            </p:stCondLst>
                            <p:childTnLst>
                              <p:par>
                                <p:cTn id="52" presetID="10" presetClass="entr" presetSubtype="0" fill="hold" grpId="0" nodeType="afterEffect">
                                  <p:stCondLst>
                                    <p:cond delay="0"/>
                                  </p:stCondLst>
                                  <p:childTnLst>
                                    <p:set>
                                      <p:cBhvr>
                                        <p:cTn id="53" dur="1" fill="hold">
                                          <p:stCondLst>
                                            <p:cond delay="0"/>
                                          </p:stCondLst>
                                        </p:cTn>
                                        <p:tgtEl>
                                          <p:spTgt spid="173"/>
                                        </p:tgtEl>
                                        <p:attrNameLst>
                                          <p:attrName>style.visibility</p:attrName>
                                        </p:attrNameLst>
                                      </p:cBhvr>
                                      <p:to>
                                        <p:strVal val="visible"/>
                                      </p:to>
                                    </p:set>
                                    <p:animEffect transition="in" filter="fade">
                                      <p:cBhvr>
                                        <p:cTn id="54" dur="100"/>
                                        <p:tgtEl>
                                          <p:spTgt spid="173"/>
                                        </p:tgtEl>
                                      </p:cBhvr>
                                    </p:animEffect>
                                  </p:childTnLst>
                                </p:cTn>
                              </p:par>
                            </p:childTnLst>
                          </p:cTn>
                        </p:par>
                        <p:par>
                          <p:cTn id="55" fill="hold">
                            <p:stCondLst>
                              <p:cond delay="2550"/>
                            </p:stCondLst>
                            <p:childTnLst>
                              <p:par>
                                <p:cTn id="56" presetID="10" presetClass="entr" presetSubtype="0" fill="hold" grpId="0" nodeType="afterEffect">
                                  <p:stCondLst>
                                    <p:cond delay="0"/>
                                  </p:stCondLst>
                                  <p:childTnLst>
                                    <p:set>
                                      <p:cBhvr>
                                        <p:cTn id="57" dur="1" fill="hold">
                                          <p:stCondLst>
                                            <p:cond delay="0"/>
                                          </p:stCondLst>
                                        </p:cTn>
                                        <p:tgtEl>
                                          <p:spTgt spid="175"/>
                                        </p:tgtEl>
                                        <p:attrNameLst>
                                          <p:attrName>style.visibility</p:attrName>
                                        </p:attrNameLst>
                                      </p:cBhvr>
                                      <p:to>
                                        <p:strVal val="visible"/>
                                      </p:to>
                                    </p:set>
                                    <p:animEffect transition="in" filter="fade">
                                      <p:cBhvr>
                                        <p:cTn id="58" dur="100"/>
                                        <p:tgtEl>
                                          <p:spTgt spid="175"/>
                                        </p:tgtEl>
                                      </p:cBhvr>
                                    </p:animEffect>
                                  </p:childTnLst>
                                </p:cTn>
                              </p:par>
                            </p:childTnLst>
                          </p:cTn>
                        </p:par>
                        <p:par>
                          <p:cTn id="59" fill="hold">
                            <p:stCondLst>
                              <p:cond delay="2650"/>
                            </p:stCondLst>
                            <p:childTnLst>
                              <p:par>
                                <p:cTn id="60" presetID="10" presetClass="entr" presetSubtype="0" fill="hold" grpId="0" nodeType="afterEffect">
                                  <p:stCondLst>
                                    <p:cond delay="0"/>
                                  </p:stCondLst>
                                  <p:childTnLst>
                                    <p:set>
                                      <p:cBhvr>
                                        <p:cTn id="61" dur="1" fill="hold">
                                          <p:stCondLst>
                                            <p:cond delay="0"/>
                                          </p:stCondLst>
                                        </p:cTn>
                                        <p:tgtEl>
                                          <p:spTgt spid="162"/>
                                        </p:tgtEl>
                                        <p:attrNameLst>
                                          <p:attrName>style.visibility</p:attrName>
                                        </p:attrNameLst>
                                      </p:cBhvr>
                                      <p:to>
                                        <p:strVal val="visible"/>
                                      </p:to>
                                    </p:set>
                                    <p:animEffect transition="in" filter="fade">
                                      <p:cBhvr>
                                        <p:cTn id="62" dur="100"/>
                                        <p:tgtEl>
                                          <p:spTgt spid="162"/>
                                        </p:tgtEl>
                                      </p:cBhvr>
                                    </p:animEffect>
                                  </p:childTnLst>
                                </p:cTn>
                              </p:par>
                            </p:childTnLst>
                          </p:cTn>
                        </p:par>
                        <p:par>
                          <p:cTn id="63" fill="hold">
                            <p:stCondLst>
                              <p:cond delay="2750"/>
                            </p:stCondLst>
                            <p:childTnLst>
                              <p:par>
                                <p:cTn id="64" presetID="10" presetClass="entr" presetSubtype="0" fill="hold" grpId="0" nodeType="afterEffect">
                                  <p:stCondLst>
                                    <p:cond delay="0"/>
                                  </p:stCondLst>
                                  <p:childTnLst>
                                    <p:set>
                                      <p:cBhvr>
                                        <p:cTn id="65" dur="1" fill="hold">
                                          <p:stCondLst>
                                            <p:cond delay="0"/>
                                          </p:stCondLst>
                                        </p:cTn>
                                        <p:tgtEl>
                                          <p:spTgt spid="160"/>
                                        </p:tgtEl>
                                        <p:attrNameLst>
                                          <p:attrName>style.visibility</p:attrName>
                                        </p:attrNameLst>
                                      </p:cBhvr>
                                      <p:to>
                                        <p:strVal val="visible"/>
                                      </p:to>
                                    </p:set>
                                    <p:animEffect transition="in" filter="fade">
                                      <p:cBhvr>
                                        <p:cTn id="66" dur="100"/>
                                        <p:tgtEl>
                                          <p:spTgt spid="160"/>
                                        </p:tgtEl>
                                      </p:cBhvr>
                                    </p:animEffect>
                                  </p:childTnLst>
                                </p:cTn>
                              </p:par>
                            </p:childTnLst>
                          </p:cTn>
                        </p:par>
                        <p:par>
                          <p:cTn id="67" fill="hold">
                            <p:stCondLst>
                              <p:cond delay="2850"/>
                            </p:stCondLst>
                            <p:childTnLst>
                              <p:par>
                                <p:cTn id="68" presetID="10" presetClass="entr" presetSubtype="0" fill="hold" grpId="0" nodeType="afterEffect">
                                  <p:stCondLst>
                                    <p:cond delay="0"/>
                                  </p:stCondLst>
                                  <p:childTnLst>
                                    <p:set>
                                      <p:cBhvr>
                                        <p:cTn id="69" dur="1" fill="hold">
                                          <p:stCondLst>
                                            <p:cond delay="0"/>
                                          </p:stCondLst>
                                        </p:cTn>
                                        <p:tgtEl>
                                          <p:spTgt spid="172"/>
                                        </p:tgtEl>
                                        <p:attrNameLst>
                                          <p:attrName>style.visibility</p:attrName>
                                        </p:attrNameLst>
                                      </p:cBhvr>
                                      <p:to>
                                        <p:strVal val="visible"/>
                                      </p:to>
                                    </p:set>
                                    <p:animEffect transition="in" filter="fade">
                                      <p:cBhvr>
                                        <p:cTn id="70" dur="100"/>
                                        <p:tgtEl>
                                          <p:spTgt spid="172"/>
                                        </p:tgtEl>
                                      </p:cBhvr>
                                    </p:animEffect>
                                  </p:childTnLst>
                                </p:cTn>
                              </p:par>
                            </p:childTnLst>
                          </p:cTn>
                        </p:par>
                        <p:par>
                          <p:cTn id="71" fill="hold">
                            <p:stCondLst>
                              <p:cond delay="2950"/>
                            </p:stCondLst>
                            <p:childTnLst>
                              <p:par>
                                <p:cTn id="72" presetID="10" presetClass="entr" presetSubtype="0" fill="hold" grpId="0" nodeType="afterEffect">
                                  <p:stCondLst>
                                    <p:cond delay="0"/>
                                  </p:stCondLst>
                                  <p:childTnLst>
                                    <p:set>
                                      <p:cBhvr>
                                        <p:cTn id="73" dur="1" fill="hold">
                                          <p:stCondLst>
                                            <p:cond delay="0"/>
                                          </p:stCondLst>
                                        </p:cTn>
                                        <p:tgtEl>
                                          <p:spTgt spid="164"/>
                                        </p:tgtEl>
                                        <p:attrNameLst>
                                          <p:attrName>style.visibility</p:attrName>
                                        </p:attrNameLst>
                                      </p:cBhvr>
                                      <p:to>
                                        <p:strVal val="visible"/>
                                      </p:to>
                                    </p:set>
                                    <p:animEffect transition="in" filter="fade">
                                      <p:cBhvr>
                                        <p:cTn id="74" dur="100"/>
                                        <p:tgtEl>
                                          <p:spTgt spid="164"/>
                                        </p:tgtEl>
                                      </p:cBhvr>
                                    </p:animEffect>
                                  </p:childTnLst>
                                </p:cTn>
                              </p:par>
                            </p:childTnLst>
                          </p:cTn>
                        </p:par>
                        <p:par>
                          <p:cTn id="75" fill="hold">
                            <p:stCondLst>
                              <p:cond delay="3050"/>
                            </p:stCondLst>
                            <p:childTnLst>
                              <p:par>
                                <p:cTn id="76" presetID="10" presetClass="entr" presetSubtype="0" fill="hold" grpId="0" nodeType="afterEffect">
                                  <p:stCondLst>
                                    <p:cond delay="0"/>
                                  </p:stCondLst>
                                  <p:childTnLst>
                                    <p:set>
                                      <p:cBhvr>
                                        <p:cTn id="77" dur="1" fill="hold">
                                          <p:stCondLst>
                                            <p:cond delay="0"/>
                                          </p:stCondLst>
                                        </p:cTn>
                                        <p:tgtEl>
                                          <p:spTgt spid="166"/>
                                        </p:tgtEl>
                                        <p:attrNameLst>
                                          <p:attrName>style.visibility</p:attrName>
                                        </p:attrNameLst>
                                      </p:cBhvr>
                                      <p:to>
                                        <p:strVal val="visible"/>
                                      </p:to>
                                    </p:set>
                                    <p:animEffect transition="in" filter="fade">
                                      <p:cBhvr>
                                        <p:cTn id="78" dur="100"/>
                                        <p:tgtEl>
                                          <p:spTgt spid="166"/>
                                        </p:tgtEl>
                                      </p:cBhvr>
                                    </p:animEffect>
                                  </p:childTnLst>
                                </p:cTn>
                              </p:par>
                            </p:childTnLst>
                          </p:cTn>
                        </p:par>
                        <p:par>
                          <p:cTn id="79" fill="hold">
                            <p:stCondLst>
                              <p:cond delay="3150"/>
                            </p:stCondLst>
                            <p:childTnLst>
                              <p:par>
                                <p:cTn id="80" presetID="10" presetClass="entr" presetSubtype="0"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Effect transition="in" filter="fade">
                                      <p:cBhvr>
                                        <p:cTn id="82" dur="100"/>
                                        <p:tgtEl>
                                          <p:spTgt spid="144"/>
                                        </p:tgtEl>
                                      </p:cBhvr>
                                    </p:animEffect>
                                  </p:childTnLst>
                                </p:cTn>
                              </p:par>
                            </p:childTnLst>
                          </p:cTn>
                        </p:par>
                        <p:par>
                          <p:cTn id="83" fill="hold">
                            <p:stCondLst>
                              <p:cond delay="3250"/>
                            </p:stCondLst>
                            <p:childTnLst>
                              <p:par>
                                <p:cTn id="84" presetID="10" presetClass="entr" presetSubtype="0" fill="hold" grpId="0" nodeType="afterEffect">
                                  <p:stCondLst>
                                    <p:cond delay="0"/>
                                  </p:stCondLst>
                                  <p:childTnLst>
                                    <p:set>
                                      <p:cBhvr>
                                        <p:cTn id="85" dur="1" fill="hold">
                                          <p:stCondLst>
                                            <p:cond delay="0"/>
                                          </p:stCondLst>
                                        </p:cTn>
                                        <p:tgtEl>
                                          <p:spTgt spid="169"/>
                                        </p:tgtEl>
                                        <p:attrNameLst>
                                          <p:attrName>style.visibility</p:attrName>
                                        </p:attrNameLst>
                                      </p:cBhvr>
                                      <p:to>
                                        <p:strVal val="visible"/>
                                      </p:to>
                                    </p:set>
                                    <p:animEffect transition="in" filter="fade">
                                      <p:cBhvr>
                                        <p:cTn id="86" dur="100"/>
                                        <p:tgtEl>
                                          <p:spTgt spid="169"/>
                                        </p:tgtEl>
                                      </p:cBhvr>
                                    </p:animEffect>
                                  </p:childTnLst>
                                </p:cTn>
                              </p:par>
                            </p:childTnLst>
                          </p:cTn>
                        </p:par>
                        <p:par>
                          <p:cTn id="87" fill="hold">
                            <p:stCondLst>
                              <p:cond delay="3350"/>
                            </p:stCondLst>
                            <p:childTnLst>
                              <p:par>
                                <p:cTn id="88" presetID="10" presetClass="entr" presetSubtype="0" fill="hold" grpId="0" nodeType="afterEffect">
                                  <p:stCondLst>
                                    <p:cond delay="0"/>
                                  </p:stCondLst>
                                  <p:childTnLst>
                                    <p:set>
                                      <p:cBhvr>
                                        <p:cTn id="89" dur="1" fill="hold">
                                          <p:stCondLst>
                                            <p:cond delay="0"/>
                                          </p:stCondLst>
                                        </p:cTn>
                                        <p:tgtEl>
                                          <p:spTgt spid="157"/>
                                        </p:tgtEl>
                                        <p:attrNameLst>
                                          <p:attrName>style.visibility</p:attrName>
                                        </p:attrNameLst>
                                      </p:cBhvr>
                                      <p:to>
                                        <p:strVal val="visible"/>
                                      </p:to>
                                    </p:set>
                                    <p:animEffect transition="in" filter="fade">
                                      <p:cBhvr>
                                        <p:cTn id="90" dur="100"/>
                                        <p:tgtEl>
                                          <p:spTgt spid="157"/>
                                        </p:tgtEl>
                                      </p:cBhvr>
                                    </p:animEffect>
                                  </p:childTnLst>
                                </p:cTn>
                              </p:par>
                            </p:childTnLst>
                          </p:cTn>
                        </p:par>
                        <p:par>
                          <p:cTn id="91" fill="hold">
                            <p:stCondLst>
                              <p:cond delay="3450"/>
                            </p:stCondLst>
                            <p:childTnLst>
                              <p:par>
                                <p:cTn id="92" presetID="10" presetClass="entr" presetSubtype="0" fill="hold" grpId="0" nodeType="afterEffect">
                                  <p:stCondLst>
                                    <p:cond delay="0"/>
                                  </p:stCondLst>
                                  <p:childTnLst>
                                    <p:set>
                                      <p:cBhvr>
                                        <p:cTn id="93" dur="1" fill="hold">
                                          <p:stCondLst>
                                            <p:cond delay="0"/>
                                          </p:stCondLst>
                                        </p:cTn>
                                        <p:tgtEl>
                                          <p:spTgt spid="146"/>
                                        </p:tgtEl>
                                        <p:attrNameLst>
                                          <p:attrName>style.visibility</p:attrName>
                                        </p:attrNameLst>
                                      </p:cBhvr>
                                      <p:to>
                                        <p:strVal val="visible"/>
                                      </p:to>
                                    </p:set>
                                    <p:animEffect transition="in" filter="fade">
                                      <p:cBhvr>
                                        <p:cTn id="94" dur="100"/>
                                        <p:tgtEl>
                                          <p:spTgt spid="146"/>
                                        </p:tgtEl>
                                      </p:cBhvr>
                                    </p:animEffect>
                                  </p:childTnLst>
                                </p:cTn>
                              </p:par>
                            </p:childTnLst>
                          </p:cTn>
                        </p:par>
                        <p:par>
                          <p:cTn id="95" fill="hold">
                            <p:stCondLst>
                              <p:cond delay="3550"/>
                            </p:stCondLst>
                            <p:childTnLst>
                              <p:par>
                                <p:cTn id="96" presetID="10" presetClass="entr" presetSubtype="0" fill="hold" grpId="0" nodeType="afterEffect">
                                  <p:stCondLst>
                                    <p:cond delay="0"/>
                                  </p:stCondLst>
                                  <p:childTnLst>
                                    <p:set>
                                      <p:cBhvr>
                                        <p:cTn id="97" dur="1" fill="hold">
                                          <p:stCondLst>
                                            <p:cond delay="0"/>
                                          </p:stCondLst>
                                        </p:cTn>
                                        <p:tgtEl>
                                          <p:spTgt spid="176"/>
                                        </p:tgtEl>
                                        <p:attrNameLst>
                                          <p:attrName>style.visibility</p:attrName>
                                        </p:attrNameLst>
                                      </p:cBhvr>
                                      <p:to>
                                        <p:strVal val="visible"/>
                                      </p:to>
                                    </p:set>
                                    <p:animEffect transition="in" filter="fade">
                                      <p:cBhvr>
                                        <p:cTn id="98" dur="100"/>
                                        <p:tgtEl>
                                          <p:spTgt spid="176"/>
                                        </p:tgtEl>
                                      </p:cBhvr>
                                    </p:animEffect>
                                  </p:childTnLst>
                                </p:cTn>
                              </p:par>
                            </p:childTnLst>
                          </p:cTn>
                        </p:par>
                        <p:par>
                          <p:cTn id="99" fill="hold">
                            <p:stCondLst>
                              <p:cond delay="3650"/>
                            </p:stCondLst>
                            <p:childTnLst>
                              <p:par>
                                <p:cTn id="100" presetID="10" presetClass="entr" presetSubtype="0" fill="hold" grpId="0" nodeType="afterEffect">
                                  <p:stCondLst>
                                    <p:cond delay="0"/>
                                  </p:stCondLst>
                                  <p:childTnLst>
                                    <p:set>
                                      <p:cBhvr>
                                        <p:cTn id="101" dur="1" fill="hold">
                                          <p:stCondLst>
                                            <p:cond delay="0"/>
                                          </p:stCondLst>
                                        </p:cTn>
                                        <p:tgtEl>
                                          <p:spTgt spid="170"/>
                                        </p:tgtEl>
                                        <p:attrNameLst>
                                          <p:attrName>style.visibility</p:attrName>
                                        </p:attrNameLst>
                                      </p:cBhvr>
                                      <p:to>
                                        <p:strVal val="visible"/>
                                      </p:to>
                                    </p:set>
                                    <p:animEffect transition="in" filter="fade">
                                      <p:cBhvr>
                                        <p:cTn id="102" dur="100"/>
                                        <p:tgtEl>
                                          <p:spTgt spid="170"/>
                                        </p:tgtEl>
                                      </p:cBhvr>
                                    </p:animEffect>
                                  </p:childTnLst>
                                </p:cTn>
                              </p:par>
                            </p:childTnLst>
                          </p:cTn>
                        </p:par>
                        <p:par>
                          <p:cTn id="103" fill="hold">
                            <p:stCondLst>
                              <p:cond delay="3750"/>
                            </p:stCondLst>
                            <p:childTnLst>
                              <p:par>
                                <p:cTn id="104" presetID="10" presetClass="entr" presetSubtype="0" fill="hold" grpId="0" nodeType="afterEffect">
                                  <p:stCondLst>
                                    <p:cond delay="0"/>
                                  </p:stCondLst>
                                  <p:childTnLst>
                                    <p:set>
                                      <p:cBhvr>
                                        <p:cTn id="105" dur="1" fill="hold">
                                          <p:stCondLst>
                                            <p:cond delay="0"/>
                                          </p:stCondLst>
                                        </p:cTn>
                                        <p:tgtEl>
                                          <p:spTgt spid="177"/>
                                        </p:tgtEl>
                                        <p:attrNameLst>
                                          <p:attrName>style.visibility</p:attrName>
                                        </p:attrNameLst>
                                      </p:cBhvr>
                                      <p:to>
                                        <p:strVal val="visible"/>
                                      </p:to>
                                    </p:set>
                                    <p:animEffect transition="in" filter="fade">
                                      <p:cBhvr>
                                        <p:cTn id="106" dur="1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7" restart="whenNotActive" fill="hold" evtFilter="cancelBubble" nodeType="interactiveSeq">
                <p:stCondLst>
                  <p:cond evt="onClick" delay="0">
                    <p:tgtEl>
                      <p:spTgt spid="11"/>
                    </p:tgtEl>
                  </p:cond>
                </p:stCondLst>
                <p:endSync evt="end" delay="0">
                  <p:rtn val="all"/>
                </p:endSync>
                <p:childTnLst>
                  <p:par>
                    <p:cTn id="108" fill="hold">
                      <p:stCondLst>
                        <p:cond delay="0"/>
                      </p:stCondLst>
                      <p:childTnLst>
                        <p:par>
                          <p:cTn id="109" fill="hold">
                            <p:stCondLst>
                              <p:cond delay="0"/>
                            </p:stCondLst>
                            <p:childTnLst>
                              <p:par>
                                <p:cTn id="110" presetID="35" presetClass="path" presetSubtype="0" accel="50000" decel="50000" fill="hold" nodeType="clickEffect">
                                  <p:stCondLst>
                                    <p:cond delay="0"/>
                                  </p:stCondLst>
                                  <p:childTnLst>
                                    <p:animMotion origin="layout" path="M 4.16667E-6 -3.7037E-6 L -0.93386 0.00394 " pathEditMode="relative" rAng="0" ptsTypes="AA">
                                      <p:cBhvr>
                                        <p:cTn id="111" dur="2000" fill="hold"/>
                                        <p:tgtEl>
                                          <p:spTgt spid="11"/>
                                        </p:tgtEl>
                                        <p:attrNameLst>
                                          <p:attrName>ppt_x</p:attrName>
                                          <p:attrName>ppt_y</p:attrName>
                                        </p:attrNameLst>
                                      </p:cBhvr>
                                      <p:rCtr x="-46701" y="185"/>
                                    </p:animMotion>
                                  </p:childTnLst>
                                </p:cTn>
                              </p:par>
                            </p:childTnLst>
                          </p:cTn>
                        </p:par>
                      </p:childTnLst>
                    </p:cTn>
                  </p:par>
                  <p:par>
                    <p:cTn id="112" fill="hold">
                      <p:stCondLst>
                        <p:cond delay="indefinite"/>
                      </p:stCondLst>
                      <p:childTnLst>
                        <p:par>
                          <p:cTn id="113" fill="hold">
                            <p:stCondLst>
                              <p:cond delay="0"/>
                            </p:stCondLst>
                            <p:childTnLst>
                              <p:par>
                                <p:cTn id="114" presetID="63" presetClass="path" presetSubtype="0" accel="50000" decel="50000" fill="hold" nodeType="clickEffect">
                                  <p:stCondLst>
                                    <p:cond delay="0"/>
                                  </p:stCondLst>
                                  <p:childTnLst>
                                    <p:animMotion origin="layout" path="M -0.93385 0.00393 L 0.00018 1.48148E-6 " pathEditMode="relative" rAng="0" ptsTypes="AA">
                                      <p:cBhvr>
                                        <p:cTn id="115" dur="2000" fill="hold"/>
                                        <p:tgtEl>
                                          <p:spTgt spid="11"/>
                                        </p:tgtEl>
                                        <p:attrNameLst>
                                          <p:attrName>ppt_x</p:attrName>
                                          <p:attrName>ppt_y</p:attrName>
                                        </p:attrNameLst>
                                      </p:cBhvr>
                                      <p:rCtr x="46701" y="-208"/>
                                    </p:animMotion>
                                  </p:childTnLst>
                                </p:cTn>
                              </p:par>
                            </p:childTnLst>
                          </p:cTn>
                        </p:par>
                      </p:childTnLst>
                    </p:cTn>
                  </p:par>
                </p:childTnLst>
              </p:cTn>
              <p:nextCondLst>
                <p:cond evt="onClick" delay="0">
                  <p:tgtEl>
                    <p:spTgt spid="11"/>
                  </p:tgtEl>
                </p:cond>
              </p:nextCondLst>
            </p:seq>
          </p:childTnLst>
        </p:cTn>
      </p:par>
    </p:tnLst>
    <p:bldLst>
      <p:bldP spid="145" grpId="0" animBg="1"/>
      <p:bldP spid="148" grpId="0" animBg="1"/>
      <p:bldP spid="149" grpId="0"/>
      <p:bldP spid="158" grpId="0"/>
      <p:bldP spid="138" grpId="0" animBg="1"/>
      <p:bldP spid="140" grpId="0" animBg="1"/>
      <p:bldP spid="143" grpId="0" animBg="1"/>
      <p:bldP spid="144" grpId="0" animBg="1"/>
      <p:bldP spid="146" grpId="0" animBg="1"/>
      <p:bldP spid="153" grpId="0" animBg="1"/>
      <p:bldP spid="157" grpId="0" animBg="1"/>
      <p:bldP spid="160" grpId="0" animBg="1"/>
      <p:bldP spid="162" grpId="0" animBg="1"/>
      <p:bldP spid="163" grpId="0" animBg="1"/>
      <p:bldP spid="164" grpId="0" animBg="1"/>
      <p:bldP spid="166"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 y="112060"/>
            <a:ext cx="8849229" cy="648000"/>
          </a:xfrm>
        </p:spPr>
        <p:txBody>
          <a:bodyPr/>
          <a:lstStyle/>
          <a:p>
            <a:r>
              <a:rPr lang="en-IE" sz="3200" dirty="0" smtClean="0"/>
              <a:t>Number Systems</a:t>
            </a:r>
            <a:endParaRPr lang="en-IE" sz="3200" dirty="0"/>
          </a:p>
        </p:txBody>
      </p:sp>
      <p:sp>
        <p:nvSpPr>
          <p:cNvPr id="4" name="Freeform 7"/>
          <p:cNvSpPr>
            <a:spLocks/>
          </p:cNvSpPr>
          <p:nvPr/>
        </p:nvSpPr>
        <p:spPr bwMode="auto">
          <a:xfrm>
            <a:off x="3203848" y="3212612"/>
            <a:ext cx="3133060" cy="2160604"/>
          </a:xfrm>
          <a:custGeom>
            <a:avLst/>
            <a:gdLst>
              <a:gd name="T0" fmla="*/ 2145 w 2376"/>
              <a:gd name="T1" fmla="*/ 1136 h 2374"/>
              <a:gd name="T2" fmla="*/ 2092 w 2376"/>
              <a:gd name="T3" fmla="*/ 1169 h 2374"/>
              <a:gd name="T4" fmla="*/ 2056 w 2376"/>
              <a:gd name="T5" fmla="*/ 1218 h 2374"/>
              <a:gd name="T6" fmla="*/ 2023 w 2376"/>
              <a:gd name="T7" fmla="*/ 1248 h 2374"/>
              <a:gd name="T8" fmla="*/ 1993 w 2376"/>
              <a:gd name="T9" fmla="*/ 1241 h 2374"/>
              <a:gd name="T10" fmla="*/ 1979 w 2376"/>
              <a:gd name="T11" fmla="*/ 1198 h 2374"/>
              <a:gd name="T12" fmla="*/ 1102 w 2376"/>
              <a:gd name="T13" fmla="*/ 393 h 2374"/>
              <a:gd name="T14" fmla="*/ 1072 w 2376"/>
              <a:gd name="T15" fmla="*/ 371 h 2374"/>
              <a:gd name="T16" fmla="*/ 1080 w 2376"/>
              <a:gd name="T17" fmla="*/ 338 h 2374"/>
              <a:gd name="T18" fmla="*/ 1113 w 2376"/>
              <a:gd name="T19" fmla="*/ 314 h 2374"/>
              <a:gd name="T20" fmla="*/ 1168 w 2376"/>
              <a:gd name="T21" fmla="*/ 265 h 2374"/>
              <a:gd name="T22" fmla="*/ 1192 w 2376"/>
              <a:gd name="T23" fmla="*/ 200 h 2374"/>
              <a:gd name="T24" fmla="*/ 1183 w 2376"/>
              <a:gd name="T25" fmla="*/ 130 h 2374"/>
              <a:gd name="T26" fmla="*/ 1126 w 2376"/>
              <a:gd name="T27" fmla="*/ 54 h 2374"/>
              <a:gd name="T28" fmla="*/ 1032 w 2376"/>
              <a:gd name="T29" fmla="*/ 9 h 2374"/>
              <a:gd name="T30" fmla="*/ 939 w 2376"/>
              <a:gd name="T31" fmla="*/ 2 h 2374"/>
              <a:gd name="T32" fmla="*/ 835 w 2376"/>
              <a:gd name="T33" fmla="*/ 32 h 2374"/>
              <a:gd name="T34" fmla="*/ 761 w 2376"/>
              <a:gd name="T35" fmla="*/ 97 h 2374"/>
              <a:gd name="T36" fmla="*/ 734 w 2376"/>
              <a:gd name="T37" fmla="*/ 184 h 2374"/>
              <a:gd name="T38" fmla="*/ 746 w 2376"/>
              <a:gd name="T39" fmla="*/ 242 h 2374"/>
              <a:gd name="T40" fmla="*/ 788 w 2376"/>
              <a:gd name="T41" fmla="*/ 296 h 2374"/>
              <a:gd name="T42" fmla="*/ 833 w 2376"/>
              <a:gd name="T43" fmla="*/ 326 h 2374"/>
              <a:gd name="T44" fmla="*/ 855 w 2376"/>
              <a:gd name="T45" fmla="*/ 359 h 2374"/>
              <a:gd name="T46" fmla="*/ 840 w 2376"/>
              <a:gd name="T47" fmla="*/ 386 h 2374"/>
              <a:gd name="T48" fmla="*/ 0 w 2376"/>
              <a:gd name="T49" fmla="*/ 395 h 2374"/>
              <a:gd name="T50" fmla="*/ 24 w 2376"/>
              <a:gd name="T51" fmla="*/ 1250 h 2374"/>
              <a:gd name="T52" fmla="*/ 72 w 2376"/>
              <a:gd name="T53" fmla="*/ 1208 h 2374"/>
              <a:gd name="T54" fmla="*/ 111 w 2376"/>
              <a:gd name="T55" fmla="*/ 1160 h 2374"/>
              <a:gd name="T56" fmla="*/ 169 w 2376"/>
              <a:gd name="T57" fmla="*/ 1132 h 2374"/>
              <a:gd name="T58" fmla="*/ 238 w 2376"/>
              <a:gd name="T59" fmla="*/ 1133 h 2374"/>
              <a:gd name="T60" fmla="*/ 319 w 2376"/>
              <a:gd name="T61" fmla="*/ 1181 h 2374"/>
              <a:gd name="T62" fmla="*/ 371 w 2376"/>
              <a:gd name="T63" fmla="*/ 1268 h 2374"/>
              <a:gd name="T64" fmla="*/ 386 w 2376"/>
              <a:gd name="T65" fmla="*/ 1358 h 2374"/>
              <a:gd name="T66" fmla="*/ 364 w 2376"/>
              <a:gd name="T67" fmla="*/ 1467 h 2374"/>
              <a:gd name="T68" fmla="*/ 304 w 2376"/>
              <a:gd name="T69" fmla="*/ 1547 h 2374"/>
              <a:gd name="T70" fmla="*/ 220 w 2376"/>
              <a:gd name="T71" fmla="*/ 1586 h 2374"/>
              <a:gd name="T72" fmla="*/ 156 w 2376"/>
              <a:gd name="T73" fmla="*/ 1579 h 2374"/>
              <a:gd name="T74" fmla="*/ 102 w 2376"/>
              <a:gd name="T75" fmla="*/ 1547 h 2374"/>
              <a:gd name="T76" fmla="*/ 63 w 2376"/>
              <a:gd name="T77" fmla="*/ 1492 h 2374"/>
              <a:gd name="T78" fmla="*/ 15 w 2376"/>
              <a:gd name="T79" fmla="*/ 1467 h 2374"/>
              <a:gd name="T80" fmla="*/ 1979 w 2376"/>
              <a:gd name="T81" fmla="*/ 1519 h 2374"/>
              <a:gd name="T82" fmla="*/ 1988 w 2376"/>
              <a:gd name="T83" fmla="*/ 1482 h 2374"/>
              <a:gd name="T84" fmla="*/ 2017 w 2376"/>
              <a:gd name="T85" fmla="*/ 1467 h 2374"/>
              <a:gd name="T86" fmla="*/ 2050 w 2376"/>
              <a:gd name="T87" fmla="*/ 1488 h 2374"/>
              <a:gd name="T88" fmla="*/ 2078 w 2376"/>
              <a:gd name="T89" fmla="*/ 1532 h 2374"/>
              <a:gd name="T90" fmla="*/ 2132 w 2376"/>
              <a:gd name="T91" fmla="*/ 1574 h 2374"/>
              <a:gd name="T92" fmla="*/ 2190 w 2376"/>
              <a:gd name="T93" fmla="*/ 1588 h 2374"/>
              <a:gd name="T94" fmla="*/ 2278 w 2376"/>
              <a:gd name="T95" fmla="*/ 1559 h 2374"/>
              <a:gd name="T96" fmla="*/ 2344 w 2376"/>
              <a:gd name="T97" fmla="*/ 1486 h 2374"/>
              <a:gd name="T98" fmla="*/ 2374 w 2376"/>
              <a:gd name="T99" fmla="*/ 1381 h 2374"/>
              <a:gd name="T100" fmla="*/ 2367 w 2376"/>
              <a:gd name="T101" fmla="*/ 1290 h 2374"/>
              <a:gd name="T102" fmla="*/ 2322 w 2376"/>
              <a:gd name="T103" fmla="*/ 1196 h 2374"/>
              <a:gd name="T104" fmla="*/ 2246 w 2376"/>
              <a:gd name="T105" fmla="*/ 1139 h 2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6" h="2374">
                <a:moveTo>
                  <a:pt x="2190" y="1129"/>
                </a:moveTo>
                <a:lnTo>
                  <a:pt x="2190" y="1129"/>
                </a:lnTo>
                <a:lnTo>
                  <a:pt x="2174" y="1129"/>
                </a:lnTo>
                <a:lnTo>
                  <a:pt x="2159" y="1132"/>
                </a:lnTo>
                <a:lnTo>
                  <a:pt x="2145" y="1136"/>
                </a:lnTo>
                <a:lnTo>
                  <a:pt x="2132" y="1141"/>
                </a:lnTo>
                <a:lnTo>
                  <a:pt x="2121" y="1147"/>
                </a:lnTo>
                <a:lnTo>
                  <a:pt x="2110" y="1154"/>
                </a:lnTo>
                <a:lnTo>
                  <a:pt x="2101" y="1162"/>
                </a:lnTo>
                <a:lnTo>
                  <a:pt x="2092" y="1169"/>
                </a:lnTo>
                <a:lnTo>
                  <a:pt x="2078" y="1184"/>
                </a:lnTo>
                <a:lnTo>
                  <a:pt x="2069" y="1196"/>
                </a:lnTo>
                <a:lnTo>
                  <a:pt x="2062" y="1210"/>
                </a:lnTo>
                <a:lnTo>
                  <a:pt x="2062" y="1210"/>
                </a:lnTo>
                <a:lnTo>
                  <a:pt x="2056" y="1218"/>
                </a:lnTo>
                <a:lnTo>
                  <a:pt x="2050" y="1227"/>
                </a:lnTo>
                <a:lnTo>
                  <a:pt x="2044" y="1235"/>
                </a:lnTo>
                <a:lnTo>
                  <a:pt x="2036" y="1241"/>
                </a:lnTo>
                <a:lnTo>
                  <a:pt x="2030" y="1245"/>
                </a:lnTo>
                <a:lnTo>
                  <a:pt x="2023" y="1248"/>
                </a:lnTo>
                <a:lnTo>
                  <a:pt x="2017" y="1250"/>
                </a:lnTo>
                <a:lnTo>
                  <a:pt x="2009" y="1250"/>
                </a:lnTo>
                <a:lnTo>
                  <a:pt x="2003" y="1248"/>
                </a:lnTo>
                <a:lnTo>
                  <a:pt x="1999" y="1245"/>
                </a:lnTo>
                <a:lnTo>
                  <a:pt x="1993" y="1241"/>
                </a:lnTo>
                <a:lnTo>
                  <a:pt x="1988" y="1235"/>
                </a:lnTo>
                <a:lnTo>
                  <a:pt x="1985" y="1227"/>
                </a:lnTo>
                <a:lnTo>
                  <a:pt x="1982" y="1218"/>
                </a:lnTo>
                <a:lnTo>
                  <a:pt x="1981" y="1208"/>
                </a:lnTo>
                <a:lnTo>
                  <a:pt x="1979" y="1198"/>
                </a:lnTo>
                <a:lnTo>
                  <a:pt x="1979" y="395"/>
                </a:lnTo>
                <a:lnTo>
                  <a:pt x="1125" y="395"/>
                </a:lnTo>
                <a:lnTo>
                  <a:pt x="1125" y="395"/>
                </a:lnTo>
                <a:lnTo>
                  <a:pt x="1113" y="395"/>
                </a:lnTo>
                <a:lnTo>
                  <a:pt x="1102" y="393"/>
                </a:lnTo>
                <a:lnTo>
                  <a:pt x="1093" y="390"/>
                </a:lnTo>
                <a:lnTo>
                  <a:pt x="1086" y="386"/>
                </a:lnTo>
                <a:lnTo>
                  <a:pt x="1080" y="381"/>
                </a:lnTo>
                <a:lnTo>
                  <a:pt x="1075" y="377"/>
                </a:lnTo>
                <a:lnTo>
                  <a:pt x="1072" y="371"/>
                </a:lnTo>
                <a:lnTo>
                  <a:pt x="1071" y="365"/>
                </a:lnTo>
                <a:lnTo>
                  <a:pt x="1071" y="359"/>
                </a:lnTo>
                <a:lnTo>
                  <a:pt x="1072" y="351"/>
                </a:lnTo>
                <a:lnTo>
                  <a:pt x="1075" y="345"/>
                </a:lnTo>
                <a:lnTo>
                  <a:pt x="1080" y="338"/>
                </a:lnTo>
                <a:lnTo>
                  <a:pt x="1086" y="332"/>
                </a:lnTo>
                <a:lnTo>
                  <a:pt x="1093" y="326"/>
                </a:lnTo>
                <a:lnTo>
                  <a:pt x="1102" y="319"/>
                </a:lnTo>
                <a:lnTo>
                  <a:pt x="1113" y="314"/>
                </a:lnTo>
                <a:lnTo>
                  <a:pt x="1113" y="314"/>
                </a:lnTo>
                <a:lnTo>
                  <a:pt x="1125" y="307"/>
                </a:lnTo>
                <a:lnTo>
                  <a:pt x="1138" y="296"/>
                </a:lnTo>
                <a:lnTo>
                  <a:pt x="1153" y="283"/>
                </a:lnTo>
                <a:lnTo>
                  <a:pt x="1160" y="275"/>
                </a:lnTo>
                <a:lnTo>
                  <a:pt x="1168" y="265"/>
                </a:lnTo>
                <a:lnTo>
                  <a:pt x="1174" y="254"/>
                </a:lnTo>
                <a:lnTo>
                  <a:pt x="1180" y="242"/>
                </a:lnTo>
                <a:lnTo>
                  <a:pt x="1186" y="230"/>
                </a:lnTo>
                <a:lnTo>
                  <a:pt x="1189" y="215"/>
                </a:lnTo>
                <a:lnTo>
                  <a:pt x="1192" y="200"/>
                </a:lnTo>
                <a:lnTo>
                  <a:pt x="1193" y="184"/>
                </a:lnTo>
                <a:lnTo>
                  <a:pt x="1193" y="184"/>
                </a:lnTo>
                <a:lnTo>
                  <a:pt x="1192" y="166"/>
                </a:lnTo>
                <a:lnTo>
                  <a:pt x="1187" y="147"/>
                </a:lnTo>
                <a:lnTo>
                  <a:pt x="1183" y="130"/>
                </a:lnTo>
                <a:lnTo>
                  <a:pt x="1174" y="112"/>
                </a:lnTo>
                <a:lnTo>
                  <a:pt x="1165" y="97"/>
                </a:lnTo>
                <a:lnTo>
                  <a:pt x="1153" y="81"/>
                </a:lnTo>
                <a:lnTo>
                  <a:pt x="1141" y="67"/>
                </a:lnTo>
                <a:lnTo>
                  <a:pt x="1126" y="54"/>
                </a:lnTo>
                <a:lnTo>
                  <a:pt x="1110" y="42"/>
                </a:lnTo>
                <a:lnTo>
                  <a:pt x="1092" y="32"/>
                </a:lnTo>
                <a:lnTo>
                  <a:pt x="1072" y="23"/>
                </a:lnTo>
                <a:lnTo>
                  <a:pt x="1053" y="15"/>
                </a:lnTo>
                <a:lnTo>
                  <a:pt x="1032" y="9"/>
                </a:lnTo>
                <a:lnTo>
                  <a:pt x="1009" y="3"/>
                </a:lnTo>
                <a:lnTo>
                  <a:pt x="987" y="2"/>
                </a:lnTo>
                <a:lnTo>
                  <a:pt x="963" y="0"/>
                </a:lnTo>
                <a:lnTo>
                  <a:pt x="963" y="0"/>
                </a:lnTo>
                <a:lnTo>
                  <a:pt x="939" y="2"/>
                </a:lnTo>
                <a:lnTo>
                  <a:pt x="917" y="3"/>
                </a:lnTo>
                <a:lnTo>
                  <a:pt x="894" y="9"/>
                </a:lnTo>
                <a:lnTo>
                  <a:pt x="873" y="15"/>
                </a:lnTo>
                <a:lnTo>
                  <a:pt x="854" y="23"/>
                </a:lnTo>
                <a:lnTo>
                  <a:pt x="835" y="32"/>
                </a:lnTo>
                <a:lnTo>
                  <a:pt x="817" y="42"/>
                </a:lnTo>
                <a:lnTo>
                  <a:pt x="802" y="54"/>
                </a:lnTo>
                <a:lnTo>
                  <a:pt x="787" y="67"/>
                </a:lnTo>
                <a:lnTo>
                  <a:pt x="773" y="81"/>
                </a:lnTo>
                <a:lnTo>
                  <a:pt x="761" y="97"/>
                </a:lnTo>
                <a:lnTo>
                  <a:pt x="752" y="112"/>
                </a:lnTo>
                <a:lnTo>
                  <a:pt x="745" y="130"/>
                </a:lnTo>
                <a:lnTo>
                  <a:pt x="739" y="147"/>
                </a:lnTo>
                <a:lnTo>
                  <a:pt x="734" y="166"/>
                </a:lnTo>
                <a:lnTo>
                  <a:pt x="734" y="184"/>
                </a:lnTo>
                <a:lnTo>
                  <a:pt x="734" y="184"/>
                </a:lnTo>
                <a:lnTo>
                  <a:pt x="734" y="200"/>
                </a:lnTo>
                <a:lnTo>
                  <a:pt x="737" y="215"/>
                </a:lnTo>
                <a:lnTo>
                  <a:pt x="742" y="230"/>
                </a:lnTo>
                <a:lnTo>
                  <a:pt x="746" y="242"/>
                </a:lnTo>
                <a:lnTo>
                  <a:pt x="752" y="254"/>
                </a:lnTo>
                <a:lnTo>
                  <a:pt x="760" y="265"/>
                </a:lnTo>
                <a:lnTo>
                  <a:pt x="766" y="275"/>
                </a:lnTo>
                <a:lnTo>
                  <a:pt x="775" y="283"/>
                </a:lnTo>
                <a:lnTo>
                  <a:pt x="788" y="296"/>
                </a:lnTo>
                <a:lnTo>
                  <a:pt x="802" y="307"/>
                </a:lnTo>
                <a:lnTo>
                  <a:pt x="814" y="314"/>
                </a:lnTo>
                <a:lnTo>
                  <a:pt x="814" y="314"/>
                </a:lnTo>
                <a:lnTo>
                  <a:pt x="824" y="319"/>
                </a:lnTo>
                <a:lnTo>
                  <a:pt x="833" y="326"/>
                </a:lnTo>
                <a:lnTo>
                  <a:pt x="840" y="332"/>
                </a:lnTo>
                <a:lnTo>
                  <a:pt x="846" y="338"/>
                </a:lnTo>
                <a:lnTo>
                  <a:pt x="851" y="345"/>
                </a:lnTo>
                <a:lnTo>
                  <a:pt x="854" y="351"/>
                </a:lnTo>
                <a:lnTo>
                  <a:pt x="855" y="359"/>
                </a:lnTo>
                <a:lnTo>
                  <a:pt x="855" y="365"/>
                </a:lnTo>
                <a:lnTo>
                  <a:pt x="854" y="371"/>
                </a:lnTo>
                <a:lnTo>
                  <a:pt x="851" y="377"/>
                </a:lnTo>
                <a:lnTo>
                  <a:pt x="846" y="381"/>
                </a:lnTo>
                <a:lnTo>
                  <a:pt x="840" y="386"/>
                </a:lnTo>
                <a:lnTo>
                  <a:pt x="833" y="390"/>
                </a:lnTo>
                <a:lnTo>
                  <a:pt x="824" y="393"/>
                </a:lnTo>
                <a:lnTo>
                  <a:pt x="814" y="395"/>
                </a:lnTo>
                <a:lnTo>
                  <a:pt x="802" y="395"/>
                </a:lnTo>
                <a:lnTo>
                  <a:pt x="0" y="395"/>
                </a:lnTo>
                <a:lnTo>
                  <a:pt x="0" y="1236"/>
                </a:lnTo>
                <a:lnTo>
                  <a:pt x="0" y="1236"/>
                </a:lnTo>
                <a:lnTo>
                  <a:pt x="8" y="1244"/>
                </a:lnTo>
                <a:lnTo>
                  <a:pt x="15" y="1248"/>
                </a:lnTo>
                <a:lnTo>
                  <a:pt x="24" y="1250"/>
                </a:lnTo>
                <a:lnTo>
                  <a:pt x="35" y="1247"/>
                </a:lnTo>
                <a:lnTo>
                  <a:pt x="45" y="1242"/>
                </a:lnTo>
                <a:lnTo>
                  <a:pt x="54" y="1235"/>
                </a:lnTo>
                <a:lnTo>
                  <a:pt x="63" y="1223"/>
                </a:lnTo>
                <a:lnTo>
                  <a:pt x="72" y="1208"/>
                </a:lnTo>
                <a:lnTo>
                  <a:pt x="72" y="1208"/>
                </a:lnTo>
                <a:lnTo>
                  <a:pt x="80" y="1196"/>
                </a:lnTo>
                <a:lnTo>
                  <a:pt x="89" y="1183"/>
                </a:lnTo>
                <a:lnTo>
                  <a:pt x="102" y="1168"/>
                </a:lnTo>
                <a:lnTo>
                  <a:pt x="111" y="1160"/>
                </a:lnTo>
                <a:lnTo>
                  <a:pt x="120" y="1153"/>
                </a:lnTo>
                <a:lnTo>
                  <a:pt x="130" y="1147"/>
                </a:lnTo>
                <a:lnTo>
                  <a:pt x="142" y="1141"/>
                </a:lnTo>
                <a:lnTo>
                  <a:pt x="156" y="1135"/>
                </a:lnTo>
                <a:lnTo>
                  <a:pt x="169" y="1132"/>
                </a:lnTo>
                <a:lnTo>
                  <a:pt x="184" y="1129"/>
                </a:lnTo>
                <a:lnTo>
                  <a:pt x="201" y="1127"/>
                </a:lnTo>
                <a:lnTo>
                  <a:pt x="201" y="1127"/>
                </a:lnTo>
                <a:lnTo>
                  <a:pt x="220" y="1129"/>
                </a:lnTo>
                <a:lnTo>
                  <a:pt x="238" y="1133"/>
                </a:lnTo>
                <a:lnTo>
                  <a:pt x="256" y="1138"/>
                </a:lnTo>
                <a:lnTo>
                  <a:pt x="272" y="1147"/>
                </a:lnTo>
                <a:lnTo>
                  <a:pt x="289" y="1156"/>
                </a:lnTo>
                <a:lnTo>
                  <a:pt x="304" y="1168"/>
                </a:lnTo>
                <a:lnTo>
                  <a:pt x="319" y="1181"/>
                </a:lnTo>
                <a:lnTo>
                  <a:pt x="331" y="1195"/>
                </a:lnTo>
                <a:lnTo>
                  <a:pt x="343" y="1211"/>
                </a:lnTo>
                <a:lnTo>
                  <a:pt x="353" y="1229"/>
                </a:lnTo>
                <a:lnTo>
                  <a:pt x="364" y="1248"/>
                </a:lnTo>
                <a:lnTo>
                  <a:pt x="371" y="1268"/>
                </a:lnTo>
                <a:lnTo>
                  <a:pt x="377" y="1289"/>
                </a:lnTo>
                <a:lnTo>
                  <a:pt x="382" y="1311"/>
                </a:lnTo>
                <a:lnTo>
                  <a:pt x="385" y="1334"/>
                </a:lnTo>
                <a:lnTo>
                  <a:pt x="386" y="1358"/>
                </a:lnTo>
                <a:lnTo>
                  <a:pt x="386" y="1358"/>
                </a:lnTo>
                <a:lnTo>
                  <a:pt x="385" y="1381"/>
                </a:lnTo>
                <a:lnTo>
                  <a:pt x="382" y="1404"/>
                </a:lnTo>
                <a:lnTo>
                  <a:pt x="377" y="1426"/>
                </a:lnTo>
                <a:lnTo>
                  <a:pt x="371" y="1447"/>
                </a:lnTo>
                <a:lnTo>
                  <a:pt x="364" y="1467"/>
                </a:lnTo>
                <a:lnTo>
                  <a:pt x="353" y="1486"/>
                </a:lnTo>
                <a:lnTo>
                  <a:pt x="343" y="1504"/>
                </a:lnTo>
                <a:lnTo>
                  <a:pt x="331" y="1519"/>
                </a:lnTo>
                <a:lnTo>
                  <a:pt x="319" y="1534"/>
                </a:lnTo>
                <a:lnTo>
                  <a:pt x="304" y="1547"/>
                </a:lnTo>
                <a:lnTo>
                  <a:pt x="289" y="1559"/>
                </a:lnTo>
                <a:lnTo>
                  <a:pt x="272" y="1568"/>
                </a:lnTo>
                <a:lnTo>
                  <a:pt x="256" y="1577"/>
                </a:lnTo>
                <a:lnTo>
                  <a:pt x="238" y="1582"/>
                </a:lnTo>
                <a:lnTo>
                  <a:pt x="220" y="1586"/>
                </a:lnTo>
                <a:lnTo>
                  <a:pt x="201" y="1586"/>
                </a:lnTo>
                <a:lnTo>
                  <a:pt x="201" y="1586"/>
                </a:lnTo>
                <a:lnTo>
                  <a:pt x="184" y="1586"/>
                </a:lnTo>
                <a:lnTo>
                  <a:pt x="169" y="1583"/>
                </a:lnTo>
                <a:lnTo>
                  <a:pt x="156" y="1579"/>
                </a:lnTo>
                <a:lnTo>
                  <a:pt x="142" y="1574"/>
                </a:lnTo>
                <a:lnTo>
                  <a:pt x="130" y="1568"/>
                </a:lnTo>
                <a:lnTo>
                  <a:pt x="120" y="1561"/>
                </a:lnTo>
                <a:lnTo>
                  <a:pt x="111" y="1555"/>
                </a:lnTo>
                <a:lnTo>
                  <a:pt x="102" y="1547"/>
                </a:lnTo>
                <a:lnTo>
                  <a:pt x="89" y="1532"/>
                </a:lnTo>
                <a:lnTo>
                  <a:pt x="80" y="1519"/>
                </a:lnTo>
                <a:lnTo>
                  <a:pt x="72" y="1507"/>
                </a:lnTo>
                <a:lnTo>
                  <a:pt x="72" y="1507"/>
                </a:lnTo>
                <a:lnTo>
                  <a:pt x="63" y="1492"/>
                </a:lnTo>
                <a:lnTo>
                  <a:pt x="54" y="1480"/>
                </a:lnTo>
                <a:lnTo>
                  <a:pt x="45" y="1473"/>
                </a:lnTo>
                <a:lnTo>
                  <a:pt x="35" y="1467"/>
                </a:lnTo>
                <a:lnTo>
                  <a:pt x="24" y="1465"/>
                </a:lnTo>
                <a:lnTo>
                  <a:pt x="15" y="1467"/>
                </a:lnTo>
                <a:lnTo>
                  <a:pt x="8" y="1471"/>
                </a:lnTo>
                <a:lnTo>
                  <a:pt x="0" y="1479"/>
                </a:lnTo>
                <a:lnTo>
                  <a:pt x="0" y="2374"/>
                </a:lnTo>
                <a:lnTo>
                  <a:pt x="1979" y="2374"/>
                </a:lnTo>
                <a:lnTo>
                  <a:pt x="1979" y="1519"/>
                </a:lnTo>
                <a:lnTo>
                  <a:pt x="1979" y="1519"/>
                </a:lnTo>
                <a:lnTo>
                  <a:pt x="1981" y="1507"/>
                </a:lnTo>
                <a:lnTo>
                  <a:pt x="1982" y="1497"/>
                </a:lnTo>
                <a:lnTo>
                  <a:pt x="1985" y="1488"/>
                </a:lnTo>
                <a:lnTo>
                  <a:pt x="1988" y="1482"/>
                </a:lnTo>
                <a:lnTo>
                  <a:pt x="1993" y="1476"/>
                </a:lnTo>
                <a:lnTo>
                  <a:pt x="1999" y="1471"/>
                </a:lnTo>
                <a:lnTo>
                  <a:pt x="2003" y="1468"/>
                </a:lnTo>
                <a:lnTo>
                  <a:pt x="2009" y="1467"/>
                </a:lnTo>
                <a:lnTo>
                  <a:pt x="2017" y="1467"/>
                </a:lnTo>
                <a:lnTo>
                  <a:pt x="2023" y="1467"/>
                </a:lnTo>
                <a:lnTo>
                  <a:pt x="2030" y="1470"/>
                </a:lnTo>
                <a:lnTo>
                  <a:pt x="2036" y="1474"/>
                </a:lnTo>
                <a:lnTo>
                  <a:pt x="2044" y="1480"/>
                </a:lnTo>
                <a:lnTo>
                  <a:pt x="2050" y="1488"/>
                </a:lnTo>
                <a:lnTo>
                  <a:pt x="2056" y="1497"/>
                </a:lnTo>
                <a:lnTo>
                  <a:pt x="2062" y="1507"/>
                </a:lnTo>
                <a:lnTo>
                  <a:pt x="2062" y="1507"/>
                </a:lnTo>
                <a:lnTo>
                  <a:pt x="2069" y="1519"/>
                </a:lnTo>
                <a:lnTo>
                  <a:pt x="2078" y="1532"/>
                </a:lnTo>
                <a:lnTo>
                  <a:pt x="2092" y="1547"/>
                </a:lnTo>
                <a:lnTo>
                  <a:pt x="2101" y="1555"/>
                </a:lnTo>
                <a:lnTo>
                  <a:pt x="2110" y="1562"/>
                </a:lnTo>
                <a:lnTo>
                  <a:pt x="2121" y="1568"/>
                </a:lnTo>
                <a:lnTo>
                  <a:pt x="2132" y="1574"/>
                </a:lnTo>
                <a:lnTo>
                  <a:pt x="2145" y="1580"/>
                </a:lnTo>
                <a:lnTo>
                  <a:pt x="2159" y="1583"/>
                </a:lnTo>
                <a:lnTo>
                  <a:pt x="2174" y="1586"/>
                </a:lnTo>
                <a:lnTo>
                  <a:pt x="2190" y="1588"/>
                </a:lnTo>
                <a:lnTo>
                  <a:pt x="2190" y="1588"/>
                </a:lnTo>
                <a:lnTo>
                  <a:pt x="2210" y="1586"/>
                </a:lnTo>
                <a:lnTo>
                  <a:pt x="2228" y="1583"/>
                </a:lnTo>
                <a:lnTo>
                  <a:pt x="2246" y="1577"/>
                </a:lnTo>
                <a:lnTo>
                  <a:pt x="2262" y="1570"/>
                </a:lnTo>
                <a:lnTo>
                  <a:pt x="2278" y="1559"/>
                </a:lnTo>
                <a:lnTo>
                  <a:pt x="2293" y="1547"/>
                </a:lnTo>
                <a:lnTo>
                  <a:pt x="2308" y="1535"/>
                </a:lnTo>
                <a:lnTo>
                  <a:pt x="2322" y="1520"/>
                </a:lnTo>
                <a:lnTo>
                  <a:pt x="2332" y="1504"/>
                </a:lnTo>
                <a:lnTo>
                  <a:pt x="2344" y="1486"/>
                </a:lnTo>
                <a:lnTo>
                  <a:pt x="2353" y="1467"/>
                </a:lnTo>
                <a:lnTo>
                  <a:pt x="2361" y="1447"/>
                </a:lnTo>
                <a:lnTo>
                  <a:pt x="2367" y="1426"/>
                </a:lnTo>
                <a:lnTo>
                  <a:pt x="2371" y="1404"/>
                </a:lnTo>
                <a:lnTo>
                  <a:pt x="2374" y="1381"/>
                </a:lnTo>
                <a:lnTo>
                  <a:pt x="2376" y="1358"/>
                </a:lnTo>
                <a:lnTo>
                  <a:pt x="2376" y="1358"/>
                </a:lnTo>
                <a:lnTo>
                  <a:pt x="2374" y="1335"/>
                </a:lnTo>
                <a:lnTo>
                  <a:pt x="2371" y="1311"/>
                </a:lnTo>
                <a:lnTo>
                  <a:pt x="2367" y="1290"/>
                </a:lnTo>
                <a:lnTo>
                  <a:pt x="2361" y="1269"/>
                </a:lnTo>
                <a:lnTo>
                  <a:pt x="2353" y="1248"/>
                </a:lnTo>
                <a:lnTo>
                  <a:pt x="2344" y="1229"/>
                </a:lnTo>
                <a:lnTo>
                  <a:pt x="2332" y="1213"/>
                </a:lnTo>
                <a:lnTo>
                  <a:pt x="2322" y="1196"/>
                </a:lnTo>
                <a:lnTo>
                  <a:pt x="2308" y="1181"/>
                </a:lnTo>
                <a:lnTo>
                  <a:pt x="2293" y="1168"/>
                </a:lnTo>
                <a:lnTo>
                  <a:pt x="2278" y="1156"/>
                </a:lnTo>
                <a:lnTo>
                  <a:pt x="2262" y="1147"/>
                </a:lnTo>
                <a:lnTo>
                  <a:pt x="2246" y="1139"/>
                </a:lnTo>
                <a:lnTo>
                  <a:pt x="2228" y="1133"/>
                </a:lnTo>
                <a:lnTo>
                  <a:pt x="2210" y="1130"/>
                </a:lnTo>
                <a:lnTo>
                  <a:pt x="2190" y="1129"/>
                </a:lnTo>
                <a:lnTo>
                  <a:pt x="2190" y="1129"/>
                </a:lnTo>
                <a:close/>
              </a:path>
            </a:pathLst>
          </a:custGeom>
          <a:solidFill>
            <a:srgbClr val="FF33CC"/>
          </a:solidFill>
          <a:ln w="28575">
            <a:solidFill>
              <a:schemeClr val="bg1">
                <a:lumMod val="50000"/>
              </a:schemeClr>
            </a:solidFill>
            <a:prstDash val="solid"/>
            <a:round/>
            <a:headEnd/>
            <a:tailEnd/>
          </a:ln>
        </p:spPr>
        <p:txBody>
          <a:bodyPr lIns="36000" tIns="324000" anchor="ctr"/>
          <a:lstStyle/>
          <a:p>
            <a:pPr algn="ctr">
              <a:defRPr/>
            </a:pPr>
            <a:endParaRPr lang="en-US" sz="2000" b="1" dirty="0" smtClean="0"/>
          </a:p>
          <a:p>
            <a:pPr algn="ctr">
              <a:defRPr/>
            </a:pPr>
            <a:r>
              <a:rPr lang="en-US" sz="4000" b="1" dirty="0" smtClean="0"/>
              <a:t>Real</a:t>
            </a:r>
          </a:p>
          <a:p>
            <a:pPr algn="ctr">
              <a:defRPr/>
            </a:pPr>
            <a:endParaRPr lang="en-US" sz="800" b="1" dirty="0" smtClean="0"/>
          </a:p>
          <a:p>
            <a:pPr algn="ctr">
              <a:defRPr/>
            </a:pPr>
            <a:r>
              <a:rPr lang="en-US" sz="4000" b="1" dirty="0" smtClean="0"/>
              <a:t>World</a:t>
            </a:r>
            <a:endParaRPr lang="en-GB" sz="4000" b="1" dirty="0"/>
          </a:p>
        </p:txBody>
      </p:sp>
      <p:sp>
        <p:nvSpPr>
          <p:cNvPr id="5" name="Freeform 8"/>
          <p:cNvSpPr>
            <a:spLocks/>
          </p:cNvSpPr>
          <p:nvPr/>
        </p:nvSpPr>
        <p:spPr bwMode="auto">
          <a:xfrm>
            <a:off x="2699792" y="1773908"/>
            <a:ext cx="3135699" cy="2158784"/>
          </a:xfrm>
          <a:custGeom>
            <a:avLst/>
            <a:gdLst>
              <a:gd name="T0" fmla="*/ 2222 w 2377"/>
              <a:gd name="T1" fmla="*/ 795 h 2371"/>
              <a:gd name="T2" fmla="*/ 2275 w 2377"/>
              <a:gd name="T3" fmla="*/ 827 h 2371"/>
              <a:gd name="T4" fmla="*/ 2314 w 2377"/>
              <a:gd name="T5" fmla="*/ 882 h 2371"/>
              <a:gd name="T6" fmla="*/ 2362 w 2377"/>
              <a:gd name="T7" fmla="*/ 907 h 2371"/>
              <a:gd name="T8" fmla="*/ 395 w 2377"/>
              <a:gd name="T9" fmla="*/ 855 h 2371"/>
              <a:gd name="T10" fmla="*/ 386 w 2377"/>
              <a:gd name="T11" fmla="*/ 892 h 2371"/>
              <a:gd name="T12" fmla="*/ 358 w 2377"/>
              <a:gd name="T13" fmla="*/ 907 h 2371"/>
              <a:gd name="T14" fmla="*/ 325 w 2377"/>
              <a:gd name="T15" fmla="*/ 886 h 2371"/>
              <a:gd name="T16" fmla="*/ 296 w 2377"/>
              <a:gd name="T17" fmla="*/ 842 h 2371"/>
              <a:gd name="T18" fmla="*/ 242 w 2377"/>
              <a:gd name="T19" fmla="*/ 800 h 2371"/>
              <a:gd name="T20" fmla="*/ 184 w 2377"/>
              <a:gd name="T21" fmla="*/ 786 h 2371"/>
              <a:gd name="T22" fmla="*/ 96 w 2377"/>
              <a:gd name="T23" fmla="*/ 815 h 2371"/>
              <a:gd name="T24" fmla="*/ 32 w 2377"/>
              <a:gd name="T25" fmla="*/ 888 h 2371"/>
              <a:gd name="T26" fmla="*/ 0 w 2377"/>
              <a:gd name="T27" fmla="*/ 993 h 2371"/>
              <a:gd name="T28" fmla="*/ 8 w 2377"/>
              <a:gd name="T29" fmla="*/ 1084 h 2371"/>
              <a:gd name="T30" fmla="*/ 54 w 2377"/>
              <a:gd name="T31" fmla="*/ 1178 h 2371"/>
              <a:gd name="T32" fmla="*/ 129 w 2377"/>
              <a:gd name="T33" fmla="*/ 1235 h 2371"/>
              <a:gd name="T34" fmla="*/ 201 w 2377"/>
              <a:gd name="T35" fmla="*/ 1245 h 2371"/>
              <a:gd name="T36" fmla="*/ 265 w 2377"/>
              <a:gd name="T37" fmla="*/ 1220 h 2371"/>
              <a:gd name="T38" fmla="*/ 313 w 2377"/>
              <a:gd name="T39" fmla="*/ 1164 h 2371"/>
              <a:gd name="T40" fmla="*/ 338 w 2377"/>
              <a:gd name="T41" fmla="*/ 1133 h 2371"/>
              <a:gd name="T42" fmla="*/ 371 w 2377"/>
              <a:gd name="T43" fmla="*/ 1126 h 2371"/>
              <a:gd name="T44" fmla="*/ 392 w 2377"/>
              <a:gd name="T45" fmla="*/ 1155 h 2371"/>
              <a:gd name="T46" fmla="*/ 1256 w 2377"/>
              <a:gd name="T47" fmla="*/ 1976 h 2371"/>
              <a:gd name="T48" fmla="*/ 1298 w 2377"/>
              <a:gd name="T49" fmla="*/ 1990 h 2371"/>
              <a:gd name="T50" fmla="*/ 1305 w 2377"/>
              <a:gd name="T51" fmla="*/ 2020 h 2371"/>
              <a:gd name="T52" fmla="*/ 1275 w 2377"/>
              <a:gd name="T53" fmla="*/ 2052 h 2371"/>
              <a:gd name="T54" fmla="*/ 1225 w 2377"/>
              <a:gd name="T55" fmla="*/ 2088 h 2371"/>
              <a:gd name="T56" fmla="*/ 1193 w 2377"/>
              <a:gd name="T57" fmla="*/ 2141 h 2371"/>
              <a:gd name="T58" fmla="*/ 1186 w 2377"/>
              <a:gd name="T59" fmla="*/ 2206 h 2371"/>
              <a:gd name="T60" fmla="*/ 1225 w 2377"/>
              <a:gd name="T61" fmla="*/ 2290 h 2371"/>
              <a:gd name="T62" fmla="*/ 1305 w 2377"/>
              <a:gd name="T63" fmla="*/ 2348 h 2371"/>
              <a:gd name="T64" fmla="*/ 1414 w 2377"/>
              <a:gd name="T65" fmla="*/ 2371 h 2371"/>
              <a:gd name="T66" fmla="*/ 1504 w 2377"/>
              <a:gd name="T67" fmla="*/ 2357 h 2371"/>
              <a:gd name="T68" fmla="*/ 1591 w 2377"/>
              <a:gd name="T69" fmla="*/ 2304 h 2371"/>
              <a:gd name="T70" fmla="*/ 1639 w 2377"/>
              <a:gd name="T71" fmla="*/ 2224 h 2371"/>
              <a:gd name="T72" fmla="*/ 1640 w 2377"/>
              <a:gd name="T73" fmla="*/ 2156 h 2371"/>
              <a:gd name="T74" fmla="*/ 1612 w 2377"/>
              <a:gd name="T75" fmla="*/ 2097 h 2371"/>
              <a:gd name="T76" fmla="*/ 1564 w 2377"/>
              <a:gd name="T77" fmla="*/ 2057 h 2371"/>
              <a:gd name="T78" fmla="*/ 1526 w 2377"/>
              <a:gd name="T79" fmla="*/ 2026 h 2371"/>
              <a:gd name="T80" fmla="*/ 1526 w 2377"/>
              <a:gd name="T81" fmla="*/ 1994 h 2371"/>
              <a:gd name="T82" fmla="*/ 1564 w 2377"/>
              <a:gd name="T83" fmla="*/ 1976 h 2371"/>
              <a:gd name="T84" fmla="*/ 2370 w 2377"/>
              <a:gd name="T85" fmla="*/ 1130 h 2371"/>
              <a:gd name="T86" fmla="*/ 2323 w 2377"/>
              <a:gd name="T87" fmla="*/ 1139 h 2371"/>
              <a:gd name="T88" fmla="*/ 2289 w 2377"/>
              <a:gd name="T89" fmla="*/ 1191 h 2371"/>
              <a:gd name="T90" fmla="*/ 2235 w 2377"/>
              <a:gd name="T91" fmla="*/ 1233 h 2371"/>
              <a:gd name="T92" fmla="*/ 2177 w 2377"/>
              <a:gd name="T93" fmla="*/ 1245 h 2371"/>
              <a:gd name="T94" fmla="*/ 2089 w 2377"/>
              <a:gd name="T95" fmla="*/ 1218 h 2371"/>
              <a:gd name="T96" fmla="*/ 2024 w 2377"/>
              <a:gd name="T97" fmla="*/ 1145 h 2371"/>
              <a:gd name="T98" fmla="*/ 1993 w 2377"/>
              <a:gd name="T99" fmla="*/ 1040 h 2371"/>
              <a:gd name="T100" fmla="*/ 2000 w 2377"/>
              <a:gd name="T101" fmla="*/ 948 h 2371"/>
              <a:gd name="T102" fmla="*/ 2047 w 2377"/>
              <a:gd name="T103" fmla="*/ 855 h 2371"/>
              <a:gd name="T104" fmla="*/ 2121 w 2377"/>
              <a:gd name="T105" fmla="*/ 797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7" h="2371">
                <a:moveTo>
                  <a:pt x="2177" y="788"/>
                </a:moveTo>
                <a:lnTo>
                  <a:pt x="2177" y="788"/>
                </a:lnTo>
                <a:lnTo>
                  <a:pt x="2193" y="788"/>
                </a:lnTo>
                <a:lnTo>
                  <a:pt x="2208" y="791"/>
                </a:lnTo>
                <a:lnTo>
                  <a:pt x="2222" y="795"/>
                </a:lnTo>
                <a:lnTo>
                  <a:pt x="2235" y="800"/>
                </a:lnTo>
                <a:lnTo>
                  <a:pt x="2247" y="806"/>
                </a:lnTo>
                <a:lnTo>
                  <a:pt x="2257" y="813"/>
                </a:lnTo>
                <a:lnTo>
                  <a:pt x="2266" y="819"/>
                </a:lnTo>
                <a:lnTo>
                  <a:pt x="2275" y="827"/>
                </a:lnTo>
                <a:lnTo>
                  <a:pt x="2289" y="842"/>
                </a:lnTo>
                <a:lnTo>
                  <a:pt x="2298" y="855"/>
                </a:lnTo>
                <a:lnTo>
                  <a:pt x="2305" y="867"/>
                </a:lnTo>
                <a:lnTo>
                  <a:pt x="2305" y="867"/>
                </a:lnTo>
                <a:lnTo>
                  <a:pt x="2314" y="882"/>
                </a:lnTo>
                <a:lnTo>
                  <a:pt x="2323" y="894"/>
                </a:lnTo>
                <a:lnTo>
                  <a:pt x="2334" y="901"/>
                </a:lnTo>
                <a:lnTo>
                  <a:pt x="2343" y="907"/>
                </a:lnTo>
                <a:lnTo>
                  <a:pt x="2353" y="909"/>
                </a:lnTo>
                <a:lnTo>
                  <a:pt x="2362" y="907"/>
                </a:lnTo>
                <a:lnTo>
                  <a:pt x="2370" y="903"/>
                </a:lnTo>
                <a:lnTo>
                  <a:pt x="2377" y="895"/>
                </a:lnTo>
                <a:lnTo>
                  <a:pt x="2377" y="0"/>
                </a:lnTo>
                <a:lnTo>
                  <a:pt x="395" y="0"/>
                </a:lnTo>
                <a:lnTo>
                  <a:pt x="395" y="855"/>
                </a:lnTo>
                <a:lnTo>
                  <a:pt x="395" y="855"/>
                </a:lnTo>
                <a:lnTo>
                  <a:pt x="393" y="867"/>
                </a:lnTo>
                <a:lnTo>
                  <a:pt x="392" y="877"/>
                </a:lnTo>
                <a:lnTo>
                  <a:pt x="389" y="886"/>
                </a:lnTo>
                <a:lnTo>
                  <a:pt x="386" y="892"/>
                </a:lnTo>
                <a:lnTo>
                  <a:pt x="382" y="898"/>
                </a:lnTo>
                <a:lnTo>
                  <a:pt x="377" y="903"/>
                </a:lnTo>
                <a:lnTo>
                  <a:pt x="371" y="906"/>
                </a:lnTo>
                <a:lnTo>
                  <a:pt x="365" y="907"/>
                </a:lnTo>
                <a:lnTo>
                  <a:pt x="358" y="907"/>
                </a:lnTo>
                <a:lnTo>
                  <a:pt x="352" y="907"/>
                </a:lnTo>
                <a:lnTo>
                  <a:pt x="344" y="904"/>
                </a:lnTo>
                <a:lnTo>
                  <a:pt x="338" y="900"/>
                </a:lnTo>
                <a:lnTo>
                  <a:pt x="331" y="894"/>
                </a:lnTo>
                <a:lnTo>
                  <a:pt x="325" y="886"/>
                </a:lnTo>
                <a:lnTo>
                  <a:pt x="319" y="877"/>
                </a:lnTo>
                <a:lnTo>
                  <a:pt x="313" y="867"/>
                </a:lnTo>
                <a:lnTo>
                  <a:pt x="313" y="867"/>
                </a:lnTo>
                <a:lnTo>
                  <a:pt x="305" y="855"/>
                </a:lnTo>
                <a:lnTo>
                  <a:pt x="296" y="842"/>
                </a:lnTo>
                <a:lnTo>
                  <a:pt x="283" y="827"/>
                </a:lnTo>
                <a:lnTo>
                  <a:pt x="274" y="819"/>
                </a:lnTo>
                <a:lnTo>
                  <a:pt x="265" y="812"/>
                </a:lnTo>
                <a:lnTo>
                  <a:pt x="254" y="806"/>
                </a:lnTo>
                <a:lnTo>
                  <a:pt x="242" y="800"/>
                </a:lnTo>
                <a:lnTo>
                  <a:pt x="229" y="794"/>
                </a:lnTo>
                <a:lnTo>
                  <a:pt x="216" y="791"/>
                </a:lnTo>
                <a:lnTo>
                  <a:pt x="201" y="788"/>
                </a:lnTo>
                <a:lnTo>
                  <a:pt x="184" y="786"/>
                </a:lnTo>
                <a:lnTo>
                  <a:pt x="184" y="786"/>
                </a:lnTo>
                <a:lnTo>
                  <a:pt x="165" y="788"/>
                </a:lnTo>
                <a:lnTo>
                  <a:pt x="147" y="791"/>
                </a:lnTo>
                <a:lnTo>
                  <a:pt x="129" y="797"/>
                </a:lnTo>
                <a:lnTo>
                  <a:pt x="112" y="804"/>
                </a:lnTo>
                <a:lnTo>
                  <a:pt x="96" y="815"/>
                </a:lnTo>
                <a:lnTo>
                  <a:pt x="81" y="825"/>
                </a:lnTo>
                <a:lnTo>
                  <a:pt x="66" y="839"/>
                </a:lnTo>
                <a:lnTo>
                  <a:pt x="54" y="854"/>
                </a:lnTo>
                <a:lnTo>
                  <a:pt x="42" y="870"/>
                </a:lnTo>
                <a:lnTo>
                  <a:pt x="32" y="888"/>
                </a:lnTo>
                <a:lnTo>
                  <a:pt x="21" y="907"/>
                </a:lnTo>
                <a:lnTo>
                  <a:pt x="14" y="927"/>
                </a:lnTo>
                <a:lnTo>
                  <a:pt x="8" y="948"/>
                </a:lnTo>
                <a:lnTo>
                  <a:pt x="3" y="970"/>
                </a:lnTo>
                <a:lnTo>
                  <a:pt x="0" y="993"/>
                </a:lnTo>
                <a:lnTo>
                  <a:pt x="0" y="1016"/>
                </a:lnTo>
                <a:lnTo>
                  <a:pt x="0" y="1016"/>
                </a:lnTo>
                <a:lnTo>
                  <a:pt x="0" y="1039"/>
                </a:lnTo>
                <a:lnTo>
                  <a:pt x="3" y="1063"/>
                </a:lnTo>
                <a:lnTo>
                  <a:pt x="8" y="1084"/>
                </a:lnTo>
                <a:lnTo>
                  <a:pt x="14" y="1105"/>
                </a:lnTo>
                <a:lnTo>
                  <a:pt x="21" y="1126"/>
                </a:lnTo>
                <a:lnTo>
                  <a:pt x="32" y="1145"/>
                </a:lnTo>
                <a:lnTo>
                  <a:pt x="42" y="1161"/>
                </a:lnTo>
                <a:lnTo>
                  <a:pt x="54" y="1178"/>
                </a:lnTo>
                <a:lnTo>
                  <a:pt x="66" y="1193"/>
                </a:lnTo>
                <a:lnTo>
                  <a:pt x="81" y="1206"/>
                </a:lnTo>
                <a:lnTo>
                  <a:pt x="96" y="1218"/>
                </a:lnTo>
                <a:lnTo>
                  <a:pt x="112" y="1227"/>
                </a:lnTo>
                <a:lnTo>
                  <a:pt x="129" y="1235"/>
                </a:lnTo>
                <a:lnTo>
                  <a:pt x="147" y="1241"/>
                </a:lnTo>
                <a:lnTo>
                  <a:pt x="165" y="1244"/>
                </a:lnTo>
                <a:lnTo>
                  <a:pt x="184" y="1245"/>
                </a:lnTo>
                <a:lnTo>
                  <a:pt x="184" y="1245"/>
                </a:lnTo>
                <a:lnTo>
                  <a:pt x="201" y="1245"/>
                </a:lnTo>
                <a:lnTo>
                  <a:pt x="216" y="1242"/>
                </a:lnTo>
                <a:lnTo>
                  <a:pt x="229" y="1238"/>
                </a:lnTo>
                <a:lnTo>
                  <a:pt x="242" y="1233"/>
                </a:lnTo>
                <a:lnTo>
                  <a:pt x="254" y="1227"/>
                </a:lnTo>
                <a:lnTo>
                  <a:pt x="265" y="1220"/>
                </a:lnTo>
                <a:lnTo>
                  <a:pt x="274" y="1212"/>
                </a:lnTo>
                <a:lnTo>
                  <a:pt x="283" y="1205"/>
                </a:lnTo>
                <a:lnTo>
                  <a:pt x="296" y="1190"/>
                </a:lnTo>
                <a:lnTo>
                  <a:pt x="305" y="1178"/>
                </a:lnTo>
                <a:lnTo>
                  <a:pt x="313" y="1164"/>
                </a:lnTo>
                <a:lnTo>
                  <a:pt x="313" y="1164"/>
                </a:lnTo>
                <a:lnTo>
                  <a:pt x="319" y="1155"/>
                </a:lnTo>
                <a:lnTo>
                  <a:pt x="325" y="1147"/>
                </a:lnTo>
                <a:lnTo>
                  <a:pt x="331" y="1139"/>
                </a:lnTo>
                <a:lnTo>
                  <a:pt x="338" y="1133"/>
                </a:lnTo>
                <a:lnTo>
                  <a:pt x="344" y="1129"/>
                </a:lnTo>
                <a:lnTo>
                  <a:pt x="352" y="1126"/>
                </a:lnTo>
                <a:lnTo>
                  <a:pt x="358" y="1124"/>
                </a:lnTo>
                <a:lnTo>
                  <a:pt x="365" y="1124"/>
                </a:lnTo>
                <a:lnTo>
                  <a:pt x="371" y="1126"/>
                </a:lnTo>
                <a:lnTo>
                  <a:pt x="377" y="1129"/>
                </a:lnTo>
                <a:lnTo>
                  <a:pt x="382" y="1133"/>
                </a:lnTo>
                <a:lnTo>
                  <a:pt x="386" y="1139"/>
                </a:lnTo>
                <a:lnTo>
                  <a:pt x="389" y="1147"/>
                </a:lnTo>
                <a:lnTo>
                  <a:pt x="392" y="1155"/>
                </a:lnTo>
                <a:lnTo>
                  <a:pt x="393" y="1166"/>
                </a:lnTo>
                <a:lnTo>
                  <a:pt x="395" y="1176"/>
                </a:lnTo>
                <a:lnTo>
                  <a:pt x="395" y="1979"/>
                </a:lnTo>
                <a:lnTo>
                  <a:pt x="1256" y="1976"/>
                </a:lnTo>
                <a:lnTo>
                  <a:pt x="1256" y="1976"/>
                </a:lnTo>
                <a:lnTo>
                  <a:pt x="1266" y="1978"/>
                </a:lnTo>
                <a:lnTo>
                  <a:pt x="1277" y="1979"/>
                </a:lnTo>
                <a:lnTo>
                  <a:pt x="1286" y="1982"/>
                </a:lnTo>
                <a:lnTo>
                  <a:pt x="1292" y="1985"/>
                </a:lnTo>
                <a:lnTo>
                  <a:pt x="1298" y="1990"/>
                </a:lnTo>
                <a:lnTo>
                  <a:pt x="1302" y="1996"/>
                </a:lnTo>
                <a:lnTo>
                  <a:pt x="1305" y="2000"/>
                </a:lnTo>
                <a:lnTo>
                  <a:pt x="1307" y="2006"/>
                </a:lnTo>
                <a:lnTo>
                  <a:pt x="1307" y="2014"/>
                </a:lnTo>
                <a:lnTo>
                  <a:pt x="1305" y="2020"/>
                </a:lnTo>
                <a:lnTo>
                  <a:pt x="1302" y="2027"/>
                </a:lnTo>
                <a:lnTo>
                  <a:pt x="1298" y="2033"/>
                </a:lnTo>
                <a:lnTo>
                  <a:pt x="1292" y="2040"/>
                </a:lnTo>
                <a:lnTo>
                  <a:pt x="1284" y="2046"/>
                </a:lnTo>
                <a:lnTo>
                  <a:pt x="1275" y="2052"/>
                </a:lnTo>
                <a:lnTo>
                  <a:pt x="1265" y="2057"/>
                </a:lnTo>
                <a:lnTo>
                  <a:pt x="1265" y="2057"/>
                </a:lnTo>
                <a:lnTo>
                  <a:pt x="1253" y="2064"/>
                </a:lnTo>
                <a:lnTo>
                  <a:pt x="1239" y="2075"/>
                </a:lnTo>
                <a:lnTo>
                  <a:pt x="1225" y="2088"/>
                </a:lnTo>
                <a:lnTo>
                  <a:pt x="1217" y="2097"/>
                </a:lnTo>
                <a:lnTo>
                  <a:pt x="1211" y="2106"/>
                </a:lnTo>
                <a:lnTo>
                  <a:pt x="1204" y="2117"/>
                </a:lnTo>
                <a:lnTo>
                  <a:pt x="1198" y="2129"/>
                </a:lnTo>
                <a:lnTo>
                  <a:pt x="1193" y="2141"/>
                </a:lnTo>
                <a:lnTo>
                  <a:pt x="1189" y="2156"/>
                </a:lnTo>
                <a:lnTo>
                  <a:pt x="1186" y="2171"/>
                </a:lnTo>
                <a:lnTo>
                  <a:pt x="1186" y="2187"/>
                </a:lnTo>
                <a:lnTo>
                  <a:pt x="1186" y="2187"/>
                </a:lnTo>
                <a:lnTo>
                  <a:pt x="1186" y="2206"/>
                </a:lnTo>
                <a:lnTo>
                  <a:pt x="1190" y="2224"/>
                </a:lnTo>
                <a:lnTo>
                  <a:pt x="1196" y="2242"/>
                </a:lnTo>
                <a:lnTo>
                  <a:pt x="1204" y="2259"/>
                </a:lnTo>
                <a:lnTo>
                  <a:pt x="1213" y="2275"/>
                </a:lnTo>
                <a:lnTo>
                  <a:pt x="1225" y="2290"/>
                </a:lnTo>
                <a:lnTo>
                  <a:pt x="1238" y="2304"/>
                </a:lnTo>
                <a:lnTo>
                  <a:pt x="1253" y="2317"/>
                </a:lnTo>
                <a:lnTo>
                  <a:pt x="1268" y="2329"/>
                </a:lnTo>
                <a:lnTo>
                  <a:pt x="1286" y="2339"/>
                </a:lnTo>
                <a:lnTo>
                  <a:pt x="1305" y="2348"/>
                </a:lnTo>
                <a:lnTo>
                  <a:pt x="1325" y="2357"/>
                </a:lnTo>
                <a:lnTo>
                  <a:pt x="1346" y="2363"/>
                </a:lnTo>
                <a:lnTo>
                  <a:pt x="1368" y="2368"/>
                </a:lnTo>
                <a:lnTo>
                  <a:pt x="1390" y="2371"/>
                </a:lnTo>
                <a:lnTo>
                  <a:pt x="1414" y="2371"/>
                </a:lnTo>
                <a:lnTo>
                  <a:pt x="1414" y="2371"/>
                </a:lnTo>
                <a:lnTo>
                  <a:pt x="1438" y="2371"/>
                </a:lnTo>
                <a:lnTo>
                  <a:pt x="1461" y="2368"/>
                </a:lnTo>
                <a:lnTo>
                  <a:pt x="1483" y="2363"/>
                </a:lnTo>
                <a:lnTo>
                  <a:pt x="1504" y="2357"/>
                </a:lnTo>
                <a:lnTo>
                  <a:pt x="1523" y="2348"/>
                </a:lnTo>
                <a:lnTo>
                  <a:pt x="1543" y="2339"/>
                </a:lnTo>
                <a:lnTo>
                  <a:pt x="1561" y="2329"/>
                </a:lnTo>
                <a:lnTo>
                  <a:pt x="1577" y="2317"/>
                </a:lnTo>
                <a:lnTo>
                  <a:pt x="1591" y="2304"/>
                </a:lnTo>
                <a:lnTo>
                  <a:pt x="1604" y="2290"/>
                </a:lnTo>
                <a:lnTo>
                  <a:pt x="1616" y="2275"/>
                </a:lnTo>
                <a:lnTo>
                  <a:pt x="1625" y="2259"/>
                </a:lnTo>
                <a:lnTo>
                  <a:pt x="1634" y="2242"/>
                </a:lnTo>
                <a:lnTo>
                  <a:pt x="1639" y="2224"/>
                </a:lnTo>
                <a:lnTo>
                  <a:pt x="1643" y="2206"/>
                </a:lnTo>
                <a:lnTo>
                  <a:pt x="1645" y="2187"/>
                </a:lnTo>
                <a:lnTo>
                  <a:pt x="1645" y="2187"/>
                </a:lnTo>
                <a:lnTo>
                  <a:pt x="1643" y="2171"/>
                </a:lnTo>
                <a:lnTo>
                  <a:pt x="1640" y="2156"/>
                </a:lnTo>
                <a:lnTo>
                  <a:pt x="1637" y="2141"/>
                </a:lnTo>
                <a:lnTo>
                  <a:pt x="1631" y="2129"/>
                </a:lnTo>
                <a:lnTo>
                  <a:pt x="1625" y="2117"/>
                </a:lnTo>
                <a:lnTo>
                  <a:pt x="1619" y="2106"/>
                </a:lnTo>
                <a:lnTo>
                  <a:pt x="1612" y="2097"/>
                </a:lnTo>
                <a:lnTo>
                  <a:pt x="1604" y="2088"/>
                </a:lnTo>
                <a:lnTo>
                  <a:pt x="1589" y="2075"/>
                </a:lnTo>
                <a:lnTo>
                  <a:pt x="1576" y="2064"/>
                </a:lnTo>
                <a:lnTo>
                  <a:pt x="1564" y="2057"/>
                </a:lnTo>
                <a:lnTo>
                  <a:pt x="1564" y="2057"/>
                </a:lnTo>
                <a:lnTo>
                  <a:pt x="1553" y="2052"/>
                </a:lnTo>
                <a:lnTo>
                  <a:pt x="1544" y="2046"/>
                </a:lnTo>
                <a:lnTo>
                  <a:pt x="1537" y="2039"/>
                </a:lnTo>
                <a:lnTo>
                  <a:pt x="1531" y="2033"/>
                </a:lnTo>
                <a:lnTo>
                  <a:pt x="1526" y="2026"/>
                </a:lnTo>
                <a:lnTo>
                  <a:pt x="1523" y="2020"/>
                </a:lnTo>
                <a:lnTo>
                  <a:pt x="1522" y="2012"/>
                </a:lnTo>
                <a:lnTo>
                  <a:pt x="1522" y="2006"/>
                </a:lnTo>
                <a:lnTo>
                  <a:pt x="1523" y="2000"/>
                </a:lnTo>
                <a:lnTo>
                  <a:pt x="1526" y="1994"/>
                </a:lnTo>
                <a:lnTo>
                  <a:pt x="1531" y="1990"/>
                </a:lnTo>
                <a:lnTo>
                  <a:pt x="1537" y="1985"/>
                </a:lnTo>
                <a:lnTo>
                  <a:pt x="1544" y="1981"/>
                </a:lnTo>
                <a:lnTo>
                  <a:pt x="1553" y="1978"/>
                </a:lnTo>
                <a:lnTo>
                  <a:pt x="1564" y="1976"/>
                </a:lnTo>
                <a:lnTo>
                  <a:pt x="1576" y="1976"/>
                </a:lnTo>
                <a:lnTo>
                  <a:pt x="2377" y="1976"/>
                </a:lnTo>
                <a:lnTo>
                  <a:pt x="2377" y="1138"/>
                </a:lnTo>
                <a:lnTo>
                  <a:pt x="2377" y="1138"/>
                </a:lnTo>
                <a:lnTo>
                  <a:pt x="2370" y="1130"/>
                </a:lnTo>
                <a:lnTo>
                  <a:pt x="2362" y="1126"/>
                </a:lnTo>
                <a:lnTo>
                  <a:pt x="2353" y="1124"/>
                </a:lnTo>
                <a:lnTo>
                  <a:pt x="2343" y="1127"/>
                </a:lnTo>
                <a:lnTo>
                  <a:pt x="2334" y="1132"/>
                </a:lnTo>
                <a:lnTo>
                  <a:pt x="2323" y="1139"/>
                </a:lnTo>
                <a:lnTo>
                  <a:pt x="2314" y="1151"/>
                </a:lnTo>
                <a:lnTo>
                  <a:pt x="2305" y="1166"/>
                </a:lnTo>
                <a:lnTo>
                  <a:pt x="2305" y="1166"/>
                </a:lnTo>
                <a:lnTo>
                  <a:pt x="2298" y="1178"/>
                </a:lnTo>
                <a:lnTo>
                  <a:pt x="2289" y="1191"/>
                </a:lnTo>
                <a:lnTo>
                  <a:pt x="2275" y="1206"/>
                </a:lnTo>
                <a:lnTo>
                  <a:pt x="2266" y="1214"/>
                </a:lnTo>
                <a:lnTo>
                  <a:pt x="2257" y="1220"/>
                </a:lnTo>
                <a:lnTo>
                  <a:pt x="2247" y="1227"/>
                </a:lnTo>
                <a:lnTo>
                  <a:pt x="2235" y="1233"/>
                </a:lnTo>
                <a:lnTo>
                  <a:pt x="2222" y="1239"/>
                </a:lnTo>
                <a:lnTo>
                  <a:pt x="2208" y="1242"/>
                </a:lnTo>
                <a:lnTo>
                  <a:pt x="2193" y="1245"/>
                </a:lnTo>
                <a:lnTo>
                  <a:pt x="2177" y="1245"/>
                </a:lnTo>
                <a:lnTo>
                  <a:pt x="2177" y="1245"/>
                </a:lnTo>
                <a:lnTo>
                  <a:pt x="2157" y="1245"/>
                </a:lnTo>
                <a:lnTo>
                  <a:pt x="2139" y="1241"/>
                </a:lnTo>
                <a:lnTo>
                  <a:pt x="2121" y="1236"/>
                </a:lnTo>
                <a:lnTo>
                  <a:pt x="2105" y="1227"/>
                </a:lnTo>
                <a:lnTo>
                  <a:pt x="2089" y="1218"/>
                </a:lnTo>
                <a:lnTo>
                  <a:pt x="2074" y="1206"/>
                </a:lnTo>
                <a:lnTo>
                  <a:pt x="2060" y="1193"/>
                </a:lnTo>
                <a:lnTo>
                  <a:pt x="2047" y="1179"/>
                </a:lnTo>
                <a:lnTo>
                  <a:pt x="2035" y="1163"/>
                </a:lnTo>
                <a:lnTo>
                  <a:pt x="2024" y="1145"/>
                </a:lnTo>
                <a:lnTo>
                  <a:pt x="2015" y="1126"/>
                </a:lnTo>
                <a:lnTo>
                  <a:pt x="2006" y="1106"/>
                </a:lnTo>
                <a:lnTo>
                  <a:pt x="2000" y="1085"/>
                </a:lnTo>
                <a:lnTo>
                  <a:pt x="1996" y="1063"/>
                </a:lnTo>
                <a:lnTo>
                  <a:pt x="1993" y="1040"/>
                </a:lnTo>
                <a:lnTo>
                  <a:pt x="1993" y="1016"/>
                </a:lnTo>
                <a:lnTo>
                  <a:pt x="1993" y="1016"/>
                </a:lnTo>
                <a:lnTo>
                  <a:pt x="1993" y="993"/>
                </a:lnTo>
                <a:lnTo>
                  <a:pt x="1996" y="970"/>
                </a:lnTo>
                <a:lnTo>
                  <a:pt x="2000" y="948"/>
                </a:lnTo>
                <a:lnTo>
                  <a:pt x="2006" y="927"/>
                </a:lnTo>
                <a:lnTo>
                  <a:pt x="2015" y="907"/>
                </a:lnTo>
                <a:lnTo>
                  <a:pt x="2024" y="888"/>
                </a:lnTo>
                <a:lnTo>
                  <a:pt x="2035" y="870"/>
                </a:lnTo>
                <a:lnTo>
                  <a:pt x="2047" y="855"/>
                </a:lnTo>
                <a:lnTo>
                  <a:pt x="2060" y="840"/>
                </a:lnTo>
                <a:lnTo>
                  <a:pt x="2074" y="827"/>
                </a:lnTo>
                <a:lnTo>
                  <a:pt x="2089" y="815"/>
                </a:lnTo>
                <a:lnTo>
                  <a:pt x="2105" y="806"/>
                </a:lnTo>
                <a:lnTo>
                  <a:pt x="2121" y="797"/>
                </a:lnTo>
                <a:lnTo>
                  <a:pt x="2139" y="792"/>
                </a:lnTo>
                <a:lnTo>
                  <a:pt x="2157" y="788"/>
                </a:lnTo>
                <a:lnTo>
                  <a:pt x="2177" y="788"/>
                </a:lnTo>
                <a:lnTo>
                  <a:pt x="2177" y="788"/>
                </a:lnTo>
                <a:close/>
              </a:path>
            </a:pathLst>
          </a:custGeom>
          <a:solidFill>
            <a:schemeClr val="accent6">
              <a:lumMod val="40000"/>
              <a:lumOff val="60000"/>
            </a:schemeClr>
          </a:solidFill>
          <a:ln w="28575">
            <a:solidFill>
              <a:schemeClr val="bg1">
                <a:lumMod val="50000"/>
              </a:schemeClr>
            </a:solidFill>
            <a:prstDash val="solid"/>
            <a:round/>
            <a:headEnd/>
            <a:tailEnd/>
          </a:ln>
        </p:spPr>
        <p:txBody>
          <a:bodyPr bIns="360000" anchor="ctr"/>
          <a:lstStyle/>
          <a:p>
            <a:pPr algn="ctr">
              <a:defRPr/>
            </a:pPr>
            <a:r>
              <a:rPr lang="en-US" sz="4000" b="1" dirty="0" smtClean="0"/>
              <a:t>  </a:t>
            </a:r>
          </a:p>
          <a:p>
            <a:pPr algn="ctr">
              <a:defRPr/>
            </a:pPr>
            <a:r>
              <a:rPr lang="en-US" sz="4000" b="1" dirty="0"/>
              <a:t> </a:t>
            </a:r>
            <a:r>
              <a:rPr lang="en-US" sz="4000" b="1" dirty="0" smtClean="0"/>
              <a:t>   Curriculum</a:t>
            </a:r>
          </a:p>
          <a:p>
            <a:pPr algn="ctr">
              <a:defRPr/>
            </a:pPr>
            <a:endParaRPr lang="en-US" sz="2000" b="1" dirty="0"/>
          </a:p>
          <a:p>
            <a:pPr algn="ctr">
              <a:defRPr/>
            </a:pPr>
            <a:r>
              <a:rPr lang="en-US" sz="4000" b="1" dirty="0" smtClean="0"/>
              <a:t>     Subjects</a:t>
            </a:r>
          </a:p>
          <a:p>
            <a:pPr algn="ctr">
              <a:defRPr/>
            </a:pPr>
            <a:endParaRPr lang="en-GB" sz="4000" b="1" dirty="0"/>
          </a:p>
        </p:txBody>
      </p:sp>
      <p:sp>
        <p:nvSpPr>
          <p:cNvPr id="6" name="Freeform 10"/>
          <p:cNvSpPr>
            <a:spLocks/>
          </p:cNvSpPr>
          <p:nvPr/>
        </p:nvSpPr>
        <p:spPr bwMode="auto">
          <a:xfrm>
            <a:off x="611560" y="1772452"/>
            <a:ext cx="2607803" cy="2162425"/>
          </a:xfrm>
          <a:custGeom>
            <a:avLst/>
            <a:gdLst>
              <a:gd name="T0" fmla="*/ 1797 w 1976"/>
              <a:gd name="T1" fmla="*/ 791 h 2375"/>
              <a:gd name="T2" fmla="*/ 1846 w 1976"/>
              <a:gd name="T3" fmla="*/ 812 h 2375"/>
              <a:gd name="T4" fmla="*/ 1886 w 1976"/>
              <a:gd name="T5" fmla="*/ 855 h 2375"/>
              <a:gd name="T6" fmla="*/ 1906 w 1976"/>
              <a:gd name="T7" fmla="*/ 886 h 2375"/>
              <a:gd name="T8" fmla="*/ 1933 w 1976"/>
              <a:gd name="T9" fmla="*/ 907 h 2375"/>
              <a:gd name="T10" fmla="*/ 1958 w 1976"/>
              <a:gd name="T11" fmla="*/ 903 h 2375"/>
              <a:gd name="T12" fmla="*/ 1973 w 1976"/>
              <a:gd name="T13" fmla="*/ 877 h 2375"/>
              <a:gd name="T14" fmla="*/ 0 w 1976"/>
              <a:gd name="T15" fmla="*/ 0 h 2375"/>
              <a:gd name="T16" fmla="*/ 856 w 1976"/>
              <a:gd name="T17" fmla="*/ 1981 h 2375"/>
              <a:gd name="T18" fmla="*/ 886 w 1976"/>
              <a:gd name="T19" fmla="*/ 1985 h 2375"/>
              <a:gd name="T20" fmla="*/ 907 w 1976"/>
              <a:gd name="T21" fmla="*/ 2005 h 2375"/>
              <a:gd name="T22" fmla="*/ 904 w 1976"/>
              <a:gd name="T23" fmla="*/ 2030 h 2375"/>
              <a:gd name="T24" fmla="*/ 879 w 1976"/>
              <a:gd name="T25" fmla="*/ 2057 h 2375"/>
              <a:gd name="T26" fmla="*/ 843 w 1976"/>
              <a:gd name="T27" fmla="*/ 2079 h 2375"/>
              <a:gd name="T28" fmla="*/ 807 w 1976"/>
              <a:gd name="T29" fmla="*/ 2121 h 2375"/>
              <a:gd name="T30" fmla="*/ 789 w 1976"/>
              <a:gd name="T31" fmla="*/ 2175 h 2375"/>
              <a:gd name="T32" fmla="*/ 792 w 1976"/>
              <a:gd name="T33" fmla="*/ 2229 h 2375"/>
              <a:gd name="T34" fmla="*/ 827 w 1976"/>
              <a:gd name="T35" fmla="*/ 2295 h 2375"/>
              <a:gd name="T36" fmla="*/ 889 w 1976"/>
              <a:gd name="T37" fmla="*/ 2344 h 2375"/>
              <a:gd name="T38" fmla="*/ 972 w 1976"/>
              <a:gd name="T39" fmla="*/ 2372 h 2375"/>
              <a:gd name="T40" fmla="*/ 1040 w 1976"/>
              <a:gd name="T41" fmla="*/ 2374 h 2375"/>
              <a:gd name="T42" fmla="*/ 1127 w 1976"/>
              <a:gd name="T43" fmla="*/ 2353 h 2375"/>
              <a:gd name="T44" fmla="*/ 1194 w 1976"/>
              <a:gd name="T45" fmla="*/ 2308 h 2375"/>
              <a:gd name="T46" fmla="*/ 1236 w 1976"/>
              <a:gd name="T47" fmla="*/ 2245 h 2375"/>
              <a:gd name="T48" fmla="*/ 1247 w 1976"/>
              <a:gd name="T49" fmla="*/ 2191 h 2375"/>
              <a:gd name="T50" fmla="*/ 1235 w 1976"/>
              <a:gd name="T51" fmla="*/ 2133 h 2375"/>
              <a:gd name="T52" fmla="*/ 1206 w 1976"/>
              <a:gd name="T53" fmla="*/ 2093 h 2375"/>
              <a:gd name="T54" fmla="*/ 1166 w 1976"/>
              <a:gd name="T55" fmla="*/ 2061 h 2375"/>
              <a:gd name="T56" fmla="*/ 1134 w 1976"/>
              <a:gd name="T57" fmla="*/ 2037 h 2375"/>
              <a:gd name="T58" fmla="*/ 1125 w 1976"/>
              <a:gd name="T59" fmla="*/ 2011 h 2375"/>
              <a:gd name="T60" fmla="*/ 1140 w 1976"/>
              <a:gd name="T61" fmla="*/ 1990 h 2375"/>
              <a:gd name="T62" fmla="*/ 1178 w 1976"/>
              <a:gd name="T63" fmla="*/ 1981 h 2375"/>
              <a:gd name="T64" fmla="*/ 1976 w 1976"/>
              <a:gd name="T65" fmla="*/ 1176 h 2375"/>
              <a:gd name="T66" fmla="*/ 1972 w 1976"/>
              <a:gd name="T67" fmla="*/ 1147 h 2375"/>
              <a:gd name="T68" fmla="*/ 1952 w 1976"/>
              <a:gd name="T69" fmla="*/ 1126 h 2375"/>
              <a:gd name="T70" fmla="*/ 1927 w 1976"/>
              <a:gd name="T71" fmla="*/ 1129 h 2375"/>
              <a:gd name="T72" fmla="*/ 1900 w 1976"/>
              <a:gd name="T73" fmla="*/ 1155 h 2375"/>
              <a:gd name="T74" fmla="*/ 1877 w 1976"/>
              <a:gd name="T75" fmla="*/ 1190 h 2375"/>
              <a:gd name="T76" fmla="*/ 1835 w 1976"/>
              <a:gd name="T77" fmla="*/ 1227 h 2375"/>
              <a:gd name="T78" fmla="*/ 1782 w 1976"/>
              <a:gd name="T79" fmla="*/ 1245 h 2375"/>
              <a:gd name="T80" fmla="*/ 1728 w 1976"/>
              <a:gd name="T81" fmla="*/ 1241 h 2375"/>
              <a:gd name="T82" fmla="*/ 1662 w 1976"/>
              <a:gd name="T83" fmla="*/ 1206 h 2375"/>
              <a:gd name="T84" fmla="*/ 1613 w 1976"/>
              <a:gd name="T85" fmla="*/ 1145 h 2375"/>
              <a:gd name="T86" fmla="*/ 1584 w 1976"/>
              <a:gd name="T87" fmla="*/ 1063 h 2375"/>
              <a:gd name="T88" fmla="*/ 1581 w 1976"/>
              <a:gd name="T89" fmla="*/ 993 h 2375"/>
              <a:gd name="T90" fmla="*/ 1604 w 1976"/>
              <a:gd name="T91" fmla="*/ 907 h 2375"/>
              <a:gd name="T92" fmla="*/ 1649 w 1976"/>
              <a:gd name="T93" fmla="*/ 839 h 2375"/>
              <a:gd name="T94" fmla="*/ 1710 w 1976"/>
              <a:gd name="T95" fmla="*/ 797 h 2375"/>
              <a:gd name="T96" fmla="*/ 1765 w 1976"/>
              <a:gd name="T97" fmla="*/ 78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6" h="2375">
                <a:moveTo>
                  <a:pt x="1765" y="786"/>
                </a:moveTo>
                <a:lnTo>
                  <a:pt x="1765" y="786"/>
                </a:lnTo>
                <a:lnTo>
                  <a:pt x="1782" y="788"/>
                </a:lnTo>
                <a:lnTo>
                  <a:pt x="1797" y="791"/>
                </a:lnTo>
                <a:lnTo>
                  <a:pt x="1810" y="794"/>
                </a:lnTo>
                <a:lnTo>
                  <a:pt x="1824" y="800"/>
                </a:lnTo>
                <a:lnTo>
                  <a:pt x="1835" y="806"/>
                </a:lnTo>
                <a:lnTo>
                  <a:pt x="1846" y="812"/>
                </a:lnTo>
                <a:lnTo>
                  <a:pt x="1855" y="819"/>
                </a:lnTo>
                <a:lnTo>
                  <a:pt x="1864" y="827"/>
                </a:lnTo>
                <a:lnTo>
                  <a:pt x="1877" y="842"/>
                </a:lnTo>
                <a:lnTo>
                  <a:pt x="1886" y="855"/>
                </a:lnTo>
                <a:lnTo>
                  <a:pt x="1894" y="867"/>
                </a:lnTo>
                <a:lnTo>
                  <a:pt x="1894" y="867"/>
                </a:lnTo>
                <a:lnTo>
                  <a:pt x="1900" y="877"/>
                </a:lnTo>
                <a:lnTo>
                  <a:pt x="1906" y="886"/>
                </a:lnTo>
                <a:lnTo>
                  <a:pt x="1913" y="894"/>
                </a:lnTo>
                <a:lnTo>
                  <a:pt x="1919" y="900"/>
                </a:lnTo>
                <a:lnTo>
                  <a:pt x="1927" y="904"/>
                </a:lnTo>
                <a:lnTo>
                  <a:pt x="1933" y="907"/>
                </a:lnTo>
                <a:lnTo>
                  <a:pt x="1940" y="907"/>
                </a:lnTo>
                <a:lnTo>
                  <a:pt x="1946" y="907"/>
                </a:lnTo>
                <a:lnTo>
                  <a:pt x="1952" y="906"/>
                </a:lnTo>
                <a:lnTo>
                  <a:pt x="1958" y="903"/>
                </a:lnTo>
                <a:lnTo>
                  <a:pt x="1963" y="898"/>
                </a:lnTo>
                <a:lnTo>
                  <a:pt x="1967" y="892"/>
                </a:lnTo>
                <a:lnTo>
                  <a:pt x="1972" y="886"/>
                </a:lnTo>
                <a:lnTo>
                  <a:pt x="1973" y="877"/>
                </a:lnTo>
                <a:lnTo>
                  <a:pt x="1976" y="867"/>
                </a:lnTo>
                <a:lnTo>
                  <a:pt x="1976" y="855"/>
                </a:lnTo>
                <a:lnTo>
                  <a:pt x="1976" y="0"/>
                </a:lnTo>
                <a:lnTo>
                  <a:pt x="0" y="0"/>
                </a:lnTo>
                <a:lnTo>
                  <a:pt x="0" y="1979"/>
                </a:lnTo>
                <a:lnTo>
                  <a:pt x="454" y="1979"/>
                </a:lnTo>
                <a:lnTo>
                  <a:pt x="454" y="1981"/>
                </a:lnTo>
                <a:lnTo>
                  <a:pt x="856" y="1981"/>
                </a:lnTo>
                <a:lnTo>
                  <a:pt x="856" y="1981"/>
                </a:lnTo>
                <a:lnTo>
                  <a:pt x="868" y="1981"/>
                </a:lnTo>
                <a:lnTo>
                  <a:pt x="877" y="1982"/>
                </a:lnTo>
                <a:lnTo>
                  <a:pt x="886" y="1985"/>
                </a:lnTo>
                <a:lnTo>
                  <a:pt x="894" y="1990"/>
                </a:lnTo>
                <a:lnTo>
                  <a:pt x="900" y="1994"/>
                </a:lnTo>
                <a:lnTo>
                  <a:pt x="904" y="1999"/>
                </a:lnTo>
                <a:lnTo>
                  <a:pt x="907" y="2005"/>
                </a:lnTo>
                <a:lnTo>
                  <a:pt x="909" y="2011"/>
                </a:lnTo>
                <a:lnTo>
                  <a:pt x="909" y="2017"/>
                </a:lnTo>
                <a:lnTo>
                  <a:pt x="907" y="2024"/>
                </a:lnTo>
                <a:lnTo>
                  <a:pt x="904" y="2030"/>
                </a:lnTo>
                <a:lnTo>
                  <a:pt x="900" y="2037"/>
                </a:lnTo>
                <a:lnTo>
                  <a:pt x="895" y="2043"/>
                </a:lnTo>
                <a:lnTo>
                  <a:pt x="888" y="2051"/>
                </a:lnTo>
                <a:lnTo>
                  <a:pt x="879" y="2057"/>
                </a:lnTo>
                <a:lnTo>
                  <a:pt x="868" y="2061"/>
                </a:lnTo>
                <a:lnTo>
                  <a:pt x="868" y="2061"/>
                </a:lnTo>
                <a:lnTo>
                  <a:pt x="855" y="2069"/>
                </a:lnTo>
                <a:lnTo>
                  <a:pt x="843" y="2079"/>
                </a:lnTo>
                <a:lnTo>
                  <a:pt x="828" y="2093"/>
                </a:lnTo>
                <a:lnTo>
                  <a:pt x="821" y="2102"/>
                </a:lnTo>
                <a:lnTo>
                  <a:pt x="813" y="2111"/>
                </a:lnTo>
                <a:lnTo>
                  <a:pt x="807" y="2121"/>
                </a:lnTo>
                <a:lnTo>
                  <a:pt x="800" y="2133"/>
                </a:lnTo>
                <a:lnTo>
                  <a:pt x="795" y="2145"/>
                </a:lnTo>
                <a:lnTo>
                  <a:pt x="791" y="2160"/>
                </a:lnTo>
                <a:lnTo>
                  <a:pt x="789" y="2175"/>
                </a:lnTo>
                <a:lnTo>
                  <a:pt x="788" y="2191"/>
                </a:lnTo>
                <a:lnTo>
                  <a:pt x="788" y="2191"/>
                </a:lnTo>
                <a:lnTo>
                  <a:pt x="789" y="2209"/>
                </a:lnTo>
                <a:lnTo>
                  <a:pt x="792" y="2229"/>
                </a:lnTo>
                <a:lnTo>
                  <a:pt x="798" y="2245"/>
                </a:lnTo>
                <a:lnTo>
                  <a:pt x="806" y="2263"/>
                </a:lnTo>
                <a:lnTo>
                  <a:pt x="816" y="2280"/>
                </a:lnTo>
                <a:lnTo>
                  <a:pt x="827" y="2295"/>
                </a:lnTo>
                <a:lnTo>
                  <a:pt x="840" y="2308"/>
                </a:lnTo>
                <a:lnTo>
                  <a:pt x="855" y="2321"/>
                </a:lnTo>
                <a:lnTo>
                  <a:pt x="871" y="2333"/>
                </a:lnTo>
                <a:lnTo>
                  <a:pt x="889" y="2344"/>
                </a:lnTo>
                <a:lnTo>
                  <a:pt x="907" y="2353"/>
                </a:lnTo>
                <a:lnTo>
                  <a:pt x="928" y="2360"/>
                </a:lnTo>
                <a:lnTo>
                  <a:pt x="949" y="2368"/>
                </a:lnTo>
                <a:lnTo>
                  <a:pt x="972" y="2372"/>
                </a:lnTo>
                <a:lnTo>
                  <a:pt x="994" y="2374"/>
                </a:lnTo>
                <a:lnTo>
                  <a:pt x="1018" y="2375"/>
                </a:lnTo>
                <a:lnTo>
                  <a:pt x="1018" y="2375"/>
                </a:lnTo>
                <a:lnTo>
                  <a:pt x="1040" y="2374"/>
                </a:lnTo>
                <a:lnTo>
                  <a:pt x="1063" y="2372"/>
                </a:lnTo>
                <a:lnTo>
                  <a:pt x="1085" y="2368"/>
                </a:lnTo>
                <a:lnTo>
                  <a:pt x="1106" y="2360"/>
                </a:lnTo>
                <a:lnTo>
                  <a:pt x="1127" y="2353"/>
                </a:lnTo>
                <a:lnTo>
                  <a:pt x="1145" y="2344"/>
                </a:lnTo>
                <a:lnTo>
                  <a:pt x="1163" y="2333"/>
                </a:lnTo>
                <a:lnTo>
                  <a:pt x="1179" y="2321"/>
                </a:lnTo>
                <a:lnTo>
                  <a:pt x="1194" y="2308"/>
                </a:lnTo>
                <a:lnTo>
                  <a:pt x="1208" y="2295"/>
                </a:lnTo>
                <a:lnTo>
                  <a:pt x="1218" y="2280"/>
                </a:lnTo>
                <a:lnTo>
                  <a:pt x="1229" y="2263"/>
                </a:lnTo>
                <a:lnTo>
                  <a:pt x="1236" y="2245"/>
                </a:lnTo>
                <a:lnTo>
                  <a:pt x="1242" y="2229"/>
                </a:lnTo>
                <a:lnTo>
                  <a:pt x="1245" y="2209"/>
                </a:lnTo>
                <a:lnTo>
                  <a:pt x="1247" y="2191"/>
                </a:lnTo>
                <a:lnTo>
                  <a:pt x="1247" y="2191"/>
                </a:lnTo>
                <a:lnTo>
                  <a:pt x="1245" y="2175"/>
                </a:lnTo>
                <a:lnTo>
                  <a:pt x="1244" y="2160"/>
                </a:lnTo>
                <a:lnTo>
                  <a:pt x="1239" y="2145"/>
                </a:lnTo>
                <a:lnTo>
                  <a:pt x="1235" y="2133"/>
                </a:lnTo>
                <a:lnTo>
                  <a:pt x="1229" y="2121"/>
                </a:lnTo>
                <a:lnTo>
                  <a:pt x="1221" y="2111"/>
                </a:lnTo>
                <a:lnTo>
                  <a:pt x="1214" y="2102"/>
                </a:lnTo>
                <a:lnTo>
                  <a:pt x="1206" y="2093"/>
                </a:lnTo>
                <a:lnTo>
                  <a:pt x="1191" y="2079"/>
                </a:lnTo>
                <a:lnTo>
                  <a:pt x="1179" y="2069"/>
                </a:lnTo>
                <a:lnTo>
                  <a:pt x="1166" y="2061"/>
                </a:lnTo>
                <a:lnTo>
                  <a:pt x="1166" y="2061"/>
                </a:lnTo>
                <a:lnTo>
                  <a:pt x="1155" y="2057"/>
                </a:lnTo>
                <a:lnTo>
                  <a:pt x="1146" y="2051"/>
                </a:lnTo>
                <a:lnTo>
                  <a:pt x="1139" y="2043"/>
                </a:lnTo>
                <a:lnTo>
                  <a:pt x="1134" y="2037"/>
                </a:lnTo>
                <a:lnTo>
                  <a:pt x="1130" y="2030"/>
                </a:lnTo>
                <a:lnTo>
                  <a:pt x="1127" y="2024"/>
                </a:lnTo>
                <a:lnTo>
                  <a:pt x="1125" y="2017"/>
                </a:lnTo>
                <a:lnTo>
                  <a:pt x="1125" y="2011"/>
                </a:lnTo>
                <a:lnTo>
                  <a:pt x="1127" y="2005"/>
                </a:lnTo>
                <a:lnTo>
                  <a:pt x="1130" y="1999"/>
                </a:lnTo>
                <a:lnTo>
                  <a:pt x="1134" y="1994"/>
                </a:lnTo>
                <a:lnTo>
                  <a:pt x="1140" y="1990"/>
                </a:lnTo>
                <a:lnTo>
                  <a:pt x="1148" y="1985"/>
                </a:lnTo>
                <a:lnTo>
                  <a:pt x="1157" y="1982"/>
                </a:lnTo>
                <a:lnTo>
                  <a:pt x="1166" y="1981"/>
                </a:lnTo>
                <a:lnTo>
                  <a:pt x="1178" y="1981"/>
                </a:lnTo>
                <a:lnTo>
                  <a:pt x="1429" y="1981"/>
                </a:lnTo>
                <a:lnTo>
                  <a:pt x="1429" y="1979"/>
                </a:lnTo>
                <a:lnTo>
                  <a:pt x="1976" y="1979"/>
                </a:lnTo>
                <a:lnTo>
                  <a:pt x="1976" y="1176"/>
                </a:lnTo>
                <a:lnTo>
                  <a:pt x="1976" y="1176"/>
                </a:lnTo>
                <a:lnTo>
                  <a:pt x="1976" y="1166"/>
                </a:lnTo>
                <a:lnTo>
                  <a:pt x="1973" y="1155"/>
                </a:lnTo>
                <a:lnTo>
                  <a:pt x="1972" y="1147"/>
                </a:lnTo>
                <a:lnTo>
                  <a:pt x="1967" y="1139"/>
                </a:lnTo>
                <a:lnTo>
                  <a:pt x="1963" y="1133"/>
                </a:lnTo>
                <a:lnTo>
                  <a:pt x="1958" y="1129"/>
                </a:lnTo>
                <a:lnTo>
                  <a:pt x="1952" y="1126"/>
                </a:lnTo>
                <a:lnTo>
                  <a:pt x="1946" y="1124"/>
                </a:lnTo>
                <a:lnTo>
                  <a:pt x="1940" y="1124"/>
                </a:lnTo>
                <a:lnTo>
                  <a:pt x="1933" y="1126"/>
                </a:lnTo>
                <a:lnTo>
                  <a:pt x="1927" y="1129"/>
                </a:lnTo>
                <a:lnTo>
                  <a:pt x="1919" y="1133"/>
                </a:lnTo>
                <a:lnTo>
                  <a:pt x="1913" y="1139"/>
                </a:lnTo>
                <a:lnTo>
                  <a:pt x="1906" y="1147"/>
                </a:lnTo>
                <a:lnTo>
                  <a:pt x="1900" y="1155"/>
                </a:lnTo>
                <a:lnTo>
                  <a:pt x="1894" y="1164"/>
                </a:lnTo>
                <a:lnTo>
                  <a:pt x="1894" y="1164"/>
                </a:lnTo>
                <a:lnTo>
                  <a:pt x="1886" y="1178"/>
                </a:lnTo>
                <a:lnTo>
                  <a:pt x="1877" y="1190"/>
                </a:lnTo>
                <a:lnTo>
                  <a:pt x="1864" y="1205"/>
                </a:lnTo>
                <a:lnTo>
                  <a:pt x="1855" y="1212"/>
                </a:lnTo>
                <a:lnTo>
                  <a:pt x="1846" y="1220"/>
                </a:lnTo>
                <a:lnTo>
                  <a:pt x="1835" y="1227"/>
                </a:lnTo>
                <a:lnTo>
                  <a:pt x="1824" y="1233"/>
                </a:lnTo>
                <a:lnTo>
                  <a:pt x="1810" y="1238"/>
                </a:lnTo>
                <a:lnTo>
                  <a:pt x="1797" y="1242"/>
                </a:lnTo>
                <a:lnTo>
                  <a:pt x="1782" y="1245"/>
                </a:lnTo>
                <a:lnTo>
                  <a:pt x="1765" y="1245"/>
                </a:lnTo>
                <a:lnTo>
                  <a:pt x="1765" y="1245"/>
                </a:lnTo>
                <a:lnTo>
                  <a:pt x="1746" y="1244"/>
                </a:lnTo>
                <a:lnTo>
                  <a:pt x="1728" y="1241"/>
                </a:lnTo>
                <a:lnTo>
                  <a:pt x="1710" y="1235"/>
                </a:lnTo>
                <a:lnTo>
                  <a:pt x="1693" y="1227"/>
                </a:lnTo>
                <a:lnTo>
                  <a:pt x="1677" y="1218"/>
                </a:lnTo>
                <a:lnTo>
                  <a:pt x="1662" y="1206"/>
                </a:lnTo>
                <a:lnTo>
                  <a:pt x="1649" y="1193"/>
                </a:lnTo>
                <a:lnTo>
                  <a:pt x="1635" y="1178"/>
                </a:lnTo>
                <a:lnTo>
                  <a:pt x="1623" y="1161"/>
                </a:lnTo>
                <a:lnTo>
                  <a:pt x="1613" y="1145"/>
                </a:lnTo>
                <a:lnTo>
                  <a:pt x="1604" y="1126"/>
                </a:lnTo>
                <a:lnTo>
                  <a:pt x="1595" y="1105"/>
                </a:lnTo>
                <a:lnTo>
                  <a:pt x="1589" y="1084"/>
                </a:lnTo>
                <a:lnTo>
                  <a:pt x="1584" y="1063"/>
                </a:lnTo>
                <a:lnTo>
                  <a:pt x="1581" y="1039"/>
                </a:lnTo>
                <a:lnTo>
                  <a:pt x="1581" y="1016"/>
                </a:lnTo>
                <a:lnTo>
                  <a:pt x="1581" y="1016"/>
                </a:lnTo>
                <a:lnTo>
                  <a:pt x="1581" y="993"/>
                </a:lnTo>
                <a:lnTo>
                  <a:pt x="1584" y="970"/>
                </a:lnTo>
                <a:lnTo>
                  <a:pt x="1589" y="948"/>
                </a:lnTo>
                <a:lnTo>
                  <a:pt x="1595" y="927"/>
                </a:lnTo>
                <a:lnTo>
                  <a:pt x="1604" y="907"/>
                </a:lnTo>
                <a:lnTo>
                  <a:pt x="1613" y="888"/>
                </a:lnTo>
                <a:lnTo>
                  <a:pt x="1623" y="870"/>
                </a:lnTo>
                <a:lnTo>
                  <a:pt x="1635" y="854"/>
                </a:lnTo>
                <a:lnTo>
                  <a:pt x="1649" y="839"/>
                </a:lnTo>
                <a:lnTo>
                  <a:pt x="1662" y="825"/>
                </a:lnTo>
                <a:lnTo>
                  <a:pt x="1677" y="815"/>
                </a:lnTo>
                <a:lnTo>
                  <a:pt x="1693" y="804"/>
                </a:lnTo>
                <a:lnTo>
                  <a:pt x="1710" y="797"/>
                </a:lnTo>
                <a:lnTo>
                  <a:pt x="1728" y="791"/>
                </a:lnTo>
                <a:lnTo>
                  <a:pt x="1746" y="788"/>
                </a:lnTo>
                <a:lnTo>
                  <a:pt x="1765" y="786"/>
                </a:lnTo>
                <a:lnTo>
                  <a:pt x="1765" y="786"/>
                </a:lnTo>
                <a:close/>
              </a:path>
            </a:pathLst>
          </a:custGeom>
          <a:solidFill>
            <a:srgbClr val="FFFF00"/>
          </a:solidFill>
          <a:ln w="28575">
            <a:solidFill>
              <a:schemeClr val="bg1">
                <a:lumMod val="50000"/>
              </a:schemeClr>
            </a:solidFill>
            <a:prstDash val="solid"/>
            <a:round/>
            <a:headEnd/>
            <a:tailEnd/>
          </a:ln>
        </p:spPr>
        <p:txBody>
          <a:bodyPr bIns="360000" anchor="ctr"/>
          <a:lstStyle/>
          <a:p>
            <a:pPr algn="ctr">
              <a:defRPr/>
            </a:pPr>
            <a:r>
              <a:rPr lang="en-US" sz="4000" b="1" dirty="0" smtClean="0"/>
              <a:t>Within Strands</a:t>
            </a:r>
            <a:endParaRPr lang="en-GB" sz="4000" b="1" dirty="0"/>
          </a:p>
        </p:txBody>
      </p:sp>
      <p:sp>
        <p:nvSpPr>
          <p:cNvPr id="7" name="Freeform 11"/>
          <p:cNvSpPr>
            <a:spLocks/>
          </p:cNvSpPr>
          <p:nvPr/>
        </p:nvSpPr>
        <p:spPr bwMode="auto">
          <a:xfrm>
            <a:off x="611560" y="3572652"/>
            <a:ext cx="3138339" cy="1800200"/>
          </a:xfrm>
          <a:custGeom>
            <a:avLst/>
            <a:gdLst>
              <a:gd name="T0" fmla="*/ 791 w 2377"/>
              <a:gd name="T1" fmla="*/ 179 h 1976"/>
              <a:gd name="T2" fmla="*/ 813 w 2377"/>
              <a:gd name="T3" fmla="*/ 131 h 1976"/>
              <a:gd name="T4" fmla="*/ 855 w 2377"/>
              <a:gd name="T5" fmla="*/ 89 h 1976"/>
              <a:gd name="T6" fmla="*/ 886 w 2377"/>
              <a:gd name="T7" fmla="*/ 70 h 1976"/>
              <a:gd name="T8" fmla="*/ 907 w 2377"/>
              <a:gd name="T9" fmla="*/ 43 h 1976"/>
              <a:gd name="T10" fmla="*/ 904 w 2377"/>
              <a:gd name="T11" fmla="*/ 19 h 1976"/>
              <a:gd name="T12" fmla="*/ 877 w 2377"/>
              <a:gd name="T13" fmla="*/ 3 h 1976"/>
              <a:gd name="T14" fmla="*/ 0 w 2377"/>
              <a:gd name="T15" fmla="*/ 1976 h 1976"/>
              <a:gd name="T16" fmla="*/ 1980 w 2377"/>
              <a:gd name="T17" fmla="*/ 1121 h 1976"/>
              <a:gd name="T18" fmla="*/ 1986 w 2377"/>
              <a:gd name="T19" fmla="*/ 1090 h 1976"/>
              <a:gd name="T20" fmla="*/ 2004 w 2377"/>
              <a:gd name="T21" fmla="*/ 1069 h 1976"/>
              <a:gd name="T22" fmla="*/ 2031 w 2377"/>
              <a:gd name="T23" fmla="*/ 1072 h 1976"/>
              <a:gd name="T24" fmla="*/ 2057 w 2377"/>
              <a:gd name="T25" fmla="*/ 1099 h 1976"/>
              <a:gd name="T26" fmla="*/ 2079 w 2377"/>
              <a:gd name="T27" fmla="*/ 1134 h 1976"/>
              <a:gd name="T28" fmla="*/ 2121 w 2377"/>
              <a:gd name="T29" fmla="*/ 1170 h 1976"/>
              <a:gd name="T30" fmla="*/ 2175 w 2377"/>
              <a:gd name="T31" fmla="*/ 1188 h 1976"/>
              <a:gd name="T32" fmla="*/ 2229 w 2377"/>
              <a:gd name="T33" fmla="*/ 1184 h 1976"/>
              <a:gd name="T34" fmla="*/ 2294 w 2377"/>
              <a:gd name="T35" fmla="*/ 1149 h 1976"/>
              <a:gd name="T36" fmla="*/ 2345 w 2377"/>
              <a:gd name="T37" fmla="*/ 1088 h 1976"/>
              <a:gd name="T38" fmla="*/ 2372 w 2377"/>
              <a:gd name="T39" fmla="*/ 1006 h 1976"/>
              <a:gd name="T40" fmla="*/ 2375 w 2377"/>
              <a:gd name="T41" fmla="*/ 936 h 1976"/>
              <a:gd name="T42" fmla="*/ 2354 w 2377"/>
              <a:gd name="T43" fmla="*/ 850 h 1976"/>
              <a:gd name="T44" fmla="*/ 2309 w 2377"/>
              <a:gd name="T45" fmla="*/ 783 h 1976"/>
              <a:gd name="T46" fmla="*/ 2247 w 2377"/>
              <a:gd name="T47" fmla="*/ 740 h 1976"/>
              <a:gd name="T48" fmla="*/ 2191 w 2377"/>
              <a:gd name="T49" fmla="*/ 729 h 1976"/>
              <a:gd name="T50" fmla="*/ 2133 w 2377"/>
              <a:gd name="T51" fmla="*/ 743 h 1976"/>
              <a:gd name="T52" fmla="*/ 2093 w 2377"/>
              <a:gd name="T53" fmla="*/ 770 h 1976"/>
              <a:gd name="T54" fmla="*/ 2063 w 2377"/>
              <a:gd name="T55" fmla="*/ 810 h 1976"/>
              <a:gd name="T56" fmla="*/ 2037 w 2377"/>
              <a:gd name="T57" fmla="*/ 843 h 1976"/>
              <a:gd name="T58" fmla="*/ 2010 w 2377"/>
              <a:gd name="T59" fmla="*/ 852 h 1976"/>
              <a:gd name="T60" fmla="*/ 1989 w 2377"/>
              <a:gd name="T61" fmla="*/ 837 h 1976"/>
              <a:gd name="T62" fmla="*/ 1980 w 2377"/>
              <a:gd name="T63" fmla="*/ 798 h 1976"/>
              <a:gd name="T64" fmla="*/ 1178 w 2377"/>
              <a:gd name="T65" fmla="*/ 0 h 1976"/>
              <a:gd name="T66" fmla="*/ 1146 w 2377"/>
              <a:gd name="T67" fmla="*/ 6 h 1976"/>
              <a:gd name="T68" fmla="*/ 1127 w 2377"/>
              <a:gd name="T69" fmla="*/ 25 h 1976"/>
              <a:gd name="T70" fmla="*/ 1128 w 2377"/>
              <a:gd name="T71" fmla="*/ 51 h 1976"/>
              <a:gd name="T72" fmla="*/ 1155 w 2377"/>
              <a:gd name="T73" fmla="*/ 76 h 1976"/>
              <a:gd name="T74" fmla="*/ 1191 w 2377"/>
              <a:gd name="T75" fmla="*/ 98 h 1976"/>
              <a:gd name="T76" fmla="*/ 1227 w 2377"/>
              <a:gd name="T77" fmla="*/ 142 h 1976"/>
              <a:gd name="T78" fmla="*/ 1245 w 2377"/>
              <a:gd name="T79" fmla="*/ 196 h 1976"/>
              <a:gd name="T80" fmla="*/ 1242 w 2377"/>
              <a:gd name="T81" fmla="*/ 248 h 1976"/>
              <a:gd name="T82" fmla="*/ 1206 w 2377"/>
              <a:gd name="T83" fmla="*/ 314 h 1976"/>
              <a:gd name="T84" fmla="*/ 1145 w 2377"/>
              <a:gd name="T85" fmla="*/ 365 h 1976"/>
              <a:gd name="T86" fmla="*/ 1063 w 2377"/>
              <a:gd name="T87" fmla="*/ 391 h 1976"/>
              <a:gd name="T88" fmla="*/ 994 w 2377"/>
              <a:gd name="T89" fmla="*/ 394 h 1976"/>
              <a:gd name="T90" fmla="*/ 907 w 2377"/>
              <a:gd name="T91" fmla="*/ 374 h 1976"/>
              <a:gd name="T92" fmla="*/ 840 w 2377"/>
              <a:gd name="T93" fmla="*/ 329 h 1976"/>
              <a:gd name="T94" fmla="*/ 798 w 2377"/>
              <a:gd name="T95" fmla="*/ 266 h 1976"/>
              <a:gd name="T96" fmla="*/ 788 w 2377"/>
              <a:gd name="T97" fmla="*/ 212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77" h="1976">
                <a:moveTo>
                  <a:pt x="788" y="212"/>
                </a:moveTo>
                <a:lnTo>
                  <a:pt x="788" y="212"/>
                </a:lnTo>
                <a:lnTo>
                  <a:pt x="788" y="196"/>
                </a:lnTo>
                <a:lnTo>
                  <a:pt x="791" y="179"/>
                </a:lnTo>
                <a:lnTo>
                  <a:pt x="795" y="166"/>
                </a:lnTo>
                <a:lnTo>
                  <a:pt x="800" y="152"/>
                </a:lnTo>
                <a:lnTo>
                  <a:pt x="806" y="142"/>
                </a:lnTo>
                <a:lnTo>
                  <a:pt x="813" y="131"/>
                </a:lnTo>
                <a:lnTo>
                  <a:pt x="821" y="121"/>
                </a:lnTo>
                <a:lnTo>
                  <a:pt x="828" y="113"/>
                </a:lnTo>
                <a:lnTo>
                  <a:pt x="843" y="98"/>
                </a:lnTo>
                <a:lnTo>
                  <a:pt x="855" y="89"/>
                </a:lnTo>
                <a:lnTo>
                  <a:pt x="868" y="82"/>
                </a:lnTo>
                <a:lnTo>
                  <a:pt x="868" y="82"/>
                </a:lnTo>
                <a:lnTo>
                  <a:pt x="877" y="76"/>
                </a:lnTo>
                <a:lnTo>
                  <a:pt x="886" y="70"/>
                </a:lnTo>
                <a:lnTo>
                  <a:pt x="894" y="64"/>
                </a:lnTo>
                <a:lnTo>
                  <a:pt x="900" y="57"/>
                </a:lnTo>
                <a:lnTo>
                  <a:pt x="904" y="51"/>
                </a:lnTo>
                <a:lnTo>
                  <a:pt x="907" y="43"/>
                </a:lnTo>
                <a:lnTo>
                  <a:pt x="909" y="37"/>
                </a:lnTo>
                <a:lnTo>
                  <a:pt x="909" y="31"/>
                </a:lnTo>
                <a:lnTo>
                  <a:pt x="907" y="25"/>
                </a:lnTo>
                <a:lnTo>
                  <a:pt x="904" y="19"/>
                </a:lnTo>
                <a:lnTo>
                  <a:pt x="900" y="13"/>
                </a:lnTo>
                <a:lnTo>
                  <a:pt x="894" y="9"/>
                </a:lnTo>
                <a:lnTo>
                  <a:pt x="886" y="6"/>
                </a:lnTo>
                <a:lnTo>
                  <a:pt x="877" y="3"/>
                </a:lnTo>
                <a:lnTo>
                  <a:pt x="867" y="1"/>
                </a:lnTo>
                <a:lnTo>
                  <a:pt x="856" y="0"/>
                </a:lnTo>
                <a:lnTo>
                  <a:pt x="0" y="0"/>
                </a:lnTo>
                <a:lnTo>
                  <a:pt x="0" y="1976"/>
                </a:lnTo>
                <a:lnTo>
                  <a:pt x="1979" y="1976"/>
                </a:lnTo>
                <a:lnTo>
                  <a:pt x="1979" y="1522"/>
                </a:lnTo>
                <a:lnTo>
                  <a:pt x="1980" y="1522"/>
                </a:lnTo>
                <a:lnTo>
                  <a:pt x="1980" y="1121"/>
                </a:lnTo>
                <a:lnTo>
                  <a:pt x="1980" y="1121"/>
                </a:lnTo>
                <a:lnTo>
                  <a:pt x="1982" y="1109"/>
                </a:lnTo>
                <a:lnTo>
                  <a:pt x="1983" y="1099"/>
                </a:lnTo>
                <a:lnTo>
                  <a:pt x="1986" y="1090"/>
                </a:lnTo>
                <a:lnTo>
                  <a:pt x="1989" y="1082"/>
                </a:lnTo>
                <a:lnTo>
                  <a:pt x="1994" y="1076"/>
                </a:lnTo>
                <a:lnTo>
                  <a:pt x="2000" y="1072"/>
                </a:lnTo>
                <a:lnTo>
                  <a:pt x="2004" y="1069"/>
                </a:lnTo>
                <a:lnTo>
                  <a:pt x="2010" y="1067"/>
                </a:lnTo>
                <a:lnTo>
                  <a:pt x="2018" y="1067"/>
                </a:lnTo>
                <a:lnTo>
                  <a:pt x="2024" y="1069"/>
                </a:lnTo>
                <a:lnTo>
                  <a:pt x="2031" y="1072"/>
                </a:lnTo>
                <a:lnTo>
                  <a:pt x="2037" y="1076"/>
                </a:lnTo>
                <a:lnTo>
                  <a:pt x="2045" y="1082"/>
                </a:lnTo>
                <a:lnTo>
                  <a:pt x="2051" y="1090"/>
                </a:lnTo>
                <a:lnTo>
                  <a:pt x="2057" y="1099"/>
                </a:lnTo>
                <a:lnTo>
                  <a:pt x="2063" y="1109"/>
                </a:lnTo>
                <a:lnTo>
                  <a:pt x="2063" y="1109"/>
                </a:lnTo>
                <a:lnTo>
                  <a:pt x="2070" y="1121"/>
                </a:lnTo>
                <a:lnTo>
                  <a:pt x="2079" y="1134"/>
                </a:lnTo>
                <a:lnTo>
                  <a:pt x="2093" y="1149"/>
                </a:lnTo>
                <a:lnTo>
                  <a:pt x="2102" y="1157"/>
                </a:lnTo>
                <a:lnTo>
                  <a:pt x="2111" y="1163"/>
                </a:lnTo>
                <a:lnTo>
                  <a:pt x="2121" y="1170"/>
                </a:lnTo>
                <a:lnTo>
                  <a:pt x="2133" y="1176"/>
                </a:lnTo>
                <a:lnTo>
                  <a:pt x="2146" y="1181"/>
                </a:lnTo>
                <a:lnTo>
                  <a:pt x="2160" y="1185"/>
                </a:lnTo>
                <a:lnTo>
                  <a:pt x="2175" y="1188"/>
                </a:lnTo>
                <a:lnTo>
                  <a:pt x="2191" y="1188"/>
                </a:lnTo>
                <a:lnTo>
                  <a:pt x="2191" y="1188"/>
                </a:lnTo>
                <a:lnTo>
                  <a:pt x="2211" y="1188"/>
                </a:lnTo>
                <a:lnTo>
                  <a:pt x="2229" y="1184"/>
                </a:lnTo>
                <a:lnTo>
                  <a:pt x="2247" y="1179"/>
                </a:lnTo>
                <a:lnTo>
                  <a:pt x="2263" y="1170"/>
                </a:lnTo>
                <a:lnTo>
                  <a:pt x="2279" y="1161"/>
                </a:lnTo>
                <a:lnTo>
                  <a:pt x="2294" y="1149"/>
                </a:lnTo>
                <a:lnTo>
                  <a:pt x="2309" y="1136"/>
                </a:lnTo>
                <a:lnTo>
                  <a:pt x="2321" y="1121"/>
                </a:lnTo>
                <a:lnTo>
                  <a:pt x="2333" y="1106"/>
                </a:lnTo>
                <a:lnTo>
                  <a:pt x="2345" y="1088"/>
                </a:lnTo>
                <a:lnTo>
                  <a:pt x="2354" y="1069"/>
                </a:lnTo>
                <a:lnTo>
                  <a:pt x="2362" y="1049"/>
                </a:lnTo>
                <a:lnTo>
                  <a:pt x="2368" y="1028"/>
                </a:lnTo>
                <a:lnTo>
                  <a:pt x="2372" y="1006"/>
                </a:lnTo>
                <a:lnTo>
                  <a:pt x="2375" y="983"/>
                </a:lnTo>
                <a:lnTo>
                  <a:pt x="2377" y="960"/>
                </a:lnTo>
                <a:lnTo>
                  <a:pt x="2377" y="960"/>
                </a:lnTo>
                <a:lnTo>
                  <a:pt x="2375" y="936"/>
                </a:lnTo>
                <a:lnTo>
                  <a:pt x="2372" y="913"/>
                </a:lnTo>
                <a:lnTo>
                  <a:pt x="2368" y="891"/>
                </a:lnTo>
                <a:lnTo>
                  <a:pt x="2362" y="870"/>
                </a:lnTo>
                <a:lnTo>
                  <a:pt x="2354" y="850"/>
                </a:lnTo>
                <a:lnTo>
                  <a:pt x="2345" y="831"/>
                </a:lnTo>
                <a:lnTo>
                  <a:pt x="2333" y="813"/>
                </a:lnTo>
                <a:lnTo>
                  <a:pt x="2321" y="797"/>
                </a:lnTo>
                <a:lnTo>
                  <a:pt x="2309" y="783"/>
                </a:lnTo>
                <a:lnTo>
                  <a:pt x="2294" y="770"/>
                </a:lnTo>
                <a:lnTo>
                  <a:pt x="2279" y="758"/>
                </a:lnTo>
                <a:lnTo>
                  <a:pt x="2263" y="749"/>
                </a:lnTo>
                <a:lnTo>
                  <a:pt x="2247" y="740"/>
                </a:lnTo>
                <a:lnTo>
                  <a:pt x="2229" y="735"/>
                </a:lnTo>
                <a:lnTo>
                  <a:pt x="2211" y="731"/>
                </a:lnTo>
                <a:lnTo>
                  <a:pt x="2191" y="729"/>
                </a:lnTo>
                <a:lnTo>
                  <a:pt x="2191" y="729"/>
                </a:lnTo>
                <a:lnTo>
                  <a:pt x="2175" y="731"/>
                </a:lnTo>
                <a:lnTo>
                  <a:pt x="2160" y="734"/>
                </a:lnTo>
                <a:lnTo>
                  <a:pt x="2146" y="737"/>
                </a:lnTo>
                <a:lnTo>
                  <a:pt x="2133" y="743"/>
                </a:lnTo>
                <a:lnTo>
                  <a:pt x="2121" y="749"/>
                </a:lnTo>
                <a:lnTo>
                  <a:pt x="2111" y="755"/>
                </a:lnTo>
                <a:lnTo>
                  <a:pt x="2102" y="762"/>
                </a:lnTo>
                <a:lnTo>
                  <a:pt x="2093" y="770"/>
                </a:lnTo>
                <a:lnTo>
                  <a:pt x="2079" y="785"/>
                </a:lnTo>
                <a:lnTo>
                  <a:pt x="2070" y="798"/>
                </a:lnTo>
                <a:lnTo>
                  <a:pt x="2063" y="810"/>
                </a:lnTo>
                <a:lnTo>
                  <a:pt x="2063" y="810"/>
                </a:lnTo>
                <a:lnTo>
                  <a:pt x="2057" y="820"/>
                </a:lnTo>
                <a:lnTo>
                  <a:pt x="2051" y="829"/>
                </a:lnTo>
                <a:lnTo>
                  <a:pt x="2045" y="837"/>
                </a:lnTo>
                <a:lnTo>
                  <a:pt x="2037" y="843"/>
                </a:lnTo>
                <a:lnTo>
                  <a:pt x="2031" y="847"/>
                </a:lnTo>
                <a:lnTo>
                  <a:pt x="2024" y="850"/>
                </a:lnTo>
                <a:lnTo>
                  <a:pt x="2018" y="852"/>
                </a:lnTo>
                <a:lnTo>
                  <a:pt x="2010" y="852"/>
                </a:lnTo>
                <a:lnTo>
                  <a:pt x="2004" y="850"/>
                </a:lnTo>
                <a:lnTo>
                  <a:pt x="2000" y="847"/>
                </a:lnTo>
                <a:lnTo>
                  <a:pt x="1994" y="843"/>
                </a:lnTo>
                <a:lnTo>
                  <a:pt x="1989" y="837"/>
                </a:lnTo>
                <a:lnTo>
                  <a:pt x="1986" y="829"/>
                </a:lnTo>
                <a:lnTo>
                  <a:pt x="1983" y="820"/>
                </a:lnTo>
                <a:lnTo>
                  <a:pt x="1982" y="810"/>
                </a:lnTo>
                <a:lnTo>
                  <a:pt x="1980" y="798"/>
                </a:lnTo>
                <a:lnTo>
                  <a:pt x="1980" y="547"/>
                </a:lnTo>
                <a:lnTo>
                  <a:pt x="1979" y="547"/>
                </a:lnTo>
                <a:lnTo>
                  <a:pt x="1979" y="0"/>
                </a:lnTo>
                <a:lnTo>
                  <a:pt x="1178" y="0"/>
                </a:lnTo>
                <a:lnTo>
                  <a:pt x="1178" y="0"/>
                </a:lnTo>
                <a:lnTo>
                  <a:pt x="1166" y="1"/>
                </a:lnTo>
                <a:lnTo>
                  <a:pt x="1155" y="3"/>
                </a:lnTo>
                <a:lnTo>
                  <a:pt x="1146" y="6"/>
                </a:lnTo>
                <a:lnTo>
                  <a:pt x="1140" y="9"/>
                </a:lnTo>
                <a:lnTo>
                  <a:pt x="1134" y="13"/>
                </a:lnTo>
                <a:lnTo>
                  <a:pt x="1130" y="19"/>
                </a:lnTo>
                <a:lnTo>
                  <a:pt x="1127" y="25"/>
                </a:lnTo>
                <a:lnTo>
                  <a:pt x="1125" y="31"/>
                </a:lnTo>
                <a:lnTo>
                  <a:pt x="1125" y="37"/>
                </a:lnTo>
                <a:lnTo>
                  <a:pt x="1125" y="43"/>
                </a:lnTo>
                <a:lnTo>
                  <a:pt x="1128" y="51"/>
                </a:lnTo>
                <a:lnTo>
                  <a:pt x="1133" y="57"/>
                </a:lnTo>
                <a:lnTo>
                  <a:pt x="1139" y="64"/>
                </a:lnTo>
                <a:lnTo>
                  <a:pt x="1146" y="70"/>
                </a:lnTo>
                <a:lnTo>
                  <a:pt x="1155" y="76"/>
                </a:lnTo>
                <a:lnTo>
                  <a:pt x="1166" y="82"/>
                </a:lnTo>
                <a:lnTo>
                  <a:pt x="1166" y="82"/>
                </a:lnTo>
                <a:lnTo>
                  <a:pt x="1178" y="89"/>
                </a:lnTo>
                <a:lnTo>
                  <a:pt x="1191" y="98"/>
                </a:lnTo>
                <a:lnTo>
                  <a:pt x="1206" y="113"/>
                </a:lnTo>
                <a:lnTo>
                  <a:pt x="1214" y="121"/>
                </a:lnTo>
                <a:lnTo>
                  <a:pt x="1221" y="131"/>
                </a:lnTo>
                <a:lnTo>
                  <a:pt x="1227" y="142"/>
                </a:lnTo>
                <a:lnTo>
                  <a:pt x="1233" y="152"/>
                </a:lnTo>
                <a:lnTo>
                  <a:pt x="1239" y="166"/>
                </a:lnTo>
                <a:lnTo>
                  <a:pt x="1242" y="179"/>
                </a:lnTo>
                <a:lnTo>
                  <a:pt x="1245" y="196"/>
                </a:lnTo>
                <a:lnTo>
                  <a:pt x="1247" y="212"/>
                </a:lnTo>
                <a:lnTo>
                  <a:pt x="1247" y="212"/>
                </a:lnTo>
                <a:lnTo>
                  <a:pt x="1245" y="230"/>
                </a:lnTo>
                <a:lnTo>
                  <a:pt x="1242" y="248"/>
                </a:lnTo>
                <a:lnTo>
                  <a:pt x="1236" y="266"/>
                </a:lnTo>
                <a:lnTo>
                  <a:pt x="1229" y="282"/>
                </a:lnTo>
                <a:lnTo>
                  <a:pt x="1218" y="299"/>
                </a:lnTo>
                <a:lnTo>
                  <a:pt x="1206" y="314"/>
                </a:lnTo>
                <a:lnTo>
                  <a:pt x="1194" y="329"/>
                </a:lnTo>
                <a:lnTo>
                  <a:pt x="1179" y="342"/>
                </a:lnTo>
                <a:lnTo>
                  <a:pt x="1163" y="354"/>
                </a:lnTo>
                <a:lnTo>
                  <a:pt x="1145" y="365"/>
                </a:lnTo>
                <a:lnTo>
                  <a:pt x="1125" y="374"/>
                </a:lnTo>
                <a:lnTo>
                  <a:pt x="1106" y="381"/>
                </a:lnTo>
                <a:lnTo>
                  <a:pt x="1085" y="387"/>
                </a:lnTo>
                <a:lnTo>
                  <a:pt x="1063" y="391"/>
                </a:lnTo>
                <a:lnTo>
                  <a:pt x="1040" y="394"/>
                </a:lnTo>
                <a:lnTo>
                  <a:pt x="1016" y="396"/>
                </a:lnTo>
                <a:lnTo>
                  <a:pt x="1016" y="396"/>
                </a:lnTo>
                <a:lnTo>
                  <a:pt x="994" y="394"/>
                </a:lnTo>
                <a:lnTo>
                  <a:pt x="970" y="391"/>
                </a:lnTo>
                <a:lnTo>
                  <a:pt x="949" y="387"/>
                </a:lnTo>
                <a:lnTo>
                  <a:pt x="928" y="381"/>
                </a:lnTo>
                <a:lnTo>
                  <a:pt x="907" y="374"/>
                </a:lnTo>
                <a:lnTo>
                  <a:pt x="888" y="365"/>
                </a:lnTo>
                <a:lnTo>
                  <a:pt x="871" y="354"/>
                </a:lnTo>
                <a:lnTo>
                  <a:pt x="855" y="342"/>
                </a:lnTo>
                <a:lnTo>
                  <a:pt x="840" y="329"/>
                </a:lnTo>
                <a:lnTo>
                  <a:pt x="827" y="314"/>
                </a:lnTo>
                <a:lnTo>
                  <a:pt x="815" y="299"/>
                </a:lnTo>
                <a:lnTo>
                  <a:pt x="806" y="282"/>
                </a:lnTo>
                <a:lnTo>
                  <a:pt x="798" y="266"/>
                </a:lnTo>
                <a:lnTo>
                  <a:pt x="792" y="248"/>
                </a:lnTo>
                <a:lnTo>
                  <a:pt x="789" y="230"/>
                </a:lnTo>
                <a:lnTo>
                  <a:pt x="788" y="212"/>
                </a:lnTo>
                <a:lnTo>
                  <a:pt x="788" y="212"/>
                </a:lnTo>
                <a:close/>
              </a:path>
            </a:pathLst>
          </a:custGeom>
          <a:solidFill>
            <a:schemeClr val="tx2">
              <a:lumMod val="40000"/>
              <a:lumOff val="60000"/>
            </a:schemeClr>
          </a:solidFill>
          <a:ln w="28575">
            <a:solidFill>
              <a:schemeClr val="bg1">
                <a:lumMod val="50000"/>
              </a:schemeClr>
            </a:solidFill>
            <a:prstDash val="solid"/>
            <a:round/>
            <a:headEnd/>
            <a:tailEnd/>
          </a:ln>
        </p:spPr>
        <p:txBody>
          <a:bodyPr rIns="324000" anchor="ctr"/>
          <a:lstStyle/>
          <a:p>
            <a:pPr algn="ctr">
              <a:defRPr/>
            </a:pPr>
            <a:r>
              <a:rPr lang="en-GB" sz="4000" b="1" dirty="0" smtClean="0"/>
              <a:t>Past</a:t>
            </a:r>
            <a:endParaRPr lang="en-GB" sz="4000" b="1" dirty="0"/>
          </a:p>
        </p:txBody>
      </p:sp>
      <p:sp>
        <p:nvSpPr>
          <p:cNvPr id="8" name="Freeform 12"/>
          <p:cNvSpPr>
            <a:spLocks/>
          </p:cNvSpPr>
          <p:nvPr/>
        </p:nvSpPr>
        <p:spPr bwMode="auto">
          <a:xfrm>
            <a:off x="5292080" y="1774271"/>
            <a:ext cx="3138339" cy="1798381"/>
          </a:xfrm>
          <a:custGeom>
            <a:avLst/>
            <a:gdLst>
              <a:gd name="T0" fmla="*/ 1586 w 2377"/>
              <a:gd name="T1" fmla="*/ 1797 h 1975"/>
              <a:gd name="T2" fmla="*/ 1564 w 2377"/>
              <a:gd name="T3" fmla="*/ 1845 h 1975"/>
              <a:gd name="T4" fmla="*/ 1522 w 2377"/>
              <a:gd name="T5" fmla="*/ 1886 h 1975"/>
              <a:gd name="T6" fmla="*/ 1489 w 2377"/>
              <a:gd name="T7" fmla="*/ 1906 h 1975"/>
              <a:gd name="T8" fmla="*/ 1470 w 2377"/>
              <a:gd name="T9" fmla="*/ 1933 h 1975"/>
              <a:gd name="T10" fmla="*/ 1473 w 2377"/>
              <a:gd name="T11" fmla="*/ 1957 h 1975"/>
              <a:gd name="T12" fmla="*/ 1500 w 2377"/>
              <a:gd name="T13" fmla="*/ 1973 h 1975"/>
              <a:gd name="T14" fmla="*/ 2377 w 2377"/>
              <a:gd name="T15" fmla="*/ 0 h 1975"/>
              <a:gd name="T16" fmla="*/ 395 w 2377"/>
              <a:gd name="T17" fmla="*/ 855 h 1975"/>
              <a:gd name="T18" fmla="*/ 390 w 2377"/>
              <a:gd name="T19" fmla="*/ 886 h 1975"/>
              <a:gd name="T20" fmla="*/ 371 w 2377"/>
              <a:gd name="T21" fmla="*/ 907 h 1975"/>
              <a:gd name="T22" fmla="*/ 346 w 2377"/>
              <a:gd name="T23" fmla="*/ 904 h 1975"/>
              <a:gd name="T24" fmla="*/ 320 w 2377"/>
              <a:gd name="T25" fmla="*/ 877 h 1975"/>
              <a:gd name="T26" fmla="*/ 298 w 2377"/>
              <a:gd name="T27" fmla="*/ 842 h 1975"/>
              <a:gd name="T28" fmla="*/ 254 w 2377"/>
              <a:gd name="T29" fmla="*/ 806 h 1975"/>
              <a:gd name="T30" fmla="*/ 201 w 2377"/>
              <a:gd name="T31" fmla="*/ 788 h 1975"/>
              <a:gd name="T32" fmla="*/ 148 w 2377"/>
              <a:gd name="T33" fmla="*/ 792 h 1975"/>
              <a:gd name="T34" fmla="*/ 83 w 2377"/>
              <a:gd name="T35" fmla="*/ 827 h 1975"/>
              <a:gd name="T36" fmla="*/ 32 w 2377"/>
              <a:gd name="T37" fmla="*/ 888 h 1975"/>
              <a:gd name="T38" fmla="*/ 5 w 2377"/>
              <a:gd name="T39" fmla="*/ 970 h 1975"/>
              <a:gd name="T40" fmla="*/ 2 w 2377"/>
              <a:gd name="T41" fmla="*/ 1040 h 1975"/>
              <a:gd name="T42" fmla="*/ 23 w 2377"/>
              <a:gd name="T43" fmla="*/ 1126 h 1975"/>
              <a:gd name="T44" fmla="*/ 68 w 2377"/>
              <a:gd name="T45" fmla="*/ 1193 h 1975"/>
              <a:gd name="T46" fmla="*/ 130 w 2377"/>
              <a:gd name="T47" fmla="*/ 1236 h 1975"/>
              <a:gd name="T48" fmla="*/ 184 w 2377"/>
              <a:gd name="T49" fmla="*/ 1245 h 1975"/>
              <a:gd name="T50" fmla="*/ 243 w 2377"/>
              <a:gd name="T51" fmla="*/ 1233 h 1975"/>
              <a:gd name="T52" fmla="*/ 283 w 2377"/>
              <a:gd name="T53" fmla="*/ 1206 h 1975"/>
              <a:gd name="T54" fmla="*/ 314 w 2377"/>
              <a:gd name="T55" fmla="*/ 1166 h 1975"/>
              <a:gd name="T56" fmla="*/ 340 w 2377"/>
              <a:gd name="T57" fmla="*/ 1133 h 1975"/>
              <a:gd name="T58" fmla="*/ 365 w 2377"/>
              <a:gd name="T59" fmla="*/ 1124 h 1975"/>
              <a:gd name="T60" fmla="*/ 388 w 2377"/>
              <a:gd name="T61" fmla="*/ 1139 h 1975"/>
              <a:gd name="T62" fmla="*/ 395 w 2377"/>
              <a:gd name="T63" fmla="*/ 1178 h 1975"/>
              <a:gd name="T64" fmla="*/ 1199 w 2377"/>
              <a:gd name="T65" fmla="*/ 1975 h 1975"/>
              <a:gd name="T66" fmla="*/ 1229 w 2377"/>
              <a:gd name="T67" fmla="*/ 1970 h 1975"/>
              <a:gd name="T68" fmla="*/ 1250 w 2377"/>
              <a:gd name="T69" fmla="*/ 1951 h 1975"/>
              <a:gd name="T70" fmla="*/ 1247 w 2377"/>
              <a:gd name="T71" fmla="*/ 1925 h 1975"/>
              <a:gd name="T72" fmla="*/ 1222 w 2377"/>
              <a:gd name="T73" fmla="*/ 1900 h 1975"/>
              <a:gd name="T74" fmla="*/ 1186 w 2377"/>
              <a:gd name="T75" fmla="*/ 1878 h 1975"/>
              <a:gd name="T76" fmla="*/ 1150 w 2377"/>
              <a:gd name="T77" fmla="*/ 1834 h 1975"/>
              <a:gd name="T78" fmla="*/ 1132 w 2377"/>
              <a:gd name="T79" fmla="*/ 1780 h 1975"/>
              <a:gd name="T80" fmla="*/ 1135 w 2377"/>
              <a:gd name="T81" fmla="*/ 1728 h 1975"/>
              <a:gd name="T82" fmla="*/ 1169 w 2377"/>
              <a:gd name="T83" fmla="*/ 1662 h 1975"/>
              <a:gd name="T84" fmla="*/ 1232 w 2377"/>
              <a:gd name="T85" fmla="*/ 1611 h 1975"/>
              <a:gd name="T86" fmla="*/ 1314 w 2377"/>
              <a:gd name="T87" fmla="*/ 1585 h 1975"/>
              <a:gd name="T88" fmla="*/ 1383 w 2377"/>
              <a:gd name="T89" fmla="*/ 1582 h 1975"/>
              <a:gd name="T90" fmla="*/ 1470 w 2377"/>
              <a:gd name="T91" fmla="*/ 1602 h 1975"/>
              <a:gd name="T92" fmla="*/ 1537 w 2377"/>
              <a:gd name="T93" fmla="*/ 1647 h 1975"/>
              <a:gd name="T94" fmla="*/ 1579 w 2377"/>
              <a:gd name="T95" fmla="*/ 1710 h 1975"/>
              <a:gd name="T96" fmla="*/ 1589 w 2377"/>
              <a:gd name="T97" fmla="*/ 1764 h 1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77" h="1975">
                <a:moveTo>
                  <a:pt x="1589" y="1764"/>
                </a:moveTo>
                <a:lnTo>
                  <a:pt x="1589" y="1764"/>
                </a:lnTo>
                <a:lnTo>
                  <a:pt x="1588" y="1780"/>
                </a:lnTo>
                <a:lnTo>
                  <a:pt x="1586" y="1797"/>
                </a:lnTo>
                <a:lnTo>
                  <a:pt x="1582" y="1810"/>
                </a:lnTo>
                <a:lnTo>
                  <a:pt x="1577" y="1822"/>
                </a:lnTo>
                <a:lnTo>
                  <a:pt x="1571" y="1834"/>
                </a:lnTo>
                <a:lnTo>
                  <a:pt x="1564" y="1845"/>
                </a:lnTo>
                <a:lnTo>
                  <a:pt x="1556" y="1855"/>
                </a:lnTo>
                <a:lnTo>
                  <a:pt x="1549" y="1863"/>
                </a:lnTo>
                <a:lnTo>
                  <a:pt x="1534" y="1878"/>
                </a:lnTo>
                <a:lnTo>
                  <a:pt x="1522" y="1886"/>
                </a:lnTo>
                <a:lnTo>
                  <a:pt x="1509" y="1894"/>
                </a:lnTo>
                <a:lnTo>
                  <a:pt x="1509" y="1894"/>
                </a:lnTo>
                <a:lnTo>
                  <a:pt x="1498" y="1900"/>
                </a:lnTo>
                <a:lnTo>
                  <a:pt x="1489" y="1906"/>
                </a:lnTo>
                <a:lnTo>
                  <a:pt x="1483" y="1912"/>
                </a:lnTo>
                <a:lnTo>
                  <a:pt x="1477" y="1919"/>
                </a:lnTo>
                <a:lnTo>
                  <a:pt x="1473" y="1925"/>
                </a:lnTo>
                <a:lnTo>
                  <a:pt x="1470" y="1933"/>
                </a:lnTo>
                <a:lnTo>
                  <a:pt x="1468" y="1939"/>
                </a:lnTo>
                <a:lnTo>
                  <a:pt x="1468" y="1945"/>
                </a:lnTo>
                <a:lnTo>
                  <a:pt x="1470" y="1951"/>
                </a:lnTo>
                <a:lnTo>
                  <a:pt x="1473" y="1957"/>
                </a:lnTo>
                <a:lnTo>
                  <a:pt x="1477" y="1963"/>
                </a:lnTo>
                <a:lnTo>
                  <a:pt x="1483" y="1967"/>
                </a:lnTo>
                <a:lnTo>
                  <a:pt x="1491" y="1970"/>
                </a:lnTo>
                <a:lnTo>
                  <a:pt x="1500" y="1973"/>
                </a:lnTo>
                <a:lnTo>
                  <a:pt x="1509" y="1975"/>
                </a:lnTo>
                <a:lnTo>
                  <a:pt x="1521" y="1975"/>
                </a:lnTo>
                <a:lnTo>
                  <a:pt x="2377" y="1975"/>
                </a:lnTo>
                <a:lnTo>
                  <a:pt x="2377" y="0"/>
                </a:lnTo>
                <a:lnTo>
                  <a:pt x="398" y="0"/>
                </a:lnTo>
                <a:lnTo>
                  <a:pt x="398" y="454"/>
                </a:lnTo>
                <a:lnTo>
                  <a:pt x="395" y="454"/>
                </a:lnTo>
                <a:lnTo>
                  <a:pt x="395" y="855"/>
                </a:lnTo>
                <a:lnTo>
                  <a:pt x="395" y="855"/>
                </a:lnTo>
                <a:lnTo>
                  <a:pt x="395" y="867"/>
                </a:lnTo>
                <a:lnTo>
                  <a:pt x="393" y="877"/>
                </a:lnTo>
                <a:lnTo>
                  <a:pt x="390" y="886"/>
                </a:lnTo>
                <a:lnTo>
                  <a:pt x="388" y="894"/>
                </a:lnTo>
                <a:lnTo>
                  <a:pt x="383" y="900"/>
                </a:lnTo>
                <a:lnTo>
                  <a:pt x="377" y="904"/>
                </a:lnTo>
                <a:lnTo>
                  <a:pt x="371" y="907"/>
                </a:lnTo>
                <a:lnTo>
                  <a:pt x="365" y="909"/>
                </a:lnTo>
                <a:lnTo>
                  <a:pt x="359" y="909"/>
                </a:lnTo>
                <a:lnTo>
                  <a:pt x="353" y="907"/>
                </a:lnTo>
                <a:lnTo>
                  <a:pt x="346" y="904"/>
                </a:lnTo>
                <a:lnTo>
                  <a:pt x="340" y="900"/>
                </a:lnTo>
                <a:lnTo>
                  <a:pt x="332" y="894"/>
                </a:lnTo>
                <a:lnTo>
                  <a:pt x="326" y="886"/>
                </a:lnTo>
                <a:lnTo>
                  <a:pt x="320" y="877"/>
                </a:lnTo>
                <a:lnTo>
                  <a:pt x="314" y="867"/>
                </a:lnTo>
                <a:lnTo>
                  <a:pt x="314" y="867"/>
                </a:lnTo>
                <a:lnTo>
                  <a:pt x="307" y="855"/>
                </a:lnTo>
                <a:lnTo>
                  <a:pt x="298" y="842"/>
                </a:lnTo>
                <a:lnTo>
                  <a:pt x="283" y="827"/>
                </a:lnTo>
                <a:lnTo>
                  <a:pt x="275" y="819"/>
                </a:lnTo>
                <a:lnTo>
                  <a:pt x="265" y="813"/>
                </a:lnTo>
                <a:lnTo>
                  <a:pt x="254" y="806"/>
                </a:lnTo>
                <a:lnTo>
                  <a:pt x="243" y="800"/>
                </a:lnTo>
                <a:lnTo>
                  <a:pt x="231" y="795"/>
                </a:lnTo>
                <a:lnTo>
                  <a:pt x="217" y="791"/>
                </a:lnTo>
                <a:lnTo>
                  <a:pt x="201" y="788"/>
                </a:lnTo>
                <a:lnTo>
                  <a:pt x="184" y="788"/>
                </a:lnTo>
                <a:lnTo>
                  <a:pt x="184" y="788"/>
                </a:lnTo>
                <a:lnTo>
                  <a:pt x="166" y="788"/>
                </a:lnTo>
                <a:lnTo>
                  <a:pt x="148" y="792"/>
                </a:lnTo>
                <a:lnTo>
                  <a:pt x="130" y="797"/>
                </a:lnTo>
                <a:lnTo>
                  <a:pt x="112" y="806"/>
                </a:lnTo>
                <a:lnTo>
                  <a:pt x="98" y="815"/>
                </a:lnTo>
                <a:lnTo>
                  <a:pt x="83" y="827"/>
                </a:lnTo>
                <a:lnTo>
                  <a:pt x="68" y="840"/>
                </a:lnTo>
                <a:lnTo>
                  <a:pt x="54" y="855"/>
                </a:lnTo>
                <a:lnTo>
                  <a:pt x="42" y="870"/>
                </a:lnTo>
                <a:lnTo>
                  <a:pt x="32" y="888"/>
                </a:lnTo>
                <a:lnTo>
                  <a:pt x="23" y="907"/>
                </a:lnTo>
                <a:lnTo>
                  <a:pt x="15" y="927"/>
                </a:lnTo>
                <a:lnTo>
                  <a:pt x="9" y="948"/>
                </a:lnTo>
                <a:lnTo>
                  <a:pt x="5" y="970"/>
                </a:lnTo>
                <a:lnTo>
                  <a:pt x="2" y="993"/>
                </a:lnTo>
                <a:lnTo>
                  <a:pt x="0" y="1016"/>
                </a:lnTo>
                <a:lnTo>
                  <a:pt x="0" y="1016"/>
                </a:lnTo>
                <a:lnTo>
                  <a:pt x="2" y="1040"/>
                </a:lnTo>
                <a:lnTo>
                  <a:pt x="5" y="1063"/>
                </a:lnTo>
                <a:lnTo>
                  <a:pt x="9" y="1085"/>
                </a:lnTo>
                <a:lnTo>
                  <a:pt x="15" y="1106"/>
                </a:lnTo>
                <a:lnTo>
                  <a:pt x="23" y="1126"/>
                </a:lnTo>
                <a:lnTo>
                  <a:pt x="32" y="1145"/>
                </a:lnTo>
                <a:lnTo>
                  <a:pt x="42" y="1163"/>
                </a:lnTo>
                <a:lnTo>
                  <a:pt x="54" y="1179"/>
                </a:lnTo>
                <a:lnTo>
                  <a:pt x="68" y="1193"/>
                </a:lnTo>
                <a:lnTo>
                  <a:pt x="83" y="1206"/>
                </a:lnTo>
                <a:lnTo>
                  <a:pt x="98" y="1218"/>
                </a:lnTo>
                <a:lnTo>
                  <a:pt x="112" y="1227"/>
                </a:lnTo>
                <a:lnTo>
                  <a:pt x="130" y="1236"/>
                </a:lnTo>
                <a:lnTo>
                  <a:pt x="148" y="1241"/>
                </a:lnTo>
                <a:lnTo>
                  <a:pt x="166" y="1245"/>
                </a:lnTo>
                <a:lnTo>
                  <a:pt x="184" y="1245"/>
                </a:lnTo>
                <a:lnTo>
                  <a:pt x="184" y="1245"/>
                </a:lnTo>
                <a:lnTo>
                  <a:pt x="201" y="1245"/>
                </a:lnTo>
                <a:lnTo>
                  <a:pt x="217" y="1242"/>
                </a:lnTo>
                <a:lnTo>
                  <a:pt x="231" y="1239"/>
                </a:lnTo>
                <a:lnTo>
                  <a:pt x="243" y="1233"/>
                </a:lnTo>
                <a:lnTo>
                  <a:pt x="254" y="1227"/>
                </a:lnTo>
                <a:lnTo>
                  <a:pt x="265" y="1220"/>
                </a:lnTo>
                <a:lnTo>
                  <a:pt x="275" y="1214"/>
                </a:lnTo>
                <a:lnTo>
                  <a:pt x="283" y="1206"/>
                </a:lnTo>
                <a:lnTo>
                  <a:pt x="298" y="1191"/>
                </a:lnTo>
                <a:lnTo>
                  <a:pt x="307" y="1178"/>
                </a:lnTo>
                <a:lnTo>
                  <a:pt x="314" y="1166"/>
                </a:lnTo>
                <a:lnTo>
                  <a:pt x="314" y="1166"/>
                </a:lnTo>
                <a:lnTo>
                  <a:pt x="320" y="1155"/>
                </a:lnTo>
                <a:lnTo>
                  <a:pt x="326" y="1147"/>
                </a:lnTo>
                <a:lnTo>
                  <a:pt x="332" y="1139"/>
                </a:lnTo>
                <a:lnTo>
                  <a:pt x="340" y="1133"/>
                </a:lnTo>
                <a:lnTo>
                  <a:pt x="346" y="1129"/>
                </a:lnTo>
                <a:lnTo>
                  <a:pt x="353" y="1126"/>
                </a:lnTo>
                <a:lnTo>
                  <a:pt x="359" y="1124"/>
                </a:lnTo>
                <a:lnTo>
                  <a:pt x="365" y="1124"/>
                </a:lnTo>
                <a:lnTo>
                  <a:pt x="371" y="1126"/>
                </a:lnTo>
                <a:lnTo>
                  <a:pt x="377" y="1129"/>
                </a:lnTo>
                <a:lnTo>
                  <a:pt x="383" y="1133"/>
                </a:lnTo>
                <a:lnTo>
                  <a:pt x="388" y="1139"/>
                </a:lnTo>
                <a:lnTo>
                  <a:pt x="390" y="1147"/>
                </a:lnTo>
                <a:lnTo>
                  <a:pt x="393" y="1155"/>
                </a:lnTo>
                <a:lnTo>
                  <a:pt x="395" y="1166"/>
                </a:lnTo>
                <a:lnTo>
                  <a:pt x="395" y="1178"/>
                </a:lnTo>
                <a:lnTo>
                  <a:pt x="395" y="1429"/>
                </a:lnTo>
                <a:lnTo>
                  <a:pt x="398" y="1429"/>
                </a:lnTo>
                <a:lnTo>
                  <a:pt x="398" y="1975"/>
                </a:lnTo>
                <a:lnTo>
                  <a:pt x="1199" y="1975"/>
                </a:lnTo>
                <a:lnTo>
                  <a:pt x="1199" y="1975"/>
                </a:lnTo>
                <a:lnTo>
                  <a:pt x="1211" y="1975"/>
                </a:lnTo>
                <a:lnTo>
                  <a:pt x="1220" y="1973"/>
                </a:lnTo>
                <a:lnTo>
                  <a:pt x="1229" y="1970"/>
                </a:lnTo>
                <a:lnTo>
                  <a:pt x="1237" y="1967"/>
                </a:lnTo>
                <a:lnTo>
                  <a:pt x="1242" y="1963"/>
                </a:lnTo>
                <a:lnTo>
                  <a:pt x="1247" y="1957"/>
                </a:lnTo>
                <a:lnTo>
                  <a:pt x="1250" y="1951"/>
                </a:lnTo>
                <a:lnTo>
                  <a:pt x="1251" y="1945"/>
                </a:lnTo>
                <a:lnTo>
                  <a:pt x="1251" y="1939"/>
                </a:lnTo>
                <a:lnTo>
                  <a:pt x="1250" y="1933"/>
                </a:lnTo>
                <a:lnTo>
                  <a:pt x="1247" y="1925"/>
                </a:lnTo>
                <a:lnTo>
                  <a:pt x="1242" y="1919"/>
                </a:lnTo>
                <a:lnTo>
                  <a:pt x="1238" y="1912"/>
                </a:lnTo>
                <a:lnTo>
                  <a:pt x="1231" y="1906"/>
                </a:lnTo>
                <a:lnTo>
                  <a:pt x="1222" y="1900"/>
                </a:lnTo>
                <a:lnTo>
                  <a:pt x="1211" y="1894"/>
                </a:lnTo>
                <a:lnTo>
                  <a:pt x="1211" y="1894"/>
                </a:lnTo>
                <a:lnTo>
                  <a:pt x="1198" y="1886"/>
                </a:lnTo>
                <a:lnTo>
                  <a:pt x="1186" y="1878"/>
                </a:lnTo>
                <a:lnTo>
                  <a:pt x="1171" y="1863"/>
                </a:lnTo>
                <a:lnTo>
                  <a:pt x="1163" y="1855"/>
                </a:lnTo>
                <a:lnTo>
                  <a:pt x="1156" y="1845"/>
                </a:lnTo>
                <a:lnTo>
                  <a:pt x="1150" y="1834"/>
                </a:lnTo>
                <a:lnTo>
                  <a:pt x="1142" y="1822"/>
                </a:lnTo>
                <a:lnTo>
                  <a:pt x="1138" y="1810"/>
                </a:lnTo>
                <a:lnTo>
                  <a:pt x="1133" y="1797"/>
                </a:lnTo>
                <a:lnTo>
                  <a:pt x="1132" y="1780"/>
                </a:lnTo>
                <a:lnTo>
                  <a:pt x="1130" y="1764"/>
                </a:lnTo>
                <a:lnTo>
                  <a:pt x="1130" y="1764"/>
                </a:lnTo>
                <a:lnTo>
                  <a:pt x="1132" y="1746"/>
                </a:lnTo>
                <a:lnTo>
                  <a:pt x="1135" y="1728"/>
                </a:lnTo>
                <a:lnTo>
                  <a:pt x="1141" y="1710"/>
                </a:lnTo>
                <a:lnTo>
                  <a:pt x="1148" y="1692"/>
                </a:lnTo>
                <a:lnTo>
                  <a:pt x="1159" y="1677"/>
                </a:lnTo>
                <a:lnTo>
                  <a:pt x="1169" y="1662"/>
                </a:lnTo>
                <a:lnTo>
                  <a:pt x="1183" y="1647"/>
                </a:lnTo>
                <a:lnTo>
                  <a:pt x="1198" y="1634"/>
                </a:lnTo>
                <a:lnTo>
                  <a:pt x="1214" y="1622"/>
                </a:lnTo>
                <a:lnTo>
                  <a:pt x="1232" y="1611"/>
                </a:lnTo>
                <a:lnTo>
                  <a:pt x="1250" y="1602"/>
                </a:lnTo>
                <a:lnTo>
                  <a:pt x="1271" y="1595"/>
                </a:lnTo>
                <a:lnTo>
                  <a:pt x="1292" y="1589"/>
                </a:lnTo>
                <a:lnTo>
                  <a:pt x="1314" y="1585"/>
                </a:lnTo>
                <a:lnTo>
                  <a:pt x="1337" y="1582"/>
                </a:lnTo>
                <a:lnTo>
                  <a:pt x="1361" y="1580"/>
                </a:lnTo>
                <a:lnTo>
                  <a:pt x="1361" y="1580"/>
                </a:lnTo>
                <a:lnTo>
                  <a:pt x="1383" y="1582"/>
                </a:lnTo>
                <a:lnTo>
                  <a:pt x="1405" y="1585"/>
                </a:lnTo>
                <a:lnTo>
                  <a:pt x="1428" y="1589"/>
                </a:lnTo>
                <a:lnTo>
                  <a:pt x="1449" y="1595"/>
                </a:lnTo>
                <a:lnTo>
                  <a:pt x="1470" y="1602"/>
                </a:lnTo>
                <a:lnTo>
                  <a:pt x="1488" y="1611"/>
                </a:lnTo>
                <a:lnTo>
                  <a:pt x="1506" y="1622"/>
                </a:lnTo>
                <a:lnTo>
                  <a:pt x="1522" y="1634"/>
                </a:lnTo>
                <a:lnTo>
                  <a:pt x="1537" y="1647"/>
                </a:lnTo>
                <a:lnTo>
                  <a:pt x="1550" y="1662"/>
                </a:lnTo>
                <a:lnTo>
                  <a:pt x="1561" y="1677"/>
                </a:lnTo>
                <a:lnTo>
                  <a:pt x="1571" y="1692"/>
                </a:lnTo>
                <a:lnTo>
                  <a:pt x="1579" y="1710"/>
                </a:lnTo>
                <a:lnTo>
                  <a:pt x="1585" y="1728"/>
                </a:lnTo>
                <a:lnTo>
                  <a:pt x="1588" y="1746"/>
                </a:lnTo>
                <a:lnTo>
                  <a:pt x="1589" y="1764"/>
                </a:lnTo>
                <a:lnTo>
                  <a:pt x="1589" y="1764"/>
                </a:lnTo>
                <a:close/>
              </a:path>
            </a:pathLst>
          </a:custGeom>
          <a:solidFill>
            <a:srgbClr val="FF0000"/>
          </a:solidFill>
          <a:ln w="28575">
            <a:solidFill>
              <a:schemeClr val="bg1">
                <a:lumMod val="50000"/>
              </a:schemeClr>
            </a:solidFill>
            <a:prstDash val="solid"/>
            <a:round/>
            <a:headEnd/>
            <a:tailEnd/>
          </a:ln>
        </p:spPr>
        <p:txBody>
          <a:bodyPr lIns="360000" anchor="ctr"/>
          <a:lstStyle/>
          <a:p>
            <a:pPr algn="ctr">
              <a:defRPr/>
            </a:pPr>
            <a:r>
              <a:rPr lang="en-US" sz="4000" b="1" dirty="0" smtClean="0"/>
              <a:t>Future</a:t>
            </a:r>
            <a:endParaRPr lang="en-GB" sz="4000" b="1" dirty="0"/>
          </a:p>
        </p:txBody>
      </p:sp>
      <p:sp>
        <p:nvSpPr>
          <p:cNvPr id="9" name="Freeform 13"/>
          <p:cNvSpPr>
            <a:spLocks/>
          </p:cNvSpPr>
          <p:nvPr/>
        </p:nvSpPr>
        <p:spPr bwMode="auto">
          <a:xfrm>
            <a:off x="5796136" y="3210426"/>
            <a:ext cx="2610444" cy="2162425"/>
          </a:xfrm>
          <a:custGeom>
            <a:avLst/>
            <a:gdLst>
              <a:gd name="T0" fmla="*/ 179 w 1976"/>
              <a:gd name="T1" fmla="*/ 1584 h 2375"/>
              <a:gd name="T2" fmla="*/ 130 w 1976"/>
              <a:gd name="T3" fmla="*/ 1563 h 2375"/>
              <a:gd name="T4" fmla="*/ 88 w 1976"/>
              <a:gd name="T5" fmla="*/ 1520 h 2375"/>
              <a:gd name="T6" fmla="*/ 70 w 1976"/>
              <a:gd name="T7" fmla="*/ 1489 h 2375"/>
              <a:gd name="T8" fmla="*/ 43 w 1976"/>
              <a:gd name="T9" fmla="*/ 1468 h 2375"/>
              <a:gd name="T10" fmla="*/ 18 w 1976"/>
              <a:gd name="T11" fmla="*/ 1472 h 2375"/>
              <a:gd name="T12" fmla="*/ 1 w 1976"/>
              <a:gd name="T13" fmla="*/ 1498 h 2375"/>
              <a:gd name="T14" fmla="*/ 1976 w 1976"/>
              <a:gd name="T15" fmla="*/ 2375 h 2375"/>
              <a:gd name="T16" fmla="*/ 1120 w 1976"/>
              <a:gd name="T17" fmla="*/ 394 h 2375"/>
              <a:gd name="T18" fmla="*/ 1088 w 1976"/>
              <a:gd name="T19" fmla="*/ 390 h 2375"/>
              <a:gd name="T20" fmla="*/ 1069 w 1976"/>
              <a:gd name="T21" fmla="*/ 370 h 2375"/>
              <a:gd name="T22" fmla="*/ 1070 w 1976"/>
              <a:gd name="T23" fmla="*/ 345 h 2375"/>
              <a:gd name="T24" fmla="*/ 1097 w 1976"/>
              <a:gd name="T25" fmla="*/ 318 h 2375"/>
              <a:gd name="T26" fmla="*/ 1133 w 1976"/>
              <a:gd name="T27" fmla="*/ 296 h 2375"/>
              <a:gd name="T28" fmla="*/ 1169 w 1976"/>
              <a:gd name="T29" fmla="*/ 254 h 2375"/>
              <a:gd name="T30" fmla="*/ 1187 w 1976"/>
              <a:gd name="T31" fmla="*/ 200 h 2375"/>
              <a:gd name="T32" fmla="*/ 1184 w 1976"/>
              <a:gd name="T33" fmla="*/ 146 h 2375"/>
              <a:gd name="T34" fmla="*/ 1149 w 1976"/>
              <a:gd name="T35" fmla="*/ 80 h 2375"/>
              <a:gd name="T36" fmla="*/ 1087 w 1976"/>
              <a:gd name="T37" fmla="*/ 31 h 2375"/>
              <a:gd name="T38" fmla="*/ 1004 w 1976"/>
              <a:gd name="T39" fmla="*/ 3 h 2375"/>
              <a:gd name="T40" fmla="*/ 936 w 1976"/>
              <a:gd name="T41" fmla="*/ 1 h 2375"/>
              <a:gd name="T42" fmla="*/ 849 w 1976"/>
              <a:gd name="T43" fmla="*/ 22 h 2375"/>
              <a:gd name="T44" fmla="*/ 782 w 1976"/>
              <a:gd name="T45" fmla="*/ 67 h 2375"/>
              <a:gd name="T46" fmla="*/ 740 w 1976"/>
              <a:gd name="T47" fmla="*/ 130 h 2375"/>
              <a:gd name="T48" fmla="*/ 729 w 1976"/>
              <a:gd name="T49" fmla="*/ 184 h 2375"/>
              <a:gd name="T50" fmla="*/ 741 w 1976"/>
              <a:gd name="T51" fmla="*/ 242 h 2375"/>
              <a:gd name="T52" fmla="*/ 770 w 1976"/>
              <a:gd name="T53" fmla="*/ 282 h 2375"/>
              <a:gd name="T54" fmla="*/ 810 w 1976"/>
              <a:gd name="T55" fmla="*/ 314 h 2375"/>
              <a:gd name="T56" fmla="*/ 841 w 1976"/>
              <a:gd name="T57" fmla="*/ 338 h 2375"/>
              <a:gd name="T58" fmla="*/ 850 w 1976"/>
              <a:gd name="T59" fmla="*/ 364 h 2375"/>
              <a:gd name="T60" fmla="*/ 836 w 1976"/>
              <a:gd name="T61" fmla="*/ 385 h 2375"/>
              <a:gd name="T62" fmla="*/ 798 w 1976"/>
              <a:gd name="T63" fmla="*/ 394 h 2375"/>
              <a:gd name="T64" fmla="*/ 0 w 1976"/>
              <a:gd name="T65" fmla="*/ 1199 h 2375"/>
              <a:gd name="T66" fmla="*/ 4 w 1976"/>
              <a:gd name="T67" fmla="*/ 1228 h 2375"/>
              <a:gd name="T68" fmla="*/ 24 w 1976"/>
              <a:gd name="T69" fmla="*/ 1249 h 2375"/>
              <a:gd name="T70" fmla="*/ 49 w 1976"/>
              <a:gd name="T71" fmla="*/ 1246 h 2375"/>
              <a:gd name="T72" fmla="*/ 76 w 1976"/>
              <a:gd name="T73" fmla="*/ 1219 h 2375"/>
              <a:gd name="T74" fmla="*/ 99 w 1976"/>
              <a:gd name="T75" fmla="*/ 1185 h 2375"/>
              <a:gd name="T76" fmla="*/ 140 w 1976"/>
              <a:gd name="T77" fmla="*/ 1148 h 2375"/>
              <a:gd name="T78" fmla="*/ 194 w 1976"/>
              <a:gd name="T79" fmla="*/ 1130 h 2375"/>
              <a:gd name="T80" fmla="*/ 248 w 1976"/>
              <a:gd name="T81" fmla="*/ 1134 h 2375"/>
              <a:gd name="T82" fmla="*/ 314 w 1976"/>
              <a:gd name="T83" fmla="*/ 1169 h 2375"/>
              <a:gd name="T84" fmla="*/ 363 w 1976"/>
              <a:gd name="T85" fmla="*/ 1230 h 2375"/>
              <a:gd name="T86" fmla="*/ 392 w 1976"/>
              <a:gd name="T87" fmla="*/ 1312 h 2375"/>
              <a:gd name="T88" fmla="*/ 393 w 1976"/>
              <a:gd name="T89" fmla="*/ 1382 h 2375"/>
              <a:gd name="T90" fmla="*/ 372 w 1976"/>
              <a:gd name="T91" fmla="*/ 1468 h 2375"/>
              <a:gd name="T92" fmla="*/ 327 w 1976"/>
              <a:gd name="T93" fmla="*/ 1536 h 2375"/>
              <a:gd name="T94" fmla="*/ 265 w 1976"/>
              <a:gd name="T95" fmla="*/ 1578 h 2375"/>
              <a:gd name="T96" fmla="*/ 211 w 1976"/>
              <a:gd name="T97" fmla="*/ 1589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6" h="2375">
                <a:moveTo>
                  <a:pt x="211" y="1589"/>
                </a:moveTo>
                <a:lnTo>
                  <a:pt x="211" y="1589"/>
                </a:lnTo>
                <a:lnTo>
                  <a:pt x="194" y="1587"/>
                </a:lnTo>
                <a:lnTo>
                  <a:pt x="179" y="1584"/>
                </a:lnTo>
                <a:lnTo>
                  <a:pt x="164" y="1581"/>
                </a:lnTo>
                <a:lnTo>
                  <a:pt x="152" y="1575"/>
                </a:lnTo>
                <a:lnTo>
                  <a:pt x="140" y="1569"/>
                </a:lnTo>
                <a:lnTo>
                  <a:pt x="130" y="1563"/>
                </a:lnTo>
                <a:lnTo>
                  <a:pt x="121" y="1556"/>
                </a:lnTo>
                <a:lnTo>
                  <a:pt x="112" y="1548"/>
                </a:lnTo>
                <a:lnTo>
                  <a:pt x="99" y="1533"/>
                </a:lnTo>
                <a:lnTo>
                  <a:pt x="88" y="1520"/>
                </a:lnTo>
                <a:lnTo>
                  <a:pt x="81" y="1508"/>
                </a:lnTo>
                <a:lnTo>
                  <a:pt x="81" y="1508"/>
                </a:lnTo>
                <a:lnTo>
                  <a:pt x="76" y="1498"/>
                </a:lnTo>
                <a:lnTo>
                  <a:pt x="70" y="1489"/>
                </a:lnTo>
                <a:lnTo>
                  <a:pt x="63" y="1481"/>
                </a:lnTo>
                <a:lnTo>
                  <a:pt x="57" y="1475"/>
                </a:lnTo>
                <a:lnTo>
                  <a:pt x="49" y="1471"/>
                </a:lnTo>
                <a:lnTo>
                  <a:pt x="43" y="1468"/>
                </a:lnTo>
                <a:lnTo>
                  <a:pt x="36" y="1468"/>
                </a:lnTo>
                <a:lnTo>
                  <a:pt x="30" y="1468"/>
                </a:lnTo>
                <a:lnTo>
                  <a:pt x="24" y="1469"/>
                </a:lnTo>
                <a:lnTo>
                  <a:pt x="18" y="1472"/>
                </a:lnTo>
                <a:lnTo>
                  <a:pt x="13" y="1477"/>
                </a:lnTo>
                <a:lnTo>
                  <a:pt x="9" y="1483"/>
                </a:lnTo>
                <a:lnTo>
                  <a:pt x="4" y="1489"/>
                </a:lnTo>
                <a:lnTo>
                  <a:pt x="1" y="1498"/>
                </a:lnTo>
                <a:lnTo>
                  <a:pt x="0" y="1508"/>
                </a:lnTo>
                <a:lnTo>
                  <a:pt x="0" y="1520"/>
                </a:lnTo>
                <a:lnTo>
                  <a:pt x="0" y="2375"/>
                </a:lnTo>
                <a:lnTo>
                  <a:pt x="1976" y="2375"/>
                </a:lnTo>
                <a:lnTo>
                  <a:pt x="1976" y="396"/>
                </a:lnTo>
                <a:lnTo>
                  <a:pt x="1522" y="396"/>
                </a:lnTo>
                <a:lnTo>
                  <a:pt x="1522" y="394"/>
                </a:lnTo>
                <a:lnTo>
                  <a:pt x="1120" y="394"/>
                </a:lnTo>
                <a:lnTo>
                  <a:pt x="1120" y="394"/>
                </a:lnTo>
                <a:lnTo>
                  <a:pt x="1108" y="394"/>
                </a:lnTo>
                <a:lnTo>
                  <a:pt x="1097" y="393"/>
                </a:lnTo>
                <a:lnTo>
                  <a:pt x="1088" y="390"/>
                </a:lnTo>
                <a:lnTo>
                  <a:pt x="1082" y="385"/>
                </a:lnTo>
                <a:lnTo>
                  <a:pt x="1076" y="381"/>
                </a:lnTo>
                <a:lnTo>
                  <a:pt x="1072" y="376"/>
                </a:lnTo>
                <a:lnTo>
                  <a:pt x="1069" y="370"/>
                </a:lnTo>
                <a:lnTo>
                  <a:pt x="1067" y="364"/>
                </a:lnTo>
                <a:lnTo>
                  <a:pt x="1067" y="358"/>
                </a:lnTo>
                <a:lnTo>
                  <a:pt x="1067" y="351"/>
                </a:lnTo>
                <a:lnTo>
                  <a:pt x="1070" y="345"/>
                </a:lnTo>
                <a:lnTo>
                  <a:pt x="1075" y="338"/>
                </a:lnTo>
                <a:lnTo>
                  <a:pt x="1081" y="332"/>
                </a:lnTo>
                <a:lnTo>
                  <a:pt x="1088" y="324"/>
                </a:lnTo>
                <a:lnTo>
                  <a:pt x="1097" y="318"/>
                </a:lnTo>
                <a:lnTo>
                  <a:pt x="1108" y="314"/>
                </a:lnTo>
                <a:lnTo>
                  <a:pt x="1108" y="314"/>
                </a:lnTo>
                <a:lnTo>
                  <a:pt x="1120" y="306"/>
                </a:lnTo>
                <a:lnTo>
                  <a:pt x="1133" y="296"/>
                </a:lnTo>
                <a:lnTo>
                  <a:pt x="1148" y="282"/>
                </a:lnTo>
                <a:lnTo>
                  <a:pt x="1155" y="273"/>
                </a:lnTo>
                <a:lnTo>
                  <a:pt x="1163" y="264"/>
                </a:lnTo>
                <a:lnTo>
                  <a:pt x="1169" y="254"/>
                </a:lnTo>
                <a:lnTo>
                  <a:pt x="1175" y="242"/>
                </a:lnTo>
                <a:lnTo>
                  <a:pt x="1181" y="230"/>
                </a:lnTo>
                <a:lnTo>
                  <a:pt x="1184" y="215"/>
                </a:lnTo>
                <a:lnTo>
                  <a:pt x="1187" y="200"/>
                </a:lnTo>
                <a:lnTo>
                  <a:pt x="1188" y="184"/>
                </a:lnTo>
                <a:lnTo>
                  <a:pt x="1188" y="184"/>
                </a:lnTo>
                <a:lnTo>
                  <a:pt x="1187" y="166"/>
                </a:lnTo>
                <a:lnTo>
                  <a:pt x="1184" y="146"/>
                </a:lnTo>
                <a:lnTo>
                  <a:pt x="1178" y="130"/>
                </a:lnTo>
                <a:lnTo>
                  <a:pt x="1170" y="112"/>
                </a:lnTo>
                <a:lnTo>
                  <a:pt x="1160" y="95"/>
                </a:lnTo>
                <a:lnTo>
                  <a:pt x="1149" y="80"/>
                </a:lnTo>
                <a:lnTo>
                  <a:pt x="1136" y="67"/>
                </a:lnTo>
                <a:lnTo>
                  <a:pt x="1121" y="53"/>
                </a:lnTo>
                <a:lnTo>
                  <a:pt x="1105" y="42"/>
                </a:lnTo>
                <a:lnTo>
                  <a:pt x="1087" y="31"/>
                </a:lnTo>
                <a:lnTo>
                  <a:pt x="1067" y="22"/>
                </a:lnTo>
                <a:lnTo>
                  <a:pt x="1048" y="15"/>
                </a:lnTo>
                <a:lnTo>
                  <a:pt x="1027" y="7"/>
                </a:lnTo>
                <a:lnTo>
                  <a:pt x="1004" y="3"/>
                </a:lnTo>
                <a:lnTo>
                  <a:pt x="982" y="1"/>
                </a:lnTo>
                <a:lnTo>
                  <a:pt x="958" y="0"/>
                </a:lnTo>
                <a:lnTo>
                  <a:pt x="958" y="0"/>
                </a:lnTo>
                <a:lnTo>
                  <a:pt x="936" y="1"/>
                </a:lnTo>
                <a:lnTo>
                  <a:pt x="912" y="3"/>
                </a:lnTo>
                <a:lnTo>
                  <a:pt x="891" y="7"/>
                </a:lnTo>
                <a:lnTo>
                  <a:pt x="870" y="15"/>
                </a:lnTo>
                <a:lnTo>
                  <a:pt x="849" y="22"/>
                </a:lnTo>
                <a:lnTo>
                  <a:pt x="830" y="31"/>
                </a:lnTo>
                <a:lnTo>
                  <a:pt x="813" y="42"/>
                </a:lnTo>
                <a:lnTo>
                  <a:pt x="797" y="53"/>
                </a:lnTo>
                <a:lnTo>
                  <a:pt x="782" y="67"/>
                </a:lnTo>
                <a:lnTo>
                  <a:pt x="768" y="80"/>
                </a:lnTo>
                <a:lnTo>
                  <a:pt x="756" y="95"/>
                </a:lnTo>
                <a:lnTo>
                  <a:pt x="747" y="112"/>
                </a:lnTo>
                <a:lnTo>
                  <a:pt x="740" y="130"/>
                </a:lnTo>
                <a:lnTo>
                  <a:pt x="734" y="146"/>
                </a:lnTo>
                <a:lnTo>
                  <a:pt x="731" y="166"/>
                </a:lnTo>
                <a:lnTo>
                  <a:pt x="729" y="184"/>
                </a:lnTo>
                <a:lnTo>
                  <a:pt x="729" y="184"/>
                </a:lnTo>
                <a:lnTo>
                  <a:pt x="729" y="200"/>
                </a:lnTo>
                <a:lnTo>
                  <a:pt x="732" y="215"/>
                </a:lnTo>
                <a:lnTo>
                  <a:pt x="737" y="230"/>
                </a:lnTo>
                <a:lnTo>
                  <a:pt x="741" y="242"/>
                </a:lnTo>
                <a:lnTo>
                  <a:pt x="747" y="254"/>
                </a:lnTo>
                <a:lnTo>
                  <a:pt x="755" y="264"/>
                </a:lnTo>
                <a:lnTo>
                  <a:pt x="762" y="273"/>
                </a:lnTo>
                <a:lnTo>
                  <a:pt x="770" y="282"/>
                </a:lnTo>
                <a:lnTo>
                  <a:pt x="785" y="296"/>
                </a:lnTo>
                <a:lnTo>
                  <a:pt x="797" y="306"/>
                </a:lnTo>
                <a:lnTo>
                  <a:pt x="810" y="314"/>
                </a:lnTo>
                <a:lnTo>
                  <a:pt x="810" y="314"/>
                </a:lnTo>
                <a:lnTo>
                  <a:pt x="819" y="318"/>
                </a:lnTo>
                <a:lnTo>
                  <a:pt x="828" y="324"/>
                </a:lnTo>
                <a:lnTo>
                  <a:pt x="836" y="332"/>
                </a:lnTo>
                <a:lnTo>
                  <a:pt x="841" y="338"/>
                </a:lnTo>
                <a:lnTo>
                  <a:pt x="846" y="345"/>
                </a:lnTo>
                <a:lnTo>
                  <a:pt x="849" y="351"/>
                </a:lnTo>
                <a:lnTo>
                  <a:pt x="850" y="358"/>
                </a:lnTo>
                <a:lnTo>
                  <a:pt x="850" y="364"/>
                </a:lnTo>
                <a:lnTo>
                  <a:pt x="849" y="370"/>
                </a:lnTo>
                <a:lnTo>
                  <a:pt x="846" y="376"/>
                </a:lnTo>
                <a:lnTo>
                  <a:pt x="841" y="381"/>
                </a:lnTo>
                <a:lnTo>
                  <a:pt x="836" y="385"/>
                </a:lnTo>
                <a:lnTo>
                  <a:pt x="828" y="390"/>
                </a:lnTo>
                <a:lnTo>
                  <a:pt x="819" y="393"/>
                </a:lnTo>
                <a:lnTo>
                  <a:pt x="809" y="394"/>
                </a:lnTo>
                <a:lnTo>
                  <a:pt x="798" y="394"/>
                </a:lnTo>
                <a:lnTo>
                  <a:pt x="547" y="394"/>
                </a:lnTo>
                <a:lnTo>
                  <a:pt x="547" y="396"/>
                </a:lnTo>
                <a:lnTo>
                  <a:pt x="0" y="396"/>
                </a:lnTo>
                <a:lnTo>
                  <a:pt x="0" y="1199"/>
                </a:lnTo>
                <a:lnTo>
                  <a:pt x="0" y="1199"/>
                </a:lnTo>
                <a:lnTo>
                  <a:pt x="0" y="1209"/>
                </a:lnTo>
                <a:lnTo>
                  <a:pt x="1" y="1219"/>
                </a:lnTo>
                <a:lnTo>
                  <a:pt x="4" y="1228"/>
                </a:lnTo>
                <a:lnTo>
                  <a:pt x="9" y="1236"/>
                </a:lnTo>
                <a:lnTo>
                  <a:pt x="13" y="1242"/>
                </a:lnTo>
                <a:lnTo>
                  <a:pt x="18" y="1246"/>
                </a:lnTo>
                <a:lnTo>
                  <a:pt x="24" y="1249"/>
                </a:lnTo>
                <a:lnTo>
                  <a:pt x="30" y="1251"/>
                </a:lnTo>
                <a:lnTo>
                  <a:pt x="36" y="1251"/>
                </a:lnTo>
                <a:lnTo>
                  <a:pt x="43" y="1249"/>
                </a:lnTo>
                <a:lnTo>
                  <a:pt x="49" y="1246"/>
                </a:lnTo>
                <a:lnTo>
                  <a:pt x="57" y="1242"/>
                </a:lnTo>
                <a:lnTo>
                  <a:pt x="63" y="1236"/>
                </a:lnTo>
                <a:lnTo>
                  <a:pt x="70" y="1228"/>
                </a:lnTo>
                <a:lnTo>
                  <a:pt x="76" y="1219"/>
                </a:lnTo>
                <a:lnTo>
                  <a:pt x="81" y="1211"/>
                </a:lnTo>
                <a:lnTo>
                  <a:pt x="81" y="1211"/>
                </a:lnTo>
                <a:lnTo>
                  <a:pt x="88" y="1197"/>
                </a:lnTo>
                <a:lnTo>
                  <a:pt x="99" y="1185"/>
                </a:lnTo>
                <a:lnTo>
                  <a:pt x="112" y="1170"/>
                </a:lnTo>
                <a:lnTo>
                  <a:pt x="121" y="1163"/>
                </a:lnTo>
                <a:lnTo>
                  <a:pt x="130" y="1155"/>
                </a:lnTo>
                <a:lnTo>
                  <a:pt x="140" y="1148"/>
                </a:lnTo>
                <a:lnTo>
                  <a:pt x="152" y="1142"/>
                </a:lnTo>
                <a:lnTo>
                  <a:pt x="164" y="1137"/>
                </a:lnTo>
                <a:lnTo>
                  <a:pt x="179" y="1133"/>
                </a:lnTo>
                <a:lnTo>
                  <a:pt x="194" y="1130"/>
                </a:lnTo>
                <a:lnTo>
                  <a:pt x="211" y="1130"/>
                </a:lnTo>
                <a:lnTo>
                  <a:pt x="211" y="1130"/>
                </a:lnTo>
                <a:lnTo>
                  <a:pt x="229" y="1131"/>
                </a:lnTo>
                <a:lnTo>
                  <a:pt x="248" y="1134"/>
                </a:lnTo>
                <a:lnTo>
                  <a:pt x="265" y="1140"/>
                </a:lnTo>
                <a:lnTo>
                  <a:pt x="282" y="1148"/>
                </a:lnTo>
                <a:lnTo>
                  <a:pt x="299" y="1157"/>
                </a:lnTo>
                <a:lnTo>
                  <a:pt x="314" y="1169"/>
                </a:lnTo>
                <a:lnTo>
                  <a:pt x="327" y="1182"/>
                </a:lnTo>
                <a:lnTo>
                  <a:pt x="341" y="1197"/>
                </a:lnTo>
                <a:lnTo>
                  <a:pt x="353" y="1214"/>
                </a:lnTo>
                <a:lnTo>
                  <a:pt x="363" y="1230"/>
                </a:lnTo>
                <a:lnTo>
                  <a:pt x="372" y="1249"/>
                </a:lnTo>
                <a:lnTo>
                  <a:pt x="380" y="1270"/>
                </a:lnTo>
                <a:lnTo>
                  <a:pt x="387" y="1291"/>
                </a:lnTo>
                <a:lnTo>
                  <a:pt x="392" y="1312"/>
                </a:lnTo>
                <a:lnTo>
                  <a:pt x="393" y="1336"/>
                </a:lnTo>
                <a:lnTo>
                  <a:pt x="395" y="1359"/>
                </a:lnTo>
                <a:lnTo>
                  <a:pt x="395" y="1359"/>
                </a:lnTo>
                <a:lnTo>
                  <a:pt x="393" y="1382"/>
                </a:lnTo>
                <a:lnTo>
                  <a:pt x="392" y="1405"/>
                </a:lnTo>
                <a:lnTo>
                  <a:pt x="387" y="1427"/>
                </a:lnTo>
                <a:lnTo>
                  <a:pt x="380" y="1448"/>
                </a:lnTo>
                <a:lnTo>
                  <a:pt x="372" y="1468"/>
                </a:lnTo>
                <a:lnTo>
                  <a:pt x="363" y="1487"/>
                </a:lnTo>
                <a:lnTo>
                  <a:pt x="353" y="1505"/>
                </a:lnTo>
                <a:lnTo>
                  <a:pt x="341" y="1521"/>
                </a:lnTo>
                <a:lnTo>
                  <a:pt x="327" y="1536"/>
                </a:lnTo>
                <a:lnTo>
                  <a:pt x="314" y="1548"/>
                </a:lnTo>
                <a:lnTo>
                  <a:pt x="299" y="1560"/>
                </a:lnTo>
                <a:lnTo>
                  <a:pt x="282" y="1571"/>
                </a:lnTo>
                <a:lnTo>
                  <a:pt x="265" y="1578"/>
                </a:lnTo>
                <a:lnTo>
                  <a:pt x="248" y="1584"/>
                </a:lnTo>
                <a:lnTo>
                  <a:pt x="229" y="1587"/>
                </a:lnTo>
                <a:lnTo>
                  <a:pt x="211" y="1589"/>
                </a:lnTo>
                <a:lnTo>
                  <a:pt x="211" y="1589"/>
                </a:lnTo>
                <a:close/>
              </a:path>
            </a:pathLst>
          </a:custGeom>
          <a:solidFill>
            <a:srgbClr val="4EFB25"/>
          </a:solidFill>
          <a:ln w="28575">
            <a:solidFill>
              <a:schemeClr val="bg1">
                <a:lumMod val="50000"/>
              </a:schemeClr>
            </a:solidFill>
            <a:prstDash val="solid"/>
            <a:round/>
            <a:headEnd/>
            <a:tailEnd/>
          </a:ln>
        </p:spPr>
        <p:txBody>
          <a:bodyPr lIns="324000" tIns="288000" anchor="ctr"/>
          <a:lstStyle/>
          <a:p>
            <a:pPr algn="ctr">
              <a:defRPr/>
            </a:pPr>
            <a:r>
              <a:rPr lang="en-US" sz="4000" b="1" dirty="0" smtClean="0"/>
              <a:t>Across Strands</a:t>
            </a:r>
            <a:endParaRPr lang="en-GB" sz="4000" b="1" dirty="0"/>
          </a:p>
        </p:txBody>
      </p:sp>
      <p:sp>
        <p:nvSpPr>
          <p:cNvPr id="10" name="Oval 9"/>
          <p:cNvSpPr/>
          <p:nvPr/>
        </p:nvSpPr>
        <p:spPr>
          <a:xfrm>
            <a:off x="5681836" y="2011304"/>
            <a:ext cx="2808312" cy="1337374"/>
          </a:xfrm>
          <a:prstGeom prst="ellipse">
            <a:avLst/>
          </a:prstGeom>
          <a:noFill/>
          <a:ln w="825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Title 4"/>
          <p:cNvSpPr txBox="1">
            <a:spLocks/>
          </p:cNvSpPr>
          <p:nvPr/>
        </p:nvSpPr>
        <p:spPr bwMode="auto">
          <a:xfrm>
            <a:off x="1215518" y="1504950"/>
            <a:ext cx="6843365" cy="4076700"/>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w="60325">
            <a:solidFill>
              <a:srgbClr val="000000"/>
            </a:solidFill>
            <a:miter lim="800000"/>
            <a:headEnd/>
            <a:tailEnd/>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lvl1pPr algn="r" rtl="0" eaLnBrk="1" fontAlgn="base" hangingPunct="1">
              <a:spcBef>
                <a:spcPct val="0"/>
              </a:spcBef>
              <a:spcAft>
                <a:spcPct val="0"/>
              </a:spcAft>
              <a:defRPr sz="2400" b="1">
                <a:solidFill>
                  <a:schemeClr val="tx1"/>
                </a:solidFill>
                <a:effectLst>
                  <a:outerShdw blurRad="38100" dist="38100" dir="2700000" algn="tl">
                    <a:srgbClr val="000000">
                      <a:alpha val="43137"/>
                    </a:srgbClr>
                  </a:outerShdw>
                </a:effectLst>
                <a:latin typeface="Century Gothic" pitchFamily="34" charset="0"/>
                <a:ea typeface="+mj-ea"/>
                <a:cs typeface="+mj-cs"/>
              </a:defRPr>
            </a:lvl1pPr>
            <a:lvl2pPr algn="l" rtl="0" eaLnBrk="1" fontAlgn="base" hangingPunct="1">
              <a:spcBef>
                <a:spcPct val="0"/>
              </a:spcBef>
              <a:spcAft>
                <a:spcPct val="0"/>
              </a:spcAft>
              <a:defRPr sz="1400" b="1">
                <a:solidFill>
                  <a:schemeClr val="tx2"/>
                </a:solidFill>
                <a:latin typeface="Tahoma" pitchFamily="34" charset="0"/>
              </a:defRPr>
            </a:lvl2pPr>
            <a:lvl3pPr algn="l" rtl="0" eaLnBrk="1" fontAlgn="base" hangingPunct="1">
              <a:spcBef>
                <a:spcPct val="0"/>
              </a:spcBef>
              <a:spcAft>
                <a:spcPct val="0"/>
              </a:spcAft>
              <a:defRPr sz="1400" b="1">
                <a:solidFill>
                  <a:schemeClr val="tx2"/>
                </a:solidFill>
                <a:latin typeface="Tahoma" pitchFamily="34" charset="0"/>
              </a:defRPr>
            </a:lvl3pPr>
            <a:lvl4pPr algn="l" rtl="0" eaLnBrk="1" fontAlgn="base" hangingPunct="1">
              <a:spcBef>
                <a:spcPct val="0"/>
              </a:spcBef>
              <a:spcAft>
                <a:spcPct val="0"/>
              </a:spcAft>
              <a:defRPr sz="1400" b="1">
                <a:solidFill>
                  <a:schemeClr val="tx2"/>
                </a:solidFill>
                <a:latin typeface="Tahoma" pitchFamily="34" charset="0"/>
              </a:defRPr>
            </a:lvl4pPr>
            <a:lvl5pPr algn="l" rtl="0" eaLnBrk="1" fontAlgn="base" hangingPunct="1">
              <a:spcBef>
                <a:spcPct val="0"/>
              </a:spcBef>
              <a:spcAft>
                <a:spcPct val="0"/>
              </a:spcAft>
              <a:defRPr sz="1400" b="1">
                <a:solidFill>
                  <a:schemeClr val="tx2"/>
                </a:solidFill>
                <a:latin typeface="Tahoma" pitchFamily="34" charset="0"/>
              </a:defRPr>
            </a:lvl5pPr>
            <a:lvl6pPr marL="457200" algn="ctr" rtl="0" eaLnBrk="1" fontAlgn="base" hangingPunct="1">
              <a:spcBef>
                <a:spcPct val="0"/>
              </a:spcBef>
              <a:spcAft>
                <a:spcPct val="0"/>
              </a:spcAft>
              <a:defRPr sz="1600" b="1">
                <a:solidFill>
                  <a:schemeClr val="tx2"/>
                </a:solidFill>
                <a:latin typeface="Tahoma" pitchFamily="34" charset="0"/>
              </a:defRPr>
            </a:lvl6pPr>
            <a:lvl7pPr marL="914400" algn="ctr" rtl="0" eaLnBrk="1" fontAlgn="base" hangingPunct="1">
              <a:spcBef>
                <a:spcPct val="0"/>
              </a:spcBef>
              <a:spcAft>
                <a:spcPct val="0"/>
              </a:spcAft>
              <a:defRPr sz="1600" b="1">
                <a:solidFill>
                  <a:schemeClr val="tx2"/>
                </a:solidFill>
                <a:latin typeface="Tahoma" pitchFamily="34" charset="0"/>
              </a:defRPr>
            </a:lvl7pPr>
            <a:lvl8pPr marL="1371600" algn="ctr" rtl="0" eaLnBrk="1" fontAlgn="base" hangingPunct="1">
              <a:spcBef>
                <a:spcPct val="0"/>
              </a:spcBef>
              <a:spcAft>
                <a:spcPct val="0"/>
              </a:spcAft>
              <a:defRPr sz="1600" b="1">
                <a:solidFill>
                  <a:schemeClr val="tx2"/>
                </a:solidFill>
                <a:latin typeface="Tahoma" pitchFamily="34" charset="0"/>
              </a:defRPr>
            </a:lvl8pPr>
            <a:lvl9pPr marL="1828800" algn="ctr" rtl="0" eaLnBrk="1" fontAlgn="base" hangingPunct="1">
              <a:spcBef>
                <a:spcPct val="0"/>
              </a:spcBef>
              <a:spcAft>
                <a:spcPct val="0"/>
              </a:spcAft>
              <a:defRPr sz="1600" b="1">
                <a:solidFill>
                  <a:schemeClr val="tx2"/>
                </a:solidFill>
                <a:latin typeface="Tahoma" pitchFamily="34" charset="0"/>
              </a:defRPr>
            </a:lvl9pPr>
          </a:lstStyle>
          <a:p>
            <a:pPr algn="l"/>
            <a:r>
              <a:rPr lang="en-IE" sz="3200" b="0" kern="0" dirty="0" smtClean="0">
                <a:effectLst/>
              </a:rPr>
              <a:t>Extend knowledge of number systems from first year to include:</a:t>
            </a:r>
          </a:p>
          <a:p>
            <a:pPr algn="l"/>
            <a:endParaRPr lang="en-IE" sz="3200" b="0" kern="0" dirty="0" smtClean="0">
              <a:effectLst/>
            </a:endParaRPr>
          </a:p>
          <a:p>
            <a:pPr marL="457200" indent="-457200" algn="l">
              <a:buFont typeface="Arial" panose="020B0604020202020204" pitchFamily="34" charset="0"/>
              <a:buChar char="•"/>
            </a:pPr>
            <a:r>
              <a:rPr lang="en-IE" sz="3400" b="0" kern="0" dirty="0" smtClean="0">
                <a:effectLst/>
              </a:rPr>
              <a:t>Irrational numbers</a:t>
            </a:r>
          </a:p>
          <a:p>
            <a:pPr marL="457200" indent="-457200" algn="l">
              <a:buFont typeface="Arial" panose="020B0604020202020204" pitchFamily="34" charset="0"/>
              <a:buChar char="•"/>
            </a:pPr>
            <a:r>
              <a:rPr lang="en-IE" sz="3400" b="0" kern="0" dirty="0" smtClean="0">
                <a:effectLst/>
              </a:rPr>
              <a:t>Surds</a:t>
            </a:r>
            <a:endParaRPr lang="en-IE" sz="3400" b="0" kern="0" dirty="0">
              <a:effectLst/>
            </a:endParaRPr>
          </a:p>
          <a:p>
            <a:pPr marL="457200" indent="-457200" algn="l">
              <a:buFont typeface="Arial" panose="020B0604020202020204" pitchFamily="34" charset="0"/>
              <a:buChar char="•"/>
            </a:pPr>
            <a:r>
              <a:rPr lang="en-IE" sz="3400" b="0" kern="0" dirty="0" smtClean="0">
                <a:effectLst/>
              </a:rPr>
              <a:t>Real number system</a:t>
            </a:r>
          </a:p>
          <a:p>
            <a:pPr algn="l"/>
            <a:endParaRPr lang="en-IE" sz="3200" b="0" kern="0" dirty="0" smtClean="0">
              <a:effectLst/>
            </a:endParaRPr>
          </a:p>
          <a:p>
            <a:pPr algn="l"/>
            <a:endParaRPr lang="en-IE" sz="3200" b="0" kern="0" dirty="0">
              <a:effectLst/>
            </a:endParaRPr>
          </a:p>
        </p:txBody>
      </p:sp>
      <p:sp>
        <p:nvSpPr>
          <p:cNvPr id="12" name="Title 4"/>
          <p:cNvSpPr txBox="1">
            <a:spLocks/>
          </p:cNvSpPr>
          <p:nvPr/>
        </p:nvSpPr>
        <p:spPr bwMode="auto">
          <a:xfrm>
            <a:off x="228600" y="104803"/>
            <a:ext cx="8817202" cy="648000"/>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2400" b="1">
                <a:solidFill>
                  <a:schemeClr val="tx1"/>
                </a:solidFill>
                <a:effectLst>
                  <a:outerShdw blurRad="38100" dist="38100" dir="2700000" algn="tl">
                    <a:srgbClr val="000000">
                      <a:alpha val="43137"/>
                    </a:srgbClr>
                  </a:outerShdw>
                </a:effectLst>
                <a:latin typeface="Century Gothic" pitchFamily="34" charset="0"/>
                <a:ea typeface="+mj-ea"/>
                <a:cs typeface="+mj-cs"/>
              </a:defRPr>
            </a:lvl1pPr>
            <a:lvl2pPr algn="l" rtl="0" eaLnBrk="1" fontAlgn="base" hangingPunct="1">
              <a:spcBef>
                <a:spcPct val="0"/>
              </a:spcBef>
              <a:spcAft>
                <a:spcPct val="0"/>
              </a:spcAft>
              <a:defRPr sz="1400" b="1">
                <a:solidFill>
                  <a:schemeClr val="tx2"/>
                </a:solidFill>
                <a:latin typeface="Tahoma" pitchFamily="34" charset="0"/>
              </a:defRPr>
            </a:lvl2pPr>
            <a:lvl3pPr algn="l" rtl="0" eaLnBrk="1" fontAlgn="base" hangingPunct="1">
              <a:spcBef>
                <a:spcPct val="0"/>
              </a:spcBef>
              <a:spcAft>
                <a:spcPct val="0"/>
              </a:spcAft>
              <a:defRPr sz="1400" b="1">
                <a:solidFill>
                  <a:schemeClr val="tx2"/>
                </a:solidFill>
                <a:latin typeface="Tahoma" pitchFamily="34" charset="0"/>
              </a:defRPr>
            </a:lvl3pPr>
            <a:lvl4pPr algn="l" rtl="0" eaLnBrk="1" fontAlgn="base" hangingPunct="1">
              <a:spcBef>
                <a:spcPct val="0"/>
              </a:spcBef>
              <a:spcAft>
                <a:spcPct val="0"/>
              </a:spcAft>
              <a:defRPr sz="1400" b="1">
                <a:solidFill>
                  <a:schemeClr val="tx2"/>
                </a:solidFill>
                <a:latin typeface="Tahoma" pitchFamily="34" charset="0"/>
              </a:defRPr>
            </a:lvl4pPr>
            <a:lvl5pPr algn="l" rtl="0" eaLnBrk="1" fontAlgn="base" hangingPunct="1">
              <a:spcBef>
                <a:spcPct val="0"/>
              </a:spcBef>
              <a:spcAft>
                <a:spcPct val="0"/>
              </a:spcAft>
              <a:defRPr sz="1400" b="1">
                <a:solidFill>
                  <a:schemeClr val="tx2"/>
                </a:solidFill>
                <a:latin typeface="Tahoma" pitchFamily="34" charset="0"/>
              </a:defRPr>
            </a:lvl5pPr>
            <a:lvl6pPr marL="457200" algn="ctr" rtl="0" eaLnBrk="1" fontAlgn="base" hangingPunct="1">
              <a:spcBef>
                <a:spcPct val="0"/>
              </a:spcBef>
              <a:spcAft>
                <a:spcPct val="0"/>
              </a:spcAft>
              <a:defRPr sz="1600" b="1">
                <a:solidFill>
                  <a:schemeClr val="tx2"/>
                </a:solidFill>
                <a:latin typeface="Tahoma" pitchFamily="34" charset="0"/>
              </a:defRPr>
            </a:lvl6pPr>
            <a:lvl7pPr marL="914400" algn="ctr" rtl="0" eaLnBrk="1" fontAlgn="base" hangingPunct="1">
              <a:spcBef>
                <a:spcPct val="0"/>
              </a:spcBef>
              <a:spcAft>
                <a:spcPct val="0"/>
              </a:spcAft>
              <a:defRPr sz="1600" b="1">
                <a:solidFill>
                  <a:schemeClr val="tx2"/>
                </a:solidFill>
                <a:latin typeface="Tahoma" pitchFamily="34" charset="0"/>
              </a:defRPr>
            </a:lvl7pPr>
            <a:lvl8pPr marL="1371600" algn="ctr" rtl="0" eaLnBrk="1" fontAlgn="base" hangingPunct="1">
              <a:spcBef>
                <a:spcPct val="0"/>
              </a:spcBef>
              <a:spcAft>
                <a:spcPct val="0"/>
              </a:spcAft>
              <a:defRPr sz="1600" b="1">
                <a:solidFill>
                  <a:schemeClr val="tx2"/>
                </a:solidFill>
                <a:latin typeface="Tahoma" pitchFamily="34" charset="0"/>
              </a:defRPr>
            </a:lvl8pPr>
            <a:lvl9pPr marL="1828800" algn="ctr" rtl="0" eaLnBrk="1" fontAlgn="base" hangingPunct="1">
              <a:spcBef>
                <a:spcPct val="0"/>
              </a:spcBef>
              <a:spcAft>
                <a:spcPct val="0"/>
              </a:spcAft>
              <a:defRPr sz="1600" b="1">
                <a:solidFill>
                  <a:schemeClr val="tx2"/>
                </a:solidFill>
                <a:latin typeface="Tahoma" pitchFamily="34" charset="0"/>
              </a:defRPr>
            </a:lvl9pPr>
          </a:lstStyle>
          <a:p>
            <a:r>
              <a:rPr lang="en-IE" sz="3200" u="sng" kern="0" dirty="0" smtClean="0"/>
              <a:t>Learning Outcomes</a:t>
            </a:r>
            <a:endParaRPr lang="en-IE" sz="3200" u="sng" kern="0" dirty="0"/>
          </a:p>
        </p:txBody>
      </p:sp>
    </p:spTree>
    <p:extLst>
      <p:ext uri="{BB962C8B-B14F-4D97-AF65-F5344CB8AC3E}">
        <p14:creationId xmlns:p14="http://schemas.microsoft.com/office/powerpoint/2010/main" val="89618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p:stCondLst>
                              <p:cond delay="500"/>
                            </p:stCondLst>
                            <p:childTnLst>
                              <p:par>
                                <p:cTn id="14" presetID="10" presetClass="entr" presetSubtype="0" fill="hold" grpId="1"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1" animBg="1"/>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40"/>
            <a:ext cx="9020679" cy="648000"/>
          </a:xfrm>
        </p:spPr>
        <p:txBody>
          <a:bodyPr/>
          <a:lstStyle/>
          <a:p>
            <a:r>
              <a:rPr lang="en-IE" sz="3200" u="sng" dirty="0" smtClean="0"/>
              <a:t>Junior Certificate-All Levels</a:t>
            </a:r>
            <a:endParaRPr lang="en-IE" sz="3200" u="sng" dirty="0"/>
          </a:p>
        </p:txBody>
      </p:sp>
      <p:sp>
        <p:nvSpPr>
          <p:cNvPr id="6" name="Rectangle 5"/>
          <p:cNvSpPr/>
          <p:nvPr/>
        </p:nvSpPr>
        <p:spPr bwMode="auto">
          <a:xfrm>
            <a:off x="3714750" y="3166280"/>
            <a:ext cx="2171700" cy="350776"/>
          </a:xfrm>
          <a:prstGeom prst="rect">
            <a:avLst/>
          </a:prstGeom>
          <a:solidFill>
            <a:srgbClr val="FFFF00">
              <a:alpha val="16000"/>
            </a:srgbClr>
          </a:solidFill>
          <a:ln w="44450"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IE" sz="2400" b="0" i="0" u="none" strike="noStrike" kern="0" cap="none" spc="0" normalizeH="0" baseline="0" noProof="0" smtClean="0">
              <a:ln>
                <a:noFill/>
              </a:ln>
              <a:solidFill>
                <a:prstClr val="black"/>
              </a:solidFill>
              <a:effectLst/>
              <a:uLnTx/>
              <a:uFillTx/>
              <a:latin typeface="Times New Roman" pitchFamily="18" charset="0"/>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95325"/>
            <a:ext cx="8993875" cy="6019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bwMode="auto">
          <a:xfrm>
            <a:off x="118849" y="1251769"/>
            <a:ext cx="1524000" cy="4589473"/>
          </a:xfrm>
          <a:prstGeom prst="rect">
            <a:avLst/>
          </a:prstGeom>
          <a:solidFill>
            <a:srgbClr val="FFC000">
              <a:alpha val="16000"/>
            </a:srgbClr>
          </a:solidFill>
          <a:ln w="44450"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IE" sz="2400" b="0" i="0" u="none" strike="noStrike" kern="0" cap="none" spc="0" normalizeH="0" baseline="0" noProof="0" smtClean="0">
              <a:ln>
                <a:noFill/>
              </a:ln>
              <a:solidFill>
                <a:prstClr val="black"/>
              </a:solidFill>
              <a:effectLst/>
              <a:uLnTx/>
              <a:uFillTx/>
              <a:latin typeface="Times New Roman" pitchFamily="18" charset="0"/>
            </a:endParaRPr>
          </a:p>
        </p:txBody>
      </p:sp>
      <p:sp>
        <p:nvSpPr>
          <p:cNvPr id="8" name="Rectangle 7"/>
          <p:cNvSpPr/>
          <p:nvPr/>
        </p:nvSpPr>
        <p:spPr bwMode="auto">
          <a:xfrm>
            <a:off x="8052178" y="5908940"/>
            <a:ext cx="791571" cy="252000"/>
          </a:xfrm>
          <a:prstGeom prst="rect">
            <a:avLst/>
          </a:prstGeom>
          <a:solidFill>
            <a:srgbClr val="FFFF00">
              <a:alpha val="16000"/>
            </a:srgbClr>
          </a:solidFill>
          <a:ln w="44450"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IE" sz="2400" b="0" i="0" u="none" strike="noStrike" kern="0" cap="none" spc="0" normalizeH="0" baseline="0" noProof="0" smtClean="0">
              <a:ln>
                <a:noFill/>
              </a:ln>
              <a:solidFill>
                <a:prstClr val="black"/>
              </a:solidFill>
              <a:effectLst/>
              <a:uLnTx/>
              <a:uFillTx/>
              <a:latin typeface="Times New Roman" pitchFamily="18" charset="0"/>
            </a:endParaRPr>
          </a:p>
        </p:txBody>
      </p:sp>
      <p:sp>
        <p:nvSpPr>
          <p:cNvPr id="9" name="Rectangle 8"/>
          <p:cNvSpPr/>
          <p:nvPr/>
        </p:nvSpPr>
        <p:spPr bwMode="auto">
          <a:xfrm>
            <a:off x="3211664" y="3011252"/>
            <a:ext cx="2347307" cy="252000"/>
          </a:xfrm>
          <a:prstGeom prst="rect">
            <a:avLst/>
          </a:prstGeom>
          <a:solidFill>
            <a:srgbClr val="FFFF00">
              <a:alpha val="16000"/>
            </a:srgbClr>
          </a:solidFill>
          <a:ln w="44450"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IE" sz="2400" b="0" i="0" u="none" strike="noStrike" kern="0" cap="none" spc="0" normalizeH="0" baseline="0" noProof="0" smtClean="0">
              <a:ln>
                <a:noFill/>
              </a:ln>
              <a:solidFill>
                <a:prstClr val="black"/>
              </a:solidFill>
              <a:effectLst/>
              <a:uLnTx/>
              <a:uFillTx/>
              <a:latin typeface="Times New Roman" pitchFamily="18" charset="0"/>
            </a:endParaRPr>
          </a:p>
        </p:txBody>
      </p:sp>
    </p:spTree>
    <p:extLst>
      <p:ext uri="{BB962C8B-B14F-4D97-AF65-F5344CB8AC3E}">
        <p14:creationId xmlns:p14="http://schemas.microsoft.com/office/powerpoint/2010/main" val="25518926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40"/>
            <a:ext cx="9020679" cy="648000"/>
          </a:xfrm>
          <a:solidFill>
            <a:schemeClr val="tx2">
              <a:lumMod val="20000"/>
              <a:lumOff val="80000"/>
            </a:schemeClr>
          </a:solidFill>
        </p:spPr>
        <p:txBody>
          <a:bodyPr/>
          <a:lstStyle/>
          <a:p>
            <a:r>
              <a:rPr lang="en-IE" sz="3200" u="sng" dirty="0" smtClean="0"/>
              <a:t>Leaving Certificate- Ordinary &amp; Higher Level</a:t>
            </a:r>
            <a:endParaRPr lang="en-IE" sz="3200" u="sng"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752" y="927545"/>
            <a:ext cx="7328848" cy="4886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bwMode="auto">
          <a:xfrm>
            <a:off x="3947510" y="3744685"/>
            <a:ext cx="3483804" cy="1364344"/>
          </a:xfrm>
          <a:prstGeom prst="rect">
            <a:avLst/>
          </a:prstGeom>
          <a:solidFill>
            <a:srgbClr val="FFFF00">
              <a:alpha val="16000"/>
            </a:srgbClr>
          </a:solidFill>
          <a:ln w="44450"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IE" sz="2400" b="0" i="0" u="none" strike="noStrike" kern="0" cap="none" spc="0" normalizeH="0" baseline="0" noProof="0" smtClean="0">
              <a:ln>
                <a:noFill/>
              </a:ln>
              <a:solidFill>
                <a:prstClr val="black"/>
              </a:solidFill>
              <a:effectLst/>
              <a:uLnTx/>
              <a:uFillTx/>
              <a:latin typeface="Times New Roman" pitchFamily="18" charset="0"/>
            </a:endParaRPr>
          </a:p>
        </p:txBody>
      </p:sp>
    </p:spTree>
    <p:extLst>
      <p:ext uri="{BB962C8B-B14F-4D97-AF65-F5344CB8AC3E}">
        <p14:creationId xmlns:p14="http://schemas.microsoft.com/office/powerpoint/2010/main" val="360296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40"/>
            <a:ext cx="9020679" cy="648000"/>
          </a:xfrm>
          <a:solidFill>
            <a:schemeClr val="tx2">
              <a:lumMod val="20000"/>
              <a:lumOff val="80000"/>
            </a:schemeClr>
          </a:solidFill>
        </p:spPr>
        <p:txBody>
          <a:bodyPr/>
          <a:lstStyle/>
          <a:p>
            <a:r>
              <a:rPr lang="en-IE" sz="3200" u="sng" dirty="0" smtClean="0"/>
              <a:t>Leaving Certificate- Ordinary &amp; Higher Level</a:t>
            </a:r>
            <a:endParaRPr lang="en-IE" sz="3200" u="sng"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752" y="927545"/>
            <a:ext cx="7328848" cy="4886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bwMode="auto">
          <a:xfrm>
            <a:off x="3886485" y="2262600"/>
            <a:ext cx="3619500" cy="396000"/>
          </a:xfrm>
          <a:prstGeom prst="rect">
            <a:avLst/>
          </a:prstGeom>
          <a:solidFill>
            <a:srgbClr val="FFFF00">
              <a:alpha val="16000"/>
            </a:srgbClr>
          </a:solidFill>
          <a:ln w="44450"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IE" sz="2400" b="0" i="0" u="none" strike="noStrike" kern="0" cap="none" spc="0" normalizeH="0" baseline="0" noProof="0" smtClean="0">
              <a:ln>
                <a:noFill/>
              </a:ln>
              <a:solidFill>
                <a:prstClr val="black"/>
              </a:solidFill>
              <a:effectLst/>
              <a:uLnTx/>
              <a:uFillTx/>
              <a:latin typeface="Times New Roman" pitchFamily="18" charset="0"/>
            </a:endParaRPr>
          </a:p>
        </p:txBody>
      </p:sp>
      <p:sp>
        <p:nvSpPr>
          <p:cNvPr id="7" name="Rectangle 6"/>
          <p:cNvSpPr/>
          <p:nvPr/>
        </p:nvSpPr>
        <p:spPr bwMode="auto">
          <a:xfrm>
            <a:off x="4229954" y="4723262"/>
            <a:ext cx="2443802" cy="324000"/>
          </a:xfrm>
          <a:prstGeom prst="rect">
            <a:avLst/>
          </a:prstGeom>
          <a:solidFill>
            <a:srgbClr val="FFFF00">
              <a:alpha val="16000"/>
            </a:srgbClr>
          </a:solidFill>
          <a:ln w="44450"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IE" sz="2400" b="0" i="0" u="none" strike="noStrike" kern="0" cap="none" spc="0" normalizeH="0" baseline="0" noProof="0" smtClean="0">
              <a:ln>
                <a:noFill/>
              </a:ln>
              <a:solidFill>
                <a:prstClr val="black"/>
              </a:solidFill>
              <a:effectLst/>
              <a:uLnTx/>
              <a:uFillTx/>
              <a:latin typeface="Times New Roman" pitchFamily="18" charset="0"/>
            </a:endParaRPr>
          </a:p>
        </p:txBody>
      </p:sp>
    </p:spTree>
    <p:extLst>
      <p:ext uri="{BB962C8B-B14F-4D97-AF65-F5344CB8AC3E}">
        <p14:creationId xmlns:p14="http://schemas.microsoft.com/office/powerpoint/2010/main" val="21201863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2335407026"/>
                  </p:ext>
                </p:extLst>
              </p:nvPr>
            </p:nvGraphicFramePr>
            <p:xfrm>
              <a:off x="159656" y="657588"/>
              <a:ext cx="8171182" cy="5882160"/>
            </p:xfrm>
            <a:graphic>
              <a:graphicData uri="http://schemas.openxmlformats.org/drawingml/2006/table">
                <a:tbl>
                  <a:tblPr firstRow="1" bandRow="1">
                    <a:tableStyleId>{5C22544A-7EE6-4342-B048-85BDC9FD1C3A}</a:tableStyleId>
                  </a:tblPr>
                  <a:tblGrid>
                    <a:gridCol w="986973"/>
                    <a:gridCol w="3091542"/>
                    <a:gridCol w="4092667"/>
                  </a:tblGrid>
                  <a:tr h="485011">
                    <a:tc>
                      <a:txBody>
                        <a:bodyPr/>
                        <a:lstStyle/>
                        <a:p>
                          <a:pPr algn="ctr"/>
                          <a:endParaRPr lang="en-IE" sz="2800" dirty="0"/>
                        </a:p>
                      </a:txBody>
                      <a:tcPr anchor="ctr"/>
                    </a:tc>
                    <a:tc>
                      <a:txBody>
                        <a:bodyPr/>
                        <a:lstStyle/>
                        <a:p>
                          <a:pPr algn="ctr"/>
                          <a:r>
                            <a:rPr lang="en-IE" sz="2800" dirty="0" smtClean="0"/>
                            <a:t>Number</a:t>
                          </a:r>
                          <a:endParaRPr lang="en-IE" sz="2800" dirty="0"/>
                        </a:p>
                      </a:txBody>
                      <a:tcPr anchor="ctr"/>
                    </a:tc>
                    <a:tc>
                      <a:txBody>
                        <a:bodyPr/>
                        <a:lstStyle/>
                        <a:p>
                          <a:pPr algn="ctr"/>
                          <a:r>
                            <a:rPr lang="en-IE" sz="2800" dirty="0" smtClean="0"/>
                            <a:t>Calculator/ Decimals</a:t>
                          </a:r>
                          <a:endParaRPr lang="en-IE" sz="2800" dirty="0"/>
                        </a:p>
                      </a:txBody>
                      <a:tcPr anchor="ctr"/>
                    </a:tc>
                  </a:tr>
                  <a:tr h="504000">
                    <a:tc>
                      <a:txBody>
                        <a:bodyPr/>
                        <a:lstStyle/>
                        <a:p>
                          <a:pPr algn="ctr"/>
                          <a:r>
                            <a:rPr lang="en-IE" sz="2400" dirty="0" smtClean="0"/>
                            <a:t>(1)</a:t>
                          </a:r>
                          <a:endParaRPr lang="en-IE" sz="2400" dirty="0"/>
                        </a:p>
                      </a:txBody>
                      <a:tcPr anchor="ctr"/>
                    </a:tc>
                    <a:tc>
                      <a:txBody>
                        <a:bodyPr/>
                        <a:lstStyle/>
                        <a:p>
                          <a:pPr algn="ctr"/>
                          <a14:m>
                            <m:oMathPara xmlns:m="http://schemas.openxmlformats.org/officeDocument/2006/math">
                              <m:oMathParaPr>
                                <m:jc m:val="centerGroup"/>
                              </m:oMathParaPr>
                              <m:oMath xmlns:m="http://schemas.openxmlformats.org/officeDocument/2006/math">
                                <m:rad>
                                  <m:radPr>
                                    <m:degHide m:val="on"/>
                                    <m:ctrlPr>
                                      <a:rPr lang="en-IE" sz="2400" i="1" smtClean="0">
                                        <a:latin typeface="Cambria Math" panose="02040503050406030204" pitchFamily="18" charset="0"/>
                                      </a:rPr>
                                    </m:ctrlPr>
                                  </m:radPr>
                                  <m:deg/>
                                  <m:e>
                                    <m:r>
                                      <a:rPr lang="en-IE" sz="2400" b="0" i="1" smtClean="0">
                                        <a:latin typeface="Cambria Math"/>
                                      </a:rPr>
                                      <m:t>4</m:t>
                                    </m:r>
                                  </m:e>
                                </m:rad>
                              </m:oMath>
                            </m:oMathPara>
                          </a14:m>
                          <a:endParaRPr lang="en-IE" sz="2400" dirty="0"/>
                        </a:p>
                      </a:txBody>
                      <a:tcPr anchor="ctr"/>
                    </a:tc>
                    <a:tc>
                      <a:txBody>
                        <a:bodyPr/>
                        <a:lstStyle/>
                        <a:p>
                          <a:pPr algn="ctr"/>
                          <a:endParaRPr lang="en-IE" sz="2400" dirty="0"/>
                        </a:p>
                      </a:txBody>
                      <a:tcPr anchor="ctr"/>
                    </a:tc>
                  </a:tr>
                  <a:tr h="777600">
                    <a:tc>
                      <a:txBody>
                        <a:bodyPr/>
                        <a:lstStyle/>
                        <a:p>
                          <a:pPr algn="ctr"/>
                          <a:r>
                            <a:rPr lang="en-IE" sz="2000" dirty="0" smtClean="0"/>
                            <a:t>(2)</a:t>
                          </a:r>
                          <a:endParaRPr lang="en-IE" sz="2000" dirty="0"/>
                        </a:p>
                      </a:txBody>
                      <a:tcPr anchor="ctr"/>
                    </a:tc>
                    <a:tc>
                      <a:txBody>
                        <a:bodyPr/>
                        <a:lstStyle/>
                        <a:p>
                          <a:pPr algn="ctr"/>
                          <a14:m>
                            <m:oMathPara xmlns:m="http://schemas.openxmlformats.org/officeDocument/2006/math">
                              <m:oMathParaPr>
                                <m:jc m:val="centerGroup"/>
                              </m:oMathParaPr>
                              <m:oMath xmlns:m="http://schemas.openxmlformats.org/officeDocument/2006/math">
                                <m:rad>
                                  <m:radPr>
                                    <m:degHide m:val="on"/>
                                    <m:ctrlPr>
                                      <a:rPr lang="en-IE" sz="2000" b="0" i="1" smtClean="0">
                                        <a:latin typeface="Cambria Math" panose="02040503050406030204" pitchFamily="18" charset="0"/>
                                      </a:rPr>
                                    </m:ctrlPr>
                                  </m:radPr>
                                  <m:deg/>
                                  <m:e>
                                    <m:f>
                                      <m:fPr>
                                        <m:type m:val="skw"/>
                                        <m:ctrlPr>
                                          <a:rPr lang="en-IE" sz="2000" b="0" i="1" smtClean="0">
                                            <a:latin typeface="Cambria Math" panose="02040503050406030204" pitchFamily="18" charset="0"/>
                                          </a:rPr>
                                        </m:ctrlPr>
                                      </m:fPr>
                                      <m:num>
                                        <m:r>
                                          <a:rPr lang="en-IE" sz="2000" b="0" i="1" smtClean="0">
                                            <a:latin typeface="Cambria Math"/>
                                          </a:rPr>
                                          <m:t>9</m:t>
                                        </m:r>
                                      </m:num>
                                      <m:den>
                                        <m:r>
                                          <a:rPr lang="en-IE" sz="2000" b="0" i="1" smtClean="0">
                                            <a:latin typeface="Cambria Math"/>
                                          </a:rPr>
                                          <m:t>100</m:t>
                                        </m:r>
                                      </m:den>
                                    </m:f>
                                  </m:e>
                                </m:rad>
                              </m:oMath>
                            </m:oMathPara>
                          </a14:m>
                          <a:endParaRPr lang="en-IE" sz="2000" dirty="0"/>
                        </a:p>
                      </a:txBody>
                      <a:tcPr anchor="ctr"/>
                    </a:tc>
                    <a:tc>
                      <a:txBody>
                        <a:bodyPr/>
                        <a:lstStyle/>
                        <a:p>
                          <a:pPr algn="ctr"/>
                          <a:endParaRPr lang="en-IE" sz="2400" dirty="0"/>
                        </a:p>
                      </a:txBody>
                      <a:tcPr anchor="ctr"/>
                    </a:tc>
                  </a:tr>
                  <a:tr h="777600">
                    <a:tc>
                      <a:txBody>
                        <a:bodyPr/>
                        <a:lstStyle/>
                        <a:p>
                          <a:pPr algn="ctr"/>
                          <a:r>
                            <a:rPr lang="en-IE" sz="2000" b="0" i="0" dirty="0" smtClean="0"/>
                            <a:t>(3)</a:t>
                          </a:r>
                          <a:endParaRPr lang="en-IE" sz="2000" b="0" i="0" dirty="0"/>
                        </a:p>
                      </a:txBody>
                      <a:tcPr anchor="ctr"/>
                    </a:tc>
                    <a:tc>
                      <a:txBody>
                        <a:bodyPr/>
                        <a:lstStyle/>
                        <a:p>
                          <a:pPr algn="ctr"/>
                          <a14:m>
                            <m:oMathPara xmlns:m="http://schemas.openxmlformats.org/officeDocument/2006/math">
                              <m:oMathParaPr>
                                <m:jc m:val="centerGroup"/>
                              </m:oMathParaPr>
                              <m:oMath xmlns:m="http://schemas.openxmlformats.org/officeDocument/2006/math">
                                <m:rad>
                                  <m:radPr>
                                    <m:degHide m:val="on"/>
                                    <m:ctrlPr>
                                      <a:rPr lang="en-IE" sz="2000" b="0" i="1" smtClean="0">
                                        <a:latin typeface="Cambria Math" panose="02040503050406030204" pitchFamily="18" charset="0"/>
                                      </a:rPr>
                                    </m:ctrlPr>
                                  </m:radPr>
                                  <m:deg/>
                                  <m:e>
                                    <m:f>
                                      <m:fPr>
                                        <m:type m:val="skw"/>
                                        <m:ctrlPr>
                                          <a:rPr lang="en-IE" sz="2000" b="0" i="1" smtClean="0">
                                            <a:latin typeface="Cambria Math" panose="02040503050406030204" pitchFamily="18" charset="0"/>
                                          </a:rPr>
                                        </m:ctrlPr>
                                      </m:fPr>
                                      <m:num>
                                        <m:r>
                                          <a:rPr lang="en-IE" sz="2000" b="0" i="1" smtClean="0">
                                            <a:latin typeface="Cambria Math"/>
                                          </a:rPr>
                                          <m:t>4</m:t>
                                        </m:r>
                                      </m:num>
                                      <m:den>
                                        <m:r>
                                          <a:rPr lang="en-IE" sz="2000" b="0" i="1" smtClean="0">
                                            <a:latin typeface="Cambria Math"/>
                                          </a:rPr>
                                          <m:t>9</m:t>
                                        </m:r>
                                      </m:den>
                                    </m:f>
                                  </m:e>
                                </m:rad>
                              </m:oMath>
                            </m:oMathPara>
                          </a14:m>
                          <a:endParaRPr lang="en-IE" sz="2000" b="0" i="0" dirty="0"/>
                        </a:p>
                      </a:txBody>
                      <a:tcPr anchor="ctr"/>
                    </a:tc>
                    <a:tc>
                      <a:txBody>
                        <a:bodyPr/>
                        <a:lstStyle/>
                        <a:p>
                          <a:endParaRPr lang="en-IE" sz="2400" dirty="0"/>
                        </a:p>
                      </a:txBody>
                      <a:tcPr anchor="ctr"/>
                    </a:tc>
                  </a:tr>
                  <a:tr h="784800">
                    <a:tc>
                      <a:txBody>
                        <a:bodyPr/>
                        <a:lstStyle/>
                        <a:p>
                          <a:pPr algn="ctr"/>
                          <a:r>
                            <a:rPr lang="en-IE" sz="2000" dirty="0" smtClean="0"/>
                            <a:t>(4)</a:t>
                          </a:r>
                          <a:endParaRPr lang="en-IE" sz="2000" dirty="0"/>
                        </a:p>
                      </a:txBody>
                      <a:tcPr anchor="ctr"/>
                    </a:tc>
                    <a:tc>
                      <a:txBody>
                        <a:bodyPr/>
                        <a:lstStyle/>
                        <a:p>
                          <a:pPr algn="ctr"/>
                          <a14:m>
                            <m:oMathPara xmlns:m="http://schemas.openxmlformats.org/officeDocument/2006/math">
                              <m:oMathParaPr>
                                <m:jc m:val="centerGroup"/>
                              </m:oMathParaPr>
                              <m:oMath xmlns:m="http://schemas.openxmlformats.org/officeDocument/2006/math">
                                <m:rad>
                                  <m:radPr>
                                    <m:degHide m:val="on"/>
                                    <m:ctrlPr>
                                      <a:rPr lang="en-IE" sz="2000" b="0" i="1" smtClean="0">
                                        <a:latin typeface="Cambria Math" panose="02040503050406030204" pitchFamily="18" charset="0"/>
                                      </a:rPr>
                                    </m:ctrlPr>
                                  </m:radPr>
                                  <m:deg/>
                                  <m:e>
                                    <m:f>
                                      <m:fPr>
                                        <m:type m:val="skw"/>
                                        <m:ctrlPr>
                                          <a:rPr lang="en-IE" sz="2000" b="0" i="1" smtClean="0">
                                            <a:latin typeface="Cambria Math" panose="02040503050406030204" pitchFamily="18" charset="0"/>
                                          </a:rPr>
                                        </m:ctrlPr>
                                      </m:fPr>
                                      <m:num>
                                        <m:r>
                                          <a:rPr lang="en-IE" sz="2000" b="0" i="1" smtClean="0">
                                            <a:latin typeface="Cambria Math"/>
                                          </a:rPr>
                                          <m:t>25</m:t>
                                        </m:r>
                                      </m:num>
                                      <m:den>
                                        <m:r>
                                          <a:rPr lang="en-IE" sz="2000" b="0" i="1" smtClean="0">
                                            <a:latin typeface="Cambria Math"/>
                                          </a:rPr>
                                          <m:t>36</m:t>
                                        </m:r>
                                      </m:den>
                                    </m:f>
                                  </m:e>
                                </m:rad>
                              </m:oMath>
                            </m:oMathPara>
                          </a14:m>
                          <a:endParaRPr lang="en-IE" sz="2000" dirty="0"/>
                        </a:p>
                      </a:txBody>
                      <a:tcPr anchor="ctr"/>
                    </a:tc>
                    <a:tc>
                      <a:txBody>
                        <a:bodyPr/>
                        <a:lstStyle/>
                        <a:p>
                          <a:endParaRPr lang="en-IE" sz="2400" dirty="0"/>
                        </a:p>
                      </a:txBody>
                      <a:tcPr anchor="ctr"/>
                    </a:tc>
                  </a:tr>
                  <a:tr h="504000">
                    <a:tc>
                      <a:txBody>
                        <a:bodyPr/>
                        <a:lstStyle/>
                        <a:p>
                          <a:pPr algn="ctr"/>
                          <a:r>
                            <a:rPr lang="en-IE" sz="2400" dirty="0" smtClean="0"/>
                            <a:t>(5)</a:t>
                          </a:r>
                        </a:p>
                      </a:txBody>
                      <a:tcPr marL="0" marR="0" marT="0" marB="0" anchor="ctr"/>
                    </a:tc>
                    <a:tc>
                      <a:txBody>
                        <a:bodyPr/>
                        <a:lstStyle/>
                        <a:p>
                          <a:pPr algn="ctr"/>
                          <a14:m>
                            <m:oMathPara xmlns:m="http://schemas.openxmlformats.org/officeDocument/2006/math">
                              <m:oMathParaPr>
                                <m:jc m:val="center"/>
                              </m:oMathParaPr>
                              <m:oMath xmlns:m="http://schemas.openxmlformats.org/officeDocument/2006/math">
                                <m:rad>
                                  <m:radPr>
                                    <m:degHide m:val="on"/>
                                    <m:ctrlPr>
                                      <a:rPr lang="en-IE" sz="2400" i="1" smtClean="0">
                                        <a:latin typeface="Cambria Math" panose="02040503050406030204" pitchFamily="18" charset="0"/>
                                      </a:rPr>
                                    </m:ctrlPr>
                                  </m:radPr>
                                  <m:deg/>
                                  <m:e>
                                    <m:r>
                                      <a:rPr lang="en-IE" sz="2400" b="0" i="1" smtClean="0">
                                        <a:latin typeface="Cambria Math"/>
                                      </a:rPr>
                                      <m:t>2</m:t>
                                    </m:r>
                                  </m:e>
                                </m:rad>
                              </m:oMath>
                            </m:oMathPara>
                          </a14:m>
                          <a:endParaRPr lang="en-IE" sz="2400" dirty="0" smtClean="0"/>
                        </a:p>
                      </a:txBody>
                      <a:tcPr marL="0" marR="0" marT="0" marB="0" anchor="ctr"/>
                    </a:tc>
                    <a:tc>
                      <a:txBody>
                        <a:bodyPr/>
                        <a:lstStyle/>
                        <a:p>
                          <a:pPr algn="ctr"/>
                          <a:endParaRPr lang="en-IE" sz="2400" dirty="0"/>
                        </a:p>
                      </a:txBody>
                      <a:tcPr marL="0" marR="0" marT="0" marB="0" anchor="ctr"/>
                    </a:tc>
                  </a:tr>
                  <a:tr h="504000">
                    <a:tc>
                      <a:txBody>
                        <a:bodyPr/>
                        <a:lstStyle/>
                        <a:p>
                          <a:pPr algn="ctr"/>
                          <a:r>
                            <a:rPr lang="en-IE" sz="2400" dirty="0" smtClean="0"/>
                            <a:t>(6)</a:t>
                          </a:r>
                          <a:endParaRPr lang="en-IE" sz="2400" dirty="0"/>
                        </a:p>
                      </a:txBody>
                      <a:tcPr marL="0" marR="0" marT="0" marB="0" anchor="ctr"/>
                    </a:tc>
                    <a:tc>
                      <a:txBody>
                        <a:bodyPr/>
                        <a:lstStyle/>
                        <a:p>
                          <a:pPr algn="ctr"/>
                          <a14:m>
                            <m:oMathPara xmlns:m="http://schemas.openxmlformats.org/officeDocument/2006/math">
                              <m:oMathParaPr>
                                <m:jc m:val="centerGroup"/>
                              </m:oMathParaPr>
                              <m:oMath xmlns:m="http://schemas.openxmlformats.org/officeDocument/2006/math">
                                <m:rad>
                                  <m:radPr>
                                    <m:degHide m:val="on"/>
                                    <m:ctrlPr>
                                      <a:rPr lang="en-IE" sz="2400" i="1" smtClean="0">
                                        <a:latin typeface="Cambria Math" panose="02040503050406030204" pitchFamily="18" charset="0"/>
                                      </a:rPr>
                                    </m:ctrlPr>
                                  </m:radPr>
                                  <m:deg/>
                                  <m:e>
                                    <m:r>
                                      <a:rPr lang="en-IE" sz="2400" b="0" i="1" smtClean="0">
                                        <a:latin typeface="Cambria Math"/>
                                      </a:rPr>
                                      <m:t>8</m:t>
                                    </m:r>
                                  </m:e>
                                </m:rad>
                              </m:oMath>
                            </m:oMathPara>
                          </a14:m>
                          <a:endParaRPr lang="en-IE" sz="2400" dirty="0"/>
                        </a:p>
                      </a:txBody>
                      <a:tcPr marL="0" marR="0" marT="0" marB="0" anchor="ctr"/>
                    </a:tc>
                    <a:tc>
                      <a:txBody>
                        <a:bodyPr/>
                        <a:lstStyle/>
                        <a:p>
                          <a:pPr algn="l"/>
                          <a:r>
                            <a:rPr lang="en-IE" sz="2400" dirty="0" smtClean="0"/>
                            <a:t>                         </a:t>
                          </a:r>
                          <a:endParaRPr lang="en-IE" sz="2400" dirty="0"/>
                        </a:p>
                      </a:txBody>
                      <a:tcPr marL="0" marR="0" marT="0" marB="0" anchor="ctr"/>
                    </a:tc>
                  </a:tr>
                  <a:tr h="504000">
                    <a:tc>
                      <a:txBody>
                        <a:bodyPr/>
                        <a:lstStyle/>
                        <a:p>
                          <a:pPr algn="ctr"/>
                          <a:r>
                            <a:rPr lang="en-IE" sz="2400" dirty="0" smtClean="0"/>
                            <a:t>(7)</a:t>
                          </a:r>
                          <a:endParaRPr lang="en-IE" sz="2400" dirty="0"/>
                        </a:p>
                      </a:txBody>
                      <a:tcPr marL="0" marR="0" marT="0" marB="0" anchor="ctr"/>
                    </a:tc>
                    <a:tc>
                      <a:txBody>
                        <a:bodyPr/>
                        <a:lstStyle/>
                        <a:p>
                          <a:pPr algn="ctr"/>
                          <a14:m>
                            <m:oMathPara xmlns:m="http://schemas.openxmlformats.org/officeDocument/2006/math">
                              <m:oMathParaPr>
                                <m:jc m:val="centerGroup"/>
                              </m:oMathParaPr>
                              <m:oMath xmlns:m="http://schemas.openxmlformats.org/officeDocument/2006/math">
                                <m:rad>
                                  <m:radPr>
                                    <m:ctrlPr>
                                      <a:rPr lang="en-IE" sz="2400" b="0" i="1" smtClean="0">
                                        <a:latin typeface="Cambria Math" panose="02040503050406030204" pitchFamily="18" charset="0"/>
                                      </a:rPr>
                                    </m:ctrlPr>
                                  </m:radPr>
                                  <m:deg>
                                    <m:r>
                                      <m:rPr>
                                        <m:brk m:alnAt="7"/>
                                      </m:rPr>
                                      <a:rPr lang="en-IE" sz="2400" b="0" i="1" smtClean="0">
                                        <a:latin typeface="Cambria Math"/>
                                      </a:rPr>
                                      <m:t>3</m:t>
                                    </m:r>
                                  </m:deg>
                                  <m:e>
                                    <m:r>
                                      <a:rPr lang="en-IE" sz="2400" b="0" i="1" smtClean="0">
                                        <a:latin typeface="Cambria Math"/>
                                      </a:rPr>
                                      <m:t>5</m:t>
                                    </m:r>
                                  </m:e>
                                </m:rad>
                              </m:oMath>
                            </m:oMathPara>
                          </a14:m>
                          <a:endParaRPr lang="en-IE" sz="2400" dirty="0"/>
                        </a:p>
                      </a:txBody>
                      <a:tcPr marL="0" marR="0" marT="0" marB="0" anchor="ctr"/>
                    </a:tc>
                    <a:tc>
                      <a:txBody>
                        <a:bodyPr/>
                        <a:lstStyle/>
                        <a:p>
                          <a:pPr algn="ctr"/>
                          <a:endParaRPr lang="en-IE" sz="2400" dirty="0"/>
                        </a:p>
                      </a:txBody>
                      <a:tcPr marL="0" marR="0" marT="0" marB="0" anchor="ctr"/>
                    </a:tc>
                  </a:tr>
                  <a:tr h="504000">
                    <a:tc>
                      <a:txBody>
                        <a:bodyPr/>
                        <a:lstStyle/>
                        <a:p>
                          <a:pPr algn="ctr"/>
                          <a:r>
                            <a:rPr lang="en-IE" sz="2400" dirty="0" smtClean="0"/>
                            <a:t>(8)</a:t>
                          </a:r>
                          <a:endParaRPr lang="en-IE" sz="2400" dirty="0"/>
                        </a:p>
                      </a:txBody>
                      <a:tcPr marL="0" marR="0" marT="0" marB="0" anchor="ctr"/>
                    </a:tc>
                    <a:tc>
                      <a:txBody>
                        <a:bodyPr/>
                        <a:lstStyle/>
                        <a:p>
                          <a:pPr algn="ctr"/>
                          <a14:m>
                            <m:oMathPara xmlns:m="http://schemas.openxmlformats.org/officeDocument/2006/math">
                              <m:oMathParaPr>
                                <m:jc m:val="centerGroup"/>
                              </m:oMathParaPr>
                              <m:oMath xmlns:m="http://schemas.openxmlformats.org/officeDocument/2006/math">
                                <m:r>
                                  <a:rPr lang="en-IE" sz="2400" i="1" smtClean="0">
                                    <a:latin typeface="Cambria Math"/>
                                    <a:ea typeface="Cambria Math"/>
                                  </a:rPr>
                                  <m:t>𝜋</m:t>
                                </m:r>
                              </m:oMath>
                            </m:oMathPara>
                          </a14:m>
                          <a:endParaRPr lang="en-IE" sz="2400" dirty="0"/>
                        </a:p>
                      </a:txBody>
                      <a:tcPr marL="0" marR="0" marT="0" marB="0" anchor="ctr"/>
                    </a:tc>
                    <a:tc>
                      <a:txBody>
                        <a:bodyPr/>
                        <a:lstStyle/>
                        <a:p>
                          <a:pPr algn="ctr"/>
                          <a:endParaRPr lang="en-IE" sz="2400" dirty="0"/>
                        </a:p>
                      </a:txBody>
                      <a:tcPr marL="0" marR="0" marT="0" marB="0" anchor="ctr"/>
                    </a:tc>
                  </a:tr>
                  <a:tr h="504000">
                    <a:tc>
                      <a:txBody>
                        <a:bodyPr/>
                        <a:lstStyle/>
                        <a:p>
                          <a:pPr algn="ctr"/>
                          <a:r>
                            <a:rPr lang="en-IE" sz="2400" dirty="0" smtClean="0"/>
                            <a:t>(9)</a:t>
                          </a:r>
                          <a:endParaRPr lang="en-IE" sz="2400" dirty="0"/>
                        </a:p>
                      </a:txBody>
                      <a:tcPr marL="0" marR="0" marT="0" marB="0" anchor="ctr"/>
                    </a:tc>
                    <a:tc>
                      <a:txBody>
                        <a:bodyPr/>
                        <a:lstStyle/>
                        <a:p>
                          <a:pPr algn="ctr"/>
                          <a:r>
                            <a:rPr lang="en-IE" sz="2400" dirty="0" smtClean="0"/>
                            <a:t>1-</a:t>
                          </a:r>
                          <a14:m>
                            <m:oMath xmlns:m="http://schemas.openxmlformats.org/officeDocument/2006/math">
                              <m:rad>
                                <m:radPr>
                                  <m:degHide m:val="on"/>
                                  <m:ctrlPr>
                                    <a:rPr lang="en-IE" sz="2400" i="1" smtClean="0">
                                      <a:latin typeface="Cambria Math" panose="02040503050406030204" pitchFamily="18" charset="0"/>
                                    </a:rPr>
                                  </m:ctrlPr>
                                </m:radPr>
                                <m:deg/>
                                <m:e>
                                  <m:r>
                                    <a:rPr lang="en-IE" sz="2400" b="0" i="1" smtClean="0">
                                      <a:latin typeface="Cambria Math"/>
                                    </a:rPr>
                                    <m:t>2</m:t>
                                  </m:r>
                                </m:e>
                              </m:rad>
                            </m:oMath>
                          </a14:m>
                          <a:endParaRPr lang="en-IE" sz="2400" dirty="0"/>
                        </a:p>
                      </a:txBody>
                      <a:tcPr marL="0" marR="0" marT="0" marB="0" anchor="ctr"/>
                    </a:tc>
                    <a:tc>
                      <a:txBody>
                        <a:bodyPr/>
                        <a:lstStyle/>
                        <a:p>
                          <a:pPr algn="ctr"/>
                          <a:endParaRPr lang="en-IE" sz="2400" dirty="0"/>
                        </a:p>
                      </a:txBody>
                      <a:tcPr marL="0" marR="0" marT="0" marB="0" anchor="ct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3563823395"/>
                  </p:ext>
                </p:extLst>
              </p:nvPr>
            </p:nvGraphicFramePr>
            <p:xfrm>
              <a:off x="159656" y="657588"/>
              <a:ext cx="8171182" cy="5882160"/>
            </p:xfrm>
            <a:graphic>
              <a:graphicData uri="http://schemas.openxmlformats.org/drawingml/2006/table">
                <a:tbl>
                  <a:tblPr firstRow="1" bandRow="1">
                    <a:tableStyleId>{5C22544A-7EE6-4342-B048-85BDC9FD1C3A}</a:tableStyleId>
                  </a:tblPr>
                  <a:tblGrid>
                    <a:gridCol w="986973"/>
                    <a:gridCol w="3091542"/>
                    <a:gridCol w="4092667"/>
                  </a:tblGrid>
                  <a:tr h="518160">
                    <a:tc>
                      <a:txBody>
                        <a:bodyPr/>
                        <a:lstStyle/>
                        <a:p>
                          <a:pPr algn="ctr"/>
                          <a:endParaRPr lang="en-IE" sz="2800" dirty="0"/>
                        </a:p>
                      </a:txBody>
                      <a:tcPr anchor="ctr"/>
                    </a:tc>
                    <a:tc>
                      <a:txBody>
                        <a:bodyPr/>
                        <a:lstStyle/>
                        <a:p>
                          <a:pPr algn="ctr"/>
                          <a:r>
                            <a:rPr lang="en-IE" sz="2800" dirty="0" smtClean="0"/>
                            <a:t>Number</a:t>
                          </a:r>
                          <a:endParaRPr lang="en-IE" sz="2800" dirty="0"/>
                        </a:p>
                      </a:txBody>
                      <a:tcPr anchor="ctr"/>
                    </a:tc>
                    <a:tc>
                      <a:txBody>
                        <a:bodyPr/>
                        <a:lstStyle/>
                        <a:p>
                          <a:pPr algn="ctr"/>
                          <a:r>
                            <a:rPr lang="en-IE" sz="2800" dirty="0" smtClean="0"/>
                            <a:t>Calculator/ Decimals</a:t>
                          </a:r>
                          <a:endParaRPr lang="en-IE" sz="2800" dirty="0"/>
                        </a:p>
                      </a:txBody>
                      <a:tcPr anchor="ctr"/>
                    </a:tc>
                  </a:tr>
                  <a:tr h="504000">
                    <a:tc>
                      <a:txBody>
                        <a:bodyPr/>
                        <a:lstStyle/>
                        <a:p>
                          <a:pPr algn="ctr"/>
                          <a:r>
                            <a:rPr lang="en-IE" sz="2400" dirty="0" smtClean="0"/>
                            <a:t>(1)</a:t>
                          </a:r>
                          <a:endParaRPr lang="en-IE" sz="2400" dirty="0"/>
                        </a:p>
                      </a:txBody>
                      <a:tcPr anchor="ctr"/>
                    </a:tc>
                    <a:tc>
                      <a:txBody>
                        <a:bodyPr/>
                        <a:lstStyle/>
                        <a:p>
                          <a:endParaRPr lang="en-US"/>
                        </a:p>
                      </a:txBody>
                      <a:tcPr anchor="ctr">
                        <a:blipFill rotWithShape="1">
                          <a:blip r:embed="rId3"/>
                          <a:stretch>
                            <a:fillRect l="-31953" t="-114458" r="-132544" b="-986747"/>
                          </a:stretch>
                        </a:blipFill>
                      </a:tcPr>
                    </a:tc>
                    <a:tc>
                      <a:txBody>
                        <a:bodyPr/>
                        <a:lstStyle/>
                        <a:p>
                          <a:pPr algn="ctr"/>
                          <a:endParaRPr lang="en-IE" sz="2400" dirty="0"/>
                        </a:p>
                      </a:txBody>
                      <a:tcPr anchor="ctr"/>
                    </a:tc>
                  </a:tr>
                  <a:tr h="777600">
                    <a:tc>
                      <a:txBody>
                        <a:bodyPr/>
                        <a:lstStyle/>
                        <a:p>
                          <a:pPr algn="ctr"/>
                          <a:r>
                            <a:rPr lang="en-IE" sz="2000" dirty="0" smtClean="0"/>
                            <a:t>(2)</a:t>
                          </a:r>
                          <a:endParaRPr lang="en-IE" sz="2000" dirty="0"/>
                        </a:p>
                      </a:txBody>
                      <a:tcPr anchor="ctr"/>
                    </a:tc>
                    <a:tc>
                      <a:txBody>
                        <a:bodyPr/>
                        <a:lstStyle/>
                        <a:p>
                          <a:endParaRPr lang="en-US"/>
                        </a:p>
                      </a:txBody>
                      <a:tcPr anchor="ctr">
                        <a:blipFill rotWithShape="1">
                          <a:blip r:embed="rId3"/>
                          <a:stretch>
                            <a:fillRect l="-31953" t="-140157" r="-132544" b="-544882"/>
                          </a:stretch>
                        </a:blipFill>
                      </a:tcPr>
                    </a:tc>
                    <a:tc>
                      <a:txBody>
                        <a:bodyPr/>
                        <a:lstStyle/>
                        <a:p>
                          <a:pPr algn="ctr"/>
                          <a:endParaRPr lang="en-IE" sz="2400" dirty="0"/>
                        </a:p>
                      </a:txBody>
                      <a:tcPr anchor="ctr"/>
                    </a:tc>
                  </a:tr>
                  <a:tr h="777600">
                    <a:tc>
                      <a:txBody>
                        <a:bodyPr/>
                        <a:lstStyle/>
                        <a:p>
                          <a:pPr algn="ctr"/>
                          <a:r>
                            <a:rPr lang="en-IE" sz="2000" b="0" i="0" dirty="0" smtClean="0"/>
                            <a:t>(3)</a:t>
                          </a:r>
                          <a:endParaRPr lang="en-IE" sz="2000" b="0" i="0" dirty="0"/>
                        </a:p>
                      </a:txBody>
                      <a:tcPr anchor="ctr"/>
                    </a:tc>
                    <a:tc>
                      <a:txBody>
                        <a:bodyPr/>
                        <a:lstStyle/>
                        <a:p>
                          <a:endParaRPr lang="en-US"/>
                        </a:p>
                      </a:txBody>
                      <a:tcPr anchor="ctr">
                        <a:blipFill rotWithShape="1">
                          <a:blip r:embed="rId3"/>
                          <a:stretch>
                            <a:fillRect l="-31953" t="-238281" r="-132544" b="-440625"/>
                          </a:stretch>
                        </a:blipFill>
                      </a:tcPr>
                    </a:tc>
                    <a:tc>
                      <a:txBody>
                        <a:bodyPr/>
                        <a:lstStyle/>
                        <a:p>
                          <a:pPr/>
                          <a:endParaRPr lang="en-IE" sz="2400" dirty="0"/>
                        </a:p>
                      </a:txBody>
                      <a:tcPr anchor="ctr"/>
                    </a:tc>
                  </a:tr>
                  <a:tr h="784800">
                    <a:tc>
                      <a:txBody>
                        <a:bodyPr/>
                        <a:lstStyle/>
                        <a:p>
                          <a:pPr algn="ctr"/>
                          <a:r>
                            <a:rPr lang="en-IE" sz="2000" dirty="0" smtClean="0"/>
                            <a:t>(4)</a:t>
                          </a:r>
                          <a:endParaRPr lang="en-IE" sz="2000" dirty="0"/>
                        </a:p>
                      </a:txBody>
                      <a:tcPr anchor="ctr"/>
                    </a:tc>
                    <a:tc>
                      <a:txBody>
                        <a:bodyPr/>
                        <a:lstStyle/>
                        <a:p>
                          <a:endParaRPr lang="en-US"/>
                        </a:p>
                      </a:txBody>
                      <a:tcPr anchor="ctr">
                        <a:blipFill rotWithShape="1">
                          <a:blip r:embed="rId3"/>
                          <a:stretch>
                            <a:fillRect l="-31953" t="-335659" r="-132544" b="-337209"/>
                          </a:stretch>
                        </a:blipFill>
                      </a:tcPr>
                    </a:tc>
                    <a:tc>
                      <a:txBody>
                        <a:bodyPr/>
                        <a:lstStyle/>
                        <a:p>
                          <a:pPr/>
                          <a:endParaRPr lang="en-IE" sz="2400" dirty="0"/>
                        </a:p>
                      </a:txBody>
                      <a:tcPr anchor="ctr"/>
                    </a:tc>
                  </a:tr>
                  <a:tr h="504000">
                    <a:tc>
                      <a:txBody>
                        <a:bodyPr/>
                        <a:lstStyle/>
                        <a:p>
                          <a:pPr algn="ctr"/>
                          <a:r>
                            <a:rPr lang="en-IE" sz="2400" dirty="0" smtClean="0"/>
                            <a:t>(5)</a:t>
                          </a:r>
                          <a:endParaRPr lang="en-IE" sz="2400" dirty="0" smtClean="0"/>
                        </a:p>
                      </a:txBody>
                      <a:tcPr marL="0" marR="0" marT="0" marB="0" anchor="ctr"/>
                    </a:tc>
                    <a:tc>
                      <a:txBody>
                        <a:bodyPr/>
                        <a:lstStyle/>
                        <a:p>
                          <a:endParaRPr lang="en-US"/>
                        </a:p>
                      </a:txBody>
                      <a:tcPr marL="0" marR="0" marT="0" marB="0" anchor="ctr">
                        <a:blipFill rotWithShape="1">
                          <a:blip r:embed="rId3"/>
                          <a:stretch>
                            <a:fillRect l="-31953" t="-685366" r="-132544" b="-430488"/>
                          </a:stretch>
                        </a:blipFill>
                      </a:tcPr>
                    </a:tc>
                    <a:tc>
                      <a:txBody>
                        <a:bodyPr/>
                        <a:lstStyle/>
                        <a:p>
                          <a:pPr algn="ctr"/>
                          <a:endParaRPr lang="en-IE" sz="2400" dirty="0"/>
                        </a:p>
                      </a:txBody>
                      <a:tcPr marL="0" marR="0" marT="0" marB="0" anchor="ctr"/>
                    </a:tc>
                  </a:tr>
                  <a:tr h="504000">
                    <a:tc>
                      <a:txBody>
                        <a:bodyPr/>
                        <a:lstStyle/>
                        <a:p>
                          <a:pPr algn="ctr"/>
                          <a:r>
                            <a:rPr lang="en-IE" sz="2400" dirty="0" smtClean="0"/>
                            <a:t>(6)</a:t>
                          </a:r>
                          <a:endParaRPr lang="en-IE" sz="2400" dirty="0"/>
                        </a:p>
                      </a:txBody>
                      <a:tcPr marL="0" marR="0" marT="0" marB="0" anchor="ctr"/>
                    </a:tc>
                    <a:tc>
                      <a:txBody>
                        <a:bodyPr/>
                        <a:lstStyle/>
                        <a:p>
                          <a:endParaRPr lang="en-US"/>
                        </a:p>
                      </a:txBody>
                      <a:tcPr marL="0" marR="0" marT="0" marB="0" anchor="ctr">
                        <a:blipFill rotWithShape="1">
                          <a:blip r:embed="rId3"/>
                          <a:stretch>
                            <a:fillRect l="-31953" t="-775904" r="-132544" b="-325301"/>
                          </a:stretch>
                        </a:blipFill>
                      </a:tcPr>
                    </a:tc>
                    <a:tc>
                      <a:txBody>
                        <a:bodyPr/>
                        <a:lstStyle/>
                        <a:p>
                          <a:pPr algn="l"/>
                          <a:r>
                            <a:rPr lang="en-IE" sz="2400" dirty="0" smtClean="0"/>
                            <a:t>                         </a:t>
                          </a:r>
                          <a:endParaRPr lang="en-IE" sz="2400" dirty="0"/>
                        </a:p>
                      </a:txBody>
                      <a:tcPr marL="0" marR="0" marT="0" marB="0" anchor="ctr"/>
                    </a:tc>
                  </a:tr>
                  <a:tr h="504000">
                    <a:tc>
                      <a:txBody>
                        <a:bodyPr/>
                        <a:lstStyle/>
                        <a:p>
                          <a:pPr algn="ctr"/>
                          <a:r>
                            <a:rPr lang="en-IE" sz="2400" dirty="0" smtClean="0"/>
                            <a:t>(7)</a:t>
                          </a:r>
                          <a:endParaRPr lang="en-IE" sz="2400" dirty="0"/>
                        </a:p>
                      </a:txBody>
                      <a:tcPr marL="0" marR="0" marT="0" marB="0" anchor="ctr"/>
                    </a:tc>
                    <a:tc>
                      <a:txBody>
                        <a:bodyPr/>
                        <a:lstStyle/>
                        <a:p>
                          <a:endParaRPr lang="en-US"/>
                        </a:p>
                      </a:txBody>
                      <a:tcPr marL="0" marR="0" marT="0" marB="0" anchor="ctr">
                        <a:blipFill rotWithShape="1">
                          <a:blip r:embed="rId3"/>
                          <a:stretch>
                            <a:fillRect l="-31953" t="-875904" r="-132544" b="-225301"/>
                          </a:stretch>
                        </a:blipFill>
                      </a:tcPr>
                    </a:tc>
                    <a:tc>
                      <a:txBody>
                        <a:bodyPr/>
                        <a:lstStyle/>
                        <a:p>
                          <a:pPr algn="ctr"/>
                          <a:endParaRPr lang="en-IE" sz="2400" dirty="0"/>
                        </a:p>
                      </a:txBody>
                      <a:tcPr marL="0" marR="0" marT="0" marB="0" anchor="ctr"/>
                    </a:tc>
                  </a:tr>
                  <a:tr h="504000">
                    <a:tc>
                      <a:txBody>
                        <a:bodyPr/>
                        <a:lstStyle/>
                        <a:p>
                          <a:pPr algn="ctr"/>
                          <a:r>
                            <a:rPr lang="en-IE" sz="2400" dirty="0" smtClean="0"/>
                            <a:t>(8)</a:t>
                          </a:r>
                          <a:endParaRPr lang="en-IE" sz="2400" dirty="0"/>
                        </a:p>
                      </a:txBody>
                      <a:tcPr marL="0" marR="0" marT="0" marB="0" anchor="ctr"/>
                    </a:tc>
                    <a:tc>
                      <a:txBody>
                        <a:bodyPr/>
                        <a:lstStyle/>
                        <a:p>
                          <a:endParaRPr lang="en-US"/>
                        </a:p>
                      </a:txBody>
                      <a:tcPr marL="0" marR="0" marT="0" marB="0" anchor="ctr">
                        <a:blipFill rotWithShape="1">
                          <a:blip r:embed="rId3"/>
                          <a:stretch>
                            <a:fillRect l="-31953" t="-987805" r="-132544" b="-128049"/>
                          </a:stretch>
                        </a:blipFill>
                      </a:tcPr>
                    </a:tc>
                    <a:tc>
                      <a:txBody>
                        <a:bodyPr/>
                        <a:lstStyle/>
                        <a:p>
                          <a:pPr algn="ctr"/>
                          <a:endParaRPr lang="en-IE" sz="2400" dirty="0"/>
                        </a:p>
                      </a:txBody>
                      <a:tcPr marL="0" marR="0" marT="0" marB="0" anchor="ctr"/>
                    </a:tc>
                  </a:tr>
                  <a:tr h="504000">
                    <a:tc>
                      <a:txBody>
                        <a:bodyPr/>
                        <a:lstStyle/>
                        <a:p>
                          <a:pPr algn="ctr"/>
                          <a:r>
                            <a:rPr lang="en-IE" sz="2400" dirty="0" smtClean="0"/>
                            <a:t>(9)</a:t>
                          </a:r>
                          <a:endParaRPr lang="en-IE" sz="2400" dirty="0"/>
                        </a:p>
                      </a:txBody>
                      <a:tcPr marL="0" marR="0" marT="0" marB="0" anchor="ctr"/>
                    </a:tc>
                    <a:tc>
                      <a:txBody>
                        <a:bodyPr/>
                        <a:lstStyle/>
                        <a:p>
                          <a:endParaRPr lang="en-US"/>
                        </a:p>
                      </a:txBody>
                      <a:tcPr marL="0" marR="0" marT="0" marB="0" anchor="ctr">
                        <a:blipFill rotWithShape="1">
                          <a:blip r:embed="rId3"/>
                          <a:stretch>
                            <a:fillRect l="-31953" t="-1074699" r="-132544" b="-26506"/>
                          </a:stretch>
                        </a:blipFill>
                      </a:tcPr>
                    </a:tc>
                    <a:tc>
                      <a:txBody>
                        <a:bodyPr/>
                        <a:lstStyle/>
                        <a:p>
                          <a:pPr algn="ctr"/>
                          <a:endParaRPr lang="en-IE" sz="2400" dirty="0"/>
                        </a:p>
                      </a:txBody>
                      <a:tcPr marL="0" marR="0" marT="0" marB="0" anchor="ctr"/>
                    </a:tc>
                  </a:tr>
                </a:tbl>
              </a:graphicData>
            </a:graphic>
          </p:graphicFrame>
        </mc:Fallback>
      </mc:AlternateContent>
      <p:sp>
        <p:nvSpPr>
          <p:cNvPr id="46" name="Title 1"/>
          <p:cNvSpPr txBox="1">
            <a:spLocks/>
          </p:cNvSpPr>
          <p:nvPr/>
        </p:nvSpPr>
        <p:spPr bwMode="auto">
          <a:xfrm>
            <a:off x="159607" y="29028"/>
            <a:ext cx="8984393" cy="464457"/>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2400" b="1">
                <a:solidFill>
                  <a:schemeClr val="tx1"/>
                </a:solidFill>
                <a:effectLst>
                  <a:outerShdw blurRad="38100" dist="38100" dir="2700000" algn="tl">
                    <a:srgbClr val="000000">
                      <a:alpha val="43137"/>
                    </a:srgbClr>
                  </a:outerShdw>
                </a:effectLst>
                <a:latin typeface="Century Gothic" pitchFamily="34" charset="0"/>
                <a:ea typeface="+mj-ea"/>
                <a:cs typeface="+mj-cs"/>
              </a:defRPr>
            </a:lvl1pPr>
            <a:lvl2pPr algn="l" rtl="0" eaLnBrk="1" fontAlgn="base" hangingPunct="1">
              <a:spcBef>
                <a:spcPct val="0"/>
              </a:spcBef>
              <a:spcAft>
                <a:spcPct val="0"/>
              </a:spcAft>
              <a:defRPr sz="1400" b="1">
                <a:solidFill>
                  <a:schemeClr val="tx2"/>
                </a:solidFill>
                <a:latin typeface="Tahoma" pitchFamily="34" charset="0"/>
              </a:defRPr>
            </a:lvl2pPr>
            <a:lvl3pPr algn="l" rtl="0" eaLnBrk="1" fontAlgn="base" hangingPunct="1">
              <a:spcBef>
                <a:spcPct val="0"/>
              </a:spcBef>
              <a:spcAft>
                <a:spcPct val="0"/>
              </a:spcAft>
              <a:defRPr sz="1400" b="1">
                <a:solidFill>
                  <a:schemeClr val="tx2"/>
                </a:solidFill>
                <a:latin typeface="Tahoma" pitchFamily="34" charset="0"/>
              </a:defRPr>
            </a:lvl3pPr>
            <a:lvl4pPr algn="l" rtl="0" eaLnBrk="1" fontAlgn="base" hangingPunct="1">
              <a:spcBef>
                <a:spcPct val="0"/>
              </a:spcBef>
              <a:spcAft>
                <a:spcPct val="0"/>
              </a:spcAft>
              <a:defRPr sz="1400" b="1">
                <a:solidFill>
                  <a:schemeClr val="tx2"/>
                </a:solidFill>
                <a:latin typeface="Tahoma" pitchFamily="34" charset="0"/>
              </a:defRPr>
            </a:lvl4pPr>
            <a:lvl5pPr algn="l" rtl="0" eaLnBrk="1" fontAlgn="base" hangingPunct="1">
              <a:spcBef>
                <a:spcPct val="0"/>
              </a:spcBef>
              <a:spcAft>
                <a:spcPct val="0"/>
              </a:spcAft>
              <a:defRPr sz="1400" b="1">
                <a:solidFill>
                  <a:schemeClr val="tx2"/>
                </a:solidFill>
                <a:latin typeface="Tahoma" pitchFamily="34" charset="0"/>
              </a:defRPr>
            </a:lvl5pPr>
            <a:lvl6pPr marL="457200" algn="ctr" rtl="0" eaLnBrk="1" fontAlgn="base" hangingPunct="1">
              <a:spcBef>
                <a:spcPct val="0"/>
              </a:spcBef>
              <a:spcAft>
                <a:spcPct val="0"/>
              </a:spcAft>
              <a:defRPr sz="1600" b="1">
                <a:solidFill>
                  <a:schemeClr val="tx2"/>
                </a:solidFill>
                <a:latin typeface="Tahoma" pitchFamily="34" charset="0"/>
              </a:defRPr>
            </a:lvl6pPr>
            <a:lvl7pPr marL="914400" algn="ctr" rtl="0" eaLnBrk="1" fontAlgn="base" hangingPunct="1">
              <a:spcBef>
                <a:spcPct val="0"/>
              </a:spcBef>
              <a:spcAft>
                <a:spcPct val="0"/>
              </a:spcAft>
              <a:defRPr sz="1600" b="1">
                <a:solidFill>
                  <a:schemeClr val="tx2"/>
                </a:solidFill>
                <a:latin typeface="Tahoma" pitchFamily="34" charset="0"/>
              </a:defRPr>
            </a:lvl7pPr>
            <a:lvl8pPr marL="1371600" algn="ctr" rtl="0" eaLnBrk="1" fontAlgn="base" hangingPunct="1">
              <a:spcBef>
                <a:spcPct val="0"/>
              </a:spcBef>
              <a:spcAft>
                <a:spcPct val="0"/>
              </a:spcAft>
              <a:defRPr sz="1600" b="1">
                <a:solidFill>
                  <a:schemeClr val="tx2"/>
                </a:solidFill>
                <a:latin typeface="Tahoma" pitchFamily="34" charset="0"/>
              </a:defRPr>
            </a:lvl8pPr>
            <a:lvl9pPr marL="1828800" algn="ctr" rtl="0" eaLnBrk="1" fontAlgn="base" hangingPunct="1">
              <a:spcBef>
                <a:spcPct val="0"/>
              </a:spcBef>
              <a:spcAft>
                <a:spcPct val="0"/>
              </a:spcAft>
              <a:defRPr sz="1600" b="1">
                <a:solidFill>
                  <a:schemeClr val="tx2"/>
                </a:solidFill>
                <a:latin typeface="Tahoma" pitchFamily="34" charset="0"/>
              </a:defRPr>
            </a:lvl9pPr>
          </a:lstStyle>
          <a:p>
            <a:pPr algn="l"/>
            <a:r>
              <a:rPr lang="en-IE" u="sng" kern="0" dirty="0" smtClean="0"/>
              <a:t>Student Activity 1</a:t>
            </a:r>
            <a:r>
              <a:rPr lang="en-IE" kern="0" dirty="0" smtClean="0"/>
              <a:t>                                       </a:t>
            </a:r>
            <a:r>
              <a:rPr lang="en-IE" u="sng" kern="0" dirty="0" smtClean="0"/>
              <a:t>Calculator Activity </a:t>
            </a:r>
            <a:endParaRPr lang="en-IE" u="sng" kern="0" dirty="0"/>
          </a:p>
        </p:txBody>
      </p:sp>
    </p:spTree>
    <p:extLst>
      <p:ext uri="{BB962C8B-B14F-4D97-AF65-F5344CB8AC3E}">
        <p14:creationId xmlns:p14="http://schemas.microsoft.com/office/powerpoint/2010/main" val="38224672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6" name="TextBox 35"/>
              <p:cNvSpPr txBox="1"/>
              <p:nvPr/>
            </p:nvSpPr>
            <p:spPr>
              <a:xfrm>
                <a:off x="5358170" y="5045675"/>
                <a:ext cx="1998001" cy="461665"/>
              </a:xfrm>
              <a:prstGeom prst="rect">
                <a:avLst/>
              </a:prstGeom>
              <a:solidFill>
                <a:srgbClr val="D0D3EB"/>
              </a:solidFill>
              <a:ln w="47625">
                <a:noFill/>
              </a:ln>
            </p:spPr>
            <p:txBody>
              <a:bodyPr wrap="square" rtlCol="0">
                <a:spAutoFit/>
              </a:bodyPr>
              <a:lstStyle/>
              <a:p>
                <a:pPr/>
                <a14:m>
                  <m:oMathPara xmlns:m="http://schemas.openxmlformats.org/officeDocument/2006/math">
                    <m:oMathParaPr>
                      <m:jc m:val="left"/>
                    </m:oMathParaPr>
                    <m:oMath xmlns:m="http://schemas.openxmlformats.org/officeDocument/2006/math">
                      <m:r>
                        <m:rPr>
                          <m:nor/>
                        </m:rPr>
                        <a:rPr lang="en-IE" sz="2400">
                          <a:solidFill>
                            <a:schemeClr val="dk1"/>
                          </a:solidFill>
                        </a:rPr>
                        <m:t>1.</m:t>
                      </m:r>
                      <m:r>
                        <m:rPr>
                          <m:nor/>
                        </m:rPr>
                        <a:rPr lang="en-IE" sz="2400" b="0" i="0" smtClean="0">
                          <a:solidFill>
                            <a:schemeClr val="dk1"/>
                          </a:solidFill>
                        </a:rPr>
                        <m:t>709975947</m:t>
                      </m:r>
                    </m:oMath>
                  </m:oMathPara>
                </a14:m>
                <a:endParaRPr lang="en-IE" sz="2400" dirty="0"/>
              </a:p>
            </p:txBody>
          </p:sp>
        </mc:Choice>
        <mc:Fallback xmlns="">
          <p:sp>
            <p:nvSpPr>
              <p:cNvPr id="36" name="TextBox 35"/>
              <p:cNvSpPr txBox="1">
                <a:spLocks noRot="1" noChangeAspect="1" noMove="1" noResize="1" noEditPoints="1" noAdjustHandles="1" noChangeArrowheads="1" noChangeShapeType="1" noTextEdit="1"/>
              </p:cNvSpPr>
              <p:nvPr/>
            </p:nvSpPr>
            <p:spPr>
              <a:xfrm>
                <a:off x="5358170" y="5045675"/>
                <a:ext cx="1998001" cy="461665"/>
              </a:xfrm>
              <a:prstGeom prst="rect">
                <a:avLst/>
              </a:prstGeom>
              <a:blipFill rotWithShape="1">
                <a:blip r:embed="rId3"/>
                <a:stretch>
                  <a:fillRect l="-915"/>
                </a:stretch>
              </a:blipFill>
              <a:ln w="47625">
                <a:no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2900933022"/>
                  </p:ext>
                </p:extLst>
              </p:nvPr>
            </p:nvGraphicFramePr>
            <p:xfrm>
              <a:off x="159656" y="657588"/>
              <a:ext cx="8171182" cy="5885311"/>
            </p:xfrm>
            <a:graphic>
              <a:graphicData uri="http://schemas.openxmlformats.org/drawingml/2006/table">
                <a:tbl>
                  <a:tblPr firstRow="1" bandRow="1">
                    <a:tableStyleId>{5C22544A-7EE6-4342-B048-85BDC9FD1C3A}</a:tableStyleId>
                  </a:tblPr>
                  <a:tblGrid>
                    <a:gridCol w="986973"/>
                    <a:gridCol w="3091542"/>
                    <a:gridCol w="4092667"/>
                  </a:tblGrid>
                  <a:tr h="485011">
                    <a:tc>
                      <a:txBody>
                        <a:bodyPr/>
                        <a:lstStyle/>
                        <a:p>
                          <a:pPr algn="ctr"/>
                          <a:endParaRPr lang="en-IE" sz="2800" dirty="0"/>
                        </a:p>
                      </a:txBody>
                      <a:tcPr anchor="ctr"/>
                    </a:tc>
                    <a:tc>
                      <a:txBody>
                        <a:bodyPr/>
                        <a:lstStyle/>
                        <a:p>
                          <a:pPr algn="ctr"/>
                          <a:r>
                            <a:rPr lang="en-IE" sz="2800" dirty="0" smtClean="0"/>
                            <a:t>Number</a:t>
                          </a:r>
                          <a:endParaRPr lang="en-IE" sz="2800" dirty="0"/>
                        </a:p>
                      </a:txBody>
                      <a:tcPr anchor="ctr"/>
                    </a:tc>
                    <a:tc>
                      <a:txBody>
                        <a:bodyPr/>
                        <a:lstStyle/>
                        <a:p>
                          <a:pPr algn="ctr"/>
                          <a:r>
                            <a:rPr lang="en-IE" sz="2800" dirty="0" smtClean="0"/>
                            <a:t>Calculator/ Decimals</a:t>
                          </a:r>
                          <a:endParaRPr lang="en-IE" sz="2800" dirty="0"/>
                        </a:p>
                      </a:txBody>
                      <a:tcPr anchor="ctr"/>
                    </a:tc>
                  </a:tr>
                  <a:tr h="504000">
                    <a:tc>
                      <a:txBody>
                        <a:bodyPr/>
                        <a:lstStyle/>
                        <a:p>
                          <a:pPr algn="ctr"/>
                          <a:r>
                            <a:rPr lang="en-IE" sz="2400" dirty="0" smtClean="0"/>
                            <a:t>(1)</a:t>
                          </a:r>
                          <a:endParaRPr lang="en-IE" sz="2400" dirty="0"/>
                        </a:p>
                      </a:txBody>
                      <a:tcPr anchor="ctr"/>
                    </a:tc>
                    <a:tc>
                      <a:txBody>
                        <a:bodyPr/>
                        <a:lstStyle/>
                        <a:p>
                          <a:pPr algn="ctr"/>
                          <a14:m>
                            <m:oMathPara xmlns:m="http://schemas.openxmlformats.org/officeDocument/2006/math">
                              <m:oMathParaPr>
                                <m:jc m:val="centerGroup"/>
                              </m:oMathParaPr>
                              <m:oMath xmlns:m="http://schemas.openxmlformats.org/officeDocument/2006/math">
                                <m:rad>
                                  <m:radPr>
                                    <m:degHide m:val="on"/>
                                    <m:ctrlPr>
                                      <a:rPr lang="en-IE" sz="2400" i="1" smtClean="0">
                                        <a:latin typeface="Cambria Math" panose="02040503050406030204" pitchFamily="18" charset="0"/>
                                      </a:rPr>
                                    </m:ctrlPr>
                                  </m:radPr>
                                  <m:deg/>
                                  <m:e>
                                    <m:r>
                                      <a:rPr lang="en-IE" sz="2400" b="0" i="1" smtClean="0">
                                        <a:latin typeface="Cambria Math"/>
                                      </a:rPr>
                                      <m:t>4</m:t>
                                    </m:r>
                                  </m:e>
                                </m:rad>
                              </m:oMath>
                            </m:oMathPara>
                          </a14:m>
                          <a:endParaRPr lang="en-IE" sz="2400" dirty="0"/>
                        </a:p>
                      </a:txBody>
                      <a:tcPr anchor="ctr"/>
                    </a:tc>
                    <a:tc>
                      <a:txBody>
                        <a:bodyPr/>
                        <a:lstStyle/>
                        <a:p>
                          <a:pPr algn="ctr"/>
                          <a:r>
                            <a:rPr lang="en-IE" sz="2400" dirty="0" smtClean="0"/>
                            <a:t>2</a:t>
                          </a:r>
                          <a:endParaRPr lang="en-IE" sz="2400" dirty="0"/>
                        </a:p>
                      </a:txBody>
                      <a:tcPr anchor="ctr"/>
                    </a:tc>
                  </a:tr>
                  <a:tr h="0">
                    <a:tc>
                      <a:txBody>
                        <a:bodyPr/>
                        <a:lstStyle/>
                        <a:p>
                          <a:pPr algn="ctr"/>
                          <a:r>
                            <a:rPr lang="en-IE" sz="2000" dirty="0" smtClean="0"/>
                            <a:t>(2)</a:t>
                          </a:r>
                          <a:endParaRPr lang="en-IE" sz="2000" dirty="0"/>
                        </a:p>
                      </a:txBody>
                      <a:tcPr anchor="ctr"/>
                    </a:tc>
                    <a:tc>
                      <a:txBody>
                        <a:bodyPr/>
                        <a:lstStyle/>
                        <a:p>
                          <a:pPr algn="ctr"/>
                          <a14:m>
                            <m:oMathPara xmlns:m="http://schemas.openxmlformats.org/officeDocument/2006/math">
                              <m:oMathParaPr>
                                <m:jc m:val="centerGroup"/>
                              </m:oMathParaPr>
                              <m:oMath xmlns:m="http://schemas.openxmlformats.org/officeDocument/2006/math">
                                <m:rad>
                                  <m:radPr>
                                    <m:degHide m:val="on"/>
                                    <m:ctrlPr>
                                      <a:rPr lang="en-IE" sz="2000" b="0" i="1" smtClean="0">
                                        <a:latin typeface="Cambria Math" panose="02040503050406030204" pitchFamily="18" charset="0"/>
                                      </a:rPr>
                                    </m:ctrlPr>
                                  </m:radPr>
                                  <m:deg/>
                                  <m:e>
                                    <m:f>
                                      <m:fPr>
                                        <m:type m:val="skw"/>
                                        <m:ctrlPr>
                                          <a:rPr lang="en-IE" sz="2000" b="0" i="1" smtClean="0">
                                            <a:latin typeface="Cambria Math" panose="02040503050406030204" pitchFamily="18" charset="0"/>
                                          </a:rPr>
                                        </m:ctrlPr>
                                      </m:fPr>
                                      <m:num>
                                        <m:r>
                                          <a:rPr lang="en-IE" sz="2000" b="0" i="1" smtClean="0">
                                            <a:latin typeface="Cambria Math"/>
                                          </a:rPr>
                                          <m:t>9</m:t>
                                        </m:r>
                                      </m:num>
                                      <m:den>
                                        <m:r>
                                          <a:rPr lang="en-IE" sz="2000" b="0" i="1" smtClean="0">
                                            <a:latin typeface="Cambria Math"/>
                                          </a:rPr>
                                          <m:t>100</m:t>
                                        </m:r>
                                      </m:den>
                                    </m:f>
                                  </m:e>
                                </m:rad>
                              </m:oMath>
                            </m:oMathPara>
                          </a14:m>
                          <a:endParaRPr lang="en-IE" sz="20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n-IE" sz="2400" i="1" smtClean="0">
                                        <a:latin typeface="Cambria Math" panose="02040503050406030204" pitchFamily="18" charset="0"/>
                                      </a:rPr>
                                    </m:ctrlPr>
                                  </m:fPr>
                                  <m:num>
                                    <m:r>
                                      <a:rPr lang="en-IE" sz="2400" b="0" i="1" smtClean="0">
                                        <a:latin typeface="Cambria Math"/>
                                      </a:rPr>
                                      <m:t>3</m:t>
                                    </m:r>
                                  </m:num>
                                  <m:den>
                                    <m:r>
                                      <a:rPr lang="en-IE" sz="2400" b="0" i="1" smtClean="0">
                                        <a:latin typeface="Cambria Math"/>
                                      </a:rPr>
                                      <m:t>10</m:t>
                                    </m:r>
                                  </m:den>
                                </m:f>
                              </m:oMath>
                            </m:oMathPara>
                          </a14:m>
                          <a:endParaRPr lang="en-IE" sz="2400" dirty="0"/>
                        </a:p>
                      </a:txBody>
                      <a:tcPr anchor="ctr"/>
                    </a:tc>
                  </a:tr>
                  <a:tr h="0">
                    <a:tc>
                      <a:txBody>
                        <a:bodyPr/>
                        <a:lstStyle/>
                        <a:p>
                          <a:pPr algn="ctr"/>
                          <a:r>
                            <a:rPr lang="en-IE" sz="2000" b="0" i="0" dirty="0" smtClean="0"/>
                            <a:t>(3)</a:t>
                          </a:r>
                          <a:endParaRPr lang="en-IE" sz="2000" b="0" i="0" dirty="0"/>
                        </a:p>
                      </a:txBody>
                      <a:tcPr anchor="ctr"/>
                    </a:tc>
                    <a:tc>
                      <a:txBody>
                        <a:bodyPr/>
                        <a:lstStyle/>
                        <a:p>
                          <a:pPr algn="ctr"/>
                          <a14:m>
                            <m:oMathPara xmlns:m="http://schemas.openxmlformats.org/officeDocument/2006/math">
                              <m:oMathParaPr>
                                <m:jc m:val="centerGroup"/>
                              </m:oMathParaPr>
                              <m:oMath xmlns:m="http://schemas.openxmlformats.org/officeDocument/2006/math">
                                <m:rad>
                                  <m:radPr>
                                    <m:degHide m:val="on"/>
                                    <m:ctrlPr>
                                      <a:rPr lang="en-IE" sz="2000" b="0" i="1" smtClean="0">
                                        <a:latin typeface="Cambria Math" panose="02040503050406030204" pitchFamily="18" charset="0"/>
                                      </a:rPr>
                                    </m:ctrlPr>
                                  </m:radPr>
                                  <m:deg/>
                                  <m:e>
                                    <m:f>
                                      <m:fPr>
                                        <m:type m:val="skw"/>
                                        <m:ctrlPr>
                                          <a:rPr lang="en-IE" sz="2000" b="0" i="1" smtClean="0">
                                            <a:latin typeface="Cambria Math" panose="02040503050406030204" pitchFamily="18" charset="0"/>
                                          </a:rPr>
                                        </m:ctrlPr>
                                      </m:fPr>
                                      <m:num>
                                        <m:r>
                                          <a:rPr lang="en-IE" sz="2000" b="0" i="1" smtClean="0">
                                            <a:latin typeface="Cambria Math"/>
                                          </a:rPr>
                                          <m:t>4</m:t>
                                        </m:r>
                                      </m:num>
                                      <m:den>
                                        <m:r>
                                          <a:rPr lang="en-IE" sz="2000" b="0" i="1" smtClean="0">
                                            <a:latin typeface="Cambria Math"/>
                                          </a:rPr>
                                          <m:t>9</m:t>
                                        </m:r>
                                      </m:den>
                                    </m:f>
                                  </m:e>
                                </m:rad>
                              </m:oMath>
                            </m:oMathPara>
                          </a14:m>
                          <a:endParaRPr lang="en-IE" sz="2000" b="0" i="0" dirty="0"/>
                        </a:p>
                      </a:txBody>
                      <a:tcPr anchor="ctr"/>
                    </a:tc>
                    <a:tc>
                      <a:txBody>
                        <a:bodyPr/>
                        <a:lstStyle/>
                        <a:p>
                          <a:pPr/>
                          <a14:m>
                            <m:oMathPara xmlns:m="http://schemas.openxmlformats.org/officeDocument/2006/math">
                              <m:oMathParaPr>
                                <m:jc m:val="centerGroup"/>
                              </m:oMathParaPr>
                              <m:oMath xmlns:m="http://schemas.openxmlformats.org/officeDocument/2006/math">
                                <m:f>
                                  <m:fPr>
                                    <m:ctrlPr>
                                      <a:rPr lang="en-IE" sz="2400" i="1" smtClean="0">
                                        <a:latin typeface="Cambria Math" panose="02040503050406030204" pitchFamily="18" charset="0"/>
                                      </a:rPr>
                                    </m:ctrlPr>
                                  </m:fPr>
                                  <m:num>
                                    <m:r>
                                      <a:rPr lang="en-IE" sz="2400" b="0" i="1" smtClean="0">
                                        <a:latin typeface="Cambria Math"/>
                                      </a:rPr>
                                      <m:t>2</m:t>
                                    </m:r>
                                  </m:num>
                                  <m:den>
                                    <m:r>
                                      <a:rPr lang="en-IE" sz="2400" b="0" i="1" smtClean="0">
                                        <a:latin typeface="Cambria Math"/>
                                      </a:rPr>
                                      <m:t>3</m:t>
                                    </m:r>
                                  </m:den>
                                </m:f>
                              </m:oMath>
                            </m:oMathPara>
                          </a14:m>
                          <a:endParaRPr lang="en-IE" sz="2400" dirty="0"/>
                        </a:p>
                      </a:txBody>
                      <a:tcPr anchor="ctr"/>
                    </a:tc>
                  </a:tr>
                  <a:tr h="0">
                    <a:tc>
                      <a:txBody>
                        <a:bodyPr/>
                        <a:lstStyle/>
                        <a:p>
                          <a:pPr algn="ctr"/>
                          <a:r>
                            <a:rPr lang="en-IE" sz="2000" dirty="0" smtClean="0"/>
                            <a:t>(4)</a:t>
                          </a:r>
                          <a:endParaRPr lang="en-IE" sz="2000" dirty="0"/>
                        </a:p>
                      </a:txBody>
                      <a:tcPr anchor="ctr"/>
                    </a:tc>
                    <a:tc>
                      <a:txBody>
                        <a:bodyPr/>
                        <a:lstStyle/>
                        <a:p>
                          <a:pPr algn="ctr"/>
                          <a14:m>
                            <m:oMathPara xmlns:m="http://schemas.openxmlformats.org/officeDocument/2006/math">
                              <m:oMathParaPr>
                                <m:jc m:val="centerGroup"/>
                              </m:oMathParaPr>
                              <m:oMath xmlns:m="http://schemas.openxmlformats.org/officeDocument/2006/math">
                                <m:rad>
                                  <m:radPr>
                                    <m:degHide m:val="on"/>
                                    <m:ctrlPr>
                                      <a:rPr lang="en-IE" sz="2000" b="0" i="1" smtClean="0">
                                        <a:latin typeface="Cambria Math" panose="02040503050406030204" pitchFamily="18" charset="0"/>
                                      </a:rPr>
                                    </m:ctrlPr>
                                  </m:radPr>
                                  <m:deg/>
                                  <m:e>
                                    <m:f>
                                      <m:fPr>
                                        <m:type m:val="skw"/>
                                        <m:ctrlPr>
                                          <a:rPr lang="en-IE" sz="2000" b="0" i="1" smtClean="0">
                                            <a:latin typeface="Cambria Math" panose="02040503050406030204" pitchFamily="18" charset="0"/>
                                          </a:rPr>
                                        </m:ctrlPr>
                                      </m:fPr>
                                      <m:num>
                                        <m:r>
                                          <a:rPr lang="en-IE" sz="2000" b="0" i="1" smtClean="0">
                                            <a:latin typeface="Cambria Math"/>
                                          </a:rPr>
                                          <m:t>25</m:t>
                                        </m:r>
                                      </m:num>
                                      <m:den>
                                        <m:r>
                                          <a:rPr lang="en-IE" sz="2000" b="0" i="1" smtClean="0">
                                            <a:latin typeface="Cambria Math"/>
                                          </a:rPr>
                                          <m:t>36</m:t>
                                        </m:r>
                                      </m:den>
                                    </m:f>
                                  </m:e>
                                </m:rad>
                              </m:oMath>
                            </m:oMathPara>
                          </a14:m>
                          <a:endParaRPr lang="en-IE" sz="2000" dirty="0"/>
                        </a:p>
                      </a:txBody>
                      <a:tcPr anchor="ctr"/>
                    </a:tc>
                    <a:tc>
                      <a:txBody>
                        <a:bodyPr/>
                        <a:lstStyle/>
                        <a:p>
                          <a:pPr/>
                          <a14:m>
                            <m:oMathPara xmlns:m="http://schemas.openxmlformats.org/officeDocument/2006/math">
                              <m:oMathParaPr>
                                <m:jc m:val="centerGroup"/>
                              </m:oMathParaPr>
                              <m:oMath xmlns:m="http://schemas.openxmlformats.org/officeDocument/2006/math">
                                <m:f>
                                  <m:fPr>
                                    <m:ctrlPr>
                                      <a:rPr lang="en-IE" sz="2400" i="1" smtClean="0">
                                        <a:latin typeface="Cambria Math" panose="02040503050406030204" pitchFamily="18" charset="0"/>
                                      </a:rPr>
                                    </m:ctrlPr>
                                  </m:fPr>
                                  <m:num>
                                    <m:r>
                                      <a:rPr lang="en-IE" sz="2400" b="0" i="1" smtClean="0">
                                        <a:latin typeface="Cambria Math"/>
                                      </a:rPr>
                                      <m:t>5</m:t>
                                    </m:r>
                                  </m:num>
                                  <m:den>
                                    <m:r>
                                      <a:rPr lang="en-IE" sz="2400" b="0" i="1" smtClean="0">
                                        <a:latin typeface="Cambria Math"/>
                                      </a:rPr>
                                      <m:t>6</m:t>
                                    </m:r>
                                  </m:den>
                                </m:f>
                              </m:oMath>
                            </m:oMathPara>
                          </a14:m>
                          <a:endParaRPr lang="en-IE" sz="2400" dirty="0"/>
                        </a:p>
                      </a:txBody>
                      <a:tcPr anchor="ctr"/>
                    </a:tc>
                  </a:tr>
                  <a:tr h="504000">
                    <a:tc>
                      <a:txBody>
                        <a:bodyPr/>
                        <a:lstStyle/>
                        <a:p>
                          <a:pPr algn="ctr"/>
                          <a:r>
                            <a:rPr lang="en-IE" sz="2400" dirty="0" smtClean="0"/>
                            <a:t>(5)</a:t>
                          </a:r>
                        </a:p>
                      </a:txBody>
                      <a:tcPr marL="0" marR="0" marT="0" marB="0" anchor="ctr"/>
                    </a:tc>
                    <a:tc>
                      <a:txBody>
                        <a:bodyPr/>
                        <a:lstStyle/>
                        <a:p>
                          <a:pPr algn="ctr"/>
                          <a14:m>
                            <m:oMathPara xmlns:m="http://schemas.openxmlformats.org/officeDocument/2006/math">
                              <m:oMathParaPr>
                                <m:jc m:val="center"/>
                              </m:oMathParaPr>
                              <m:oMath xmlns:m="http://schemas.openxmlformats.org/officeDocument/2006/math">
                                <m:rad>
                                  <m:radPr>
                                    <m:degHide m:val="on"/>
                                    <m:ctrlPr>
                                      <a:rPr lang="en-IE" sz="2400" i="1" smtClean="0">
                                        <a:latin typeface="Cambria Math" panose="02040503050406030204" pitchFamily="18" charset="0"/>
                                      </a:rPr>
                                    </m:ctrlPr>
                                  </m:radPr>
                                  <m:deg/>
                                  <m:e>
                                    <m:r>
                                      <a:rPr lang="en-IE" sz="2400" b="0" i="1" smtClean="0">
                                        <a:latin typeface="Cambria Math"/>
                                      </a:rPr>
                                      <m:t>2</m:t>
                                    </m:r>
                                  </m:e>
                                </m:rad>
                              </m:oMath>
                            </m:oMathPara>
                          </a14:m>
                          <a:endParaRPr lang="en-IE" sz="2400" dirty="0" smtClean="0"/>
                        </a:p>
                      </a:txBody>
                      <a:tcPr marL="0" marR="0" marT="0" marB="0" anchor="ctr"/>
                    </a:tc>
                    <a:tc>
                      <a:txBody>
                        <a:bodyPr/>
                        <a:lstStyle/>
                        <a:p>
                          <a:pPr algn="ctr"/>
                          <a14:m>
                            <m:oMathPara xmlns:m="http://schemas.openxmlformats.org/officeDocument/2006/math">
                              <m:oMathParaPr>
                                <m:jc m:val="centerGroup"/>
                              </m:oMathParaPr>
                              <m:oMath xmlns:m="http://schemas.openxmlformats.org/officeDocument/2006/math">
                                <m:rad>
                                  <m:radPr>
                                    <m:degHide m:val="on"/>
                                    <m:ctrlPr>
                                      <a:rPr lang="en-IE" sz="2400" i="1" smtClean="0">
                                        <a:latin typeface="Cambria Math" panose="02040503050406030204" pitchFamily="18" charset="0"/>
                                      </a:rPr>
                                    </m:ctrlPr>
                                  </m:radPr>
                                  <m:deg/>
                                  <m:e>
                                    <m:r>
                                      <a:rPr lang="en-IE" sz="2400" b="0" i="1" smtClean="0">
                                        <a:latin typeface="Cambria Math"/>
                                      </a:rPr>
                                      <m:t>2</m:t>
                                    </m:r>
                                  </m:e>
                                </m:rad>
                              </m:oMath>
                            </m:oMathPara>
                          </a14:m>
                          <a:endParaRPr lang="en-IE" sz="2400" dirty="0"/>
                        </a:p>
                      </a:txBody>
                      <a:tcPr marL="0" marR="0" marT="0" marB="0" anchor="ctr"/>
                    </a:tc>
                  </a:tr>
                  <a:tr h="504000">
                    <a:tc>
                      <a:txBody>
                        <a:bodyPr/>
                        <a:lstStyle/>
                        <a:p>
                          <a:pPr algn="ctr"/>
                          <a:r>
                            <a:rPr lang="en-IE" sz="2400" dirty="0" smtClean="0"/>
                            <a:t>(6)</a:t>
                          </a:r>
                          <a:endParaRPr lang="en-IE" sz="2400" dirty="0"/>
                        </a:p>
                      </a:txBody>
                      <a:tcPr marL="0" marR="0" marT="0" marB="0" anchor="ctr"/>
                    </a:tc>
                    <a:tc>
                      <a:txBody>
                        <a:bodyPr/>
                        <a:lstStyle/>
                        <a:p>
                          <a:pPr algn="ctr"/>
                          <a14:m>
                            <m:oMathPara xmlns:m="http://schemas.openxmlformats.org/officeDocument/2006/math">
                              <m:oMathParaPr>
                                <m:jc m:val="centerGroup"/>
                              </m:oMathParaPr>
                              <m:oMath xmlns:m="http://schemas.openxmlformats.org/officeDocument/2006/math">
                                <m:rad>
                                  <m:radPr>
                                    <m:degHide m:val="on"/>
                                    <m:ctrlPr>
                                      <a:rPr lang="en-IE" sz="2400" i="1" smtClean="0">
                                        <a:latin typeface="Cambria Math" panose="02040503050406030204" pitchFamily="18" charset="0"/>
                                      </a:rPr>
                                    </m:ctrlPr>
                                  </m:radPr>
                                  <m:deg/>
                                  <m:e>
                                    <m:r>
                                      <a:rPr lang="en-IE" sz="2400" b="0" i="1" smtClean="0">
                                        <a:latin typeface="Cambria Math"/>
                                      </a:rPr>
                                      <m:t>8</m:t>
                                    </m:r>
                                  </m:e>
                                </m:rad>
                              </m:oMath>
                            </m:oMathPara>
                          </a14:m>
                          <a:endParaRPr lang="en-IE" sz="2400" dirty="0"/>
                        </a:p>
                      </a:txBody>
                      <a:tcPr marL="0" marR="0" marT="0" marB="0" anchor="ctr"/>
                    </a:tc>
                    <a:tc>
                      <a:txBody>
                        <a:bodyPr/>
                        <a:lstStyle/>
                        <a:p>
                          <a:pPr algn="l"/>
                          <a:r>
                            <a:rPr lang="en-IE" sz="2400" dirty="0" smtClean="0"/>
                            <a:t>                         2</a:t>
                          </a:r>
                          <a14:m>
                            <m:oMath xmlns:m="http://schemas.openxmlformats.org/officeDocument/2006/math">
                              <m:rad>
                                <m:radPr>
                                  <m:degHide m:val="on"/>
                                  <m:ctrlPr>
                                    <a:rPr lang="en-IE" sz="2400" i="1" smtClean="0">
                                      <a:latin typeface="Cambria Math" panose="02040503050406030204" pitchFamily="18" charset="0"/>
                                    </a:rPr>
                                  </m:ctrlPr>
                                </m:radPr>
                                <m:deg/>
                                <m:e>
                                  <m:r>
                                    <a:rPr lang="en-IE" sz="2400" b="0" i="1" smtClean="0">
                                      <a:latin typeface="Cambria Math"/>
                                    </a:rPr>
                                    <m:t>2</m:t>
                                  </m:r>
                                </m:e>
                              </m:rad>
                            </m:oMath>
                          </a14:m>
                          <a:endParaRPr lang="en-IE" sz="2400" dirty="0"/>
                        </a:p>
                      </a:txBody>
                      <a:tcPr marL="0" marR="0" marT="0" marB="0" anchor="ctr"/>
                    </a:tc>
                  </a:tr>
                  <a:tr h="504000">
                    <a:tc>
                      <a:txBody>
                        <a:bodyPr/>
                        <a:lstStyle/>
                        <a:p>
                          <a:pPr algn="ctr"/>
                          <a:r>
                            <a:rPr lang="en-IE" sz="2400" dirty="0" smtClean="0"/>
                            <a:t>(7)</a:t>
                          </a:r>
                          <a:endParaRPr lang="en-IE" sz="2400" dirty="0"/>
                        </a:p>
                      </a:txBody>
                      <a:tcPr marL="0" marR="0" marT="0" marB="0" anchor="ctr"/>
                    </a:tc>
                    <a:tc>
                      <a:txBody>
                        <a:bodyPr/>
                        <a:lstStyle/>
                        <a:p>
                          <a:pPr algn="ctr"/>
                          <a14:m>
                            <m:oMathPara xmlns:m="http://schemas.openxmlformats.org/officeDocument/2006/math">
                              <m:oMathParaPr>
                                <m:jc m:val="centerGroup"/>
                              </m:oMathParaPr>
                              <m:oMath xmlns:m="http://schemas.openxmlformats.org/officeDocument/2006/math">
                                <m:rad>
                                  <m:radPr>
                                    <m:ctrlPr>
                                      <a:rPr lang="en-IE" sz="2400" b="0" i="1" smtClean="0">
                                        <a:latin typeface="Cambria Math" panose="02040503050406030204" pitchFamily="18" charset="0"/>
                                      </a:rPr>
                                    </m:ctrlPr>
                                  </m:radPr>
                                  <m:deg>
                                    <m:r>
                                      <m:rPr>
                                        <m:brk m:alnAt="7"/>
                                      </m:rPr>
                                      <a:rPr lang="en-IE" sz="2400" b="0" i="1" smtClean="0">
                                        <a:latin typeface="Cambria Math"/>
                                      </a:rPr>
                                      <m:t>3</m:t>
                                    </m:r>
                                  </m:deg>
                                  <m:e>
                                    <m:r>
                                      <a:rPr lang="en-IE" sz="2400" b="0" i="1" smtClean="0">
                                        <a:latin typeface="Cambria Math"/>
                                      </a:rPr>
                                      <m:t>5</m:t>
                                    </m:r>
                                  </m:e>
                                </m:rad>
                              </m:oMath>
                            </m:oMathPara>
                          </a14:m>
                          <a:endParaRPr lang="en-IE" sz="2400" dirty="0"/>
                        </a:p>
                      </a:txBody>
                      <a:tcPr marL="0" marR="0" marT="0" marB="0" anchor="ctr"/>
                    </a:tc>
                    <a:tc>
                      <a:txBody>
                        <a:bodyPr/>
                        <a:lstStyle/>
                        <a:p>
                          <a:pPr algn="ctr"/>
                          <a:endParaRPr lang="en-IE" sz="2400" dirty="0"/>
                        </a:p>
                      </a:txBody>
                      <a:tcPr marL="0" marR="0" marT="0" marB="0" anchor="ctr"/>
                    </a:tc>
                  </a:tr>
                  <a:tr h="504000">
                    <a:tc>
                      <a:txBody>
                        <a:bodyPr/>
                        <a:lstStyle/>
                        <a:p>
                          <a:pPr algn="ctr"/>
                          <a:r>
                            <a:rPr lang="en-IE" sz="2400" dirty="0" smtClean="0"/>
                            <a:t>(8)</a:t>
                          </a:r>
                          <a:endParaRPr lang="en-IE" sz="2400" dirty="0"/>
                        </a:p>
                      </a:txBody>
                      <a:tcPr marL="0" marR="0" marT="0" marB="0" anchor="ctr"/>
                    </a:tc>
                    <a:tc>
                      <a:txBody>
                        <a:bodyPr/>
                        <a:lstStyle/>
                        <a:p>
                          <a:pPr algn="ctr"/>
                          <a14:m>
                            <m:oMathPara xmlns:m="http://schemas.openxmlformats.org/officeDocument/2006/math">
                              <m:oMathParaPr>
                                <m:jc m:val="centerGroup"/>
                              </m:oMathParaPr>
                              <m:oMath xmlns:m="http://schemas.openxmlformats.org/officeDocument/2006/math">
                                <m:r>
                                  <a:rPr lang="en-IE" sz="2400" i="1" smtClean="0">
                                    <a:latin typeface="Cambria Math"/>
                                    <a:ea typeface="Cambria Math"/>
                                  </a:rPr>
                                  <m:t>𝜋</m:t>
                                </m:r>
                              </m:oMath>
                            </m:oMathPara>
                          </a14:m>
                          <a:endParaRPr lang="en-IE" sz="2400" dirty="0"/>
                        </a:p>
                      </a:txBody>
                      <a:tcPr marL="0" marR="0" marT="0" marB="0" anchor="ctr"/>
                    </a:tc>
                    <a:tc>
                      <a:txBody>
                        <a:bodyPr/>
                        <a:lstStyle/>
                        <a:p>
                          <a:pPr algn="ctr"/>
                          <a:r>
                            <a:rPr lang="en-IE" sz="2400" dirty="0" smtClean="0"/>
                            <a:t> </a:t>
                          </a:r>
                          <a14:m>
                            <m:oMath xmlns:m="http://schemas.openxmlformats.org/officeDocument/2006/math">
                              <m:r>
                                <a:rPr lang="en-IE" sz="2400" i="1" smtClean="0">
                                  <a:latin typeface="Cambria Math"/>
                                  <a:ea typeface="Cambria Math"/>
                                </a:rPr>
                                <m:t>𝜋</m:t>
                              </m:r>
                            </m:oMath>
                          </a14:m>
                          <a:endParaRPr lang="en-IE" sz="2400" dirty="0"/>
                        </a:p>
                      </a:txBody>
                      <a:tcPr marL="0" marR="0" marT="0" marB="0" anchor="ctr"/>
                    </a:tc>
                  </a:tr>
                  <a:tr h="504000">
                    <a:tc>
                      <a:txBody>
                        <a:bodyPr/>
                        <a:lstStyle/>
                        <a:p>
                          <a:pPr algn="ctr"/>
                          <a:r>
                            <a:rPr lang="en-IE" sz="2400" dirty="0" smtClean="0"/>
                            <a:t>(9)</a:t>
                          </a:r>
                          <a:endParaRPr lang="en-IE" sz="2400" dirty="0"/>
                        </a:p>
                      </a:txBody>
                      <a:tcPr marL="0" marR="0" marT="0" marB="0" anchor="ctr"/>
                    </a:tc>
                    <a:tc>
                      <a:txBody>
                        <a:bodyPr/>
                        <a:lstStyle/>
                        <a:p>
                          <a:pPr algn="ctr"/>
                          <a:r>
                            <a:rPr lang="en-IE" sz="2400" dirty="0" smtClean="0"/>
                            <a:t>1-</a:t>
                          </a:r>
                          <a14:m>
                            <m:oMath xmlns:m="http://schemas.openxmlformats.org/officeDocument/2006/math">
                              <m:rad>
                                <m:radPr>
                                  <m:degHide m:val="on"/>
                                  <m:ctrlPr>
                                    <a:rPr lang="en-IE" sz="2400" i="1" smtClean="0">
                                      <a:latin typeface="Cambria Math" panose="02040503050406030204" pitchFamily="18" charset="0"/>
                                    </a:rPr>
                                  </m:ctrlPr>
                                </m:radPr>
                                <m:deg/>
                                <m:e>
                                  <m:r>
                                    <a:rPr lang="en-IE" sz="2400" b="0" i="1" smtClean="0">
                                      <a:latin typeface="Cambria Math"/>
                                    </a:rPr>
                                    <m:t>2</m:t>
                                  </m:r>
                                </m:e>
                              </m:rad>
                            </m:oMath>
                          </a14:m>
                          <a:endParaRPr lang="en-IE" sz="2400" dirty="0"/>
                        </a:p>
                      </a:txBody>
                      <a:tcPr marL="0" marR="0" marT="0" marB="0" anchor="ctr"/>
                    </a:tc>
                    <a:tc>
                      <a:txBody>
                        <a:bodyPr/>
                        <a:lstStyle/>
                        <a:p>
                          <a:pPr algn="ctr"/>
                          <a:r>
                            <a:rPr lang="en-IE" sz="2400" dirty="0" smtClean="0"/>
                            <a:t>1- </a:t>
                          </a:r>
                          <a14:m>
                            <m:oMath xmlns:m="http://schemas.openxmlformats.org/officeDocument/2006/math">
                              <m:rad>
                                <m:radPr>
                                  <m:degHide m:val="on"/>
                                  <m:ctrlPr>
                                    <a:rPr lang="en-IE" sz="2400" i="1" smtClean="0">
                                      <a:latin typeface="Cambria Math" panose="02040503050406030204" pitchFamily="18" charset="0"/>
                                    </a:rPr>
                                  </m:ctrlPr>
                                </m:radPr>
                                <m:deg/>
                                <m:e>
                                  <m:r>
                                    <a:rPr lang="en-IE" sz="2400" b="0" i="1" smtClean="0">
                                      <a:latin typeface="Cambria Math"/>
                                    </a:rPr>
                                    <m:t>2</m:t>
                                  </m:r>
                                </m:e>
                              </m:rad>
                            </m:oMath>
                          </a14:m>
                          <a:endParaRPr lang="en-IE" sz="2400" dirty="0"/>
                        </a:p>
                      </a:txBody>
                      <a:tcPr marL="0" marR="0" marT="0" marB="0" anchor="ct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1320430434"/>
                  </p:ext>
                </p:extLst>
              </p:nvPr>
            </p:nvGraphicFramePr>
            <p:xfrm>
              <a:off x="159656" y="657588"/>
              <a:ext cx="8171182" cy="5885311"/>
            </p:xfrm>
            <a:graphic>
              <a:graphicData uri="http://schemas.openxmlformats.org/drawingml/2006/table">
                <a:tbl>
                  <a:tblPr firstRow="1" bandRow="1">
                    <a:tableStyleId>{5C22544A-7EE6-4342-B048-85BDC9FD1C3A}</a:tableStyleId>
                  </a:tblPr>
                  <a:tblGrid>
                    <a:gridCol w="986973"/>
                    <a:gridCol w="3091542"/>
                    <a:gridCol w="4092667"/>
                  </a:tblGrid>
                  <a:tr h="518160">
                    <a:tc>
                      <a:txBody>
                        <a:bodyPr/>
                        <a:lstStyle/>
                        <a:p>
                          <a:pPr algn="ctr"/>
                          <a:endParaRPr lang="en-IE" sz="2800" dirty="0"/>
                        </a:p>
                      </a:txBody>
                      <a:tcPr anchor="ctr"/>
                    </a:tc>
                    <a:tc>
                      <a:txBody>
                        <a:bodyPr/>
                        <a:lstStyle/>
                        <a:p>
                          <a:pPr algn="ctr"/>
                          <a:r>
                            <a:rPr lang="en-IE" sz="2800" dirty="0" smtClean="0"/>
                            <a:t>Number</a:t>
                          </a:r>
                          <a:endParaRPr lang="en-IE" sz="2800" dirty="0"/>
                        </a:p>
                      </a:txBody>
                      <a:tcPr anchor="ctr"/>
                    </a:tc>
                    <a:tc>
                      <a:txBody>
                        <a:bodyPr/>
                        <a:lstStyle/>
                        <a:p>
                          <a:pPr algn="ctr"/>
                          <a:r>
                            <a:rPr lang="en-IE" sz="2800" dirty="0" smtClean="0"/>
                            <a:t>Calculator/ Decimals</a:t>
                          </a:r>
                          <a:endParaRPr lang="en-IE" sz="2800" dirty="0"/>
                        </a:p>
                      </a:txBody>
                      <a:tcPr anchor="ctr"/>
                    </a:tc>
                  </a:tr>
                  <a:tr h="504000">
                    <a:tc>
                      <a:txBody>
                        <a:bodyPr/>
                        <a:lstStyle/>
                        <a:p>
                          <a:pPr algn="ctr"/>
                          <a:r>
                            <a:rPr lang="en-IE" sz="2400" dirty="0" smtClean="0"/>
                            <a:t>(1)</a:t>
                          </a:r>
                          <a:endParaRPr lang="en-IE" sz="2400" dirty="0"/>
                        </a:p>
                      </a:txBody>
                      <a:tcPr anchor="ctr"/>
                    </a:tc>
                    <a:tc>
                      <a:txBody>
                        <a:bodyPr/>
                        <a:lstStyle/>
                        <a:p>
                          <a:endParaRPr lang="en-US"/>
                        </a:p>
                      </a:txBody>
                      <a:tcPr anchor="ctr">
                        <a:blipFill rotWithShape="1">
                          <a:blip r:embed="rId4"/>
                          <a:stretch>
                            <a:fillRect l="-31953" t="-114458" r="-132544" b="-987952"/>
                          </a:stretch>
                        </a:blipFill>
                      </a:tcPr>
                    </a:tc>
                    <a:tc>
                      <a:txBody>
                        <a:bodyPr/>
                        <a:lstStyle/>
                        <a:p>
                          <a:pPr algn="ctr"/>
                          <a:r>
                            <a:rPr lang="en-IE" sz="2400" dirty="0" smtClean="0"/>
                            <a:t>2</a:t>
                          </a:r>
                          <a:endParaRPr lang="en-IE" sz="2400" dirty="0"/>
                        </a:p>
                      </a:txBody>
                      <a:tcPr anchor="ctr"/>
                    </a:tc>
                  </a:tr>
                  <a:tr h="778574">
                    <a:tc>
                      <a:txBody>
                        <a:bodyPr/>
                        <a:lstStyle/>
                        <a:p>
                          <a:pPr algn="ctr"/>
                          <a:r>
                            <a:rPr lang="en-IE" sz="2000" dirty="0" smtClean="0"/>
                            <a:t>(2)</a:t>
                          </a:r>
                          <a:endParaRPr lang="en-IE" sz="2000" dirty="0"/>
                        </a:p>
                      </a:txBody>
                      <a:tcPr anchor="ctr"/>
                    </a:tc>
                    <a:tc>
                      <a:txBody>
                        <a:bodyPr/>
                        <a:lstStyle/>
                        <a:p>
                          <a:endParaRPr lang="en-US"/>
                        </a:p>
                      </a:txBody>
                      <a:tcPr anchor="ctr">
                        <a:blipFill rotWithShape="1">
                          <a:blip r:embed="rId4"/>
                          <a:stretch>
                            <a:fillRect l="-31953" t="-140157" r="-132544" b="-545669"/>
                          </a:stretch>
                        </a:blipFill>
                      </a:tcPr>
                    </a:tc>
                    <a:tc>
                      <a:txBody>
                        <a:bodyPr/>
                        <a:lstStyle/>
                        <a:p>
                          <a:endParaRPr lang="en-US"/>
                        </a:p>
                      </a:txBody>
                      <a:tcPr anchor="ctr">
                        <a:blipFill rotWithShape="1">
                          <a:blip r:embed="rId4"/>
                          <a:stretch>
                            <a:fillRect l="-99554" t="-140157" b="-545669"/>
                          </a:stretch>
                        </a:blipFill>
                      </a:tcPr>
                    </a:tc>
                  </a:tr>
                  <a:tr h="778574">
                    <a:tc>
                      <a:txBody>
                        <a:bodyPr/>
                        <a:lstStyle/>
                        <a:p>
                          <a:pPr algn="ctr"/>
                          <a:r>
                            <a:rPr lang="en-IE" sz="2000" b="0" i="0" dirty="0" smtClean="0"/>
                            <a:t>(3)</a:t>
                          </a:r>
                          <a:endParaRPr lang="en-IE" sz="2000" b="0" i="0" dirty="0"/>
                        </a:p>
                      </a:txBody>
                      <a:tcPr anchor="ctr"/>
                    </a:tc>
                    <a:tc>
                      <a:txBody>
                        <a:bodyPr/>
                        <a:lstStyle/>
                        <a:p>
                          <a:endParaRPr lang="en-US"/>
                        </a:p>
                      </a:txBody>
                      <a:tcPr anchor="ctr">
                        <a:blipFill rotWithShape="1">
                          <a:blip r:embed="rId4"/>
                          <a:stretch>
                            <a:fillRect l="-31953" t="-238281" r="-132544" b="-441406"/>
                          </a:stretch>
                        </a:blipFill>
                      </a:tcPr>
                    </a:tc>
                    <a:tc>
                      <a:txBody>
                        <a:bodyPr/>
                        <a:lstStyle/>
                        <a:p>
                          <a:endParaRPr lang="en-US"/>
                        </a:p>
                      </a:txBody>
                      <a:tcPr anchor="ctr">
                        <a:blipFill rotWithShape="1">
                          <a:blip r:embed="rId4"/>
                          <a:stretch>
                            <a:fillRect l="-99554" t="-238281" b="-441406"/>
                          </a:stretch>
                        </a:blipFill>
                      </a:tcPr>
                    </a:tc>
                  </a:tr>
                  <a:tr h="786003">
                    <a:tc>
                      <a:txBody>
                        <a:bodyPr/>
                        <a:lstStyle/>
                        <a:p>
                          <a:pPr algn="ctr"/>
                          <a:r>
                            <a:rPr lang="en-IE" sz="2000" dirty="0" smtClean="0"/>
                            <a:t>(4)</a:t>
                          </a:r>
                          <a:endParaRPr lang="en-IE" sz="2000" dirty="0"/>
                        </a:p>
                      </a:txBody>
                      <a:tcPr anchor="ctr"/>
                    </a:tc>
                    <a:tc>
                      <a:txBody>
                        <a:bodyPr/>
                        <a:lstStyle/>
                        <a:p>
                          <a:endParaRPr lang="en-US"/>
                        </a:p>
                      </a:txBody>
                      <a:tcPr anchor="ctr">
                        <a:blipFill rotWithShape="1">
                          <a:blip r:embed="rId4"/>
                          <a:stretch>
                            <a:fillRect l="-31953" t="-335659" r="-132544" b="-337984"/>
                          </a:stretch>
                        </a:blipFill>
                      </a:tcPr>
                    </a:tc>
                    <a:tc>
                      <a:txBody>
                        <a:bodyPr/>
                        <a:lstStyle/>
                        <a:p>
                          <a:endParaRPr lang="en-US"/>
                        </a:p>
                      </a:txBody>
                      <a:tcPr anchor="ctr">
                        <a:blipFill rotWithShape="1">
                          <a:blip r:embed="rId4"/>
                          <a:stretch>
                            <a:fillRect l="-99554" t="-335659" b="-337984"/>
                          </a:stretch>
                        </a:blipFill>
                      </a:tcPr>
                    </a:tc>
                  </a:tr>
                  <a:tr h="504000">
                    <a:tc>
                      <a:txBody>
                        <a:bodyPr/>
                        <a:lstStyle/>
                        <a:p>
                          <a:pPr algn="ctr"/>
                          <a:r>
                            <a:rPr lang="en-IE" sz="2400" dirty="0" smtClean="0"/>
                            <a:t>(5)</a:t>
                          </a:r>
                          <a:endParaRPr lang="en-IE" sz="2400" dirty="0" smtClean="0"/>
                        </a:p>
                      </a:txBody>
                      <a:tcPr marL="0" marR="0" marT="0" marB="0" anchor="ctr"/>
                    </a:tc>
                    <a:tc>
                      <a:txBody>
                        <a:bodyPr/>
                        <a:lstStyle/>
                        <a:p>
                          <a:endParaRPr lang="en-US"/>
                        </a:p>
                      </a:txBody>
                      <a:tcPr marL="0" marR="0" marT="0" marB="0" anchor="ctr">
                        <a:blipFill rotWithShape="1">
                          <a:blip r:embed="rId4"/>
                          <a:stretch>
                            <a:fillRect l="-31953" t="-685366" r="-132544" b="-431707"/>
                          </a:stretch>
                        </a:blipFill>
                      </a:tcPr>
                    </a:tc>
                    <a:tc>
                      <a:txBody>
                        <a:bodyPr/>
                        <a:lstStyle/>
                        <a:p>
                          <a:endParaRPr lang="en-US"/>
                        </a:p>
                      </a:txBody>
                      <a:tcPr marL="0" marR="0" marT="0" marB="0" anchor="ctr">
                        <a:blipFill rotWithShape="1">
                          <a:blip r:embed="rId4"/>
                          <a:stretch>
                            <a:fillRect l="-99554" t="-685366" b="-431707"/>
                          </a:stretch>
                        </a:blipFill>
                      </a:tcPr>
                    </a:tc>
                  </a:tr>
                  <a:tr h="504000">
                    <a:tc>
                      <a:txBody>
                        <a:bodyPr/>
                        <a:lstStyle/>
                        <a:p>
                          <a:pPr algn="ctr"/>
                          <a:r>
                            <a:rPr lang="en-IE" sz="2400" dirty="0" smtClean="0"/>
                            <a:t>(6)</a:t>
                          </a:r>
                          <a:endParaRPr lang="en-IE" sz="2400" dirty="0"/>
                        </a:p>
                      </a:txBody>
                      <a:tcPr marL="0" marR="0" marT="0" marB="0" anchor="ctr"/>
                    </a:tc>
                    <a:tc>
                      <a:txBody>
                        <a:bodyPr/>
                        <a:lstStyle/>
                        <a:p>
                          <a:endParaRPr lang="en-US"/>
                        </a:p>
                      </a:txBody>
                      <a:tcPr marL="0" marR="0" marT="0" marB="0" anchor="ctr">
                        <a:blipFill rotWithShape="1">
                          <a:blip r:embed="rId4"/>
                          <a:stretch>
                            <a:fillRect l="-31953" t="-775904" r="-132544" b="-326506"/>
                          </a:stretch>
                        </a:blipFill>
                      </a:tcPr>
                    </a:tc>
                    <a:tc>
                      <a:txBody>
                        <a:bodyPr/>
                        <a:lstStyle/>
                        <a:p>
                          <a:endParaRPr lang="en-US"/>
                        </a:p>
                      </a:txBody>
                      <a:tcPr marL="0" marR="0" marT="0" marB="0" anchor="ctr">
                        <a:blipFill rotWithShape="1">
                          <a:blip r:embed="rId4"/>
                          <a:stretch>
                            <a:fillRect l="-99554" t="-775904" b="-326506"/>
                          </a:stretch>
                        </a:blipFill>
                      </a:tcPr>
                    </a:tc>
                  </a:tr>
                  <a:tr h="504000">
                    <a:tc>
                      <a:txBody>
                        <a:bodyPr/>
                        <a:lstStyle/>
                        <a:p>
                          <a:pPr algn="ctr"/>
                          <a:r>
                            <a:rPr lang="en-IE" sz="2400" dirty="0" smtClean="0"/>
                            <a:t>(7)</a:t>
                          </a:r>
                          <a:endParaRPr lang="en-IE" sz="2400" dirty="0"/>
                        </a:p>
                      </a:txBody>
                      <a:tcPr marL="0" marR="0" marT="0" marB="0" anchor="ctr"/>
                    </a:tc>
                    <a:tc>
                      <a:txBody>
                        <a:bodyPr/>
                        <a:lstStyle/>
                        <a:p>
                          <a:endParaRPr lang="en-US"/>
                        </a:p>
                      </a:txBody>
                      <a:tcPr marL="0" marR="0" marT="0" marB="0" anchor="ctr">
                        <a:blipFill rotWithShape="1">
                          <a:blip r:embed="rId4"/>
                          <a:stretch>
                            <a:fillRect l="-31953" t="-875904" r="-132544" b="-226506"/>
                          </a:stretch>
                        </a:blipFill>
                      </a:tcPr>
                    </a:tc>
                    <a:tc>
                      <a:txBody>
                        <a:bodyPr/>
                        <a:lstStyle/>
                        <a:p>
                          <a:pPr algn="ctr"/>
                          <a:endParaRPr lang="en-IE" sz="2400" dirty="0"/>
                        </a:p>
                      </a:txBody>
                      <a:tcPr marL="0" marR="0" marT="0" marB="0" anchor="ctr"/>
                    </a:tc>
                  </a:tr>
                  <a:tr h="504000">
                    <a:tc>
                      <a:txBody>
                        <a:bodyPr/>
                        <a:lstStyle/>
                        <a:p>
                          <a:pPr algn="ctr"/>
                          <a:r>
                            <a:rPr lang="en-IE" sz="2400" dirty="0" smtClean="0"/>
                            <a:t>(8)</a:t>
                          </a:r>
                          <a:endParaRPr lang="en-IE" sz="2400" dirty="0"/>
                        </a:p>
                      </a:txBody>
                      <a:tcPr marL="0" marR="0" marT="0" marB="0" anchor="ctr"/>
                    </a:tc>
                    <a:tc>
                      <a:txBody>
                        <a:bodyPr/>
                        <a:lstStyle/>
                        <a:p>
                          <a:endParaRPr lang="en-US"/>
                        </a:p>
                      </a:txBody>
                      <a:tcPr marL="0" marR="0" marT="0" marB="0" anchor="ctr">
                        <a:blipFill rotWithShape="1">
                          <a:blip r:embed="rId4"/>
                          <a:stretch>
                            <a:fillRect l="-31953" t="-987805" r="-132544" b="-129268"/>
                          </a:stretch>
                        </a:blipFill>
                      </a:tcPr>
                    </a:tc>
                    <a:tc>
                      <a:txBody>
                        <a:bodyPr/>
                        <a:lstStyle/>
                        <a:p>
                          <a:endParaRPr lang="en-US"/>
                        </a:p>
                      </a:txBody>
                      <a:tcPr marL="0" marR="0" marT="0" marB="0" anchor="ctr">
                        <a:blipFill rotWithShape="1">
                          <a:blip r:embed="rId4"/>
                          <a:stretch>
                            <a:fillRect l="-99554" t="-987805" b="-129268"/>
                          </a:stretch>
                        </a:blipFill>
                      </a:tcPr>
                    </a:tc>
                  </a:tr>
                  <a:tr h="504000">
                    <a:tc>
                      <a:txBody>
                        <a:bodyPr/>
                        <a:lstStyle/>
                        <a:p>
                          <a:pPr algn="ctr"/>
                          <a:r>
                            <a:rPr lang="en-IE" sz="2400" dirty="0" smtClean="0"/>
                            <a:t>(9)</a:t>
                          </a:r>
                          <a:endParaRPr lang="en-IE" sz="2400" dirty="0"/>
                        </a:p>
                      </a:txBody>
                      <a:tcPr marL="0" marR="0" marT="0" marB="0" anchor="ctr"/>
                    </a:tc>
                    <a:tc>
                      <a:txBody>
                        <a:bodyPr/>
                        <a:lstStyle/>
                        <a:p>
                          <a:endParaRPr lang="en-US"/>
                        </a:p>
                      </a:txBody>
                      <a:tcPr marL="0" marR="0" marT="0" marB="0" anchor="ctr">
                        <a:blipFill rotWithShape="1">
                          <a:blip r:embed="rId4"/>
                          <a:stretch>
                            <a:fillRect l="-31953" t="-1074699" r="-132544" b="-27711"/>
                          </a:stretch>
                        </a:blipFill>
                      </a:tcPr>
                    </a:tc>
                    <a:tc>
                      <a:txBody>
                        <a:bodyPr/>
                        <a:lstStyle/>
                        <a:p>
                          <a:endParaRPr lang="en-US"/>
                        </a:p>
                      </a:txBody>
                      <a:tcPr marL="0" marR="0" marT="0" marB="0" anchor="ctr">
                        <a:blipFill rotWithShape="1">
                          <a:blip r:embed="rId4"/>
                          <a:stretch>
                            <a:fillRect l="-99554" t="-1074699" b="-27711"/>
                          </a:stretch>
                        </a:blipFill>
                      </a:tcPr>
                    </a:tc>
                  </a:tr>
                </a:tbl>
              </a:graphicData>
            </a:graphic>
          </p:graphicFrame>
        </mc:Fallback>
      </mc:AlternateContent>
      <p:grpSp>
        <p:nvGrpSpPr>
          <p:cNvPr id="6" name="Group 5"/>
          <p:cNvGrpSpPr/>
          <p:nvPr/>
        </p:nvGrpSpPr>
        <p:grpSpPr>
          <a:xfrm>
            <a:off x="5740574" y="2525498"/>
            <a:ext cx="1465584" cy="684000"/>
            <a:chOff x="3614056" y="2192399"/>
            <a:chExt cx="1465584" cy="1855053"/>
          </a:xfrm>
        </p:grpSpPr>
        <p:sp>
          <p:nvSpPr>
            <p:cNvPr id="7" name="TextBox 6"/>
            <p:cNvSpPr txBox="1"/>
            <p:nvPr/>
          </p:nvSpPr>
          <p:spPr>
            <a:xfrm>
              <a:off x="3614056" y="2192399"/>
              <a:ext cx="957943" cy="1855053"/>
            </a:xfrm>
            <a:prstGeom prst="rect">
              <a:avLst/>
            </a:prstGeom>
            <a:solidFill>
              <a:srgbClr val="D0D3EB"/>
            </a:solidFill>
          </p:spPr>
          <p:txBody>
            <a:bodyPr wrap="square" rtlCol="0">
              <a:spAutoFit/>
            </a:bodyPr>
            <a:lstStyle/>
            <a:p>
              <a:endParaRPr lang="en-IE" sz="2400" dirty="0" smtClean="0">
                <a:latin typeface="Cambria" panose="02040503050406030204" pitchFamily="18" charset="0"/>
              </a:endParaRPr>
            </a:p>
            <a:p>
              <a:endParaRPr lang="en-IE" sz="2400" dirty="0">
                <a:latin typeface="Cambria" panose="02040503050406030204" pitchFamily="18" charset="0"/>
              </a:endParaRPr>
            </a:p>
            <a:p>
              <a:endParaRPr lang="en-IE" sz="2400" dirty="0" smtClean="0">
                <a:latin typeface="Cambria" panose="02040503050406030204" pitchFamily="18" charset="0"/>
              </a:endParaRPr>
            </a:p>
            <a:p>
              <a:endParaRPr lang="en-IE" sz="2400" dirty="0" smtClean="0">
                <a:latin typeface="Cambria" panose="02040503050406030204" pitchFamily="18" charset="0"/>
              </a:endParaRPr>
            </a:p>
          </p:txBody>
        </p:sp>
        <mc:AlternateContent xmlns:mc="http://schemas.openxmlformats.org/markup-compatibility/2006" xmlns:a14="http://schemas.microsoft.com/office/drawing/2010/main">
          <mc:Choice Requires="a14">
            <p:sp>
              <p:nvSpPr>
                <p:cNvPr id="8" name="TextBox 7"/>
                <p:cNvSpPr txBox="1"/>
                <p:nvPr/>
              </p:nvSpPr>
              <p:spPr>
                <a:xfrm>
                  <a:off x="3787870" y="2390614"/>
                  <a:ext cx="1291770" cy="562124"/>
                </a:xfrm>
                <a:prstGeom prst="rect">
                  <a:avLst/>
                </a:prstGeom>
                <a:noFill/>
              </p:spPr>
              <p:txBody>
                <a:bodyPr wrap="square" rtlCol="0">
                  <a:spAutoFit/>
                </a:bodyPr>
                <a:lstStyle/>
                <a:p>
                  <a:r>
                    <a:rPr lang="en-IE" sz="2400" dirty="0">
                      <a:latin typeface="Cambria" panose="02040503050406030204" pitchFamily="18" charset="0"/>
                    </a:rPr>
                    <a:t>0</a:t>
                  </a:r>
                  <a:r>
                    <a:rPr lang="en-IE" sz="2400" dirty="0" smtClean="0">
                      <a:latin typeface="Cambria" panose="02040503050406030204" pitchFamily="18" charset="0"/>
                    </a:rPr>
                    <a:t>.</a:t>
                  </a:r>
                  <a14:m>
                    <m:oMath xmlns:m="http://schemas.openxmlformats.org/officeDocument/2006/math">
                      <m:acc>
                        <m:accPr>
                          <m:chr m:val="̇"/>
                          <m:ctrlPr>
                            <a:rPr lang="en-IE" sz="2400" i="1" smtClean="0">
                              <a:latin typeface="Cambria Math" panose="02040503050406030204" pitchFamily="18" charset="0"/>
                            </a:rPr>
                          </m:ctrlPr>
                        </m:accPr>
                        <m:e>
                          <m:r>
                            <a:rPr lang="en-IE" sz="2400" b="0" i="1" smtClean="0">
                              <a:latin typeface="Cambria Math"/>
                            </a:rPr>
                            <m:t>6</m:t>
                          </m:r>
                        </m:e>
                      </m:acc>
                    </m:oMath>
                  </a14:m>
                  <a:endParaRPr lang="en-IE" sz="2400" dirty="0" smtClean="0">
                    <a:latin typeface="Cambria" panose="020405030504060302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787870" y="2390613"/>
                  <a:ext cx="1291770" cy="539571"/>
                </a:xfrm>
                <a:prstGeom prst="rect">
                  <a:avLst/>
                </a:prstGeom>
                <a:blipFill rotWithShape="1">
                  <a:blip r:embed="rId5"/>
                  <a:stretch>
                    <a:fillRect l="-9434" t="-10667" b="-53333"/>
                  </a:stretch>
                </a:blipFill>
              </p:spPr>
              <p:txBody>
                <a:bodyPr/>
                <a:lstStyle/>
                <a:p>
                  <a:r>
                    <a:rPr lang="en-IE">
                      <a:noFill/>
                    </a:rPr>
                    <a:t> </a:t>
                  </a:r>
                </a:p>
              </p:txBody>
            </p:sp>
          </mc:Fallback>
        </mc:AlternateContent>
      </p:grpSp>
      <p:grpSp>
        <p:nvGrpSpPr>
          <p:cNvPr id="9" name="Group 8"/>
          <p:cNvGrpSpPr/>
          <p:nvPr/>
        </p:nvGrpSpPr>
        <p:grpSpPr>
          <a:xfrm>
            <a:off x="5697498" y="3262050"/>
            <a:ext cx="1480097" cy="720000"/>
            <a:chOff x="3556001" y="3169608"/>
            <a:chExt cx="1480097" cy="1855053"/>
          </a:xfrm>
        </p:grpSpPr>
        <p:sp>
          <p:nvSpPr>
            <p:cNvPr id="10" name="TextBox 9"/>
            <p:cNvSpPr txBox="1"/>
            <p:nvPr/>
          </p:nvSpPr>
          <p:spPr>
            <a:xfrm>
              <a:off x="3556001" y="3169608"/>
              <a:ext cx="957943" cy="1855053"/>
            </a:xfrm>
            <a:prstGeom prst="rect">
              <a:avLst/>
            </a:prstGeom>
            <a:solidFill>
              <a:srgbClr val="E9EBF5"/>
            </a:solidFill>
          </p:spPr>
          <p:txBody>
            <a:bodyPr wrap="square" rtlCol="0">
              <a:spAutoFit/>
            </a:bodyPr>
            <a:lstStyle/>
            <a:p>
              <a:endParaRPr lang="en-IE" sz="2400" dirty="0" smtClean="0">
                <a:latin typeface="Cambria" panose="02040503050406030204" pitchFamily="18" charset="0"/>
              </a:endParaRPr>
            </a:p>
            <a:p>
              <a:endParaRPr lang="en-IE" sz="2400" dirty="0">
                <a:latin typeface="Cambria" panose="02040503050406030204" pitchFamily="18" charset="0"/>
              </a:endParaRPr>
            </a:p>
            <a:p>
              <a:endParaRPr lang="en-IE" sz="2400" dirty="0" smtClean="0">
                <a:latin typeface="Cambria" panose="02040503050406030204" pitchFamily="18" charset="0"/>
              </a:endParaRPr>
            </a:p>
            <a:p>
              <a:endParaRPr lang="en-IE" sz="2400" dirty="0" smtClean="0">
                <a:latin typeface="Cambria" panose="02040503050406030204" pitchFamily="18" charset="0"/>
              </a:endParaRPr>
            </a:p>
          </p:txBody>
        </p:sp>
        <mc:AlternateContent xmlns:mc="http://schemas.openxmlformats.org/markup-compatibility/2006" xmlns:a14="http://schemas.microsoft.com/office/drawing/2010/main">
          <mc:Choice Requires="a14">
            <p:sp>
              <p:nvSpPr>
                <p:cNvPr id="11" name="TextBox 10"/>
                <p:cNvSpPr txBox="1"/>
                <p:nvPr/>
              </p:nvSpPr>
              <p:spPr>
                <a:xfrm>
                  <a:off x="3744328" y="3460548"/>
                  <a:ext cx="1291770" cy="562124"/>
                </a:xfrm>
                <a:prstGeom prst="rect">
                  <a:avLst/>
                </a:prstGeom>
                <a:noFill/>
              </p:spPr>
              <p:txBody>
                <a:bodyPr wrap="square" rtlCol="0">
                  <a:spAutoFit/>
                </a:bodyPr>
                <a:lstStyle/>
                <a:p>
                  <a:r>
                    <a:rPr lang="en-IE" sz="2400" dirty="0" smtClean="0">
                      <a:latin typeface="Cambria" panose="02040503050406030204" pitchFamily="18" charset="0"/>
                    </a:rPr>
                    <a:t>0.8</a:t>
                  </a:r>
                  <a14:m>
                    <m:oMath xmlns:m="http://schemas.openxmlformats.org/officeDocument/2006/math">
                      <m:acc>
                        <m:accPr>
                          <m:chr m:val="̇"/>
                          <m:ctrlPr>
                            <a:rPr lang="en-IE" sz="2400" i="1" smtClean="0">
                              <a:latin typeface="Cambria Math" panose="02040503050406030204" pitchFamily="18" charset="0"/>
                            </a:rPr>
                          </m:ctrlPr>
                        </m:accPr>
                        <m:e>
                          <m:r>
                            <a:rPr lang="en-IE" sz="2400" b="0" i="1" smtClean="0">
                              <a:latin typeface="Cambria Math"/>
                            </a:rPr>
                            <m:t>3</m:t>
                          </m:r>
                        </m:e>
                      </m:acc>
                    </m:oMath>
                  </a14:m>
                  <a:endParaRPr lang="en-IE" sz="2400" dirty="0" smtClean="0">
                    <a:latin typeface="Cambria" panose="020405030504060302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3744328" y="3460548"/>
                  <a:ext cx="1291770" cy="539571"/>
                </a:xfrm>
                <a:prstGeom prst="rect">
                  <a:avLst/>
                </a:prstGeom>
                <a:blipFill rotWithShape="1">
                  <a:blip r:embed="rId6"/>
                  <a:stretch>
                    <a:fillRect l="-9434" t="-10811" b="-55405"/>
                  </a:stretch>
                </a:blipFill>
              </p:spPr>
              <p:txBody>
                <a:bodyPr/>
                <a:lstStyle/>
                <a:p>
                  <a:r>
                    <a:rPr lang="en-IE">
                      <a:noFill/>
                    </a:rPr>
                    <a:t> </a:t>
                  </a:r>
                </a:p>
              </p:txBody>
            </p:sp>
          </mc:Fallback>
        </mc:AlternateContent>
      </p:grpSp>
      <p:sp>
        <p:nvSpPr>
          <p:cNvPr id="15" name="TextBox 14"/>
          <p:cNvSpPr txBox="1"/>
          <p:nvPr/>
        </p:nvSpPr>
        <p:spPr>
          <a:xfrm>
            <a:off x="4239338" y="5556113"/>
            <a:ext cx="2994303" cy="461665"/>
          </a:xfrm>
          <a:prstGeom prst="rect">
            <a:avLst/>
          </a:prstGeom>
          <a:solidFill>
            <a:srgbClr val="E9EBF5"/>
          </a:solidFill>
        </p:spPr>
        <p:txBody>
          <a:bodyPr wrap="square" rtlCol="0">
            <a:spAutoFit/>
          </a:bodyPr>
          <a:lstStyle/>
          <a:p>
            <a:r>
              <a:rPr lang="en-IE" sz="2400" dirty="0" smtClean="0"/>
              <a:t>3.141592654….</a:t>
            </a:r>
            <a:endParaRPr lang="en-IE" sz="2400" dirty="0" smtClean="0">
              <a:latin typeface="Cambria" panose="02040503050406030204" pitchFamily="18" charset="0"/>
            </a:endParaRPr>
          </a:p>
        </p:txBody>
      </p:sp>
      <p:sp>
        <p:nvSpPr>
          <p:cNvPr id="21" name="TextBox 20"/>
          <p:cNvSpPr txBox="1"/>
          <p:nvPr/>
        </p:nvSpPr>
        <p:spPr>
          <a:xfrm>
            <a:off x="4239338" y="4030282"/>
            <a:ext cx="2365620" cy="461665"/>
          </a:xfrm>
          <a:prstGeom prst="rect">
            <a:avLst/>
          </a:prstGeom>
          <a:solidFill>
            <a:srgbClr val="D0D3EB"/>
          </a:solidFill>
        </p:spPr>
        <p:txBody>
          <a:bodyPr wrap="square" rtlCol="0">
            <a:spAutoFit/>
          </a:bodyPr>
          <a:lstStyle/>
          <a:p>
            <a:r>
              <a:rPr lang="en-IE" sz="2400" dirty="0" smtClean="0">
                <a:latin typeface="Cambria" panose="02040503050406030204" pitchFamily="18" charset="0"/>
              </a:rPr>
              <a:t>1.414213562....</a:t>
            </a:r>
          </a:p>
        </p:txBody>
      </p:sp>
      <p:sp>
        <p:nvSpPr>
          <p:cNvPr id="5" name="TextBox 4"/>
          <p:cNvSpPr txBox="1"/>
          <p:nvPr/>
        </p:nvSpPr>
        <p:spPr>
          <a:xfrm>
            <a:off x="4239338" y="4548358"/>
            <a:ext cx="2278563" cy="461665"/>
          </a:xfrm>
          <a:prstGeom prst="rect">
            <a:avLst/>
          </a:prstGeom>
          <a:solidFill>
            <a:srgbClr val="E9EBF5"/>
          </a:solidFill>
        </p:spPr>
        <p:txBody>
          <a:bodyPr wrap="square" rtlCol="0">
            <a:spAutoFit/>
          </a:bodyPr>
          <a:lstStyle/>
          <a:p>
            <a:r>
              <a:rPr lang="en-IE" sz="2400" dirty="0" smtClean="0"/>
              <a:t>2.828427125….</a:t>
            </a:r>
            <a:endParaRPr lang="en-IE" sz="2400" dirty="0" smtClean="0">
              <a:latin typeface="Cambria" panose="02040503050406030204" pitchFamily="18" charset="0"/>
            </a:endParaRPr>
          </a:p>
        </p:txBody>
      </p:sp>
      <mc:AlternateContent xmlns:mc="http://schemas.openxmlformats.org/markup-compatibility/2006" xmlns:a14="http://schemas.microsoft.com/office/drawing/2010/main">
        <mc:Choice Requires="a14">
          <p:sp>
            <p:nvSpPr>
              <p:cNvPr id="17" name="TextBox 16"/>
              <p:cNvSpPr txBox="1"/>
              <p:nvPr/>
            </p:nvSpPr>
            <p:spPr>
              <a:xfrm>
                <a:off x="4239338" y="4030282"/>
                <a:ext cx="3996000" cy="461665"/>
              </a:xfrm>
              <a:prstGeom prst="rect">
                <a:avLst/>
              </a:prstGeom>
              <a:solidFill>
                <a:srgbClr val="D0D3EB"/>
              </a:solidFill>
              <a:ln w="47625">
                <a:noFill/>
              </a:ln>
            </p:spPr>
            <p:txBody>
              <a:bodyPr wrap="square" rtlCol="0">
                <a:spAutoFit/>
              </a:bodyPr>
              <a:lstStyle/>
              <a:p>
                <a14:m>
                  <m:oMath xmlns:m="http://schemas.openxmlformats.org/officeDocument/2006/math">
                    <m:r>
                      <m:rPr>
                        <m:nor/>
                      </m:rPr>
                      <a:rPr lang="en-IE" sz="2400">
                        <a:solidFill>
                          <a:schemeClr val="dk1"/>
                        </a:solidFill>
                      </a:rPr>
                      <m:t>1.41421356237</m:t>
                    </m:r>
                    <m:r>
                      <m:rPr>
                        <m:nor/>
                      </m:rPr>
                      <a:rPr lang="en-IE" sz="2400" b="0" i="0" smtClean="0">
                        <a:solidFill>
                          <a:schemeClr val="dk1"/>
                        </a:solidFill>
                      </a:rPr>
                      <m:t>309504</m:t>
                    </m:r>
                  </m:oMath>
                </a14:m>
                <a:r>
                  <a:rPr lang="en-IE" sz="2400" dirty="0" smtClean="0"/>
                  <a:t>….</a:t>
                </a:r>
                <a:endParaRPr lang="en-IE" sz="2400" dirty="0"/>
              </a:p>
            </p:txBody>
          </p:sp>
        </mc:Choice>
        <mc:Fallback xmlns="">
          <p:sp>
            <p:nvSpPr>
              <p:cNvPr id="17" name="TextBox 16"/>
              <p:cNvSpPr txBox="1">
                <a:spLocks noRot="1" noChangeAspect="1" noMove="1" noResize="1" noEditPoints="1" noAdjustHandles="1" noChangeArrowheads="1" noChangeShapeType="1" noTextEdit="1"/>
              </p:cNvSpPr>
              <p:nvPr/>
            </p:nvSpPr>
            <p:spPr>
              <a:xfrm>
                <a:off x="4239338" y="4030282"/>
                <a:ext cx="3996000" cy="461665"/>
              </a:xfrm>
              <a:prstGeom prst="rect">
                <a:avLst/>
              </a:prstGeom>
              <a:blipFill rotWithShape="1">
                <a:blip r:embed="rId7"/>
                <a:stretch>
                  <a:fillRect l="-457" t="-10526" b="-28947"/>
                </a:stretch>
              </a:blipFill>
              <a:ln w="47625">
                <a:noFill/>
              </a:ln>
            </p:spPr>
            <p:txBody>
              <a:bodyPr/>
              <a:lstStyle/>
              <a:p>
                <a:r>
                  <a:rPr lang="en-IE">
                    <a:noFill/>
                  </a:rPr>
                  <a:t> </a:t>
                </a:r>
              </a:p>
            </p:txBody>
          </p:sp>
        </mc:Fallback>
      </mc:AlternateContent>
      <p:sp>
        <p:nvSpPr>
          <p:cNvPr id="18" name="TextBox 17"/>
          <p:cNvSpPr txBox="1"/>
          <p:nvPr/>
        </p:nvSpPr>
        <p:spPr>
          <a:xfrm>
            <a:off x="4239338" y="4548358"/>
            <a:ext cx="3937944" cy="461665"/>
          </a:xfrm>
          <a:prstGeom prst="rect">
            <a:avLst/>
          </a:prstGeom>
          <a:solidFill>
            <a:srgbClr val="E9EBF5"/>
          </a:solidFill>
        </p:spPr>
        <p:txBody>
          <a:bodyPr wrap="square" rtlCol="0">
            <a:spAutoFit/>
          </a:bodyPr>
          <a:lstStyle/>
          <a:p>
            <a:r>
              <a:rPr lang="en-IE" sz="2400" dirty="0" smtClean="0"/>
              <a:t>2.82842712474619009….</a:t>
            </a:r>
            <a:endParaRPr lang="en-IE" sz="2400" dirty="0" smtClean="0">
              <a:latin typeface="Cambria" panose="02040503050406030204" pitchFamily="18" charset="0"/>
            </a:endParaRPr>
          </a:p>
        </p:txBody>
      </p:sp>
      <p:sp>
        <p:nvSpPr>
          <p:cNvPr id="20" name="TextBox 19"/>
          <p:cNvSpPr txBox="1"/>
          <p:nvPr/>
        </p:nvSpPr>
        <p:spPr>
          <a:xfrm>
            <a:off x="4239338" y="5556113"/>
            <a:ext cx="4023711" cy="461665"/>
          </a:xfrm>
          <a:prstGeom prst="rect">
            <a:avLst/>
          </a:prstGeom>
          <a:solidFill>
            <a:srgbClr val="E9EBF5"/>
          </a:solidFill>
        </p:spPr>
        <p:txBody>
          <a:bodyPr wrap="square" rtlCol="0">
            <a:spAutoFit/>
          </a:bodyPr>
          <a:lstStyle/>
          <a:p>
            <a:r>
              <a:rPr lang="en-IE" sz="2400" dirty="0" smtClean="0"/>
              <a:t>3.14159265358979323….</a:t>
            </a:r>
            <a:endParaRPr lang="en-IE" sz="2400" dirty="0" smtClean="0">
              <a:latin typeface="Cambria" panose="02040503050406030204" pitchFamily="18" charset="0"/>
            </a:endParaRPr>
          </a:p>
        </p:txBody>
      </p:sp>
      <p:sp>
        <p:nvSpPr>
          <p:cNvPr id="19" name="TextBox 18"/>
          <p:cNvSpPr txBox="1"/>
          <p:nvPr/>
        </p:nvSpPr>
        <p:spPr>
          <a:xfrm>
            <a:off x="4239338" y="6054123"/>
            <a:ext cx="2611900" cy="461665"/>
          </a:xfrm>
          <a:prstGeom prst="rect">
            <a:avLst/>
          </a:prstGeom>
          <a:solidFill>
            <a:srgbClr val="D0D3EB"/>
          </a:solidFill>
          <a:ln w="47625">
            <a:noFill/>
          </a:ln>
        </p:spPr>
        <p:txBody>
          <a:bodyPr wrap="square" rtlCol="0">
            <a:spAutoFit/>
          </a:bodyPr>
          <a:lstStyle/>
          <a:p>
            <a:r>
              <a:rPr lang="en-IE" sz="2400" dirty="0" smtClean="0"/>
              <a:t>-0.4142135624…</a:t>
            </a:r>
            <a:endParaRPr lang="en-IE" sz="2400" dirty="0"/>
          </a:p>
        </p:txBody>
      </p:sp>
      <p:sp>
        <p:nvSpPr>
          <p:cNvPr id="16" name="TextBox 15"/>
          <p:cNvSpPr txBox="1"/>
          <p:nvPr/>
        </p:nvSpPr>
        <p:spPr>
          <a:xfrm>
            <a:off x="4239338" y="6047218"/>
            <a:ext cx="3996000" cy="461665"/>
          </a:xfrm>
          <a:prstGeom prst="rect">
            <a:avLst/>
          </a:prstGeom>
          <a:solidFill>
            <a:srgbClr val="D0D3EB"/>
          </a:solidFill>
          <a:ln w="47625">
            <a:noFill/>
          </a:ln>
        </p:spPr>
        <p:txBody>
          <a:bodyPr wrap="square" rtlCol="0">
            <a:spAutoFit/>
          </a:bodyPr>
          <a:lstStyle/>
          <a:p>
            <a:r>
              <a:rPr lang="en-IE" sz="2400" dirty="0" smtClean="0"/>
              <a:t>-0.41421356237497912.…</a:t>
            </a:r>
            <a:endParaRPr lang="en-IE" sz="2400" dirty="0"/>
          </a:p>
        </p:txBody>
      </p:sp>
      <p:sp>
        <p:nvSpPr>
          <p:cNvPr id="24" name="Oval 23"/>
          <p:cNvSpPr/>
          <p:nvPr/>
        </p:nvSpPr>
        <p:spPr>
          <a:xfrm>
            <a:off x="5665271" y="1175655"/>
            <a:ext cx="1230756" cy="2684509"/>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grpSp>
        <p:nvGrpSpPr>
          <p:cNvPr id="13" name="Group 12"/>
          <p:cNvGrpSpPr/>
          <p:nvPr/>
        </p:nvGrpSpPr>
        <p:grpSpPr>
          <a:xfrm>
            <a:off x="6981372" y="2109338"/>
            <a:ext cx="1981466" cy="1015663"/>
            <a:chOff x="7024914" y="1949684"/>
            <a:chExt cx="1981466" cy="1015663"/>
          </a:xfrm>
        </p:grpSpPr>
        <p:sp>
          <p:nvSpPr>
            <p:cNvPr id="2" name="TextBox 1"/>
            <p:cNvSpPr txBox="1"/>
            <p:nvPr/>
          </p:nvSpPr>
          <p:spPr>
            <a:xfrm>
              <a:off x="7481539" y="1949684"/>
              <a:ext cx="1524841" cy="1015663"/>
            </a:xfrm>
            <a:prstGeom prst="rect">
              <a:avLst/>
            </a:prstGeom>
            <a:solidFill>
              <a:schemeClr val="accent3">
                <a:lumMod val="20000"/>
                <a:lumOff val="80000"/>
              </a:schemeClr>
            </a:solidFill>
            <a:ln w="60325">
              <a:solidFill>
                <a:srgbClr val="FF0000"/>
              </a:solidFill>
            </a:ln>
          </p:spPr>
          <p:txBody>
            <a:bodyPr wrap="none" rtlCol="0">
              <a:spAutoFit/>
            </a:bodyPr>
            <a:lstStyle/>
            <a:p>
              <a:pPr algn="ctr"/>
              <a:r>
                <a:rPr lang="en-IE" sz="2000" b="1" dirty="0" smtClean="0">
                  <a:solidFill>
                    <a:srgbClr val="00B050"/>
                  </a:solidFill>
                  <a:latin typeface="Cambria Math"/>
                </a:rPr>
                <a:t>Terminating</a:t>
              </a:r>
            </a:p>
            <a:p>
              <a:pPr algn="ctr"/>
              <a:r>
                <a:rPr lang="en-IE" sz="2000" b="1" dirty="0" smtClean="0">
                  <a:solidFill>
                    <a:srgbClr val="00B050"/>
                  </a:solidFill>
                  <a:latin typeface="Cambria Math"/>
                </a:rPr>
                <a:t>Or</a:t>
              </a:r>
            </a:p>
            <a:p>
              <a:pPr algn="ctr"/>
              <a:r>
                <a:rPr lang="en-IE" sz="2000" b="1" dirty="0" smtClean="0">
                  <a:solidFill>
                    <a:srgbClr val="00B050"/>
                  </a:solidFill>
                  <a:latin typeface="Cambria Math"/>
                </a:rPr>
                <a:t>Recurring</a:t>
              </a:r>
            </a:p>
          </p:txBody>
        </p:sp>
        <p:cxnSp>
          <p:nvCxnSpPr>
            <p:cNvPr id="12" name="Straight Arrow Connector 11"/>
            <p:cNvCxnSpPr/>
            <p:nvPr/>
          </p:nvCxnSpPr>
          <p:spPr bwMode="auto">
            <a:xfrm flipH="1">
              <a:off x="7024914" y="2457515"/>
              <a:ext cx="456626" cy="1"/>
            </a:xfrm>
            <a:prstGeom prst="straightConnector1">
              <a:avLst/>
            </a:prstGeom>
            <a:solidFill>
              <a:schemeClr val="hlink">
                <a:alpha val="64999"/>
              </a:schemeClr>
            </a:solidFill>
            <a:ln w="41275" cap="flat" cmpd="sng" algn="ctr">
              <a:solidFill>
                <a:srgbClr val="FF0000"/>
              </a:solidFill>
              <a:prstDash val="solid"/>
              <a:round/>
              <a:headEnd type="none" w="med" len="med"/>
              <a:tailEnd type="arrow"/>
            </a:ln>
            <a:effectLst/>
          </p:spPr>
        </p:cxnSp>
      </p:grpSp>
      <p:sp>
        <p:nvSpPr>
          <p:cNvPr id="37" name="TextBox 36"/>
          <p:cNvSpPr txBox="1"/>
          <p:nvPr/>
        </p:nvSpPr>
        <p:spPr>
          <a:xfrm>
            <a:off x="5358170" y="5045675"/>
            <a:ext cx="2011030" cy="461665"/>
          </a:xfrm>
          <a:prstGeom prst="rect">
            <a:avLst/>
          </a:prstGeom>
          <a:solidFill>
            <a:srgbClr val="D0D3EB"/>
          </a:solidFill>
          <a:ln w="47625">
            <a:noFill/>
          </a:ln>
        </p:spPr>
        <p:txBody>
          <a:bodyPr wrap="square" rtlCol="0">
            <a:spAutoFit/>
          </a:bodyPr>
          <a:lstStyle/>
          <a:p>
            <a:r>
              <a:rPr lang="en-IE" sz="2400" dirty="0" smtClean="0"/>
              <a:t>1.709975947</a:t>
            </a:r>
          </a:p>
        </p:txBody>
      </p:sp>
      <p:sp>
        <p:nvSpPr>
          <p:cNvPr id="38" name="TextBox 37"/>
          <p:cNvSpPr txBox="1"/>
          <p:nvPr/>
        </p:nvSpPr>
        <p:spPr>
          <a:xfrm>
            <a:off x="4239338" y="5045675"/>
            <a:ext cx="2261626" cy="396000"/>
          </a:xfrm>
          <a:prstGeom prst="rect">
            <a:avLst/>
          </a:prstGeom>
          <a:solidFill>
            <a:srgbClr val="D0D3EB"/>
          </a:solidFill>
          <a:ln w="47625">
            <a:noFill/>
          </a:ln>
        </p:spPr>
        <p:txBody>
          <a:bodyPr wrap="square" rtlCol="0">
            <a:spAutoFit/>
          </a:bodyPr>
          <a:lstStyle/>
          <a:p>
            <a:r>
              <a:rPr lang="en-IE" sz="2400" dirty="0" smtClean="0"/>
              <a:t>1.709975947….</a:t>
            </a:r>
          </a:p>
        </p:txBody>
      </p:sp>
      <p:sp>
        <p:nvSpPr>
          <p:cNvPr id="23" name="TextBox 22"/>
          <p:cNvSpPr txBox="1"/>
          <p:nvPr/>
        </p:nvSpPr>
        <p:spPr>
          <a:xfrm>
            <a:off x="4239338" y="5045675"/>
            <a:ext cx="4072201" cy="461665"/>
          </a:xfrm>
          <a:prstGeom prst="rect">
            <a:avLst/>
          </a:prstGeom>
          <a:solidFill>
            <a:srgbClr val="D0D3EB"/>
          </a:solidFill>
          <a:ln w="47625">
            <a:noFill/>
          </a:ln>
        </p:spPr>
        <p:txBody>
          <a:bodyPr wrap="square" rtlCol="0">
            <a:spAutoFit/>
          </a:bodyPr>
          <a:lstStyle/>
          <a:p>
            <a:r>
              <a:rPr lang="en-IE" sz="2400" dirty="0" smtClean="0"/>
              <a:t>1.70997594667669681….</a:t>
            </a:r>
            <a:endParaRPr lang="en-IE" sz="2400" dirty="0"/>
          </a:p>
        </p:txBody>
      </p:sp>
      <p:grpSp>
        <p:nvGrpSpPr>
          <p:cNvPr id="25" name="Group 24"/>
          <p:cNvGrpSpPr/>
          <p:nvPr/>
        </p:nvGrpSpPr>
        <p:grpSpPr>
          <a:xfrm>
            <a:off x="6655441" y="4335208"/>
            <a:ext cx="2191284" cy="1938992"/>
            <a:chOff x="6017371" y="2520268"/>
            <a:chExt cx="3014095" cy="853185"/>
          </a:xfrm>
        </p:grpSpPr>
        <p:sp>
          <p:nvSpPr>
            <p:cNvPr id="26" name="TextBox 25"/>
            <p:cNvSpPr txBox="1"/>
            <p:nvPr/>
          </p:nvSpPr>
          <p:spPr>
            <a:xfrm>
              <a:off x="7009634" y="2520268"/>
              <a:ext cx="2021832" cy="853185"/>
            </a:xfrm>
            <a:prstGeom prst="rect">
              <a:avLst/>
            </a:prstGeom>
            <a:solidFill>
              <a:schemeClr val="accent3">
                <a:lumMod val="20000"/>
                <a:lumOff val="80000"/>
              </a:schemeClr>
            </a:solidFill>
            <a:ln w="60325">
              <a:solidFill>
                <a:srgbClr val="FF0000"/>
              </a:solidFill>
            </a:ln>
          </p:spPr>
          <p:txBody>
            <a:bodyPr wrap="square" rtlCol="0">
              <a:spAutoFit/>
            </a:bodyPr>
            <a:lstStyle/>
            <a:p>
              <a:pPr algn="ctr"/>
              <a:r>
                <a:rPr lang="en-IE" sz="2000" b="1" dirty="0" smtClean="0">
                  <a:solidFill>
                    <a:srgbClr val="00B050"/>
                  </a:solidFill>
                  <a:latin typeface="Cambria Math"/>
                </a:rPr>
                <a:t>Decimal expansion that can go on forever without recurring</a:t>
              </a:r>
            </a:p>
          </p:txBody>
        </p:sp>
        <p:cxnSp>
          <p:nvCxnSpPr>
            <p:cNvPr id="27" name="Straight Arrow Connector 26"/>
            <p:cNvCxnSpPr/>
            <p:nvPr/>
          </p:nvCxnSpPr>
          <p:spPr bwMode="auto">
            <a:xfrm flipH="1">
              <a:off x="6017371" y="2936483"/>
              <a:ext cx="866300" cy="1079"/>
            </a:xfrm>
            <a:prstGeom prst="straightConnector1">
              <a:avLst/>
            </a:prstGeom>
            <a:solidFill>
              <a:schemeClr val="hlink">
                <a:alpha val="64999"/>
              </a:schemeClr>
            </a:solidFill>
            <a:ln w="41275" cap="flat" cmpd="sng" algn="ctr">
              <a:solidFill>
                <a:srgbClr val="FF0000"/>
              </a:solidFill>
              <a:prstDash val="solid"/>
              <a:round/>
              <a:headEnd type="none" w="med" len="med"/>
              <a:tailEnd type="arrow"/>
            </a:ln>
            <a:effectLst/>
          </p:spPr>
        </p:cxnSp>
      </p:grpSp>
      <p:sp>
        <p:nvSpPr>
          <p:cNvPr id="41" name="TextBox 40"/>
          <p:cNvSpPr txBox="1"/>
          <p:nvPr/>
        </p:nvSpPr>
        <p:spPr>
          <a:xfrm>
            <a:off x="7643370" y="1582052"/>
            <a:ext cx="1096389" cy="400110"/>
          </a:xfrm>
          <a:prstGeom prst="rect">
            <a:avLst/>
          </a:prstGeom>
          <a:solidFill>
            <a:schemeClr val="accent3">
              <a:lumMod val="20000"/>
              <a:lumOff val="80000"/>
            </a:schemeClr>
          </a:solidFill>
          <a:ln w="53975">
            <a:solidFill>
              <a:srgbClr val="FF0000"/>
            </a:solidFill>
          </a:ln>
        </p:spPr>
        <p:txBody>
          <a:bodyPr wrap="none" rtlCol="0">
            <a:spAutoFit/>
          </a:bodyPr>
          <a:lstStyle/>
          <a:p>
            <a:pPr algn="ctr"/>
            <a:r>
              <a:rPr lang="en-IE" sz="2000" b="1" dirty="0" smtClean="0">
                <a:solidFill>
                  <a:srgbClr val="00B050"/>
                </a:solidFill>
                <a:latin typeface="Cambria Math"/>
              </a:rPr>
              <a:t>Rational</a:t>
            </a:r>
          </a:p>
        </p:txBody>
      </p:sp>
      <p:sp>
        <p:nvSpPr>
          <p:cNvPr id="42" name="TextBox 41"/>
          <p:cNvSpPr txBox="1"/>
          <p:nvPr/>
        </p:nvSpPr>
        <p:spPr>
          <a:xfrm>
            <a:off x="7498196" y="3773667"/>
            <a:ext cx="1230273" cy="400110"/>
          </a:xfrm>
          <a:prstGeom prst="rect">
            <a:avLst/>
          </a:prstGeom>
          <a:solidFill>
            <a:schemeClr val="accent3">
              <a:lumMod val="20000"/>
              <a:lumOff val="80000"/>
            </a:schemeClr>
          </a:solidFill>
          <a:ln w="53975">
            <a:solidFill>
              <a:srgbClr val="FF0000"/>
            </a:solidFill>
          </a:ln>
        </p:spPr>
        <p:txBody>
          <a:bodyPr wrap="none" rtlCol="0">
            <a:spAutoFit/>
          </a:bodyPr>
          <a:lstStyle/>
          <a:p>
            <a:pPr algn="ctr"/>
            <a:r>
              <a:rPr lang="en-IE" sz="2000" b="1" dirty="0" smtClean="0">
                <a:solidFill>
                  <a:srgbClr val="00B050"/>
                </a:solidFill>
                <a:latin typeface="Cambria Math"/>
              </a:rPr>
              <a:t>Irrational</a:t>
            </a:r>
          </a:p>
        </p:txBody>
      </p:sp>
      <p:grpSp>
        <p:nvGrpSpPr>
          <p:cNvPr id="43" name="Group 42"/>
          <p:cNvGrpSpPr/>
          <p:nvPr/>
        </p:nvGrpSpPr>
        <p:grpSpPr>
          <a:xfrm>
            <a:off x="5914388" y="1752254"/>
            <a:ext cx="716724" cy="684000"/>
            <a:chOff x="3797220" y="3460547"/>
            <a:chExt cx="716724" cy="3700836"/>
          </a:xfrm>
        </p:grpSpPr>
        <p:sp>
          <p:nvSpPr>
            <p:cNvPr id="44" name="TextBox 43"/>
            <p:cNvSpPr txBox="1"/>
            <p:nvPr/>
          </p:nvSpPr>
          <p:spPr>
            <a:xfrm>
              <a:off x="3797220" y="3460547"/>
              <a:ext cx="716724" cy="3700836"/>
            </a:xfrm>
            <a:prstGeom prst="rect">
              <a:avLst/>
            </a:prstGeom>
            <a:solidFill>
              <a:srgbClr val="E9EBF5"/>
            </a:solidFill>
          </p:spPr>
          <p:txBody>
            <a:bodyPr wrap="square" rtlCol="0">
              <a:spAutoFit/>
            </a:bodyPr>
            <a:lstStyle/>
            <a:p>
              <a:endParaRPr lang="en-IE" sz="2400" dirty="0" smtClean="0">
                <a:latin typeface="Cambria" panose="02040503050406030204" pitchFamily="18" charset="0"/>
              </a:endParaRPr>
            </a:p>
            <a:p>
              <a:endParaRPr lang="en-IE" sz="2400" dirty="0">
                <a:latin typeface="Cambria" panose="02040503050406030204" pitchFamily="18" charset="0"/>
              </a:endParaRPr>
            </a:p>
            <a:p>
              <a:endParaRPr lang="en-IE" sz="2400" dirty="0" smtClean="0">
                <a:latin typeface="Cambria" panose="02040503050406030204" pitchFamily="18" charset="0"/>
              </a:endParaRPr>
            </a:p>
            <a:p>
              <a:endParaRPr lang="en-IE" sz="2400" dirty="0" smtClean="0">
                <a:latin typeface="Cambria" panose="02040503050406030204" pitchFamily="18" charset="0"/>
              </a:endParaRPr>
            </a:p>
          </p:txBody>
        </p:sp>
        <p:sp>
          <p:nvSpPr>
            <p:cNvPr id="45" name="TextBox 44"/>
            <p:cNvSpPr txBox="1"/>
            <p:nvPr/>
          </p:nvSpPr>
          <p:spPr>
            <a:xfrm>
              <a:off x="3802384" y="3460547"/>
              <a:ext cx="612158" cy="1088482"/>
            </a:xfrm>
            <a:prstGeom prst="rect">
              <a:avLst/>
            </a:prstGeom>
            <a:noFill/>
          </p:spPr>
          <p:txBody>
            <a:bodyPr wrap="square" rtlCol="0">
              <a:spAutoFit/>
            </a:bodyPr>
            <a:lstStyle/>
            <a:p>
              <a:r>
                <a:rPr lang="en-IE" sz="2400" dirty="0" smtClean="0">
                  <a:latin typeface="Cambria" panose="02040503050406030204" pitchFamily="18" charset="0"/>
                </a:rPr>
                <a:t>0.3</a:t>
              </a:r>
            </a:p>
          </p:txBody>
        </p:sp>
      </p:grpSp>
      <p:sp>
        <p:nvSpPr>
          <p:cNvPr id="46" name="Title 1"/>
          <p:cNvSpPr txBox="1">
            <a:spLocks/>
          </p:cNvSpPr>
          <p:nvPr/>
        </p:nvSpPr>
        <p:spPr bwMode="auto">
          <a:xfrm>
            <a:off x="159607" y="29028"/>
            <a:ext cx="8984393" cy="464457"/>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2400" b="1">
                <a:solidFill>
                  <a:schemeClr val="tx1"/>
                </a:solidFill>
                <a:effectLst>
                  <a:outerShdw blurRad="38100" dist="38100" dir="2700000" algn="tl">
                    <a:srgbClr val="000000">
                      <a:alpha val="43137"/>
                    </a:srgbClr>
                  </a:outerShdw>
                </a:effectLst>
                <a:latin typeface="Century Gothic" pitchFamily="34" charset="0"/>
                <a:ea typeface="+mj-ea"/>
                <a:cs typeface="+mj-cs"/>
              </a:defRPr>
            </a:lvl1pPr>
            <a:lvl2pPr algn="l" rtl="0" eaLnBrk="1" fontAlgn="base" hangingPunct="1">
              <a:spcBef>
                <a:spcPct val="0"/>
              </a:spcBef>
              <a:spcAft>
                <a:spcPct val="0"/>
              </a:spcAft>
              <a:defRPr sz="1400" b="1">
                <a:solidFill>
                  <a:schemeClr val="tx2"/>
                </a:solidFill>
                <a:latin typeface="Tahoma" pitchFamily="34" charset="0"/>
              </a:defRPr>
            </a:lvl2pPr>
            <a:lvl3pPr algn="l" rtl="0" eaLnBrk="1" fontAlgn="base" hangingPunct="1">
              <a:spcBef>
                <a:spcPct val="0"/>
              </a:spcBef>
              <a:spcAft>
                <a:spcPct val="0"/>
              </a:spcAft>
              <a:defRPr sz="1400" b="1">
                <a:solidFill>
                  <a:schemeClr val="tx2"/>
                </a:solidFill>
                <a:latin typeface="Tahoma" pitchFamily="34" charset="0"/>
              </a:defRPr>
            </a:lvl3pPr>
            <a:lvl4pPr algn="l" rtl="0" eaLnBrk="1" fontAlgn="base" hangingPunct="1">
              <a:spcBef>
                <a:spcPct val="0"/>
              </a:spcBef>
              <a:spcAft>
                <a:spcPct val="0"/>
              </a:spcAft>
              <a:defRPr sz="1400" b="1">
                <a:solidFill>
                  <a:schemeClr val="tx2"/>
                </a:solidFill>
                <a:latin typeface="Tahoma" pitchFamily="34" charset="0"/>
              </a:defRPr>
            </a:lvl4pPr>
            <a:lvl5pPr algn="l" rtl="0" eaLnBrk="1" fontAlgn="base" hangingPunct="1">
              <a:spcBef>
                <a:spcPct val="0"/>
              </a:spcBef>
              <a:spcAft>
                <a:spcPct val="0"/>
              </a:spcAft>
              <a:defRPr sz="1400" b="1">
                <a:solidFill>
                  <a:schemeClr val="tx2"/>
                </a:solidFill>
                <a:latin typeface="Tahoma" pitchFamily="34" charset="0"/>
              </a:defRPr>
            </a:lvl5pPr>
            <a:lvl6pPr marL="457200" algn="ctr" rtl="0" eaLnBrk="1" fontAlgn="base" hangingPunct="1">
              <a:spcBef>
                <a:spcPct val="0"/>
              </a:spcBef>
              <a:spcAft>
                <a:spcPct val="0"/>
              </a:spcAft>
              <a:defRPr sz="1600" b="1">
                <a:solidFill>
                  <a:schemeClr val="tx2"/>
                </a:solidFill>
                <a:latin typeface="Tahoma" pitchFamily="34" charset="0"/>
              </a:defRPr>
            </a:lvl6pPr>
            <a:lvl7pPr marL="914400" algn="ctr" rtl="0" eaLnBrk="1" fontAlgn="base" hangingPunct="1">
              <a:spcBef>
                <a:spcPct val="0"/>
              </a:spcBef>
              <a:spcAft>
                <a:spcPct val="0"/>
              </a:spcAft>
              <a:defRPr sz="1600" b="1">
                <a:solidFill>
                  <a:schemeClr val="tx2"/>
                </a:solidFill>
                <a:latin typeface="Tahoma" pitchFamily="34" charset="0"/>
              </a:defRPr>
            </a:lvl7pPr>
            <a:lvl8pPr marL="1371600" algn="ctr" rtl="0" eaLnBrk="1" fontAlgn="base" hangingPunct="1">
              <a:spcBef>
                <a:spcPct val="0"/>
              </a:spcBef>
              <a:spcAft>
                <a:spcPct val="0"/>
              </a:spcAft>
              <a:defRPr sz="1600" b="1">
                <a:solidFill>
                  <a:schemeClr val="tx2"/>
                </a:solidFill>
                <a:latin typeface="Tahoma" pitchFamily="34" charset="0"/>
              </a:defRPr>
            </a:lvl8pPr>
            <a:lvl9pPr marL="1828800" algn="ctr" rtl="0" eaLnBrk="1" fontAlgn="base" hangingPunct="1">
              <a:spcBef>
                <a:spcPct val="0"/>
              </a:spcBef>
              <a:spcAft>
                <a:spcPct val="0"/>
              </a:spcAft>
              <a:defRPr sz="1600" b="1">
                <a:solidFill>
                  <a:schemeClr val="tx2"/>
                </a:solidFill>
                <a:latin typeface="Tahoma" pitchFamily="34" charset="0"/>
              </a:defRPr>
            </a:lvl9pPr>
          </a:lstStyle>
          <a:p>
            <a:pPr algn="l"/>
            <a:r>
              <a:rPr lang="en-IE" u="sng" kern="0" dirty="0" smtClean="0"/>
              <a:t>Student Activity 1</a:t>
            </a:r>
            <a:r>
              <a:rPr lang="en-IE" kern="0" dirty="0" smtClean="0"/>
              <a:t>                                       </a:t>
            </a:r>
            <a:r>
              <a:rPr lang="en-IE" u="sng" kern="0" dirty="0" smtClean="0"/>
              <a:t>Calculator Activity </a:t>
            </a:r>
            <a:endParaRPr lang="en-IE" u="sng" kern="0" dirty="0"/>
          </a:p>
        </p:txBody>
      </p:sp>
      <p:sp>
        <p:nvSpPr>
          <p:cNvPr id="47" name="TextBox 46"/>
          <p:cNvSpPr txBox="1"/>
          <p:nvPr/>
        </p:nvSpPr>
        <p:spPr>
          <a:xfrm>
            <a:off x="4239338" y="5556113"/>
            <a:ext cx="2994303" cy="461665"/>
          </a:xfrm>
          <a:prstGeom prst="rect">
            <a:avLst/>
          </a:prstGeom>
          <a:solidFill>
            <a:srgbClr val="E9EBF5"/>
          </a:solidFill>
        </p:spPr>
        <p:txBody>
          <a:bodyPr wrap="square" rtlCol="0">
            <a:spAutoFit/>
          </a:bodyPr>
          <a:lstStyle/>
          <a:p>
            <a:r>
              <a:rPr lang="en-IE" sz="2400" dirty="0" smtClean="0"/>
              <a:t>3.141592654….</a:t>
            </a:r>
            <a:endParaRPr lang="en-IE" sz="2400" dirty="0" smtClean="0">
              <a:latin typeface="Cambria" panose="02040503050406030204" pitchFamily="18" charset="0"/>
            </a:endParaRPr>
          </a:p>
        </p:txBody>
      </p:sp>
      <p:sp>
        <p:nvSpPr>
          <p:cNvPr id="14" name="Rectangle 13"/>
          <p:cNvSpPr/>
          <p:nvPr/>
        </p:nvSpPr>
        <p:spPr bwMode="auto">
          <a:xfrm>
            <a:off x="4239338" y="4057665"/>
            <a:ext cx="2376000" cy="2513887"/>
          </a:xfrm>
          <a:prstGeom prst="rect">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43009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par>
                          <p:cTn id="45" fill="hold">
                            <p:stCondLst>
                              <p:cond delay="1500"/>
                            </p:stCondLst>
                            <p:childTnLst>
                              <p:par>
                                <p:cTn id="46" presetID="10" presetClass="exit" presetSubtype="0" fill="hold" grpId="0" nodeType="afterEffect">
                                  <p:stCondLst>
                                    <p:cond delay="0"/>
                                  </p:stCondLst>
                                  <p:childTnLst>
                                    <p:animEffect transition="out" filter="fade">
                                      <p:cBhvr>
                                        <p:cTn id="47" dur="500"/>
                                        <p:tgtEl>
                                          <p:spTgt spid="37"/>
                                        </p:tgtEl>
                                      </p:cBhvr>
                                    </p:animEffect>
                                    <p:set>
                                      <p:cBhvr>
                                        <p:cTn id="48" dur="1" fill="hold">
                                          <p:stCondLst>
                                            <p:cond delay="499"/>
                                          </p:stCondLst>
                                        </p:cTn>
                                        <p:tgtEl>
                                          <p:spTgt spid="37"/>
                                        </p:tgtEl>
                                        <p:attrNameLst>
                                          <p:attrName>style.visibility</p:attrName>
                                        </p:attrNameLst>
                                      </p:cBhvr>
                                      <p:to>
                                        <p:strVal val="hidden"/>
                                      </p:to>
                                    </p:set>
                                  </p:childTnLst>
                                </p:cTn>
                              </p:par>
                              <p:par>
                                <p:cTn id="49" presetID="10" presetClass="entr" presetSubtype="0"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childTnLst>
                          </p:cTn>
                        </p:par>
                        <p:par>
                          <p:cTn id="52" fill="hold">
                            <p:stCondLst>
                              <p:cond delay="2000"/>
                            </p:stCondLst>
                            <p:childTnLst>
                              <p:par>
                                <p:cTn id="53" presetID="10"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par>
                          <p:cTn id="56" fill="hold">
                            <p:stCondLst>
                              <p:cond delay="2500"/>
                            </p:stCondLst>
                            <p:childTnLst>
                              <p:par>
                                <p:cTn id="57" presetID="10" presetClass="entr" presetSubtype="0"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500"/>
                                        <p:tgtEl>
                                          <p:spTgt spid="18"/>
                                        </p:tgtEl>
                                      </p:cBhvr>
                                    </p:animEffect>
                                  </p:childTnLst>
                                </p:cTn>
                              </p:par>
                            </p:childTnLst>
                          </p:cTn>
                        </p:par>
                        <p:par>
                          <p:cTn id="69" fill="hold">
                            <p:stCondLst>
                              <p:cond delay="1000"/>
                            </p:stCondLst>
                            <p:childTnLst>
                              <p:par>
                                <p:cTn id="70" presetID="10" presetClass="entr" presetSubtype="0"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childTnLst>
                          </p:cTn>
                        </p:par>
                        <p:par>
                          <p:cTn id="73" fill="hold">
                            <p:stCondLst>
                              <p:cond delay="1500"/>
                            </p:stCondLst>
                            <p:childTnLst>
                              <p:par>
                                <p:cTn id="74" presetID="10" presetClass="entr" presetSubtype="0"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500"/>
                                        <p:tgtEl>
                                          <p:spTgt spid="20"/>
                                        </p:tgtEl>
                                      </p:cBhvr>
                                    </p:animEffect>
                                  </p:childTnLst>
                                </p:cTn>
                              </p:par>
                            </p:childTnLst>
                          </p:cTn>
                        </p:par>
                        <p:par>
                          <p:cTn id="77" fill="hold">
                            <p:stCondLst>
                              <p:cond delay="2000"/>
                            </p:stCondLst>
                            <p:childTnLst>
                              <p:par>
                                <p:cTn id="78" presetID="10" presetClass="entr" presetSubtype="0" fill="hold" grpId="0" nodeType="after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500"/>
                                        <p:tgtEl>
                                          <p:spTgt spid="16"/>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1" nodeType="clickEffect">
                                  <p:stCondLst>
                                    <p:cond delay="0"/>
                                  </p:stCondLst>
                                  <p:childTnLst>
                                    <p:animEffect transition="out" filter="fade">
                                      <p:cBhvr>
                                        <p:cTn id="84" dur="500"/>
                                        <p:tgtEl>
                                          <p:spTgt spid="17"/>
                                        </p:tgtEl>
                                      </p:cBhvr>
                                    </p:animEffect>
                                    <p:set>
                                      <p:cBhvr>
                                        <p:cTn id="85" dur="1" fill="hold">
                                          <p:stCondLst>
                                            <p:cond delay="499"/>
                                          </p:stCondLst>
                                        </p:cTn>
                                        <p:tgtEl>
                                          <p:spTgt spid="17"/>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18"/>
                                        </p:tgtEl>
                                      </p:cBhvr>
                                    </p:animEffect>
                                    <p:set>
                                      <p:cBhvr>
                                        <p:cTn id="88" dur="1" fill="hold">
                                          <p:stCondLst>
                                            <p:cond delay="499"/>
                                          </p:stCondLst>
                                        </p:cTn>
                                        <p:tgtEl>
                                          <p:spTgt spid="18"/>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23"/>
                                        </p:tgtEl>
                                      </p:cBhvr>
                                    </p:animEffect>
                                    <p:set>
                                      <p:cBhvr>
                                        <p:cTn id="91" dur="1" fill="hold">
                                          <p:stCondLst>
                                            <p:cond delay="499"/>
                                          </p:stCondLst>
                                        </p:cTn>
                                        <p:tgtEl>
                                          <p:spTgt spid="23"/>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500"/>
                                        <p:tgtEl>
                                          <p:spTgt spid="20"/>
                                        </p:tgtEl>
                                      </p:cBhvr>
                                    </p:animEffect>
                                    <p:set>
                                      <p:cBhvr>
                                        <p:cTn id="94" dur="1" fill="hold">
                                          <p:stCondLst>
                                            <p:cond delay="499"/>
                                          </p:stCondLst>
                                        </p:cTn>
                                        <p:tgtEl>
                                          <p:spTgt spid="20"/>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16"/>
                                        </p:tgtEl>
                                      </p:cBhvr>
                                    </p:animEffect>
                                    <p:set>
                                      <p:cBhvr>
                                        <p:cTn id="97" dur="1" fill="hold">
                                          <p:stCondLst>
                                            <p:cond delay="499"/>
                                          </p:stCondLst>
                                        </p:cTn>
                                        <p:tgtEl>
                                          <p:spTgt spid="16"/>
                                        </p:tgtEl>
                                        <p:attrNameLst>
                                          <p:attrName>style.visibility</p:attrName>
                                        </p:attrNameLst>
                                      </p:cBhvr>
                                      <p:to>
                                        <p:strVal val="hidden"/>
                                      </p:to>
                                    </p:set>
                                  </p:childTnLst>
                                </p:cTn>
                              </p:par>
                            </p:childTnLst>
                          </p:cTn>
                        </p:par>
                        <p:par>
                          <p:cTn id="98" fill="hold">
                            <p:stCondLst>
                              <p:cond delay="500"/>
                            </p:stCondLst>
                            <p:childTnLst>
                              <p:par>
                                <p:cTn id="99" presetID="10" presetClass="entr" presetSubtype="0" fill="hold" grpId="0" nodeType="afterEffect">
                                  <p:stCondLst>
                                    <p:cond delay="0"/>
                                  </p:stCondLst>
                                  <p:childTnLst>
                                    <p:set>
                                      <p:cBhvr>
                                        <p:cTn id="100" dur="1" fill="hold">
                                          <p:stCondLst>
                                            <p:cond delay="0"/>
                                          </p:stCondLst>
                                        </p:cTn>
                                        <p:tgtEl>
                                          <p:spTgt spid="14"/>
                                        </p:tgtEl>
                                        <p:attrNameLst>
                                          <p:attrName>style.visibility</p:attrName>
                                        </p:attrNameLst>
                                      </p:cBhvr>
                                      <p:to>
                                        <p:strVal val="visible"/>
                                      </p:to>
                                    </p:set>
                                    <p:animEffect transition="in" filter="fade">
                                      <p:cBhvr>
                                        <p:cTn id="101" dur="500"/>
                                        <p:tgtEl>
                                          <p:spTgt spid="14"/>
                                        </p:tgtEl>
                                      </p:cBhvr>
                                    </p:animEffect>
                                  </p:childTnLst>
                                </p:cTn>
                              </p:par>
                            </p:childTnLst>
                          </p:cTn>
                        </p:par>
                        <p:par>
                          <p:cTn id="102" fill="hold">
                            <p:stCondLst>
                              <p:cond delay="1000"/>
                            </p:stCondLst>
                            <p:childTnLst>
                              <p:par>
                                <p:cTn id="103" presetID="10" presetClass="entr" presetSubtype="0" fill="hold" nodeType="afterEffect">
                                  <p:stCondLst>
                                    <p:cond delay="0"/>
                                  </p:stCondLst>
                                  <p:childTnLst>
                                    <p:set>
                                      <p:cBhvr>
                                        <p:cTn id="104" dur="1" fill="hold">
                                          <p:stCondLst>
                                            <p:cond delay="0"/>
                                          </p:stCondLst>
                                        </p:cTn>
                                        <p:tgtEl>
                                          <p:spTgt spid="25"/>
                                        </p:tgtEl>
                                        <p:attrNameLst>
                                          <p:attrName>style.visibility</p:attrName>
                                        </p:attrNameLst>
                                      </p:cBhvr>
                                      <p:to>
                                        <p:strVal val="visible"/>
                                      </p:to>
                                    </p:set>
                                    <p:animEffect transition="in" filter="fade">
                                      <p:cBhvr>
                                        <p:cTn id="105" dur="500"/>
                                        <p:tgtEl>
                                          <p:spTgt spid="25"/>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42"/>
                                        </p:tgtEl>
                                        <p:attrNameLst>
                                          <p:attrName>style.visibility</p:attrName>
                                        </p:attrNameLst>
                                      </p:cBhvr>
                                      <p:to>
                                        <p:strVal val="visible"/>
                                      </p:to>
                                    </p:set>
                                    <p:animEffect transition="in" filter="fade">
                                      <p:cBhvr>
                                        <p:cTn id="110" dur="500"/>
                                        <p:tgtEl>
                                          <p:spTgt spid="42"/>
                                        </p:tgtEl>
                                      </p:cBhvr>
                                    </p:animEffect>
                                  </p:childTnLst>
                                </p:cTn>
                              </p:par>
                            </p:childTnLst>
                          </p:cTn>
                        </p:par>
                        <p:par>
                          <p:cTn id="111" fill="hold">
                            <p:stCondLst>
                              <p:cond delay="500"/>
                            </p:stCondLst>
                            <p:childTnLst>
                              <p:par>
                                <p:cTn id="112" presetID="10" presetClass="entr" presetSubtype="0" fill="hold" grpId="0" nodeType="afterEffect">
                                  <p:stCondLst>
                                    <p:cond delay="0"/>
                                  </p:stCondLst>
                                  <p:childTnLst>
                                    <p:set>
                                      <p:cBhvr>
                                        <p:cTn id="113" dur="1" fill="hold">
                                          <p:stCondLst>
                                            <p:cond delay="0"/>
                                          </p:stCondLst>
                                        </p:cTn>
                                        <p:tgtEl>
                                          <p:spTgt spid="47"/>
                                        </p:tgtEl>
                                        <p:attrNameLst>
                                          <p:attrName>style.visibility</p:attrName>
                                        </p:attrNameLst>
                                      </p:cBhvr>
                                      <p:to>
                                        <p:strVal val="visible"/>
                                      </p:to>
                                    </p:set>
                                    <p:animEffect transition="in" filter="fade">
                                      <p:cBhvr>
                                        <p:cTn id="11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21" grpId="0" animBg="1"/>
      <p:bldP spid="5" grpId="0" animBg="1"/>
      <p:bldP spid="17" grpId="0" animBg="1"/>
      <p:bldP spid="17" grpId="1" animBg="1"/>
      <p:bldP spid="18" grpId="0" animBg="1"/>
      <p:bldP spid="18" grpId="1" animBg="1"/>
      <p:bldP spid="20" grpId="0" animBg="1"/>
      <p:bldP spid="20" grpId="1" animBg="1"/>
      <p:bldP spid="19" grpId="0" animBg="1"/>
      <p:bldP spid="16" grpId="0" animBg="1"/>
      <p:bldP spid="16" grpId="1" animBg="1"/>
      <p:bldP spid="24" grpId="0" animBg="1"/>
      <p:bldP spid="37" grpId="0" animBg="1"/>
      <p:bldP spid="38" grpId="0" animBg="1"/>
      <p:bldP spid="23" grpId="0" animBg="1"/>
      <p:bldP spid="23" grpId="1" animBg="1"/>
      <p:bldP spid="41" grpId="0" animBg="1"/>
      <p:bldP spid="42" grpId="0" animBg="1"/>
      <p:bldP spid="47" grpId="0" animBg="1"/>
      <p:bldP spid="1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txBox="1">
            <a:spLocks/>
          </p:cNvSpPr>
          <p:nvPr/>
        </p:nvSpPr>
        <p:spPr>
          <a:xfrm>
            <a:off x="106821" y="1112702"/>
            <a:ext cx="8664315" cy="1008112"/>
          </a:xfrm>
          <a:prstGeom prst="rect">
            <a:avLst/>
          </a:prstGeom>
        </p:spPr>
        <p:txBody>
          <a:bodyPr>
            <a:no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IE" sz="2800" kern="0" dirty="0" smtClean="0"/>
              <a:t>So some numbers </a:t>
            </a:r>
            <a:r>
              <a:rPr lang="en-IE" sz="2800" b="1" u="sng" kern="0" dirty="0" smtClean="0">
                <a:solidFill>
                  <a:schemeClr val="accent6"/>
                </a:solidFill>
              </a:rPr>
              <a:t>cannot</a:t>
            </a:r>
            <a:r>
              <a:rPr lang="en-IE" sz="2800" kern="0" dirty="0" smtClean="0"/>
              <a:t> be written as a ratio of two integers…….</a:t>
            </a:r>
          </a:p>
        </p:txBody>
      </p:sp>
      <mc:AlternateContent xmlns:mc="http://schemas.openxmlformats.org/markup-compatibility/2006" xmlns:a14="http://schemas.microsoft.com/office/drawing/2010/main">
        <mc:Choice Requires="a14">
          <p:sp>
            <p:nvSpPr>
              <p:cNvPr id="5" name="Subtitle 5"/>
              <p:cNvSpPr txBox="1">
                <a:spLocks/>
              </p:cNvSpPr>
              <p:nvPr/>
            </p:nvSpPr>
            <p:spPr>
              <a:xfrm>
                <a:off x="161152" y="2535073"/>
                <a:ext cx="8921067" cy="3440249"/>
              </a:xfrm>
              <a:prstGeom prst="rect">
                <a:avLst/>
              </a:prstGeom>
              <a:solidFill>
                <a:schemeClr val="accent3">
                  <a:lumMod val="20000"/>
                  <a:lumOff val="80000"/>
                </a:schemeClr>
              </a:solidFill>
              <a:ln w="57150">
                <a:solidFill>
                  <a:schemeClr val="bg2">
                    <a:lumMod val="50000"/>
                  </a:schemeClr>
                </a:solidFill>
              </a:ln>
            </p:spPr>
            <p:txBody>
              <a:bodyPr>
                <a:no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IE" sz="2800" kern="0" dirty="0" smtClean="0"/>
                  <a:t>An </a:t>
                </a:r>
                <a:r>
                  <a:rPr lang="en-IE" sz="2800" b="1" u="sng" kern="0" dirty="0" smtClean="0">
                    <a:solidFill>
                      <a:srgbClr val="FF0000"/>
                    </a:solidFill>
                  </a:rPr>
                  <a:t>Irrational number </a:t>
                </a:r>
                <a:r>
                  <a:rPr lang="en-IE" sz="2800" kern="0" dirty="0" smtClean="0"/>
                  <a:t>is any number that </a:t>
                </a:r>
                <a:r>
                  <a:rPr lang="en-IE" sz="2800" kern="0" dirty="0" smtClean="0">
                    <a:solidFill>
                      <a:srgbClr val="FF0000"/>
                    </a:solidFill>
                  </a:rPr>
                  <a:t>cannot</a:t>
                </a:r>
                <a:r>
                  <a:rPr lang="en-IE" sz="2800" kern="0" dirty="0" smtClean="0"/>
                  <a:t> be expressed as a ratio of two integers </a:t>
                </a:r>
                <a14:m>
                  <m:oMath xmlns:m="http://schemas.openxmlformats.org/officeDocument/2006/math">
                    <m:f>
                      <m:fPr>
                        <m:ctrlPr>
                          <a:rPr lang="en-IE" sz="2800" i="1" kern="0" smtClean="0">
                            <a:latin typeface="Cambria Math" panose="02040503050406030204" pitchFamily="18" charset="0"/>
                          </a:rPr>
                        </m:ctrlPr>
                      </m:fPr>
                      <m:num>
                        <m:r>
                          <a:rPr lang="en-IE" sz="2800" b="0" i="1" kern="0" smtClean="0">
                            <a:latin typeface="Cambria Math"/>
                          </a:rPr>
                          <m:t>𝑝</m:t>
                        </m:r>
                      </m:num>
                      <m:den>
                        <m:r>
                          <a:rPr lang="en-IE" sz="2800" b="0" i="1" kern="0" smtClean="0">
                            <a:latin typeface="Cambria Math"/>
                          </a:rPr>
                          <m:t>𝑞</m:t>
                        </m:r>
                      </m:den>
                    </m:f>
                  </m:oMath>
                </a14:m>
                <a:r>
                  <a:rPr lang="en-IE" sz="2800" kern="0" dirty="0" smtClean="0"/>
                  <a:t> , where </a:t>
                </a:r>
                <a:r>
                  <a:rPr lang="en-IE" sz="2800" i="1" kern="0" dirty="0" smtClean="0"/>
                  <a:t>p</a:t>
                </a:r>
                <a:r>
                  <a:rPr lang="en-IE" sz="2800" kern="0" dirty="0" smtClean="0"/>
                  <a:t> and </a:t>
                </a:r>
                <a:r>
                  <a:rPr lang="en-IE" sz="2800" i="1" kern="0" dirty="0"/>
                  <a:t>q</a:t>
                </a:r>
                <a:r>
                  <a:rPr lang="en-IE" sz="2800" kern="0" dirty="0" smtClean="0"/>
                  <a:t> </a:t>
                </a:r>
                <a14:m>
                  <m:oMath xmlns:m="http://schemas.openxmlformats.org/officeDocument/2006/math">
                    <m:r>
                      <a:rPr lang="en-IE" sz="2800" i="1" kern="0" smtClean="0">
                        <a:latin typeface="Cambria Math"/>
                        <a:ea typeface="Cambria Math"/>
                      </a:rPr>
                      <m:t>∈</m:t>
                    </m:r>
                    <m:r>
                      <m:rPr>
                        <m:nor/>
                      </m:rPr>
                      <a:rPr lang="en-IE" sz="2800" dirty="0" smtClean="0">
                        <a:solidFill>
                          <a:schemeClr val="tx1"/>
                        </a:solidFill>
                        <a:latin typeface="Cambria Math"/>
                        <a:ea typeface="Cambria Math"/>
                      </a:rPr>
                      <m:t>ℤ</m:t>
                    </m:r>
                  </m:oMath>
                </a14:m>
                <a:endParaRPr lang="en-IE" sz="2800" kern="0" dirty="0" smtClean="0"/>
              </a:p>
              <a:p>
                <a:pPr marL="0" indent="0">
                  <a:buNone/>
                </a:pPr>
                <a:r>
                  <a:rPr lang="en-IE" sz="2800" kern="0" dirty="0" smtClean="0"/>
                  <a:t>and </a:t>
                </a:r>
                <a:r>
                  <a:rPr lang="en-IE" sz="2800" i="1" kern="0" dirty="0" smtClean="0"/>
                  <a:t>q</a:t>
                </a:r>
                <a:r>
                  <a:rPr lang="en-IE" sz="2800" kern="0" dirty="0" smtClean="0"/>
                  <a:t>≠0. </a:t>
                </a:r>
              </a:p>
              <a:p>
                <a:pPr marL="0" indent="0">
                  <a:buNone/>
                </a:pPr>
                <a:endParaRPr lang="en-IE" sz="2800" kern="0" dirty="0" smtClean="0"/>
              </a:p>
              <a:p>
                <a:pPr marL="0" indent="0">
                  <a:buNone/>
                </a:pPr>
                <a:r>
                  <a:rPr lang="en-IE" sz="2800" b="1" u="sng" kern="0" dirty="0" smtClean="0">
                    <a:solidFill>
                      <a:srgbClr val="FF0000"/>
                    </a:solidFill>
                  </a:rPr>
                  <a:t>Irrational numbers </a:t>
                </a:r>
                <a:r>
                  <a:rPr lang="en-IE" sz="2800" kern="0" dirty="0" smtClean="0"/>
                  <a:t>are numbers that can be written as </a:t>
                </a:r>
              </a:p>
              <a:p>
                <a:pPr marL="0" indent="0">
                  <a:buNone/>
                </a:pPr>
                <a:r>
                  <a:rPr lang="en-IE" sz="2800" kern="0" dirty="0"/>
                  <a:t>d</a:t>
                </a:r>
                <a:r>
                  <a:rPr lang="en-IE" sz="2800" kern="0" dirty="0" smtClean="0"/>
                  <a:t>ecimals that go on </a:t>
                </a:r>
                <a:r>
                  <a:rPr lang="en-IE" sz="2800" kern="0" dirty="0" smtClean="0">
                    <a:solidFill>
                      <a:srgbClr val="FF0000"/>
                    </a:solidFill>
                  </a:rPr>
                  <a:t>forever</a:t>
                </a:r>
                <a:r>
                  <a:rPr lang="en-IE" sz="2800" kern="0" dirty="0" smtClean="0"/>
                  <a:t> </a:t>
                </a:r>
                <a:r>
                  <a:rPr lang="en-IE" sz="2800" kern="0" dirty="0" smtClean="0">
                    <a:solidFill>
                      <a:srgbClr val="FF0000"/>
                    </a:solidFill>
                  </a:rPr>
                  <a:t>without recurring</a:t>
                </a:r>
                <a:r>
                  <a:rPr lang="en-US" altLang="en-US" sz="2800" dirty="0" smtClean="0">
                    <a:solidFill>
                      <a:srgbClr val="FF0000"/>
                    </a:solidFill>
                  </a:rPr>
                  <a:t>. </a:t>
                </a:r>
                <a:endParaRPr lang="en-US" altLang="en-US" sz="2800" dirty="0">
                  <a:solidFill>
                    <a:srgbClr val="FF0000"/>
                  </a:solidFill>
                </a:endParaRPr>
              </a:p>
              <a:p>
                <a:pPr marL="0" indent="0">
                  <a:buNone/>
                </a:pPr>
                <a:endParaRPr lang="en-US" sz="2600" kern="0" dirty="0"/>
              </a:p>
              <a:p>
                <a:pPr marL="0" indent="0">
                  <a:buNone/>
                </a:pPr>
                <a:r>
                  <a:rPr lang="en-IE" sz="2400" kern="0" dirty="0" smtClean="0"/>
                  <a:t> </a:t>
                </a:r>
              </a:p>
            </p:txBody>
          </p:sp>
        </mc:Choice>
        <mc:Fallback xmlns="">
          <p:sp>
            <p:nvSpPr>
              <p:cNvPr id="5" name="Subtitle 5"/>
              <p:cNvSpPr txBox="1">
                <a:spLocks noRot="1" noChangeAspect="1" noMove="1" noResize="1" noEditPoints="1" noAdjustHandles="1" noChangeArrowheads="1" noChangeShapeType="1" noTextEdit="1"/>
              </p:cNvSpPr>
              <p:nvPr/>
            </p:nvSpPr>
            <p:spPr>
              <a:xfrm>
                <a:off x="161152" y="2535073"/>
                <a:ext cx="8921067" cy="3440249"/>
              </a:xfrm>
              <a:prstGeom prst="rect">
                <a:avLst/>
              </a:prstGeom>
              <a:blipFill rotWithShape="1">
                <a:blip r:embed="rId3"/>
                <a:stretch>
                  <a:fillRect l="-1086" t="-1047"/>
                </a:stretch>
              </a:blipFill>
              <a:ln w="57150">
                <a:solidFill>
                  <a:schemeClr val="bg2">
                    <a:lumMod val="50000"/>
                  </a:schemeClr>
                </a:solidFill>
              </a:ln>
            </p:spPr>
            <p:txBody>
              <a:bodyPr/>
              <a:lstStyle/>
              <a:p>
                <a:r>
                  <a:rPr lang="en-IE">
                    <a:noFill/>
                  </a:rPr>
                  <a:t> </a:t>
                </a:r>
              </a:p>
            </p:txBody>
          </p:sp>
        </mc:Fallback>
      </mc:AlternateContent>
      <p:sp>
        <p:nvSpPr>
          <p:cNvPr id="22" name="Title 1"/>
          <p:cNvSpPr txBox="1">
            <a:spLocks/>
          </p:cNvSpPr>
          <p:nvPr/>
        </p:nvSpPr>
        <p:spPr bwMode="auto">
          <a:xfrm>
            <a:off x="161153" y="131696"/>
            <a:ext cx="8921066" cy="809697"/>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2400" b="1">
                <a:solidFill>
                  <a:schemeClr val="tx1"/>
                </a:solidFill>
                <a:effectLst>
                  <a:outerShdw blurRad="38100" dist="38100" dir="2700000" algn="tl">
                    <a:srgbClr val="000000">
                      <a:alpha val="43137"/>
                    </a:srgbClr>
                  </a:outerShdw>
                </a:effectLst>
                <a:latin typeface="Century Gothic" pitchFamily="34" charset="0"/>
                <a:ea typeface="+mj-ea"/>
                <a:cs typeface="+mj-cs"/>
              </a:defRPr>
            </a:lvl1pPr>
            <a:lvl2pPr algn="l" rtl="0" eaLnBrk="1" fontAlgn="base" hangingPunct="1">
              <a:spcBef>
                <a:spcPct val="0"/>
              </a:spcBef>
              <a:spcAft>
                <a:spcPct val="0"/>
              </a:spcAft>
              <a:defRPr sz="1400" b="1">
                <a:solidFill>
                  <a:schemeClr val="tx2"/>
                </a:solidFill>
                <a:latin typeface="Tahoma" pitchFamily="34" charset="0"/>
              </a:defRPr>
            </a:lvl2pPr>
            <a:lvl3pPr algn="l" rtl="0" eaLnBrk="1" fontAlgn="base" hangingPunct="1">
              <a:spcBef>
                <a:spcPct val="0"/>
              </a:spcBef>
              <a:spcAft>
                <a:spcPct val="0"/>
              </a:spcAft>
              <a:defRPr sz="1400" b="1">
                <a:solidFill>
                  <a:schemeClr val="tx2"/>
                </a:solidFill>
                <a:latin typeface="Tahoma" pitchFamily="34" charset="0"/>
              </a:defRPr>
            </a:lvl3pPr>
            <a:lvl4pPr algn="l" rtl="0" eaLnBrk="1" fontAlgn="base" hangingPunct="1">
              <a:spcBef>
                <a:spcPct val="0"/>
              </a:spcBef>
              <a:spcAft>
                <a:spcPct val="0"/>
              </a:spcAft>
              <a:defRPr sz="1400" b="1">
                <a:solidFill>
                  <a:schemeClr val="tx2"/>
                </a:solidFill>
                <a:latin typeface="Tahoma" pitchFamily="34" charset="0"/>
              </a:defRPr>
            </a:lvl4pPr>
            <a:lvl5pPr algn="l" rtl="0" eaLnBrk="1" fontAlgn="base" hangingPunct="1">
              <a:spcBef>
                <a:spcPct val="0"/>
              </a:spcBef>
              <a:spcAft>
                <a:spcPct val="0"/>
              </a:spcAft>
              <a:defRPr sz="1400" b="1">
                <a:solidFill>
                  <a:schemeClr val="tx2"/>
                </a:solidFill>
                <a:latin typeface="Tahoma" pitchFamily="34" charset="0"/>
              </a:defRPr>
            </a:lvl5pPr>
            <a:lvl6pPr marL="457200" algn="ctr" rtl="0" eaLnBrk="1" fontAlgn="base" hangingPunct="1">
              <a:spcBef>
                <a:spcPct val="0"/>
              </a:spcBef>
              <a:spcAft>
                <a:spcPct val="0"/>
              </a:spcAft>
              <a:defRPr sz="1600" b="1">
                <a:solidFill>
                  <a:schemeClr val="tx2"/>
                </a:solidFill>
                <a:latin typeface="Tahoma" pitchFamily="34" charset="0"/>
              </a:defRPr>
            </a:lvl6pPr>
            <a:lvl7pPr marL="914400" algn="ctr" rtl="0" eaLnBrk="1" fontAlgn="base" hangingPunct="1">
              <a:spcBef>
                <a:spcPct val="0"/>
              </a:spcBef>
              <a:spcAft>
                <a:spcPct val="0"/>
              </a:spcAft>
              <a:defRPr sz="1600" b="1">
                <a:solidFill>
                  <a:schemeClr val="tx2"/>
                </a:solidFill>
                <a:latin typeface="Tahoma" pitchFamily="34" charset="0"/>
              </a:defRPr>
            </a:lvl7pPr>
            <a:lvl8pPr marL="1371600" algn="ctr" rtl="0" eaLnBrk="1" fontAlgn="base" hangingPunct="1">
              <a:spcBef>
                <a:spcPct val="0"/>
              </a:spcBef>
              <a:spcAft>
                <a:spcPct val="0"/>
              </a:spcAft>
              <a:defRPr sz="1600" b="1">
                <a:solidFill>
                  <a:schemeClr val="tx2"/>
                </a:solidFill>
                <a:latin typeface="Tahoma" pitchFamily="34" charset="0"/>
              </a:defRPr>
            </a:lvl8pPr>
            <a:lvl9pPr marL="1828800" algn="ctr" rtl="0" eaLnBrk="1" fontAlgn="base" hangingPunct="1">
              <a:spcBef>
                <a:spcPct val="0"/>
              </a:spcBef>
              <a:spcAft>
                <a:spcPct val="0"/>
              </a:spcAft>
              <a:defRPr sz="1600" b="1">
                <a:solidFill>
                  <a:schemeClr val="tx2"/>
                </a:solidFill>
                <a:latin typeface="Tahoma" pitchFamily="34" charset="0"/>
              </a:defRPr>
            </a:lvl9pPr>
          </a:lstStyle>
          <a:p>
            <a:pPr algn="l"/>
            <a:r>
              <a:rPr lang="en-IE" sz="3000" dirty="0" smtClean="0"/>
              <a:t>                                                  </a:t>
            </a:r>
            <a:r>
              <a:rPr lang="en-IE" sz="3000" u="sng" dirty="0" smtClean="0"/>
              <a:t>Irrational Numbers</a:t>
            </a:r>
            <a:endParaRPr lang="en-IE" sz="3000" u="sng" kern="0" dirty="0">
              <a:solidFill>
                <a:srgbClr val="FF0000"/>
              </a:solidFill>
            </a:endParaRPr>
          </a:p>
        </p:txBody>
      </p:sp>
      <p:grpSp>
        <p:nvGrpSpPr>
          <p:cNvPr id="11" name="Group 10"/>
          <p:cNvGrpSpPr/>
          <p:nvPr/>
        </p:nvGrpSpPr>
        <p:grpSpPr>
          <a:xfrm>
            <a:off x="8783960" y="1319536"/>
            <a:ext cx="7213784" cy="4599432"/>
            <a:chOff x="8783960" y="1155322"/>
            <a:chExt cx="7213784" cy="4599432"/>
          </a:xfrm>
        </p:grpSpPr>
        <p:sp>
          <p:nvSpPr>
            <p:cNvPr id="12" name="Snip Single Corner Rectangle 11"/>
            <p:cNvSpPr/>
            <p:nvPr/>
          </p:nvSpPr>
          <p:spPr>
            <a:xfrm flipH="1">
              <a:off x="8783960" y="1952836"/>
              <a:ext cx="360040" cy="1044116"/>
            </a:xfrm>
            <a:prstGeom prst="snip1Rect">
              <a:avLst>
                <a:gd name="adj" fmla="val 27932"/>
              </a:avLst>
            </a:prstGeom>
            <a:solidFill>
              <a:srgbClr val="990033"/>
            </a:solidFill>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IE" dirty="0" smtClean="0"/>
                <a:t>Page 23</a:t>
              </a:r>
              <a:endParaRPr lang="en-IE" dirty="0"/>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6612" y="1155322"/>
              <a:ext cx="6771132" cy="45994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extLst>
      <p:ext uri="{BB962C8B-B14F-4D97-AF65-F5344CB8AC3E}">
        <p14:creationId xmlns:p14="http://schemas.microsoft.com/office/powerpoint/2010/main" val="399905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35" presetClass="path" presetSubtype="0" accel="50000" decel="50000" fill="hold" nodeType="clickEffect">
                                  <p:stCondLst>
                                    <p:cond delay="0"/>
                                  </p:stCondLst>
                                  <p:childTnLst>
                                    <p:animMotion origin="layout" path="M 4.16667E-6 -3.7037E-6 L -0.93386 0.00394 " pathEditMode="relative" rAng="0" ptsTypes="AA">
                                      <p:cBhvr>
                                        <p:cTn id="12" dur="2000" fill="hold"/>
                                        <p:tgtEl>
                                          <p:spTgt spid="11"/>
                                        </p:tgtEl>
                                        <p:attrNameLst>
                                          <p:attrName>ppt_x</p:attrName>
                                          <p:attrName>ppt_y</p:attrName>
                                        </p:attrNameLst>
                                      </p:cBhvr>
                                      <p:rCtr x="-46701" y="185"/>
                                    </p:animMotion>
                                  </p:childTnLst>
                                </p:cTn>
                              </p:par>
                            </p:childTnLst>
                          </p:cTn>
                        </p:par>
                      </p:childTnLst>
                    </p:cTn>
                  </p:par>
                  <p:par>
                    <p:cTn id="13" fill="hold">
                      <p:stCondLst>
                        <p:cond delay="indefinite"/>
                      </p:stCondLst>
                      <p:childTnLst>
                        <p:par>
                          <p:cTn id="14" fill="hold">
                            <p:stCondLst>
                              <p:cond delay="0"/>
                            </p:stCondLst>
                            <p:childTnLst>
                              <p:par>
                                <p:cTn id="15" presetID="63" presetClass="path" presetSubtype="0" accel="50000" decel="50000" fill="hold" nodeType="clickEffect">
                                  <p:stCondLst>
                                    <p:cond delay="0"/>
                                  </p:stCondLst>
                                  <p:childTnLst>
                                    <p:animMotion origin="layout" path="M -0.93385 0.00393 L 0.00018 1.48148E-6 " pathEditMode="relative" rAng="0" ptsTypes="AA">
                                      <p:cBhvr>
                                        <p:cTn id="16" dur="2000" fill="hold"/>
                                        <p:tgtEl>
                                          <p:spTgt spid="11"/>
                                        </p:tgtEl>
                                        <p:attrNameLst>
                                          <p:attrName>ppt_x</p:attrName>
                                          <p:attrName>ppt_y</p:attrName>
                                        </p:attrNameLst>
                                      </p:cBhvr>
                                      <p:rCtr x="46701" y="-208"/>
                                    </p:animMotion>
                                  </p:childTnLst>
                                </p:cTn>
                              </p:par>
                            </p:childTnLst>
                          </p:cTn>
                        </p:par>
                      </p:childTnLst>
                    </p:cTn>
                  </p:par>
                </p:childTnLst>
              </p:cTn>
              <p:nextCondLst>
                <p:cond evt="onClick" delay="0">
                  <p:tgtEl>
                    <p:spTgt spid="11"/>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14" y="112060"/>
            <a:ext cx="8802965" cy="648000"/>
          </a:xfrm>
        </p:spPr>
        <p:txBody>
          <a:bodyPr/>
          <a:lstStyle/>
          <a:p>
            <a:r>
              <a:rPr lang="en-IE" dirty="0" smtClean="0"/>
              <a:t>What is a Surd?</a:t>
            </a:r>
            <a:endParaRPr lang="en-IE" dirty="0"/>
          </a:p>
        </p:txBody>
      </p:sp>
      <p:sp>
        <p:nvSpPr>
          <p:cNvPr id="4" name="Subtitle 5"/>
          <p:cNvSpPr txBox="1">
            <a:spLocks/>
          </p:cNvSpPr>
          <p:nvPr/>
        </p:nvSpPr>
        <p:spPr>
          <a:xfrm>
            <a:off x="2222448" y="1138724"/>
            <a:ext cx="4978400" cy="1125503"/>
          </a:xfrm>
          <a:prstGeom prst="rect">
            <a:avLst/>
          </a:prstGeom>
          <a:solidFill>
            <a:schemeClr val="accent3">
              <a:lumMod val="20000"/>
              <a:lumOff val="80000"/>
            </a:schemeClr>
          </a:solidFill>
          <a:ln w="57150">
            <a:solidFill>
              <a:schemeClr val="bg2">
                <a:lumMod val="50000"/>
              </a:schemeClr>
            </a:solidFill>
          </a:ln>
        </p:spPr>
        <p:txBody>
          <a:bodyPr>
            <a:no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None/>
            </a:pPr>
            <a:r>
              <a:rPr lang="en-IE" sz="2800" kern="0" dirty="0" smtClean="0"/>
              <a:t>A </a:t>
            </a:r>
            <a:r>
              <a:rPr lang="en-IE" sz="2800" b="1" u="sng" kern="0" dirty="0" smtClean="0">
                <a:solidFill>
                  <a:srgbClr val="FF0000"/>
                </a:solidFill>
              </a:rPr>
              <a:t>Surd  </a:t>
            </a:r>
            <a:r>
              <a:rPr lang="en-IE" sz="2800" kern="0" dirty="0" smtClean="0"/>
              <a:t>is  an irrational number containing a root term. </a:t>
            </a:r>
            <a:endParaRPr lang="en-US" sz="2600" kern="0" dirty="0"/>
          </a:p>
          <a:p>
            <a:pPr marL="0" indent="0" algn="ctr">
              <a:buNone/>
            </a:pPr>
            <a:r>
              <a:rPr lang="en-IE" sz="2400" kern="0" dirty="0" smtClean="0"/>
              <a:t> </a:t>
            </a:r>
          </a:p>
        </p:txBody>
      </p:sp>
    </p:spTree>
    <p:extLst>
      <p:ext uri="{BB962C8B-B14F-4D97-AF65-F5344CB8AC3E}">
        <p14:creationId xmlns:p14="http://schemas.microsoft.com/office/powerpoint/2010/main" val="271676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957852568"/>
                  </p:ext>
                </p:extLst>
              </p:nvPr>
            </p:nvGraphicFramePr>
            <p:xfrm>
              <a:off x="701186" y="190603"/>
              <a:ext cx="7859489" cy="6665448"/>
            </p:xfrm>
            <a:graphic>
              <a:graphicData uri="http://schemas.openxmlformats.org/drawingml/2006/table">
                <a:tbl>
                  <a:tblPr firstRow="1" bandRow="1">
                    <a:tableStyleId>{5C22544A-7EE6-4342-B048-85BDC9FD1C3A}</a:tableStyleId>
                  </a:tblPr>
                  <a:tblGrid>
                    <a:gridCol w="1884359"/>
                    <a:gridCol w="2033752"/>
                    <a:gridCol w="1719266"/>
                    <a:gridCol w="2222112"/>
                  </a:tblGrid>
                  <a:tr h="432243">
                    <a:tc>
                      <a:txBody>
                        <a:bodyPr/>
                        <a:lstStyle/>
                        <a:p>
                          <a:pPr algn="ctr"/>
                          <a:r>
                            <a:rPr lang="en-IE" sz="2400" dirty="0" smtClean="0"/>
                            <a:t>Number</a:t>
                          </a:r>
                          <a:endParaRPr lang="en-IE" sz="2400" dirty="0"/>
                        </a:p>
                      </a:txBody>
                      <a:tcPr anchor="ctr"/>
                    </a:tc>
                    <a:tc>
                      <a:txBody>
                        <a:bodyPr/>
                        <a:lstStyle/>
                        <a:p>
                          <a:pPr algn="ctr"/>
                          <a:r>
                            <a:rPr lang="en-IE" sz="2400" dirty="0" smtClean="0"/>
                            <a:t>Calculator/ Decimals</a:t>
                          </a:r>
                          <a:endParaRPr lang="en-IE" sz="2400" dirty="0"/>
                        </a:p>
                      </a:txBody>
                      <a:tcPr anchor="ctr"/>
                    </a:tc>
                    <a:tc>
                      <a:txBody>
                        <a:bodyPr/>
                        <a:lstStyle/>
                        <a:p>
                          <a:pPr algn="ctr"/>
                          <a:r>
                            <a:rPr lang="en-IE" sz="2400" dirty="0" smtClean="0"/>
                            <a:t>Irrational </a:t>
                          </a:r>
                          <a:endParaRPr lang="en-IE" sz="2400" dirty="0"/>
                        </a:p>
                      </a:txBody>
                      <a:tcPr anchor="ctr"/>
                    </a:tc>
                    <a:tc>
                      <a:txBody>
                        <a:bodyPr/>
                        <a:lstStyle/>
                        <a:p>
                          <a:pPr algn="ctr"/>
                          <a:r>
                            <a:rPr lang="en-IE" sz="2400" dirty="0" smtClean="0"/>
                            <a:t>Surd</a:t>
                          </a:r>
                          <a:endParaRPr lang="en-IE" sz="2400" dirty="0"/>
                        </a:p>
                      </a:txBody>
                      <a:tcPr anchor="ctr"/>
                    </a:tc>
                  </a:tr>
                  <a:tr h="472872">
                    <a:tc>
                      <a:txBody>
                        <a:bodyPr/>
                        <a:lstStyle/>
                        <a:p>
                          <a:pPr algn="ctr"/>
                          <a14:m>
                            <m:oMathPara xmlns:m="http://schemas.openxmlformats.org/officeDocument/2006/math">
                              <m:oMathParaPr>
                                <m:jc m:val="centerGroup"/>
                              </m:oMathParaPr>
                              <m:oMath xmlns:m="http://schemas.openxmlformats.org/officeDocument/2006/math">
                                <m:rad>
                                  <m:radPr>
                                    <m:degHide m:val="on"/>
                                    <m:ctrlPr>
                                      <a:rPr lang="en-IE" sz="2400" i="1" smtClean="0">
                                        <a:latin typeface="Cambria Math" panose="02040503050406030204" pitchFamily="18" charset="0"/>
                                      </a:rPr>
                                    </m:ctrlPr>
                                  </m:radPr>
                                  <m:deg/>
                                  <m:e>
                                    <m:r>
                                      <a:rPr lang="en-IE" sz="2400" b="0" i="1" smtClean="0">
                                        <a:latin typeface="Cambria Math"/>
                                      </a:rPr>
                                      <m:t>4</m:t>
                                    </m:r>
                                  </m:e>
                                </m:rad>
                              </m:oMath>
                            </m:oMathPara>
                          </a14:m>
                          <a:endParaRPr lang="en-IE" sz="2400" dirty="0"/>
                        </a:p>
                      </a:txBody>
                      <a:tcPr/>
                    </a:tc>
                    <a:tc>
                      <a:txBody>
                        <a:bodyPr/>
                        <a:lstStyle/>
                        <a:p>
                          <a:pPr algn="ctr"/>
                          <a:r>
                            <a:rPr lang="en-IE" sz="2400" dirty="0" smtClean="0"/>
                            <a:t>2</a:t>
                          </a:r>
                          <a:endParaRPr lang="en-IE" sz="2400" dirty="0"/>
                        </a:p>
                      </a:txBody>
                      <a:tcPr/>
                    </a:tc>
                    <a:tc>
                      <a:txBody>
                        <a:bodyPr/>
                        <a:lstStyle/>
                        <a:p>
                          <a:pPr algn="ctr"/>
                          <a:endParaRPr lang="en-IE" sz="2400" dirty="0"/>
                        </a:p>
                      </a:txBody>
                      <a:tcPr/>
                    </a:tc>
                    <a:tc>
                      <a:txBody>
                        <a:bodyPr/>
                        <a:lstStyle/>
                        <a:p>
                          <a:pPr algn="ctr"/>
                          <a:endParaRPr lang="en-IE" sz="2400" dirty="0"/>
                        </a:p>
                      </a:txBody>
                      <a:tcPr/>
                    </a:tc>
                  </a:tr>
                  <a:tr h="474143">
                    <a:tc>
                      <a:txBody>
                        <a:bodyPr/>
                        <a:lstStyle/>
                        <a:p>
                          <a:pPr algn="ctr"/>
                          <a14:m>
                            <m:oMathPara xmlns:m="http://schemas.openxmlformats.org/officeDocument/2006/math">
                              <m:oMathParaPr>
                                <m:jc m:val="centerGroup"/>
                              </m:oMathParaPr>
                              <m:oMath xmlns:m="http://schemas.openxmlformats.org/officeDocument/2006/math">
                                <m:rad>
                                  <m:radPr>
                                    <m:degHide m:val="on"/>
                                    <m:ctrlPr>
                                      <a:rPr lang="en-IE" sz="2400" b="0" i="1" smtClean="0">
                                        <a:latin typeface="Cambria Math" panose="02040503050406030204" pitchFamily="18" charset="0"/>
                                      </a:rPr>
                                    </m:ctrlPr>
                                  </m:radPr>
                                  <m:deg/>
                                  <m:e>
                                    <m:f>
                                      <m:fPr>
                                        <m:type m:val="skw"/>
                                        <m:ctrlPr>
                                          <a:rPr lang="en-IE" sz="2400" b="0" i="1" smtClean="0">
                                            <a:latin typeface="Cambria Math" panose="02040503050406030204" pitchFamily="18" charset="0"/>
                                          </a:rPr>
                                        </m:ctrlPr>
                                      </m:fPr>
                                      <m:num>
                                        <m:r>
                                          <a:rPr lang="en-IE" sz="2400" b="0" i="1" smtClean="0">
                                            <a:latin typeface="Cambria Math"/>
                                          </a:rPr>
                                          <m:t>9</m:t>
                                        </m:r>
                                      </m:num>
                                      <m:den>
                                        <m:r>
                                          <a:rPr lang="en-IE" sz="2400" b="0" i="1" smtClean="0">
                                            <a:latin typeface="Cambria Math"/>
                                          </a:rPr>
                                          <m:t>100</m:t>
                                        </m:r>
                                      </m:den>
                                    </m:f>
                                  </m:e>
                                </m:rad>
                              </m:oMath>
                            </m:oMathPara>
                          </a14:m>
                          <a:endParaRPr lang="en-IE" sz="2400" dirty="0"/>
                        </a:p>
                      </a:txBody>
                      <a:tcPr/>
                    </a:tc>
                    <a:tc>
                      <a:txBody>
                        <a:bodyPr/>
                        <a:lstStyle/>
                        <a:p>
                          <a:pPr algn="ctr"/>
                          <a:r>
                            <a:rPr lang="en-IE" sz="2400" dirty="0" smtClean="0"/>
                            <a:t>0.3</a:t>
                          </a:r>
                          <a:endParaRPr lang="en-IE" sz="2400" dirty="0"/>
                        </a:p>
                      </a:txBody>
                      <a:tcPr anchor="ctr"/>
                    </a:tc>
                    <a:tc>
                      <a:txBody>
                        <a:bodyPr/>
                        <a:lstStyle/>
                        <a:p>
                          <a:pPr algn="ctr"/>
                          <a:endParaRPr lang="en-IE" sz="2400" dirty="0"/>
                        </a:p>
                      </a:txBody>
                      <a:tcPr/>
                    </a:tc>
                    <a:tc>
                      <a:txBody>
                        <a:bodyPr/>
                        <a:lstStyle/>
                        <a:p>
                          <a:pPr algn="ctr"/>
                          <a:endParaRPr lang="en-IE" sz="2400" dirty="0"/>
                        </a:p>
                      </a:txBody>
                      <a:tcPr/>
                    </a:tc>
                  </a:tr>
                  <a:tr h="800656">
                    <a:tc>
                      <a:txBody>
                        <a:bodyPr/>
                        <a:lstStyle/>
                        <a:p>
                          <a:pPr/>
                          <a14:m>
                            <m:oMathPara xmlns:m="http://schemas.openxmlformats.org/officeDocument/2006/math">
                              <m:oMathParaPr>
                                <m:jc m:val="centerGroup"/>
                              </m:oMathParaPr>
                              <m:oMath xmlns:m="http://schemas.openxmlformats.org/officeDocument/2006/math">
                                <m:rad>
                                  <m:radPr>
                                    <m:degHide m:val="on"/>
                                    <m:ctrlPr>
                                      <a:rPr lang="en-IE" sz="2400" b="0" i="1" smtClean="0">
                                        <a:latin typeface="Cambria Math" panose="02040503050406030204" pitchFamily="18" charset="0"/>
                                      </a:rPr>
                                    </m:ctrlPr>
                                  </m:radPr>
                                  <m:deg/>
                                  <m:e>
                                    <m:f>
                                      <m:fPr>
                                        <m:type m:val="skw"/>
                                        <m:ctrlPr>
                                          <a:rPr lang="en-IE" sz="2400" b="0" i="1" smtClean="0">
                                            <a:latin typeface="Cambria Math" panose="02040503050406030204" pitchFamily="18" charset="0"/>
                                          </a:rPr>
                                        </m:ctrlPr>
                                      </m:fPr>
                                      <m:num>
                                        <m:r>
                                          <a:rPr lang="en-IE" sz="2400" b="0" i="1" smtClean="0">
                                            <a:latin typeface="Cambria Math"/>
                                          </a:rPr>
                                          <m:t>4</m:t>
                                        </m:r>
                                      </m:num>
                                      <m:den>
                                        <m:r>
                                          <a:rPr lang="en-IE" sz="2400" b="0" i="1" smtClean="0">
                                            <a:latin typeface="Cambria Math"/>
                                          </a:rPr>
                                          <m:t>9</m:t>
                                        </m:r>
                                      </m:den>
                                    </m:f>
                                  </m:e>
                                </m:rad>
                              </m:oMath>
                            </m:oMathPara>
                          </a14:m>
                          <a:endParaRPr lang="en-IE" sz="2400" b="0" i="0" dirty="0"/>
                        </a:p>
                      </a:txBody>
                      <a:tcPr/>
                    </a:tc>
                    <a:tc>
                      <a:txBody>
                        <a:bodyPr/>
                        <a:lstStyle/>
                        <a:p>
                          <a:pPr/>
                          <a14:m>
                            <m:oMathPara xmlns:m="http://schemas.openxmlformats.org/officeDocument/2006/math">
                              <m:oMathParaPr>
                                <m:jc m:val="centerGroup"/>
                              </m:oMathParaPr>
                              <m:oMath xmlns:m="http://schemas.openxmlformats.org/officeDocument/2006/math">
                                <m:f>
                                  <m:fPr>
                                    <m:ctrlPr>
                                      <a:rPr lang="en-IE" sz="2400" i="1" smtClean="0">
                                        <a:latin typeface="Cambria Math" panose="02040503050406030204" pitchFamily="18" charset="0"/>
                                      </a:rPr>
                                    </m:ctrlPr>
                                  </m:fPr>
                                  <m:num>
                                    <m:r>
                                      <a:rPr lang="en-IE" sz="2400" b="0" i="1" smtClean="0">
                                        <a:latin typeface="Cambria Math"/>
                                      </a:rPr>
                                      <m:t>2</m:t>
                                    </m:r>
                                  </m:num>
                                  <m:den>
                                    <m:r>
                                      <a:rPr lang="en-IE" sz="2400" b="0" i="1" smtClean="0">
                                        <a:latin typeface="Cambria Math"/>
                                      </a:rPr>
                                      <m:t>3</m:t>
                                    </m:r>
                                  </m:den>
                                </m:f>
                              </m:oMath>
                            </m:oMathPara>
                          </a14:m>
                          <a:endParaRPr lang="en-IE" sz="2400" dirty="0"/>
                        </a:p>
                      </a:txBody>
                      <a:tcPr/>
                    </a:tc>
                    <a:tc>
                      <a:txBody>
                        <a:bodyPr/>
                        <a:lstStyle/>
                        <a:p>
                          <a:endParaRPr lang="en-IE" sz="2400" dirty="0"/>
                        </a:p>
                      </a:txBody>
                      <a:tcPr/>
                    </a:tc>
                    <a:tc>
                      <a:txBody>
                        <a:bodyPr/>
                        <a:lstStyle/>
                        <a:p>
                          <a:endParaRPr lang="en-IE" sz="2400" dirty="0"/>
                        </a:p>
                      </a:txBody>
                      <a:tcPr/>
                    </a:tc>
                  </a:tr>
                  <a:tr h="1086603">
                    <a:tc>
                      <a:txBody>
                        <a:bodyPr/>
                        <a:lstStyle/>
                        <a:p>
                          <a:pPr/>
                          <a14:m>
                            <m:oMathPara xmlns:m="http://schemas.openxmlformats.org/officeDocument/2006/math">
                              <m:oMathParaPr>
                                <m:jc m:val="centerGroup"/>
                              </m:oMathParaPr>
                              <m:oMath xmlns:m="http://schemas.openxmlformats.org/officeDocument/2006/math">
                                <m:rad>
                                  <m:radPr>
                                    <m:degHide m:val="on"/>
                                    <m:ctrlPr>
                                      <a:rPr lang="en-IE" sz="2400" b="0" i="1" smtClean="0">
                                        <a:latin typeface="Cambria Math" panose="02040503050406030204" pitchFamily="18" charset="0"/>
                                      </a:rPr>
                                    </m:ctrlPr>
                                  </m:radPr>
                                  <m:deg/>
                                  <m:e>
                                    <m:f>
                                      <m:fPr>
                                        <m:type m:val="skw"/>
                                        <m:ctrlPr>
                                          <a:rPr lang="en-IE" sz="2400" b="0" i="1" smtClean="0">
                                            <a:latin typeface="Cambria Math" panose="02040503050406030204" pitchFamily="18" charset="0"/>
                                          </a:rPr>
                                        </m:ctrlPr>
                                      </m:fPr>
                                      <m:num>
                                        <m:r>
                                          <a:rPr lang="en-IE" sz="2400" b="0" i="1" smtClean="0">
                                            <a:latin typeface="Cambria Math"/>
                                          </a:rPr>
                                          <m:t>25</m:t>
                                        </m:r>
                                      </m:num>
                                      <m:den>
                                        <m:r>
                                          <a:rPr lang="en-IE" sz="2400" b="0" i="1" smtClean="0">
                                            <a:latin typeface="Cambria Math"/>
                                          </a:rPr>
                                          <m:t>36</m:t>
                                        </m:r>
                                      </m:den>
                                    </m:f>
                                  </m:e>
                                </m:rad>
                              </m:oMath>
                            </m:oMathPara>
                          </a14:m>
                          <a:endParaRPr lang="en-IE" sz="2400" dirty="0"/>
                        </a:p>
                      </a:txBody>
                      <a:tcPr/>
                    </a:tc>
                    <a:tc>
                      <a:txBody>
                        <a:bodyPr/>
                        <a:lstStyle/>
                        <a:p>
                          <a:pPr/>
                          <a14:m>
                            <m:oMathPara xmlns:m="http://schemas.openxmlformats.org/officeDocument/2006/math">
                              <m:oMathParaPr>
                                <m:jc m:val="centerGroup"/>
                              </m:oMathParaPr>
                              <m:oMath xmlns:m="http://schemas.openxmlformats.org/officeDocument/2006/math">
                                <m:f>
                                  <m:fPr>
                                    <m:ctrlPr>
                                      <a:rPr lang="en-IE" sz="2400" i="1" smtClean="0">
                                        <a:latin typeface="Cambria Math" panose="02040503050406030204" pitchFamily="18" charset="0"/>
                                      </a:rPr>
                                    </m:ctrlPr>
                                  </m:fPr>
                                  <m:num>
                                    <m:r>
                                      <a:rPr lang="en-IE" sz="2400" b="0" i="1" smtClean="0">
                                        <a:latin typeface="Cambria Math"/>
                                      </a:rPr>
                                      <m:t>5</m:t>
                                    </m:r>
                                  </m:num>
                                  <m:den>
                                    <m:r>
                                      <a:rPr lang="en-IE" sz="2400" b="0" i="1" smtClean="0">
                                        <a:latin typeface="Cambria Math"/>
                                      </a:rPr>
                                      <m:t>6</m:t>
                                    </m:r>
                                  </m:den>
                                </m:f>
                              </m:oMath>
                            </m:oMathPara>
                          </a14:m>
                          <a:endParaRPr lang="en-IE" sz="2400" dirty="0"/>
                        </a:p>
                      </a:txBody>
                      <a:tcPr/>
                    </a:tc>
                    <a:tc>
                      <a:txBody>
                        <a:bodyPr/>
                        <a:lstStyle/>
                        <a:p>
                          <a:endParaRPr lang="en-IE" sz="2400" dirty="0"/>
                        </a:p>
                      </a:txBody>
                      <a:tcPr/>
                    </a:tc>
                    <a:tc>
                      <a:txBody>
                        <a:bodyPr/>
                        <a:lstStyle/>
                        <a:p>
                          <a:endParaRPr lang="en-IE" sz="2400" dirty="0"/>
                        </a:p>
                      </a:txBody>
                      <a:tcPr/>
                    </a:tc>
                  </a:tr>
                  <a:tr h="627367">
                    <a:tc>
                      <a:txBody>
                        <a:bodyPr/>
                        <a:lstStyle/>
                        <a:p>
                          <a:pPr algn="ctr"/>
                          <a14:m>
                            <m:oMathPara xmlns:m="http://schemas.openxmlformats.org/officeDocument/2006/math">
                              <m:oMathParaPr>
                                <m:jc m:val="center"/>
                              </m:oMathParaPr>
                              <m:oMath xmlns:m="http://schemas.openxmlformats.org/officeDocument/2006/math">
                                <m:rad>
                                  <m:radPr>
                                    <m:degHide m:val="on"/>
                                    <m:ctrlPr>
                                      <a:rPr lang="en-IE" sz="2400" i="1" smtClean="0">
                                        <a:latin typeface="Cambria Math" panose="02040503050406030204" pitchFamily="18" charset="0"/>
                                      </a:rPr>
                                    </m:ctrlPr>
                                  </m:radPr>
                                  <m:deg/>
                                  <m:e>
                                    <m:r>
                                      <a:rPr lang="en-IE" sz="2400" b="0" i="1" smtClean="0">
                                        <a:latin typeface="Cambria Math"/>
                                      </a:rPr>
                                      <m:t>2</m:t>
                                    </m:r>
                                  </m:e>
                                </m:rad>
                              </m:oMath>
                            </m:oMathPara>
                          </a14:m>
                          <a:endParaRPr lang="en-IE" sz="2400" dirty="0" smtClean="0"/>
                        </a:p>
                      </a:txBody>
                      <a:tcPr marL="36000"/>
                    </a:tc>
                    <a:tc>
                      <a:txBody>
                        <a:bodyPr/>
                        <a:lstStyle/>
                        <a:p>
                          <a:pPr algn="ctr"/>
                          <a14:m>
                            <m:oMathPara xmlns:m="http://schemas.openxmlformats.org/officeDocument/2006/math">
                              <m:oMathParaPr>
                                <m:jc m:val="centerGroup"/>
                              </m:oMathParaPr>
                              <m:oMath xmlns:m="http://schemas.openxmlformats.org/officeDocument/2006/math">
                                <m:rad>
                                  <m:radPr>
                                    <m:degHide m:val="on"/>
                                    <m:ctrlPr>
                                      <a:rPr lang="en-IE" sz="2400" i="1" smtClean="0">
                                        <a:latin typeface="Cambria Math" panose="02040503050406030204" pitchFamily="18" charset="0"/>
                                      </a:rPr>
                                    </m:ctrlPr>
                                  </m:radPr>
                                  <m:deg/>
                                  <m:e>
                                    <m:r>
                                      <a:rPr lang="en-IE" sz="2400" b="0" i="1" smtClean="0">
                                        <a:latin typeface="Cambria Math"/>
                                      </a:rPr>
                                      <m:t>2</m:t>
                                    </m:r>
                                  </m:e>
                                </m:rad>
                              </m:oMath>
                            </m:oMathPara>
                          </a14:m>
                          <a:endParaRPr lang="en-IE" sz="2400" dirty="0"/>
                        </a:p>
                      </a:txBody>
                      <a:tcPr marL="36000"/>
                    </a:tc>
                    <a:tc>
                      <a:txBody>
                        <a:bodyPr/>
                        <a:lstStyle/>
                        <a:p>
                          <a:pPr algn="ctr"/>
                          <a:endParaRPr lang="en-IE" sz="2400" dirty="0"/>
                        </a:p>
                      </a:txBody>
                      <a:tcPr marL="36000"/>
                    </a:tc>
                    <a:tc>
                      <a:txBody>
                        <a:bodyPr/>
                        <a:lstStyle/>
                        <a:p>
                          <a:pPr algn="ctr"/>
                          <a:endParaRPr lang="en-IE" sz="2400" dirty="0"/>
                        </a:p>
                      </a:txBody>
                      <a:tcPr marL="36000"/>
                    </a:tc>
                  </a:tr>
                  <a:tr h="474143">
                    <a:tc>
                      <a:txBody>
                        <a:bodyPr/>
                        <a:lstStyle/>
                        <a:p>
                          <a:pPr algn="ctr"/>
                          <a14:m>
                            <m:oMathPara xmlns:m="http://schemas.openxmlformats.org/officeDocument/2006/math">
                              <m:oMathParaPr>
                                <m:jc m:val="centerGroup"/>
                              </m:oMathParaPr>
                              <m:oMath xmlns:m="http://schemas.openxmlformats.org/officeDocument/2006/math">
                                <m:rad>
                                  <m:radPr>
                                    <m:degHide m:val="on"/>
                                    <m:ctrlPr>
                                      <a:rPr lang="en-IE" sz="2400" i="1" smtClean="0">
                                        <a:latin typeface="Cambria Math" panose="02040503050406030204" pitchFamily="18" charset="0"/>
                                      </a:rPr>
                                    </m:ctrlPr>
                                  </m:radPr>
                                  <m:deg/>
                                  <m:e>
                                    <m:r>
                                      <a:rPr lang="en-IE" sz="2400" b="0" i="1" smtClean="0">
                                        <a:latin typeface="Cambria Math"/>
                                      </a:rPr>
                                      <m:t>8</m:t>
                                    </m:r>
                                  </m:e>
                                </m:rad>
                              </m:oMath>
                            </m:oMathPara>
                          </a14:m>
                          <a:endParaRPr lang="en-IE" sz="2400" dirty="0"/>
                        </a:p>
                      </a:txBody>
                      <a:tcPr/>
                    </a:tc>
                    <a:tc>
                      <a:txBody>
                        <a:bodyPr/>
                        <a:lstStyle/>
                        <a:p>
                          <a:pPr algn="l"/>
                          <a:r>
                            <a:rPr lang="en-IE" sz="2400" dirty="0" smtClean="0"/>
                            <a:t>           2</a:t>
                          </a:r>
                          <a14:m>
                            <m:oMath xmlns:m="http://schemas.openxmlformats.org/officeDocument/2006/math">
                              <m:r>
                                <a:rPr lang="en-IE" sz="2400" i="1" smtClean="0">
                                  <a:latin typeface="Cambria Math"/>
                                  <a:ea typeface="Cambria Math"/>
                                </a:rPr>
                                <m:t>√</m:t>
                              </m:r>
                              <m:r>
                                <a:rPr lang="en-IE" sz="2400" b="0" i="1" smtClean="0">
                                  <a:latin typeface="Cambria Math"/>
                                  <a:ea typeface="Cambria Math"/>
                                </a:rPr>
                                <m:t>2</m:t>
                              </m:r>
                            </m:oMath>
                          </a14:m>
                          <a:endParaRPr lang="en-IE" sz="2400" dirty="0"/>
                        </a:p>
                      </a:txBody>
                      <a:tcPr/>
                    </a:tc>
                    <a:tc>
                      <a:txBody>
                        <a:bodyPr/>
                        <a:lstStyle/>
                        <a:p>
                          <a:pPr algn="l"/>
                          <a:endParaRPr lang="en-IE" sz="2400" dirty="0"/>
                        </a:p>
                      </a:txBody>
                      <a:tcPr/>
                    </a:tc>
                    <a:tc>
                      <a:txBody>
                        <a:bodyPr/>
                        <a:lstStyle/>
                        <a:p>
                          <a:pPr algn="l"/>
                          <a:endParaRPr lang="en-IE" sz="2400" dirty="0"/>
                        </a:p>
                      </a:txBody>
                      <a:tcPr/>
                    </a:tc>
                  </a:tr>
                  <a:tr h="474143">
                    <a:tc>
                      <a:txBody>
                        <a:bodyPr/>
                        <a:lstStyle/>
                        <a:p>
                          <a:pPr algn="ctr"/>
                          <a14:m>
                            <m:oMathPara xmlns:m="http://schemas.openxmlformats.org/officeDocument/2006/math">
                              <m:oMathParaPr>
                                <m:jc m:val="centerGroup"/>
                              </m:oMathParaPr>
                              <m:oMath xmlns:m="http://schemas.openxmlformats.org/officeDocument/2006/math">
                                <m:rad>
                                  <m:radPr>
                                    <m:ctrlPr>
                                      <a:rPr lang="en-IE" sz="2400" b="0" i="1" smtClean="0">
                                        <a:latin typeface="Cambria Math" panose="02040503050406030204" pitchFamily="18" charset="0"/>
                                      </a:rPr>
                                    </m:ctrlPr>
                                  </m:radPr>
                                  <m:deg>
                                    <m:r>
                                      <m:rPr>
                                        <m:brk m:alnAt="7"/>
                                      </m:rPr>
                                      <a:rPr lang="en-IE" sz="2400" b="0" i="1" smtClean="0">
                                        <a:latin typeface="Cambria Math"/>
                                      </a:rPr>
                                      <m:t>3</m:t>
                                    </m:r>
                                  </m:deg>
                                  <m:e>
                                    <m:r>
                                      <a:rPr lang="en-IE" sz="2400" b="0" i="1" smtClean="0">
                                        <a:latin typeface="Cambria Math"/>
                                      </a:rPr>
                                      <m:t>5</m:t>
                                    </m:r>
                                  </m:e>
                                </m:rad>
                              </m:oMath>
                            </m:oMathPara>
                          </a14:m>
                          <a:endParaRPr lang="en-IE" sz="2400" dirty="0"/>
                        </a:p>
                      </a:txBody>
                      <a:tcPr/>
                    </a:tc>
                    <a:tc>
                      <a:txBody>
                        <a:bodyPr/>
                        <a:lstStyle/>
                        <a:p>
                          <a:pPr algn="l"/>
                          <a:r>
                            <a:rPr lang="en-IE" sz="2000" b="0" dirty="0" smtClean="0"/>
                            <a:t>      1.709975947</a:t>
                          </a:r>
                          <a:endParaRPr lang="en-IE" sz="2000" b="0" dirty="0"/>
                        </a:p>
                      </a:txBody>
                      <a:tcPr anchor="ctr"/>
                    </a:tc>
                    <a:tc>
                      <a:txBody>
                        <a:bodyPr/>
                        <a:lstStyle/>
                        <a:p>
                          <a:pPr algn="ctr"/>
                          <a:endParaRPr lang="en-IE" sz="2400" dirty="0"/>
                        </a:p>
                      </a:txBody>
                      <a:tcPr/>
                    </a:tc>
                    <a:tc>
                      <a:txBody>
                        <a:bodyPr/>
                        <a:lstStyle/>
                        <a:p>
                          <a:pPr algn="ctr"/>
                          <a:endParaRPr lang="en-IE" sz="2400" dirty="0"/>
                        </a:p>
                      </a:txBody>
                      <a:tcPr/>
                    </a:tc>
                  </a:tr>
                  <a:tr h="432243">
                    <a:tc>
                      <a:txBody>
                        <a:bodyPr/>
                        <a:lstStyle/>
                        <a:p>
                          <a:pPr algn="ctr"/>
                          <a14:m>
                            <m:oMathPara xmlns:m="http://schemas.openxmlformats.org/officeDocument/2006/math">
                              <m:oMathParaPr>
                                <m:jc m:val="centerGroup"/>
                              </m:oMathParaPr>
                              <m:oMath xmlns:m="http://schemas.openxmlformats.org/officeDocument/2006/math">
                                <m:r>
                                  <a:rPr lang="en-IE" sz="2400" i="1" smtClean="0">
                                    <a:latin typeface="Cambria Math"/>
                                    <a:ea typeface="Cambria Math"/>
                                  </a:rPr>
                                  <m:t>𝜋</m:t>
                                </m:r>
                              </m:oMath>
                            </m:oMathPara>
                          </a14:m>
                          <a:endParaRPr lang="en-IE" sz="2400" dirty="0"/>
                        </a:p>
                      </a:txBody>
                      <a:tcPr/>
                    </a:tc>
                    <a:tc>
                      <a:txBody>
                        <a:bodyPr/>
                        <a:lstStyle/>
                        <a:p>
                          <a:pPr algn="ctr"/>
                          <a:r>
                            <a:rPr lang="en-IE" sz="2400" dirty="0" smtClean="0"/>
                            <a:t> </a:t>
                          </a:r>
                          <a14:m>
                            <m:oMath xmlns:m="http://schemas.openxmlformats.org/officeDocument/2006/math">
                              <m:r>
                                <a:rPr lang="en-IE" sz="2400" i="1" smtClean="0">
                                  <a:latin typeface="Cambria Math"/>
                                  <a:ea typeface="Cambria Math"/>
                                </a:rPr>
                                <m:t>𝜋</m:t>
                              </m:r>
                            </m:oMath>
                          </a14:m>
                          <a:endParaRPr lang="en-IE" sz="2400" dirty="0"/>
                        </a:p>
                      </a:txBody>
                      <a:tcPr/>
                    </a:tc>
                    <a:tc>
                      <a:txBody>
                        <a:bodyPr/>
                        <a:lstStyle/>
                        <a:p>
                          <a:pPr algn="ctr"/>
                          <a:endParaRPr lang="en-IE" sz="2400" dirty="0"/>
                        </a:p>
                      </a:txBody>
                      <a:tcPr/>
                    </a:tc>
                    <a:tc>
                      <a:txBody>
                        <a:bodyPr/>
                        <a:lstStyle/>
                        <a:p>
                          <a:pPr algn="ctr"/>
                          <a:endParaRPr lang="en-IE" sz="2400" dirty="0"/>
                        </a:p>
                      </a:txBody>
                      <a:tcPr/>
                    </a:tc>
                  </a:tr>
                  <a:tr h="432243">
                    <a:tc>
                      <a:txBody>
                        <a:bodyPr/>
                        <a:lstStyle/>
                        <a:p>
                          <a:pPr algn="ctr"/>
                          <a:r>
                            <a:rPr lang="en-IE" sz="2400" dirty="0" smtClean="0"/>
                            <a:t>1 - </a:t>
                          </a:r>
                          <a14:m>
                            <m:oMath xmlns:m="http://schemas.openxmlformats.org/officeDocument/2006/math">
                              <m:rad>
                                <m:radPr>
                                  <m:degHide m:val="on"/>
                                  <m:ctrlPr>
                                    <a:rPr lang="en-IE" sz="2400" i="1" smtClean="0">
                                      <a:latin typeface="Cambria Math" panose="02040503050406030204" pitchFamily="18" charset="0"/>
                                    </a:rPr>
                                  </m:ctrlPr>
                                </m:radPr>
                                <m:deg/>
                                <m:e>
                                  <m:r>
                                    <a:rPr lang="en-IE" sz="2400" b="0" i="1" smtClean="0">
                                      <a:latin typeface="Cambria Math"/>
                                    </a:rPr>
                                    <m:t>2</m:t>
                                  </m:r>
                                </m:e>
                              </m:rad>
                            </m:oMath>
                          </a14:m>
                          <a:r>
                            <a:rPr lang="en-IE" sz="2400" dirty="0" smtClean="0"/>
                            <a:t> </a:t>
                          </a:r>
                          <a:endParaRPr lang="en-IE" sz="2400" dirty="0"/>
                        </a:p>
                      </a:txBody>
                      <a:tcPr/>
                    </a:tc>
                    <a:tc>
                      <a:txBody>
                        <a:bodyPr/>
                        <a:lstStyle/>
                        <a:p>
                          <a:pPr algn="ctr"/>
                          <a:endParaRPr lang="en-IE" sz="2400" dirty="0"/>
                        </a:p>
                      </a:txBody>
                      <a:tcPr/>
                    </a:tc>
                    <a:tc>
                      <a:txBody>
                        <a:bodyPr/>
                        <a:lstStyle/>
                        <a:p>
                          <a:pPr algn="ctr"/>
                          <a:endParaRPr lang="en-IE" sz="2400" dirty="0"/>
                        </a:p>
                      </a:txBody>
                      <a:tcPr/>
                    </a:tc>
                    <a:tc>
                      <a:txBody>
                        <a:bodyPr/>
                        <a:lstStyle/>
                        <a:p>
                          <a:pPr algn="ctr"/>
                          <a:endParaRPr lang="en-IE" sz="2400" dirty="0"/>
                        </a:p>
                      </a:txBody>
                      <a:tcP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1806478490"/>
                  </p:ext>
                </p:extLst>
              </p:nvPr>
            </p:nvGraphicFramePr>
            <p:xfrm>
              <a:off x="701186" y="190603"/>
              <a:ext cx="7859489" cy="6665448"/>
            </p:xfrm>
            <a:graphic>
              <a:graphicData uri="http://schemas.openxmlformats.org/drawingml/2006/table">
                <a:tbl>
                  <a:tblPr firstRow="1" bandRow="1">
                    <a:tableStyleId>{5C22544A-7EE6-4342-B048-85BDC9FD1C3A}</a:tableStyleId>
                  </a:tblPr>
                  <a:tblGrid>
                    <a:gridCol w="1884359"/>
                    <a:gridCol w="2033752"/>
                    <a:gridCol w="1719266"/>
                    <a:gridCol w="2222112"/>
                  </a:tblGrid>
                  <a:tr h="822960">
                    <a:tc>
                      <a:txBody>
                        <a:bodyPr/>
                        <a:lstStyle/>
                        <a:p>
                          <a:pPr algn="ctr"/>
                          <a:r>
                            <a:rPr lang="en-IE" sz="2400" dirty="0" smtClean="0"/>
                            <a:t>Number</a:t>
                          </a:r>
                          <a:endParaRPr lang="en-IE" sz="2400" dirty="0"/>
                        </a:p>
                      </a:txBody>
                      <a:tcPr anchor="ctr"/>
                    </a:tc>
                    <a:tc>
                      <a:txBody>
                        <a:bodyPr/>
                        <a:lstStyle/>
                        <a:p>
                          <a:pPr algn="ctr"/>
                          <a:r>
                            <a:rPr lang="en-IE" sz="2400" dirty="0" smtClean="0"/>
                            <a:t>Calculator/ Decimals</a:t>
                          </a:r>
                          <a:endParaRPr lang="en-IE" sz="2400" dirty="0"/>
                        </a:p>
                      </a:txBody>
                      <a:tcPr anchor="ctr"/>
                    </a:tc>
                    <a:tc>
                      <a:txBody>
                        <a:bodyPr/>
                        <a:lstStyle/>
                        <a:p>
                          <a:pPr algn="ctr"/>
                          <a:r>
                            <a:rPr lang="en-IE" sz="2400" dirty="0" smtClean="0"/>
                            <a:t>Irrational </a:t>
                          </a:r>
                          <a:endParaRPr lang="en-IE" sz="2400" dirty="0"/>
                        </a:p>
                      </a:txBody>
                      <a:tcPr anchor="ctr"/>
                    </a:tc>
                    <a:tc>
                      <a:txBody>
                        <a:bodyPr/>
                        <a:lstStyle/>
                        <a:p>
                          <a:pPr algn="ctr"/>
                          <a:r>
                            <a:rPr lang="en-IE" sz="2400" dirty="0" smtClean="0"/>
                            <a:t>Surd</a:t>
                          </a:r>
                          <a:endParaRPr lang="en-IE" sz="2400" dirty="0"/>
                        </a:p>
                      </a:txBody>
                      <a:tcPr anchor="ctr"/>
                    </a:tc>
                  </a:tr>
                  <a:tr h="498983">
                    <a:tc>
                      <a:txBody>
                        <a:bodyPr/>
                        <a:lstStyle/>
                        <a:p>
                          <a:endParaRPr lang="en-US"/>
                        </a:p>
                      </a:txBody>
                      <a:tcPr>
                        <a:blipFill rotWithShape="1">
                          <a:blip r:embed="rId3"/>
                          <a:stretch>
                            <a:fillRect t="-174390" r="-317476" b="-1097561"/>
                          </a:stretch>
                        </a:blipFill>
                      </a:tcPr>
                    </a:tc>
                    <a:tc>
                      <a:txBody>
                        <a:bodyPr/>
                        <a:lstStyle/>
                        <a:p>
                          <a:pPr algn="ctr"/>
                          <a:r>
                            <a:rPr lang="en-IE" sz="2400" dirty="0" smtClean="0"/>
                            <a:t>2</a:t>
                          </a:r>
                          <a:endParaRPr lang="en-IE" sz="2400" dirty="0"/>
                        </a:p>
                      </a:txBody>
                      <a:tcPr/>
                    </a:tc>
                    <a:tc>
                      <a:txBody>
                        <a:bodyPr/>
                        <a:lstStyle/>
                        <a:p>
                          <a:pPr algn="ctr"/>
                          <a:endParaRPr lang="en-IE" sz="2400" dirty="0"/>
                        </a:p>
                      </a:txBody>
                      <a:tcPr/>
                    </a:tc>
                    <a:tc>
                      <a:txBody>
                        <a:bodyPr/>
                        <a:lstStyle/>
                        <a:p>
                          <a:pPr algn="ctr"/>
                          <a:endParaRPr lang="en-IE" sz="2400" dirty="0"/>
                        </a:p>
                      </a:txBody>
                      <a:tcPr/>
                    </a:tc>
                  </a:tr>
                  <a:tr h="835724">
                    <a:tc>
                      <a:txBody>
                        <a:bodyPr/>
                        <a:lstStyle/>
                        <a:p>
                          <a:endParaRPr lang="en-US"/>
                        </a:p>
                      </a:txBody>
                      <a:tcPr>
                        <a:blipFill rotWithShape="1">
                          <a:blip r:embed="rId3"/>
                          <a:stretch>
                            <a:fillRect t="-164234" r="-317476" b="-556934"/>
                          </a:stretch>
                        </a:blipFill>
                      </a:tcPr>
                    </a:tc>
                    <a:tc>
                      <a:txBody>
                        <a:bodyPr/>
                        <a:lstStyle/>
                        <a:p>
                          <a:pPr algn="ctr"/>
                          <a:r>
                            <a:rPr lang="en-IE" sz="2400" dirty="0" smtClean="0"/>
                            <a:t>0.3</a:t>
                          </a:r>
                          <a:endParaRPr lang="en-IE" sz="2400" dirty="0"/>
                        </a:p>
                      </a:txBody>
                      <a:tcPr anchor="ctr"/>
                    </a:tc>
                    <a:tc>
                      <a:txBody>
                        <a:bodyPr/>
                        <a:lstStyle/>
                        <a:p>
                          <a:pPr algn="ctr"/>
                          <a:endParaRPr lang="en-IE" sz="2400" dirty="0"/>
                        </a:p>
                      </a:txBody>
                      <a:tcPr/>
                    </a:tc>
                    <a:tc>
                      <a:txBody>
                        <a:bodyPr/>
                        <a:lstStyle/>
                        <a:p>
                          <a:pPr algn="ctr"/>
                          <a:endParaRPr lang="en-IE" sz="2400" dirty="0"/>
                        </a:p>
                      </a:txBody>
                      <a:tcPr/>
                    </a:tc>
                  </a:tr>
                  <a:tr h="835724">
                    <a:tc>
                      <a:txBody>
                        <a:bodyPr/>
                        <a:lstStyle/>
                        <a:p>
                          <a:endParaRPr lang="en-US"/>
                        </a:p>
                      </a:txBody>
                      <a:tcPr>
                        <a:blipFill rotWithShape="1">
                          <a:blip r:embed="rId3"/>
                          <a:stretch>
                            <a:fillRect t="-264234" r="-317476" b="-456934"/>
                          </a:stretch>
                        </a:blipFill>
                      </a:tcPr>
                    </a:tc>
                    <a:tc>
                      <a:txBody>
                        <a:bodyPr/>
                        <a:lstStyle/>
                        <a:p>
                          <a:endParaRPr lang="en-US"/>
                        </a:p>
                      </a:txBody>
                      <a:tcPr>
                        <a:blipFill rotWithShape="1">
                          <a:blip r:embed="rId3"/>
                          <a:stretch>
                            <a:fillRect l="-92515" t="-264234" r="-193713" b="-456934"/>
                          </a:stretch>
                        </a:blipFill>
                      </a:tcPr>
                    </a:tc>
                    <a:tc>
                      <a:txBody>
                        <a:bodyPr/>
                        <a:lstStyle/>
                        <a:p>
                          <a:endParaRPr lang="en-IE" sz="2400" dirty="0"/>
                        </a:p>
                      </a:txBody>
                      <a:tcPr/>
                    </a:tc>
                    <a:tc>
                      <a:txBody>
                        <a:bodyPr/>
                        <a:lstStyle/>
                        <a:p>
                          <a:endParaRPr lang="en-IE" sz="2400" dirty="0"/>
                        </a:p>
                      </a:txBody>
                      <a:tcPr/>
                    </a:tc>
                  </a:tr>
                  <a:tr h="1086603">
                    <a:tc>
                      <a:txBody>
                        <a:bodyPr/>
                        <a:lstStyle/>
                        <a:p>
                          <a:endParaRPr lang="en-US"/>
                        </a:p>
                      </a:txBody>
                      <a:tcPr>
                        <a:blipFill rotWithShape="1">
                          <a:blip r:embed="rId3"/>
                          <a:stretch>
                            <a:fillRect t="-278771" r="-317476" b="-249721"/>
                          </a:stretch>
                        </a:blipFill>
                      </a:tcPr>
                    </a:tc>
                    <a:tc>
                      <a:txBody>
                        <a:bodyPr/>
                        <a:lstStyle/>
                        <a:p>
                          <a:endParaRPr lang="en-US"/>
                        </a:p>
                      </a:txBody>
                      <a:tcPr>
                        <a:blipFill rotWithShape="1">
                          <a:blip r:embed="rId3"/>
                          <a:stretch>
                            <a:fillRect l="-92515" t="-278771" r="-193713" b="-249721"/>
                          </a:stretch>
                        </a:blipFill>
                      </a:tcPr>
                    </a:tc>
                    <a:tc>
                      <a:txBody>
                        <a:bodyPr/>
                        <a:lstStyle/>
                        <a:p>
                          <a:endParaRPr lang="en-IE" sz="2400" dirty="0"/>
                        </a:p>
                      </a:txBody>
                      <a:tcPr/>
                    </a:tc>
                    <a:tc>
                      <a:txBody>
                        <a:bodyPr/>
                        <a:lstStyle/>
                        <a:p>
                          <a:endParaRPr lang="en-IE" sz="2400" dirty="0"/>
                        </a:p>
                      </a:txBody>
                      <a:tcPr/>
                    </a:tc>
                  </a:tr>
                  <a:tr h="627367">
                    <a:tc>
                      <a:txBody>
                        <a:bodyPr/>
                        <a:lstStyle/>
                        <a:p>
                          <a:endParaRPr lang="en-US"/>
                        </a:p>
                      </a:txBody>
                      <a:tcPr marL="36000">
                        <a:blipFill rotWithShape="1">
                          <a:blip r:embed="rId3"/>
                          <a:stretch>
                            <a:fillRect t="-658252" r="-317476" b="-333981"/>
                          </a:stretch>
                        </a:blipFill>
                      </a:tcPr>
                    </a:tc>
                    <a:tc>
                      <a:txBody>
                        <a:bodyPr/>
                        <a:lstStyle/>
                        <a:p>
                          <a:endParaRPr lang="en-US"/>
                        </a:p>
                      </a:txBody>
                      <a:tcPr marL="36000">
                        <a:blipFill rotWithShape="1">
                          <a:blip r:embed="rId3"/>
                          <a:stretch>
                            <a:fillRect l="-92515" t="-658252" r="-193713" b="-333981"/>
                          </a:stretch>
                        </a:blipFill>
                      </a:tcPr>
                    </a:tc>
                    <a:tc>
                      <a:txBody>
                        <a:bodyPr/>
                        <a:lstStyle/>
                        <a:p>
                          <a:pPr algn="ctr"/>
                          <a:endParaRPr lang="en-IE" sz="2400" dirty="0"/>
                        </a:p>
                      </a:txBody>
                      <a:tcPr marL="36000"/>
                    </a:tc>
                    <a:tc>
                      <a:txBody>
                        <a:bodyPr/>
                        <a:lstStyle/>
                        <a:p>
                          <a:pPr algn="ctr"/>
                          <a:endParaRPr lang="en-IE" sz="2400" dirty="0"/>
                        </a:p>
                      </a:txBody>
                      <a:tcPr marL="36000"/>
                    </a:tc>
                  </a:tr>
                  <a:tr h="500317">
                    <a:tc>
                      <a:txBody>
                        <a:bodyPr/>
                        <a:lstStyle/>
                        <a:p>
                          <a:endParaRPr lang="en-US"/>
                        </a:p>
                      </a:txBody>
                      <a:tcPr>
                        <a:blipFill rotWithShape="1">
                          <a:blip r:embed="rId3"/>
                          <a:stretch>
                            <a:fillRect t="-952439" r="-317476" b="-319512"/>
                          </a:stretch>
                        </a:blipFill>
                      </a:tcPr>
                    </a:tc>
                    <a:tc>
                      <a:txBody>
                        <a:bodyPr/>
                        <a:lstStyle/>
                        <a:p>
                          <a:endParaRPr lang="en-US"/>
                        </a:p>
                      </a:txBody>
                      <a:tcPr>
                        <a:blipFill rotWithShape="1">
                          <a:blip r:embed="rId3"/>
                          <a:stretch>
                            <a:fillRect l="-92515" t="-952439" r="-193713" b="-319512"/>
                          </a:stretch>
                        </a:blipFill>
                      </a:tcPr>
                    </a:tc>
                    <a:tc>
                      <a:txBody>
                        <a:bodyPr/>
                        <a:lstStyle/>
                        <a:p>
                          <a:pPr algn="l"/>
                          <a:endParaRPr lang="en-IE" sz="2400" dirty="0"/>
                        </a:p>
                      </a:txBody>
                      <a:tcPr/>
                    </a:tc>
                    <a:tc>
                      <a:txBody>
                        <a:bodyPr/>
                        <a:lstStyle/>
                        <a:p>
                          <a:pPr algn="l"/>
                          <a:endParaRPr lang="en-IE" sz="2400" dirty="0"/>
                        </a:p>
                      </a:txBody>
                      <a:tcPr/>
                    </a:tc>
                  </a:tr>
                  <a:tr h="507746">
                    <a:tc>
                      <a:txBody>
                        <a:bodyPr/>
                        <a:lstStyle/>
                        <a:p>
                          <a:endParaRPr lang="en-US"/>
                        </a:p>
                      </a:txBody>
                      <a:tcPr>
                        <a:blipFill rotWithShape="1">
                          <a:blip r:embed="rId3"/>
                          <a:stretch>
                            <a:fillRect t="-1039759" r="-317476" b="-215663"/>
                          </a:stretch>
                        </a:blipFill>
                      </a:tcPr>
                    </a:tc>
                    <a:tc>
                      <a:txBody>
                        <a:bodyPr/>
                        <a:lstStyle/>
                        <a:p>
                          <a:pPr algn="l"/>
                          <a:r>
                            <a:rPr lang="en-IE" sz="2000" b="0" dirty="0" smtClean="0"/>
                            <a:t>      1.709975947</a:t>
                          </a:r>
                          <a:endParaRPr lang="en-IE" sz="2000" b="0" dirty="0"/>
                        </a:p>
                      </a:txBody>
                      <a:tcPr anchor="ctr"/>
                    </a:tc>
                    <a:tc>
                      <a:txBody>
                        <a:bodyPr/>
                        <a:lstStyle/>
                        <a:p>
                          <a:pPr algn="ctr"/>
                          <a:endParaRPr lang="en-IE" sz="2400" dirty="0"/>
                        </a:p>
                      </a:txBody>
                      <a:tcPr/>
                    </a:tc>
                    <a:tc>
                      <a:txBody>
                        <a:bodyPr/>
                        <a:lstStyle/>
                        <a:p>
                          <a:pPr algn="ctr"/>
                          <a:endParaRPr lang="en-IE" sz="2400" dirty="0"/>
                        </a:p>
                      </a:txBody>
                      <a:tcPr/>
                    </a:tc>
                  </a:tr>
                  <a:tr h="457200">
                    <a:tc>
                      <a:txBody>
                        <a:bodyPr/>
                        <a:lstStyle/>
                        <a:p>
                          <a:endParaRPr lang="en-US"/>
                        </a:p>
                      </a:txBody>
                      <a:tcPr>
                        <a:blipFill rotWithShape="1">
                          <a:blip r:embed="rId3"/>
                          <a:stretch>
                            <a:fillRect t="-1261333" r="-317476" b="-138667"/>
                          </a:stretch>
                        </a:blipFill>
                      </a:tcPr>
                    </a:tc>
                    <a:tc>
                      <a:txBody>
                        <a:bodyPr/>
                        <a:lstStyle/>
                        <a:p>
                          <a:endParaRPr lang="en-US"/>
                        </a:p>
                      </a:txBody>
                      <a:tcPr>
                        <a:blipFill rotWithShape="1">
                          <a:blip r:embed="rId3"/>
                          <a:stretch>
                            <a:fillRect l="-92515" t="-1261333" r="-193713" b="-138667"/>
                          </a:stretch>
                        </a:blipFill>
                      </a:tcPr>
                    </a:tc>
                    <a:tc>
                      <a:txBody>
                        <a:bodyPr/>
                        <a:lstStyle/>
                        <a:p>
                          <a:pPr algn="ctr"/>
                          <a:endParaRPr lang="en-IE" sz="2400" dirty="0"/>
                        </a:p>
                      </a:txBody>
                      <a:tcPr/>
                    </a:tc>
                    <a:tc>
                      <a:txBody>
                        <a:bodyPr/>
                        <a:lstStyle/>
                        <a:p>
                          <a:pPr algn="ctr"/>
                          <a:endParaRPr lang="en-IE" sz="2400" dirty="0"/>
                        </a:p>
                      </a:txBody>
                      <a:tcPr/>
                    </a:tc>
                  </a:tr>
                  <a:tr h="492824">
                    <a:tc>
                      <a:txBody>
                        <a:bodyPr/>
                        <a:lstStyle/>
                        <a:p>
                          <a:endParaRPr lang="en-US"/>
                        </a:p>
                      </a:txBody>
                      <a:tcPr>
                        <a:blipFill rotWithShape="1">
                          <a:blip r:embed="rId3"/>
                          <a:stretch>
                            <a:fillRect t="-1260494" r="-317476" b="-28395"/>
                          </a:stretch>
                        </a:blipFill>
                      </a:tcPr>
                    </a:tc>
                    <a:tc>
                      <a:txBody>
                        <a:bodyPr/>
                        <a:lstStyle/>
                        <a:p>
                          <a:pPr algn="ctr"/>
                          <a:endParaRPr lang="en-IE" sz="2400" dirty="0"/>
                        </a:p>
                      </a:txBody>
                      <a:tcPr/>
                    </a:tc>
                    <a:tc>
                      <a:txBody>
                        <a:bodyPr/>
                        <a:lstStyle/>
                        <a:p>
                          <a:pPr algn="ctr"/>
                          <a:endParaRPr lang="en-IE" sz="2400" dirty="0"/>
                        </a:p>
                      </a:txBody>
                      <a:tcPr/>
                    </a:tc>
                    <a:tc>
                      <a:txBody>
                        <a:bodyPr/>
                        <a:lstStyle/>
                        <a:p>
                          <a:pPr algn="ctr"/>
                          <a:endParaRPr lang="en-IE" sz="2400" dirty="0"/>
                        </a:p>
                      </a:txBody>
                      <a:tcPr/>
                    </a:tc>
                  </a:tr>
                </a:tbl>
              </a:graphicData>
            </a:graphic>
          </p:graphicFrame>
        </mc:Fallback>
      </mc:AlternateContent>
      <p:grpSp>
        <p:nvGrpSpPr>
          <p:cNvPr id="6" name="Group 5"/>
          <p:cNvGrpSpPr/>
          <p:nvPr/>
        </p:nvGrpSpPr>
        <p:grpSpPr>
          <a:xfrm>
            <a:off x="3145656" y="2425424"/>
            <a:ext cx="1465584" cy="720000"/>
            <a:chOff x="3614056" y="2192399"/>
            <a:chExt cx="1465584" cy="2951379"/>
          </a:xfrm>
        </p:grpSpPr>
        <p:sp>
          <p:nvSpPr>
            <p:cNvPr id="7" name="TextBox 6"/>
            <p:cNvSpPr txBox="1"/>
            <p:nvPr/>
          </p:nvSpPr>
          <p:spPr>
            <a:xfrm>
              <a:off x="3614056" y="2192399"/>
              <a:ext cx="957943" cy="2951379"/>
            </a:xfrm>
            <a:prstGeom prst="rect">
              <a:avLst/>
            </a:prstGeom>
            <a:solidFill>
              <a:srgbClr val="D0D3EB"/>
            </a:solidFill>
          </p:spPr>
          <p:txBody>
            <a:bodyPr wrap="square" rtlCol="0">
              <a:spAutoFit/>
            </a:bodyPr>
            <a:lstStyle/>
            <a:p>
              <a:endParaRPr lang="en-IE" sz="2000" dirty="0" smtClean="0">
                <a:latin typeface="Cambria" panose="02040503050406030204" pitchFamily="18" charset="0"/>
              </a:endParaRPr>
            </a:p>
            <a:p>
              <a:endParaRPr lang="en-IE" sz="2000" dirty="0">
                <a:latin typeface="Cambria" panose="02040503050406030204" pitchFamily="18" charset="0"/>
              </a:endParaRPr>
            </a:p>
            <a:p>
              <a:endParaRPr lang="en-IE" sz="2000" dirty="0" smtClean="0">
                <a:latin typeface="Cambria" panose="02040503050406030204" pitchFamily="18" charset="0"/>
              </a:endParaRPr>
            </a:p>
            <a:p>
              <a:endParaRPr lang="en-IE" sz="2000" dirty="0" smtClean="0">
                <a:latin typeface="Cambria" panose="02040503050406030204" pitchFamily="18" charset="0"/>
              </a:endParaRPr>
            </a:p>
          </p:txBody>
        </p:sp>
        <mc:AlternateContent xmlns:mc="http://schemas.openxmlformats.org/markup-compatibility/2006" xmlns:a14="http://schemas.microsoft.com/office/drawing/2010/main">
          <mc:Choice Requires="a14">
            <p:sp>
              <p:nvSpPr>
                <p:cNvPr id="8" name="TextBox 7"/>
                <p:cNvSpPr txBox="1"/>
                <p:nvPr/>
              </p:nvSpPr>
              <p:spPr>
                <a:xfrm>
                  <a:off x="3787870" y="2390613"/>
                  <a:ext cx="1291770" cy="1116948"/>
                </a:xfrm>
                <a:prstGeom prst="rect">
                  <a:avLst/>
                </a:prstGeom>
                <a:noFill/>
              </p:spPr>
              <p:txBody>
                <a:bodyPr wrap="square" rtlCol="0">
                  <a:spAutoFit/>
                </a:bodyPr>
                <a:lstStyle/>
                <a:p>
                  <a:r>
                    <a:rPr lang="en-IE" sz="2000" dirty="0">
                      <a:latin typeface="Cambria" panose="02040503050406030204" pitchFamily="18" charset="0"/>
                    </a:rPr>
                    <a:t>0</a:t>
                  </a:r>
                  <a:r>
                    <a:rPr lang="en-IE" sz="2000" dirty="0" smtClean="0">
                      <a:latin typeface="Cambria" panose="02040503050406030204" pitchFamily="18" charset="0"/>
                    </a:rPr>
                    <a:t>.</a:t>
                  </a:r>
                  <a14:m>
                    <m:oMath xmlns:m="http://schemas.openxmlformats.org/officeDocument/2006/math">
                      <m:acc>
                        <m:accPr>
                          <m:chr m:val="̇"/>
                          <m:ctrlPr>
                            <a:rPr lang="en-IE" sz="2000" i="1" smtClean="0">
                              <a:latin typeface="Cambria Math" panose="02040503050406030204" pitchFamily="18" charset="0"/>
                            </a:rPr>
                          </m:ctrlPr>
                        </m:accPr>
                        <m:e>
                          <m:r>
                            <a:rPr lang="en-IE" sz="2000" b="0" i="1" smtClean="0">
                              <a:latin typeface="Cambria Math"/>
                            </a:rPr>
                            <m:t>6</m:t>
                          </m:r>
                        </m:e>
                      </m:acc>
                    </m:oMath>
                  </a14:m>
                  <a:endParaRPr lang="en-IE" sz="2000" dirty="0" smtClean="0">
                    <a:latin typeface="Cambria" panose="020405030504060302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787870" y="2390613"/>
                  <a:ext cx="1291770" cy="539571"/>
                </a:xfrm>
                <a:prstGeom prst="rect">
                  <a:avLst/>
                </a:prstGeom>
                <a:blipFill rotWithShape="1">
                  <a:blip r:embed="rId4"/>
                  <a:stretch>
                    <a:fillRect l="-9434" t="-10667" b="-53333"/>
                  </a:stretch>
                </a:blipFill>
              </p:spPr>
              <p:txBody>
                <a:bodyPr/>
                <a:lstStyle/>
                <a:p>
                  <a:r>
                    <a:rPr lang="en-IE">
                      <a:noFill/>
                    </a:rPr>
                    <a:t> </a:t>
                  </a:r>
                </a:p>
              </p:txBody>
            </p:sp>
          </mc:Fallback>
        </mc:AlternateContent>
      </p:grpSp>
      <p:grpSp>
        <p:nvGrpSpPr>
          <p:cNvPr id="9" name="Group 8"/>
          <p:cNvGrpSpPr/>
          <p:nvPr/>
        </p:nvGrpSpPr>
        <p:grpSpPr>
          <a:xfrm>
            <a:off x="3117028" y="3210330"/>
            <a:ext cx="1517801" cy="877195"/>
            <a:chOff x="3556001" y="3169608"/>
            <a:chExt cx="1517801" cy="3120313"/>
          </a:xfrm>
        </p:grpSpPr>
        <p:sp>
          <p:nvSpPr>
            <p:cNvPr id="10" name="TextBox 9"/>
            <p:cNvSpPr txBox="1"/>
            <p:nvPr/>
          </p:nvSpPr>
          <p:spPr>
            <a:xfrm>
              <a:off x="3556001" y="3169608"/>
              <a:ext cx="957943" cy="3120313"/>
            </a:xfrm>
            <a:prstGeom prst="rect">
              <a:avLst/>
            </a:prstGeom>
            <a:solidFill>
              <a:srgbClr val="E9EBF5"/>
            </a:solidFill>
          </p:spPr>
          <p:txBody>
            <a:bodyPr wrap="square" rtlCol="0">
              <a:spAutoFit/>
            </a:bodyPr>
            <a:lstStyle/>
            <a:p>
              <a:endParaRPr lang="en-IE" sz="2000" dirty="0" smtClean="0">
                <a:latin typeface="Cambria" panose="02040503050406030204" pitchFamily="18" charset="0"/>
              </a:endParaRPr>
            </a:p>
            <a:p>
              <a:endParaRPr lang="en-IE" sz="2000" dirty="0">
                <a:latin typeface="Cambria" panose="02040503050406030204" pitchFamily="18" charset="0"/>
              </a:endParaRPr>
            </a:p>
            <a:p>
              <a:endParaRPr lang="en-IE" sz="2000" dirty="0" smtClean="0">
                <a:latin typeface="Cambria" panose="02040503050406030204" pitchFamily="18" charset="0"/>
              </a:endParaRPr>
            </a:p>
            <a:p>
              <a:endParaRPr lang="en-IE" sz="2000" dirty="0" smtClean="0">
                <a:latin typeface="Cambria" panose="02040503050406030204" pitchFamily="18" charset="0"/>
              </a:endParaRPr>
            </a:p>
          </p:txBody>
        </p:sp>
        <mc:AlternateContent xmlns:mc="http://schemas.openxmlformats.org/markup-compatibility/2006" xmlns:a14="http://schemas.microsoft.com/office/drawing/2010/main">
          <mc:Choice Requires="a14">
            <p:sp>
              <p:nvSpPr>
                <p:cNvPr id="11" name="TextBox 10"/>
                <p:cNvSpPr txBox="1"/>
                <p:nvPr/>
              </p:nvSpPr>
              <p:spPr>
                <a:xfrm>
                  <a:off x="3782032" y="4036683"/>
                  <a:ext cx="1291770" cy="971017"/>
                </a:xfrm>
                <a:prstGeom prst="rect">
                  <a:avLst/>
                </a:prstGeom>
                <a:noFill/>
              </p:spPr>
              <p:txBody>
                <a:bodyPr wrap="square" rtlCol="0">
                  <a:spAutoFit/>
                </a:bodyPr>
                <a:lstStyle/>
                <a:p>
                  <a:r>
                    <a:rPr lang="en-IE" sz="2000" dirty="0" smtClean="0">
                      <a:latin typeface="Cambria" panose="02040503050406030204" pitchFamily="18" charset="0"/>
                    </a:rPr>
                    <a:t>0.8</a:t>
                  </a:r>
                  <a14:m>
                    <m:oMath xmlns:m="http://schemas.openxmlformats.org/officeDocument/2006/math">
                      <m:acc>
                        <m:accPr>
                          <m:chr m:val="̇"/>
                          <m:ctrlPr>
                            <a:rPr lang="en-IE" sz="2000" i="1" smtClean="0">
                              <a:latin typeface="Cambria Math" panose="02040503050406030204" pitchFamily="18" charset="0"/>
                            </a:rPr>
                          </m:ctrlPr>
                        </m:accPr>
                        <m:e>
                          <m:r>
                            <a:rPr lang="en-IE" sz="2000" b="0" i="1" smtClean="0">
                              <a:latin typeface="Cambria Math"/>
                            </a:rPr>
                            <m:t>3</m:t>
                          </m:r>
                        </m:e>
                      </m:acc>
                    </m:oMath>
                  </a14:m>
                  <a:endParaRPr lang="en-IE" sz="2000" dirty="0" smtClean="0">
                    <a:latin typeface="Cambria" panose="020405030504060302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3782032" y="4036683"/>
                  <a:ext cx="1291770" cy="971017"/>
                </a:xfrm>
                <a:prstGeom prst="rect">
                  <a:avLst/>
                </a:prstGeom>
                <a:blipFill rotWithShape="1">
                  <a:blip r:embed="rId5"/>
                  <a:stretch>
                    <a:fillRect l="-4717" t="-9091" b="-90909"/>
                  </a:stretch>
                </a:blipFill>
              </p:spPr>
              <p:txBody>
                <a:bodyPr/>
                <a:lstStyle/>
                <a:p>
                  <a:r>
                    <a:rPr lang="en-IE">
                      <a:noFill/>
                    </a:rPr>
                    <a:t> </a:t>
                  </a:r>
                </a:p>
              </p:txBody>
            </p:sp>
          </mc:Fallback>
        </mc:AlternateContent>
      </p:grpSp>
      <p:sp>
        <p:nvSpPr>
          <p:cNvPr id="15" name="TextBox 14"/>
          <p:cNvSpPr txBox="1"/>
          <p:nvPr/>
        </p:nvSpPr>
        <p:spPr>
          <a:xfrm>
            <a:off x="2894467" y="5910398"/>
            <a:ext cx="1742391" cy="400110"/>
          </a:xfrm>
          <a:prstGeom prst="rect">
            <a:avLst/>
          </a:prstGeom>
          <a:solidFill>
            <a:srgbClr val="E9EBF5"/>
          </a:solidFill>
        </p:spPr>
        <p:txBody>
          <a:bodyPr wrap="square" rtlCol="0">
            <a:spAutoFit/>
          </a:bodyPr>
          <a:lstStyle/>
          <a:p>
            <a:r>
              <a:rPr lang="en-IE" sz="2000" dirty="0"/>
              <a:t> </a:t>
            </a:r>
            <a:r>
              <a:rPr lang="en-IE" sz="2000" dirty="0" smtClean="0"/>
              <a:t>3.141592654</a:t>
            </a:r>
            <a:endParaRPr lang="en-IE" sz="2000" dirty="0" smtClean="0">
              <a:latin typeface="Cambria" panose="02040503050406030204" pitchFamily="18" charset="0"/>
            </a:endParaRPr>
          </a:p>
        </p:txBody>
      </p:sp>
      <p:sp>
        <p:nvSpPr>
          <p:cNvPr id="21" name="TextBox 20"/>
          <p:cNvSpPr txBox="1"/>
          <p:nvPr/>
        </p:nvSpPr>
        <p:spPr>
          <a:xfrm>
            <a:off x="2912535" y="4339019"/>
            <a:ext cx="1664238" cy="400110"/>
          </a:xfrm>
          <a:prstGeom prst="rect">
            <a:avLst/>
          </a:prstGeom>
          <a:solidFill>
            <a:srgbClr val="D0D3EB"/>
          </a:solidFill>
        </p:spPr>
        <p:txBody>
          <a:bodyPr wrap="none" rtlCol="0">
            <a:spAutoFit/>
          </a:bodyPr>
          <a:lstStyle/>
          <a:p>
            <a:r>
              <a:rPr lang="en-IE" sz="2000" dirty="0" smtClean="0">
                <a:latin typeface="Cambria" panose="02040503050406030204" pitchFamily="18" charset="0"/>
              </a:rPr>
              <a:t>1.414213562</a:t>
            </a:r>
          </a:p>
        </p:txBody>
      </p:sp>
      <p:sp>
        <p:nvSpPr>
          <p:cNvPr id="5" name="TextBox 4"/>
          <p:cNvSpPr txBox="1"/>
          <p:nvPr/>
        </p:nvSpPr>
        <p:spPr>
          <a:xfrm>
            <a:off x="2874197" y="4900669"/>
            <a:ext cx="1720343" cy="400110"/>
          </a:xfrm>
          <a:prstGeom prst="rect">
            <a:avLst/>
          </a:prstGeom>
          <a:solidFill>
            <a:srgbClr val="E9EBF5"/>
          </a:solidFill>
        </p:spPr>
        <p:txBody>
          <a:bodyPr wrap="none" rtlCol="0">
            <a:spAutoFit/>
          </a:bodyPr>
          <a:lstStyle/>
          <a:p>
            <a:r>
              <a:rPr lang="en-IE" sz="2000" dirty="0"/>
              <a:t> 2.828427125</a:t>
            </a:r>
            <a:endParaRPr lang="en-IE" sz="2000" dirty="0" smtClean="0">
              <a:latin typeface="Cambria" panose="02040503050406030204" pitchFamily="18" charset="0"/>
            </a:endParaRPr>
          </a:p>
        </p:txBody>
      </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04055" y="4306529"/>
            <a:ext cx="523948" cy="504896"/>
          </a:xfrm>
          <a:prstGeom prst="rect">
            <a:avLst/>
          </a:prstGeom>
        </p:spPr>
      </p:pic>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09752" y="4813276"/>
            <a:ext cx="523948" cy="504896"/>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13340" y="5286063"/>
            <a:ext cx="523948" cy="504896"/>
          </a:xfrm>
          <a:prstGeom prst="rect">
            <a:avLst/>
          </a:prstGeom>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06996" y="5769742"/>
            <a:ext cx="523948" cy="504896"/>
          </a:xfrm>
          <a:prstGeom prst="rect">
            <a:avLst/>
          </a:prstGeom>
        </p:spPr>
      </p:pic>
      <p:pic>
        <p:nvPicPr>
          <p:cNvPr id="40" name="Picture 3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3285" y="4268485"/>
            <a:ext cx="523948" cy="504896"/>
          </a:xfrm>
          <a:prstGeom prst="rect">
            <a:avLst/>
          </a:prstGeom>
        </p:spPr>
      </p:pic>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39954" y="4818774"/>
            <a:ext cx="523948" cy="504896"/>
          </a:xfrm>
          <a:prstGeom prst="rect">
            <a:avLst/>
          </a:prstGeom>
        </p:spPr>
      </p:pic>
      <p:pic>
        <p:nvPicPr>
          <p:cNvPr id="29" name="Picture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13825" y="6317770"/>
            <a:ext cx="523948" cy="504896"/>
          </a:xfrm>
          <a:prstGeom prst="rect">
            <a:avLst/>
          </a:prstGeom>
        </p:spPr>
      </p:pic>
      <p:pic>
        <p:nvPicPr>
          <p:cNvPr id="30" name="Picture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57635" y="6311635"/>
            <a:ext cx="523948" cy="504896"/>
          </a:xfrm>
          <a:prstGeom prst="rect">
            <a:avLst/>
          </a:prstGeom>
        </p:spPr>
      </p:pic>
      <mc:AlternateContent xmlns:mc="http://schemas.openxmlformats.org/markup-compatibility/2006" xmlns:a14="http://schemas.microsoft.com/office/drawing/2010/main">
        <mc:Choice Requires="a14">
          <p:sp>
            <p:nvSpPr>
              <p:cNvPr id="32" name="TextBox 31"/>
              <p:cNvSpPr txBox="1"/>
              <p:nvPr/>
            </p:nvSpPr>
            <p:spPr>
              <a:xfrm>
                <a:off x="3232314" y="6394233"/>
                <a:ext cx="797975" cy="463973"/>
              </a:xfrm>
              <a:prstGeom prst="rect">
                <a:avLst/>
              </a:prstGeom>
              <a:solidFill>
                <a:srgbClr val="D0D3EB"/>
              </a:solidFill>
            </p:spPr>
            <p:txBody>
              <a:bodyPr wrap="none" rtlCol="0">
                <a:spAutoFit/>
              </a:bodyPr>
              <a:lstStyle/>
              <a:p>
                <a:r>
                  <a:rPr lang="en-IE" sz="2400" dirty="0">
                    <a:latin typeface="Cambria" panose="02040503050406030204" pitchFamily="18" charset="0"/>
                  </a:rPr>
                  <a:t>1-</a:t>
                </a:r>
                <a14:m>
                  <m:oMath xmlns:m="http://schemas.openxmlformats.org/officeDocument/2006/math">
                    <m:rad>
                      <m:radPr>
                        <m:degHide m:val="on"/>
                        <m:ctrlPr>
                          <a:rPr lang="en-IE" sz="2200" i="1" smtClean="0">
                            <a:latin typeface="Cambria Math" panose="02040503050406030204" pitchFamily="18" charset="0"/>
                          </a:rPr>
                        </m:ctrlPr>
                      </m:radPr>
                      <m:deg/>
                      <m:e>
                        <m:r>
                          <a:rPr lang="en-IE" sz="2200" b="0" i="1" smtClean="0">
                            <a:latin typeface="Cambria Math"/>
                          </a:rPr>
                          <m:t>2</m:t>
                        </m:r>
                      </m:e>
                    </m:rad>
                  </m:oMath>
                </a14:m>
                <a:endParaRPr lang="en-IE" sz="2200" dirty="0" smtClean="0">
                  <a:latin typeface="Cambria" panose="02040503050406030204" pitchFamily="18" charset="0"/>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3232314" y="6394233"/>
                <a:ext cx="797975" cy="463973"/>
              </a:xfrm>
              <a:prstGeom prst="rect">
                <a:avLst/>
              </a:prstGeom>
              <a:blipFill rotWithShape="1">
                <a:blip r:embed="rId7"/>
                <a:stretch>
                  <a:fillRect l="-11450" t="-10526" r="-763" b="-28947"/>
                </a:stretch>
              </a:blipFill>
            </p:spPr>
            <p:txBody>
              <a:bodyPr/>
              <a:lstStyle/>
              <a:p>
                <a:r>
                  <a:rPr lang="en-IE">
                    <a:noFill/>
                  </a:rPr>
                  <a:t> </a:t>
                </a:r>
              </a:p>
            </p:txBody>
          </p:sp>
        </mc:Fallback>
      </mc:AlternateContent>
      <p:sp>
        <p:nvSpPr>
          <p:cNvPr id="28" name="TextBox 27"/>
          <p:cNvSpPr txBox="1"/>
          <p:nvPr/>
        </p:nvSpPr>
        <p:spPr>
          <a:xfrm>
            <a:off x="2732011" y="6387145"/>
            <a:ext cx="1891865" cy="400110"/>
          </a:xfrm>
          <a:prstGeom prst="rect">
            <a:avLst/>
          </a:prstGeom>
          <a:solidFill>
            <a:srgbClr val="D0D3EB"/>
          </a:solidFill>
        </p:spPr>
        <p:txBody>
          <a:bodyPr wrap="none" rtlCol="0">
            <a:spAutoFit/>
          </a:bodyPr>
          <a:lstStyle/>
          <a:p>
            <a:r>
              <a:rPr lang="en-IE" sz="2000" dirty="0" smtClean="0">
                <a:latin typeface="Cambria" panose="02040503050406030204" pitchFamily="18" charset="0"/>
              </a:rPr>
              <a:t>-0.4142135624</a:t>
            </a:r>
          </a:p>
        </p:txBody>
      </p:sp>
      <p:pic>
        <p:nvPicPr>
          <p:cNvPr id="45" name="Picture 4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43232" y="1012049"/>
            <a:ext cx="494541" cy="422755"/>
          </a:xfrm>
          <a:prstGeom prst="rect">
            <a:avLst/>
          </a:prstGeom>
        </p:spPr>
      </p:pic>
      <p:pic>
        <p:nvPicPr>
          <p:cNvPr id="46" name="Picture 4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18569" y="1702108"/>
            <a:ext cx="466863" cy="484037"/>
          </a:xfrm>
          <a:prstGeom prst="rect">
            <a:avLst/>
          </a:prstGeom>
        </p:spPr>
      </p:pic>
      <p:pic>
        <p:nvPicPr>
          <p:cNvPr id="47" name="Picture 4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12854" y="2551756"/>
            <a:ext cx="466863" cy="527948"/>
          </a:xfrm>
          <a:prstGeom prst="rect">
            <a:avLst/>
          </a:prstGeom>
        </p:spPr>
      </p:pic>
      <p:pic>
        <p:nvPicPr>
          <p:cNvPr id="48" name="Picture 4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01446" y="3559577"/>
            <a:ext cx="466863" cy="527948"/>
          </a:xfrm>
          <a:prstGeom prst="rect">
            <a:avLst/>
          </a:prstGeom>
        </p:spPr>
      </p:pic>
      <p:pic>
        <p:nvPicPr>
          <p:cNvPr id="49" name="Picture 4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57570" y="1075603"/>
            <a:ext cx="466863" cy="399095"/>
          </a:xfrm>
          <a:prstGeom prst="rect">
            <a:avLst/>
          </a:prstGeom>
        </p:spPr>
      </p:pic>
      <p:pic>
        <p:nvPicPr>
          <p:cNvPr id="50" name="Picture 4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63285" y="1702108"/>
            <a:ext cx="466863" cy="484037"/>
          </a:xfrm>
          <a:prstGeom prst="rect">
            <a:avLst/>
          </a:prstGeom>
        </p:spPr>
      </p:pic>
      <p:pic>
        <p:nvPicPr>
          <p:cNvPr id="51" name="Picture 5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57570" y="2455656"/>
            <a:ext cx="466863" cy="527948"/>
          </a:xfrm>
          <a:prstGeom prst="rect">
            <a:avLst/>
          </a:prstGeom>
        </p:spPr>
      </p:pic>
      <p:pic>
        <p:nvPicPr>
          <p:cNvPr id="52" name="Picture 5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75190" y="3507019"/>
            <a:ext cx="466863" cy="527948"/>
          </a:xfrm>
          <a:prstGeom prst="rect">
            <a:avLst/>
          </a:prstGeom>
        </p:spPr>
      </p:pic>
      <p:pic>
        <p:nvPicPr>
          <p:cNvPr id="53" name="Picture 5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41588" y="5949901"/>
            <a:ext cx="466863" cy="362427"/>
          </a:xfrm>
          <a:prstGeom prst="rect">
            <a:avLst/>
          </a:prstGeom>
        </p:spPr>
      </p:pic>
      <p:pic>
        <p:nvPicPr>
          <p:cNvPr id="54" name="Picture 5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75190" y="5336183"/>
            <a:ext cx="523948" cy="504896"/>
          </a:xfrm>
          <a:prstGeom prst="rect">
            <a:avLst/>
          </a:prstGeom>
        </p:spPr>
      </p:pic>
    </p:spTree>
    <p:extLst>
      <p:ext uri="{BB962C8B-B14F-4D97-AF65-F5344CB8AC3E}">
        <p14:creationId xmlns:p14="http://schemas.microsoft.com/office/powerpoint/2010/main" val="3908520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par>
                                <p:cTn id="14" presetID="10" presetClass="entr" presetSubtype="0" fill="hold"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500"/>
                                        <p:tgtEl>
                                          <p:spTgt spid="49"/>
                                        </p:tgtEl>
                                      </p:cBhvr>
                                    </p:animEffect>
                                  </p:childTnLst>
                                </p:cTn>
                              </p:par>
                              <p:par>
                                <p:cTn id="37" presetID="10" presetClass="entr" presetSubtype="0" fill="hold"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500"/>
                                        <p:tgtEl>
                                          <p:spTgt spid="50"/>
                                        </p:tgtEl>
                                      </p:cBhvr>
                                    </p:animEffect>
                                  </p:childTnLst>
                                </p:cTn>
                              </p:par>
                              <p:par>
                                <p:cTn id="40" presetID="10" presetClass="entr" presetSubtype="0"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500"/>
                                        <p:tgtEl>
                                          <p:spTgt spid="51"/>
                                        </p:tgtEl>
                                      </p:cBhvr>
                                    </p:animEffect>
                                  </p:childTnLst>
                                </p:cTn>
                              </p:par>
                              <p:par>
                                <p:cTn id="43" presetID="10" presetClass="entr" presetSubtype="0" fill="hold" nodeType="with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fade">
                                      <p:cBhvr>
                                        <p:cTn id="45" dur="500"/>
                                        <p:tgtEl>
                                          <p:spTgt spid="5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500"/>
                                        <p:tgtEl>
                                          <p:spTgt spid="40"/>
                                        </p:tgtEl>
                                      </p:cBhvr>
                                    </p:animEffect>
                                  </p:childTnLst>
                                </p:cTn>
                              </p:par>
                            </p:childTnLst>
                          </p:cTn>
                        </p:par>
                        <p:par>
                          <p:cTn id="51" fill="hold">
                            <p:stCondLst>
                              <p:cond delay="500"/>
                            </p:stCondLst>
                            <p:childTnLst>
                              <p:par>
                                <p:cTn id="52" presetID="10" presetClass="entr" presetSubtype="0" fill="hold" nodeType="after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fade">
                                      <p:cBhvr>
                                        <p:cTn id="54" dur="500"/>
                                        <p:tgtEl>
                                          <p:spTgt spid="41"/>
                                        </p:tgtEl>
                                      </p:cBhvr>
                                    </p:animEffect>
                                  </p:childTnLst>
                                </p:cTn>
                              </p:par>
                            </p:childTnLst>
                          </p:cTn>
                        </p:par>
                        <p:par>
                          <p:cTn id="55" fill="hold">
                            <p:stCondLst>
                              <p:cond delay="1000"/>
                            </p:stCondLst>
                            <p:childTnLst>
                              <p:par>
                                <p:cTn id="56" presetID="10" presetClass="entr" presetSubtype="0" fill="hold" nodeType="afterEffect">
                                  <p:stCondLst>
                                    <p:cond delay="0"/>
                                  </p:stCondLst>
                                  <p:childTnLst>
                                    <p:set>
                                      <p:cBhvr>
                                        <p:cTn id="57" dur="1" fill="hold">
                                          <p:stCondLst>
                                            <p:cond delay="0"/>
                                          </p:stCondLst>
                                        </p:cTn>
                                        <p:tgtEl>
                                          <p:spTgt spid="54"/>
                                        </p:tgtEl>
                                        <p:attrNameLst>
                                          <p:attrName>style.visibility</p:attrName>
                                        </p:attrNameLst>
                                      </p:cBhvr>
                                      <p:to>
                                        <p:strVal val="visible"/>
                                      </p:to>
                                    </p:set>
                                    <p:animEffect transition="in" filter="fade">
                                      <p:cBhvr>
                                        <p:cTn id="58" dur="500"/>
                                        <p:tgtEl>
                                          <p:spTgt spid="54"/>
                                        </p:tgtEl>
                                      </p:cBhvr>
                                    </p:animEffect>
                                  </p:childTnLst>
                                </p:cTn>
                              </p:par>
                            </p:childTnLst>
                          </p:cTn>
                        </p:par>
                        <p:par>
                          <p:cTn id="59" fill="hold">
                            <p:stCondLst>
                              <p:cond delay="1500"/>
                            </p:stCondLst>
                            <p:childTnLst>
                              <p:par>
                                <p:cTn id="60" presetID="10" presetClass="entr" presetSubtype="0" fill="hold" nodeType="afterEffect">
                                  <p:stCondLst>
                                    <p:cond delay="0"/>
                                  </p:stCondLst>
                                  <p:childTnLst>
                                    <p:set>
                                      <p:cBhvr>
                                        <p:cTn id="61" dur="1" fill="hold">
                                          <p:stCondLst>
                                            <p:cond delay="0"/>
                                          </p:stCondLst>
                                        </p:cTn>
                                        <p:tgtEl>
                                          <p:spTgt spid="53"/>
                                        </p:tgtEl>
                                        <p:attrNameLst>
                                          <p:attrName>style.visibility</p:attrName>
                                        </p:attrNameLst>
                                      </p:cBhvr>
                                      <p:to>
                                        <p:strVal val="visible"/>
                                      </p:to>
                                    </p:set>
                                    <p:animEffect transition="in" filter="fade">
                                      <p:cBhvr>
                                        <p:cTn id="62" dur="500"/>
                                        <p:tgtEl>
                                          <p:spTgt spid="53"/>
                                        </p:tgtEl>
                                      </p:cBhvr>
                                    </p:animEffect>
                                  </p:childTnLst>
                                </p:cTn>
                              </p:par>
                            </p:childTnLst>
                          </p:cTn>
                        </p:par>
                        <p:par>
                          <p:cTn id="63" fill="hold">
                            <p:stCondLst>
                              <p:cond delay="2000"/>
                            </p:stCondLst>
                            <p:childTnLst>
                              <p:par>
                                <p:cTn id="64" presetID="10"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9" name="Table 8"/>
              <p:cNvGraphicFramePr>
                <a:graphicFrameLocks noGrp="1"/>
              </p:cNvGraphicFramePr>
              <p:nvPr>
                <p:extLst>
                  <p:ext uri="{D42A27DB-BD31-4B8C-83A1-F6EECF244321}">
                    <p14:modId xmlns:p14="http://schemas.microsoft.com/office/powerpoint/2010/main" val="3289306926"/>
                  </p:ext>
                </p:extLst>
              </p:nvPr>
            </p:nvGraphicFramePr>
            <p:xfrm>
              <a:off x="1561408" y="1281388"/>
              <a:ext cx="6615662" cy="5066989"/>
            </p:xfrm>
            <a:graphic>
              <a:graphicData uri="http://schemas.openxmlformats.org/drawingml/2006/table">
                <a:tbl>
                  <a:tblPr firstRow="1" bandRow="1">
                    <a:tableStyleId>{5C22544A-7EE6-4342-B048-85BDC9FD1C3A}</a:tableStyleId>
                  </a:tblPr>
                  <a:tblGrid>
                    <a:gridCol w="1567152"/>
                    <a:gridCol w="5048510"/>
                  </a:tblGrid>
                  <a:tr h="812319">
                    <a:tc>
                      <a:txBody>
                        <a:bodyPr/>
                        <a:lstStyle/>
                        <a:p>
                          <a:endParaRPr lang="en-IE" dirty="0"/>
                        </a:p>
                      </a:txBody>
                      <a:tcPr/>
                    </a:tc>
                    <a:tc>
                      <a:txBody>
                        <a:bodyPr/>
                        <a:lstStyle/>
                        <a:p>
                          <a:r>
                            <a:rPr lang="en-IE" sz="2800" dirty="0" smtClean="0"/>
                            <a:t>Famous</a:t>
                          </a:r>
                          <a:r>
                            <a:rPr lang="en-IE" sz="2800" baseline="0" dirty="0" smtClean="0"/>
                            <a:t> Irrational Numbers</a:t>
                          </a:r>
                          <a:endParaRPr lang="en-IE" sz="2800" dirty="0"/>
                        </a:p>
                      </a:txBody>
                      <a:tcPr anchor="ctr"/>
                    </a:tc>
                  </a:tr>
                  <a:tr h="936096">
                    <a:tc>
                      <a:txBody>
                        <a:bodyPr/>
                        <a:lstStyle/>
                        <a:p>
                          <a:endParaRPr lang="en-IE" dirty="0"/>
                        </a:p>
                      </a:txBody>
                      <a:tcPr/>
                    </a:tc>
                    <a:tc>
                      <a:txBody>
                        <a:bodyPr/>
                        <a:lstStyle/>
                        <a:p>
                          <a:r>
                            <a:rPr lang="en-IE" b="1" dirty="0" smtClean="0"/>
                            <a:t>Pi : The first digits</a:t>
                          </a:r>
                          <a:r>
                            <a:rPr lang="en-IE" b="1" baseline="0" dirty="0" smtClean="0"/>
                            <a:t> look like this</a:t>
                          </a:r>
                        </a:p>
                        <a:p>
                          <a:r>
                            <a:rPr lang="en-IE" b="1" baseline="0" dirty="0" smtClean="0"/>
                            <a:t>3.1415926535897932384626433832795……</a:t>
                          </a:r>
                          <a:endParaRPr lang="en-IE"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IE" b="1" dirty="0"/>
                        </a:p>
                      </a:txBody>
                      <a:tcPr/>
                    </a:tc>
                  </a:tr>
                  <a:tr h="812319">
                    <a:tc>
                      <a:txBody>
                        <a:bodyPr/>
                        <a:lstStyle/>
                        <a:p>
                          <a:endParaRPr lang="en-IE" dirty="0"/>
                        </a:p>
                      </a:txBody>
                      <a:tcPr/>
                    </a:tc>
                    <a:tc>
                      <a:txBody>
                        <a:bodyPr/>
                        <a:lstStyle/>
                        <a:p>
                          <a:r>
                            <a:rPr lang="en-IE" b="1" dirty="0" smtClean="0"/>
                            <a:t>Euler’s Number: The first digits look like this</a:t>
                          </a:r>
                        </a:p>
                        <a:p>
                          <a:r>
                            <a:rPr lang="en-IE" b="1" dirty="0" smtClean="0"/>
                            <a:t>2.7182818284590452353602874713527….</a:t>
                          </a:r>
                        </a:p>
                        <a:p>
                          <a:endParaRPr lang="en-IE" b="1" dirty="0" smtClean="0"/>
                        </a:p>
                      </a:txBody>
                      <a:tcPr/>
                    </a:tc>
                  </a:tr>
                  <a:tr h="812319">
                    <a:tc>
                      <a:txBody>
                        <a:bodyPr/>
                        <a:lstStyle/>
                        <a:p>
                          <a:endParaRPr lang="en-I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b="1" dirty="0" smtClean="0"/>
                            <a:t>The Golden Ratio: The first digits</a:t>
                          </a:r>
                          <a:r>
                            <a:rPr lang="en-IE" b="1" baseline="0" dirty="0" smtClean="0"/>
                            <a:t> look like this:  1.6180339887498948420…….</a:t>
                          </a:r>
                        </a:p>
                        <a:p>
                          <a:endParaRPr lang="en-IE" b="1" dirty="0" smtClean="0"/>
                        </a:p>
                      </a:txBody>
                      <a:tcPr/>
                    </a:tc>
                  </a:tr>
                  <a:tr h="812319">
                    <a:tc>
                      <a:txBody>
                        <a:bodyPr/>
                        <a:lstStyle/>
                        <a:p>
                          <a:endParaRPr lang="en-IE" dirty="0"/>
                        </a:p>
                      </a:txBody>
                      <a:tcPr/>
                    </a:tc>
                    <a:tc>
                      <a:txBody>
                        <a:bodyPr/>
                        <a:lstStyle/>
                        <a:p>
                          <a:r>
                            <a:rPr lang="en-IE" b="1" dirty="0" smtClean="0"/>
                            <a:t>Many square roots, cube roots, </a:t>
                          </a:r>
                          <a:r>
                            <a:rPr lang="en-IE" b="1" dirty="0" err="1" smtClean="0"/>
                            <a:t>etc</a:t>
                          </a:r>
                          <a:r>
                            <a:rPr lang="en-IE" b="1" dirty="0" smtClean="0"/>
                            <a:t> are also irrational numbers.</a:t>
                          </a:r>
                        </a:p>
                        <a:p>
                          <a14:m>
                            <m:oMath xmlns:m="http://schemas.openxmlformats.org/officeDocument/2006/math">
                              <m:rad>
                                <m:radPr>
                                  <m:degHide m:val="on"/>
                                  <m:ctrlPr>
                                    <a:rPr lang="en-IE" b="1" i="1" smtClean="0">
                                      <a:latin typeface="Cambria Math" panose="02040503050406030204" pitchFamily="18" charset="0"/>
                                    </a:rPr>
                                  </m:ctrlPr>
                                </m:radPr>
                                <m:deg/>
                                <m:e>
                                  <m:r>
                                    <a:rPr lang="en-IE" b="1" i="1" smtClean="0">
                                      <a:latin typeface="Cambria Math"/>
                                    </a:rPr>
                                    <m:t>𝟐</m:t>
                                  </m:r>
                                </m:e>
                              </m:rad>
                              <m:r>
                                <a:rPr lang="en-IE" b="1" i="0" smtClean="0">
                                  <a:latin typeface="Cambria Math"/>
                                </a:rPr>
                                <m:t>=</m:t>
                              </m:r>
                              <m:r>
                                <m:rPr>
                                  <m:nor/>
                                </m:rPr>
                                <a:rPr lang="en-IE" sz="1800" b="1" i="0" kern="1200" smtClean="0">
                                  <a:solidFill>
                                    <a:schemeClr val="dk1"/>
                                  </a:solidFill>
                                  <a:effectLst/>
                                  <a:latin typeface="+mn-lt"/>
                                  <a:ea typeface="+mn-ea"/>
                                  <a:cs typeface="+mn-cs"/>
                                </a:rPr>
                                <m:t>1.41421356237</m:t>
                              </m:r>
                            </m:oMath>
                          </a14:m>
                          <a:r>
                            <a:rPr lang="en-IE" b="1" dirty="0" smtClean="0"/>
                            <a:t>46……</a:t>
                          </a:r>
                        </a:p>
                        <a:p>
                          <a:pPr marL="0" marR="0" indent="0" algn="l" defTabSz="914400" rtl="0" eaLnBrk="1" fontAlgn="auto" latinLnBrk="0" hangingPunct="1">
                            <a:lnSpc>
                              <a:spcPct val="100000"/>
                            </a:lnSpc>
                            <a:spcBef>
                              <a:spcPts val="0"/>
                            </a:spcBef>
                            <a:spcAft>
                              <a:spcPts val="0"/>
                            </a:spcAft>
                            <a:buClrTx/>
                            <a:buSzTx/>
                            <a:buFontTx/>
                            <a:buNone/>
                            <a:tabLst/>
                            <a:defRPr/>
                          </a:pPr>
                          <a:endParaRPr lang="en-IE" b="1" dirty="0" smtClean="0"/>
                        </a:p>
                        <a:p>
                          <a:endParaRPr lang="en-IE" b="1" dirty="0"/>
                        </a:p>
                      </a:txBody>
                      <a:tcPr/>
                    </a:tc>
                  </a:tr>
                </a:tbl>
              </a:graphicData>
            </a:graphic>
          </p:graphicFrame>
        </mc:Choice>
        <mc:Fallback xmlns="">
          <p:graphicFrame>
            <p:nvGraphicFramePr>
              <p:cNvPr id="9" name="Table 8"/>
              <p:cNvGraphicFramePr>
                <a:graphicFrameLocks noGrp="1"/>
              </p:cNvGraphicFramePr>
              <p:nvPr>
                <p:extLst>
                  <p:ext uri="{D42A27DB-BD31-4B8C-83A1-F6EECF244321}">
                    <p14:modId xmlns:p14="http://schemas.microsoft.com/office/powerpoint/2010/main" val="1703555088"/>
                  </p:ext>
                </p:extLst>
              </p:nvPr>
            </p:nvGraphicFramePr>
            <p:xfrm>
              <a:off x="1561408" y="1281388"/>
              <a:ext cx="6615662" cy="5066989"/>
            </p:xfrm>
            <a:graphic>
              <a:graphicData uri="http://schemas.openxmlformats.org/drawingml/2006/table">
                <a:tbl>
                  <a:tblPr firstRow="1" bandRow="1">
                    <a:tableStyleId>{5C22544A-7EE6-4342-B048-85BDC9FD1C3A}</a:tableStyleId>
                  </a:tblPr>
                  <a:tblGrid>
                    <a:gridCol w="1567152"/>
                    <a:gridCol w="5048510"/>
                  </a:tblGrid>
                  <a:tr h="812319">
                    <a:tc>
                      <a:txBody>
                        <a:bodyPr/>
                        <a:lstStyle/>
                        <a:p>
                          <a:endParaRPr lang="en-IE" dirty="0"/>
                        </a:p>
                      </a:txBody>
                      <a:tcPr/>
                    </a:tc>
                    <a:tc>
                      <a:txBody>
                        <a:bodyPr/>
                        <a:lstStyle/>
                        <a:p>
                          <a:r>
                            <a:rPr lang="en-IE" sz="2800" dirty="0" smtClean="0"/>
                            <a:t>Famous</a:t>
                          </a:r>
                          <a:r>
                            <a:rPr lang="en-IE" sz="2800" baseline="0" dirty="0" smtClean="0"/>
                            <a:t> Irrational Numbers</a:t>
                          </a:r>
                          <a:endParaRPr lang="en-IE" sz="2800" dirty="0"/>
                        </a:p>
                      </a:txBody>
                      <a:tcPr anchor="ctr"/>
                    </a:tc>
                  </a:tr>
                  <a:tr h="936096">
                    <a:tc>
                      <a:txBody>
                        <a:bodyPr/>
                        <a:lstStyle/>
                        <a:p>
                          <a:endParaRPr lang="en-IE" dirty="0"/>
                        </a:p>
                      </a:txBody>
                      <a:tcPr/>
                    </a:tc>
                    <a:tc>
                      <a:txBody>
                        <a:bodyPr/>
                        <a:lstStyle/>
                        <a:p>
                          <a:r>
                            <a:rPr lang="en-IE" b="1" dirty="0" smtClean="0"/>
                            <a:t>Pi : The first digits</a:t>
                          </a:r>
                          <a:r>
                            <a:rPr lang="en-IE" b="1" baseline="0" dirty="0" smtClean="0"/>
                            <a:t> look like this</a:t>
                          </a:r>
                        </a:p>
                        <a:p>
                          <a:r>
                            <a:rPr lang="en-IE" b="1" baseline="0" dirty="0" smtClean="0"/>
                            <a:t>3.1415926535897932384626433832795……</a:t>
                          </a:r>
                          <a:endParaRPr lang="en-IE"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IE" b="1" dirty="0"/>
                        </a:p>
                      </a:txBody>
                      <a:tcPr/>
                    </a:tc>
                  </a:tr>
                  <a:tr h="914400">
                    <a:tc>
                      <a:txBody>
                        <a:bodyPr/>
                        <a:lstStyle/>
                        <a:p>
                          <a:endParaRPr lang="en-IE" dirty="0"/>
                        </a:p>
                      </a:txBody>
                      <a:tcPr/>
                    </a:tc>
                    <a:tc>
                      <a:txBody>
                        <a:bodyPr/>
                        <a:lstStyle/>
                        <a:p>
                          <a:r>
                            <a:rPr lang="en-IE" b="1" dirty="0" smtClean="0"/>
                            <a:t>Euler’s Number: The first digits look like this</a:t>
                          </a:r>
                        </a:p>
                        <a:p>
                          <a:r>
                            <a:rPr lang="en-IE" b="1" dirty="0" smtClean="0"/>
                            <a:t>2.7182818284590452353602874713527….</a:t>
                          </a:r>
                        </a:p>
                        <a:p>
                          <a:endParaRPr lang="en-IE" b="1" dirty="0" smtClean="0"/>
                        </a:p>
                      </a:txBody>
                      <a:tcPr/>
                    </a:tc>
                  </a:tr>
                  <a:tr h="914400">
                    <a:tc>
                      <a:txBody>
                        <a:bodyPr/>
                        <a:lstStyle/>
                        <a:p>
                          <a:endParaRPr lang="en-I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b="1" dirty="0" smtClean="0"/>
                            <a:t>The Golden Ratio: The first digits</a:t>
                          </a:r>
                          <a:r>
                            <a:rPr lang="en-IE" b="1" baseline="0" dirty="0" smtClean="0"/>
                            <a:t> look like this:  1.6180339887498948420…….</a:t>
                          </a:r>
                        </a:p>
                        <a:p>
                          <a:endParaRPr lang="en-IE" b="1" dirty="0" smtClean="0"/>
                        </a:p>
                      </a:txBody>
                      <a:tcPr/>
                    </a:tc>
                  </a:tr>
                  <a:tr h="1489774">
                    <a:tc>
                      <a:txBody>
                        <a:bodyPr/>
                        <a:lstStyle/>
                        <a:p>
                          <a:endParaRPr lang="en-IE" dirty="0"/>
                        </a:p>
                      </a:txBody>
                      <a:tcPr/>
                    </a:tc>
                    <a:tc>
                      <a:txBody>
                        <a:bodyPr/>
                        <a:lstStyle/>
                        <a:p>
                          <a:endParaRPr lang="en-US"/>
                        </a:p>
                      </a:txBody>
                      <a:tcPr>
                        <a:blipFill rotWithShape="1">
                          <a:blip r:embed="rId3"/>
                          <a:stretch>
                            <a:fillRect l="-31039" t="-240574" r="-121" b="-410"/>
                          </a:stretch>
                        </a:blipFill>
                      </a:tcPr>
                    </a:tc>
                  </a:tr>
                </a:tbl>
              </a:graphicData>
            </a:graphic>
          </p:graphicFrame>
        </mc:Fallback>
      </mc:AlternateContent>
      <mc:AlternateContent xmlns:mc="http://schemas.openxmlformats.org/markup-compatibility/2006" xmlns:a14="http://schemas.microsoft.com/office/drawing/2010/main">
        <mc:Choice Requires="a14">
          <p:sp>
            <p:nvSpPr>
              <p:cNvPr id="10" name="TextBox 9"/>
              <p:cNvSpPr txBox="1"/>
              <p:nvPr/>
            </p:nvSpPr>
            <p:spPr>
              <a:xfrm>
                <a:off x="1748769" y="2213184"/>
                <a:ext cx="929899" cy="612000"/>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IE" sz="3200" b="1" i="1" smtClean="0">
                          <a:latin typeface="Cambria Math"/>
                          <a:ea typeface="Cambria Math"/>
                        </a:rPr>
                        <m:t>𝝅</m:t>
                      </m:r>
                    </m:oMath>
                  </m:oMathPara>
                </a14:m>
                <a:endParaRPr lang="en-IE" sz="3200" b="1" dirty="0" smtClean="0">
                  <a:latin typeface="Century Schoolbook"/>
                </a:endParaRPr>
              </a:p>
              <a:p>
                <a:endParaRPr lang="en-IE" sz="1600" b="1" dirty="0" smtClean="0">
                  <a:latin typeface="Cambria" panose="020405030504060302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1748769" y="2213184"/>
                <a:ext cx="929899" cy="612000"/>
              </a:xfrm>
              <a:prstGeom prst="rect">
                <a:avLst/>
              </a:prstGeom>
              <a:blipFill rotWithShape="1">
                <a:blip r:embed="rId4"/>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748769" y="3096344"/>
                <a:ext cx="929899" cy="612000"/>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IE" sz="3200" b="1" i="1" smtClean="0">
                          <a:latin typeface="Cambria Math"/>
                        </a:rPr>
                        <m:t>𝒆</m:t>
                      </m:r>
                    </m:oMath>
                  </m:oMathPara>
                </a14:m>
                <a:endParaRPr lang="en-IE" sz="3200" b="1" dirty="0" smtClean="0">
                  <a:latin typeface="Century Schoolbook"/>
                </a:endParaRPr>
              </a:p>
              <a:p>
                <a:endParaRPr lang="en-IE" sz="1600" b="1" dirty="0" smtClean="0">
                  <a:latin typeface="Cambria" panose="020405030504060302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748769" y="3096344"/>
                <a:ext cx="929899" cy="612000"/>
              </a:xfrm>
              <a:prstGeom prst="rect">
                <a:avLst/>
              </a:prstGeom>
              <a:blipFill rotWithShape="1">
                <a:blip r:embed="rId5"/>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748769" y="4038622"/>
                <a:ext cx="929899" cy="612000"/>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IE" sz="3200" b="1" i="1" smtClean="0">
                          <a:latin typeface="Cambria Math"/>
                          <a:ea typeface="Cambria Math"/>
                        </a:rPr>
                        <m:t>𝝋</m:t>
                      </m:r>
                    </m:oMath>
                  </m:oMathPara>
                </a14:m>
                <a:endParaRPr lang="en-IE" sz="3200" b="1" dirty="0" smtClean="0">
                  <a:latin typeface="Century Schoolbook"/>
                </a:endParaRPr>
              </a:p>
              <a:p>
                <a:endParaRPr lang="en-IE" sz="1600" b="1" dirty="0" smtClean="0">
                  <a:latin typeface="Cambria" panose="020405030504060302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748769" y="4038622"/>
                <a:ext cx="929899" cy="612000"/>
              </a:xfrm>
              <a:prstGeom prst="rect">
                <a:avLst/>
              </a:prstGeom>
              <a:blipFill rotWithShape="1">
                <a:blip r:embed="rId6"/>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765197" y="4980853"/>
                <a:ext cx="929899" cy="612000"/>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IE" sz="3200" b="1" i="1" smtClean="0">
                          <a:latin typeface="Cambria Math"/>
                          <a:ea typeface="Cambria Math"/>
                        </a:rPr>
                        <m:t>√</m:t>
                      </m:r>
                      <m:r>
                        <a:rPr lang="en-IE" sz="3200" b="1" i="1" smtClean="0">
                          <a:latin typeface="Cambria Math"/>
                          <a:ea typeface="Cambria Math"/>
                        </a:rPr>
                        <m:t>𝟐</m:t>
                      </m:r>
                    </m:oMath>
                  </m:oMathPara>
                </a14:m>
                <a:endParaRPr lang="en-IE" sz="3200" b="1" dirty="0" smtClean="0">
                  <a:latin typeface="Century Schoolbook"/>
                </a:endParaRPr>
              </a:p>
              <a:p>
                <a:endParaRPr lang="en-IE" sz="1600" b="1" dirty="0" smtClean="0">
                  <a:latin typeface="Cambria" panose="02040503050406030204" pitchFamily="18"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765197" y="4980853"/>
                <a:ext cx="929899" cy="612000"/>
              </a:xfrm>
              <a:prstGeom prst="rect">
                <a:avLst/>
              </a:prstGeom>
              <a:blipFill rotWithShape="1">
                <a:blip r:embed="rId7"/>
                <a:stretch>
                  <a:fillRect/>
                </a:stretch>
              </a:blipFill>
            </p:spPr>
            <p:txBody>
              <a:bodyPr/>
              <a:lstStyle/>
              <a:p>
                <a:r>
                  <a:rPr lang="en-IE">
                    <a:noFill/>
                  </a:rPr>
                  <a:t> </a:t>
                </a:r>
              </a:p>
            </p:txBody>
          </p:sp>
        </mc:Fallback>
      </mc:AlternateContent>
      <p:sp>
        <p:nvSpPr>
          <p:cNvPr id="15" name="Title 1"/>
          <p:cNvSpPr txBox="1">
            <a:spLocks/>
          </p:cNvSpPr>
          <p:nvPr/>
        </p:nvSpPr>
        <p:spPr bwMode="auto">
          <a:xfrm>
            <a:off x="171451" y="55098"/>
            <a:ext cx="8944416" cy="815287"/>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2400" b="1">
                <a:solidFill>
                  <a:schemeClr val="tx1"/>
                </a:solidFill>
                <a:effectLst>
                  <a:outerShdw blurRad="38100" dist="38100" dir="2700000" algn="tl">
                    <a:srgbClr val="000000">
                      <a:alpha val="43137"/>
                    </a:srgbClr>
                  </a:outerShdw>
                </a:effectLst>
                <a:latin typeface="Century Gothic" pitchFamily="34" charset="0"/>
                <a:ea typeface="+mj-ea"/>
                <a:cs typeface="+mj-cs"/>
              </a:defRPr>
            </a:lvl1pPr>
            <a:lvl2pPr algn="l" rtl="0" eaLnBrk="1" fontAlgn="base" hangingPunct="1">
              <a:spcBef>
                <a:spcPct val="0"/>
              </a:spcBef>
              <a:spcAft>
                <a:spcPct val="0"/>
              </a:spcAft>
              <a:defRPr sz="1400" b="1">
                <a:solidFill>
                  <a:schemeClr val="tx2"/>
                </a:solidFill>
                <a:latin typeface="Tahoma" pitchFamily="34" charset="0"/>
              </a:defRPr>
            </a:lvl2pPr>
            <a:lvl3pPr algn="l" rtl="0" eaLnBrk="1" fontAlgn="base" hangingPunct="1">
              <a:spcBef>
                <a:spcPct val="0"/>
              </a:spcBef>
              <a:spcAft>
                <a:spcPct val="0"/>
              </a:spcAft>
              <a:defRPr sz="1400" b="1">
                <a:solidFill>
                  <a:schemeClr val="tx2"/>
                </a:solidFill>
                <a:latin typeface="Tahoma" pitchFamily="34" charset="0"/>
              </a:defRPr>
            </a:lvl3pPr>
            <a:lvl4pPr algn="l" rtl="0" eaLnBrk="1" fontAlgn="base" hangingPunct="1">
              <a:spcBef>
                <a:spcPct val="0"/>
              </a:spcBef>
              <a:spcAft>
                <a:spcPct val="0"/>
              </a:spcAft>
              <a:defRPr sz="1400" b="1">
                <a:solidFill>
                  <a:schemeClr val="tx2"/>
                </a:solidFill>
                <a:latin typeface="Tahoma" pitchFamily="34" charset="0"/>
              </a:defRPr>
            </a:lvl4pPr>
            <a:lvl5pPr algn="l" rtl="0" eaLnBrk="1" fontAlgn="base" hangingPunct="1">
              <a:spcBef>
                <a:spcPct val="0"/>
              </a:spcBef>
              <a:spcAft>
                <a:spcPct val="0"/>
              </a:spcAft>
              <a:defRPr sz="1400" b="1">
                <a:solidFill>
                  <a:schemeClr val="tx2"/>
                </a:solidFill>
                <a:latin typeface="Tahoma" pitchFamily="34" charset="0"/>
              </a:defRPr>
            </a:lvl5pPr>
            <a:lvl6pPr marL="457200" algn="ctr" rtl="0" eaLnBrk="1" fontAlgn="base" hangingPunct="1">
              <a:spcBef>
                <a:spcPct val="0"/>
              </a:spcBef>
              <a:spcAft>
                <a:spcPct val="0"/>
              </a:spcAft>
              <a:defRPr sz="1600" b="1">
                <a:solidFill>
                  <a:schemeClr val="tx2"/>
                </a:solidFill>
                <a:latin typeface="Tahoma" pitchFamily="34" charset="0"/>
              </a:defRPr>
            </a:lvl6pPr>
            <a:lvl7pPr marL="914400" algn="ctr" rtl="0" eaLnBrk="1" fontAlgn="base" hangingPunct="1">
              <a:spcBef>
                <a:spcPct val="0"/>
              </a:spcBef>
              <a:spcAft>
                <a:spcPct val="0"/>
              </a:spcAft>
              <a:defRPr sz="1600" b="1">
                <a:solidFill>
                  <a:schemeClr val="tx2"/>
                </a:solidFill>
                <a:latin typeface="Tahoma" pitchFamily="34" charset="0"/>
              </a:defRPr>
            </a:lvl7pPr>
            <a:lvl8pPr marL="1371600" algn="ctr" rtl="0" eaLnBrk="1" fontAlgn="base" hangingPunct="1">
              <a:spcBef>
                <a:spcPct val="0"/>
              </a:spcBef>
              <a:spcAft>
                <a:spcPct val="0"/>
              </a:spcAft>
              <a:defRPr sz="1600" b="1">
                <a:solidFill>
                  <a:schemeClr val="tx2"/>
                </a:solidFill>
                <a:latin typeface="Tahoma" pitchFamily="34" charset="0"/>
              </a:defRPr>
            </a:lvl8pPr>
            <a:lvl9pPr marL="1828800" algn="ctr" rtl="0" eaLnBrk="1" fontAlgn="base" hangingPunct="1">
              <a:spcBef>
                <a:spcPct val="0"/>
              </a:spcBef>
              <a:spcAft>
                <a:spcPct val="0"/>
              </a:spcAft>
              <a:defRPr sz="1600" b="1">
                <a:solidFill>
                  <a:schemeClr val="tx2"/>
                </a:solidFill>
                <a:latin typeface="Tahoma" pitchFamily="34" charset="0"/>
              </a:defRPr>
            </a:lvl9pPr>
          </a:lstStyle>
          <a:p>
            <a:pPr algn="ctr"/>
            <a:r>
              <a:rPr lang="en-IE" sz="3200" dirty="0" smtClean="0"/>
              <a:t>                      </a:t>
            </a:r>
            <a:r>
              <a:rPr lang="en-IE" sz="3200" u="sng" dirty="0" smtClean="0"/>
              <a:t>Best known Irrational Numbers</a:t>
            </a:r>
            <a:endParaRPr lang="en-IE" sz="3200" u="sng" kern="0" dirty="0">
              <a:solidFill>
                <a:srgbClr val="FF0000"/>
              </a:solidFill>
            </a:endParaRPr>
          </a:p>
        </p:txBody>
      </p:sp>
      <mc:AlternateContent xmlns:mc="http://schemas.openxmlformats.org/markup-compatibility/2006" xmlns:a14="http://schemas.microsoft.com/office/drawing/2010/main">
        <mc:Choice Requires="a14">
          <p:sp>
            <p:nvSpPr>
              <p:cNvPr id="43" name="Cloud 42"/>
              <p:cNvSpPr/>
              <p:nvPr/>
            </p:nvSpPr>
            <p:spPr bwMode="auto">
              <a:xfrm>
                <a:off x="538842" y="1373250"/>
                <a:ext cx="9022812" cy="4743450"/>
              </a:xfrm>
              <a:prstGeom prst="cloud">
                <a:avLst/>
              </a:prstGeom>
              <a:solidFill>
                <a:schemeClr val="accent3">
                  <a:lumMod val="20000"/>
                  <a:lumOff val="80000"/>
                </a:schemeClr>
              </a:solidFill>
              <a:ln w="6350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lang="en-IE" sz="4000" b="1" i="1" dirty="0" smtClean="0">
                  <a:solidFill>
                    <a:srgbClr val="0070C0"/>
                  </a:solidFill>
                  <a:latin typeface="Cambria Math"/>
                </a:endParaRPr>
              </a:p>
              <a:p>
                <a:pPr algn="ctr"/>
                <a:r>
                  <a:rPr lang="en-IE" sz="4000" b="1" i="1" dirty="0" smtClean="0">
                    <a:solidFill>
                      <a:srgbClr val="0070C0"/>
                    </a:solidFill>
                    <a:latin typeface="Cambria Math"/>
                  </a:rPr>
                  <a:t> </a:t>
                </a:r>
              </a:p>
              <a:p>
                <a:pPr algn="ctr"/>
                <a:endParaRPr lang="en-IE" sz="4000" b="1" i="1" dirty="0" smtClean="0">
                  <a:solidFill>
                    <a:srgbClr val="0070C0"/>
                  </a:solidFill>
                  <a:latin typeface="Cambria Math"/>
                </a:endParaRPr>
              </a:p>
              <a:p>
                <a:pPr algn="ctr"/>
                <a14:m>
                  <m:oMathPara xmlns:m="http://schemas.openxmlformats.org/officeDocument/2006/math">
                    <m:oMathParaPr>
                      <m:jc m:val="centerGroup"/>
                    </m:oMathParaPr>
                    <m:oMath xmlns:m="http://schemas.openxmlformats.org/officeDocument/2006/math">
                      <m:rad>
                        <m:radPr>
                          <m:degHide m:val="on"/>
                          <m:ctrlPr>
                            <a:rPr lang="en-IE" sz="4000" b="1" i="1" smtClean="0">
                              <a:solidFill>
                                <a:srgbClr val="0070C0"/>
                              </a:solidFill>
                              <a:latin typeface="Cambria Math" panose="02040503050406030204" pitchFamily="18" charset="0"/>
                            </a:rPr>
                          </m:ctrlPr>
                        </m:radPr>
                        <m:deg/>
                        <m:e>
                          <m:r>
                            <a:rPr lang="en-IE" sz="4000" b="1" i="1" smtClean="0">
                              <a:solidFill>
                                <a:srgbClr val="0070C0"/>
                              </a:solidFill>
                              <a:latin typeface="Cambria Math"/>
                            </a:rPr>
                            <m:t>𝟐</m:t>
                          </m:r>
                        </m:e>
                      </m:rad>
                    </m:oMath>
                  </m:oMathPara>
                </a14:m>
                <a:endParaRPr lang="en-IE" sz="4000" b="1" i="1" dirty="0" smtClean="0">
                  <a:solidFill>
                    <a:srgbClr val="0070C0"/>
                  </a:solidFill>
                  <a:latin typeface="Cambria Math"/>
                </a:endParaRPr>
              </a:p>
              <a:p>
                <a:pPr algn="ctr"/>
                <a:r>
                  <a:rPr lang="en-IE" sz="3200" b="1" dirty="0" smtClean="0">
                    <a:solidFill>
                      <a:srgbClr val="0070C0"/>
                    </a:solidFill>
                  </a:rPr>
                  <a:t> </a:t>
                </a:r>
              </a:p>
              <a:p>
                <a:pPr algn="ctr"/>
                <a:endParaRPr lang="en-IE" sz="3200" b="1" dirty="0" smtClean="0">
                  <a:solidFill>
                    <a:srgbClr val="0070C0"/>
                  </a:solidFill>
                </a:endParaRPr>
              </a:p>
              <a:p>
                <a:pPr algn="ctr"/>
                <a:endParaRPr lang="en-IE" sz="3200" b="1" dirty="0" smtClean="0">
                  <a:solidFill>
                    <a:srgbClr val="0070C0"/>
                  </a:solidFill>
                </a:endParaRPr>
              </a:p>
              <a:p>
                <a:pPr algn="ctr"/>
                <a:endParaRPr lang="en-IE" sz="3200" b="1" dirty="0">
                  <a:solidFill>
                    <a:srgbClr val="0070C0"/>
                  </a:solidFill>
                </a:endParaRPr>
              </a:p>
              <a:p>
                <a:pPr algn="ctr"/>
                <a:r>
                  <a:rPr lang="en-IE" sz="3200" b="1" dirty="0" smtClean="0">
                    <a:solidFill>
                      <a:srgbClr val="0070C0"/>
                    </a:solidFill>
                  </a:rPr>
                  <a:t>             </a:t>
                </a:r>
                <a14:m>
                  <m:oMath xmlns:m="http://schemas.openxmlformats.org/officeDocument/2006/math">
                    <m:r>
                      <m:rPr>
                        <m:nor/>
                      </m:rPr>
                      <a:rPr lang="en-IE" sz="3200" b="1" smtClean="0">
                        <a:solidFill>
                          <a:srgbClr val="0070C0"/>
                        </a:solidFill>
                      </a:rPr>
                      <m:t>1.41421356237</m:t>
                    </m:r>
                  </m:oMath>
                </a14:m>
                <a:r>
                  <a:rPr lang="en-IE" sz="3200" b="1" dirty="0">
                    <a:solidFill>
                      <a:srgbClr val="0070C0"/>
                    </a:solidFill>
                  </a:rPr>
                  <a:t>46……</a:t>
                </a:r>
              </a:p>
              <a:p>
                <a:endParaRPr lang="en-IE" sz="2800" b="1" dirty="0">
                  <a:solidFill>
                    <a:srgbClr val="0070C0"/>
                  </a:solidFill>
                </a:endParaRPr>
              </a:p>
              <a:p>
                <a:endParaRPr lang="en-IE" sz="2800" b="1" dirty="0" smtClean="0">
                  <a:solidFill>
                    <a:srgbClr val="0070C0"/>
                  </a:solidFill>
                </a:endParaRPr>
              </a:p>
              <a:p>
                <a:endParaRPr lang="en-IE" sz="3200" b="1" dirty="0">
                  <a:solidFill>
                    <a:srgbClr val="0070C0"/>
                  </a:solidFill>
                  <a:latin typeface="Cambria" panose="02040503050406030204" pitchFamily="18" charset="0"/>
                </a:endParaRPr>
              </a:p>
            </p:txBody>
          </p:sp>
        </mc:Choice>
        <mc:Fallback xmlns="">
          <p:sp>
            <p:nvSpPr>
              <p:cNvPr id="43" name="Cloud 42"/>
              <p:cNvSpPr>
                <a:spLocks noRot="1" noChangeAspect="1" noMove="1" noResize="1" noEditPoints="1" noAdjustHandles="1" noChangeArrowheads="1" noChangeShapeType="1" noTextEdit="1"/>
              </p:cNvSpPr>
              <p:nvPr/>
            </p:nvSpPr>
            <p:spPr bwMode="auto">
              <a:xfrm>
                <a:off x="538842" y="1373250"/>
                <a:ext cx="9022812" cy="4743450"/>
              </a:xfrm>
              <a:prstGeom prst="cloud">
                <a:avLst/>
              </a:prstGeom>
              <a:blipFill rotWithShape="1">
                <a:blip r:embed="rId8"/>
                <a:stretch>
                  <a:fillRect/>
                </a:stretch>
              </a:blipFill>
              <a:ln w="63500" cap="flat" cmpd="sng" algn="ctr">
                <a:solidFill>
                  <a:srgbClr val="0070C0"/>
                </a:solidFill>
                <a:prstDash val="solid"/>
                <a:round/>
                <a:headEnd type="none" w="med" len="med"/>
                <a:tailEnd type="none" w="med" len="med"/>
              </a:ln>
              <a:effectLst/>
            </p:spPr>
            <p:txBody>
              <a:bodyPr/>
              <a:lstStyle/>
              <a:p>
                <a:r>
                  <a:rPr lang="en-IE">
                    <a:noFill/>
                  </a:rPr>
                  <a:t> </a:t>
                </a:r>
              </a:p>
            </p:txBody>
          </p:sp>
        </mc:Fallback>
      </mc:AlternateContent>
      <p:pic>
        <p:nvPicPr>
          <p:cNvPr id="44" name="Picture 2" descr="https://d3pq38zxuosm5i.cloudfront.net/solvable/images/ippaso_di_metaponto_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35992" y="2518603"/>
            <a:ext cx="2296546" cy="2054201"/>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http://www.desipio.com/wp-content/uploads/2013/05/pythagoras.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02179" y="2518603"/>
            <a:ext cx="2163777" cy="2046353"/>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45"/>
          <p:cNvSpPr/>
          <p:nvPr/>
        </p:nvSpPr>
        <p:spPr>
          <a:xfrm>
            <a:off x="6229583" y="4444962"/>
            <a:ext cx="1655305" cy="523220"/>
          </a:xfrm>
          <a:prstGeom prst="rect">
            <a:avLst/>
          </a:prstGeom>
        </p:spPr>
        <p:txBody>
          <a:bodyPr wrap="square">
            <a:spAutoFit/>
          </a:bodyPr>
          <a:lstStyle/>
          <a:p>
            <a:r>
              <a:rPr lang="en-IE" sz="2800" b="1" dirty="0" err="1">
                <a:solidFill>
                  <a:srgbClr val="0070C0"/>
                </a:solidFill>
                <a:latin typeface="Monotype Corsiva" panose="03010101010201010101" pitchFamily="66" charset="0"/>
              </a:rPr>
              <a:t>Hippassus</a:t>
            </a:r>
            <a:endParaRPr lang="en-IE" sz="2800" b="1" dirty="0">
              <a:solidFill>
                <a:srgbClr val="0070C0"/>
              </a:solidFill>
              <a:latin typeface="Monotype Corsiva" panose="03010101010201010101" pitchFamily="66" charset="0"/>
            </a:endParaRPr>
          </a:p>
        </p:txBody>
      </p:sp>
      <p:sp>
        <p:nvSpPr>
          <p:cNvPr id="47" name="Rectangle 46"/>
          <p:cNvSpPr/>
          <p:nvPr/>
        </p:nvSpPr>
        <p:spPr>
          <a:xfrm>
            <a:off x="1765197" y="4442982"/>
            <a:ext cx="1917187" cy="523220"/>
          </a:xfrm>
          <a:prstGeom prst="rect">
            <a:avLst/>
          </a:prstGeom>
        </p:spPr>
        <p:txBody>
          <a:bodyPr wrap="square">
            <a:spAutoFit/>
          </a:bodyPr>
          <a:lstStyle/>
          <a:p>
            <a:r>
              <a:rPr lang="en-IE" sz="2800" b="1" dirty="0" smtClean="0">
                <a:solidFill>
                  <a:srgbClr val="0070C0"/>
                </a:solidFill>
                <a:latin typeface="Monotype Corsiva" panose="03010101010201010101" pitchFamily="66" charset="0"/>
              </a:rPr>
              <a:t>Pythagoras</a:t>
            </a:r>
            <a:endParaRPr lang="en-IE" sz="2800" b="1" dirty="0">
              <a:solidFill>
                <a:srgbClr val="0070C0"/>
              </a:solidFill>
              <a:latin typeface="Monotype Corsiva" panose="03010101010201010101" pitchFamily="66" charset="0"/>
            </a:endParaRPr>
          </a:p>
        </p:txBody>
      </p:sp>
    </p:spTree>
    <p:extLst>
      <p:ext uri="{BB962C8B-B14F-4D97-AF65-F5344CB8AC3E}">
        <p14:creationId xmlns:p14="http://schemas.microsoft.com/office/powerpoint/2010/main" val="3238700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500"/>
                                        <p:tgtEl>
                                          <p:spTgt spid="4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3">
                                            <p:txEl>
                                              <p:pRg st="1" end="1"/>
                                            </p:txEl>
                                          </p:spTgt>
                                        </p:tgtEl>
                                        <p:attrNameLst>
                                          <p:attrName>style.visibility</p:attrName>
                                        </p:attrNameLst>
                                      </p:cBhvr>
                                      <p:to>
                                        <p:strVal val="visible"/>
                                      </p:to>
                                    </p:set>
                                    <p:animEffect transition="in" filter="fade">
                                      <p:cBhvr>
                                        <p:cTn id="29" dur="500"/>
                                        <p:tgtEl>
                                          <p:spTgt spid="4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3">
                                            <p:txEl>
                                              <p:pRg st="3" end="3"/>
                                            </p:txEl>
                                          </p:spTgt>
                                        </p:tgtEl>
                                        <p:attrNameLst>
                                          <p:attrName>style.visibility</p:attrName>
                                        </p:attrNameLst>
                                      </p:cBhvr>
                                      <p:to>
                                        <p:strVal val="visible"/>
                                      </p:to>
                                    </p:set>
                                    <p:animEffect transition="in" filter="fade">
                                      <p:cBhvr>
                                        <p:cTn id="34" dur="500"/>
                                        <p:tgtEl>
                                          <p:spTgt spid="43">
                                            <p:txEl>
                                              <p:pRg st="3" end="3"/>
                                            </p:txEl>
                                          </p:spTgt>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43">
                                            <p:txEl>
                                              <p:pRg st="4" end="4"/>
                                            </p:txEl>
                                          </p:spTgt>
                                        </p:tgtEl>
                                        <p:attrNameLst>
                                          <p:attrName>style.visibility</p:attrName>
                                        </p:attrNameLst>
                                      </p:cBhvr>
                                      <p:to>
                                        <p:strVal val="visible"/>
                                      </p:to>
                                    </p:set>
                                    <p:animEffect transition="in" filter="fade">
                                      <p:cBhvr>
                                        <p:cTn id="38" dur="500"/>
                                        <p:tgtEl>
                                          <p:spTgt spid="43">
                                            <p:txEl>
                                              <p:pRg st="4" end="4"/>
                                            </p:txEl>
                                          </p:spTgt>
                                        </p:tgtEl>
                                      </p:cBhvr>
                                    </p:animEffect>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43">
                                            <p:txEl>
                                              <p:pRg st="8" end="8"/>
                                            </p:txEl>
                                          </p:spTgt>
                                        </p:tgtEl>
                                        <p:attrNameLst>
                                          <p:attrName>style.visibility</p:attrName>
                                        </p:attrNameLst>
                                      </p:cBhvr>
                                      <p:to>
                                        <p:strVal val="visible"/>
                                      </p:to>
                                    </p:set>
                                    <p:animEffect transition="in" filter="fade">
                                      <p:cBhvr>
                                        <p:cTn id="42" dur="500"/>
                                        <p:tgtEl>
                                          <p:spTgt spid="4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fade">
                                      <p:cBhvr>
                                        <p:cTn id="47" dur="500"/>
                                        <p:tgtEl>
                                          <p:spTgt spid="4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500"/>
                                        <p:tgtEl>
                                          <p:spTgt spid="47"/>
                                        </p:tgtEl>
                                      </p:cBhvr>
                                    </p:animEffect>
                                  </p:childTnLst>
                                </p:cTn>
                              </p:par>
                              <p:par>
                                <p:cTn id="51" presetID="10"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500"/>
                                        <p:tgtEl>
                                          <p:spTgt spid="4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fade">
                                      <p:cBhvr>
                                        <p:cTn id="5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43" grpId="0" animBg="1"/>
      <p:bldP spid="46" grpId="0"/>
      <p:bldP spid="4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Oval 140"/>
          <p:cNvSpPr/>
          <p:nvPr/>
        </p:nvSpPr>
        <p:spPr>
          <a:xfrm>
            <a:off x="2036986" y="2790508"/>
            <a:ext cx="6581681" cy="2726311"/>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latin typeface="Calibri" panose="020F0502020204030204" pitchFamily="34" charset="0"/>
            </a:endParaRPr>
          </a:p>
        </p:txBody>
      </p:sp>
      <p:sp>
        <p:nvSpPr>
          <p:cNvPr id="138" name="Oval 137"/>
          <p:cNvSpPr/>
          <p:nvPr/>
        </p:nvSpPr>
        <p:spPr>
          <a:xfrm>
            <a:off x="3839965" y="3127541"/>
            <a:ext cx="4542286" cy="2104538"/>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latin typeface="Calibri" panose="020F0502020204030204" pitchFamily="34" charset="0"/>
            </a:endParaRPr>
          </a:p>
        </p:txBody>
      </p:sp>
      <p:sp>
        <p:nvSpPr>
          <p:cNvPr id="142" name="Oval 141"/>
          <p:cNvSpPr/>
          <p:nvPr/>
        </p:nvSpPr>
        <p:spPr>
          <a:xfrm>
            <a:off x="3843061" y="3118951"/>
            <a:ext cx="4546904" cy="211312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schemeClr val="tx2"/>
              </a:solidFill>
              <a:latin typeface="Calibri" panose="020F0502020204030204" pitchFamily="34" charset="0"/>
            </a:endParaRPr>
          </a:p>
        </p:txBody>
      </p:sp>
      <p:sp>
        <p:nvSpPr>
          <p:cNvPr id="146" name="Oval 145"/>
          <p:cNvSpPr/>
          <p:nvPr/>
        </p:nvSpPr>
        <p:spPr>
          <a:xfrm>
            <a:off x="5098616" y="3446559"/>
            <a:ext cx="3190468" cy="1466502"/>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latin typeface="Calibri" panose="020F0502020204030204" pitchFamily="34" charset="0"/>
            </a:endParaRPr>
          </a:p>
        </p:txBody>
      </p:sp>
      <p:pic>
        <p:nvPicPr>
          <p:cNvPr id="14"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00" y="1412776"/>
            <a:ext cx="8892000"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Straight Arrow Connector 15"/>
          <p:cNvCxnSpPr/>
          <p:nvPr/>
        </p:nvCxnSpPr>
        <p:spPr>
          <a:xfrm>
            <a:off x="72000" y="1521167"/>
            <a:ext cx="9000000" cy="0"/>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7" name="Rectangle 146"/>
          <p:cNvSpPr/>
          <p:nvPr/>
        </p:nvSpPr>
        <p:spPr>
          <a:xfrm>
            <a:off x="1044815" y="2489120"/>
            <a:ext cx="1606330" cy="1015663"/>
          </a:xfrm>
          <a:prstGeom prst="rect">
            <a:avLst/>
          </a:prstGeom>
        </p:spPr>
        <p:txBody>
          <a:bodyPr wrap="square">
            <a:spAutoFit/>
          </a:bodyPr>
          <a:lstStyle/>
          <a:p>
            <a:pPr lvl="0" algn="ctr"/>
            <a:r>
              <a:rPr lang="en-IE" sz="3000" b="1" dirty="0" smtClean="0">
                <a:solidFill>
                  <a:schemeClr val="tx2"/>
                </a:solidFill>
                <a:latin typeface="Calibri" panose="020F0502020204030204" pitchFamily="34" charset="0"/>
              </a:rPr>
              <a:t>Rational</a:t>
            </a:r>
          </a:p>
          <a:p>
            <a:pPr lvl="0" algn="ctr"/>
            <a:r>
              <a:rPr lang="en-IE" sz="3000" dirty="0">
                <a:solidFill>
                  <a:schemeClr val="tx2"/>
                </a:solidFill>
                <a:latin typeface="Calibri" panose="020F0502020204030204" pitchFamily="34" charset="0"/>
                <a:ea typeface="Cambria Math"/>
              </a:rPr>
              <a:t>ℚ</a:t>
            </a:r>
            <a:endParaRPr lang="en-IE" sz="3000" dirty="0">
              <a:solidFill>
                <a:schemeClr val="tx2"/>
              </a:solidFill>
              <a:latin typeface="Calibri" panose="020F0502020204030204" pitchFamily="34" charset="0"/>
            </a:endParaRPr>
          </a:p>
        </p:txBody>
      </p:sp>
      <p:sp>
        <p:nvSpPr>
          <p:cNvPr id="152" name="Oval 151"/>
          <p:cNvSpPr/>
          <p:nvPr/>
        </p:nvSpPr>
        <p:spPr>
          <a:xfrm>
            <a:off x="5098616" y="3446559"/>
            <a:ext cx="3190468" cy="1466502"/>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schemeClr val="tx2"/>
              </a:solidFill>
              <a:latin typeface="Calibri" panose="020F0502020204030204" pitchFamily="34" charset="0"/>
            </a:endParaRPr>
          </a:p>
        </p:txBody>
      </p:sp>
      <p:sp>
        <p:nvSpPr>
          <p:cNvPr id="139" name="Title 6"/>
          <p:cNvSpPr txBox="1">
            <a:spLocks/>
          </p:cNvSpPr>
          <p:nvPr/>
        </p:nvSpPr>
        <p:spPr bwMode="auto">
          <a:xfrm>
            <a:off x="0" y="0"/>
            <a:ext cx="4608024" cy="67792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1800" b="1">
                <a:solidFill>
                  <a:srgbClr val="00B0F0"/>
                </a:solidFill>
                <a:latin typeface="+mj-lt"/>
                <a:ea typeface="+mj-ea"/>
                <a:cs typeface="+mj-cs"/>
              </a:defRPr>
            </a:lvl1pPr>
            <a:lvl2pPr algn="l" rtl="0" eaLnBrk="1" fontAlgn="base" hangingPunct="1">
              <a:spcBef>
                <a:spcPct val="0"/>
              </a:spcBef>
              <a:spcAft>
                <a:spcPct val="0"/>
              </a:spcAft>
              <a:defRPr sz="1400" b="1">
                <a:solidFill>
                  <a:schemeClr val="tx2"/>
                </a:solidFill>
                <a:latin typeface="Tahoma" pitchFamily="34" charset="0"/>
              </a:defRPr>
            </a:lvl2pPr>
            <a:lvl3pPr algn="l" rtl="0" eaLnBrk="1" fontAlgn="base" hangingPunct="1">
              <a:spcBef>
                <a:spcPct val="0"/>
              </a:spcBef>
              <a:spcAft>
                <a:spcPct val="0"/>
              </a:spcAft>
              <a:defRPr sz="1400" b="1">
                <a:solidFill>
                  <a:schemeClr val="tx2"/>
                </a:solidFill>
                <a:latin typeface="Tahoma" pitchFamily="34" charset="0"/>
              </a:defRPr>
            </a:lvl3pPr>
            <a:lvl4pPr algn="l" rtl="0" eaLnBrk="1" fontAlgn="base" hangingPunct="1">
              <a:spcBef>
                <a:spcPct val="0"/>
              </a:spcBef>
              <a:spcAft>
                <a:spcPct val="0"/>
              </a:spcAft>
              <a:defRPr sz="1400" b="1">
                <a:solidFill>
                  <a:schemeClr val="tx2"/>
                </a:solidFill>
                <a:latin typeface="Tahoma" pitchFamily="34" charset="0"/>
              </a:defRPr>
            </a:lvl4pPr>
            <a:lvl5pPr algn="l" rtl="0" eaLnBrk="1" fontAlgn="base" hangingPunct="1">
              <a:spcBef>
                <a:spcPct val="0"/>
              </a:spcBef>
              <a:spcAft>
                <a:spcPct val="0"/>
              </a:spcAft>
              <a:defRPr sz="1400" b="1">
                <a:solidFill>
                  <a:schemeClr val="tx2"/>
                </a:solidFill>
                <a:latin typeface="Tahoma" pitchFamily="34" charset="0"/>
              </a:defRPr>
            </a:lvl5pPr>
            <a:lvl6pPr marL="457200" algn="ctr" rtl="0" eaLnBrk="1" fontAlgn="base" hangingPunct="1">
              <a:spcBef>
                <a:spcPct val="0"/>
              </a:spcBef>
              <a:spcAft>
                <a:spcPct val="0"/>
              </a:spcAft>
              <a:defRPr sz="1600" b="1">
                <a:solidFill>
                  <a:schemeClr val="tx2"/>
                </a:solidFill>
                <a:latin typeface="Tahoma" pitchFamily="34" charset="0"/>
              </a:defRPr>
            </a:lvl6pPr>
            <a:lvl7pPr marL="914400" algn="ctr" rtl="0" eaLnBrk="1" fontAlgn="base" hangingPunct="1">
              <a:spcBef>
                <a:spcPct val="0"/>
              </a:spcBef>
              <a:spcAft>
                <a:spcPct val="0"/>
              </a:spcAft>
              <a:defRPr sz="1600" b="1">
                <a:solidFill>
                  <a:schemeClr val="tx2"/>
                </a:solidFill>
                <a:latin typeface="Tahoma" pitchFamily="34" charset="0"/>
              </a:defRPr>
            </a:lvl7pPr>
            <a:lvl8pPr marL="1371600" algn="ctr" rtl="0" eaLnBrk="1" fontAlgn="base" hangingPunct="1">
              <a:spcBef>
                <a:spcPct val="0"/>
              </a:spcBef>
              <a:spcAft>
                <a:spcPct val="0"/>
              </a:spcAft>
              <a:defRPr sz="1600" b="1">
                <a:solidFill>
                  <a:schemeClr val="tx2"/>
                </a:solidFill>
                <a:latin typeface="Tahoma" pitchFamily="34" charset="0"/>
              </a:defRPr>
            </a:lvl8pPr>
            <a:lvl9pPr marL="1828800" algn="ctr" rtl="0" eaLnBrk="1" fontAlgn="base" hangingPunct="1">
              <a:spcBef>
                <a:spcPct val="0"/>
              </a:spcBef>
              <a:spcAft>
                <a:spcPct val="0"/>
              </a:spcAft>
              <a:defRPr sz="1600" b="1">
                <a:solidFill>
                  <a:schemeClr val="tx2"/>
                </a:solidFill>
                <a:latin typeface="Tahoma" pitchFamily="34" charset="0"/>
              </a:defRPr>
            </a:lvl9pPr>
          </a:lstStyle>
          <a:p>
            <a:r>
              <a:rPr lang="en-IE" sz="2800" kern="0" dirty="0" smtClean="0"/>
              <a:t/>
            </a:r>
            <a:br>
              <a:rPr lang="en-IE" sz="2800" kern="0" dirty="0" smtClean="0"/>
            </a:br>
            <a:r>
              <a:rPr lang="en-IE" sz="2800" u="sng" kern="0" dirty="0" smtClean="0">
                <a:solidFill>
                  <a:schemeClr val="tx1"/>
                </a:solidFill>
              </a:rPr>
              <a:t>Irrational Numbers</a:t>
            </a:r>
            <a:r>
              <a:rPr lang="en-IE" sz="2800" u="sng" kern="0" dirty="0" smtClean="0">
                <a:solidFill>
                  <a:srgbClr val="FF0000"/>
                </a:solidFill>
                <a:latin typeface="Calibri" panose="020F0502020204030204" pitchFamily="34" charset="0"/>
              </a:rPr>
              <a:t/>
            </a:r>
            <a:br>
              <a:rPr lang="en-IE" sz="2800" u="sng" kern="0" dirty="0" smtClean="0">
                <a:solidFill>
                  <a:srgbClr val="FF0000"/>
                </a:solidFill>
                <a:latin typeface="Calibri" panose="020F0502020204030204" pitchFamily="34" charset="0"/>
              </a:rPr>
            </a:br>
            <a:r>
              <a:rPr lang="en-IE" sz="2800" kern="0" dirty="0" smtClean="0">
                <a:solidFill>
                  <a:srgbClr val="FF0000"/>
                </a:solidFill>
              </a:rPr>
              <a:t> </a:t>
            </a:r>
            <a:endParaRPr lang="en-IE" sz="2800" kern="0" dirty="0">
              <a:solidFill>
                <a:srgbClr val="FF0000"/>
              </a:solidFill>
            </a:endParaRPr>
          </a:p>
        </p:txBody>
      </p:sp>
      <p:sp>
        <p:nvSpPr>
          <p:cNvPr id="69" name="Oval 68"/>
          <p:cNvSpPr/>
          <p:nvPr/>
        </p:nvSpPr>
        <p:spPr>
          <a:xfrm>
            <a:off x="115174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2" name="Oval 71"/>
          <p:cNvSpPr/>
          <p:nvPr/>
        </p:nvSpPr>
        <p:spPr>
          <a:xfrm>
            <a:off x="24074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7" name="Oval 126"/>
          <p:cNvSpPr/>
          <p:nvPr/>
        </p:nvSpPr>
        <p:spPr>
          <a:xfrm>
            <a:off x="105760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9" name="Oval 128"/>
          <p:cNvSpPr/>
          <p:nvPr/>
        </p:nvSpPr>
        <p:spPr>
          <a:xfrm>
            <a:off x="188742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8" name="Oval 67"/>
          <p:cNvSpPr/>
          <p:nvPr/>
        </p:nvSpPr>
        <p:spPr>
          <a:xfrm>
            <a:off x="75280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0" name="Oval 69"/>
          <p:cNvSpPr/>
          <p:nvPr/>
        </p:nvSpPr>
        <p:spPr>
          <a:xfrm>
            <a:off x="158262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1" name="Oval 70"/>
          <p:cNvSpPr/>
          <p:nvPr/>
        </p:nvSpPr>
        <p:spPr>
          <a:xfrm>
            <a:off x="202276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3" name="Oval 72"/>
          <p:cNvSpPr/>
          <p:nvPr/>
        </p:nvSpPr>
        <p:spPr>
          <a:xfrm>
            <a:off x="283465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8" name="Oval 77"/>
          <p:cNvSpPr/>
          <p:nvPr/>
        </p:nvSpPr>
        <p:spPr>
          <a:xfrm>
            <a:off x="335403"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7" name="Oval 96"/>
          <p:cNvSpPr/>
          <p:nvPr/>
        </p:nvSpPr>
        <p:spPr>
          <a:xfrm>
            <a:off x="90520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8" name="Oval 97"/>
          <p:cNvSpPr/>
          <p:nvPr/>
        </p:nvSpPr>
        <p:spPr>
          <a:xfrm>
            <a:off x="130414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9" name="Oval 98"/>
          <p:cNvSpPr/>
          <p:nvPr/>
        </p:nvSpPr>
        <p:spPr>
          <a:xfrm>
            <a:off x="173502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0" name="Oval 99"/>
          <p:cNvSpPr/>
          <p:nvPr/>
        </p:nvSpPr>
        <p:spPr>
          <a:xfrm>
            <a:off x="217516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1" name="Oval 100"/>
          <p:cNvSpPr/>
          <p:nvPr/>
        </p:nvSpPr>
        <p:spPr>
          <a:xfrm>
            <a:off x="25598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2" name="Oval 101"/>
          <p:cNvSpPr/>
          <p:nvPr/>
        </p:nvSpPr>
        <p:spPr>
          <a:xfrm>
            <a:off x="298705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7" name="Oval 106"/>
          <p:cNvSpPr/>
          <p:nvPr/>
        </p:nvSpPr>
        <p:spPr>
          <a:xfrm>
            <a:off x="487803"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6" name="Oval 125"/>
          <p:cNvSpPr/>
          <p:nvPr/>
        </p:nvSpPr>
        <p:spPr>
          <a:xfrm>
            <a:off x="16618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8" name="Oval 127"/>
          <p:cNvSpPr/>
          <p:nvPr/>
        </p:nvSpPr>
        <p:spPr>
          <a:xfrm>
            <a:off x="145654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0" name="Oval 129"/>
          <p:cNvSpPr/>
          <p:nvPr/>
        </p:nvSpPr>
        <p:spPr>
          <a:xfrm>
            <a:off x="232756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1" name="Oval 130"/>
          <p:cNvSpPr/>
          <p:nvPr/>
        </p:nvSpPr>
        <p:spPr>
          <a:xfrm>
            <a:off x="27122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7" name="Oval 136"/>
          <p:cNvSpPr/>
          <p:nvPr/>
        </p:nvSpPr>
        <p:spPr>
          <a:xfrm>
            <a:off x="640203"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Oval 48"/>
          <p:cNvSpPr/>
          <p:nvPr/>
        </p:nvSpPr>
        <p:spPr>
          <a:xfrm>
            <a:off x="534923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Oval 49"/>
          <p:cNvSpPr/>
          <p:nvPr/>
        </p:nvSpPr>
        <p:spPr>
          <a:xfrm>
            <a:off x="578011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6" name="Oval 75"/>
          <p:cNvSpPr/>
          <p:nvPr/>
        </p:nvSpPr>
        <p:spPr>
          <a:xfrm>
            <a:off x="408362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Oval 47"/>
          <p:cNvSpPr/>
          <p:nvPr/>
        </p:nvSpPr>
        <p:spPr>
          <a:xfrm>
            <a:off x="495029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 name="Oval 50"/>
          <p:cNvSpPr/>
          <p:nvPr/>
        </p:nvSpPr>
        <p:spPr>
          <a:xfrm>
            <a:off x="622025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9" name="Oval 78"/>
          <p:cNvSpPr/>
          <p:nvPr/>
        </p:nvSpPr>
        <p:spPr>
          <a:xfrm>
            <a:off x="510269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0" name="Oval 79"/>
          <p:cNvSpPr/>
          <p:nvPr/>
        </p:nvSpPr>
        <p:spPr>
          <a:xfrm>
            <a:off x="550163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1" name="Oval 80"/>
          <p:cNvSpPr/>
          <p:nvPr/>
        </p:nvSpPr>
        <p:spPr>
          <a:xfrm>
            <a:off x="593251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2" name="Oval 81"/>
          <p:cNvSpPr/>
          <p:nvPr/>
        </p:nvSpPr>
        <p:spPr>
          <a:xfrm>
            <a:off x="637265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8" name="Oval 107"/>
          <p:cNvSpPr/>
          <p:nvPr/>
        </p:nvSpPr>
        <p:spPr>
          <a:xfrm>
            <a:off x="525509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9" name="Oval 108"/>
          <p:cNvSpPr/>
          <p:nvPr/>
        </p:nvSpPr>
        <p:spPr>
          <a:xfrm>
            <a:off x="565403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0" name="Oval 109"/>
          <p:cNvSpPr/>
          <p:nvPr/>
        </p:nvSpPr>
        <p:spPr>
          <a:xfrm>
            <a:off x="608491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8" name="Oval 57"/>
          <p:cNvSpPr/>
          <p:nvPr/>
        </p:nvSpPr>
        <p:spPr>
          <a:xfrm>
            <a:off x="495200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9" name="Oval 58"/>
          <p:cNvSpPr/>
          <p:nvPr/>
        </p:nvSpPr>
        <p:spPr>
          <a:xfrm>
            <a:off x="535094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0" name="Oval 59"/>
          <p:cNvSpPr/>
          <p:nvPr/>
        </p:nvSpPr>
        <p:spPr>
          <a:xfrm>
            <a:off x="57818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1" name="Oval 60"/>
          <p:cNvSpPr/>
          <p:nvPr/>
        </p:nvSpPr>
        <p:spPr>
          <a:xfrm>
            <a:off x="622196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4" name="Oval 73"/>
          <p:cNvSpPr/>
          <p:nvPr/>
        </p:nvSpPr>
        <p:spPr>
          <a:xfrm>
            <a:off x="32577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5" name="Oval 74"/>
          <p:cNvSpPr/>
          <p:nvPr/>
        </p:nvSpPr>
        <p:spPr>
          <a:xfrm>
            <a:off x="369066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7" name="Oval 76"/>
          <p:cNvSpPr/>
          <p:nvPr/>
        </p:nvSpPr>
        <p:spPr>
          <a:xfrm>
            <a:off x="45268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8" name="Oval 87"/>
          <p:cNvSpPr/>
          <p:nvPr/>
        </p:nvSpPr>
        <p:spPr>
          <a:xfrm>
            <a:off x="510440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9" name="Oval 88"/>
          <p:cNvSpPr/>
          <p:nvPr/>
        </p:nvSpPr>
        <p:spPr>
          <a:xfrm>
            <a:off x="550334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0" name="Oval 89"/>
          <p:cNvSpPr/>
          <p:nvPr/>
        </p:nvSpPr>
        <p:spPr>
          <a:xfrm>
            <a:off x="59342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1" name="Oval 90"/>
          <p:cNvSpPr/>
          <p:nvPr/>
        </p:nvSpPr>
        <p:spPr>
          <a:xfrm>
            <a:off x="637436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3" name="Oval 102"/>
          <p:cNvSpPr/>
          <p:nvPr/>
        </p:nvSpPr>
        <p:spPr>
          <a:xfrm>
            <a:off x="34101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4" name="Oval 103"/>
          <p:cNvSpPr/>
          <p:nvPr/>
        </p:nvSpPr>
        <p:spPr>
          <a:xfrm>
            <a:off x="384306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5" name="Oval 104"/>
          <p:cNvSpPr/>
          <p:nvPr/>
        </p:nvSpPr>
        <p:spPr>
          <a:xfrm>
            <a:off x="423602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6" name="Oval 105"/>
          <p:cNvSpPr/>
          <p:nvPr/>
        </p:nvSpPr>
        <p:spPr>
          <a:xfrm>
            <a:off x="46792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7" name="Oval 116"/>
          <p:cNvSpPr/>
          <p:nvPr/>
        </p:nvSpPr>
        <p:spPr>
          <a:xfrm>
            <a:off x="525680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8" name="Oval 117"/>
          <p:cNvSpPr/>
          <p:nvPr/>
        </p:nvSpPr>
        <p:spPr>
          <a:xfrm>
            <a:off x="565574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9" name="Oval 118"/>
          <p:cNvSpPr/>
          <p:nvPr/>
        </p:nvSpPr>
        <p:spPr>
          <a:xfrm>
            <a:off x="60866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2" name="Oval 131"/>
          <p:cNvSpPr/>
          <p:nvPr/>
        </p:nvSpPr>
        <p:spPr>
          <a:xfrm>
            <a:off x="313945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3" name="Oval 132"/>
          <p:cNvSpPr/>
          <p:nvPr/>
        </p:nvSpPr>
        <p:spPr>
          <a:xfrm>
            <a:off x="35625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4" name="Oval 133"/>
          <p:cNvSpPr/>
          <p:nvPr/>
        </p:nvSpPr>
        <p:spPr>
          <a:xfrm>
            <a:off x="399546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5" name="Oval 134"/>
          <p:cNvSpPr/>
          <p:nvPr/>
        </p:nvSpPr>
        <p:spPr>
          <a:xfrm>
            <a:off x="438842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6" name="Oval 135"/>
          <p:cNvSpPr/>
          <p:nvPr/>
        </p:nvSpPr>
        <p:spPr>
          <a:xfrm>
            <a:off x="48316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6" name="Oval 55"/>
          <p:cNvSpPr/>
          <p:nvPr/>
        </p:nvSpPr>
        <p:spPr>
          <a:xfrm>
            <a:off x="828111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5" name="Oval 54"/>
          <p:cNvSpPr/>
          <p:nvPr/>
        </p:nvSpPr>
        <p:spPr>
          <a:xfrm>
            <a:off x="788815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6" name="Oval 65"/>
          <p:cNvSpPr/>
          <p:nvPr/>
        </p:nvSpPr>
        <p:spPr>
          <a:xfrm>
            <a:off x="82828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6" name="Oval 85"/>
          <p:cNvSpPr/>
          <p:nvPr/>
        </p:nvSpPr>
        <p:spPr>
          <a:xfrm>
            <a:off x="804055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5" name="Oval 114"/>
          <p:cNvSpPr/>
          <p:nvPr/>
        </p:nvSpPr>
        <p:spPr>
          <a:xfrm>
            <a:off x="819295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5" name="Oval 64"/>
          <p:cNvSpPr/>
          <p:nvPr/>
        </p:nvSpPr>
        <p:spPr>
          <a:xfrm>
            <a:off x="788986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5" name="Oval 94"/>
          <p:cNvSpPr/>
          <p:nvPr/>
        </p:nvSpPr>
        <p:spPr>
          <a:xfrm>
            <a:off x="804226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4" name="Oval 123"/>
          <p:cNvSpPr/>
          <p:nvPr/>
        </p:nvSpPr>
        <p:spPr>
          <a:xfrm>
            <a:off x="819466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7" name="Oval 56"/>
          <p:cNvSpPr/>
          <p:nvPr/>
        </p:nvSpPr>
        <p:spPr>
          <a:xfrm>
            <a:off x="872435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7" name="Oval 66"/>
          <p:cNvSpPr/>
          <p:nvPr/>
        </p:nvSpPr>
        <p:spPr>
          <a:xfrm>
            <a:off x="872606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7" name="Oval 86"/>
          <p:cNvSpPr/>
          <p:nvPr/>
        </p:nvSpPr>
        <p:spPr>
          <a:xfrm>
            <a:off x="843351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6" name="Oval 115"/>
          <p:cNvSpPr/>
          <p:nvPr/>
        </p:nvSpPr>
        <p:spPr>
          <a:xfrm>
            <a:off x="858591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6" name="Oval 95"/>
          <p:cNvSpPr/>
          <p:nvPr/>
        </p:nvSpPr>
        <p:spPr>
          <a:xfrm>
            <a:off x="84352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5" name="Oval 124"/>
          <p:cNvSpPr/>
          <p:nvPr/>
        </p:nvSpPr>
        <p:spPr>
          <a:xfrm>
            <a:off x="85876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2" name="Oval 51"/>
          <p:cNvSpPr/>
          <p:nvPr/>
        </p:nvSpPr>
        <p:spPr>
          <a:xfrm>
            <a:off x="660492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2" name="Oval 61"/>
          <p:cNvSpPr/>
          <p:nvPr/>
        </p:nvSpPr>
        <p:spPr>
          <a:xfrm>
            <a:off x="660663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3" name="Oval 52"/>
          <p:cNvSpPr/>
          <p:nvPr/>
        </p:nvSpPr>
        <p:spPr>
          <a:xfrm>
            <a:off x="703214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4" name="Oval 53"/>
          <p:cNvSpPr/>
          <p:nvPr/>
        </p:nvSpPr>
        <p:spPr>
          <a:xfrm>
            <a:off x="745521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3" name="Oval 82"/>
          <p:cNvSpPr/>
          <p:nvPr/>
        </p:nvSpPr>
        <p:spPr>
          <a:xfrm>
            <a:off x="675732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4" name="Oval 83"/>
          <p:cNvSpPr/>
          <p:nvPr/>
        </p:nvSpPr>
        <p:spPr>
          <a:xfrm>
            <a:off x="718454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5" name="Oval 84"/>
          <p:cNvSpPr/>
          <p:nvPr/>
        </p:nvSpPr>
        <p:spPr>
          <a:xfrm>
            <a:off x="760761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1" name="Oval 110"/>
          <p:cNvSpPr/>
          <p:nvPr/>
        </p:nvSpPr>
        <p:spPr>
          <a:xfrm>
            <a:off x="652505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2" name="Oval 111"/>
          <p:cNvSpPr/>
          <p:nvPr/>
        </p:nvSpPr>
        <p:spPr>
          <a:xfrm>
            <a:off x="690972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3" name="Oval 112"/>
          <p:cNvSpPr/>
          <p:nvPr/>
        </p:nvSpPr>
        <p:spPr>
          <a:xfrm>
            <a:off x="733694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4" name="Oval 113"/>
          <p:cNvSpPr/>
          <p:nvPr/>
        </p:nvSpPr>
        <p:spPr>
          <a:xfrm>
            <a:off x="776001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3" name="Oval 62"/>
          <p:cNvSpPr/>
          <p:nvPr/>
        </p:nvSpPr>
        <p:spPr>
          <a:xfrm>
            <a:off x="703385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4" name="Oval 63"/>
          <p:cNvSpPr/>
          <p:nvPr/>
        </p:nvSpPr>
        <p:spPr>
          <a:xfrm>
            <a:off x="745692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2" name="Oval 91"/>
          <p:cNvSpPr/>
          <p:nvPr/>
        </p:nvSpPr>
        <p:spPr>
          <a:xfrm>
            <a:off x="675903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3" name="Oval 92"/>
          <p:cNvSpPr/>
          <p:nvPr/>
        </p:nvSpPr>
        <p:spPr>
          <a:xfrm>
            <a:off x="718625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4" name="Oval 93"/>
          <p:cNvSpPr/>
          <p:nvPr/>
        </p:nvSpPr>
        <p:spPr>
          <a:xfrm>
            <a:off x="760932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0" name="Oval 119"/>
          <p:cNvSpPr/>
          <p:nvPr/>
        </p:nvSpPr>
        <p:spPr>
          <a:xfrm>
            <a:off x="652676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1" name="Oval 120"/>
          <p:cNvSpPr/>
          <p:nvPr/>
        </p:nvSpPr>
        <p:spPr>
          <a:xfrm>
            <a:off x="691143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2" name="Oval 121"/>
          <p:cNvSpPr/>
          <p:nvPr/>
        </p:nvSpPr>
        <p:spPr>
          <a:xfrm>
            <a:off x="733865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3" name="Oval 122"/>
          <p:cNvSpPr/>
          <p:nvPr/>
        </p:nvSpPr>
        <p:spPr>
          <a:xfrm>
            <a:off x="776172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44" name="Picture 1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2140" y="0"/>
            <a:ext cx="5139657" cy="5400000"/>
          </a:xfrm>
          <a:prstGeom prst="rect">
            <a:avLst/>
          </a:prstGeom>
        </p:spPr>
      </p:pic>
      <p:pic>
        <p:nvPicPr>
          <p:cNvPr id="140" name="Picture 1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2140" y="0"/>
            <a:ext cx="5139657" cy="5400000"/>
          </a:xfrm>
          <a:prstGeom prst="rect">
            <a:avLst/>
          </a:prstGeom>
        </p:spPr>
      </p:pic>
      <p:pic>
        <p:nvPicPr>
          <p:cNvPr id="145" name="Picture 144"/>
          <p:cNvPicPr>
            <a:picLocks noChangeAspect="1"/>
          </p:cNvPicPr>
          <p:nvPr/>
        </p:nvPicPr>
        <p:blipFill rotWithShape="1">
          <a:blip r:embed="rId6">
            <a:extLst>
              <a:ext uri="{28A0092B-C50C-407E-A947-70E740481C1C}">
                <a14:useLocalDpi xmlns:a14="http://schemas.microsoft.com/office/drawing/2010/main" val="0"/>
              </a:ext>
            </a:extLst>
          </a:blip>
          <a:srcRect l="9760"/>
          <a:stretch/>
        </p:blipFill>
        <p:spPr>
          <a:xfrm>
            <a:off x="3944630" y="1493173"/>
            <a:ext cx="2988000" cy="694575"/>
          </a:xfrm>
          <a:prstGeom prst="rect">
            <a:avLst/>
          </a:prstGeom>
        </p:spPr>
      </p:pic>
      <p:sp>
        <p:nvSpPr>
          <p:cNvPr id="148" name="Oval 147"/>
          <p:cNvSpPr/>
          <p:nvPr/>
        </p:nvSpPr>
        <p:spPr>
          <a:xfrm>
            <a:off x="438888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9" name="Oval 148"/>
          <p:cNvSpPr/>
          <p:nvPr/>
        </p:nvSpPr>
        <p:spPr>
          <a:xfrm>
            <a:off x="564456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0" name="Oval 149"/>
          <p:cNvSpPr/>
          <p:nvPr/>
        </p:nvSpPr>
        <p:spPr>
          <a:xfrm>
            <a:off x="4294742"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1" name="Oval 150"/>
          <p:cNvSpPr/>
          <p:nvPr/>
        </p:nvSpPr>
        <p:spPr>
          <a:xfrm>
            <a:off x="51245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3" name="Oval 152"/>
          <p:cNvSpPr/>
          <p:nvPr/>
        </p:nvSpPr>
        <p:spPr>
          <a:xfrm>
            <a:off x="3989942"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4" name="Oval 153"/>
          <p:cNvSpPr/>
          <p:nvPr/>
        </p:nvSpPr>
        <p:spPr>
          <a:xfrm>
            <a:off x="48197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5" name="Oval 154"/>
          <p:cNvSpPr/>
          <p:nvPr/>
        </p:nvSpPr>
        <p:spPr>
          <a:xfrm>
            <a:off x="525990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6" name="Oval 155"/>
          <p:cNvSpPr/>
          <p:nvPr/>
        </p:nvSpPr>
        <p:spPr>
          <a:xfrm>
            <a:off x="6071792"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7" name="Oval 156"/>
          <p:cNvSpPr/>
          <p:nvPr/>
        </p:nvSpPr>
        <p:spPr>
          <a:xfrm>
            <a:off x="4142342"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8" name="Oval 157"/>
          <p:cNvSpPr/>
          <p:nvPr/>
        </p:nvSpPr>
        <p:spPr>
          <a:xfrm>
            <a:off x="454128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9" name="Oval 158"/>
          <p:cNvSpPr/>
          <p:nvPr/>
        </p:nvSpPr>
        <p:spPr>
          <a:xfrm>
            <a:off x="49721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0" name="Oval 159"/>
          <p:cNvSpPr/>
          <p:nvPr/>
        </p:nvSpPr>
        <p:spPr>
          <a:xfrm>
            <a:off x="541230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1" name="Oval 160"/>
          <p:cNvSpPr/>
          <p:nvPr/>
        </p:nvSpPr>
        <p:spPr>
          <a:xfrm>
            <a:off x="579696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2" name="Oval 161"/>
          <p:cNvSpPr/>
          <p:nvPr/>
        </p:nvSpPr>
        <p:spPr>
          <a:xfrm>
            <a:off x="469368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3" name="Oval 162"/>
          <p:cNvSpPr/>
          <p:nvPr/>
        </p:nvSpPr>
        <p:spPr>
          <a:xfrm>
            <a:off x="556470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4" name="Oval 163"/>
          <p:cNvSpPr/>
          <p:nvPr/>
        </p:nvSpPr>
        <p:spPr>
          <a:xfrm>
            <a:off x="594936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6" name="Oval 165"/>
          <p:cNvSpPr/>
          <p:nvPr/>
        </p:nvSpPr>
        <p:spPr>
          <a:xfrm>
            <a:off x="6285932"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2" name="Oval 171"/>
          <p:cNvSpPr/>
          <p:nvPr/>
        </p:nvSpPr>
        <p:spPr>
          <a:xfrm>
            <a:off x="671315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6" name="Oval 175"/>
          <p:cNvSpPr/>
          <p:nvPr/>
        </p:nvSpPr>
        <p:spPr>
          <a:xfrm>
            <a:off x="390546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7" name="Oval 176"/>
          <p:cNvSpPr/>
          <p:nvPr/>
        </p:nvSpPr>
        <p:spPr>
          <a:xfrm>
            <a:off x="6438332"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9" name="Oval 178"/>
          <p:cNvSpPr/>
          <p:nvPr/>
        </p:nvSpPr>
        <p:spPr>
          <a:xfrm>
            <a:off x="620607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0" name="Oval 179"/>
          <p:cNvSpPr/>
          <p:nvPr/>
        </p:nvSpPr>
        <p:spPr>
          <a:xfrm>
            <a:off x="6590732"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mc:AlternateContent xmlns:mc="http://schemas.openxmlformats.org/markup-compatibility/2006" xmlns:a14="http://schemas.microsoft.com/office/drawing/2010/main">
        <mc:Choice Requires="a14">
          <p:sp>
            <p:nvSpPr>
              <p:cNvPr id="181" name="Rectangle 180"/>
              <p:cNvSpPr/>
              <p:nvPr/>
            </p:nvSpPr>
            <p:spPr>
              <a:xfrm>
                <a:off x="4183817" y="1030684"/>
                <a:ext cx="517385" cy="4019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ad>
                        <m:radPr>
                          <m:degHide m:val="on"/>
                          <m:ctrlPr>
                            <a:rPr lang="en-IE" i="1" smtClean="0">
                              <a:solidFill>
                                <a:schemeClr val="accent5">
                                  <a:lumMod val="75000"/>
                                </a:schemeClr>
                              </a:solidFill>
                              <a:latin typeface="Cambria Math" panose="02040503050406030204" pitchFamily="18" charset="0"/>
                            </a:rPr>
                          </m:ctrlPr>
                        </m:radPr>
                        <m:deg/>
                        <m:e>
                          <m:r>
                            <a:rPr lang="en-IE" i="1">
                              <a:solidFill>
                                <a:schemeClr val="accent5">
                                  <a:lumMod val="75000"/>
                                </a:schemeClr>
                              </a:solidFill>
                              <a:latin typeface="Cambria Math"/>
                            </a:rPr>
                            <m:t>2</m:t>
                          </m:r>
                        </m:e>
                      </m:rad>
                    </m:oMath>
                  </m:oMathPara>
                </a14:m>
                <a:endParaRPr lang="en-IE" dirty="0">
                  <a:solidFill>
                    <a:schemeClr val="accent5">
                      <a:lumMod val="75000"/>
                    </a:schemeClr>
                  </a:solidFill>
                </a:endParaRPr>
              </a:p>
            </p:txBody>
          </p:sp>
        </mc:Choice>
        <mc:Fallback xmlns="">
          <p:sp>
            <p:nvSpPr>
              <p:cNvPr id="181" name="Rectangle 180"/>
              <p:cNvSpPr>
                <a:spLocks noRot="1" noChangeAspect="1" noMove="1" noResize="1" noEditPoints="1" noAdjustHandles="1" noChangeArrowheads="1" noChangeShapeType="1" noTextEdit="1"/>
              </p:cNvSpPr>
              <p:nvPr/>
            </p:nvSpPr>
            <p:spPr>
              <a:xfrm>
                <a:off x="4183817" y="1030684"/>
                <a:ext cx="517385" cy="401970"/>
              </a:xfrm>
              <a:prstGeom prst="rect">
                <a:avLst/>
              </a:prstGeom>
              <a:blipFill rotWithShape="1">
                <a:blip r:embed="rId9"/>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82" name="Rectangle 181"/>
              <p:cNvSpPr/>
              <p:nvPr/>
            </p:nvSpPr>
            <p:spPr>
              <a:xfrm>
                <a:off x="4716767" y="1030684"/>
                <a:ext cx="517385" cy="4019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ad>
                        <m:radPr>
                          <m:degHide m:val="on"/>
                          <m:ctrlPr>
                            <a:rPr lang="en-IE" i="1" smtClean="0">
                              <a:solidFill>
                                <a:schemeClr val="accent5">
                                  <a:lumMod val="75000"/>
                                </a:schemeClr>
                              </a:solidFill>
                              <a:latin typeface="Cambria Math" panose="02040503050406030204" pitchFamily="18" charset="0"/>
                            </a:rPr>
                          </m:ctrlPr>
                        </m:radPr>
                        <m:deg/>
                        <m:e>
                          <m:r>
                            <a:rPr lang="en-IE" b="0" i="1" smtClean="0">
                              <a:solidFill>
                                <a:schemeClr val="accent5">
                                  <a:lumMod val="75000"/>
                                </a:schemeClr>
                              </a:solidFill>
                              <a:latin typeface="Cambria Math"/>
                            </a:rPr>
                            <m:t>3</m:t>
                          </m:r>
                        </m:e>
                      </m:rad>
                    </m:oMath>
                  </m:oMathPara>
                </a14:m>
                <a:endParaRPr lang="en-IE" dirty="0">
                  <a:solidFill>
                    <a:schemeClr val="accent5">
                      <a:lumMod val="75000"/>
                    </a:schemeClr>
                  </a:solidFill>
                </a:endParaRPr>
              </a:p>
            </p:txBody>
          </p:sp>
        </mc:Choice>
        <mc:Fallback xmlns="">
          <p:sp>
            <p:nvSpPr>
              <p:cNvPr id="182" name="Rectangle 181"/>
              <p:cNvSpPr>
                <a:spLocks noRot="1" noChangeAspect="1" noMove="1" noResize="1" noEditPoints="1" noAdjustHandles="1" noChangeArrowheads="1" noChangeShapeType="1" noTextEdit="1"/>
              </p:cNvSpPr>
              <p:nvPr/>
            </p:nvSpPr>
            <p:spPr>
              <a:xfrm>
                <a:off x="4716767" y="1030684"/>
                <a:ext cx="517385" cy="401970"/>
              </a:xfrm>
              <a:prstGeom prst="rect">
                <a:avLst/>
              </a:prstGeom>
              <a:blipFill rotWithShape="1">
                <a:blip r:embed="rId10"/>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83" name="Rectangle 182"/>
              <p:cNvSpPr/>
              <p:nvPr/>
            </p:nvSpPr>
            <p:spPr>
              <a:xfrm>
                <a:off x="6199696" y="1030684"/>
                <a:ext cx="35644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b="0" i="1" smtClean="0">
                          <a:solidFill>
                            <a:schemeClr val="accent5">
                              <a:lumMod val="75000"/>
                            </a:schemeClr>
                          </a:solidFill>
                          <a:latin typeface="Cambria Math"/>
                        </a:rPr>
                        <m:t>𝑒</m:t>
                      </m:r>
                    </m:oMath>
                  </m:oMathPara>
                </a14:m>
                <a:endParaRPr lang="en-IE" dirty="0">
                  <a:solidFill>
                    <a:schemeClr val="accent5">
                      <a:lumMod val="75000"/>
                    </a:schemeClr>
                  </a:solidFill>
                </a:endParaRPr>
              </a:p>
            </p:txBody>
          </p:sp>
        </mc:Choice>
        <mc:Fallback xmlns="">
          <p:sp>
            <p:nvSpPr>
              <p:cNvPr id="183" name="Rectangle 182"/>
              <p:cNvSpPr>
                <a:spLocks noRot="1" noChangeAspect="1" noMove="1" noResize="1" noEditPoints="1" noAdjustHandles="1" noChangeArrowheads="1" noChangeShapeType="1" noTextEdit="1"/>
              </p:cNvSpPr>
              <p:nvPr/>
            </p:nvSpPr>
            <p:spPr>
              <a:xfrm>
                <a:off x="6199696" y="1030684"/>
                <a:ext cx="356443" cy="369332"/>
              </a:xfrm>
              <a:prstGeom prst="rect">
                <a:avLst/>
              </a:prstGeom>
              <a:blipFill rotWithShape="1">
                <a:blip r:embed="rId11"/>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84" name="Rectangle 183"/>
              <p:cNvSpPr/>
              <p:nvPr/>
            </p:nvSpPr>
            <p:spPr>
              <a:xfrm>
                <a:off x="6622965" y="1030684"/>
                <a:ext cx="37875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b="0" i="1" smtClean="0">
                          <a:solidFill>
                            <a:schemeClr val="accent5">
                              <a:lumMod val="75000"/>
                            </a:schemeClr>
                          </a:solidFill>
                          <a:latin typeface="Cambria Math"/>
                          <a:ea typeface="Cambria Math"/>
                        </a:rPr>
                        <m:t>𝜋</m:t>
                      </m:r>
                    </m:oMath>
                  </m:oMathPara>
                </a14:m>
                <a:endParaRPr lang="en-IE" dirty="0">
                  <a:solidFill>
                    <a:schemeClr val="accent5">
                      <a:lumMod val="75000"/>
                    </a:schemeClr>
                  </a:solidFill>
                </a:endParaRPr>
              </a:p>
            </p:txBody>
          </p:sp>
        </mc:Choice>
        <mc:Fallback xmlns="">
          <p:sp>
            <p:nvSpPr>
              <p:cNvPr id="184" name="Rectangle 183"/>
              <p:cNvSpPr>
                <a:spLocks noRot="1" noChangeAspect="1" noMove="1" noResize="1" noEditPoints="1" noAdjustHandles="1" noChangeArrowheads="1" noChangeShapeType="1" noTextEdit="1"/>
              </p:cNvSpPr>
              <p:nvPr/>
            </p:nvSpPr>
            <p:spPr>
              <a:xfrm>
                <a:off x="6622965" y="1030684"/>
                <a:ext cx="378758" cy="369332"/>
              </a:xfrm>
              <a:prstGeom prst="rect">
                <a:avLst/>
              </a:prstGeom>
              <a:blipFill rotWithShape="1">
                <a:blip r:embed="rId12"/>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85" name="Rectangle 184"/>
              <p:cNvSpPr/>
              <p:nvPr/>
            </p:nvSpPr>
            <p:spPr>
              <a:xfrm>
                <a:off x="5407608" y="1030684"/>
                <a:ext cx="517385" cy="4075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ad>
                        <m:radPr>
                          <m:degHide m:val="on"/>
                          <m:ctrlPr>
                            <a:rPr lang="en-IE" i="1" smtClean="0">
                              <a:solidFill>
                                <a:schemeClr val="accent5">
                                  <a:lumMod val="75000"/>
                                </a:schemeClr>
                              </a:solidFill>
                              <a:latin typeface="Cambria Math" panose="02040503050406030204" pitchFamily="18" charset="0"/>
                            </a:rPr>
                          </m:ctrlPr>
                        </m:radPr>
                        <m:deg/>
                        <m:e>
                          <m:r>
                            <a:rPr lang="en-IE" b="0" i="1" smtClean="0">
                              <a:solidFill>
                                <a:schemeClr val="accent5">
                                  <a:lumMod val="75000"/>
                                </a:schemeClr>
                              </a:solidFill>
                              <a:latin typeface="Cambria Math"/>
                            </a:rPr>
                            <m:t>5</m:t>
                          </m:r>
                        </m:e>
                      </m:rad>
                    </m:oMath>
                  </m:oMathPara>
                </a14:m>
                <a:endParaRPr lang="en-IE" dirty="0">
                  <a:solidFill>
                    <a:schemeClr val="accent5">
                      <a:lumMod val="75000"/>
                    </a:schemeClr>
                  </a:solidFill>
                </a:endParaRPr>
              </a:p>
            </p:txBody>
          </p:sp>
        </mc:Choice>
        <mc:Fallback xmlns="">
          <p:sp>
            <p:nvSpPr>
              <p:cNvPr id="185" name="Rectangle 184"/>
              <p:cNvSpPr>
                <a:spLocks noRot="1" noChangeAspect="1" noMove="1" noResize="1" noEditPoints="1" noAdjustHandles="1" noChangeArrowheads="1" noChangeShapeType="1" noTextEdit="1"/>
              </p:cNvSpPr>
              <p:nvPr/>
            </p:nvSpPr>
            <p:spPr>
              <a:xfrm>
                <a:off x="5407608" y="1030684"/>
                <a:ext cx="517385" cy="407547"/>
              </a:xfrm>
              <a:prstGeom prst="rect">
                <a:avLst/>
              </a:prstGeom>
              <a:blipFill rotWithShape="1">
                <a:blip r:embed="rId13"/>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86" name="Rectangle 185"/>
              <p:cNvSpPr/>
              <p:nvPr/>
            </p:nvSpPr>
            <p:spPr>
              <a:xfrm>
                <a:off x="5836266" y="1032858"/>
                <a:ext cx="517385"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ad>
                        <m:radPr>
                          <m:degHide m:val="on"/>
                          <m:ctrlPr>
                            <a:rPr lang="en-IE" i="1" smtClean="0">
                              <a:solidFill>
                                <a:schemeClr val="accent5">
                                  <a:lumMod val="75000"/>
                                </a:schemeClr>
                              </a:solidFill>
                              <a:latin typeface="Cambria Math" panose="02040503050406030204" pitchFamily="18" charset="0"/>
                            </a:rPr>
                          </m:ctrlPr>
                        </m:radPr>
                        <m:deg/>
                        <m:e>
                          <m:r>
                            <a:rPr lang="en-IE" b="0" i="1" smtClean="0">
                              <a:solidFill>
                                <a:schemeClr val="accent5">
                                  <a:lumMod val="75000"/>
                                </a:schemeClr>
                              </a:solidFill>
                              <a:latin typeface="Cambria Math"/>
                            </a:rPr>
                            <m:t>7</m:t>
                          </m:r>
                        </m:e>
                      </m:rad>
                    </m:oMath>
                  </m:oMathPara>
                </a14:m>
                <a:endParaRPr lang="en-IE" dirty="0">
                  <a:solidFill>
                    <a:schemeClr val="accent5">
                      <a:lumMod val="75000"/>
                    </a:schemeClr>
                  </a:solidFill>
                </a:endParaRPr>
              </a:p>
            </p:txBody>
          </p:sp>
        </mc:Choice>
        <mc:Fallback xmlns="">
          <p:sp>
            <p:nvSpPr>
              <p:cNvPr id="186" name="Rectangle 185"/>
              <p:cNvSpPr>
                <a:spLocks noRot="1" noChangeAspect="1" noMove="1" noResize="1" noEditPoints="1" noAdjustHandles="1" noChangeArrowheads="1" noChangeShapeType="1" noTextEdit="1"/>
              </p:cNvSpPr>
              <p:nvPr/>
            </p:nvSpPr>
            <p:spPr>
              <a:xfrm>
                <a:off x="5836266" y="1032858"/>
                <a:ext cx="517385" cy="400110"/>
              </a:xfrm>
              <a:prstGeom prst="rect">
                <a:avLst/>
              </a:prstGeom>
              <a:blipFill rotWithShape="1">
                <a:blip r:embed="rId14"/>
                <a:stretch>
                  <a:fillRect/>
                </a:stretch>
              </a:blipFill>
            </p:spPr>
            <p:txBody>
              <a:bodyPr/>
              <a:lstStyle/>
              <a:p>
                <a:r>
                  <a:rPr lang="en-IE">
                    <a:noFill/>
                  </a:rPr>
                  <a:t> </a:t>
                </a:r>
              </a:p>
            </p:txBody>
          </p:sp>
        </mc:Fallback>
      </mc:AlternateContent>
      <p:sp>
        <p:nvSpPr>
          <p:cNvPr id="187" name="Oval 186"/>
          <p:cNvSpPr/>
          <p:nvPr/>
        </p:nvSpPr>
        <p:spPr>
          <a:xfrm>
            <a:off x="4403574" y="1431589"/>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8" name="Oval 187"/>
          <p:cNvSpPr/>
          <p:nvPr/>
        </p:nvSpPr>
        <p:spPr>
          <a:xfrm>
            <a:off x="4908401" y="1431589"/>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9" name="Oval 188"/>
          <p:cNvSpPr/>
          <p:nvPr/>
        </p:nvSpPr>
        <p:spPr>
          <a:xfrm>
            <a:off x="5605786" y="1431589"/>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0" name="Oval 189"/>
          <p:cNvSpPr/>
          <p:nvPr/>
        </p:nvSpPr>
        <p:spPr>
          <a:xfrm>
            <a:off x="6043020" y="1431589"/>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1" name="Oval 190"/>
          <p:cNvSpPr/>
          <p:nvPr/>
        </p:nvSpPr>
        <p:spPr>
          <a:xfrm>
            <a:off x="6310916" y="1431589"/>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2" name="Oval 191"/>
          <p:cNvSpPr/>
          <p:nvPr/>
        </p:nvSpPr>
        <p:spPr>
          <a:xfrm>
            <a:off x="6785910" y="1431589"/>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Box 1"/>
          <p:cNvSpPr txBox="1"/>
          <p:nvPr/>
        </p:nvSpPr>
        <p:spPr>
          <a:xfrm>
            <a:off x="576424" y="5582132"/>
            <a:ext cx="5772349" cy="954107"/>
          </a:xfrm>
          <a:prstGeom prst="rect">
            <a:avLst/>
          </a:prstGeom>
          <a:solidFill>
            <a:schemeClr val="accent3">
              <a:lumMod val="20000"/>
              <a:lumOff val="80000"/>
            </a:schemeClr>
          </a:solidFill>
          <a:ln w="47625">
            <a:solidFill>
              <a:srgbClr val="0070C0"/>
            </a:solidFill>
          </a:ln>
        </p:spPr>
        <p:txBody>
          <a:bodyPr wrap="none" rtlCol="0">
            <a:spAutoFit/>
          </a:bodyPr>
          <a:lstStyle/>
          <a:p>
            <a:pPr algn="ctr"/>
            <a:r>
              <a:rPr lang="en-IE" sz="2800" b="1" dirty="0" smtClean="0">
                <a:solidFill>
                  <a:srgbClr val="0070C0"/>
                </a:solidFill>
                <a:latin typeface="Calibri" panose="020F0502020204030204" pitchFamily="34" charset="0"/>
              </a:rPr>
              <a:t>Are these the only irrational numbers</a:t>
            </a:r>
          </a:p>
          <a:p>
            <a:pPr algn="ctr"/>
            <a:r>
              <a:rPr lang="en-IE" sz="2800" b="1" dirty="0" smtClean="0">
                <a:solidFill>
                  <a:srgbClr val="0070C0"/>
                </a:solidFill>
                <a:latin typeface="Calibri" panose="020F0502020204030204" pitchFamily="34" charset="0"/>
              </a:rPr>
              <a:t>based on these numbers?</a:t>
            </a:r>
          </a:p>
        </p:txBody>
      </p:sp>
      <p:grpSp>
        <p:nvGrpSpPr>
          <p:cNvPr id="6" name="Group 5"/>
          <p:cNvGrpSpPr/>
          <p:nvPr/>
        </p:nvGrpSpPr>
        <p:grpSpPr>
          <a:xfrm>
            <a:off x="6137654" y="-135247"/>
            <a:ext cx="3072081" cy="1290569"/>
            <a:chOff x="6137654" y="-135247"/>
            <a:chExt cx="3072081" cy="1290569"/>
          </a:xfrm>
        </p:grpSpPr>
        <p:sp>
          <p:nvSpPr>
            <p:cNvPr id="5" name="Right Arrow 4"/>
            <p:cNvSpPr/>
            <p:nvPr/>
          </p:nvSpPr>
          <p:spPr bwMode="auto">
            <a:xfrm rot="9709051">
              <a:off x="6137654" y="738755"/>
              <a:ext cx="843278" cy="317358"/>
            </a:xfrm>
            <a:prstGeom prst="rightArrow">
              <a:avLst/>
            </a:prstGeom>
            <a:solidFill>
              <a:schemeClr val="hlink">
                <a:alpha val="64999"/>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2400" b="0" i="0" u="none" strike="noStrike" cap="none" normalizeH="0" baseline="0" smtClean="0">
                <a:ln>
                  <a:noFill/>
                </a:ln>
                <a:solidFill>
                  <a:schemeClr val="tx1"/>
                </a:solidFill>
                <a:effectLst/>
                <a:latin typeface="Times New Roman" pitchFamily="18" charset="0"/>
              </a:endParaRPr>
            </a:p>
          </p:txBody>
        </p:sp>
        <p:sp>
          <p:nvSpPr>
            <p:cNvPr id="3" name="Cloud Callout 2"/>
            <p:cNvSpPr/>
            <p:nvPr/>
          </p:nvSpPr>
          <p:spPr bwMode="auto">
            <a:xfrm>
              <a:off x="6911430" y="-135247"/>
              <a:ext cx="2298305" cy="1290569"/>
            </a:xfrm>
            <a:prstGeom prst="cloudCallout">
              <a:avLst>
                <a:gd name="adj1" fmla="val -42028"/>
                <a:gd name="adj2" fmla="val 15404"/>
              </a:avLst>
            </a:prstGeom>
            <a:solidFill>
              <a:schemeClr val="hlink">
                <a:alpha val="64999"/>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IE" sz="2400" b="0" i="0" u="none" strike="noStrike" cap="none" normalizeH="0" baseline="0" dirty="0" smtClean="0">
                  <a:ln>
                    <a:noFill/>
                  </a:ln>
                  <a:solidFill>
                    <a:schemeClr val="tx1"/>
                  </a:solidFill>
                  <a:effectLst/>
                  <a:latin typeface="Calibri" panose="020F0502020204030204" pitchFamily="34" charset="0"/>
                </a:rPr>
                <a:t>Familiar irrational</a:t>
              </a:r>
              <a:r>
                <a:rPr lang="en-IE" sz="2400" dirty="0">
                  <a:latin typeface="Calibri" panose="020F0502020204030204" pitchFamily="34" charset="0"/>
                </a:rPr>
                <a:t>s</a:t>
              </a:r>
              <a:endParaRPr kumimoji="0" lang="en-IE" sz="2400" b="0" i="0" u="none" strike="noStrike" cap="none" normalizeH="0" baseline="0" dirty="0" smtClean="0">
                <a:ln>
                  <a:noFill/>
                </a:ln>
                <a:solidFill>
                  <a:schemeClr val="tx1"/>
                </a:solidFill>
                <a:effectLst/>
                <a:latin typeface="Calibri" panose="020F0502020204030204" pitchFamily="34" charset="0"/>
              </a:endParaRPr>
            </a:p>
          </p:txBody>
        </p:sp>
      </p:grpSp>
      <p:grpSp>
        <p:nvGrpSpPr>
          <p:cNvPr id="11" name="Group 10"/>
          <p:cNvGrpSpPr/>
          <p:nvPr/>
        </p:nvGrpSpPr>
        <p:grpSpPr>
          <a:xfrm>
            <a:off x="8783960" y="1155322"/>
            <a:ext cx="7213784" cy="4599432"/>
            <a:chOff x="8783960" y="1155322"/>
            <a:chExt cx="7213784" cy="4599432"/>
          </a:xfrm>
        </p:grpSpPr>
        <p:sp>
          <p:nvSpPr>
            <p:cNvPr id="12" name="Snip Single Corner Rectangle 11"/>
            <p:cNvSpPr/>
            <p:nvPr/>
          </p:nvSpPr>
          <p:spPr>
            <a:xfrm flipH="1">
              <a:off x="8783960" y="1952836"/>
              <a:ext cx="360040" cy="1044116"/>
            </a:xfrm>
            <a:prstGeom prst="snip1Rect">
              <a:avLst>
                <a:gd name="adj" fmla="val 27932"/>
              </a:avLst>
            </a:prstGeom>
            <a:solidFill>
              <a:srgbClr val="990033"/>
            </a:solidFill>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IE" dirty="0" smtClean="0"/>
                <a:t>Page 23</a:t>
              </a:r>
              <a:endParaRPr lang="en-IE" dirty="0"/>
            </a:p>
          </p:txBody>
        </p:sp>
        <p:pic>
          <p:nvPicPr>
            <p:cNvPr id="13" name="Picture 1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226612" y="1155322"/>
              <a:ext cx="6771132" cy="45994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extLst>
      <p:ext uri="{BB962C8B-B14F-4D97-AF65-F5344CB8AC3E}">
        <p14:creationId xmlns:p14="http://schemas.microsoft.com/office/powerpoint/2010/main" val="273905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fade">
                                      <p:cBhvr>
                                        <p:cTn id="7" dur="500"/>
                                        <p:tgtEl>
                                          <p:spTgt spid="1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9"/>
                                        </p:tgtEl>
                                        <p:attrNameLst>
                                          <p:attrName>style.visibility</p:attrName>
                                        </p:attrNameLst>
                                      </p:cBhvr>
                                      <p:to>
                                        <p:strVal val="visible"/>
                                      </p:to>
                                    </p:set>
                                    <p:animEffect transition="in" filter="fade">
                                      <p:cBhvr>
                                        <p:cTn id="10" dur="500"/>
                                        <p:tgtEl>
                                          <p:spTgt spid="14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0"/>
                                        </p:tgtEl>
                                        <p:attrNameLst>
                                          <p:attrName>style.visibility</p:attrName>
                                        </p:attrNameLst>
                                      </p:cBhvr>
                                      <p:to>
                                        <p:strVal val="visible"/>
                                      </p:to>
                                    </p:set>
                                    <p:animEffect transition="in" filter="fade">
                                      <p:cBhvr>
                                        <p:cTn id="13" dur="500"/>
                                        <p:tgtEl>
                                          <p:spTgt spid="15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1"/>
                                        </p:tgtEl>
                                        <p:attrNameLst>
                                          <p:attrName>style.visibility</p:attrName>
                                        </p:attrNameLst>
                                      </p:cBhvr>
                                      <p:to>
                                        <p:strVal val="visible"/>
                                      </p:to>
                                    </p:set>
                                    <p:animEffect transition="in" filter="fade">
                                      <p:cBhvr>
                                        <p:cTn id="16" dur="500"/>
                                        <p:tgtEl>
                                          <p:spTgt spid="15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3"/>
                                        </p:tgtEl>
                                        <p:attrNameLst>
                                          <p:attrName>style.visibility</p:attrName>
                                        </p:attrNameLst>
                                      </p:cBhvr>
                                      <p:to>
                                        <p:strVal val="visible"/>
                                      </p:to>
                                    </p:set>
                                    <p:animEffect transition="in" filter="fade">
                                      <p:cBhvr>
                                        <p:cTn id="19" dur="500"/>
                                        <p:tgtEl>
                                          <p:spTgt spid="15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4"/>
                                        </p:tgtEl>
                                        <p:attrNameLst>
                                          <p:attrName>style.visibility</p:attrName>
                                        </p:attrNameLst>
                                      </p:cBhvr>
                                      <p:to>
                                        <p:strVal val="visible"/>
                                      </p:to>
                                    </p:set>
                                    <p:animEffect transition="in" filter="fade">
                                      <p:cBhvr>
                                        <p:cTn id="22" dur="500"/>
                                        <p:tgtEl>
                                          <p:spTgt spid="15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5"/>
                                        </p:tgtEl>
                                        <p:attrNameLst>
                                          <p:attrName>style.visibility</p:attrName>
                                        </p:attrNameLst>
                                      </p:cBhvr>
                                      <p:to>
                                        <p:strVal val="visible"/>
                                      </p:to>
                                    </p:set>
                                    <p:animEffect transition="in" filter="fade">
                                      <p:cBhvr>
                                        <p:cTn id="25" dur="500"/>
                                        <p:tgtEl>
                                          <p:spTgt spid="15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6"/>
                                        </p:tgtEl>
                                        <p:attrNameLst>
                                          <p:attrName>style.visibility</p:attrName>
                                        </p:attrNameLst>
                                      </p:cBhvr>
                                      <p:to>
                                        <p:strVal val="visible"/>
                                      </p:to>
                                    </p:set>
                                    <p:animEffect transition="in" filter="fade">
                                      <p:cBhvr>
                                        <p:cTn id="28" dur="500"/>
                                        <p:tgtEl>
                                          <p:spTgt spid="15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7"/>
                                        </p:tgtEl>
                                        <p:attrNameLst>
                                          <p:attrName>style.visibility</p:attrName>
                                        </p:attrNameLst>
                                      </p:cBhvr>
                                      <p:to>
                                        <p:strVal val="visible"/>
                                      </p:to>
                                    </p:set>
                                    <p:animEffect transition="in" filter="fade">
                                      <p:cBhvr>
                                        <p:cTn id="31" dur="500"/>
                                        <p:tgtEl>
                                          <p:spTgt spid="15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8"/>
                                        </p:tgtEl>
                                        <p:attrNameLst>
                                          <p:attrName>style.visibility</p:attrName>
                                        </p:attrNameLst>
                                      </p:cBhvr>
                                      <p:to>
                                        <p:strVal val="visible"/>
                                      </p:to>
                                    </p:set>
                                    <p:animEffect transition="in" filter="fade">
                                      <p:cBhvr>
                                        <p:cTn id="34" dur="500"/>
                                        <p:tgtEl>
                                          <p:spTgt spid="15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9"/>
                                        </p:tgtEl>
                                        <p:attrNameLst>
                                          <p:attrName>style.visibility</p:attrName>
                                        </p:attrNameLst>
                                      </p:cBhvr>
                                      <p:to>
                                        <p:strVal val="visible"/>
                                      </p:to>
                                    </p:set>
                                    <p:animEffect transition="in" filter="fade">
                                      <p:cBhvr>
                                        <p:cTn id="37" dur="500"/>
                                        <p:tgtEl>
                                          <p:spTgt spid="15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0"/>
                                        </p:tgtEl>
                                        <p:attrNameLst>
                                          <p:attrName>style.visibility</p:attrName>
                                        </p:attrNameLst>
                                      </p:cBhvr>
                                      <p:to>
                                        <p:strVal val="visible"/>
                                      </p:to>
                                    </p:set>
                                    <p:animEffect transition="in" filter="fade">
                                      <p:cBhvr>
                                        <p:cTn id="40" dur="500"/>
                                        <p:tgtEl>
                                          <p:spTgt spid="16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1"/>
                                        </p:tgtEl>
                                        <p:attrNameLst>
                                          <p:attrName>style.visibility</p:attrName>
                                        </p:attrNameLst>
                                      </p:cBhvr>
                                      <p:to>
                                        <p:strVal val="visible"/>
                                      </p:to>
                                    </p:set>
                                    <p:animEffect transition="in" filter="fade">
                                      <p:cBhvr>
                                        <p:cTn id="43" dur="500"/>
                                        <p:tgtEl>
                                          <p:spTgt spid="16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62"/>
                                        </p:tgtEl>
                                        <p:attrNameLst>
                                          <p:attrName>style.visibility</p:attrName>
                                        </p:attrNameLst>
                                      </p:cBhvr>
                                      <p:to>
                                        <p:strVal val="visible"/>
                                      </p:to>
                                    </p:set>
                                    <p:animEffect transition="in" filter="fade">
                                      <p:cBhvr>
                                        <p:cTn id="46" dur="500"/>
                                        <p:tgtEl>
                                          <p:spTgt spid="16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63"/>
                                        </p:tgtEl>
                                        <p:attrNameLst>
                                          <p:attrName>style.visibility</p:attrName>
                                        </p:attrNameLst>
                                      </p:cBhvr>
                                      <p:to>
                                        <p:strVal val="visible"/>
                                      </p:to>
                                    </p:set>
                                    <p:animEffect transition="in" filter="fade">
                                      <p:cBhvr>
                                        <p:cTn id="49" dur="500"/>
                                        <p:tgtEl>
                                          <p:spTgt spid="16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64"/>
                                        </p:tgtEl>
                                        <p:attrNameLst>
                                          <p:attrName>style.visibility</p:attrName>
                                        </p:attrNameLst>
                                      </p:cBhvr>
                                      <p:to>
                                        <p:strVal val="visible"/>
                                      </p:to>
                                    </p:set>
                                    <p:animEffect transition="in" filter="fade">
                                      <p:cBhvr>
                                        <p:cTn id="52" dur="500"/>
                                        <p:tgtEl>
                                          <p:spTgt spid="16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66"/>
                                        </p:tgtEl>
                                        <p:attrNameLst>
                                          <p:attrName>style.visibility</p:attrName>
                                        </p:attrNameLst>
                                      </p:cBhvr>
                                      <p:to>
                                        <p:strVal val="visible"/>
                                      </p:to>
                                    </p:set>
                                    <p:animEffect transition="in" filter="fade">
                                      <p:cBhvr>
                                        <p:cTn id="55" dur="500"/>
                                        <p:tgtEl>
                                          <p:spTgt spid="16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72"/>
                                        </p:tgtEl>
                                        <p:attrNameLst>
                                          <p:attrName>style.visibility</p:attrName>
                                        </p:attrNameLst>
                                      </p:cBhvr>
                                      <p:to>
                                        <p:strVal val="visible"/>
                                      </p:to>
                                    </p:set>
                                    <p:animEffect transition="in" filter="fade">
                                      <p:cBhvr>
                                        <p:cTn id="58" dur="500"/>
                                        <p:tgtEl>
                                          <p:spTgt spid="17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fade">
                                      <p:cBhvr>
                                        <p:cTn id="61" dur="500"/>
                                        <p:tgtEl>
                                          <p:spTgt spid="17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77"/>
                                        </p:tgtEl>
                                        <p:attrNameLst>
                                          <p:attrName>style.visibility</p:attrName>
                                        </p:attrNameLst>
                                      </p:cBhvr>
                                      <p:to>
                                        <p:strVal val="visible"/>
                                      </p:to>
                                    </p:set>
                                    <p:animEffect transition="in" filter="fade">
                                      <p:cBhvr>
                                        <p:cTn id="64" dur="500"/>
                                        <p:tgtEl>
                                          <p:spTgt spid="17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79"/>
                                        </p:tgtEl>
                                        <p:attrNameLst>
                                          <p:attrName>style.visibility</p:attrName>
                                        </p:attrNameLst>
                                      </p:cBhvr>
                                      <p:to>
                                        <p:strVal val="visible"/>
                                      </p:to>
                                    </p:set>
                                    <p:animEffect transition="in" filter="fade">
                                      <p:cBhvr>
                                        <p:cTn id="67" dur="500"/>
                                        <p:tgtEl>
                                          <p:spTgt spid="17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80"/>
                                        </p:tgtEl>
                                        <p:attrNameLst>
                                          <p:attrName>style.visibility</p:attrName>
                                        </p:attrNameLst>
                                      </p:cBhvr>
                                      <p:to>
                                        <p:strVal val="visible"/>
                                      </p:to>
                                    </p:set>
                                    <p:animEffect transition="in" filter="fade">
                                      <p:cBhvr>
                                        <p:cTn id="70" dur="500"/>
                                        <p:tgtEl>
                                          <p:spTgt spid="180"/>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81"/>
                                        </p:tgtEl>
                                        <p:attrNameLst>
                                          <p:attrName>style.visibility</p:attrName>
                                        </p:attrNameLst>
                                      </p:cBhvr>
                                      <p:to>
                                        <p:strVal val="visible"/>
                                      </p:to>
                                    </p:set>
                                    <p:animEffect transition="in" filter="fade">
                                      <p:cBhvr>
                                        <p:cTn id="75" dur="500"/>
                                        <p:tgtEl>
                                          <p:spTgt spid="181"/>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82"/>
                                        </p:tgtEl>
                                        <p:attrNameLst>
                                          <p:attrName>style.visibility</p:attrName>
                                        </p:attrNameLst>
                                      </p:cBhvr>
                                      <p:to>
                                        <p:strVal val="visible"/>
                                      </p:to>
                                    </p:set>
                                    <p:animEffect transition="in" filter="fade">
                                      <p:cBhvr>
                                        <p:cTn id="78" dur="500"/>
                                        <p:tgtEl>
                                          <p:spTgt spid="18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85"/>
                                        </p:tgtEl>
                                        <p:attrNameLst>
                                          <p:attrName>style.visibility</p:attrName>
                                        </p:attrNameLst>
                                      </p:cBhvr>
                                      <p:to>
                                        <p:strVal val="visible"/>
                                      </p:to>
                                    </p:set>
                                    <p:animEffect transition="in" filter="fade">
                                      <p:cBhvr>
                                        <p:cTn id="81" dur="500"/>
                                        <p:tgtEl>
                                          <p:spTgt spid="185"/>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86"/>
                                        </p:tgtEl>
                                        <p:attrNameLst>
                                          <p:attrName>style.visibility</p:attrName>
                                        </p:attrNameLst>
                                      </p:cBhvr>
                                      <p:to>
                                        <p:strVal val="visible"/>
                                      </p:to>
                                    </p:set>
                                    <p:animEffect transition="in" filter="fade">
                                      <p:cBhvr>
                                        <p:cTn id="84" dur="500"/>
                                        <p:tgtEl>
                                          <p:spTgt spid="186"/>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83"/>
                                        </p:tgtEl>
                                        <p:attrNameLst>
                                          <p:attrName>style.visibility</p:attrName>
                                        </p:attrNameLst>
                                      </p:cBhvr>
                                      <p:to>
                                        <p:strVal val="visible"/>
                                      </p:to>
                                    </p:set>
                                    <p:animEffect transition="in" filter="fade">
                                      <p:cBhvr>
                                        <p:cTn id="87" dur="500"/>
                                        <p:tgtEl>
                                          <p:spTgt spid="183"/>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84"/>
                                        </p:tgtEl>
                                        <p:attrNameLst>
                                          <p:attrName>style.visibility</p:attrName>
                                        </p:attrNameLst>
                                      </p:cBhvr>
                                      <p:to>
                                        <p:strVal val="visible"/>
                                      </p:to>
                                    </p:set>
                                    <p:animEffect transition="in" filter="fade">
                                      <p:cBhvr>
                                        <p:cTn id="90" dur="500"/>
                                        <p:tgtEl>
                                          <p:spTgt spid="184"/>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87"/>
                                        </p:tgtEl>
                                        <p:attrNameLst>
                                          <p:attrName>style.visibility</p:attrName>
                                        </p:attrNameLst>
                                      </p:cBhvr>
                                      <p:to>
                                        <p:strVal val="visible"/>
                                      </p:to>
                                    </p:set>
                                    <p:animEffect transition="in" filter="fade">
                                      <p:cBhvr>
                                        <p:cTn id="93" dur="500"/>
                                        <p:tgtEl>
                                          <p:spTgt spid="187"/>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88"/>
                                        </p:tgtEl>
                                        <p:attrNameLst>
                                          <p:attrName>style.visibility</p:attrName>
                                        </p:attrNameLst>
                                      </p:cBhvr>
                                      <p:to>
                                        <p:strVal val="visible"/>
                                      </p:to>
                                    </p:set>
                                    <p:animEffect transition="in" filter="fade">
                                      <p:cBhvr>
                                        <p:cTn id="96" dur="500"/>
                                        <p:tgtEl>
                                          <p:spTgt spid="188"/>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89"/>
                                        </p:tgtEl>
                                        <p:attrNameLst>
                                          <p:attrName>style.visibility</p:attrName>
                                        </p:attrNameLst>
                                      </p:cBhvr>
                                      <p:to>
                                        <p:strVal val="visible"/>
                                      </p:to>
                                    </p:set>
                                    <p:animEffect transition="in" filter="fade">
                                      <p:cBhvr>
                                        <p:cTn id="99" dur="500"/>
                                        <p:tgtEl>
                                          <p:spTgt spid="189"/>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90"/>
                                        </p:tgtEl>
                                        <p:attrNameLst>
                                          <p:attrName>style.visibility</p:attrName>
                                        </p:attrNameLst>
                                      </p:cBhvr>
                                      <p:to>
                                        <p:strVal val="visible"/>
                                      </p:to>
                                    </p:set>
                                    <p:animEffect transition="in" filter="fade">
                                      <p:cBhvr>
                                        <p:cTn id="102" dur="500"/>
                                        <p:tgtEl>
                                          <p:spTgt spid="190"/>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91"/>
                                        </p:tgtEl>
                                        <p:attrNameLst>
                                          <p:attrName>style.visibility</p:attrName>
                                        </p:attrNameLst>
                                      </p:cBhvr>
                                      <p:to>
                                        <p:strVal val="visible"/>
                                      </p:to>
                                    </p:set>
                                    <p:animEffect transition="in" filter="fade">
                                      <p:cBhvr>
                                        <p:cTn id="105" dur="500"/>
                                        <p:tgtEl>
                                          <p:spTgt spid="191"/>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92"/>
                                        </p:tgtEl>
                                        <p:attrNameLst>
                                          <p:attrName>style.visibility</p:attrName>
                                        </p:attrNameLst>
                                      </p:cBhvr>
                                      <p:to>
                                        <p:strVal val="visible"/>
                                      </p:to>
                                    </p:set>
                                    <p:animEffect transition="in" filter="fade">
                                      <p:cBhvr>
                                        <p:cTn id="108" dur="500"/>
                                        <p:tgtEl>
                                          <p:spTgt spid="192"/>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nodeType="clickEffect">
                                  <p:stCondLst>
                                    <p:cond delay="0"/>
                                  </p:stCondLst>
                                  <p:childTnLst>
                                    <p:set>
                                      <p:cBhvr>
                                        <p:cTn id="112" dur="1" fill="hold">
                                          <p:stCondLst>
                                            <p:cond delay="0"/>
                                          </p:stCondLst>
                                        </p:cTn>
                                        <p:tgtEl>
                                          <p:spTgt spid="6"/>
                                        </p:tgtEl>
                                        <p:attrNameLst>
                                          <p:attrName>style.visibility</p:attrName>
                                        </p:attrNameLst>
                                      </p:cBhvr>
                                      <p:to>
                                        <p:strVal val="visible"/>
                                      </p:to>
                                    </p:set>
                                    <p:animEffect transition="in" filter="fade">
                                      <p:cBhvr>
                                        <p:cTn id="113" dur="500"/>
                                        <p:tgtEl>
                                          <p:spTgt spid="6"/>
                                        </p:tgtEl>
                                      </p:cBhvr>
                                    </p:animEffect>
                                  </p:childTnLst>
                                </p:cTn>
                              </p:par>
                            </p:childTnLst>
                          </p:cTn>
                        </p:par>
                        <p:par>
                          <p:cTn id="114" fill="hold">
                            <p:stCondLst>
                              <p:cond delay="500"/>
                            </p:stCondLst>
                            <p:childTnLst>
                              <p:par>
                                <p:cTn id="115" presetID="10" presetClass="entr" presetSubtype="0" fill="hold" grpId="0" nodeType="afterEffect">
                                  <p:stCondLst>
                                    <p:cond delay="0"/>
                                  </p:stCondLst>
                                  <p:childTnLst>
                                    <p:set>
                                      <p:cBhvr>
                                        <p:cTn id="116" dur="1" fill="hold">
                                          <p:stCondLst>
                                            <p:cond delay="0"/>
                                          </p:stCondLst>
                                        </p:cTn>
                                        <p:tgtEl>
                                          <p:spTgt spid="2"/>
                                        </p:tgtEl>
                                        <p:attrNameLst>
                                          <p:attrName>style.visibility</p:attrName>
                                        </p:attrNameLst>
                                      </p:cBhvr>
                                      <p:to>
                                        <p:strVal val="visible"/>
                                      </p:to>
                                    </p:set>
                                    <p:animEffect transition="in" filter="fade">
                                      <p:cBhvr>
                                        <p:cTn id="1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8" restart="whenNotActive" fill="hold" evtFilter="cancelBubble" nodeType="interactiveSeq">
                <p:stCondLst>
                  <p:cond evt="onClick" delay="0">
                    <p:tgtEl>
                      <p:spTgt spid="11"/>
                    </p:tgtEl>
                  </p:cond>
                </p:stCondLst>
                <p:endSync evt="end" delay="0">
                  <p:rtn val="all"/>
                </p:endSync>
                <p:childTnLst>
                  <p:par>
                    <p:cTn id="119" fill="hold">
                      <p:stCondLst>
                        <p:cond delay="0"/>
                      </p:stCondLst>
                      <p:childTnLst>
                        <p:par>
                          <p:cTn id="120" fill="hold">
                            <p:stCondLst>
                              <p:cond delay="0"/>
                            </p:stCondLst>
                            <p:childTnLst>
                              <p:par>
                                <p:cTn id="121" presetID="35" presetClass="path" presetSubtype="0" accel="50000" decel="50000" fill="hold" nodeType="clickEffect">
                                  <p:stCondLst>
                                    <p:cond delay="0"/>
                                  </p:stCondLst>
                                  <p:childTnLst>
                                    <p:animMotion origin="layout" path="M 4.16667E-6 -3.7037E-6 L -0.93386 0.00394 " pathEditMode="relative" rAng="0" ptsTypes="AA">
                                      <p:cBhvr>
                                        <p:cTn id="122" dur="2000" fill="hold"/>
                                        <p:tgtEl>
                                          <p:spTgt spid="11"/>
                                        </p:tgtEl>
                                        <p:attrNameLst>
                                          <p:attrName>ppt_x</p:attrName>
                                          <p:attrName>ppt_y</p:attrName>
                                        </p:attrNameLst>
                                      </p:cBhvr>
                                      <p:rCtr x="-46701" y="185"/>
                                    </p:animMotion>
                                  </p:childTnLst>
                                </p:cTn>
                              </p:par>
                            </p:childTnLst>
                          </p:cTn>
                        </p:par>
                      </p:childTnLst>
                    </p:cTn>
                  </p:par>
                  <p:par>
                    <p:cTn id="123" fill="hold">
                      <p:stCondLst>
                        <p:cond delay="indefinite"/>
                      </p:stCondLst>
                      <p:childTnLst>
                        <p:par>
                          <p:cTn id="124" fill="hold">
                            <p:stCondLst>
                              <p:cond delay="0"/>
                            </p:stCondLst>
                            <p:childTnLst>
                              <p:par>
                                <p:cTn id="125" presetID="63" presetClass="path" presetSubtype="0" accel="50000" decel="50000" fill="hold" nodeType="clickEffect">
                                  <p:stCondLst>
                                    <p:cond delay="0"/>
                                  </p:stCondLst>
                                  <p:childTnLst>
                                    <p:animMotion origin="layout" path="M -0.93385 0.00393 L 0.00018 1.48148E-6 " pathEditMode="relative" rAng="0" ptsTypes="AA">
                                      <p:cBhvr>
                                        <p:cTn id="126" dur="2000" fill="hold"/>
                                        <p:tgtEl>
                                          <p:spTgt spid="11"/>
                                        </p:tgtEl>
                                        <p:attrNameLst>
                                          <p:attrName>ppt_x</p:attrName>
                                          <p:attrName>ppt_y</p:attrName>
                                        </p:attrNameLst>
                                      </p:cBhvr>
                                      <p:rCtr x="46701" y="-208"/>
                                    </p:animMotion>
                                  </p:childTnLst>
                                </p:cTn>
                              </p:par>
                            </p:childTnLst>
                          </p:cTn>
                        </p:par>
                      </p:childTnLst>
                    </p:cTn>
                  </p:par>
                </p:childTnLst>
              </p:cTn>
              <p:nextCondLst>
                <p:cond evt="onClick" delay="0">
                  <p:tgtEl>
                    <p:spTgt spid="11"/>
                  </p:tgtEl>
                </p:cond>
              </p:nextCondLst>
            </p:seq>
          </p:childTnLst>
        </p:cTn>
      </p:par>
    </p:tnLst>
    <p:bldLst>
      <p:bldP spid="148" grpId="0" animBg="1"/>
      <p:bldP spid="149" grpId="0" animBg="1"/>
      <p:bldP spid="150" grpId="0" animBg="1"/>
      <p:bldP spid="151"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6" grpId="0" animBg="1"/>
      <p:bldP spid="172" grpId="0" animBg="1"/>
      <p:bldP spid="176" grpId="0" animBg="1"/>
      <p:bldP spid="177" grpId="0" animBg="1"/>
      <p:bldP spid="179" grpId="0" animBg="1"/>
      <p:bldP spid="180" grpId="0" animBg="1"/>
      <p:bldP spid="181" grpId="0"/>
      <p:bldP spid="182" grpId="0"/>
      <p:bldP spid="183" grpId="0"/>
      <p:bldP spid="184" grpId="0"/>
      <p:bldP spid="185" grpId="0"/>
      <p:bldP spid="186" grpId="0"/>
      <p:bldP spid="187" grpId="0" animBg="1"/>
      <p:bldP spid="188" grpId="0" animBg="1"/>
      <p:bldP spid="189" grpId="0" animBg="1"/>
      <p:bldP spid="190" grpId="0" animBg="1"/>
      <p:bldP spid="191" grpId="0" animBg="1"/>
      <p:bldP spid="192" grpId="0" animBg="1"/>
      <p:bldP spid="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Oval 140"/>
          <p:cNvSpPr/>
          <p:nvPr/>
        </p:nvSpPr>
        <p:spPr>
          <a:xfrm>
            <a:off x="2036986" y="2790508"/>
            <a:ext cx="6581681" cy="2726311"/>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latin typeface="Calibri" panose="020F0502020204030204" pitchFamily="34" charset="0"/>
            </a:endParaRPr>
          </a:p>
        </p:txBody>
      </p:sp>
      <p:sp>
        <p:nvSpPr>
          <p:cNvPr id="138" name="Oval 137"/>
          <p:cNvSpPr/>
          <p:nvPr/>
        </p:nvSpPr>
        <p:spPr>
          <a:xfrm>
            <a:off x="3839965" y="3127541"/>
            <a:ext cx="4542286" cy="2104538"/>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latin typeface="Calibri" panose="020F0502020204030204" pitchFamily="34" charset="0"/>
            </a:endParaRPr>
          </a:p>
        </p:txBody>
      </p:sp>
      <p:sp>
        <p:nvSpPr>
          <p:cNvPr id="142" name="Oval 141"/>
          <p:cNvSpPr/>
          <p:nvPr/>
        </p:nvSpPr>
        <p:spPr>
          <a:xfrm>
            <a:off x="3843061" y="3118951"/>
            <a:ext cx="4546904" cy="211312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schemeClr val="tx2"/>
              </a:solidFill>
              <a:latin typeface="Calibri" panose="020F0502020204030204" pitchFamily="34" charset="0"/>
            </a:endParaRPr>
          </a:p>
        </p:txBody>
      </p:sp>
      <p:sp>
        <p:nvSpPr>
          <p:cNvPr id="146" name="Oval 145"/>
          <p:cNvSpPr/>
          <p:nvPr/>
        </p:nvSpPr>
        <p:spPr>
          <a:xfrm>
            <a:off x="5098616" y="3446559"/>
            <a:ext cx="3190468" cy="1466502"/>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latin typeface="Calibri" panose="020F0502020204030204" pitchFamily="34" charset="0"/>
            </a:endParaRPr>
          </a:p>
        </p:txBody>
      </p:sp>
      <p:grpSp>
        <p:nvGrpSpPr>
          <p:cNvPr id="11" name="Group 10"/>
          <p:cNvGrpSpPr/>
          <p:nvPr/>
        </p:nvGrpSpPr>
        <p:grpSpPr>
          <a:xfrm>
            <a:off x="8783960" y="1155322"/>
            <a:ext cx="7213784" cy="4599432"/>
            <a:chOff x="8783960" y="1155322"/>
            <a:chExt cx="7213784" cy="4599432"/>
          </a:xfrm>
        </p:grpSpPr>
        <p:sp>
          <p:nvSpPr>
            <p:cNvPr id="12" name="Snip Single Corner Rectangle 11"/>
            <p:cNvSpPr/>
            <p:nvPr/>
          </p:nvSpPr>
          <p:spPr>
            <a:xfrm flipH="1">
              <a:off x="8783960" y="1952836"/>
              <a:ext cx="360040" cy="1044116"/>
            </a:xfrm>
            <a:prstGeom prst="snip1Rect">
              <a:avLst>
                <a:gd name="adj" fmla="val 27932"/>
              </a:avLst>
            </a:prstGeom>
            <a:solidFill>
              <a:srgbClr val="990033"/>
            </a:solidFill>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IE" dirty="0" smtClean="0"/>
                <a:t>Page 23</a:t>
              </a:r>
              <a:endParaRPr lang="en-IE"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6612" y="1155322"/>
              <a:ext cx="6771132" cy="45994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pic>
        <p:nvPicPr>
          <p:cNvPr id="14"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000" y="1412776"/>
            <a:ext cx="8892000"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Straight Arrow Connector 15"/>
          <p:cNvCxnSpPr/>
          <p:nvPr/>
        </p:nvCxnSpPr>
        <p:spPr>
          <a:xfrm>
            <a:off x="72000" y="1521167"/>
            <a:ext cx="9000000" cy="0"/>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7" name="Rectangle 146"/>
          <p:cNvSpPr/>
          <p:nvPr/>
        </p:nvSpPr>
        <p:spPr>
          <a:xfrm>
            <a:off x="1044815" y="2489120"/>
            <a:ext cx="1606330" cy="1015663"/>
          </a:xfrm>
          <a:prstGeom prst="rect">
            <a:avLst/>
          </a:prstGeom>
        </p:spPr>
        <p:txBody>
          <a:bodyPr wrap="square">
            <a:spAutoFit/>
          </a:bodyPr>
          <a:lstStyle/>
          <a:p>
            <a:pPr lvl="0" algn="ctr"/>
            <a:r>
              <a:rPr lang="en-IE" sz="3000" b="1" dirty="0" smtClean="0">
                <a:solidFill>
                  <a:schemeClr val="tx2"/>
                </a:solidFill>
                <a:latin typeface="Calibri" panose="020F0502020204030204" pitchFamily="34" charset="0"/>
              </a:rPr>
              <a:t>Rational</a:t>
            </a:r>
          </a:p>
          <a:p>
            <a:pPr lvl="0" algn="ctr"/>
            <a:r>
              <a:rPr lang="en-IE" sz="3000" dirty="0">
                <a:solidFill>
                  <a:schemeClr val="tx2"/>
                </a:solidFill>
                <a:latin typeface="Calibri" panose="020F0502020204030204" pitchFamily="34" charset="0"/>
                <a:ea typeface="Cambria Math"/>
              </a:rPr>
              <a:t>ℚ</a:t>
            </a:r>
            <a:endParaRPr lang="en-IE" sz="3000" dirty="0">
              <a:solidFill>
                <a:schemeClr val="tx2"/>
              </a:solidFill>
              <a:latin typeface="Calibri" panose="020F0502020204030204" pitchFamily="34" charset="0"/>
            </a:endParaRPr>
          </a:p>
        </p:txBody>
      </p:sp>
      <p:sp>
        <p:nvSpPr>
          <p:cNvPr id="152" name="Oval 151"/>
          <p:cNvSpPr/>
          <p:nvPr/>
        </p:nvSpPr>
        <p:spPr>
          <a:xfrm>
            <a:off x="5098616" y="3446559"/>
            <a:ext cx="3190468" cy="1466502"/>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schemeClr val="tx2"/>
              </a:solidFill>
              <a:latin typeface="Calibri" panose="020F0502020204030204" pitchFamily="34" charset="0"/>
            </a:endParaRPr>
          </a:p>
        </p:txBody>
      </p:sp>
      <p:sp>
        <p:nvSpPr>
          <p:cNvPr id="69" name="Oval 68"/>
          <p:cNvSpPr/>
          <p:nvPr/>
        </p:nvSpPr>
        <p:spPr>
          <a:xfrm>
            <a:off x="115174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2" name="Oval 71"/>
          <p:cNvSpPr/>
          <p:nvPr/>
        </p:nvSpPr>
        <p:spPr>
          <a:xfrm>
            <a:off x="24074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7" name="Oval 126"/>
          <p:cNvSpPr/>
          <p:nvPr/>
        </p:nvSpPr>
        <p:spPr>
          <a:xfrm>
            <a:off x="105760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9" name="Oval 128"/>
          <p:cNvSpPr/>
          <p:nvPr/>
        </p:nvSpPr>
        <p:spPr>
          <a:xfrm>
            <a:off x="188742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8" name="Oval 67"/>
          <p:cNvSpPr/>
          <p:nvPr/>
        </p:nvSpPr>
        <p:spPr>
          <a:xfrm>
            <a:off x="75280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0" name="Oval 69"/>
          <p:cNvSpPr/>
          <p:nvPr/>
        </p:nvSpPr>
        <p:spPr>
          <a:xfrm>
            <a:off x="158262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1" name="Oval 70"/>
          <p:cNvSpPr/>
          <p:nvPr/>
        </p:nvSpPr>
        <p:spPr>
          <a:xfrm>
            <a:off x="202276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3" name="Oval 72"/>
          <p:cNvSpPr/>
          <p:nvPr/>
        </p:nvSpPr>
        <p:spPr>
          <a:xfrm>
            <a:off x="283465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8" name="Oval 77"/>
          <p:cNvSpPr/>
          <p:nvPr/>
        </p:nvSpPr>
        <p:spPr>
          <a:xfrm>
            <a:off x="335403"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7" name="Oval 96"/>
          <p:cNvSpPr/>
          <p:nvPr/>
        </p:nvSpPr>
        <p:spPr>
          <a:xfrm>
            <a:off x="90520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8" name="Oval 97"/>
          <p:cNvSpPr/>
          <p:nvPr/>
        </p:nvSpPr>
        <p:spPr>
          <a:xfrm>
            <a:off x="130414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9" name="Oval 98"/>
          <p:cNvSpPr/>
          <p:nvPr/>
        </p:nvSpPr>
        <p:spPr>
          <a:xfrm>
            <a:off x="173502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0" name="Oval 99"/>
          <p:cNvSpPr/>
          <p:nvPr/>
        </p:nvSpPr>
        <p:spPr>
          <a:xfrm>
            <a:off x="217516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1" name="Oval 100"/>
          <p:cNvSpPr/>
          <p:nvPr/>
        </p:nvSpPr>
        <p:spPr>
          <a:xfrm>
            <a:off x="25598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2" name="Oval 101"/>
          <p:cNvSpPr/>
          <p:nvPr/>
        </p:nvSpPr>
        <p:spPr>
          <a:xfrm>
            <a:off x="298705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7" name="Oval 106"/>
          <p:cNvSpPr/>
          <p:nvPr/>
        </p:nvSpPr>
        <p:spPr>
          <a:xfrm>
            <a:off x="487803"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6" name="Oval 125"/>
          <p:cNvSpPr/>
          <p:nvPr/>
        </p:nvSpPr>
        <p:spPr>
          <a:xfrm>
            <a:off x="16618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8" name="Oval 127"/>
          <p:cNvSpPr/>
          <p:nvPr/>
        </p:nvSpPr>
        <p:spPr>
          <a:xfrm>
            <a:off x="145654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0" name="Oval 129"/>
          <p:cNvSpPr/>
          <p:nvPr/>
        </p:nvSpPr>
        <p:spPr>
          <a:xfrm>
            <a:off x="232756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1" name="Oval 130"/>
          <p:cNvSpPr/>
          <p:nvPr/>
        </p:nvSpPr>
        <p:spPr>
          <a:xfrm>
            <a:off x="27122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7" name="Oval 136"/>
          <p:cNvSpPr/>
          <p:nvPr/>
        </p:nvSpPr>
        <p:spPr>
          <a:xfrm>
            <a:off x="640203"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Oval 48"/>
          <p:cNvSpPr/>
          <p:nvPr/>
        </p:nvSpPr>
        <p:spPr>
          <a:xfrm>
            <a:off x="534923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Oval 49"/>
          <p:cNvSpPr/>
          <p:nvPr/>
        </p:nvSpPr>
        <p:spPr>
          <a:xfrm>
            <a:off x="578011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6" name="Oval 75"/>
          <p:cNvSpPr/>
          <p:nvPr/>
        </p:nvSpPr>
        <p:spPr>
          <a:xfrm>
            <a:off x="408362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Oval 47"/>
          <p:cNvSpPr/>
          <p:nvPr/>
        </p:nvSpPr>
        <p:spPr>
          <a:xfrm>
            <a:off x="495029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 name="Oval 50"/>
          <p:cNvSpPr/>
          <p:nvPr/>
        </p:nvSpPr>
        <p:spPr>
          <a:xfrm>
            <a:off x="622025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9" name="Oval 78"/>
          <p:cNvSpPr/>
          <p:nvPr/>
        </p:nvSpPr>
        <p:spPr>
          <a:xfrm>
            <a:off x="510269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0" name="Oval 79"/>
          <p:cNvSpPr/>
          <p:nvPr/>
        </p:nvSpPr>
        <p:spPr>
          <a:xfrm>
            <a:off x="550163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1" name="Oval 80"/>
          <p:cNvSpPr/>
          <p:nvPr/>
        </p:nvSpPr>
        <p:spPr>
          <a:xfrm>
            <a:off x="593251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2" name="Oval 81"/>
          <p:cNvSpPr/>
          <p:nvPr/>
        </p:nvSpPr>
        <p:spPr>
          <a:xfrm>
            <a:off x="637265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8" name="Oval 107"/>
          <p:cNvSpPr/>
          <p:nvPr/>
        </p:nvSpPr>
        <p:spPr>
          <a:xfrm>
            <a:off x="525509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9" name="Oval 108"/>
          <p:cNvSpPr/>
          <p:nvPr/>
        </p:nvSpPr>
        <p:spPr>
          <a:xfrm>
            <a:off x="565403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0" name="Oval 109"/>
          <p:cNvSpPr/>
          <p:nvPr/>
        </p:nvSpPr>
        <p:spPr>
          <a:xfrm>
            <a:off x="608491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8" name="Oval 57"/>
          <p:cNvSpPr/>
          <p:nvPr/>
        </p:nvSpPr>
        <p:spPr>
          <a:xfrm>
            <a:off x="495200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9" name="Oval 58"/>
          <p:cNvSpPr/>
          <p:nvPr/>
        </p:nvSpPr>
        <p:spPr>
          <a:xfrm>
            <a:off x="535094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0" name="Oval 59"/>
          <p:cNvSpPr/>
          <p:nvPr/>
        </p:nvSpPr>
        <p:spPr>
          <a:xfrm>
            <a:off x="57818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1" name="Oval 60"/>
          <p:cNvSpPr/>
          <p:nvPr/>
        </p:nvSpPr>
        <p:spPr>
          <a:xfrm>
            <a:off x="622196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4" name="Oval 73"/>
          <p:cNvSpPr/>
          <p:nvPr/>
        </p:nvSpPr>
        <p:spPr>
          <a:xfrm>
            <a:off x="32577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5" name="Oval 74"/>
          <p:cNvSpPr/>
          <p:nvPr/>
        </p:nvSpPr>
        <p:spPr>
          <a:xfrm>
            <a:off x="369066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7" name="Oval 76"/>
          <p:cNvSpPr/>
          <p:nvPr/>
        </p:nvSpPr>
        <p:spPr>
          <a:xfrm>
            <a:off x="45268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8" name="Oval 87"/>
          <p:cNvSpPr/>
          <p:nvPr/>
        </p:nvSpPr>
        <p:spPr>
          <a:xfrm>
            <a:off x="510440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9" name="Oval 88"/>
          <p:cNvSpPr/>
          <p:nvPr/>
        </p:nvSpPr>
        <p:spPr>
          <a:xfrm>
            <a:off x="550334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0" name="Oval 89"/>
          <p:cNvSpPr/>
          <p:nvPr/>
        </p:nvSpPr>
        <p:spPr>
          <a:xfrm>
            <a:off x="59342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1" name="Oval 90"/>
          <p:cNvSpPr/>
          <p:nvPr/>
        </p:nvSpPr>
        <p:spPr>
          <a:xfrm>
            <a:off x="637436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3" name="Oval 102"/>
          <p:cNvSpPr/>
          <p:nvPr/>
        </p:nvSpPr>
        <p:spPr>
          <a:xfrm>
            <a:off x="34101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4" name="Oval 103"/>
          <p:cNvSpPr/>
          <p:nvPr/>
        </p:nvSpPr>
        <p:spPr>
          <a:xfrm>
            <a:off x="384306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5" name="Oval 104"/>
          <p:cNvSpPr/>
          <p:nvPr/>
        </p:nvSpPr>
        <p:spPr>
          <a:xfrm>
            <a:off x="423602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6" name="Oval 105"/>
          <p:cNvSpPr/>
          <p:nvPr/>
        </p:nvSpPr>
        <p:spPr>
          <a:xfrm>
            <a:off x="46792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7" name="Oval 116"/>
          <p:cNvSpPr/>
          <p:nvPr/>
        </p:nvSpPr>
        <p:spPr>
          <a:xfrm>
            <a:off x="525680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8" name="Oval 117"/>
          <p:cNvSpPr/>
          <p:nvPr/>
        </p:nvSpPr>
        <p:spPr>
          <a:xfrm>
            <a:off x="565574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9" name="Oval 118"/>
          <p:cNvSpPr/>
          <p:nvPr/>
        </p:nvSpPr>
        <p:spPr>
          <a:xfrm>
            <a:off x="60866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2" name="Oval 131"/>
          <p:cNvSpPr/>
          <p:nvPr/>
        </p:nvSpPr>
        <p:spPr>
          <a:xfrm>
            <a:off x="313945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3" name="Oval 132"/>
          <p:cNvSpPr/>
          <p:nvPr/>
        </p:nvSpPr>
        <p:spPr>
          <a:xfrm>
            <a:off x="35625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4" name="Oval 133"/>
          <p:cNvSpPr/>
          <p:nvPr/>
        </p:nvSpPr>
        <p:spPr>
          <a:xfrm>
            <a:off x="399546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5" name="Oval 134"/>
          <p:cNvSpPr/>
          <p:nvPr/>
        </p:nvSpPr>
        <p:spPr>
          <a:xfrm>
            <a:off x="438842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6" name="Oval 135"/>
          <p:cNvSpPr/>
          <p:nvPr/>
        </p:nvSpPr>
        <p:spPr>
          <a:xfrm>
            <a:off x="48316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6" name="Oval 55"/>
          <p:cNvSpPr/>
          <p:nvPr/>
        </p:nvSpPr>
        <p:spPr>
          <a:xfrm>
            <a:off x="828111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5" name="Oval 54"/>
          <p:cNvSpPr/>
          <p:nvPr/>
        </p:nvSpPr>
        <p:spPr>
          <a:xfrm>
            <a:off x="788815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6" name="Oval 65"/>
          <p:cNvSpPr/>
          <p:nvPr/>
        </p:nvSpPr>
        <p:spPr>
          <a:xfrm>
            <a:off x="82828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6" name="Oval 85"/>
          <p:cNvSpPr/>
          <p:nvPr/>
        </p:nvSpPr>
        <p:spPr>
          <a:xfrm>
            <a:off x="804055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5" name="Oval 114"/>
          <p:cNvSpPr/>
          <p:nvPr/>
        </p:nvSpPr>
        <p:spPr>
          <a:xfrm>
            <a:off x="819295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5" name="Oval 64"/>
          <p:cNvSpPr/>
          <p:nvPr/>
        </p:nvSpPr>
        <p:spPr>
          <a:xfrm>
            <a:off x="788986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5" name="Oval 94"/>
          <p:cNvSpPr/>
          <p:nvPr/>
        </p:nvSpPr>
        <p:spPr>
          <a:xfrm>
            <a:off x="804226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4" name="Oval 123"/>
          <p:cNvSpPr/>
          <p:nvPr/>
        </p:nvSpPr>
        <p:spPr>
          <a:xfrm>
            <a:off x="819466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7" name="Oval 56"/>
          <p:cNvSpPr/>
          <p:nvPr/>
        </p:nvSpPr>
        <p:spPr>
          <a:xfrm>
            <a:off x="872435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7" name="Oval 66"/>
          <p:cNvSpPr/>
          <p:nvPr/>
        </p:nvSpPr>
        <p:spPr>
          <a:xfrm>
            <a:off x="872606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7" name="Oval 86"/>
          <p:cNvSpPr/>
          <p:nvPr/>
        </p:nvSpPr>
        <p:spPr>
          <a:xfrm>
            <a:off x="843351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6" name="Oval 115"/>
          <p:cNvSpPr/>
          <p:nvPr/>
        </p:nvSpPr>
        <p:spPr>
          <a:xfrm>
            <a:off x="858591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6" name="Oval 95"/>
          <p:cNvSpPr/>
          <p:nvPr/>
        </p:nvSpPr>
        <p:spPr>
          <a:xfrm>
            <a:off x="84352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5" name="Oval 124"/>
          <p:cNvSpPr/>
          <p:nvPr/>
        </p:nvSpPr>
        <p:spPr>
          <a:xfrm>
            <a:off x="85876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2" name="Oval 51"/>
          <p:cNvSpPr/>
          <p:nvPr/>
        </p:nvSpPr>
        <p:spPr>
          <a:xfrm>
            <a:off x="660492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2" name="Oval 61"/>
          <p:cNvSpPr/>
          <p:nvPr/>
        </p:nvSpPr>
        <p:spPr>
          <a:xfrm>
            <a:off x="660663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3" name="Oval 52"/>
          <p:cNvSpPr/>
          <p:nvPr/>
        </p:nvSpPr>
        <p:spPr>
          <a:xfrm>
            <a:off x="703214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4" name="Oval 53"/>
          <p:cNvSpPr/>
          <p:nvPr/>
        </p:nvSpPr>
        <p:spPr>
          <a:xfrm>
            <a:off x="745521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3" name="Oval 82"/>
          <p:cNvSpPr/>
          <p:nvPr/>
        </p:nvSpPr>
        <p:spPr>
          <a:xfrm>
            <a:off x="675732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4" name="Oval 83"/>
          <p:cNvSpPr/>
          <p:nvPr/>
        </p:nvSpPr>
        <p:spPr>
          <a:xfrm>
            <a:off x="718454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5" name="Oval 84"/>
          <p:cNvSpPr/>
          <p:nvPr/>
        </p:nvSpPr>
        <p:spPr>
          <a:xfrm>
            <a:off x="760761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1" name="Oval 110"/>
          <p:cNvSpPr/>
          <p:nvPr/>
        </p:nvSpPr>
        <p:spPr>
          <a:xfrm>
            <a:off x="652505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2" name="Oval 111"/>
          <p:cNvSpPr/>
          <p:nvPr/>
        </p:nvSpPr>
        <p:spPr>
          <a:xfrm>
            <a:off x="690972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3" name="Oval 112"/>
          <p:cNvSpPr/>
          <p:nvPr/>
        </p:nvSpPr>
        <p:spPr>
          <a:xfrm>
            <a:off x="733694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4" name="Oval 113"/>
          <p:cNvSpPr/>
          <p:nvPr/>
        </p:nvSpPr>
        <p:spPr>
          <a:xfrm>
            <a:off x="776001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3" name="Oval 62"/>
          <p:cNvSpPr/>
          <p:nvPr/>
        </p:nvSpPr>
        <p:spPr>
          <a:xfrm>
            <a:off x="703385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4" name="Oval 63"/>
          <p:cNvSpPr/>
          <p:nvPr/>
        </p:nvSpPr>
        <p:spPr>
          <a:xfrm>
            <a:off x="745692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2" name="Oval 91"/>
          <p:cNvSpPr/>
          <p:nvPr/>
        </p:nvSpPr>
        <p:spPr>
          <a:xfrm>
            <a:off x="675903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3" name="Oval 92"/>
          <p:cNvSpPr/>
          <p:nvPr/>
        </p:nvSpPr>
        <p:spPr>
          <a:xfrm>
            <a:off x="718625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4" name="Oval 93"/>
          <p:cNvSpPr/>
          <p:nvPr/>
        </p:nvSpPr>
        <p:spPr>
          <a:xfrm>
            <a:off x="760932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0" name="Oval 119"/>
          <p:cNvSpPr/>
          <p:nvPr/>
        </p:nvSpPr>
        <p:spPr>
          <a:xfrm>
            <a:off x="652676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1" name="Oval 120"/>
          <p:cNvSpPr/>
          <p:nvPr/>
        </p:nvSpPr>
        <p:spPr>
          <a:xfrm>
            <a:off x="691143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2" name="Oval 121"/>
          <p:cNvSpPr/>
          <p:nvPr/>
        </p:nvSpPr>
        <p:spPr>
          <a:xfrm>
            <a:off x="733865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3" name="Oval 122"/>
          <p:cNvSpPr/>
          <p:nvPr/>
        </p:nvSpPr>
        <p:spPr>
          <a:xfrm>
            <a:off x="776172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44" name="Picture 14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2140" y="0"/>
            <a:ext cx="5139657" cy="5400000"/>
          </a:xfrm>
          <a:prstGeom prst="rect">
            <a:avLst/>
          </a:prstGeom>
        </p:spPr>
      </p:pic>
      <p:pic>
        <p:nvPicPr>
          <p:cNvPr id="140" name="Picture 13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32140" y="0"/>
            <a:ext cx="5139657" cy="5400000"/>
          </a:xfrm>
          <a:prstGeom prst="rect">
            <a:avLst/>
          </a:prstGeom>
        </p:spPr>
      </p:pic>
      <p:pic>
        <p:nvPicPr>
          <p:cNvPr id="145" name="Picture 144"/>
          <p:cNvPicPr>
            <a:picLocks noChangeAspect="1"/>
          </p:cNvPicPr>
          <p:nvPr/>
        </p:nvPicPr>
        <p:blipFill rotWithShape="1">
          <a:blip r:embed="rId7">
            <a:extLst>
              <a:ext uri="{28A0092B-C50C-407E-A947-70E740481C1C}">
                <a14:useLocalDpi xmlns:a14="http://schemas.microsoft.com/office/drawing/2010/main" val="0"/>
              </a:ext>
            </a:extLst>
          </a:blip>
          <a:srcRect l="9760"/>
          <a:stretch/>
        </p:blipFill>
        <p:spPr>
          <a:xfrm>
            <a:off x="3944630" y="1493173"/>
            <a:ext cx="2988000" cy="694575"/>
          </a:xfrm>
          <a:prstGeom prst="rect">
            <a:avLst/>
          </a:prstGeom>
        </p:spPr>
      </p:pic>
      <p:sp>
        <p:nvSpPr>
          <p:cNvPr id="148" name="Oval 147"/>
          <p:cNvSpPr/>
          <p:nvPr/>
        </p:nvSpPr>
        <p:spPr>
          <a:xfrm>
            <a:off x="438888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9" name="Oval 148"/>
          <p:cNvSpPr/>
          <p:nvPr/>
        </p:nvSpPr>
        <p:spPr>
          <a:xfrm>
            <a:off x="564456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0" name="Oval 149"/>
          <p:cNvSpPr/>
          <p:nvPr/>
        </p:nvSpPr>
        <p:spPr>
          <a:xfrm>
            <a:off x="4294742"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1" name="Oval 150"/>
          <p:cNvSpPr/>
          <p:nvPr/>
        </p:nvSpPr>
        <p:spPr>
          <a:xfrm>
            <a:off x="51245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3" name="Oval 152"/>
          <p:cNvSpPr/>
          <p:nvPr/>
        </p:nvSpPr>
        <p:spPr>
          <a:xfrm>
            <a:off x="3989942"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4" name="Oval 153"/>
          <p:cNvSpPr/>
          <p:nvPr/>
        </p:nvSpPr>
        <p:spPr>
          <a:xfrm>
            <a:off x="48197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5" name="Oval 154"/>
          <p:cNvSpPr/>
          <p:nvPr/>
        </p:nvSpPr>
        <p:spPr>
          <a:xfrm>
            <a:off x="525990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6" name="Oval 155"/>
          <p:cNvSpPr/>
          <p:nvPr/>
        </p:nvSpPr>
        <p:spPr>
          <a:xfrm>
            <a:off x="6071792"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7" name="Oval 156"/>
          <p:cNvSpPr/>
          <p:nvPr/>
        </p:nvSpPr>
        <p:spPr>
          <a:xfrm>
            <a:off x="4142342"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8" name="Oval 157"/>
          <p:cNvSpPr/>
          <p:nvPr/>
        </p:nvSpPr>
        <p:spPr>
          <a:xfrm>
            <a:off x="454128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9" name="Oval 158"/>
          <p:cNvSpPr/>
          <p:nvPr/>
        </p:nvSpPr>
        <p:spPr>
          <a:xfrm>
            <a:off x="49721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0" name="Oval 159"/>
          <p:cNvSpPr/>
          <p:nvPr/>
        </p:nvSpPr>
        <p:spPr>
          <a:xfrm>
            <a:off x="541230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1" name="Oval 160"/>
          <p:cNvSpPr/>
          <p:nvPr/>
        </p:nvSpPr>
        <p:spPr>
          <a:xfrm>
            <a:off x="579696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2" name="Oval 161"/>
          <p:cNvSpPr/>
          <p:nvPr/>
        </p:nvSpPr>
        <p:spPr>
          <a:xfrm>
            <a:off x="469368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3" name="Oval 162"/>
          <p:cNvSpPr/>
          <p:nvPr/>
        </p:nvSpPr>
        <p:spPr>
          <a:xfrm>
            <a:off x="556470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4" name="Oval 163"/>
          <p:cNvSpPr/>
          <p:nvPr/>
        </p:nvSpPr>
        <p:spPr>
          <a:xfrm>
            <a:off x="594936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6" name="Oval 165"/>
          <p:cNvSpPr/>
          <p:nvPr/>
        </p:nvSpPr>
        <p:spPr>
          <a:xfrm>
            <a:off x="6285932"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2" name="Oval 171"/>
          <p:cNvSpPr/>
          <p:nvPr/>
        </p:nvSpPr>
        <p:spPr>
          <a:xfrm>
            <a:off x="671315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6" name="Oval 175"/>
          <p:cNvSpPr/>
          <p:nvPr/>
        </p:nvSpPr>
        <p:spPr>
          <a:xfrm>
            <a:off x="390546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7" name="Oval 176"/>
          <p:cNvSpPr/>
          <p:nvPr/>
        </p:nvSpPr>
        <p:spPr>
          <a:xfrm>
            <a:off x="6438332"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9" name="Oval 178"/>
          <p:cNvSpPr/>
          <p:nvPr/>
        </p:nvSpPr>
        <p:spPr>
          <a:xfrm>
            <a:off x="620607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0" name="Oval 179"/>
          <p:cNvSpPr/>
          <p:nvPr/>
        </p:nvSpPr>
        <p:spPr>
          <a:xfrm>
            <a:off x="6590732"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mc:AlternateContent xmlns:mc="http://schemas.openxmlformats.org/markup-compatibility/2006" xmlns:a14="http://schemas.microsoft.com/office/drawing/2010/main">
        <mc:Choice Requires="a14">
          <p:sp>
            <p:nvSpPr>
              <p:cNvPr id="181" name="Rectangle 180"/>
              <p:cNvSpPr/>
              <p:nvPr/>
            </p:nvSpPr>
            <p:spPr>
              <a:xfrm>
                <a:off x="4183817" y="1030684"/>
                <a:ext cx="517385" cy="4019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ad>
                        <m:radPr>
                          <m:degHide m:val="on"/>
                          <m:ctrlPr>
                            <a:rPr lang="en-IE" i="1" smtClean="0">
                              <a:solidFill>
                                <a:schemeClr val="accent5">
                                  <a:lumMod val="40000"/>
                                  <a:lumOff val="60000"/>
                                </a:schemeClr>
                              </a:solidFill>
                              <a:latin typeface="Cambria Math" panose="02040503050406030204" pitchFamily="18" charset="0"/>
                            </a:rPr>
                          </m:ctrlPr>
                        </m:radPr>
                        <m:deg/>
                        <m:e>
                          <m:r>
                            <a:rPr lang="en-IE" i="1">
                              <a:solidFill>
                                <a:schemeClr val="accent5">
                                  <a:lumMod val="40000"/>
                                  <a:lumOff val="60000"/>
                                </a:schemeClr>
                              </a:solidFill>
                              <a:latin typeface="Cambria Math"/>
                            </a:rPr>
                            <m:t>2</m:t>
                          </m:r>
                        </m:e>
                      </m:rad>
                    </m:oMath>
                  </m:oMathPara>
                </a14:m>
                <a:endParaRPr lang="en-IE" dirty="0">
                  <a:solidFill>
                    <a:schemeClr val="accent5">
                      <a:lumMod val="40000"/>
                      <a:lumOff val="60000"/>
                    </a:schemeClr>
                  </a:solidFill>
                </a:endParaRPr>
              </a:p>
            </p:txBody>
          </p:sp>
        </mc:Choice>
        <mc:Fallback xmlns="">
          <p:sp>
            <p:nvSpPr>
              <p:cNvPr id="181" name="Rectangle 180"/>
              <p:cNvSpPr>
                <a:spLocks noRot="1" noChangeAspect="1" noMove="1" noResize="1" noEditPoints="1" noAdjustHandles="1" noChangeArrowheads="1" noChangeShapeType="1" noTextEdit="1"/>
              </p:cNvSpPr>
              <p:nvPr/>
            </p:nvSpPr>
            <p:spPr>
              <a:xfrm>
                <a:off x="4183817" y="1030684"/>
                <a:ext cx="517385" cy="401970"/>
              </a:xfrm>
              <a:prstGeom prst="rect">
                <a:avLst/>
              </a:prstGeom>
              <a:blipFill rotWithShape="1">
                <a:blip r:embed="rId8"/>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82" name="Rectangle 181"/>
              <p:cNvSpPr/>
              <p:nvPr/>
            </p:nvSpPr>
            <p:spPr>
              <a:xfrm>
                <a:off x="4716767" y="1030684"/>
                <a:ext cx="517385" cy="4019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ad>
                        <m:radPr>
                          <m:degHide m:val="on"/>
                          <m:ctrlPr>
                            <a:rPr lang="en-IE" i="1" smtClean="0">
                              <a:solidFill>
                                <a:schemeClr val="accent5">
                                  <a:lumMod val="40000"/>
                                  <a:lumOff val="60000"/>
                                </a:schemeClr>
                              </a:solidFill>
                              <a:latin typeface="Cambria Math" panose="02040503050406030204" pitchFamily="18" charset="0"/>
                            </a:rPr>
                          </m:ctrlPr>
                        </m:radPr>
                        <m:deg/>
                        <m:e>
                          <m:r>
                            <a:rPr lang="en-IE" b="0" i="1" smtClean="0">
                              <a:solidFill>
                                <a:schemeClr val="accent5">
                                  <a:lumMod val="40000"/>
                                  <a:lumOff val="60000"/>
                                </a:schemeClr>
                              </a:solidFill>
                              <a:latin typeface="Cambria Math"/>
                            </a:rPr>
                            <m:t>3</m:t>
                          </m:r>
                        </m:e>
                      </m:rad>
                    </m:oMath>
                  </m:oMathPara>
                </a14:m>
                <a:endParaRPr lang="en-IE" dirty="0">
                  <a:solidFill>
                    <a:schemeClr val="accent5">
                      <a:lumMod val="40000"/>
                      <a:lumOff val="60000"/>
                    </a:schemeClr>
                  </a:solidFill>
                </a:endParaRPr>
              </a:p>
            </p:txBody>
          </p:sp>
        </mc:Choice>
        <mc:Fallback xmlns="">
          <p:sp>
            <p:nvSpPr>
              <p:cNvPr id="182" name="Rectangle 181"/>
              <p:cNvSpPr>
                <a:spLocks noRot="1" noChangeAspect="1" noMove="1" noResize="1" noEditPoints="1" noAdjustHandles="1" noChangeArrowheads="1" noChangeShapeType="1" noTextEdit="1"/>
              </p:cNvSpPr>
              <p:nvPr/>
            </p:nvSpPr>
            <p:spPr>
              <a:xfrm>
                <a:off x="4716767" y="1030684"/>
                <a:ext cx="517385" cy="401970"/>
              </a:xfrm>
              <a:prstGeom prst="rect">
                <a:avLst/>
              </a:prstGeom>
              <a:blipFill rotWithShape="1">
                <a:blip r:embed="rId9"/>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83" name="Rectangle 182"/>
              <p:cNvSpPr/>
              <p:nvPr/>
            </p:nvSpPr>
            <p:spPr>
              <a:xfrm>
                <a:off x="6199696" y="1030684"/>
                <a:ext cx="35644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b="0" i="1" smtClean="0">
                          <a:solidFill>
                            <a:schemeClr val="accent5">
                              <a:lumMod val="40000"/>
                              <a:lumOff val="60000"/>
                            </a:schemeClr>
                          </a:solidFill>
                          <a:latin typeface="Cambria Math"/>
                        </a:rPr>
                        <m:t>𝑒</m:t>
                      </m:r>
                    </m:oMath>
                  </m:oMathPara>
                </a14:m>
                <a:endParaRPr lang="en-IE" dirty="0">
                  <a:solidFill>
                    <a:schemeClr val="accent5">
                      <a:lumMod val="40000"/>
                      <a:lumOff val="60000"/>
                    </a:schemeClr>
                  </a:solidFill>
                </a:endParaRPr>
              </a:p>
            </p:txBody>
          </p:sp>
        </mc:Choice>
        <mc:Fallback xmlns="">
          <p:sp>
            <p:nvSpPr>
              <p:cNvPr id="183" name="Rectangle 182"/>
              <p:cNvSpPr>
                <a:spLocks noRot="1" noChangeAspect="1" noMove="1" noResize="1" noEditPoints="1" noAdjustHandles="1" noChangeArrowheads="1" noChangeShapeType="1" noTextEdit="1"/>
              </p:cNvSpPr>
              <p:nvPr/>
            </p:nvSpPr>
            <p:spPr>
              <a:xfrm>
                <a:off x="6199696" y="1030684"/>
                <a:ext cx="356443" cy="369332"/>
              </a:xfrm>
              <a:prstGeom prst="rect">
                <a:avLst/>
              </a:prstGeom>
              <a:blipFill rotWithShape="1">
                <a:blip r:embed="rId10"/>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84" name="Rectangle 183"/>
              <p:cNvSpPr/>
              <p:nvPr/>
            </p:nvSpPr>
            <p:spPr>
              <a:xfrm>
                <a:off x="6622965" y="1030684"/>
                <a:ext cx="37875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b="0" i="1" smtClean="0">
                          <a:solidFill>
                            <a:schemeClr val="accent5">
                              <a:lumMod val="40000"/>
                              <a:lumOff val="60000"/>
                            </a:schemeClr>
                          </a:solidFill>
                          <a:latin typeface="Cambria Math"/>
                          <a:ea typeface="Cambria Math"/>
                        </a:rPr>
                        <m:t>𝜋</m:t>
                      </m:r>
                    </m:oMath>
                  </m:oMathPara>
                </a14:m>
                <a:endParaRPr lang="en-IE" dirty="0">
                  <a:solidFill>
                    <a:schemeClr val="accent5">
                      <a:lumMod val="40000"/>
                      <a:lumOff val="60000"/>
                    </a:schemeClr>
                  </a:solidFill>
                </a:endParaRPr>
              </a:p>
            </p:txBody>
          </p:sp>
        </mc:Choice>
        <mc:Fallback xmlns="">
          <p:sp>
            <p:nvSpPr>
              <p:cNvPr id="184" name="Rectangle 183"/>
              <p:cNvSpPr>
                <a:spLocks noRot="1" noChangeAspect="1" noMove="1" noResize="1" noEditPoints="1" noAdjustHandles="1" noChangeArrowheads="1" noChangeShapeType="1" noTextEdit="1"/>
              </p:cNvSpPr>
              <p:nvPr/>
            </p:nvSpPr>
            <p:spPr>
              <a:xfrm>
                <a:off x="6622965" y="1030684"/>
                <a:ext cx="378758" cy="369332"/>
              </a:xfrm>
              <a:prstGeom prst="rect">
                <a:avLst/>
              </a:prstGeom>
              <a:blipFill rotWithShape="1">
                <a:blip r:embed="rId11"/>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85" name="Rectangle 184"/>
              <p:cNvSpPr/>
              <p:nvPr/>
            </p:nvSpPr>
            <p:spPr>
              <a:xfrm>
                <a:off x="5407608" y="1030684"/>
                <a:ext cx="517385" cy="4075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ad>
                        <m:radPr>
                          <m:degHide m:val="on"/>
                          <m:ctrlPr>
                            <a:rPr lang="en-IE" i="1" smtClean="0">
                              <a:solidFill>
                                <a:schemeClr val="accent5">
                                  <a:lumMod val="40000"/>
                                  <a:lumOff val="60000"/>
                                </a:schemeClr>
                              </a:solidFill>
                              <a:latin typeface="Cambria Math" panose="02040503050406030204" pitchFamily="18" charset="0"/>
                            </a:rPr>
                          </m:ctrlPr>
                        </m:radPr>
                        <m:deg/>
                        <m:e>
                          <m:r>
                            <a:rPr lang="en-IE" b="0" i="1" smtClean="0">
                              <a:solidFill>
                                <a:schemeClr val="accent5">
                                  <a:lumMod val="40000"/>
                                  <a:lumOff val="60000"/>
                                </a:schemeClr>
                              </a:solidFill>
                              <a:latin typeface="Cambria Math"/>
                            </a:rPr>
                            <m:t>5</m:t>
                          </m:r>
                        </m:e>
                      </m:rad>
                    </m:oMath>
                  </m:oMathPara>
                </a14:m>
                <a:endParaRPr lang="en-IE" dirty="0">
                  <a:solidFill>
                    <a:schemeClr val="accent5">
                      <a:lumMod val="40000"/>
                      <a:lumOff val="60000"/>
                    </a:schemeClr>
                  </a:solidFill>
                </a:endParaRPr>
              </a:p>
            </p:txBody>
          </p:sp>
        </mc:Choice>
        <mc:Fallback xmlns="">
          <p:sp>
            <p:nvSpPr>
              <p:cNvPr id="185" name="Rectangle 184"/>
              <p:cNvSpPr>
                <a:spLocks noRot="1" noChangeAspect="1" noMove="1" noResize="1" noEditPoints="1" noAdjustHandles="1" noChangeArrowheads="1" noChangeShapeType="1" noTextEdit="1"/>
              </p:cNvSpPr>
              <p:nvPr/>
            </p:nvSpPr>
            <p:spPr>
              <a:xfrm>
                <a:off x="5407608" y="1030684"/>
                <a:ext cx="517385" cy="407547"/>
              </a:xfrm>
              <a:prstGeom prst="rect">
                <a:avLst/>
              </a:prstGeom>
              <a:blipFill rotWithShape="1">
                <a:blip r:embed="rId12"/>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86" name="Rectangle 185"/>
              <p:cNvSpPr/>
              <p:nvPr/>
            </p:nvSpPr>
            <p:spPr>
              <a:xfrm>
                <a:off x="5836266" y="1032858"/>
                <a:ext cx="517385"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ad>
                        <m:radPr>
                          <m:degHide m:val="on"/>
                          <m:ctrlPr>
                            <a:rPr lang="en-IE" i="1" smtClean="0">
                              <a:solidFill>
                                <a:schemeClr val="accent5">
                                  <a:lumMod val="40000"/>
                                  <a:lumOff val="60000"/>
                                </a:schemeClr>
                              </a:solidFill>
                              <a:latin typeface="Cambria Math" panose="02040503050406030204" pitchFamily="18" charset="0"/>
                            </a:rPr>
                          </m:ctrlPr>
                        </m:radPr>
                        <m:deg/>
                        <m:e>
                          <m:r>
                            <a:rPr lang="en-IE" b="0" i="1" smtClean="0">
                              <a:solidFill>
                                <a:schemeClr val="accent5">
                                  <a:lumMod val="40000"/>
                                  <a:lumOff val="60000"/>
                                </a:schemeClr>
                              </a:solidFill>
                              <a:latin typeface="Cambria Math"/>
                            </a:rPr>
                            <m:t>7</m:t>
                          </m:r>
                        </m:e>
                      </m:rad>
                    </m:oMath>
                  </m:oMathPara>
                </a14:m>
                <a:endParaRPr lang="en-IE" dirty="0">
                  <a:solidFill>
                    <a:schemeClr val="accent5">
                      <a:lumMod val="40000"/>
                      <a:lumOff val="60000"/>
                    </a:schemeClr>
                  </a:solidFill>
                </a:endParaRPr>
              </a:p>
            </p:txBody>
          </p:sp>
        </mc:Choice>
        <mc:Fallback xmlns="">
          <p:sp>
            <p:nvSpPr>
              <p:cNvPr id="186" name="Rectangle 185"/>
              <p:cNvSpPr>
                <a:spLocks noRot="1" noChangeAspect="1" noMove="1" noResize="1" noEditPoints="1" noAdjustHandles="1" noChangeArrowheads="1" noChangeShapeType="1" noTextEdit="1"/>
              </p:cNvSpPr>
              <p:nvPr/>
            </p:nvSpPr>
            <p:spPr>
              <a:xfrm>
                <a:off x="5836266" y="1032858"/>
                <a:ext cx="517385" cy="400110"/>
              </a:xfrm>
              <a:prstGeom prst="rect">
                <a:avLst/>
              </a:prstGeom>
              <a:blipFill rotWithShape="1">
                <a:blip r:embed="rId13"/>
                <a:stretch>
                  <a:fillRect/>
                </a:stretch>
              </a:blipFill>
            </p:spPr>
            <p:txBody>
              <a:bodyPr/>
              <a:lstStyle/>
              <a:p>
                <a:r>
                  <a:rPr lang="en-IE">
                    <a:noFill/>
                  </a:rPr>
                  <a:t> </a:t>
                </a:r>
              </a:p>
            </p:txBody>
          </p:sp>
        </mc:Fallback>
      </mc:AlternateContent>
      <p:sp>
        <p:nvSpPr>
          <p:cNvPr id="187" name="Oval 186"/>
          <p:cNvSpPr/>
          <p:nvPr/>
        </p:nvSpPr>
        <p:spPr>
          <a:xfrm>
            <a:off x="4403574"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8" name="Oval 187"/>
          <p:cNvSpPr/>
          <p:nvPr/>
        </p:nvSpPr>
        <p:spPr>
          <a:xfrm>
            <a:off x="4908401"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9" name="Oval 188"/>
          <p:cNvSpPr/>
          <p:nvPr/>
        </p:nvSpPr>
        <p:spPr>
          <a:xfrm>
            <a:off x="5605786" y="1431589"/>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0" name="Oval 189"/>
          <p:cNvSpPr/>
          <p:nvPr/>
        </p:nvSpPr>
        <p:spPr>
          <a:xfrm>
            <a:off x="6043020" y="1431589"/>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1" name="Oval 190"/>
          <p:cNvSpPr/>
          <p:nvPr/>
        </p:nvSpPr>
        <p:spPr>
          <a:xfrm>
            <a:off x="6310916" y="1431589"/>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2" name="Oval 191"/>
          <p:cNvSpPr/>
          <p:nvPr/>
        </p:nvSpPr>
        <p:spPr>
          <a:xfrm>
            <a:off x="6785910" y="1431589"/>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3" name="Oval 172"/>
          <p:cNvSpPr/>
          <p:nvPr/>
        </p:nvSpPr>
        <p:spPr>
          <a:xfrm>
            <a:off x="3915233"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4" name="Oval 173"/>
          <p:cNvSpPr/>
          <p:nvPr/>
        </p:nvSpPr>
        <p:spPr>
          <a:xfrm>
            <a:off x="4038120"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5" name="Oval 174"/>
          <p:cNvSpPr/>
          <p:nvPr/>
        </p:nvSpPr>
        <p:spPr>
          <a:xfrm>
            <a:off x="4232342"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8" name="Oval 177"/>
          <p:cNvSpPr/>
          <p:nvPr/>
        </p:nvSpPr>
        <p:spPr>
          <a:xfrm>
            <a:off x="4315205"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3" name="Oval 192"/>
          <p:cNvSpPr/>
          <p:nvPr/>
        </p:nvSpPr>
        <p:spPr>
          <a:xfrm>
            <a:off x="4542037"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4" name="Oval 193"/>
          <p:cNvSpPr/>
          <p:nvPr/>
        </p:nvSpPr>
        <p:spPr>
          <a:xfrm>
            <a:off x="4684702"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195" name="Group 194"/>
          <p:cNvGrpSpPr/>
          <p:nvPr/>
        </p:nvGrpSpPr>
        <p:grpSpPr>
          <a:xfrm rot="10216702">
            <a:off x="10797" y="2215941"/>
            <a:ext cx="3883764" cy="2576099"/>
            <a:chOff x="6000410" y="-135247"/>
            <a:chExt cx="3209325" cy="1290569"/>
          </a:xfrm>
          <a:solidFill>
            <a:schemeClr val="accent3">
              <a:lumMod val="20000"/>
              <a:lumOff val="80000"/>
            </a:schemeClr>
          </a:solidFill>
        </p:grpSpPr>
        <p:sp>
          <p:nvSpPr>
            <p:cNvPr id="196" name="Right Arrow 195"/>
            <p:cNvSpPr/>
            <p:nvPr/>
          </p:nvSpPr>
          <p:spPr bwMode="auto">
            <a:xfrm rot="9709051">
              <a:off x="6000410" y="1011715"/>
              <a:ext cx="1273397" cy="123253"/>
            </a:xfrm>
            <a:prstGeom prst="rightArrow">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2400" b="0" i="0" u="none" strike="noStrike" cap="none" normalizeH="0" baseline="0" smtClean="0">
                <a:ln>
                  <a:noFill/>
                </a:ln>
                <a:solidFill>
                  <a:schemeClr val="tx1"/>
                </a:solidFill>
                <a:effectLst/>
                <a:latin typeface="Times New Roman" pitchFamily="18" charset="0"/>
              </a:endParaRPr>
            </a:p>
          </p:txBody>
        </p:sp>
        <p:sp>
          <p:nvSpPr>
            <p:cNvPr id="197" name="Cloud Callout 196"/>
            <p:cNvSpPr/>
            <p:nvPr/>
          </p:nvSpPr>
          <p:spPr bwMode="auto">
            <a:xfrm>
              <a:off x="6911430" y="-135247"/>
              <a:ext cx="2298305" cy="1290569"/>
            </a:xfrm>
            <a:prstGeom prst="cloudCallout">
              <a:avLst>
                <a:gd name="adj1" fmla="val -42028"/>
                <a:gd name="adj2" fmla="val 15404"/>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2400" b="0" i="0" u="none" strike="noStrike" cap="none" normalizeH="0" baseline="0" dirty="0" smtClean="0">
                <a:ln>
                  <a:noFill/>
                </a:ln>
                <a:solidFill>
                  <a:schemeClr val="tx1"/>
                </a:solidFill>
                <a:effectLst/>
                <a:latin typeface="Calibri" panose="020F0502020204030204" pitchFamily="34" charset="0"/>
              </a:endParaRPr>
            </a:p>
          </p:txBody>
        </p:sp>
      </p:grpSp>
      <mc:AlternateContent xmlns:mc="http://schemas.openxmlformats.org/markup-compatibility/2006" xmlns:a14="http://schemas.microsoft.com/office/drawing/2010/main">
        <mc:Choice Requires="a14">
          <p:sp>
            <p:nvSpPr>
              <p:cNvPr id="198" name="Rectangle 197"/>
              <p:cNvSpPr/>
              <p:nvPr/>
            </p:nvSpPr>
            <p:spPr>
              <a:xfrm>
                <a:off x="634781" y="2897066"/>
                <a:ext cx="525400" cy="6741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IE" b="1" i="1" smtClean="0">
                              <a:solidFill>
                                <a:schemeClr val="accent5">
                                  <a:lumMod val="75000"/>
                                </a:schemeClr>
                              </a:solidFill>
                              <a:latin typeface="Cambria Math" panose="02040503050406030204" pitchFamily="18" charset="0"/>
                            </a:rPr>
                          </m:ctrlPr>
                        </m:fPr>
                        <m:num>
                          <m:rad>
                            <m:radPr>
                              <m:degHide m:val="on"/>
                              <m:ctrlPr>
                                <a:rPr lang="en-IE" b="1" i="1" smtClean="0">
                                  <a:solidFill>
                                    <a:schemeClr val="accent5">
                                      <a:lumMod val="75000"/>
                                    </a:schemeClr>
                                  </a:solidFill>
                                  <a:latin typeface="Cambria Math" panose="02040503050406030204" pitchFamily="18" charset="0"/>
                                </a:rPr>
                              </m:ctrlPr>
                            </m:radPr>
                            <m:deg/>
                            <m:e>
                              <m:r>
                                <a:rPr lang="en-IE" b="1" i="1">
                                  <a:solidFill>
                                    <a:schemeClr val="accent5">
                                      <a:lumMod val="75000"/>
                                    </a:schemeClr>
                                  </a:solidFill>
                                  <a:latin typeface="Cambria Math"/>
                                </a:rPr>
                                <m:t>𝟐</m:t>
                              </m:r>
                            </m:e>
                          </m:rad>
                        </m:num>
                        <m:den>
                          <m:r>
                            <a:rPr lang="en-IE" b="1" i="1" smtClean="0">
                              <a:solidFill>
                                <a:schemeClr val="accent5">
                                  <a:lumMod val="75000"/>
                                </a:schemeClr>
                              </a:solidFill>
                              <a:latin typeface="Cambria Math"/>
                            </a:rPr>
                            <m:t>𝟐</m:t>
                          </m:r>
                        </m:den>
                      </m:f>
                    </m:oMath>
                  </m:oMathPara>
                </a14:m>
                <a:endParaRPr lang="en-IE" b="1" dirty="0">
                  <a:solidFill>
                    <a:schemeClr val="accent5">
                      <a:lumMod val="75000"/>
                    </a:schemeClr>
                  </a:solidFill>
                </a:endParaRPr>
              </a:p>
            </p:txBody>
          </p:sp>
        </mc:Choice>
        <mc:Fallback xmlns="">
          <p:sp>
            <p:nvSpPr>
              <p:cNvPr id="198" name="Rectangle 197"/>
              <p:cNvSpPr>
                <a:spLocks noRot="1" noChangeAspect="1" noMove="1" noResize="1" noEditPoints="1" noAdjustHandles="1" noChangeArrowheads="1" noChangeShapeType="1" noTextEdit="1"/>
              </p:cNvSpPr>
              <p:nvPr/>
            </p:nvSpPr>
            <p:spPr>
              <a:xfrm>
                <a:off x="634781" y="2897066"/>
                <a:ext cx="525400" cy="674159"/>
              </a:xfrm>
              <a:prstGeom prst="rect">
                <a:avLst/>
              </a:prstGeom>
              <a:blipFill rotWithShape="1">
                <a:blip r:embed="rId14"/>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99" name="Rectangle 198"/>
              <p:cNvSpPr/>
              <p:nvPr/>
            </p:nvSpPr>
            <p:spPr>
              <a:xfrm>
                <a:off x="1212916" y="2883839"/>
                <a:ext cx="525400" cy="6732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IE" b="1" i="1" smtClean="0">
                              <a:solidFill>
                                <a:schemeClr val="accent5">
                                  <a:lumMod val="75000"/>
                                </a:schemeClr>
                              </a:solidFill>
                              <a:latin typeface="Cambria Math" panose="02040503050406030204" pitchFamily="18" charset="0"/>
                            </a:rPr>
                          </m:ctrlPr>
                        </m:fPr>
                        <m:num>
                          <m:rad>
                            <m:radPr>
                              <m:degHide m:val="on"/>
                              <m:ctrlPr>
                                <a:rPr lang="en-IE" b="1" i="1" smtClean="0">
                                  <a:solidFill>
                                    <a:schemeClr val="accent5">
                                      <a:lumMod val="75000"/>
                                    </a:schemeClr>
                                  </a:solidFill>
                                  <a:latin typeface="Cambria Math" panose="02040503050406030204" pitchFamily="18" charset="0"/>
                                </a:rPr>
                              </m:ctrlPr>
                            </m:radPr>
                            <m:deg/>
                            <m:e>
                              <m:r>
                                <a:rPr lang="en-IE" b="1" i="1" smtClean="0">
                                  <a:solidFill>
                                    <a:schemeClr val="accent5">
                                      <a:lumMod val="75000"/>
                                    </a:schemeClr>
                                  </a:solidFill>
                                  <a:latin typeface="Cambria Math"/>
                                </a:rPr>
                                <m:t>𝟑</m:t>
                              </m:r>
                            </m:e>
                          </m:rad>
                        </m:num>
                        <m:den>
                          <m:r>
                            <a:rPr lang="en-IE" b="1" i="1" smtClean="0">
                              <a:solidFill>
                                <a:schemeClr val="accent5">
                                  <a:lumMod val="75000"/>
                                </a:schemeClr>
                              </a:solidFill>
                              <a:latin typeface="Cambria Math"/>
                            </a:rPr>
                            <m:t>𝟐</m:t>
                          </m:r>
                        </m:den>
                      </m:f>
                    </m:oMath>
                  </m:oMathPara>
                </a14:m>
                <a:endParaRPr lang="en-IE" b="1" dirty="0">
                  <a:solidFill>
                    <a:schemeClr val="accent5">
                      <a:lumMod val="75000"/>
                    </a:schemeClr>
                  </a:solidFill>
                </a:endParaRPr>
              </a:p>
            </p:txBody>
          </p:sp>
        </mc:Choice>
        <mc:Fallback xmlns="">
          <p:sp>
            <p:nvSpPr>
              <p:cNvPr id="199" name="Rectangle 198"/>
              <p:cNvSpPr>
                <a:spLocks noRot="1" noChangeAspect="1" noMove="1" noResize="1" noEditPoints="1" noAdjustHandles="1" noChangeArrowheads="1" noChangeShapeType="1" noTextEdit="1"/>
              </p:cNvSpPr>
              <p:nvPr/>
            </p:nvSpPr>
            <p:spPr>
              <a:xfrm>
                <a:off x="1212916" y="2883839"/>
                <a:ext cx="525400" cy="673261"/>
              </a:xfrm>
              <a:prstGeom prst="rect">
                <a:avLst/>
              </a:prstGeom>
              <a:blipFill rotWithShape="1">
                <a:blip r:embed="rId15"/>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00" name="Rectangle 199"/>
              <p:cNvSpPr/>
              <p:nvPr/>
            </p:nvSpPr>
            <p:spPr>
              <a:xfrm>
                <a:off x="1262525" y="3743551"/>
                <a:ext cx="373820" cy="5688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IE" b="1" i="1" smtClean="0">
                              <a:solidFill>
                                <a:schemeClr val="accent5">
                                  <a:lumMod val="75000"/>
                                </a:schemeClr>
                              </a:solidFill>
                              <a:latin typeface="Cambria Math" panose="02040503050406030204" pitchFamily="18" charset="0"/>
                            </a:rPr>
                          </m:ctrlPr>
                        </m:fPr>
                        <m:num>
                          <m:r>
                            <a:rPr lang="en-IE" b="1" i="1" smtClean="0">
                              <a:solidFill>
                                <a:schemeClr val="accent5">
                                  <a:lumMod val="75000"/>
                                </a:schemeClr>
                              </a:solidFill>
                              <a:latin typeface="Cambria Math"/>
                            </a:rPr>
                            <m:t>𝒆</m:t>
                          </m:r>
                        </m:num>
                        <m:den>
                          <m:r>
                            <a:rPr lang="en-IE" b="1" i="1" smtClean="0">
                              <a:solidFill>
                                <a:schemeClr val="accent5">
                                  <a:lumMod val="75000"/>
                                </a:schemeClr>
                              </a:solidFill>
                              <a:latin typeface="Cambria Math"/>
                            </a:rPr>
                            <m:t>𝟐</m:t>
                          </m:r>
                        </m:den>
                      </m:f>
                    </m:oMath>
                  </m:oMathPara>
                </a14:m>
                <a:endParaRPr lang="en-IE" b="1" dirty="0">
                  <a:solidFill>
                    <a:schemeClr val="accent5">
                      <a:lumMod val="75000"/>
                    </a:schemeClr>
                  </a:solidFill>
                </a:endParaRPr>
              </a:p>
            </p:txBody>
          </p:sp>
        </mc:Choice>
        <mc:Fallback xmlns="">
          <p:sp>
            <p:nvSpPr>
              <p:cNvPr id="200" name="Rectangle 199"/>
              <p:cNvSpPr>
                <a:spLocks noRot="1" noChangeAspect="1" noMove="1" noResize="1" noEditPoints="1" noAdjustHandles="1" noChangeArrowheads="1" noChangeShapeType="1" noTextEdit="1"/>
              </p:cNvSpPr>
              <p:nvPr/>
            </p:nvSpPr>
            <p:spPr>
              <a:xfrm>
                <a:off x="1262525" y="3743551"/>
                <a:ext cx="373820" cy="568874"/>
              </a:xfrm>
              <a:prstGeom prst="rect">
                <a:avLst/>
              </a:prstGeom>
              <a:blipFill rotWithShape="1">
                <a:blip r:embed="rId16"/>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01" name="Rectangle 200"/>
              <p:cNvSpPr/>
              <p:nvPr/>
            </p:nvSpPr>
            <p:spPr>
              <a:xfrm>
                <a:off x="1707522" y="3748233"/>
                <a:ext cx="394659" cy="5670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IE" b="1" i="1" smtClean="0">
                              <a:solidFill>
                                <a:schemeClr val="accent5">
                                  <a:lumMod val="75000"/>
                                </a:schemeClr>
                              </a:solidFill>
                              <a:latin typeface="Cambria Math" panose="02040503050406030204" pitchFamily="18" charset="0"/>
                              <a:ea typeface="Cambria Math"/>
                            </a:rPr>
                          </m:ctrlPr>
                        </m:fPr>
                        <m:num>
                          <m:r>
                            <a:rPr lang="en-IE" b="1" i="1" smtClean="0">
                              <a:solidFill>
                                <a:schemeClr val="accent5">
                                  <a:lumMod val="75000"/>
                                </a:schemeClr>
                              </a:solidFill>
                              <a:latin typeface="Cambria Math"/>
                              <a:ea typeface="Cambria Math"/>
                            </a:rPr>
                            <m:t>𝝅</m:t>
                          </m:r>
                        </m:num>
                        <m:den>
                          <m:r>
                            <a:rPr lang="en-IE" b="1" i="1" smtClean="0">
                              <a:solidFill>
                                <a:schemeClr val="accent5">
                                  <a:lumMod val="75000"/>
                                </a:schemeClr>
                              </a:solidFill>
                              <a:latin typeface="Cambria Math"/>
                              <a:ea typeface="Cambria Math"/>
                            </a:rPr>
                            <m:t>𝟐</m:t>
                          </m:r>
                        </m:den>
                      </m:f>
                    </m:oMath>
                  </m:oMathPara>
                </a14:m>
                <a:endParaRPr lang="en-IE" b="1" dirty="0">
                  <a:solidFill>
                    <a:schemeClr val="accent5">
                      <a:lumMod val="75000"/>
                    </a:schemeClr>
                  </a:solidFill>
                </a:endParaRPr>
              </a:p>
            </p:txBody>
          </p:sp>
        </mc:Choice>
        <mc:Fallback xmlns="">
          <p:sp>
            <p:nvSpPr>
              <p:cNvPr id="201" name="Rectangle 200"/>
              <p:cNvSpPr>
                <a:spLocks noRot="1" noChangeAspect="1" noMove="1" noResize="1" noEditPoints="1" noAdjustHandles="1" noChangeArrowheads="1" noChangeShapeType="1" noTextEdit="1"/>
              </p:cNvSpPr>
              <p:nvPr/>
            </p:nvSpPr>
            <p:spPr>
              <a:xfrm>
                <a:off x="1707522" y="3748233"/>
                <a:ext cx="394659" cy="567078"/>
              </a:xfrm>
              <a:prstGeom prst="rect">
                <a:avLst/>
              </a:prstGeom>
              <a:blipFill rotWithShape="1">
                <a:blip r:embed="rId17"/>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02" name="Rectangle 201"/>
              <p:cNvSpPr/>
              <p:nvPr/>
            </p:nvSpPr>
            <p:spPr>
              <a:xfrm>
                <a:off x="1780038" y="2898289"/>
                <a:ext cx="525400" cy="6760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IE" b="1" i="1" smtClean="0">
                              <a:solidFill>
                                <a:schemeClr val="accent5">
                                  <a:lumMod val="75000"/>
                                </a:schemeClr>
                              </a:solidFill>
                              <a:latin typeface="Cambria Math" panose="02040503050406030204" pitchFamily="18" charset="0"/>
                            </a:rPr>
                          </m:ctrlPr>
                        </m:fPr>
                        <m:num>
                          <m:rad>
                            <m:radPr>
                              <m:degHide m:val="on"/>
                              <m:ctrlPr>
                                <a:rPr lang="en-IE" b="1" i="1" smtClean="0">
                                  <a:solidFill>
                                    <a:schemeClr val="accent5">
                                      <a:lumMod val="75000"/>
                                    </a:schemeClr>
                                  </a:solidFill>
                                  <a:latin typeface="Cambria Math" panose="02040503050406030204" pitchFamily="18" charset="0"/>
                                </a:rPr>
                              </m:ctrlPr>
                            </m:radPr>
                            <m:deg/>
                            <m:e>
                              <m:r>
                                <a:rPr lang="en-IE" b="1" i="1" smtClean="0">
                                  <a:solidFill>
                                    <a:schemeClr val="accent5">
                                      <a:lumMod val="75000"/>
                                    </a:schemeClr>
                                  </a:solidFill>
                                  <a:latin typeface="Cambria Math"/>
                                </a:rPr>
                                <m:t>𝟓</m:t>
                              </m:r>
                            </m:e>
                          </m:rad>
                        </m:num>
                        <m:den>
                          <m:r>
                            <a:rPr lang="en-IE" b="1" i="1" smtClean="0">
                              <a:solidFill>
                                <a:schemeClr val="accent5">
                                  <a:lumMod val="75000"/>
                                </a:schemeClr>
                              </a:solidFill>
                              <a:latin typeface="Cambria Math"/>
                            </a:rPr>
                            <m:t>𝟐</m:t>
                          </m:r>
                        </m:den>
                      </m:f>
                    </m:oMath>
                  </m:oMathPara>
                </a14:m>
                <a:endParaRPr lang="en-IE" b="1" dirty="0">
                  <a:solidFill>
                    <a:schemeClr val="accent5">
                      <a:lumMod val="75000"/>
                    </a:schemeClr>
                  </a:solidFill>
                </a:endParaRPr>
              </a:p>
            </p:txBody>
          </p:sp>
        </mc:Choice>
        <mc:Fallback xmlns="">
          <p:sp>
            <p:nvSpPr>
              <p:cNvPr id="202" name="Rectangle 201"/>
              <p:cNvSpPr>
                <a:spLocks noRot="1" noChangeAspect="1" noMove="1" noResize="1" noEditPoints="1" noAdjustHandles="1" noChangeArrowheads="1" noChangeShapeType="1" noTextEdit="1"/>
              </p:cNvSpPr>
              <p:nvPr/>
            </p:nvSpPr>
            <p:spPr>
              <a:xfrm>
                <a:off x="1780038" y="2898289"/>
                <a:ext cx="525400" cy="676019"/>
              </a:xfrm>
              <a:prstGeom prst="rect">
                <a:avLst/>
              </a:prstGeom>
              <a:blipFill rotWithShape="1">
                <a:blip r:embed="rId18"/>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03" name="Rectangle 202"/>
              <p:cNvSpPr/>
              <p:nvPr/>
            </p:nvSpPr>
            <p:spPr>
              <a:xfrm>
                <a:off x="643113" y="3638133"/>
                <a:ext cx="525400" cy="6730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IE" b="1" i="1" smtClean="0">
                              <a:solidFill>
                                <a:schemeClr val="accent5">
                                  <a:lumMod val="75000"/>
                                </a:schemeClr>
                              </a:solidFill>
                              <a:latin typeface="Cambria Math" panose="02040503050406030204" pitchFamily="18" charset="0"/>
                            </a:rPr>
                          </m:ctrlPr>
                        </m:fPr>
                        <m:num>
                          <m:rad>
                            <m:radPr>
                              <m:degHide m:val="on"/>
                              <m:ctrlPr>
                                <a:rPr lang="en-IE" b="1" i="1" smtClean="0">
                                  <a:solidFill>
                                    <a:schemeClr val="accent5">
                                      <a:lumMod val="75000"/>
                                    </a:schemeClr>
                                  </a:solidFill>
                                  <a:latin typeface="Cambria Math" panose="02040503050406030204" pitchFamily="18" charset="0"/>
                                </a:rPr>
                              </m:ctrlPr>
                            </m:radPr>
                            <m:deg/>
                            <m:e>
                              <m:r>
                                <a:rPr lang="en-IE" b="1" i="1" smtClean="0">
                                  <a:solidFill>
                                    <a:schemeClr val="accent5">
                                      <a:lumMod val="75000"/>
                                    </a:schemeClr>
                                  </a:solidFill>
                                  <a:latin typeface="Cambria Math"/>
                                </a:rPr>
                                <m:t>𝟕</m:t>
                              </m:r>
                            </m:e>
                          </m:rad>
                        </m:num>
                        <m:den>
                          <m:r>
                            <a:rPr lang="en-IE" b="1" i="1" smtClean="0">
                              <a:solidFill>
                                <a:schemeClr val="accent5">
                                  <a:lumMod val="75000"/>
                                </a:schemeClr>
                              </a:solidFill>
                              <a:latin typeface="Cambria Math"/>
                            </a:rPr>
                            <m:t>𝟐</m:t>
                          </m:r>
                        </m:den>
                      </m:f>
                    </m:oMath>
                  </m:oMathPara>
                </a14:m>
                <a:endParaRPr lang="en-IE" b="1" dirty="0">
                  <a:solidFill>
                    <a:schemeClr val="accent5">
                      <a:lumMod val="75000"/>
                    </a:schemeClr>
                  </a:solidFill>
                </a:endParaRPr>
              </a:p>
            </p:txBody>
          </p:sp>
        </mc:Choice>
        <mc:Fallback xmlns="">
          <p:sp>
            <p:nvSpPr>
              <p:cNvPr id="203" name="Rectangle 202"/>
              <p:cNvSpPr>
                <a:spLocks noRot="1" noChangeAspect="1" noMove="1" noResize="1" noEditPoints="1" noAdjustHandles="1" noChangeArrowheads="1" noChangeShapeType="1" noTextEdit="1"/>
              </p:cNvSpPr>
              <p:nvPr/>
            </p:nvSpPr>
            <p:spPr>
              <a:xfrm>
                <a:off x="643113" y="3638133"/>
                <a:ext cx="525400" cy="673069"/>
              </a:xfrm>
              <a:prstGeom prst="rect">
                <a:avLst/>
              </a:prstGeom>
              <a:blipFill rotWithShape="1">
                <a:blip r:embed="rId19"/>
                <a:stretch>
                  <a:fillRect/>
                </a:stretch>
              </a:blipFill>
            </p:spPr>
            <p:txBody>
              <a:bodyPr/>
              <a:lstStyle/>
              <a:p>
                <a:r>
                  <a:rPr lang="en-IE">
                    <a:noFill/>
                  </a:rPr>
                  <a:t> </a:t>
                </a:r>
              </a:p>
            </p:txBody>
          </p:sp>
        </mc:Fallback>
      </mc:AlternateContent>
    </p:spTree>
    <p:extLst>
      <p:ext uri="{BB962C8B-B14F-4D97-AF65-F5344CB8AC3E}">
        <p14:creationId xmlns:p14="http://schemas.microsoft.com/office/powerpoint/2010/main" val="436566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fade">
                                      <p:cBhvr>
                                        <p:cTn id="7" dur="500"/>
                                        <p:tgtEl>
                                          <p:spTgt spid="19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8"/>
                                        </p:tgtEl>
                                        <p:attrNameLst>
                                          <p:attrName>style.visibility</p:attrName>
                                        </p:attrNameLst>
                                      </p:cBhvr>
                                      <p:to>
                                        <p:strVal val="visible"/>
                                      </p:to>
                                    </p:set>
                                    <p:animEffect transition="in" filter="fade">
                                      <p:cBhvr>
                                        <p:cTn id="11" dur="250"/>
                                        <p:tgtEl>
                                          <p:spTgt spid="198"/>
                                        </p:tgtEl>
                                      </p:cBhvr>
                                    </p:animEffect>
                                  </p:childTnLst>
                                </p:cTn>
                              </p:par>
                            </p:childTnLst>
                          </p:cTn>
                        </p:par>
                        <p:par>
                          <p:cTn id="12" fill="hold">
                            <p:stCondLst>
                              <p:cond delay="750"/>
                            </p:stCondLst>
                            <p:childTnLst>
                              <p:par>
                                <p:cTn id="13" presetID="10" presetClass="entr" presetSubtype="0" fill="hold" grpId="0" nodeType="afterEffect">
                                  <p:stCondLst>
                                    <p:cond delay="0"/>
                                  </p:stCondLst>
                                  <p:childTnLst>
                                    <p:set>
                                      <p:cBhvr>
                                        <p:cTn id="14" dur="1" fill="hold">
                                          <p:stCondLst>
                                            <p:cond delay="0"/>
                                          </p:stCondLst>
                                        </p:cTn>
                                        <p:tgtEl>
                                          <p:spTgt spid="199"/>
                                        </p:tgtEl>
                                        <p:attrNameLst>
                                          <p:attrName>style.visibility</p:attrName>
                                        </p:attrNameLst>
                                      </p:cBhvr>
                                      <p:to>
                                        <p:strVal val="visible"/>
                                      </p:to>
                                    </p:set>
                                    <p:animEffect transition="in" filter="fade">
                                      <p:cBhvr>
                                        <p:cTn id="15" dur="250"/>
                                        <p:tgtEl>
                                          <p:spTgt spid="199"/>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02"/>
                                        </p:tgtEl>
                                        <p:attrNameLst>
                                          <p:attrName>style.visibility</p:attrName>
                                        </p:attrNameLst>
                                      </p:cBhvr>
                                      <p:to>
                                        <p:strVal val="visible"/>
                                      </p:to>
                                    </p:set>
                                    <p:animEffect transition="in" filter="fade">
                                      <p:cBhvr>
                                        <p:cTn id="19" dur="250"/>
                                        <p:tgtEl>
                                          <p:spTgt spid="202"/>
                                        </p:tgtEl>
                                      </p:cBhvr>
                                    </p:animEffect>
                                  </p:childTnLst>
                                </p:cTn>
                              </p:par>
                            </p:childTnLst>
                          </p:cTn>
                        </p:par>
                        <p:par>
                          <p:cTn id="20" fill="hold">
                            <p:stCondLst>
                              <p:cond delay="1250"/>
                            </p:stCondLst>
                            <p:childTnLst>
                              <p:par>
                                <p:cTn id="21" presetID="10" presetClass="entr" presetSubtype="0" fill="hold" grpId="0" nodeType="afterEffect">
                                  <p:stCondLst>
                                    <p:cond delay="0"/>
                                  </p:stCondLst>
                                  <p:childTnLst>
                                    <p:set>
                                      <p:cBhvr>
                                        <p:cTn id="22" dur="1" fill="hold">
                                          <p:stCondLst>
                                            <p:cond delay="0"/>
                                          </p:stCondLst>
                                        </p:cTn>
                                        <p:tgtEl>
                                          <p:spTgt spid="203"/>
                                        </p:tgtEl>
                                        <p:attrNameLst>
                                          <p:attrName>style.visibility</p:attrName>
                                        </p:attrNameLst>
                                      </p:cBhvr>
                                      <p:to>
                                        <p:strVal val="visible"/>
                                      </p:to>
                                    </p:set>
                                    <p:animEffect transition="in" filter="fade">
                                      <p:cBhvr>
                                        <p:cTn id="23" dur="250"/>
                                        <p:tgtEl>
                                          <p:spTgt spid="203"/>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200"/>
                                        </p:tgtEl>
                                        <p:attrNameLst>
                                          <p:attrName>style.visibility</p:attrName>
                                        </p:attrNameLst>
                                      </p:cBhvr>
                                      <p:to>
                                        <p:strVal val="visible"/>
                                      </p:to>
                                    </p:set>
                                    <p:animEffect transition="in" filter="fade">
                                      <p:cBhvr>
                                        <p:cTn id="27" dur="250"/>
                                        <p:tgtEl>
                                          <p:spTgt spid="200"/>
                                        </p:tgtEl>
                                      </p:cBhvr>
                                    </p:animEffect>
                                  </p:childTnLst>
                                </p:cTn>
                              </p:par>
                            </p:childTnLst>
                          </p:cTn>
                        </p:par>
                        <p:par>
                          <p:cTn id="28" fill="hold">
                            <p:stCondLst>
                              <p:cond delay="1750"/>
                            </p:stCondLst>
                            <p:childTnLst>
                              <p:par>
                                <p:cTn id="29" presetID="10" presetClass="entr" presetSubtype="0" fill="hold" grpId="0" nodeType="afterEffect">
                                  <p:stCondLst>
                                    <p:cond delay="0"/>
                                  </p:stCondLst>
                                  <p:childTnLst>
                                    <p:set>
                                      <p:cBhvr>
                                        <p:cTn id="30" dur="1" fill="hold">
                                          <p:stCondLst>
                                            <p:cond delay="0"/>
                                          </p:stCondLst>
                                        </p:cTn>
                                        <p:tgtEl>
                                          <p:spTgt spid="201"/>
                                        </p:tgtEl>
                                        <p:attrNameLst>
                                          <p:attrName>style.visibility</p:attrName>
                                        </p:attrNameLst>
                                      </p:cBhvr>
                                      <p:to>
                                        <p:strVal val="visible"/>
                                      </p:to>
                                    </p:set>
                                    <p:animEffect transition="in" filter="fade">
                                      <p:cBhvr>
                                        <p:cTn id="31" dur="250"/>
                                        <p:tgtEl>
                                          <p:spTgt spid="201"/>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173"/>
                                        </p:tgtEl>
                                        <p:attrNameLst>
                                          <p:attrName>style.visibility</p:attrName>
                                        </p:attrNameLst>
                                      </p:cBhvr>
                                      <p:to>
                                        <p:strVal val="visible"/>
                                      </p:to>
                                    </p:set>
                                    <p:animEffect transition="in" filter="fade">
                                      <p:cBhvr>
                                        <p:cTn id="35" dur="250"/>
                                        <p:tgtEl>
                                          <p:spTgt spid="173"/>
                                        </p:tgtEl>
                                      </p:cBhvr>
                                    </p:animEffect>
                                  </p:childTnLst>
                                </p:cTn>
                              </p:par>
                            </p:childTnLst>
                          </p:cTn>
                        </p:par>
                        <p:par>
                          <p:cTn id="36" fill="hold">
                            <p:stCondLst>
                              <p:cond delay="2250"/>
                            </p:stCondLst>
                            <p:childTnLst>
                              <p:par>
                                <p:cTn id="37" presetID="10" presetClass="entr" presetSubtype="0" fill="hold" grpId="0" nodeType="afterEffect">
                                  <p:stCondLst>
                                    <p:cond delay="0"/>
                                  </p:stCondLst>
                                  <p:childTnLst>
                                    <p:set>
                                      <p:cBhvr>
                                        <p:cTn id="38" dur="1" fill="hold">
                                          <p:stCondLst>
                                            <p:cond delay="0"/>
                                          </p:stCondLst>
                                        </p:cTn>
                                        <p:tgtEl>
                                          <p:spTgt spid="174"/>
                                        </p:tgtEl>
                                        <p:attrNameLst>
                                          <p:attrName>style.visibility</p:attrName>
                                        </p:attrNameLst>
                                      </p:cBhvr>
                                      <p:to>
                                        <p:strVal val="visible"/>
                                      </p:to>
                                    </p:set>
                                    <p:animEffect transition="in" filter="fade">
                                      <p:cBhvr>
                                        <p:cTn id="39" dur="250"/>
                                        <p:tgtEl>
                                          <p:spTgt spid="174"/>
                                        </p:tgtEl>
                                      </p:cBhvr>
                                    </p:animEffect>
                                  </p:childTnLst>
                                </p:cTn>
                              </p:par>
                            </p:childTnLst>
                          </p:cTn>
                        </p:par>
                        <p:par>
                          <p:cTn id="40" fill="hold">
                            <p:stCondLst>
                              <p:cond delay="2500"/>
                            </p:stCondLst>
                            <p:childTnLst>
                              <p:par>
                                <p:cTn id="41" presetID="10" presetClass="entr" presetSubtype="0" fill="hold" grpId="0" nodeType="afterEffect">
                                  <p:stCondLst>
                                    <p:cond delay="0"/>
                                  </p:stCondLst>
                                  <p:childTnLst>
                                    <p:set>
                                      <p:cBhvr>
                                        <p:cTn id="42" dur="1" fill="hold">
                                          <p:stCondLst>
                                            <p:cond delay="0"/>
                                          </p:stCondLst>
                                        </p:cTn>
                                        <p:tgtEl>
                                          <p:spTgt spid="175"/>
                                        </p:tgtEl>
                                        <p:attrNameLst>
                                          <p:attrName>style.visibility</p:attrName>
                                        </p:attrNameLst>
                                      </p:cBhvr>
                                      <p:to>
                                        <p:strVal val="visible"/>
                                      </p:to>
                                    </p:set>
                                    <p:animEffect transition="in" filter="fade">
                                      <p:cBhvr>
                                        <p:cTn id="43" dur="250"/>
                                        <p:tgtEl>
                                          <p:spTgt spid="175"/>
                                        </p:tgtEl>
                                      </p:cBhvr>
                                    </p:animEffect>
                                  </p:childTnLst>
                                </p:cTn>
                              </p:par>
                            </p:childTnLst>
                          </p:cTn>
                        </p:par>
                        <p:par>
                          <p:cTn id="44" fill="hold">
                            <p:stCondLst>
                              <p:cond delay="2750"/>
                            </p:stCondLst>
                            <p:childTnLst>
                              <p:par>
                                <p:cTn id="45" presetID="10" presetClass="entr" presetSubtype="0" fill="hold" grpId="0" nodeType="afterEffect">
                                  <p:stCondLst>
                                    <p:cond delay="0"/>
                                  </p:stCondLst>
                                  <p:childTnLst>
                                    <p:set>
                                      <p:cBhvr>
                                        <p:cTn id="46" dur="1" fill="hold">
                                          <p:stCondLst>
                                            <p:cond delay="0"/>
                                          </p:stCondLst>
                                        </p:cTn>
                                        <p:tgtEl>
                                          <p:spTgt spid="178"/>
                                        </p:tgtEl>
                                        <p:attrNameLst>
                                          <p:attrName>style.visibility</p:attrName>
                                        </p:attrNameLst>
                                      </p:cBhvr>
                                      <p:to>
                                        <p:strVal val="visible"/>
                                      </p:to>
                                    </p:set>
                                    <p:animEffect transition="in" filter="fade">
                                      <p:cBhvr>
                                        <p:cTn id="47" dur="250"/>
                                        <p:tgtEl>
                                          <p:spTgt spid="178"/>
                                        </p:tgtEl>
                                      </p:cBhvr>
                                    </p:animEffect>
                                  </p:childTnLst>
                                </p:cTn>
                              </p:par>
                            </p:childTnLst>
                          </p:cTn>
                        </p:par>
                        <p:par>
                          <p:cTn id="48" fill="hold">
                            <p:stCondLst>
                              <p:cond delay="3000"/>
                            </p:stCondLst>
                            <p:childTnLst>
                              <p:par>
                                <p:cTn id="49" presetID="10" presetClass="entr" presetSubtype="0" fill="hold" grpId="0" nodeType="afterEffect">
                                  <p:stCondLst>
                                    <p:cond delay="0"/>
                                  </p:stCondLst>
                                  <p:childTnLst>
                                    <p:set>
                                      <p:cBhvr>
                                        <p:cTn id="50" dur="1" fill="hold">
                                          <p:stCondLst>
                                            <p:cond delay="0"/>
                                          </p:stCondLst>
                                        </p:cTn>
                                        <p:tgtEl>
                                          <p:spTgt spid="193"/>
                                        </p:tgtEl>
                                        <p:attrNameLst>
                                          <p:attrName>style.visibility</p:attrName>
                                        </p:attrNameLst>
                                      </p:cBhvr>
                                      <p:to>
                                        <p:strVal val="visible"/>
                                      </p:to>
                                    </p:set>
                                    <p:animEffect transition="in" filter="fade">
                                      <p:cBhvr>
                                        <p:cTn id="51" dur="250"/>
                                        <p:tgtEl>
                                          <p:spTgt spid="193"/>
                                        </p:tgtEl>
                                      </p:cBhvr>
                                    </p:animEffect>
                                  </p:childTnLst>
                                </p:cTn>
                              </p:par>
                            </p:childTnLst>
                          </p:cTn>
                        </p:par>
                        <p:par>
                          <p:cTn id="52" fill="hold">
                            <p:stCondLst>
                              <p:cond delay="3250"/>
                            </p:stCondLst>
                            <p:childTnLst>
                              <p:par>
                                <p:cTn id="53" presetID="10" presetClass="entr" presetSubtype="0" fill="hold" grpId="0" nodeType="afterEffect">
                                  <p:stCondLst>
                                    <p:cond delay="0"/>
                                  </p:stCondLst>
                                  <p:childTnLst>
                                    <p:set>
                                      <p:cBhvr>
                                        <p:cTn id="54" dur="1" fill="hold">
                                          <p:stCondLst>
                                            <p:cond delay="0"/>
                                          </p:stCondLst>
                                        </p:cTn>
                                        <p:tgtEl>
                                          <p:spTgt spid="194"/>
                                        </p:tgtEl>
                                        <p:attrNameLst>
                                          <p:attrName>style.visibility</p:attrName>
                                        </p:attrNameLst>
                                      </p:cBhvr>
                                      <p:to>
                                        <p:strVal val="visible"/>
                                      </p:to>
                                    </p:set>
                                    <p:animEffect transition="in" filter="fade">
                                      <p:cBhvr>
                                        <p:cTn id="55" dur="25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6" restart="whenNotActive" fill="hold" evtFilter="cancelBubble" nodeType="interactiveSeq">
                <p:stCondLst>
                  <p:cond evt="onClick" delay="0">
                    <p:tgtEl>
                      <p:spTgt spid="11"/>
                    </p:tgtEl>
                  </p:cond>
                </p:stCondLst>
                <p:endSync evt="end" delay="0">
                  <p:rtn val="all"/>
                </p:endSync>
                <p:childTnLst>
                  <p:par>
                    <p:cTn id="57" fill="hold">
                      <p:stCondLst>
                        <p:cond delay="0"/>
                      </p:stCondLst>
                      <p:childTnLst>
                        <p:par>
                          <p:cTn id="58" fill="hold">
                            <p:stCondLst>
                              <p:cond delay="0"/>
                            </p:stCondLst>
                            <p:childTnLst>
                              <p:par>
                                <p:cTn id="59" presetID="35" presetClass="path" presetSubtype="0" accel="50000" decel="50000" fill="hold" nodeType="clickEffect">
                                  <p:stCondLst>
                                    <p:cond delay="0"/>
                                  </p:stCondLst>
                                  <p:childTnLst>
                                    <p:animMotion origin="layout" path="M 4.16667E-6 -3.7037E-6 L -0.93386 0.00394 " pathEditMode="relative" rAng="0" ptsTypes="AA">
                                      <p:cBhvr>
                                        <p:cTn id="60" dur="2000" fill="hold"/>
                                        <p:tgtEl>
                                          <p:spTgt spid="11"/>
                                        </p:tgtEl>
                                        <p:attrNameLst>
                                          <p:attrName>ppt_x</p:attrName>
                                          <p:attrName>ppt_y</p:attrName>
                                        </p:attrNameLst>
                                      </p:cBhvr>
                                      <p:rCtr x="-46701" y="185"/>
                                    </p:animMotion>
                                  </p:childTnLst>
                                </p:cTn>
                              </p:par>
                            </p:childTnLst>
                          </p:cTn>
                        </p:par>
                      </p:childTnLst>
                    </p:cTn>
                  </p:par>
                  <p:par>
                    <p:cTn id="61" fill="hold">
                      <p:stCondLst>
                        <p:cond delay="indefinite"/>
                      </p:stCondLst>
                      <p:childTnLst>
                        <p:par>
                          <p:cTn id="62" fill="hold">
                            <p:stCondLst>
                              <p:cond delay="0"/>
                            </p:stCondLst>
                            <p:childTnLst>
                              <p:par>
                                <p:cTn id="63" presetID="63" presetClass="path" presetSubtype="0" accel="50000" decel="50000" fill="hold" nodeType="clickEffect">
                                  <p:stCondLst>
                                    <p:cond delay="0"/>
                                  </p:stCondLst>
                                  <p:childTnLst>
                                    <p:animMotion origin="layout" path="M -0.93385 0.00393 L 0.00018 1.48148E-6 " pathEditMode="relative" rAng="0" ptsTypes="AA">
                                      <p:cBhvr>
                                        <p:cTn id="64" dur="2000" fill="hold"/>
                                        <p:tgtEl>
                                          <p:spTgt spid="11"/>
                                        </p:tgtEl>
                                        <p:attrNameLst>
                                          <p:attrName>ppt_x</p:attrName>
                                          <p:attrName>ppt_y</p:attrName>
                                        </p:attrNameLst>
                                      </p:cBhvr>
                                      <p:rCtr x="46701" y="-208"/>
                                    </p:animMotion>
                                  </p:childTnLst>
                                </p:cTn>
                              </p:par>
                            </p:childTnLst>
                          </p:cTn>
                        </p:par>
                      </p:childTnLst>
                    </p:cTn>
                  </p:par>
                </p:childTnLst>
              </p:cTn>
              <p:nextCondLst>
                <p:cond evt="onClick" delay="0">
                  <p:tgtEl>
                    <p:spTgt spid="11"/>
                  </p:tgtEl>
                </p:cond>
              </p:nextCondLst>
            </p:seq>
          </p:childTnLst>
        </p:cTn>
      </p:par>
    </p:tnLst>
    <p:bldLst>
      <p:bldP spid="173" grpId="0" animBg="1"/>
      <p:bldP spid="174" grpId="0" animBg="1"/>
      <p:bldP spid="175" grpId="0" animBg="1"/>
      <p:bldP spid="178" grpId="0" animBg="1"/>
      <p:bldP spid="193" grpId="0" animBg="1"/>
      <p:bldP spid="194" grpId="0" animBg="1"/>
      <p:bldP spid="198" grpId="0"/>
      <p:bldP spid="199" grpId="0"/>
      <p:bldP spid="200" grpId="0"/>
      <p:bldP spid="201" grpId="0"/>
      <p:bldP spid="202" grpId="0"/>
      <p:bldP spid="20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Oval 140"/>
          <p:cNvSpPr/>
          <p:nvPr/>
        </p:nvSpPr>
        <p:spPr>
          <a:xfrm>
            <a:off x="2036986" y="2790508"/>
            <a:ext cx="6581681" cy="2726311"/>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latin typeface="Calibri" panose="020F0502020204030204" pitchFamily="34" charset="0"/>
            </a:endParaRPr>
          </a:p>
        </p:txBody>
      </p:sp>
      <p:sp>
        <p:nvSpPr>
          <p:cNvPr id="142" name="Oval 141"/>
          <p:cNvSpPr/>
          <p:nvPr/>
        </p:nvSpPr>
        <p:spPr>
          <a:xfrm>
            <a:off x="3843061" y="3118951"/>
            <a:ext cx="4546904" cy="211312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schemeClr val="tx2"/>
              </a:solidFill>
              <a:latin typeface="Calibri" panose="020F0502020204030204" pitchFamily="34" charset="0"/>
            </a:endParaRPr>
          </a:p>
        </p:txBody>
      </p:sp>
      <p:sp>
        <p:nvSpPr>
          <p:cNvPr id="152" name="Oval 151"/>
          <p:cNvSpPr/>
          <p:nvPr/>
        </p:nvSpPr>
        <p:spPr>
          <a:xfrm>
            <a:off x="5098616" y="3446559"/>
            <a:ext cx="3190468" cy="1466502"/>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schemeClr val="tx2"/>
              </a:solidFill>
              <a:latin typeface="Calibri" panose="020F0502020204030204" pitchFamily="34" charset="0"/>
            </a:endParaRPr>
          </a:p>
        </p:txBody>
      </p:sp>
      <p:grpSp>
        <p:nvGrpSpPr>
          <p:cNvPr id="11" name="Group 10"/>
          <p:cNvGrpSpPr/>
          <p:nvPr/>
        </p:nvGrpSpPr>
        <p:grpSpPr>
          <a:xfrm>
            <a:off x="8783960" y="1155322"/>
            <a:ext cx="7213784" cy="4599432"/>
            <a:chOff x="8783960" y="1155322"/>
            <a:chExt cx="7213784" cy="4599432"/>
          </a:xfrm>
        </p:grpSpPr>
        <p:sp>
          <p:nvSpPr>
            <p:cNvPr id="12" name="Snip Single Corner Rectangle 11"/>
            <p:cNvSpPr/>
            <p:nvPr/>
          </p:nvSpPr>
          <p:spPr>
            <a:xfrm flipH="1">
              <a:off x="8783960" y="1952836"/>
              <a:ext cx="360040" cy="1044116"/>
            </a:xfrm>
            <a:prstGeom prst="snip1Rect">
              <a:avLst>
                <a:gd name="adj" fmla="val 27932"/>
              </a:avLst>
            </a:prstGeom>
            <a:solidFill>
              <a:srgbClr val="990033"/>
            </a:solidFill>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IE" dirty="0" smtClean="0"/>
                <a:t>Page 23</a:t>
              </a:r>
              <a:endParaRPr lang="en-IE"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6612" y="1155322"/>
              <a:ext cx="6771132" cy="45994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pic>
        <p:nvPicPr>
          <p:cNvPr id="14"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000" y="1412776"/>
            <a:ext cx="8892000"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Straight Arrow Connector 15"/>
          <p:cNvCxnSpPr/>
          <p:nvPr/>
        </p:nvCxnSpPr>
        <p:spPr>
          <a:xfrm>
            <a:off x="72000" y="1521167"/>
            <a:ext cx="9000000" cy="0"/>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7" name="Rectangle 146"/>
          <p:cNvSpPr/>
          <p:nvPr/>
        </p:nvSpPr>
        <p:spPr>
          <a:xfrm>
            <a:off x="1044815" y="2489120"/>
            <a:ext cx="1606330" cy="1015663"/>
          </a:xfrm>
          <a:prstGeom prst="rect">
            <a:avLst/>
          </a:prstGeom>
        </p:spPr>
        <p:txBody>
          <a:bodyPr wrap="square">
            <a:spAutoFit/>
          </a:bodyPr>
          <a:lstStyle/>
          <a:p>
            <a:pPr lvl="0" algn="ctr"/>
            <a:r>
              <a:rPr lang="en-IE" sz="3000" b="1" dirty="0" smtClean="0">
                <a:solidFill>
                  <a:schemeClr val="tx2"/>
                </a:solidFill>
                <a:latin typeface="Calibri" panose="020F0502020204030204" pitchFamily="34" charset="0"/>
              </a:rPr>
              <a:t>Rational</a:t>
            </a:r>
          </a:p>
          <a:p>
            <a:pPr lvl="0" algn="ctr"/>
            <a:r>
              <a:rPr lang="en-IE" sz="3000" dirty="0">
                <a:solidFill>
                  <a:schemeClr val="tx2"/>
                </a:solidFill>
                <a:latin typeface="Calibri" panose="020F0502020204030204" pitchFamily="34" charset="0"/>
                <a:ea typeface="Cambria Math"/>
              </a:rPr>
              <a:t>ℚ</a:t>
            </a:r>
            <a:endParaRPr lang="en-IE" sz="3000" dirty="0">
              <a:solidFill>
                <a:schemeClr val="tx2"/>
              </a:solidFill>
              <a:latin typeface="Calibri" panose="020F0502020204030204" pitchFamily="34" charset="0"/>
            </a:endParaRPr>
          </a:p>
        </p:txBody>
      </p:sp>
      <p:sp>
        <p:nvSpPr>
          <p:cNvPr id="52" name="Oval 51"/>
          <p:cNvSpPr/>
          <p:nvPr/>
        </p:nvSpPr>
        <p:spPr>
          <a:xfrm>
            <a:off x="660492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6" name="Oval 55"/>
          <p:cNvSpPr/>
          <p:nvPr/>
        </p:nvSpPr>
        <p:spPr>
          <a:xfrm>
            <a:off x="828111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Oval 48"/>
          <p:cNvSpPr/>
          <p:nvPr/>
        </p:nvSpPr>
        <p:spPr>
          <a:xfrm>
            <a:off x="534923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Oval 49"/>
          <p:cNvSpPr/>
          <p:nvPr/>
        </p:nvSpPr>
        <p:spPr>
          <a:xfrm>
            <a:off x="578011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5" name="Oval 54"/>
          <p:cNvSpPr/>
          <p:nvPr/>
        </p:nvSpPr>
        <p:spPr>
          <a:xfrm>
            <a:off x="788815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2" name="Oval 61"/>
          <p:cNvSpPr/>
          <p:nvPr/>
        </p:nvSpPr>
        <p:spPr>
          <a:xfrm>
            <a:off x="660663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6" name="Oval 65"/>
          <p:cNvSpPr/>
          <p:nvPr/>
        </p:nvSpPr>
        <p:spPr>
          <a:xfrm>
            <a:off x="82828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6" name="Oval 75"/>
          <p:cNvSpPr/>
          <p:nvPr/>
        </p:nvSpPr>
        <p:spPr>
          <a:xfrm>
            <a:off x="408362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Oval 47"/>
          <p:cNvSpPr/>
          <p:nvPr/>
        </p:nvSpPr>
        <p:spPr>
          <a:xfrm>
            <a:off x="495029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 name="Oval 50"/>
          <p:cNvSpPr/>
          <p:nvPr/>
        </p:nvSpPr>
        <p:spPr>
          <a:xfrm>
            <a:off x="622025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3" name="Oval 52"/>
          <p:cNvSpPr/>
          <p:nvPr/>
        </p:nvSpPr>
        <p:spPr>
          <a:xfrm>
            <a:off x="703214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4" name="Oval 53"/>
          <p:cNvSpPr/>
          <p:nvPr/>
        </p:nvSpPr>
        <p:spPr>
          <a:xfrm>
            <a:off x="745521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9" name="Oval 78"/>
          <p:cNvSpPr/>
          <p:nvPr/>
        </p:nvSpPr>
        <p:spPr>
          <a:xfrm>
            <a:off x="510269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0" name="Oval 79"/>
          <p:cNvSpPr/>
          <p:nvPr/>
        </p:nvSpPr>
        <p:spPr>
          <a:xfrm>
            <a:off x="550163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1" name="Oval 80"/>
          <p:cNvSpPr/>
          <p:nvPr/>
        </p:nvSpPr>
        <p:spPr>
          <a:xfrm>
            <a:off x="593251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2" name="Oval 81"/>
          <p:cNvSpPr/>
          <p:nvPr/>
        </p:nvSpPr>
        <p:spPr>
          <a:xfrm>
            <a:off x="637265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3" name="Oval 82"/>
          <p:cNvSpPr/>
          <p:nvPr/>
        </p:nvSpPr>
        <p:spPr>
          <a:xfrm>
            <a:off x="675732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4" name="Oval 83"/>
          <p:cNvSpPr/>
          <p:nvPr/>
        </p:nvSpPr>
        <p:spPr>
          <a:xfrm>
            <a:off x="718454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5" name="Oval 84"/>
          <p:cNvSpPr/>
          <p:nvPr/>
        </p:nvSpPr>
        <p:spPr>
          <a:xfrm>
            <a:off x="760761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6" name="Oval 85"/>
          <p:cNvSpPr/>
          <p:nvPr/>
        </p:nvSpPr>
        <p:spPr>
          <a:xfrm>
            <a:off x="804055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8" name="Oval 107"/>
          <p:cNvSpPr/>
          <p:nvPr/>
        </p:nvSpPr>
        <p:spPr>
          <a:xfrm>
            <a:off x="525509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9" name="Oval 108"/>
          <p:cNvSpPr/>
          <p:nvPr/>
        </p:nvSpPr>
        <p:spPr>
          <a:xfrm>
            <a:off x="565403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0" name="Oval 109"/>
          <p:cNvSpPr/>
          <p:nvPr/>
        </p:nvSpPr>
        <p:spPr>
          <a:xfrm>
            <a:off x="608491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1" name="Oval 110"/>
          <p:cNvSpPr/>
          <p:nvPr/>
        </p:nvSpPr>
        <p:spPr>
          <a:xfrm>
            <a:off x="652505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2" name="Oval 111"/>
          <p:cNvSpPr/>
          <p:nvPr/>
        </p:nvSpPr>
        <p:spPr>
          <a:xfrm>
            <a:off x="690972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3" name="Oval 112"/>
          <p:cNvSpPr/>
          <p:nvPr/>
        </p:nvSpPr>
        <p:spPr>
          <a:xfrm>
            <a:off x="733694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4" name="Oval 113"/>
          <p:cNvSpPr/>
          <p:nvPr/>
        </p:nvSpPr>
        <p:spPr>
          <a:xfrm>
            <a:off x="776001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5" name="Oval 114"/>
          <p:cNvSpPr/>
          <p:nvPr/>
        </p:nvSpPr>
        <p:spPr>
          <a:xfrm>
            <a:off x="819295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9" name="Oval 68"/>
          <p:cNvSpPr/>
          <p:nvPr/>
        </p:nvSpPr>
        <p:spPr>
          <a:xfrm>
            <a:off x="115174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2" name="Oval 71"/>
          <p:cNvSpPr/>
          <p:nvPr/>
        </p:nvSpPr>
        <p:spPr>
          <a:xfrm>
            <a:off x="24074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7" name="Oval 126"/>
          <p:cNvSpPr/>
          <p:nvPr/>
        </p:nvSpPr>
        <p:spPr>
          <a:xfrm>
            <a:off x="105760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9" name="Oval 128"/>
          <p:cNvSpPr/>
          <p:nvPr/>
        </p:nvSpPr>
        <p:spPr>
          <a:xfrm>
            <a:off x="188742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8" name="Oval 57"/>
          <p:cNvSpPr/>
          <p:nvPr/>
        </p:nvSpPr>
        <p:spPr>
          <a:xfrm>
            <a:off x="495200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9" name="Oval 58"/>
          <p:cNvSpPr/>
          <p:nvPr/>
        </p:nvSpPr>
        <p:spPr>
          <a:xfrm>
            <a:off x="535094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0" name="Oval 59"/>
          <p:cNvSpPr/>
          <p:nvPr/>
        </p:nvSpPr>
        <p:spPr>
          <a:xfrm>
            <a:off x="57818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1" name="Oval 60"/>
          <p:cNvSpPr/>
          <p:nvPr/>
        </p:nvSpPr>
        <p:spPr>
          <a:xfrm>
            <a:off x="622196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3" name="Oval 62"/>
          <p:cNvSpPr/>
          <p:nvPr/>
        </p:nvSpPr>
        <p:spPr>
          <a:xfrm>
            <a:off x="703385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4" name="Oval 63"/>
          <p:cNvSpPr/>
          <p:nvPr/>
        </p:nvSpPr>
        <p:spPr>
          <a:xfrm>
            <a:off x="745692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5" name="Oval 64"/>
          <p:cNvSpPr/>
          <p:nvPr/>
        </p:nvSpPr>
        <p:spPr>
          <a:xfrm>
            <a:off x="788986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8" name="Oval 67"/>
          <p:cNvSpPr/>
          <p:nvPr/>
        </p:nvSpPr>
        <p:spPr>
          <a:xfrm>
            <a:off x="75280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0" name="Oval 69"/>
          <p:cNvSpPr/>
          <p:nvPr/>
        </p:nvSpPr>
        <p:spPr>
          <a:xfrm>
            <a:off x="158262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1" name="Oval 70"/>
          <p:cNvSpPr/>
          <p:nvPr/>
        </p:nvSpPr>
        <p:spPr>
          <a:xfrm>
            <a:off x="202276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3" name="Oval 72"/>
          <p:cNvSpPr/>
          <p:nvPr/>
        </p:nvSpPr>
        <p:spPr>
          <a:xfrm>
            <a:off x="283465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4" name="Oval 73"/>
          <p:cNvSpPr/>
          <p:nvPr/>
        </p:nvSpPr>
        <p:spPr>
          <a:xfrm>
            <a:off x="32577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5" name="Oval 74"/>
          <p:cNvSpPr/>
          <p:nvPr/>
        </p:nvSpPr>
        <p:spPr>
          <a:xfrm>
            <a:off x="369066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7" name="Oval 76"/>
          <p:cNvSpPr/>
          <p:nvPr/>
        </p:nvSpPr>
        <p:spPr>
          <a:xfrm>
            <a:off x="45268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8" name="Oval 77"/>
          <p:cNvSpPr/>
          <p:nvPr/>
        </p:nvSpPr>
        <p:spPr>
          <a:xfrm>
            <a:off x="335403"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8" name="Oval 87"/>
          <p:cNvSpPr/>
          <p:nvPr/>
        </p:nvSpPr>
        <p:spPr>
          <a:xfrm>
            <a:off x="510440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9" name="Oval 88"/>
          <p:cNvSpPr/>
          <p:nvPr/>
        </p:nvSpPr>
        <p:spPr>
          <a:xfrm>
            <a:off x="550334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0" name="Oval 89"/>
          <p:cNvSpPr/>
          <p:nvPr/>
        </p:nvSpPr>
        <p:spPr>
          <a:xfrm>
            <a:off x="59342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1" name="Oval 90"/>
          <p:cNvSpPr/>
          <p:nvPr/>
        </p:nvSpPr>
        <p:spPr>
          <a:xfrm>
            <a:off x="637436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2" name="Oval 91"/>
          <p:cNvSpPr/>
          <p:nvPr/>
        </p:nvSpPr>
        <p:spPr>
          <a:xfrm>
            <a:off x="675903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3" name="Oval 92"/>
          <p:cNvSpPr/>
          <p:nvPr/>
        </p:nvSpPr>
        <p:spPr>
          <a:xfrm>
            <a:off x="718625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4" name="Oval 93"/>
          <p:cNvSpPr/>
          <p:nvPr/>
        </p:nvSpPr>
        <p:spPr>
          <a:xfrm>
            <a:off x="760932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5" name="Oval 94"/>
          <p:cNvSpPr/>
          <p:nvPr/>
        </p:nvSpPr>
        <p:spPr>
          <a:xfrm>
            <a:off x="804226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7" name="Oval 96"/>
          <p:cNvSpPr/>
          <p:nvPr/>
        </p:nvSpPr>
        <p:spPr>
          <a:xfrm>
            <a:off x="90520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8" name="Oval 97"/>
          <p:cNvSpPr/>
          <p:nvPr/>
        </p:nvSpPr>
        <p:spPr>
          <a:xfrm>
            <a:off x="130414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9" name="Oval 98"/>
          <p:cNvSpPr/>
          <p:nvPr/>
        </p:nvSpPr>
        <p:spPr>
          <a:xfrm>
            <a:off x="173502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0" name="Oval 99"/>
          <p:cNvSpPr/>
          <p:nvPr/>
        </p:nvSpPr>
        <p:spPr>
          <a:xfrm>
            <a:off x="217516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1" name="Oval 100"/>
          <p:cNvSpPr/>
          <p:nvPr/>
        </p:nvSpPr>
        <p:spPr>
          <a:xfrm>
            <a:off x="25598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2" name="Oval 101"/>
          <p:cNvSpPr/>
          <p:nvPr/>
        </p:nvSpPr>
        <p:spPr>
          <a:xfrm>
            <a:off x="298705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3" name="Oval 102"/>
          <p:cNvSpPr/>
          <p:nvPr/>
        </p:nvSpPr>
        <p:spPr>
          <a:xfrm>
            <a:off x="34101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4" name="Oval 103"/>
          <p:cNvSpPr/>
          <p:nvPr/>
        </p:nvSpPr>
        <p:spPr>
          <a:xfrm>
            <a:off x="384306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5" name="Oval 104"/>
          <p:cNvSpPr/>
          <p:nvPr/>
        </p:nvSpPr>
        <p:spPr>
          <a:xfrm>
            <a:off x="423602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6" name="Oval 105"/>
          <p:cNvSpPr/>
          <p:nvPr/>
        </p:nvSpPr>
        <p:spPr>
          <a:xfrm>
            <a:off x="46792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7" name="Oval 106"/>
          <p:cNvSpPr/>
          <p:nvPr/>
        </p:nvSpPr>
        <p:spPr>
          <a:xfrm>
            <a:off x="487803"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7" name="Oval 116"/>
          <p:cNvSpPr/>
          <p:nvPr/>
        </p:nvSpPr>
        <p:spPr>
          <a:xfrm>
            <a:off x="525680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8" name="Oval 117"/>
          <p:cNvSpPr/>
          <p:nvPr/>
        </p:nvSpPr>
        <p:spPr>
          <a:xfrm>
            <a:off x="565574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9" name="Oval 118"/>
          <p:cNvSpPr/>
          <p:nvPr/>
        </p:nvSpPr>
        <p:spPr>
          <a:xfrm>
            <a:off x="60866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0" name="Oval 119"/>
          <p:cNvSpPr/>
          <p:nvPr/>
        </p:nvSpPr>
        <p:spPr>
          <a:xfrm>
            <a:off x="652676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1" name="Oval 120"/>
          <p:cNvSpPr/>
          <p:nvPr/>
        </p:nvSpPr>
        <p:spPr>
          <a:xfrm>
            <a:off x="691143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2" name="Oval 121"/>
          <p:cNvSpPr/>
          <p:nvPr/>
        </p:nvSpPr>
        <p:spPr>
          <a:xfrm>
            <a:off x="733865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3" name="Oval 122"/>
          <p:cNvSpPr/>
          <p:nvPr/>
        </p:nvSpPr>
        <p:spPr>
          <a:xfrm>
            <a:off x="776172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4" name="Oval 123"/>
          <p:cNvSpPr/>
          <p:nvPr/>
        </p:nvSpPr>
        <p:spPr>
          <a:xfrm>
            <a:off x="819466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6" name="Oval 125"/>
          <p:cNvSpPr/>
          <p:nvPr/>
        </p:nvSpPr>
        <p:spPr>
          <a:xfrm>
            <a:off x="16618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8" name="Oval 127"/>
          <p:cNvSpPr/>
          <p:nvPr/>
        </p:nvSpPr>
        <p:spPr>
          <a:xfrm>
            <a:off x="145654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0" name="Oval 129"/>
          <p:cNvSpPr/>
          <p:nvPr/>
        </p:nvSpPr>
        <p:spPr>
          <a:xfrm>
            <a:off x="232756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1" name="Oval 130"/>
          <p:cNvSpPr/>
          <p:nvPr/>
        </p:nvSpPr>
        <p:spPr>
          <a:xfrm>
            <a:off x="27122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2" name="Oval 131"/>
          <p:cNvSpPr/>
          <p:nvPr/>
        </p:nvSpPr>
        <p:spPr>
          <a:xfrm>
            <a:off x="313945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3" name="Oval 132"/>
          <p:cNvSpPr/>
          <p:nvPr/>
        </p:nvSpPr>
        <p:spPr>
          <a:xfrm>
            <a:off x="35625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4" name="Oval 133"/>
          <p:cNvSpPr/>
          <p:nvPr/>
        </p:nvSpPr>
        <p:spPr>
          <a:xfrm>
            <a:off x="399546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5" name="Oval 134"/>
          <p:cNvSpPr/>
          <p:nvPr/>
        </p:nvSpPr>
        <p:spPr>
          <a:xfrm>
            <a:off x="438842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6" name="Oval 135"/>
          <p:cNvSpPr/>
          <p:nvPr/>
        </p:nvSpPr>
        <p:spPr>
          <a:xfrm>
            <a:off x="48316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7" name="Oval 136"/>
          <p:cNvSpPr/>
          <p:nvPr/>
        </p:nvSpPr>
        <p:spPr>
          <a:xfrm>
            <a:off x="640203"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7" name="Oval 56"/>
          <p:cNvSpPr/>
          <p:nvPr/>
        </p:nvSpPr>
        <p:spPr>
          <a:xfrm>
            <a:off x="872435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7" name="Oval 66"/>
          <p:cNvSpPr/>
          <p:nvPr/>
        </p:nvSpPr>
        <p:spPr>
          <a:xfrm>
            <a:off x="872606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7" name="Oval 86"/>
          <p:cNvSpPr/>
          <p:nvPr/>
        </p:nvSpPr>
        <p:spPr>
          <a:xfrm>
            <a:off x="843351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6" name="Oval 115"/>
          <p:cNvSpPr/>
          <p:nvPr/>
        </p:nvSpPr>
        <p:spPr>
          <a:xfrm>
            <a:off x="858591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6" name="Oval 95"/>
          <p:cNvSpPr/>
          <p:nvPr/>
        </p:nvSpPr>
        <p:spPr>
          <a:xfrm>
            <a:off x="84352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57" name="Picture 15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2140" y="0"/>
            <a:ext cx="5139657" cy="5400000"/>
          </a:xfrm>
          <a:prstGeom prst="rect">
            <a:avLst/>
          </a:prstGeom>
        </p:spPr>
      </p:pic>
      <p:pic>
        <p:nvPicPr>
          <p:cNvPr id="138" name="Picture 1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2140" y="0"/>
            <a:ext cx="5139657" cy="5400000"/>
          </a:xfrm>
          <a:prstGeom prst="rect">
            <a:avLst/>
          </a:prstGeom>
        </p:spPr>
      </p:pic>
      <p:sp>
        <p:nvSpPr>
          <p:cNvPr id="125" name="Oval 124"/>
          <p:cNvSpPr/>
          <p:nvPr/>
        </p:nvSpPr>
        <p:spPr>
          <a:xfrm>
            <a:off x="85876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59" name="Picture 158"/>
          <p:cNvPicPr>
            <a:picLocks noChangeAspect="1"/>
          </p:cNvPicPr>
          <p:nvPr/>
        </p:nvPicPr>
        <p:blipFill rotWithShape="1">
          <a:blip r:embed="rId6">
            <a:extLst>
              <a:ext uri="{28A0092B-C50C-407E-A947-70E740481C1C}">
                <a14:useLocalDpi xmlns:a14="http://schemas.microsoft.com/office/drawing/2010/main" val="0"/>
              </a:ext>
            </a:extLst>
          </a:blip>
          <a:srcRect r="44630"/>
          <a:stretch/>
        </p:blipFill>
        <p:spPr>
          <a:xfrm>
            <a:off x="3908087" y="1352672"/>
            <a:ext cx="2988000" cy="668303"/>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77568" y="1355577"/>
            <a:ext cx="2915057" cy="685896"/>
          </a:xfrm>
          <a:prstGeom prst="rect">
            <a:avLst/>
          </a:prstGeom>
        </p:spPr>
      </p:pic>
      <p:cxnSp>
        <p:nvCxnSpPr>
          <p:cNvPr id="144" name="Straight Connector 143"/>
          <p:cNvCxnSpPr/>
          <p:nvPr/>
        </p:nvCxnSpPr>
        <p:spPr bwMode="auto">
          <a:xfrm>
            <a:off x="5402464" y="1414850"/>
            <a:ext cx="0" cy="72000"/>
          </a:xfrm>
          <a:prstGeom prst="line">
            <a:avLst/>
          </a:prstGeom>
          <a:solidFill>
            <a:schemeClr val="hlink">
              <a:alpha val="64999"/>
            </a:schemeClr>
          </a:solidFill>
          <a:ln w="19050" cap="flat" cmpd="sng" algn="ctr">
            <a:solidFill>
              <a:schemeClr val="tx1"/>
            </a:solidFill>
            <a:prstDash val="solid"/>
            <a:round/>
            <a:headEnd type="none" w="med" len="med"/>
            <a:tailEnd type="none" w="med" len="med"/>
          </a:ln>
          <a:effectLst/>
        </p:spPr>
      </p:cxnSp>
      <p:sp>
        <p:nvSpPr>
          <p:cNvPr id="145" name="Oval 144"/>
          <p:cNvSpPr/>
          <p:nvPr/>
        </p:nvSpPr>
        <p:spPr>
          <a:xfrm>
            <a:off x="479722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8" name="Oval 147"/>
          <p:cNvSpPr/>
          <p:nvPr/>
        </p:nvSpPr>
        <p:spPr>
          <a:xfrm>
            <a:off x="586499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0" name="Oval 149"/>
          <p:cNvSpPr/>
          <p:nvPr/>
        </p:nvSpPr>
        <p:spPr>
          <a:xfrm>
            <a:off x="5304072"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1" name="Oval 150"/>
          <p:cNvSpPr/>
          <p:nvPr/>
        </p:nvSpPr>
        <p:spPr>
          <a:xfrm>
            <a:off x="6452171" y="14021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5" name="Oval 154"/>
          <p:cNvSpPr/>
          <p:nvPr/>
        </p:nvSpPr>
        <p:spPr>
          <a:xfrm>
            <a:off x="425470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6" name="Oval 145"/>
          <p:cNvSpPr/>
          <p:nvPr/>
        </p:nvSpPr>
        <p:spPr>
          <a:xfrm>
            <a:off x="4090832"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9" name="Oval 148"/>
          <p:cNvSpPr/>
          <p:nvPr/>
        </p:nvSpPr>
        <p:spPr>
          <a:xfrm>
            <a:off x="528301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4" name="Oval 153"/>
          <p:cNvSpPr/>
          <p:nvPr/>
        </p:nvSpPr>
        <p:spPr>
          <a:xfrm>
            <a:off x="399669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8" name="Oval 157"/>
          <p:cNvSpPr/>
          <p:nvPr/>
        </p:nvSpPr>
        <p:spPr>
          <a:xfrm>
            <a:off x="482651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0" name="Oval 159"/>
          <p:cNvSpPr/>
          <p:nvPr/>
        </p:nvSpPr>
        <p:spPr>
          <a:xfrm>
            <a:off x="452171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2" name="Oval 161"/>
          <p:cNvSpPr/>
          <p:nvPr/>
        </p:nvSpPr>
        <p:spPr>
          <a:xfrm>
            <a:off x="496185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3" name="Oval 162"/>
          <p:cNvSpPr/>
          <p:nvPr/>
        </p:nvSpPr>
        <p:spPr>
          <a:xfrm>
            <a:off x="577374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4" name="Oval 163"/>
          <p:cNvSpPr/>
          <p:nvPr/>
        </p:nvSpPr>
        <p:spPr>
          <a:xfrm>
            <a:off x="6196813"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5" name="Oval 164"/>
          <p:cNvSpPr/>
          <p:nvPr/>
        </p:nvSpPr>
        <p:spPr>
          <a:xfrm>
            <a:off x="4243232"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6" name="Oval 165"/>
          <p:cNvSpPr/>
          <p:nvPr/>
        </p:nvSpPr>
        <p:spPr>
          <a:xfrm>
            <a:off x="467411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7" name="Oval 166"/>
          <p:cNvSpPr/>
          <p:nvPr/>
        </p:nvSpPr>
        <p:spPr>
          <a:xfrm>
            <a:off x="511425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8" name="Oval 167"/>
          <p:cNvSpPr/>
          <p:nvPr/>
        </p:nvSpPr>
        <p:spPr>
          <a:xfrm>
            <a:off x="546081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9" name="Oval 168"/>
          <p:cNvSpPr/>
          <p:nvPr/>
        </p:nvSpPr>
        <p:spPr>
          <a:xfrm>
            <a:off x="592614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0" name="Oval 169"/>
          <p:cNvSpPr/>
          <p:nvPr/>
        </p:nvSpPr>
        <p:spPr>
          <a:xfrm>
            <a:off x="4395632"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1" name="Oval 170"/>
          <p:cNvSpPr/>
          <p:nvPr/>
        </p:nvSpPr>
        <p:spPr>
          <a:xfrm>
            <a:off x="390808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2" name="Oval 171"/>
          <p:cNvSpPr/>
          <p:nvPr/>
        </p:nvSpPr>
        <p:spPr>
          <a:xfrm>
            <a:off x="562591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3" name="Oval 172"/>
          <p:cNvSpPr/>
          <p:nvPr/>
        </p:nvSpPr>
        <p:spPr>
          <a:xfrm>
            <a:off x="607854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7" name="Oval 176"/>
          <p:cNvSpPr/>
          <p:nvPr/>
        </p:nvSpPr>
        <p:spPr>
          <a:xfrm>
            <a:off x="6579030" y="139422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8" name="Oval 177"/>
          <p:cNvSpPr/>
          <p:nvPr/>
        </p:nvSpPr>
        <p:spPr>
          <a:xfrm>
            <a:off x="6274230" y="139422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9" name="Oval 178"/>
          <p:cNvSpPr/>
          <p:nvPr/>
        </p:nvSpPr>
        <p:spPr>
          <a:xfrm>
            <a:off x="6714370" y="139422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3" name="Oval 182"/>
          <p:cNvSpPr/>
          <p:nvPr/>
        </p:nvSpPr>
        <p:spPr>
          <a:xfrm>
            <a:off x="6426630" y="139422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mc:AlternateContent xmlns:mc="http://schemas.openxmlformats.org/markup-compatibility/2006" xmlns:a14="http://schemas.microsoft.com/office/drawing/2010/main">
        <mc:Choice Requires="a14">
          <p:sp>
            <p:nvSpPr>
              <p:cNvPr id="202" name="Rectangle 201"/>
              <p:cNvSpPr/>
              <p:nvPr/>
            </p:nvSpPr>
            <p:spPr>
              <a:xfrm>
                <a:off x="5186287" y="842323"/>
                <a:ext cx="352982" cy="5159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IE" sz="1600" i="1" smtClean="0">
                              <a:solidFill>
                                <a:schemeClr val="accent5">
                                  <a:lumMod val="75000"/>
                                </a:schemeClr>
                              </a:solidFill>
                              <a:latin typeface="Cambria Math" panose="02040503050406030204" pitchFamily="18" charset="0"/>
                            </a:rPr>
                          </m:ctrlPr>
                        </m:fPr>
                        <m:num>
                          <m:r>
                            <a:rPr lang="en-IE" sz="1600" b="0" i="1" smtClean="0">
                              <a:solidFill>
                                <a:schemeClr val="accent5">
                                  <a:lumMod val="75000"/>
                                </a:schemeClr>
                              </a:solidFill>
                              <a:latin typeface="Cambria Math"/>
                            </a:rPr>
                            <m:t>𝑒</m:t>
                          </m:r>
                        </m:num>
                        <m:den>
                          <m:r>
                            <a:rPr lang="en-IE" sz="1600" b="0" i="1" smtClean="0">
                              <a:solidFill>
                                <a:schemeClr val="accent5">
                                  <a:lumMod val="75000"/>
                                </a:schemeClr>
                              </a:solidFill>
                              <a:latin typeface="Cambria Math"/>
                            </a:rPr>
                            <m:t>2</m:t>
                          </m:r>
                        </m:den>
                      </m:f>
                    </m:oMath>
                  </m:oMathPara>
                </a14:m>
                <a:endParaRPr lang="en-IE" sz="1600" dirty="0">
                  <a:solidFill>
                    <a:schemeClr val="accent5">
                      <a:lumMod val="75000"/>
                    </a:schemeClr>
                  </a:solidFill>
                </a:endParaRPr>
              </a:p>
            </p:txBody>
          </p:sp>
        </mc:Choice>
        <mc:Fallback xmlns="">
          <p:sp>
            <p:nvSpPr>
              <p:cNvPr id="202" name="Rectangle 201"/>
              <p:cNvSpPr>
                <a:spLocks noRot="1" noChangeAspect="1" noMove="1" noResize="1" noEditPoints="1" noAdjustHandles="1" noChangeArrowheads="1" noChangeShapeType="1" noTextEdit="1"/>
              </p:cNvSpPr>
              <p:nvPr/>
            </p:nvSpPr>
            <p:spPr>
              <a:xfrm>
                <a:off x="5186287" y="842323"/>
                <a:ext cx="352982" cy="515975"/>
              </a:xfrm>
              <a:prstGeom prst="rect">
                <a:avLst/>
              </a:prstGeom>
              <a:blipFill rotWithShape="1">
                <a:blip r:embed="rId7"/>
                <a:stretch>
                  <a:fillRect b="-2353"/>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03" name="Rectangle 202"/>
              <p:cNvSpPr/>
              <p:nvPr/>
            </p:nvSpPr>
            <p:spPr>
              <a:xfrm>
                <a:off x="5477708" y="843285"/>
                <a:ext cx="355803" cy="5107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IE" sz="1600" i="1" smtClean="0">
                              <a:solidFill>
                                <a:schemeClr val="accent5">
                                  <a:lumMod val="75000"/>
                                </a:schemeClr>
                              </a:solidFill>
                              <a:latin typeface="Cambria Math" panose="02040503050406030204" pitchFamily="18" charset="0"/>
                              <a:ea typeface="Cambria Math"/>
                            </a:rPr>
                          </m:ctrlPr>
                        </m:fPr>
                        <m:num>
                          <m:r>
                            <a:rPr lang="en-IE" sz="1600" b="0" i="1" smtClean="0">
                              <a:solidFill>
                                <a:schemeClr val="accent5">
                                  <a:lumMod val="75000"/>
                                </a:schemeClr>
                              </a:solidFill>
                              <a:latin typeface="Cambria Math"/>
                              <a:ea typeface="Cambria Math"/>
                            </a:rPr>
                            <m:t>𝜋</m:t>
                          </m:r>
                        </m:num>
                        <m:den>
                          <m:r>
                            <a:rPr lang="en-IE" sz="1600" b="0" i="1" smtClean="0">
                              <a:solidFill>
                                <a:schemeClr val="accent5">
                                  <a:lumMod val="75000"/>
                                </a:schemeClr>
                              </a:solidFill>
                              <a:latin typeface="Cambria Math"/>
                              <a:ea typeface="Cambria Math"/>
                            </a:rPr>
                            <m:t>2</m:t>
                          </m:r>
                        </m:den>
                      </m:f>
                    </m:oMath>
                  </m:oMathPara>
                </a14:m>
                <a:endParaRPr lang="en-IE" sz="1600" dirty="0">
                  <a:solidFill>
                    <a:schemeClr val="accent5">
                      <a:lumMod val="75000"/>
                    </a:schemeClr>
                  </a:solidFill>
                </a:endParaRPr>
              </a:p>
            </p:txBody>
          </p:sp>
        </mc:Choice>
        <mc:Fallback xmlns="">
          <p:sp>
            <p:nvSpPr>
              <p:cNvPr id="203" name="Rectangle 202"/>
              <p:cNvSpPr>
                <a:spLocks noRot="1" noChangeAspect="1" noMove="1" noResize="1" noEditPoints="1" noAdjustHandles="1" noChangeArrowheads="1" noChangeShapeType="1" noTextEdit="1"/>
              </p:cNvSpPr>
              <p:nvPr/>
            </p:nvSpPr>
            <p:spPr>
              <a:xfrm>
                <a:off x="5477708" y="843285"/>
                <a:ext cx="355803" cy="510781"/>
              </a:xfrm>
              <a:prstGeom prst="rect">
                <a:avLst/>
              </a:prstGeom>
              <a:blipFill rotWithShape="1">
                <a:blip r:embed="rId8"/>
                <a:stretch>
                  <a:fillRect b="-3571"/>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04" name="Rectangle 203"/>
              <p:cNvSpPr/>
              <p:nvPr/>
            </p:nvSpPr>
            <p:spPr>
              <a:xfrm>
                <a:off x="4478952" y="757735"/>
                <a:ext cx="487761" cy="6112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IE" sz="1600" i="1" smtClean="0">
                              <a:solidFill>
                                <a:schemeClr val="accent5">
                                  <a:lumMod val="75000"/>
                                </a:schemeClr>
                              </a:solidFill>
                              <a:latin typeface="Cambria Math" panose="02040503050406030204" pitchFamily="18" charset="0"/>
                            </a:rPr>
                          </m:ctrlPr>
                        </m:fPr>
                        <m:num>
                          <m:rad>
                            <m:radPr>
                              <m:degHide m:val="on"/>
                              <m:ctrlPr>
                                <a:rPr lang="en-IE" sz="1600" i="1" smtClean="0">
                                  <a:solidFill>
                                    <a:schemeClr val="accent5">
                                      <a:lumMod val="75000"/>
                                    </a:schemeClr>
                                  </a:solidFill>
                                  <a:latin typeface="Cambria Math" panose="02040503050406030204" pitchFamily="18" charset="0"/>
                                </a:rPr>
                              </m:ctrlPr>
                            </m:radPr>
                            <m:deg/>
                            <m:e>
                              <m:r>
                                <a:rPr lang="en-IE" sz="1600" b="0" i="1" smtClean="0">
                                  <a:solidFill>
                                    <a:schemeClr val="accent5">
                                      <a:lumMod val="75000"/>
                                    </a:schemeClr>
                                  </a:solidFill>
                                  <a:latin typeface="Cambria Math"/>
                                </a:rPr>
                                <m:t>5</m:t>
                              </m:r>
                            </m:e>
                          </m:rad>
                        </m:num>
                        <m:den>
                          <m:r>
                            <a:rPr lang="en-IE" sz="1600" b="0" i="1" smtClean="0">
                              <a:solidFill>
                                <a:schemeClr val="accent5">
                                  <a:lumMod val="75000"/>
                                </a:schemeClr>
                              </a:solidFill>
                              <a:latin typeface="Cambria Math"/>
                            </a:rPr>
                            <m:t>2</m:t>
                          </m:r>
                        </m:den>
                      </m:f>
                    </m:oMath>
                  </m:oMathPara>
                </a14:m>
                <a:endParaRPr lang="en-IE" sz="1600" dirty="0">
                  <a:solidFill>
                    <a:schemeClr val="accent5">
                      <a:lumMod val="75000"/>
                    </a:schemeClr>
                  </a:solidFill>
                </a:endParaRPr>
              </a:p>
            </p:txBody>
          </p:sp>
        </mc:Choice>
        <mc:Fallback xmlns="">
          <p:sp>
            <p:nvSpPr>
              <p:cNvPr id="204" name="Rectangle 203"/>
              <p:cNvSpPr>
                <a:spLocks noRot="1" noChangeAspect="1" noMove="1" noResize="1" noEditPoints="1" noAdjustHandles="1" noChangeArrowheads="1" noChangeShapeType="1" noTextEdit="1"/>
              </p:cNvSpPr>
              <p:nvPr/>
            </p:nvSpPr>
            <p:spPr>
              <a:xfrm>
                <a:off x="4478952" y="757735"/>
                <a:ext cx="487761" cy="611258"/>
              </a:xfrm>
              <a:prstGeom prst="rect">
                <a:avLst/>
              </a:prstGeom>
              <a:blipFill rotWithShape="1">
                <a:blip r:embed="rId9"/>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05" name="Rectangle 204"/>
              <p:cNvSpPr/>
              <p:nvPr/>
            </p:nvSpPr>
            <p:spPr>
              <a:xfrm>
                <a:off x="4865298" y="744824"/>
                <a:ext cx="487761" cy="6086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IE" sz="1600" i="1" smtClean="0">
                              <a:solidFill>
                                <a:schemeClr val="accent5">
                                  <a:lumMod val="75000"/>
                                </a:schemeClr>
                              </a:solidFill>
                              <a:latin typeface="Cambria Math" panose="02040503050406030204" pitchFamily="18" charset="0"/>
                            </a:rPr>
                          </m:ctrlPr>
                        </m:fPr>
                        <m:num>
                          <m:rad>
                            <m:radPr>
                              <m:degHide m:val="on"/>
                              <m:ctrlPr>
                                <a:rPr lang="en-IE" sz="1600" i="1" smtClean="0">
                                  <a:solidFill>
                                    <a:schemeClr val="accent5">
                                      <a:lumMod val="75000"/>
                                    </a:schemeClr>
                                  </a:solidFill>
                                  <a:latin typeface="Cambria Math" panose="02040503050406030204" pitchFamily="18" charset="0"/>
                                </a:rPr>
                              </m:ctrlPr>
                            </m:radPr>
                            <m:deg/>
                            <m:e>
                              <m:r>
                                <a:rPr lang="en-IE" sz="1600" b="0" i="1" smtClean="0">
                                  <a:solidFill>
                                    <a:schemeClr val="accent5">
                                      <a:lumMod val="75000"/>
                                    </a:schemeClr>
                                  </a:solidFill>
                                  <a:latin typeface="Cambria Math"/>
                                </a:rPr>
                                <m:t>7</m:t>
                              </m:r>
                            </m:e>
                          </m:rad>
                        </m:num>
                        <m:den>
                          <m:r>
                            <a:rPr lang="en-IE" sz="1600" b="0" i="1" smtClean="0">
                              <a:solidFill>
                                <a:schemeClr val="accent5">
                                  <a:lumMod val="75000"/>
                                </a:schemeClr>
                              </a:solidFill>
                              <a:latin typeface="Cambria Math"/>
                            </a:rPr>
                            <m:t>2</m:t>
                          </m:r>
                        </m:den>
                      </m:f>
                    </m:oMath>
                  </m:oMathPara>
                </a14:m>
                <a:endParaRPr lang="en-IE" sz="1600" dirty="0">
                  <a:solidFill>
                    <a:schemeClr val="accent5">
                      <a:lumMod val="75000"/>
                    </a:schemeClr>
                  </a:solidFill>
                </a:endParaRPr>
              </a:p>
            </p:txBody>
          </p:sp>
        </mc:Choice>
        <mc:Fallback xmlns="">
          <p:sp>
            <p:nvSpPr>
              <p:cNvPr id="205" name="Rectangle 204"/>
              <p:cNvSpPr>
                <a:spLocks noRot="1" noChangeAspect="1" noMove="1" noResize="1" noEditPoints="1" noAdjustHandles="1" noChangeArrowheads="1" noChangeShapeType="1" noTextEdit="1"/>
              </p:cNvSpPr>
              <p:nvPr/>
            </p:nvSpPr>
            <p:spPr>
              <a:xfrm>
                <a:off x="4865298" y="744824"/>
                <a:ext cx="487761" cy="608628"/>
              </a:xfrm>
              <a:prstGeom prst="rect">
                <a:avLst/>
              </a:prstGeom>
              <a:blipFill rotWithShape="1">
                <a:blip r:embed="rId10"/>
                <a:stretch>
                  <a:fillRect/>
                </a:stretch>
              </a:blipFill>
            </p:spPr>
            <p:txBody>
              <a:bodyPr/>
              <a:lstStyle/>
              <a:p>
                <a:r>
                  <a:rPr lang="en-IE">
                    <a:noFill/>
                  </a:rPr>
                  <a:t> </a:t>
                </a:r>
              </a:p>
            </p:txBody>
          </p:sp>
        </mc:Fallback>
      </mc:AlternateContent>
      <p:sp>
        <p:nvSpPr>
          <p:cNvPr id="206" name="Oval 205"/>
          <p:cNvSpPr/>
          <p:nvPr/>
        </p:nvSpPr>
        <p:spPr>
          <a:xfrm>
            <a:off x="4571748"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7" name="Oval 206"/>
          <p:cNvSpPr/>
          <p:nvPr/>
        </p:nvSpPr>
        <p:spPr>
          <a:xfrm>
            <a:off x="5590229"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8" name="Oval 207"/>
          <p:cNvSpPr/>
          <p:nvPr/>
        </p:nvSpPr>
        <p:spPr>
          <a:xfrm>
            <a:off x="5015199"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9" name="Oval 208"/>
          <p:cNvSpPr/>
          <p:nvPr/>
        </p:nvSpPr>
        <p:spPr>
          <a:xfrm>
            <a:off x="5231223"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789223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32" fill="hold" nodeType="withEffect">
                                  <p:stCondLst>
                                    <p:cond delay="0"/>
                                  </p:stCondLst>
                                  <p:childTnLst>
                                    <p:anim calcmode="lin" valueType="num">
                                      <p:cBhvr>
                                        <p:cTn id="6" dur="500"/>
                                        <p:tgtEl>
                                          <p:spTgt spid="157"/>
                                        </p:tgtEl>
                                        <p:attrNameLst>
                                          <p:attrName>ppt_w</p:attrName>
                                        </p:attrNameLst>
                                      </p:cBhvr>
                                      <p:tavLst>
                                        <p:tav tm="0">
                                          <p:val>
                                            <p:strVal val="ppt_w"/>
                                          </p:val>
                                        </p:tav>
                                        <p:tav tm="100000">
                                          <p:val>
                                            <p:fltVal val="0"/>
                                          </p:val>
                                        </p:tav>
                                      </p:tavLst>
                                    </p:anim>
                                    <p:anim calcmode="lin" valueType="num">
                                      <p:cBhvr>
                                        <p:cTn id="7" dur="500"/>
                                        <p:tgtEl>
                                          <p:spTgt spid="157"/>
                                        </p:tgtEl>
                                        <p:attrNameLst>
                                          <p:attrName>ppt_h</p:attrName>
                                        </p:attrNameLst>
                                      </p:cBhvr>
                                      <p:tavLst>
                                        <p:tav tm="0">
                                          <p:val>
                                            <p:strVal val="ppt_h"/>
                                          </p:val>
                                        </p:tav>
                                        <p:tav tm="100000">
                                          <p:val>
                                            <p:fltVal val="0"/>
                                          </p:val>
                                        </p:tav>
                                      </p:tavLst>
                                    </p:anim>
                                    <p:animEffect transition="out" filter="fade">
                                      <p:cBhvr>
                                        <p:cTn id="8" dur="500"/>
                                        <p:tgtEl>
                                          <p:spTgt spid="157"/>
                                        </p:tgtEl>
                                      </p:cBhvr>
                                    </p:animEffect>
                                    <p:set>
                                      <p:cBhvr>
                                        <p:cTn id="9" dur="1" fill="hold">
                                          <p:stCondLst>
                                            <p:cond delay="499"/>
                                          </p:stCondLst>
                                        </p:cTn>
                                        <p:tgtEl>
                                          <p:spTgt spid="157"/>
                                        </p:tgtEl>
                                        <p:attrNameLst>
                                          <p:attrName>style.visibility</p:attrName>
                                        </p:attrNameLst>
                                      </p:cBhvr>
                                      <p:to>
                                        <p:strVal val="hidden"/>
                                      </p:to>
                                    </p:set>
                                  </p:childTnLst>
                                </p:cTn>
                              </p:par>
                              <p:par>
                                <p:cTn id="10" presetID="53" presetClass="exit" presetSubtype="32" fill="hold" nodeType="withEffect">
                                  <p:stCondLst>
                                    <p:cond delay="0"/>
                                  </p:stCondLst>
                                  <p:childTnLst>
                                    <p:anim calcmode="lin" valueType="num">
                                      <p:cBhvr>
                                        <p:cTn id="11" dur="500"/>
                                        <p:tgtEl>
                                          <p:spTgt spid="5"/>
                                        </p:tgtEl>
                                        <p:attrNameLst>
                                          <p:attrName>ppt_w</p:attrName>
                                        </p:attrNameLst>
                                      </p:cBhvr>
                                      <p:tavLst>
                                        <p:tav tm="0">
                                          <p:val>
                                            <p:strVal val="ppt_w"/>
                                          </p:val>
                                        </p:tav>
                                        <p:tav tm="100000">
                                          <p:val>
                                            <p:fltVal val="0"/>
                                          </p:val>
                                        </p:tav>
                                      </p:tavLst>
                                    </p:anim>
                                    <p:anim calcmode="lin" valueType="num">
                                      <p:cBhvr>
                                        <p:cTn id="12" dur="500"/>
                                        <p:tgtEl>
                                          <p:spTgt spid="5"/>
                                        </p:tgtEl>
                                        <p:attrNameLst>
                                          <p:attrName>ppt_h</p:attrName>
                                        </p:attrNameLst>
                                      </p:cBhvr>
                                      <p:tavLst>
                                        <p:tav tm="0">
                                          <p:val>
                                            <p:strVal val="ppt_h"/>
                                          </p:val>
                                        </p:tav>
                                        <p:tav tm="100000">
                                          <p:val>
                                            <p:fltVal val="0"/>
                                          </p:val>
                                        </p:tav>
                                      </p:tavLst>
                                    </p:anim>
                                    <p:animEffect transition="out" filter="fade">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138"/>
                                        </p:tgtEl>
                                        <p:attrNameLst>
                                          <p:attrName>style.visibility</p:attrName>
                                        </p:attrNameLst>
                                      </p:cBhvr>
                                      <p:to>
                                        <p:strVal val="visible"/>
                                      </p:to>
                                    </p:set>
                                    <p:anim calcmode="lin" valueType="num">
                                      <p:cBhvr>
                                        <p:cTn id="18" dur="500" fill="hold"/>
                                        <p:tgtEl>
                                          <p:spTgt spid="138"/>
                                        </p:tgtEl>
                                        <p:attrNameLst>
                                          <p:attrName>ppt_w</p:attrName>
                                        </p:attrNameLst>
                                      </p:cBhvr>
                                      <p:tavLst>
                                        <p:tav tm="0">
                                          <p:val>
                                            <p:fltVal val="0"/>
                                          </p:val>
                                        </p:tav>
                                        <p:tav tm="100000">
                                          <p:val>
                                            <p:strVal val="#ppt_w"/>
                                          </p:val>
                                        </p:tav>
                                      </p:tavLst>
                                    </p:anim>
                                    <p:anim calcmode="lin" valueType="num">
                                      <p:cBhvr>
                                        <p:cTn id="19" dur="500" fill="hold"/>
                                        <p:tgtEl>
                                          <p:spTgt spid="138"/>
                                        </p:tgtEl>
                                        <p:attrNameLst>
                                          <p:attrName>ppt_h</p:attrName>
                                        </p:attrNameLst>
                                      </p:cBhvr>
                                      <p:tavLst>
                                        <p:tav tm="0">
                                          <p:val>
                                            <p:fltVal val="0"/>
                                          </p:val>
                                        </p:tav>
                                        <p:tav tm="100000">
                                          <p:val>
                                            <p:strVal val="#ppt_h"/>
                                          </p:val>
                                        </p:tav>
                                      </p:tavLst>
                                    </p:anim>
                                    <p:animEffect transition="in" filter="fade">
                                      <p:cBhvr>
                                        <p:cTn id="20" dur="500"/>
                                        <p:tgtEl>
                                          <p:spTgt spid="138"/>
                                        </p:tgtEl>
                                      </p:cBhvr>
                                    </p:animEffect>
                                  </p:childTnLst>
                                </p:cTn>
                              </p:par>
                              <p:par>
                                <p:cTn id="21" presetID="53" presetClass="entr" presetSubtype="16" fill="hold" nodeType="withEffect">
                                  <p:stCondLst>
                                    <p:cond delay="0"/>
                                  </p:stCondLst>
                                  <p:childTnLst>
                                    <p:set>
                                      <p:cBhvr>
                                        <p:cTn id="22" dur="1" fill="hold">
                                          <p:stCondLst>
                                            <p:cond delay="0"/>
                                          </p:stCondLst>
                                        </p:cTn>
                                        <p:tgtEl>
                                          <p:spTgt spid="159"/>
                                        </p:tgtEl>
                                        <p:attrNameLst>
                                          <p:attrName>style.visibility</p:attrName>
                                        </p:attrNameLst>
                                      </p:cBhvr>
                                      <p:to>
                                        <p:strVal val="visible"/>
                                      </p:to>
                                    </p:set>
                                    <p:anim calcmode="lin" valueType="num">
                                      <p:cBhvr>
                                        <p:cTn id="23" dur="500" fill="hold"/>
                                        <p:tgtEl>
                                          <p:spTgt spid="159"/>
                                        </p:tgtEl>
                                        <p:attrNameLst>
                                          <p:attrName>ppt_w</p:attrName>
                                        </p:attrNameLst>
                                      </p:cBhvr>
                                      <p:tavLst>
                                        <p:tav tm="0">
                                          <p:val>
                                            <p:fltVal val="0"/>
                                          </p:val>
                                        </p:tav>
                                        <p:tav tm="100000">
                                          <p:val>
                                            <p:strVal val="#ppt_w"/>
                                          </p:val>
                                        </p:tav>
                                      </p:tavLst>
                                    </p:anim>
                                    <p:anim calcmode="lin" valueType="num">
                                      <p:cBhvr>
                                        <p:cTn id="24" dur="500" fill="hold"/>
                                        <p:tgtEl>
                                          <p:spTgt spid="159"/>
                                        </p:tgtEl>
                                        <p:attrNameLst>
                                          <p:attrName>ppt_h</p:attrName>
                                        </p:attrNameLst>
                                      </p:cBhvr>
                                      <p:tavLst>
                                        <p:tav tm="0">
                                          <p:val>
                                            <p:fltVal val="0"/>
                                          </p:val>
                                        </p:tav>
                                        <p:tav tm="100000">
                                          <p:val>
                                            <p:strVal val="#ppt_h"/>
                                          </p:val>
                                        </p:tav>
                                      </p:tavLst>
                                    </p:anim>
                                    <p:animEffect transition="in" filter="fade">
                                      <p:cBhvr>
                                        <p:cTn id="25" dur="500"/>
                                        <p:tgtEl>
                                          <p:spTgt spid="159"/>
                                        </p:tgtEl>
                                      </p:cBhvr>
                                    </p:animEffect>
                                  </p:childTnLst>
                                </p:cTn>
                              </p:par>
                              <p:par>
                                <p:cTn id="26" presetID="53" presetClass="entr" presetSubtype="16" fill="hold" nodeType="withEffect">
                                  <p:stCondLst>
                                    <p:cond delay="0"/>
                                  </p:stCondLst>
                                  <p:childTnLst>
                                    <p:set>
                                      <p:cBhvr>
                                        <p:cTn id="27" dur="1" fill="hold">
                                          <p:stCondLst>
                                            <p:cond delay="0"/>
                                          </p:stCondLst>
                                        </p:cTn>
                                        <p:tgtEl>
                                          <p:spTgt spid="144"/>
                                        </p:tgtEl>
                                        <p:attrNameLst>
                                          <p:attrName>style.visibility</p:attrName>
                                        </p:attrNameLst>
                                      </p:cBhvr>
                                      <p:to>
                                        <p:strVal val="visible"/>
                                      </p:to>
                                    </p:set>
                                    <p:anim calcmode="lin" valueType="num">
                                      <p:cBhvr>
                                        <p:cTn id="28" dur="500" fill="hold"/>
                                        <p:tgtEl>
                                          <p:spTgt spid="144"/>
                                        </p:tgtEl>
                                        <p:attrNameLst>
                                          <p:attrName>ppt_w</p:attrName>
                                        </p:attrNameLst>
                                      </p:cBhvr>
                                      <p:tavLst>
                                        <p:tav tm="0">
                                          <p:val>
                                            <p:fltVal val="0"/>
                                          </p:val>
                                        </p:tav>
                                        <p:tav tm="100000">
                                          <p:val>
                                            <p:strVal val="#ppt_w"/>
                                          </p:val>
                                        </p:tav>
                                      </p:tavLst>
                                    </p:anim>
                                    <p:anim calcmode="lin" valueType="num">
                                      <p:cBhvr>
                                        <p:cTn id="29" dur="500" fill="hold"/>
                                        <p:tgtEl>
                                          <p:spTgt spid="144"/>
                                        </p:tgtEl>
                                        <p:attrNameLst>
                                          <p:attrName>ppt_h</p:attrName>
                                        </p:attrNameLst>
                                      </p:cBhvr>
                                      <p:tavLst>
                                        <p:tav tm="0">
                                          <p:val>
                                            <p:fltVal val="0"/>
                                          </p:val>
                                        </p:tav>
                                        <p:tav tm="100000">
                                          <p:val>
                                            <p:strVal val="#ppt_h"/>
                                          </p:val>
                                        </p:tav>
                                      </p:tavLst>
                                    </p:anim>
                                    <p:animEffect transition="in" filter="fade">
                                      <p:cBhvr>
                                        <p:cTn id="30" dur="500"/>
                                        <p:tgtEl>
                                          <p:spTgt spid="144"/>
                                        </p:tgtEl>
                                      </p:cBhvr>
                                    </p:animEffect>
                                  </p:childTnLst>
                                </p:cTn>
                              </p:par>
                              <p:par>
                                <p:cTn id="31" presetID="10" presetClass="entr" presetSubtype="0" fill="hold" grpId="0" nodeType="withEffect">
                                  <p:stCondLst>
                                    <p:cond delay="2000"/>
                                  </p:stCondLst>
                                  <p:childTnLst>
                                    <p:set>
                                      <p:cBhvr>
                                        <p:cTn id="32" dur="1" fill="hold">
                                          <p:stCondLst>
                                            <p:cond delay="0"/>
                                          </p:stCondLst>
                                        </p:cTn>
                                        <p:tgtEl>
                                          <p:spTgt spid="155"/>
                                        </p:tgtEl>
                                        <p:attrNameLst>
                                          <p:attrName>style.visibility</p:attrName>
                                        </p:attrNameLst>
                                      </p:cBhvr>
                                      <p:to>
                                        <p:strVal val="visible"/>
                                      </p:to>
                                    </p:set>
                                    <p:animEffect transition="in" filter="fade">
                                      <p:cBhvr>
                                        <p:cTn id="33" dur="250"/>
                                        <p:tgtEl>
                                          <p:spTgt spid="155"/>
                                        </p:tgtEl>
                                      </p:cBhvr>
                                    </p:animEffect>
                                  </p:childTnLst>
                                </p:cTn>
                              </p:par>
                              <p:par>
                                <p:cTn id="34" presetID="10" presetClass="entr" presetSubtype="0" fill="hold" grpId="0" nodeType="withEffect">
                                  <p:stCondLst>
                                    <p:cond delay="2000"/>
                                  </p:stCondLst>
                                  <p:childTnLst>
                                    <p:set>
                                      <p:cBhvr>
                                        <p:cTn id="35" dur="1" fill="hold">
                                          <p:stCondLst>
                                            <p:cond delay="0"/>
                                          </p:stCondLst>
                                        </p:cTn>
                                        <p:tgtEl>
                                          <p:spTgt spid="145"/>
                                        </p:tgtEl>
                                        <p:attrNameLst>
                                          <p:attrName>style.visibility</p:attrName>
                                        </p:attrNameLst>
                                      </p:cBhvr>
                                      <p:to>
                                        <p:strVal val="visible"/>
                                      </p:to>
                                    </p:set>
                                    <p:animEffect transition="in" filter="fade">
                                      <p:cBhvr>
                                        <p:cTn id="36" dur="250"/>
                                        <p:tgtEl>
                                          <p:spTgt spid="145"/>
                                        </p:tgtEl>
                                      </p:cBhvr>
                                    </p:animEffect>
                                  </p:childTnLst>
                                </p:cTn>
                              </p:par>
                              <p:par>
                                <p:cTn id="37" presetID="10" presetClass="entr" presetSubtype="0" fill="hold" grpId="0" nodeType="withEffect">
                                  <p:stCondLst>
                                    <p:cond delay="2000"/>
                                  </p:stCondLst>
                                  <p:childTnLst>
                                    <p:set>
                                      <p:cBhvr>
                                        <p:cTn id="38" dur="1" fill="hold">
                                          <p:stCondLst>
                                            <p:cond delay="0"/>
                                          </p:stCondLst>
                                        </p:cTn>
                                        <p:tgtEl>
                                          <p:spTgt spid="150"/>
                                        </p:tgtEl>
                                        <p:attrNameLst>
                                          <p:attrName>style.visibility</p:attrName>
                                        </p:attrNameLst>
                                      </p:cBhvr>
                                      <p:to>
                                        <p:strVal val="visible"/>
                                      </p:to>
                                    </p:set>
                                    <p:animEffect transition="in" filter="fade">
                                      <p:cBhvr>
                                        <p:cTn id="39" dur="250"/>
                                        <p:tgtEl>
                                          <p:spTgt spid="150"/>
                                        </p:tgtEl>
                                      </p:cBhvr>
                                    </p:animEffect>
                                  </p:childTnLst>
                                </p:cTn>
                              </p:par>
                              <p:par>
                                <p:cTn id="40" presetID="10" presetClass="entr" presetSubtype="0" fill="hold" grpId="0" nodeType="withEffect">
                                  <p:stCondLst>
                                    <p:cond delay="2000"/>
                                  </p:stCondLst>
                                  <p:childTnLst>
                                    <p:set>
                                      <p:cBhvr>
                                        <p:cTn id="41" dur="1" fill="hold">
                                          <p:stCondLst>
                                            <p:cond delay="0"/>
                                          </p:stCondLst>
                                        </p:cTn>
                                        <p:tgtEl>
                                          <p:spTgt spid="148"/>
                                        </p:tgtEl>
                                        <p:attrNameLst>
                                          <p:attrName>style.visibility</p:attrName>
                                        </p:attrNameLst>
                                      </p:cBhvr>
                                      <p:to>
                                        <p:strVal val="visible"/>
                                      </p:to>
                                    </p:set>
                                    <p:animEffect transition="in" filter="fade">
                                      <p:cBhvr>
                                        <p:cTn id="42" dur="250"/>
                                        <p:tgtEl>
                                          <p:spTgt spid="148"/>
                                        </p:tgtEl>
                                      </p:cBhvr>
                                    </p:animEffect>
                                  </p:childTnLst>
                                </p:cTn>
                              </p:par>
                              <p:par>
                                <p:cTn id="43" presetID="10" presetClass="entr" presetSubtype="0" fill="hold" grpId="0" nodeType="withEffect">
                                  <p:stCondLst>
                                    <p:cond delay="2000"/>
                                  </p:stCondLst>
                                  <p:childTnLst>
                                    <p:set>
                                      <p:cBhvr>
                                        <p:cTn id="44" dur="1" fill="hold">
                                          <p:stCondLst>
                                            <p:cond delay="0"/>
                                          </p:stCondLst>
                                        </p:cTn>
                                        <p:tgtEl>
                                          <p:spTgt spid="151"/>
                                        </p:tgtEl>
                                        <p:attrNameLst>
                                          <p:attrName>style.visibility</p:attrName>
                                        </p:attrNameLst>
                                      </p:cBhvr>
                                      <p:to>
                                        <p:strVal val="visible"/>
                                      </p:to>
                                    </p:set>
                                    <p:animEffect transition="in" filter="fade">
                                      <p:cBhvr>
                                        <p:cTn id="45" dur="250"/>
                                        <p:tgtEl>
                                          <p:spTgt spid="151"/>
                                        </p:tgtEl>
                                      </p:cBhvr>
                                    </p:animEffect>
                                  </p:childTnLst>
                                </p:cTn>
                              </p:par>
                              <p:par>
                                <p:cTn id="46" presetID="53" presetClass="entr" presetSubtype="16" fill="hold" grpId="0" nodeType="withEffect">
                                  <p:stCondLst>
                                    <p:cond delay="1000"/>
                                  </p:stCondLst>
                                  <p:childTnLst>
                                    <p:set>
                                      <p:cBhvr>
                                        <p:cTn id="47" dur="1" fill="hold">
                                          <p:stCondLst>
                                            <p:cond delay="0"/>
                                          </p:stCondLst>
                                        </p:cTn>
                                        <p:tgtEl>
                                          <p:spTgt spid="204"/>
                                        </p:tgtEl>
                                        <p:attrNameLst>
                                          <p:attrName>style.visibility</p:attrName>
                                        </p:attrNameLst>
                                      </p:cBhvr>
                                      <p:to>
                                        <p:strVal val="visible"/>
                                      </p:to>
                                    </p:set>
                                    <p:anim calcmode="lin" valueType="num">
                                      <p:cBhvr>
                                        <p:cTn id="48" dur="500" fill="hold"/>
                                        <p:tgtEl>
                                          <p:spTgt spid="204"/>
                                        </p:tgtEl>
                                        <p:attrNameLst>
                                          <p:attrName>ppt_w</p:attrName>
                                        </p:attrNameLst>
                                      </p:cBhvr>
                                      <p:tavLst>
                                        <p:tav tm="0">
                                          <p:val>
                                            <p:fltVal val="0"/>
                                          </p:val>
                                        </p:tav>
                                        <p:tav tm="100000">
                                          <p:val>
                                            <p:strVal val="#ppt_w"/>
                                          </p:val>
                                        </p:tav>
                                      </p:tavLst>
                                    </p:anim>
                                    <p:anim calcmode="lin" valueType="num">
                                      <p:cBhvr>
                                        <p:cTn id="49" dur="500" fill="hold"/>
                                        <p:tgtEl>
                                          <p:spTgt spid="204"/>
                                        </p:tgtEl>
                                        <p:attrNameLst>
                                          <p:attrName>ppt_h</p:attrName>
                                        </p:attrNameLst>
                                      </p:cBhvr>
                                      <p:tavLst>
                                        <p:tav tm="0">
                                          <p:val>
                                            <p:fltVal val="0"/>
                                          </p:val>
                                        </p:tav>
                                        <p:tav tm="100000">
                                          <p:val>
                                            <p:strVal val="#ppt_h"/>
                                          </p:val>
                                        </p:tav>
                                      </p:tavLst>
                                    </p:anim>
                                    <p:animEffect transition="in" filter="fade">
                                      <p:cBhvr>
                                        <p:cTn id="50" dur="500"/>
                                        <p:tgtEl>
                                          <p:spTgt spid="204"/>
                                        </p:tgtEl>
                                      </p:cBhvr>
                                    </p:animEffect>
                                  </p:childTnLst>
                                </p:cTn>
                              </p:par>
                              <p:par>
                                <p:cTn id="51" presetID="53" presetClass="entr" presetSubtype="16" fill="hold" grpId="0" nodeType="withEffect">
                                  <p:stCondLst>
                                    <p:cond delay="1000"/>
                                  </p:stCondLst>
                                  <p:childTnLst>
                                    <p:set>
                                      <p:cBhvr>
                                        <p:cTn id="52" dur="1" fill="hold">
                                          <p:stCondLst>
                                            <p:cond delay="0"/>
                                          </p:stCondLst>
                                        </p:cTn>
                                        <p:tgtEl>
                                          <p:spTgt spid="205"/>
                                        </p:tgtEl>
                                        <p:attrNameLst>
                                          <p:attrName>style.visibility</p:attrName>
                                        </p:attrNameLst>
                                      </p:cBhvr>
                                      <p:to>
                                        <p:strVal val="visible"/>
                                      </p:to>
                                    </p:set>
                                    <p:anim calcmode="lin" valueType="num">
                                      <p:cBhvr>
                                        <p:cTn id="53" dur="500" fill="hold"/>
                                        <p:tgtEl>
                                          <p:spTgt spid="205"/>
                                        </p:tgtEl>
                                        <p:attrNameLst>
                                          <p:attrName>ppt_w</p:attrName>
                                        </p:attrNameLst>
                                      </p:cBhvr>
                                      <p:tavLst>
                                        <p:tav tm="0">
                                          <p:val>
                                            <p:fltVal val="0"/>
                                          </p:val>
                                        </p:tav>
                                        <p:tav tm="100000">
                                          <p:val>
                                            <p:strVal val="#ppt_w"/>
                                          </p:val>
                                        </p:tav>
                                      </p:tavLst>
                                    </p:anim>
                                    <p:anim calcmode="lin" valueType="num">
                                      <p:cBhvr>
                                        <p:cTn id="54" dur="500" fill="hold"/>
                                        <p:tgtEl>
                                          <p:spTgt spid="205"/>
                                        </p:tgtEl>
                                        <p:attrNameLst>
                                          <p:attrName>ppt_h</p:attrName>
                                        </p:attrNameLst>
                                      </p:cBhvr>
                                      <p:tavLst>
                                        <p:tav tm="0">
                                          <p:val>
                                            <p:fltVal val="0"/>
                                          </p:val>
                                        </p:tav>
                                        <p:tav tm="100000">
                                          <p:val>
                                            <p:strVal val="#ppt_h"/>
                                          </p:val>
                                        </p:tav>
                                      </p:tavLst>
                                    </p:anim>
                                    <p:animEffect transition="in" filter="fade">
                                      <p:cBhvr>
                                        <p:cTn id="55" dur="500"/>
                                        <p:tgtEl>
                                          <p:spTgt spid="205"/>
                                        </p:tgtEl>
                                      </p:cBhvr>
                                    </p:animEffect>
                                  </p:childTnLst>
                                </p:cTn>
                              </p:par>
                              <p:par>
                                <p:cTn id="56" presetID="53" presetClass="entr" presetSubtype="16" fill="hold" grpId="0" nodeType="withEffect">
                                  <p:stCondLst>
                                    <p:cond delay="1000"/>
                                  </p:stCondLst>
                                  <p:childTnLst>
                                    <p:set>
                                      <p:cBhvr>
                                        <p:cTn id="57" dur="1" fill="hold">
                                          <p:stCondLst>
                                            <p:cond delay="0"/>
                                          </p:stCondLst>
                                        </p:cTn>
                                        <p:tgtEl>
                                          <p:spTgt spid="202"/>
                                        </p:tgtEl>
                                        <p:attrNameLst>
                                          <p:attrName>style.visibility</p:attrName>
                                        </p:attrNameLst>
                                      </p:cBhvr>
                                      <p:to>
                                        <p:strVal val="visible"/>
                                      </p:to>
                                    </p:set>
                                    <p:anim calcmode="lin" valueType="num">
                                      <p:cBhvr>
                                        <p:cTn id="58" dur="500" fill="hold"/>
                                        <p:tgtEl>
                                          <p:spTgt spid="202"/>
                                        </p:tgtEl>
                                        <p:attrNameLst>
                                          <p:attrName>ppt_w</p:attrName>
                                        </p:attrNameLst>
                                      </p:cBhvr>
                                      <p:tavLst>
                                        <p:tav tm="0">
                                          <p:val>
                                            <p:fltVal val="0"/>
                                          </p:val>
                                        </p:tav>
                                        <p:tav tm="100000">
                                          <p:val>
                                            <p:strVal val="#ppt_w"/>
                                          </p:val>
                                        </p:tav>
                                      </p:tavLst>
                                    </p:anim>
                                    <p:anim calcmode="lin" valueType="num">
                                      <p:cBhvr>
                                        <p:cTn id="59" dur="500" fill="hold"/>
                                        <p:tgtEl>
                                          <p:spTgt spid="202"/>
                                        </p:tgtEl>
                                        <p:attrNameLst>
                                          <p:attrName>ppt_h</p:attrName>
                                        </p:attrNameLst>
                                      </p:cBhvr>
                                      <p:tavLst>
                                        <p:tav tm="0">
                                          <p:val>
                                            <p:fltVal val="0"/>
                                          </p:val>
                                        </p:tav>
                                        <p:tav tm="100000">
                                          <p:val>
                                            <p:strVal val="#ppt_h"/>
                                          </p:val>
                                        </p:tav>
                                      </p:tavLst>
                                    </p:anim>
                                    <p:animEffect transition="in" filter="fade">
                                      <p:cBhvr>
                                        <p:cTn id="60" dur="500"/>
                                        <p:tgtEl>
                                          <p:spTgt spid="202"/>
                                        </p:tgtEl>
                                      </p:cBhvr>
                                    </p:animEffect>
                                  </p:childTnLst>
                                </p:cTn>
                              </p:par>
                              <p:par>
                                <p:cTn id="61" presetID="53" presetClass="entr" presetSubtype="16" fill="hold" grpId="0" nodeType="withEffect">
                                  <p:stCondLst>
                                    <p:cond delay="1000"/>
                                  </p:stCondLst>
                                  <p:childTnLst>
                                    <p:set>
                                      <p:cBhvr>
                                        <p:cTn id="62" dur="1" fill="hold">
                                          <p:stCondLst>
                                            <p:cond delay="0"/>
                                          </p:stCondLst>
                                        </p:cTn>
                                        <p:tgtEl>
                                          <p:spTgt spid="203"/>
                                        </p:tgtEl>
                                        <p:attrNameLst>
                                          <p:attrName>style.visibility</p:attrName>
                                        </p:attrNameLst>
                                      </p:cBhvr>
                                      <p:to>
                                        <p:strVal val="visible"/>
                                      </p:to>
                                    </p:set>
                                    <p:anim calcmode="lin" valueType="num">
                                      <p:cBhvr>
                                        <p:cTn id="63" dur="500" fill="hold"/>
                                        <p:tgtEl>
                                          <p:spTgt spid="203"/>
                                        </p:tgtEl>
                                        <p:attrNameLst>
                                          <p:attrName>ppt_w</p:attrName>
                                        </p:attrNameLst>
                                      </p:cBhvr>
                                      <p:tavLst>
                                        <p:tav tm="0">
                                          <p:val>
                                            <p:fltVal val="0"/>
                                          </p:val>
                                        </p:tav>
                                        <p:tav tm="100000">
                                          <p:val>
                                            <p:strVal val="#ppt_w"/>
                                          </p:val>
                                        </p:tav>
                                      </p:tavLst>
                                    </p:anim>
                                    <p:anim calcmode="lin" valueType="num">
                                      <p:cBhvr>
                                        <p:cTn id="64" dur="500" fill="hold"/>
                                        <p:tgtEl>
                                          <p:spTgt spid="203"/>
                                        </p:tgtEl>
                                        <p:attrNameLst>
                                          <p:attrName>ppt_h</p:attrName>
                                        </p:attrNameLst>
                                      </p:cBhvr>
                                      <p:tavLst>
                                        <p:tav tm="0">
                                          <p:val>
                                            <p:fltVal val="0"/>
                                          </p:val>
                                        </p:tav>
                                        <p:tav tm="100000">
                                          <p:val>
                                            <p:strVal val="#ppt_h"/>
                                          </p:val>
                                        </p:tav>
                                      </p:tavLst>
                                    </p:anim>
                                    <p:animEffect transition="in" filter="fade">
                                      <p:cBhvr>
                                        <p:cTn id="65" dur="500"/>
                                        <p:tgtEl>
                                          <p:spTgt spid="203"/>
                                        </p:tgtEl>
                                      </p:cBhvr>
                                    </p:animEffect>
                                  </p:childTnLst>
                                </p:cTn>
                              </p:par>
                              <p:par>
                                <p:cTn id="66" presetID="53" presetClass="entr" presetSubtype="16" fill="hold" grpId="0" nodeType="withEffect">
                                  <p:stCondLst>
                                    <p:cond delay="1000"/>
                                  </p:stCondLst>
                                  <p:childTnLst>
                                    <p:set>
                                      <p:cBhvr>
                                        <p:cTn id="67" dur="1" fill="hold">
                                          <p:stCondLst>
                                            <p:cond delay="0"/>
                                          </p:stCondLst>
                                        </p:cTn>
                                        <p:tgtEl>
                                          <p:spTgt spid="206"/>
                                        </p:tgtEl>
                                        <p:attrNameLst>
                                          <p:attrName>style.visibility</p:attrName>
                                        </p:attrNameLst>
                                      </p:cBhvr>
                                      <p:to>
                                        <p:strVal val="visible"/>
                                      </p:to>
                                    </p:set>
                                    <p:anim calcmode="lin" valueType="num">
                                      <p:cBhvr>
                                        <p:cTn id="68" dur="500" fill="hold"/>
                                        <p:tgtEl>
                                          <p:spTgt spid="206"/>
                                        </p:tgtEl>
                                        <p:attrNameLst>
                                          <p:attrName>ppt_w</p:attrName>
                                        </p:attrNameLst>
                                      </p:cBhvr>
                                      <p:tavLst>
                                        <p:tav tm="0">
                                          <p:val>
                                            <p:fltVal val="0"/>
                                          </p:val>
                                        </p:tav>
                                        <p:tav tm="100000">
                                          <p:val>
                                            <p:strVal val="#ppt_w"/>
                                          </p:val>
                                        </p:tav>
                                      </p:tavLst>
                                    </p:anim>
                                    <p:anim calcmode="lin" valueType="num">
                                      <p:cBhvr>
                                        <p:cTn id="69" dur="500" fill="hold"/>
                                        <p:tgtEl>
                                          <p:spTgt spid="206"/>
                                        </p:tgtEl>
                                        <p:attrNameLst>
                                          <p:attrName>ppt_h</p:attrName>
                                        </p:attrNameLst>
                                      </p:cBhvr>
                                      <p:tavLst>
                                        <p:tav tm="0">
                                          <p:val>
                                            <p:fltVal val="0"/>
                                          </p:val>
                                        </p:tav>
                                        <p:tav tm="100000">
                                          <p:val>
                                            <p:strVal val="#ppt_h"/>
                                          </p:val>
                                        </p:tav>
                                      </p:tavLst>
                                    </p:anim>
                                    <p:animEffect transition="in" filter="fade">
                                      <p:cBhvr>
                                        <p:cTn id="70" dur="500"/>
                                        <p:tgtEl>
                                          <p:spTgt spid="206"/>
                                        </p:tgtEl>
                                      </p:cBhvr>
                                    </p:animEffect>
                                  </p:childTnLst>
                                </p:cTn>
                              </p:par>
                              <p:par>
                                <p:cTn id="71" presetID="53" presetClass="entr" presetSubtype="16" fill="hold" grpId="0" nodeType="withEffect">
                                  <p:stCondLst>
                                    <p:cond delay="1000"/>
                                  </p:stCondLst>
                                  <p:childTnLst>
                                    <p:set>
                                      <p:cBhvr>
                                        <p:cTn id="72" dur="1" fill="hold">
                                          <p:stCondLst>
                                            <p:cond delay="0"/>
                                          </p:stCondLst>
                                        </p:cTn>
                                        <p:tgtEl>
                                          <p:spTgt spid="208"/>
                                        </p:tgtEl>
                                        <p:attrNameLst>
                                          <p:attrName>style.visibility</p:attrName>
                                        </p:attrNameLst>
                                      </p:cBhvr>
                                      <p:to>
                                        <p:strVal val="visible"/>
                                      </p:to>
                                    </p:set>
                                    <p:anim calcmode="lin" valueType="num">
                                      <p:cBhvr>
                                        <p:cTn id="73" dur="500" fill="hold"/>
                                        <p:tgtEl>
                                          <p:spTgt spid="208"/>
                                        </p:tgtEl>
                                        <p:attrNameLst>
                                          <p:attrName>ppt_w</p:attrName>
                                        </p:attrNameLst>
                                      </p:cBhvr>
                                      <p:tavLst>
                                        <p:tav tm="0">
                                          <p:val>
                                            <p:fltVal val="0"/>
                                          </p:val>
                                        </p:tav>
                                        <p:tav tm="100000">
                                          <p:val>
                                            <p:strVal val="#ppt_w"/>
                                          </p:val>
                                        </p:tav>
                                      </p:tavLst>
                                    </p:anim>
                                    <p:anim calcmode="lin" valueType="num">
                                      <p:cBhvr>
                                        <p:cTn id="74" dur="500" fill="hold"/>
                                        <p:tgtEl>
                                          <p:spTgt spid="208"/>
                                        </p:tgtEl>
                                        <p:attrNameLst>
                                          <p:attrName>ppt_h</p:attrName>
                                        </p:attrNameLst>
                                      </p:cBhvr>
                                      <p:tavLst>
                                        <p:tav tm="0">
                                          <p:val>
                                            <p:fltVal val="0"/>
                                          </p:val>
                                        </p:tav>
                                        <p:tav tm="100000">
                                          <p:val>
                                            <p:strVal val="#ppt_h"/>
                                          </p:val>
                                        </p:tav>
                                      </p:tavLst>
                                    </p:anim>
                                    <p:animEffect transition="in" filter="fade">
                                      <p:cBhvr>
                                        <p:cTn id="75" dur="500"/>
                                        <p:tgtEl>
                                          <p:spTgt spid="208"/>
                                        </p:tgtEl>
                                      </p:cBhvr>
                                    </p:animEffect>
                                  </p:childTnLst>
                                </p:cTn>
                              </p:par>
                              <p:par>
                                <p:cTn id="76" presetID="53" presetClass="entr" presetSubtype="16" fill="hold" grpId="0" nodeType="withEffect">
                                  <p:stCondLst>
                                    <p:cond delay="1000"/>
                                  </p:stCondLst>
                                  <p:childTnLst>
                                    <p:set>
                                      <p:cBhvr>
                                        <p:cTn id="77" dur="1" fill="hold">
                                          <p:stCondLst>
                                            <p:cond delay="0"/>
                                          </p:stCondLst>
                                        </p:cTn>
                                        <p:tgtEl>
                                          <p:spTgt spid="209"/>
                                        </p:tgtEl>
                                        <p:attrNameLst>
                                          <p:attrName>style.visibility</p:attrName>
                                        </p:attrNameLst>
                                      </p:cBhvr>
                                      <p:to>
                                        <p:strVal val="visible"/>
                                      </p:to>
                                    </p:set>
                                    <p:anim calcmode="lin" valueType="num">
                                      <p:cBhvr>
                                        <p:cTn id="78" dur="500" fill="hold"/>
                                        <p:tgtEl>
                                          <p:spTgt spid="209"/>
                                        </p:tgtEl>
                                        <p:attrNameLst>
                                          <p:attrName>ppt_w</p:attrName>
                                        </p:attrNameLst>
                                      </p:cBhvr>
                                      <p:tavLst>
                                        <p:tav tm="0">
                                          <p:val>
                                            <p:fltVal val="0"/>
                                          </p:val>
                                        </p:tav>
                                        <p:tav tm="100000">
                                          <p:val>
                                            <p:strVal val="#ppt_w"/>
                                          </p:val>
                                        </p:tav>
                                      </p:tavLst>
                                    </p:anim>
                                    <p:anim calcmode="lin" valueType="num">
                                      <p:cBhvr>
                                        <p:cTn id="79" dur="500" fill="hold"/>
                                        <p:tgtEl>
                                          <p:spTgt spid="209"/>
                                        </p:tgtEl>
                                        <p:attrNameLst>
                                          <p:attrName>ppt_h</p:attrName>
                                        </p:attrNameLst>
                                      </p:cBhvr>
                                      <p:tavLst>
                                        <p:tav tm="0">
                                          <p:val>
                                            <p:fltVal val="0"/>
                                          </p:val>
                                        </p:tav>
                                        <p:tav tm="100000">
                                          <p:val>
                                            <p:strVal val="#ppt_h"/>
                                          </p:val>
                                        </p:tav>
                                      </p:tavLst>
                                    </p:anim>
                                    <p:animEffect transition="in" filter="fade">
                                      <p:cBhvr>
                                        <p:cTn id="80" dur="500"/>
                                        <p:tgtEl>
                                          <p:spTgt spid="209"/>
                                        </p:tgtEl>
                                      </p:cBhvr>
                                    </p:animEffect>
                                  </p:childTnLst>
                                </p:cTn>
                              </p:par>
                              <p:par>
                                <p:cTn id="81" presetID="53" presetClass="entr" presetSubtype="16" fill="hold" grpId="0" nodeType="withEffect">
                                  <p:stCondLst>
                                    <p:cond delay="1000"/>
                                  </p:stCondLst>
                                  <p:childTnLst>
                                    <p:set>
                                      <p:cBhvr>
                                        <p:cTn id="82" dur="1" fill="hold">
                                          <p:stCondLst>
                                            <p:cond delay="0"/>
                                          </p:stCondLst>
                                        </p:cTn>
                                        <p:tgtEl>
                                          <p:spTgt spid="207"/>
                                        </p:tgtEl>
                                        <p:attrNameLst>
                                          <p:attrName>style.visibility</p:attrName>
                                        </p:attrNameLst>
                                      </p:cBhvr>
                                      <p:to>
                                        <p:strVal val="visible"/>
                                      </p:to>
                                    </p:set>
                                    <p:anim calcmode="lin" valueType="num">
                                      <p:cBhvr>
                                        <p:cTn id="83" dur="500" fill="hold"/>
                                        <p:tgtEl>
                                          <p:spTgt spid="207"/>
                                        </p:tgtEl>
                                        <p:attrNameLst>
                                          <p:attrName>ppt_w</p:attrName>
                                        </p:attrNameLst>
                                      </p:cBhvr>
                                      <p:tavLst>
                                        <p:tav tm="0">
                                          <p:val>
                                            <p:fltVal val="0"/>
                                          </p:val>
                                        </p:tav>
                                        <p:tav tm="100000">
                                          <p:val>
                                            <p:strVal val="#ppt_w"/>
                                          </p:val>
                                        </p:tav>
                                      </p:tavLst>
                                    </p:anim>
                                    <p:anim calcmode="lin" valueType="num">
                                      <p:cBhvr>
                                        <p:cTn id="84" dur="500" fill="hold"/>
                                        <p:tgtEl>
                                          <p:spTgt spid="207"/>
                                        </p:tgtEl>
                                        <p:attrNameLst>
                                          <p:attrName>ppt_h</p:attrName>
                                        </p:attrNameLst>
                                      </p:cBhvr>
                                      <p:tavLst>
                                        <p:tav tm="0">
                                          <p:val>
                                            <p:fltVal val="0"/>
                                          </p:val>
                                        </p:tav>
                                        <p:tav tm="100000">
                                          <p:val>
                                            <p:strVal val="#ppt_h"/>
                                          </p:val>
                                        </p:tav>
                                      </p:tavLst>
                                    </p:anim>
                                    <p:animEffect transition="in" filter="fade">
                                      <p:cBhvr>
                                        <p:cTn id="85" dur="5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6" restart="whenNotActive" fill="hold" evtFilter="cancelBubble" nodeType="interactiveSeq">
                <p:stCondLst>
                  <p:cond evt="onClick" delay="0">
                    <p:tgtEl>
                      <p:spTgt spid="11"/>
                    </p:tgtEl>
                  </p:cond>
                </p:stCondLst>
                <p:endSync evt="end" delay="0">
                  <p:rtn val="all"/>
                </p:endSync>
                <p:childTnLst>
                  <p:par>
                    <p:cTn id="87" fill="hold">
                      <p:stCondLst>
                        <p:cond delay="0"/>
                      </p:stCondLst>
                      <p:childTnLst>
                        <p:par>
                          <p:cTn id="88" fill="hold">
                            <p:stCondLst>
                              <p:cond delay="0"/>
                            </p:stCondLst>
                            <p:childTnLst>
                              <p:par>
                                <p:cTn id="89" presetID="35" presetClass="path" presetSubtype="0" accel="50000" decel="50000" fill="hold" nodeType="clickEffect">
                                  <p:stCondLst>
                                    <p:cond delay="0"/>
                                  </p:stCondLst>
                                  <p:childTnLst>
                                    <p:animMotion origin="layout" path="M 4.16667E-6 -3.7037E-6 L -0.93386 0.00394 " pathEditMode="relative" rAng="0" ptsTypes="AA">
                                      <p:cBhvr>
                                        <p:cTn id="90" dur="2000" fill="hold"/>
                                        <p:tgtEl>
                                          <p:spTgt spid="11"/>
                                        </p:tgtEl>
                                        <p:attrNameLst>
                                          <p:attrName>ppt_x</p:attrName>
                                          <p:attrName>ppt_y</p:attrName>
                                        </p:attrNameLst>
                                      </p:cBhvr>
                                      <p:rCtr x="-46701" y="185"/>
                                    </p:animMotion>
                                  </p:childTnLst>
                                </p:cTn>
                              </p:par>
                            </p:childTnLst>
                          </p:cTn>
                        </p:par>
                      </p:childTnLst>
                    </p:cTn>
                  </p:par>
                  <p:par>
                    <p:cTn id="91" fill="hold">
                      <p:stCondLst>
                        <p:cond delay="indefinite"/>
                      </p:stCondLst>
                      <p:childTnLst>
                        <p:par>
                          <p:cTn id="92" fill="hold">
                            <p:stCondLst>
                              <p:cond delay="0"/>
                            </p:stCondLst>
                            <p:childTnLst>
                              <p:par>
                                <p:cTn id="93" presetID="63" presetClass="path" presetSubtype="0" accel="50000" decel="50000" fill="hold" nodeType="clickEffect">
                                  <p:stCondLst>
                                    <p:cond delay="0"/>
                                  </p:stCondLst>
                                  <p:childTnLst>
                                    <p:animMotion origin="layout" path="M -0.93385 0.00393 L 0.00018 1.48148E-6 " pathEditMode="relative" rAng="0" ptsTypes="AA">
                                      <p:cBhvr>
                                        <p:cTn id="94" dur="2000" fill="hold"/>
                                        <p:tgtEl>
                                          <p:spTgt spid="11"/>
                                        </p:tgtEl>
                                        <p:attrNameLst>
                                          <p:attrName>ppt_x</p:attrName>
                                          <p:attrName>ppt_y</p:attrName>
                                        </p:attrNameLst>
                                      </p:cBhvr>
                                      <p:rCtr x="46701" y="-208"/>
                                    </p:animMotion>
                                  </p:childTnLst>
                                </p:cTn>
                              </p:par>
                            </p:childTnLst>
                          </p:cTn>
                        </p:par>
                      </p:childTnLst>
                    </p:cTn>
                  </p:par>
                </p:childTnLst>
              </p:cTn>
              <p:nextCondLst>
                <p:cond evt="onClick" delay="0">
                  <p:tgtEl>
                    <p:spTgt spid="11"/>
                  </p:tgtEl>
                </p:cond>
              </p:nextCondLst>
            </p:seq>
          </p:childTnLst>
        </p:cTn>
      </p:par>
    </p:tnLst>
    <p:bldLst>
      <p:bldP spid="145" grpId="0" animBg="1"/>
      <p:bldP spid="148" grpId="0" animBg="1"/>
      <p:bldP spid="150" grpId="0" animBg="1"/>
      <p:bldP spid="151" grpId="0" animBg="1"/>
      <p:bldP spid="155" grpId="0" animBg="1"/>
      <p:bldP spid="202" grpId="0"/>
      <p:bldP spid="203" grpId="0"/>
      <p:bldP spid="204" grpId="0"/>
      <p:bldP spid="205" grpId="0"/>
      <p:bldP spid="206" grpId="0" animBg="1"/>
      <p:bldP spid="207" grpId="0" animBg="1"/>
      <p:bldP spid="208" grpId="0" animBg="1"/>
      <p:bldP spid="20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931" y="204948"/>
            <a:ext cx="8136000" cy="648000"/>
          </a:xfrm>
        </p:spPr>
        <p:txBody>
          <a:bodyPr/>
          <a:lstStyle/>
          <a:p>
            <a:pPr algn="l"/>
            <a:r>
              <a:rPr lang="en-IE" sz="2800" u="sng" dirty="0" smtClean="0"/>
              <a:t>Section 1 </a:t>
            </a:r>
            <a:r>
              <a:rPr lang="en-IE" sz="2800" dirty="0" smtClean="0"/>
              <a:t>                                  </a:t>
            </a:r>
            <a:r>
              <a:rPr lang="en-IE" sz="2800" u="sng" dirty="0" smtClean="0"/>
              <a:t>Number Systems</a:t>
            </a:r>
            <a:endParaRPr lang="en-IE" sz="2800" u="sng" dirty="0"/>
          </a:p>
        </p:txBody>
      </p:sp>
      <p:grpSp>
        <p:nvGrpSpPr>
          <p:cNvPr id="10" name="Group 9"/>
          <p:cNvGrpSpPr/>
          <p:nvPr/>
        </p:nvGrpSpPr>
        <p:grpSpPr>
          <a:xfrm>
            <a:off x="611560" y="1772452"/>
            <a:ext cx="7818859" cy="3600764"/>
            <a:chOff x="611560" y="1772452"/>
            <a:chExt cx="7818859" cy="3600764"/>
          </a:xfrm>
        </p:grpSpPr>
        <p:sp>
          <p:nvSpPr>
            <p:cNvPr id="4" name="Freeform 7"/>
            <p:cNvSpPr>
              <a:spLocks/>
            </p:cNvSpPr>
            <p:nvPr/>
          </p:nvSpPr>
          <p:spPr bwMode="auto">
            <a:xfrm>
              <a:off x="3203848" y="3212612"/>
              <a:ext cx="3133060" cy="2160604"/>
            </a:xfrm>
            <a:custGeom>
              <a:avLst/>
              <a:gdLst>
                <a:gd name="T0" fmla="*/ 2145 w 2376"/>
                <a:gd name="T1" fmla="*/ 1136 h 2374"/>
                <a:gd name="T2" fmla="*/ 2092 w 2376"/>
                <a:gd name="T3" fmla="*/ 1169 h 2374"/>
                <a:gd name="T4" fmla="*/ 2056 w 2376"/>
                <a:gd name="T5" fmla="*/ 1218 h 2374"/>
                <a:gd name="T6" fmla="*/ 2023 w 2376"/>
                <a:gd name="T7" fmla="*/ 1248 h 2374"/>
                <a:gd name="T8" fmla="*/ 1993 w 2376"/>
                <a:gd name="T9" fmla="*/ 1241 h 2374"/>
                <a:gd name="T10" fmla="*/ 1979 w 2376"/>
                <a:gd name="T11" fmla="*/ 1198 h 2374"/>
                <a:gd name="T12" fmla="*/ 1102 w 2376"/>
                <a:gd name="T13" fmla="*/ 393 h 2374"/>
                <a:gd name="T14" fmla="*/ 1072 w 2376"/>
                <a:gd name="T15" fmla="*/ 371 h 2374"/>
                <a:gd name="T16" fmla="*/ 1080 w 2376"/>
                <a:gd name="T17" fmla="*/ 338 h 2374"/>
                <a:gd name="T18" fmla="*/ 1113 w 2376"/>
                <a:gd name="T19" fmla="*/ 314 h 2374"/>
                <a:gd name="T20" fmla="*/ 1168 w 2376"/>
                <a:gd name="T21" fmla="*/ 265 h 2374"/>
                <a:gd name="T22" fmla="*/ 1192 w 2376"/>
                <a:gd name="T23" fmla="*/ 200 h 2374"/>
                <a:gd name="T24" fmla="*/ 1183 w 2376"/>
                <a:gd name="T25" fmla="*/ 130 h 2374"/>
                <a:gd name="T26" fmla="*/ 1126 w 2376"/>
                <a:gd name="T27" fmla="*/ 54 h 2374"/>
                <a:gd name="T28" fmla="*/ 1032 w 2376"/>
                <a:gd name="T29" fmla="*/ 9 h 2374"/>
                <a:gd name="T30" fmla="*/ 939 w 2376"/>
                <a:gd name="T31" fmla="*/ 2 h 2374"/>
                <a:gd name="T32" fmla="*/ 835 w 2376"/>
                <a:gd name="T33" fmla="*/ 32 h 2374"/>
                <a:gd name="T34" fmla="*/ 761 w 2376"/>
                <a:gd name="T35" fmla="*/ 97 h 2374"/>
                <a:gd name="T36" fmla="*/ 734 w 2376"/>
                <a:gd name="T37" fmla="*/ 184 h 2374"/>
                <a:gd name="T38" fmla="*/ 746 w 2376"/>
                <a:gd name="T39" fmla="*/ 242 h 2374"/>
                <a:gd name="T40" fmla="*/ 788 w 2376"/>
                <a:gd name="T41" fmla="*/ 296 h 2374"/>
                <a:gd name="T42" fmla="*/ 833 w 2376"/>
                <a:gd name="T43" fmla="*/ 326 h 2374"/>
                <a:gd name="T44" fmla="*/ 855 w 2376"/>
                <a:gd name="T45" fmla="*/ 359 h 2374"/>
                <a:gd name="T46" fmla="*/ 840 w 2376"/>
                <a:gd name="T47" fmla="*/ 386 h 2374"/>
                <a:gd name="T48" fmla="*/ 0 w 2376"/>
                <a:gd name="T49" fmla="*/ 395 h 2374"/>
                <a:gd name="T50" fmla="*/ 24 w 2376"/>
                <a:gd name="T51" fmla="*/ 1250 h 2374"/>
                <a:gd name="T52" fmla="*/ 72 w 2376"/>
                <a:gd name="T53" fmla="*/ 1208 h 2374"/>
                <a:gd name="T54" fmla="*/ 111 w 2376"/>
                <a:gd name="T55" fmla="*/ 1160 h 2374"/>
                <a:gd name="T56" fmla="*/ 169 w 2376"/>
                <a:gd name="T57" fmla="*/ 1132 h 2374"/>
                <a:gd name="T58" fmla="*/ 238 w 2376"/>
                <a:gd name="T59" fmla="*/ 1133 h 2374"/>
                <a:gd name="T60" fmla="*/ 319 w 2376"/>
                <a:gd name="T61" fmla="*/ 1181 h 2374"/>
                <a:gd name="T62" fmla="*/ 371 w 2376"/>
                <a:gd name="T63" fmla="*/ 1268 h 2374"/>
                <a:gd name="T64" fmla="*/ 386 w 2376"/>
                <a:gd name="T65" fmla="*/ 1358 h 2374"/>
                <a:gd name="T66" fmla="*/ 364 w 2376"/>
                <a:gd name="T67" fmla="*/ 1467 h 2374"/>
                <a:gd name="T68" fmla="*/ 304 w 2376"/>
                <a:gd name="T69" fmla="*/ 1547 h 2374"/>
                <a:gd name="T70" fmla="*/ 220 w 2376"/>
                <a:gd name="T71" fmla="*/ 1586 h 2374"/>
                <a:gd name="T72" fmla="*/ 156 w 2376"/>
                <a:gd name="T73" fmla="*/ 1579 h 2374"/>
                <a:gd name="T74" fmla="*/ 102 w 2376"/>
                <a:gd name="T75" fmla="*/ 1547 h 2374"/>
                <a:gd name="T76" fmla="*/ 63 w 2376"/>
                <a:gd name="T77" fmla="*/ 1492 h 2374"/>
                <a:gd name="T78" fmla="*/ 15 w 2376"/>
                <a:gd name="T79" fmla="*/ 1467 h 2374"/>
                <a:gd name="T80" fmla="*/ 1979 w 2376"/>
                <a:gd name="T81" fmla="*/ 1519 h 2374"/>
                <a:gd name="T82" fmla="*/ 1988 w 2376"/>
                <a:gd name="T83" fmla="*/ 1482 h 2374"/>
                <a:gd name="T84" fmla="*/ 2017 w 2376"/>
                <a:gd name="T85" fmla="*/ 1467 h 2374"/>
                <a:gd name="T86" fmla="*/ 2050 w 2376"/>
                <a:gd name="T87" fmla="*/ 1488 h 2374"/>
                <a:gd name="T88" fmla="*/ 2078 w 2376"/>
                <a:gd name="T89" fmla="*/ 1532 h 2374"/>
                <a:gd name="T90" fmla="*/ 2132 w 2376"/>
                <a:gd name="T91" fmla="*/ 1574 h 2374"/>
                <a:gd name="T92" fmla="*/ 2190 w 2376"/>
                <a:gd name="T93" fmla="*/ 1588 h 2374"/>
                <a:gd name="T94" fmla="*/ 2278 w 2376"/>
                <a:gd name="T95" fmla="*/ 1559 h 2374"/>
                <a:gd name="T96" fmla="*/ 2344 w 2376"/>
                <a:gd name="T97" fmla="*/ 1486 h 2374"/>
                <a:gd name="T98" fmla="*/ 2374 w 2376"/>
                <a:gd name="T99" fmla="*/ 1381 h 2374"/>
                <a:gd name="T100" fmla="*/ 2367 w 2376"/>
                <a:gd name="T101" fmla="*/ 1290 h 2374"/>
                <a:gd name="T102" fmla="*/ 2322 w 2376"/>
                <a:gd name="T103" fmla="*/ 1196 h 2374"/>
                <a:gd name="T104" fmla="*/ 2246 w 2376"/>
                <a:gd name="T105" fmla="*/ 1139 h 2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6" h="2374">
                  <a:moveTo>
                    <a:pt x="2190" y="1129"/>
                  </a:moveTo>
                  <a:lnTo>
                    <a:pt x="2190" y="1129"/>
                  </a:lnTo>
                  <a:lnTo>
                    <a:pt x="2174" y="1129"/>
                  </a:lnTo>
                  <a:lnTo>
                    <a:pt x="2159" y="1132"/>
                  </a:lnTo>
                  <a:lnTo>
                    <a:pt x="2145" y="1136"/>
                  </a:lnTo>
                  <a:lnTo>
                    <a:pt x="2132" y="1141"/>
                  </a:lnTo>
                  <a:lnTo>
                    <a:pt x="2121" y="1147"/>
                  </a:lnTo>
                  <a:lnTo>
                    <a:pt x="2110" y="1154"/>
                  </a:lnTo>
                  <a:lnTo>
                    <a:pt x="2101" y="1162"/>
                  </a:lnTo>
                  <a:lnTo>
                    <a:pt x="2092" y="1169"/>
                  </a:lnTo>
                  <a:lnTo>
                    <a:pt x="2078" y="1184"/>
                  </a:lnTo>
                  <a:lnTo>
                    <a:pt x="2069" y="1196"/>
                  </a:lnTo>
                  <a:lnTo>
                    <a:pt x="2062" y="1210"/>
                  </a:lnTo>
                  <a:lnTo>
                    <a:pt x="2062" y="1210"/>
                  </a:lnTo>
                  <a:lnTo>
                    <a:pt x="2056" y="1218"/>
                  </a:lnTo>
                  <a:lnTo>
                    <a:pt x="2050" y="1227"/>
                  </a:lnTo>
                  <a:lnTo>
                    <a:pt x="2044" y="1235"/>
                  </a:lnTo>
                  <a:lnTo>
                    <a:pt x="2036" y="1241"/>
                  </a:lnTo>
                  <a:lnTo>
                    <a:pt x="2030" y="1245"/>
                  </a:lnTo>
                  <a:lnTo>
                    <a:pt x="2023" y="1248"/>
                  </a:lnTo>
                  <a:lnTo>
                    <a:pt x="2017" y="1250"/>
                  </a:lnTo>
                  <a:lnTo>
                    <a:pt x="2009" y="1250"/>
                  </a:lnTo>
                  <a:lnTo>
                    <a:pt x="2003" y="1248"/>
                  </a:lnTo>
                  <a:lnTo>
                    <a:pt x="1999" y="1245"/>
                  </a:lnTo>
                  <a:lnTo>
                    <a:pt x="1993" y="1241"/>
                  </a:lnTo>
                  <a:lnTo>
                    <a:pt x="1988" y="1235"/>
                  </a:lnTo>
                  <a:lnTo>
                    <a:pt x="1985" y="1227"/>
                  </a:lnTo>
                  <a:lnTo>
                    <a:pt x="1982" y="1218"/>
                  </a:lnTo>
                  <a:lnTo>
                    <a:pt x="1981" y="1208"/>
                  </a:lnTo>
                  <a:lnTo>
                    <a:pt x="1979" y="1198"/>
                  </a:lnTo>
                  <a:lnTo>
                    <a:pt x="1979" y="395"/>
                  </a:lnTo>
                  <a:lnTo>
                    <a:pt x="1125" y="395"/>
                  </a:lnTo>
                  <a:lnTo>
                    <a:pt x="1125" y="395"/>
                  </a:lnTo>
                  <a:lnTo>
                    <a:pt x="1113" y="395"/>
                  </a:lnTo>
                  <a:lnTo>
                    <a:pt x="1102" y="393"/>
                  </a:lnTo>
                  <a:lnTo>
                    <a:pt x="1093" y="390"/>
                  </a:lnTo>
                  <a:lnTo>
                    <a:pt x="1086" y="386"/>
                  </a:lnTo>
                  <a:lnTo>
                    <a:pt x="1080" y="381"/>
                  </a:lnTo>
                  <a:lnTo>
                    <a:pt x="1075" y="377"/>
                  </a:lnTo>
                  <a:lnTo>
                    <a:pt x="1072" y="371"/>
                  </a:lnTo>
                  <a:lnTo>
                    <a:pt x="1071" y="365"/>
                  </a:lnTo>
                  <a:lnTo>
                    <a:pt x="1071" y="359"/>
                  </a:lnTo>
                  <a:lnTo>
                    <a:pt x="1072" y="351"/>
                  </a:lnTo>
                  <a:lnTo>
                    <a:pt x="1075" y="345"/>
                  </a:lnTo>
                  <a:lnTo>
                    <a:pt x="1080" y="338"/>
                  </a:lnTo>
                  <a:lnTo>
                    <a:pt x="1086" y="332"/>
                  </a:lnTo>
                  <a:lnTo>
                    <a:pt x="1093" y="326"/>
                  </a:lnTo>
                  <a:lnTo>
                    <a:pt x="1102" y="319"/>
                  </a:lnTo>
                  <a:lnTo>
                    <a:pt x="1113" y="314"/>
                  </a:lnTo>
                  <a:lnTo>
                    <a:pt x="1113" y="314"/>
                  </a:lnTo>
                  <a:lnTo>
                    <a:pt x="1125" y="307"/>
                  </a:lnTo>
                  <a:lnTo>
                    <a:pt x="1138" y="296"/>
                  </a:lnTo>
                  <a:lnTo>
                    <a:pt x="1153" y="283"/>
                  </a:lnTo>
                  <a:lnTo>
                    <a:pt x="1160" y="275"/>
                  </a:lnTo>
                  <a:lnTo>
                    <a:pt x="1168" y="265"/>
                  </a:lnTo>
                  <a:lnTo>
                    <a:pt x="1174" y="254"/>
                  </a:lnTo>
                  <a:lnTo>
                    <a:pt x="1180" y="242"/>
                  </a:lnTo>
                  <a:lnTo>
                    <a:pt x="1186" y="230"/>
                  </a:lnTo>
                  <a:lnTo>
                    <a:pt x="1189" y="215"/>
                  </a:lnTo>
                  <a:lnTo>
                    <a:pt x="1192" y="200"/>
                  </a:lnTo>
                  <a:lnTo>
                    <a:pt x="1193" y="184"/>
                  </a:lnTo>
                  <a:lnTo>
                    <a:pt x="1193" y="184"/>
                  </a:lnTo>
                  <a:lnTo>
                    <a:pt x="1192" y="166"/>
                  </a:lnTo>
                  <a:lnTo>
                    <a:pt x="1187" y="147"/>
                  </a:lnTo>
                  <a:lnTo>
                    <a:pt x="1183" y="130"/>
                  </a:lnTo>
                  <a:lnTo>
                    <a:pt x="1174" y="112"/>
                  </a:lnTo>
                  <a:lnTo>
                    <a:pt x="1165" y="97"/>
                  </a:lnTo>
                  <a:lnTo>
                    <a:pt x="1153" y="81"/>
                  </a:lnTo>
                  <a:lnTo>
                    <a:pt x="1141" y="67"/>
                  </a:lnTo>
                  <a:lnTo>
                    <a:pt x="1126" y="54"/>
                  </a:lnTo>
                  <a:lnTo>
                    <a:pt x="1110" y="42"/>
                  </a:lnTo>
                  <a:lnTo>
                    <a:pt x="1092" y="32"/>
                  </a:lnTo>
                  <a:lnTo>
                    <a:pt x="1072" y="23"/>
                  </a:lnTo>
                  <a:lnTo>
                    <a:pt x="1053" y="15"/>
                  </a:lnTo>
                  <a:lnTo>
                    <a:pt x="1032" y="9"/>
                  </a:lnTo>
                  <a:lnTo>
                    <a:pt x="1009" y="3"/>
                  </a:lnTo>
                  <a:lnTo>
                    <a:pt x="987" y="2"/>
                  </a:lnTo>
                  <a:lnTo>
                    <a:pt x="963" y="0"/>
                  </a:lnTo>
                  <a:lnTo>
                    <a:pt x="963" y="0"/>
                  </a:lnTo>
                  <a:lnTo>
                    <a:pt x="939" y="2"/>
                  </a:lnTo>
                  <a:lnTo>
                    <a:pt x="917" y="3"/>
                  </a:lnTo>
                  <a:lnTo>
                    <a:pt x="894" y="9"/>
                  </a:lnTo>
                  <a:lnTo>
                    <a:pt x="873" y="15"/>
                  </a:lnTo>
                  <a:lnTo>
                    <a:pt x="854" y="23"/>
                  </a:lnTo>
                  <a:lnTo>
                    <a:pt x="835" y="32"/>
                  </a:lnTo>
                  <a:lnTo>
                    <a:pt x="817" y="42"/>
                  </a:lnTo>
                  <a:lnTo>
                    <a:pt x="802" y="54"/>
                  </a:lnTo>
                  <a:lnTo>
                    <a:pt x="787" y="67"/>
                  </a:lnTo>
                  <a:lnTo>
                    <a:pt x="773" y="81"/>
                  </a:lnTo>
                  <a:lnTo>
                    <a:pt x="761" y="97"/>
                  </a:lnTo>
                  <a:lnTo>
                    <a:pt x="752" y="112"/>
                  </a:lnTo>
                  <a:lnTo>
                    <a:pt x="745" y="130"/>
                  </a:lnTo>
                  <a:lnTo>
                    <a:pt x="739" y="147"/>
                  </a:lnTo>
                  <a:lnTo>
                    <a:pt x="734" y="166"/>
                  </a:lnTo>
                  <a:lnTo>
                    <a:pt x="734" y="184"/>
                  </a:lnTo>
                  <a:lnTo>
                    <a:pt x="734" y="184"/>
                  </a:lnTo>
                  <a:lnTo>
                    <a:pt x="734" y="200"/>
                  </a:lnTo>
                  <a:lnTo>
                    <a:pt x="737" y="215"/>
                  </a:lnTo>
                  <a:lnTo>
                    <a:pt x="742" y="230"/>
                  </a:lnTo>
                  <a:lnTo>
                    <a:pt x="746" y="242"/>
                  </a:lnTo>
                  <a:lnTo>
                    <a:pt x="752" y="254"/>
                  </a:lnTo>
                  <a:lnTo>
                    <a:pt x="760" y="265"/>
                  </a:lnTo>
                  <a:lnTo>
                    <a:pt x="766" y="275"/>
                  </a:lnTo>
                  <a:lnTo>
                    <a:pt x="775" y="283"/>
                  </a:lnTo>
                  <a:lnTo>
                    <a:pt x="788" y="296"/>
                  </a:lnTo>
                  <a:lnTo>
                    <a:pt x="802" y="307"/>
                  </a:lnTo>
                  <a:lnTo>
                    <a:pt x="814" y="314"/>
                  </a:lnTo>
                  <a:lnTo>
                    <a:pt x="814" y="314"/>
                  </a:lnTo>
                  <a:lnTo>
                    <a:pt x="824" y="319"/>
                  </a:lnTo>
                  <a:lnTo>
                    <a:pt x="833" y="326"/>
                  </a:lnTo>
                  <a:lnTo>
                    <a:pt x="840" y="332"/>
                  </a:lnTo>
                  <a:lnTo>
                    <a:pt x="846" y="338"/>
                  </a:lnTo>
                  <a:lnTo>
                    <a:pt x="851" y="345"/>
                  </a:lnTo>
                  <a:lnTo>
                    <a:pt x="854" y="351"/>
                  </a:lnTo>
                  <a:lnTo>
                    <a:pt x="855" y="359"/>
                  </a:lnTo>
                  <a:lnTo>
                    <a:pt x="855" y="365"/>
                  </a:lnTo>
                  <a:lnTo>
                    <a:pt x="854" y="371"/>
                  </a:lnTo>
                  <a:lnTo>
                    <a:pt x="851" y="377"/>
                  </a:lnTo>
                  <a:lnTo>
                    <a:pt x="846" y="381"/>
                  </a:lnTo>
                  <a:lnTo>
                    <a:pt x="840" y="386"/>
                  </a:lnTo>
                  <a:lnTo>
                    <a:pt x="833" y="390"/>
                  </a:lnTo>
                  <a:lnTo>
                    <a:pt x="824" y="393"/>
                  </a:lnTo>
                  <a:lnTo>
                    <a:pt x="814" y="395"/>
                  </a:lnTo>
                  <a:lnTo>
                    <a:pt x="802" y="395"/>
                  </a:lnTo>
                  <a:lnTo>
                    <a:pt x="0" y="395"/>
                  </a:lnTo>
                  <a:lnTo>
                    <a:pt x="0" y="1236"/>
                  </a:lnTo>
                  <a:lnTo>
                    <a:pt x="0" y="1236"/>
                  </a:lnTo>
                  <a:lnTo>
                    <a:pt x="8" y="1244"/>
                  </a:lnTo>
                  <a:lnTo>
                    <a:pt x="15" y="1248"/>
                  </a:lnTo>
                  <a:lnTo>
                    <a:pt x="24" y="1250"/>
                  </a:lnTo>
                  <a:lnTo>
                    <a:pt x="35" y="1247"/>
                  </a:lnTo>
                  <a:lnTo>
                    <a:pt x="45" y="1242"/>
                  </a:lnTo>
                  <a:lnTo>
                    <a:pt x="54" y="1235"/>
                  </a:lnTo>
                  <a:lnTo>
                    <a:pt x="63" y="1223"/>
                  </a:lnTo>
                  <a:lnTo>
                    <a:pt x="72" y="1208"/>
                  </a:lnTo>
                  <a:lnTo>
                    <a:pt x="72" y="1208"/>
                  </a:lnTo>
                  <a:lnTo>
                    <a:pt x="80" y="1196"/>
                  </a:lnTo>
                  <a:lnTo>
                    <a:pt x="89" y="1183"/>
                  </a:lnTo>
                  <a:lnTo>
                    <a:pt x="102" y="1168"/>
                  </a:lnTo>
                  <a:lnTo>
                    <a:pt x="111" y="1160"/>
                  </a:lnTo>
                  <a:lnTo>
                    <a:pt x="120" y="1153"/>
                  </a:lnTo>
                  <a:lnTo>
                    <a:pt x="130" y="1147"/>
                  </a:lnTo>
                  <a:lnTo>
                    <a:pt x="142" y="1141"/>
                  </a:lnTo>
                  <a:lnTo>
                    <a:pt x="156" y="1135"/>
                  </a:lnTo>
                  <a:lnTo>
                    <a:pt x="169" y="1132"/>
                  </a:lnTo>
                  <a:lnTo>
                    <a:pt x="184" y="1129"/>
                  </a:lnTo>
                  <a:lnTo>
                    <a:pt x="201" y="1127"/>
                  </a:lnTo>
                  <a:lnTo>
                    <a:pt x="201" y="1127"/>
                  </a:lnTo>
                  <a:lnTo>
                    <a:pt x="220" y="1129"/>
                  </a:lnTo>
                  <a:lnTo>
                    <a:pt x="238" y="1133"/>
                  </a:lnTo>
                  <a:lnTo>
                    <a:pt x="256" y="1138"/>
                  </a:lnTo>
                  <a:lnTo>
                    <a:pt x="272" y="1147"/>
                  </a:lnTo>
                  <a:lnTo>
                    <a:pt x="289" y="1156"/>
                  </a:lnTo>
                  <a:lnTo>
                    <a:pt x="304" y="1168"/>
                  </a:lnTo>
                  <a:lnTo>
                    <a:pt x="319" y="1181"/>
                  </a:lnTo>
                  <a:lnTo>
                    <a:pt x="331" y="1195"/>
                  </a:lnTo>
                  <a:lnTo>
                    <a:pt x="343" y="1211"/>
                  </a:lnTo>
                  <a:lnTo>
                    <a:pt x="353" y="1229"/>
                  </a:lnTo>
                  <a:lnTo>
                    <a:pt x="364" y="1248"/>
                  </a:lnTo>
                  <a:lnTo>
                    <a:pt x="371" y="1268"/>
                  </a:lnTo>
                  <a:lnTo>
                    <a:pt x="377" y="1289"/>
                  </a:lnTo>
                  <a:lnTo>
                    <a:pt x="382" y="1311"/>
                  </a:lnTo>
                  <a:lnTo>
                    <a:pt x="385" y="1334"/>
                  </a:lnTo>
                  <a:lnTo>
                    <a:pt x="386" y="1358"/>
                  </a:lnTo>
                  <a:lnTo>
                    <a:pt x="386" y="1358"/>
                  </a:lnTo>
                  <a:lnTo>
                    <a:pt x="385" y="1381"/>
                  </a:lnTo>
                  <a:lnTo>
                    <a:pt x="382" y="1404"/>
                  </a:lnTo>
                  <a:lnTo>
                    <a:pt x="377" y="1426"/>
                  </a:lnTo>
                  <a:lnTo>
                    <a:pt x="371" y="1447"/>
                  </a:lnTo>
                  <a:lnTo>
                    <a:pt x="364" y="1467"/>
                  </a:lnTo>
                  <a:lnTo>
                    <a:pt x="353" y="1486"/>
                  </a:lnTo>
                  <a:lnTo>
                    <a:pt x="343" y="1504"/>
                  </a:lnTo>
                  <a:lnTo>
                    <a:pt x="331" y="1519"/>
                  </a:lnTo>
                  <a:lnTo>
                    <a:pt x="319" y="1534"/>
                  </a:lnTo>
                  <a:lnTo>
                    <a:pt x="304" y="1547"/>
                  </a:lnTo>
                  <a:lnTo>
                    <a:pt x="289" y="1559"/>
                  </a:lnTo>
                  <a:lnTo>
                    <a:pt x="272" y="1568"/>
                  </a:lnTo>
                  <a:lnTo>
                    <a:pt x="256" y="1577"/>
                  </a:lnTo>
                  <a:lnTo>
                    <a:pt x="238" y="1582"/>
                  </a:lnTo>
                  <a:lnTo>
                    <a:pt x="220" y="1586"/>
                  </a:lnTo>
                  <a:lnTo>
                    <a:pt x="201" y="1586"/>
                  </a:lnTo>
                  <a:lnTo>
                    <a:pt x="201" y="1586"/>
                  </a:lnTo>
                  <a:lnTo>
                    <a:pt x="184" y="1586"/>
                  </a:lnTo>
                  <a:lnTo>
                    <a:pt x="169" y="1583"/>
                  </a:lnTo>
                  <a:lnTo>
                    <a:pt x="156" y="1579"/>
                  </a:lnTo>
                  <a:lnTo>
                    <a:pt x="142" y="1574"/>
                  </a:lnTo>
                  <a:lnTo>
                    <a:pt x="130" y="1568"/>
                  </a:lnTo>
                  <a:lnTo>
                    <a:pt x="120" y="1561"/>
                  </a:lnTo>
                  <a:lnTo>
                    <a:pt x="111" y="1555"/>
                  </a:lnTo>
                  <a:lnTo>
                    <a:pt x="102" y="1547"/>
                  </a:lnTo>
                  <a:lnTo>
                    <a:pt x="89" y="1532"/>
                  </a:lnTo>
                  <a:lnTo>
                    <a:pt x="80" y="1519"/>
                  </a:lnTo>
                  <a:lnTo>
                    <a:pt x="72" y="1507"/>
                  </a:lnTo>
                  <a:lnTo>
                    <a:pt x="72" y="1507"/>
                  </a:lnTo>
                  <a:lnTo>
                    <a:pt x="63" y="1492"/>
                  </a:lnTo>
                  <a:lnTo>
                    <a:pt x="54" y="1480"/>
                  </a:lnTo>
                  <a:lnTo>
                    <a:pt x="45" y="1473"/>
                  </a:lnTo>
                  <a:lnTo>
                    <a:pt x="35" y="1467"/>
                  </a:lnTo>
                  <a:lnTo>
                    <a:pt x="24" y="1465"/>
                  </a:lnTo>
                  <a:lnTo>
                    <a:pt x="15" y="1467"/>
                  </a:lnTo>
                  <a:lnTo>
                    <a:pt x="8" y="1471"/>
                  </a:lnTo>
                  <a:lnTo>
                    <a:pt x="0" y="1479"/>
                  </a:lnTo>
                  <a:lnTo>
                    <a:pt x="0" y="2374"/>
                  </a:lnTo>
                  <a:lnTo>
                    <a:pt x="1979" y="2374"/>
                  </a:lnTo>
                  <a:lnTo>
                    <a:pt x="1979" y="1519"/>
                  </a:lnTo>
                  <a:lnTo>
                    <a:pt x="1979" y="1519"/>
                  </a:lnTo>
                  <a:lnTo>
                    <a:pt x="1981" y="1507"/>
                  </a:lnTo>
                  <a:lnTo>
                    <a:pt x="1982" y="1497"/>
                  </a:lnTo>
                  <a:lnTo>
                    <a:pt x="1985" y="1488"/>
                  </a:lnTo>
                  <a:lnTo>
                    <a:pt x="1988" y="1482"/>
                  </a:lnTo>
                  <a:lnTo>
                    <a:pt x="1993" y="1476"/>
                  </a:lnTo>
                  <a:lnTo>
                    <a:pt x="1999" y="1471"/>
                  </a:lnTo>
                  <a:lnTo>
                    <a:pt x="2003" y="1468"/>
                  </a:lnTo>
                  <a:lnTo>
                    <a:pt x="2009" y="1467"/>
                  </a:lnTo>
                  <a:lnTo>
                    <a:pt x="2017" y="1467"/>
                  </a:lnTo>
                  <a:lnTo>
                    <a:pt x="2023" y="1467"/>
                  </a:lnTo>
                  <a:lnTo>
                    <a:pt x="2030" y="1470"/>
                  </a:lnTo>
                  <a:lnTo>
                    <a:pt x="2036" y="1474"/>
                  </a:lnTo>
                  <a:lnTo>
                    <a:pt x="2044" y="1480"/>
                  </a:lnTo>
                  <a:lnTo>
                    <a:pt x="2050" y="1488"/>
                  </a:lnTo>
                  <a:lnTo>
                    <a:pt x="2056" y="1497"/>
                  </a:lnTo>
                  <a:lnTo>
                    <a:pt x="2062" y="1507"/>
                  </a:lnTo>
                  <a:lnTo>
                    <a:pt x="2062" y="1507"/>
                  </a:lnTo>
                  <a:lnTo>
                    <a:pt x="2069" y="1519"/>
                  </a:lnTo>
                  <a:lnTo>
                    <a:pt x="2078" y="1532"/>
                  </a:lnTo>
                  <a:lnTo>
                    <a:pt x="2092" y="1547"/>
                  </a:lnTo>
                  <a:lnTo>
                    <a:pt x="2101" y="1555"/>
                  </a:lnTo>
                  <a:lnTo>
                    <a:pt x="2110" y="1562"/>
                  </a:lnTo>
                  <a:lnTo>
                    <a:pt x="2121" y="1568"/>
                  </a:lnTo>
                  <a:lnTo>
                    <a:pt x="2132" y="1574"/>
                  </a:lnTo>
                  <a:lnTo>
                    <a:pt x="2145" y="1580"/>
                  </a:lnTo>
                  <a:lnTo>
                    <a:pt x="2159" y="1583"/>
                  </a:lnTo>
                  <a:lnTo>
                    <a:pt x="2174" y="1586"/>
                  </a:lnTo>
                  <a:lnTo>
                    <a:pt x="2190" y="1588"/>
                  </a:lnTo>
                  <a:lnTo>
                    <a:pt x="2190" y="1588"/>
                  </a:lnTo>
                  <a:lnTo>
                    <a:pt x="2210" y="1586"/>
                  </a:lnTo>
                  <a:lnTo>
                    <a:pt x="2228" y="1583"/>
                  </a:lnTo>
                  <a:lnTo>
                    <a:pt x="2246" y="1577"/>
                  </a:lnTo>
                  <a:lnTo>
                    <a:pt x="2262" y="1570"/>
                  </a:lnTo>
                  <a:lnTo>
                    <a:pt x="2278" y="1559"/>
                  </a:lnTo>
                  <a:lnTo>
                    <a:pt x="2293" y="1547"/>
                  </a:lnTo>
                  <a:lnTo>
                    <a:pt x="2308" y="1535"/>
                  </a:lnTo>
                  <a:lnTo>
                    <a:pt x="2322" y="1520"/>
                  </a:lnTo>
                  <a:lnTo>
                    <a:pt x="2332" y="1504"/>
                  </a:lnTo>
                  <a:lnTo>
                    <a:pt x="2344" y="1486"/>
                  </a:lnTo>
                  <a:lnTo>
                    <a:pt x="2353" y="1467"/>
                  </a:lnTo>
                  <a:lnTo>
                    <a:pt x="2361" y="1447"/>
                  </a:lnTo>
                  <a:lnTo>
                    <a:pt x="2367" y="1426"/>
                  </a:lnTo>
                  <a:lnTo>
                    <a:pt x="2371" y="1404"/>
                  </a:lnTo>
                  <a:lnTo>
                    <a:pt x="2374" y="1381"/>
                  </a:lnTo>
                  <a:lnTo>
                    <a:pt x="2376" y="1358"/>
                  </a:lnTo>
                  <a:lnTo>
                    <a:pt x="2376" y="1358"/>
                  </a:lnTo>
                  <a:lnTo>
                    <a:pt x="2374" y="1335"/>
                  </a:lnTo>
                  <a:lnTo>
                    <a:pt x="2371" y="1311"/>
                  </a:lnTo>
                  <a:lnTo>
                    <a:pt x="2367" y="1290"/>
                  </a:lnTo>
                  <a:lnTo>
                    <a:pt x="2361" y="1269"/>
                  </a:lnTo>
                  <a:lnTo>
                    <a:pt x="2353" y="1248"/>
                  </a:lnTo>
                  <a:lnTo>
                    <a:pt x="2344" y="1229"/>
                  </a:lnTo>
                  <a:lnTo>
                    <a:pt x="2332" y="1213"/>
                  </a:lnTo>
                  <a:lnTo>
                    <a:pt x="2322" y="1196"/>
                  </a:lnTo>
                  <a:lnTo>
                    <a:pt x="2308" y="1181"/>
                  </a:lnTo>
                  <a:lnTo>
                    <a:pt x="2293" y="1168"/>
                  </a:lnTo>
                  <a:lnTo>
                    <a:pt x="2278" y="1156"/>
                  </a:lnTo>
                  <a:lnTo>
                    <a:pt x="2262" y="1147"/>
                  </a:lnTo>
                  <a:lnTo>
                    <a:pt x="2246" y="1139"/>
                  </a:lnTo>
                  <a:lnTo>
                    <a:pt x="2228" y="1133"/>
                  </a:lnTo>
                  <a:lnTo>
                    <a:pt x="2210" y="1130"/>
                  </a:lnTo>
                  <a:lnTo>
                    <a:pt x="2190" y="1129"/>
                  </a:lnTo>
                  <a:lnTo>
                    <a:pt x="2190" y="1129"/>
                  </a:lnTo>
                  <a:close/>
                </a:path>
              </a:pathLst>
            </a:custGeom>
            <a:solidFill>
              <a:srgbClr val="FF33CC"/>
            </a:solidFill>
            <a:ln w="28575">
              <a:solidFill>
                <a:schemeClr val="bg1">
                  <a:lumMod val="50000"/>
                </a:schemeClr>
              </a:solidFill>
              <a:prstDash val="solid"/>
              <a:round/>
              <a:headEnd/>
              <a:tailEnd/>
            </a:ln>
          </p:spPr>
          <p:txBody>
            <a:bodyPr lIns="36000" tIns="324000" anchor="ctr"/>
            <a:lstStyle/>
            <a:p>
              <a:pPr algn="ctr">
                <a:defRPr/>
              </a:pPr>
              <a:endParaRPr lang="en-US" sz="2000" b="1" dirty="0" smtClean="0"/>
            </a:p>
            <a:p>
              <a:pPr algn="ctr">
                <a:defRPr/>
              </a:pPr>
              <a:r>
                <a:rPr lang="en-US" sz="4000" b="1" dirty="0" smtClean="0"/>
                <a:t>Real</a:t>
              </a:r>
            </a:p>
            <a:p>
              <a:pPr algn="ctr">
                <a:defRPr/>
              </a:pPr>
              <a:endParaRPr lang="en-US" sz="800" b="1" dirty="0" smtClean="0"/>
            </a:p>
            <a:p>
              <a:pPr algn="ctr">
                <a:defRPr/>
              </a:pPr>
              <a:r>
                <a:rPr lang="en-US" sz="4000" b="1" dirty="0" smtClean="0"/>
                <a:t>World</a:t>
              </a:r>
              <a:endParaRPr lang="en-GB" sz="4000" b="1" dirty="0"/>
            </a:p>
          </p:txBody>
        </p:sp>
        <p:sp>
          <p:nvSpPr>
            <p:cNvPr id="5" name="Freeform 8"/>
            <p:cNvSpPr>
              <a:spLocks/>
            </p:cNvSpPr>
            <p:nvPr/>
          </p:nvSpPr>
          <p:spPr bwMode="auto">
            <a:xfrm>
              <a:off x="2699792" y="1773908"/>
              <a:ext cx="3135699" cy="2158784"/>
            </a:xfrm>
            <a:custGeom>
              <a:avLst/>
              <a:gdLst>
                <a:gd name="T0" fmla="*/ 2222 w 2377"/>
                <a:gd name="T1" fmla="*/ 795 h 2371"/>
                <a:gd name="T2" fmla="*/ 2275 w 2377"/>
                <a:gd name="T3" fmla="*/ 827 h 2371"/>
                <a:gd name="T4" fmla="*/ 2314 w 2377"/>
                <a:gd name="T5" fmla="*/ 882 h 2371"/>
                <a:gd name="T6" fmla="*/ 2362 w 2377"/>
                <a:gd name="T7" fmla="*/ 907 h 2371"/>
                <a:gd name="T8" fmla="*/ 395 w 2377"/>
                <a:gd name="T9" fmla="*/ 855 h 2371"/>
                <a:gd name="T10" fmla="*/ 386 w 2377"/>
                <a:gd name="T11" fmla="*/ 892 h 2371"/>
                <a:gd name="T12" fmla="*/ 358 w 2377"/>
                <a:gd name="T13" fmla="*/ 907 h 2371"/>
                <a:gd name="T14" fmla="*/ 325 w 2377"/>
                <a:gd name="T15" fmla="*/ 886 h 2371"/>
                <a:gd name="T16" fmla="*/ 296 w 2377"/>
                <a:gd name="T17" fmla="*/ 842 h 2371"/>
                <a:gd name="T18" fmla="*/ 242 w 2377"/>
                <a:gd name="T19" fmla="*/ 800 h 2371"/>
                <a:gd name="T20" fmla="*/ 184 w 2377"/>
                <a:gd name="T21" fmla="*/ 786 h 2371"/>
                <a:gd name="T22" fmla="*/ 96 w 2377"/>
                <a:gd name="T23" fmla="*/ 815 h 2371"/>
                <a:gd name="T24" fmla="*/ 32 w 2377"/>
                <a:gd name="T25" fmla="*/ 888 h 2371"/>
                <a:gd name="T26" fmla="*/ 0 w 2377"/>
                <a:gd name="T27" fmla="*/ 993 h 2371"/>
                <a:gd name="T28" fmla="*/ 8 w 2377"/>
                <a:gd name="T29" fmla="*/ 1084 h 2371"/>
                <a:gd name="T30" fmla="*/ 54 w 2377"/>
                <a:gd name="T31" fmla="*/ 1178 h 2371"/>
                <a:gd name="T32" fmla="*/ 129 w 2377"/>
                <a:gd name="T33" fmla="*/ 1235 h 2371"/>
                <a:gd name="T34" fmla="*/ 201 w 2377"/>
                <a:gd name="T35" fmla="*/ 1245 h 2371"/>
                <a:gd name="T36" fmla="*/ 265 w 2377"/>
                <a:gd name="T37" fmla="*/ 1220 h 2371"/>
                <a:gd name="T38" fmla="*/ 313 w 2377"/>
                <a:gd name="T39" fmla="*/ 1164 h 2371"/>
                <a:gd name="T40" fmla="*/ 338 w 2377"/>
                <a:gd name="T41" fmla="*/ 1133 h 2371"/>
                <a:gd name="T42" fmla="*/ 371 w 2377"/>
                <a:gd name="T43" fmla="*/ 1126 h 2371"/>
                <a:gd name="T44" fmla="*/ 392 w 2377"/>
                <a:gd name="T45" fmla="*/ 1155 h 2371"/>
                <a:gd name="T46" fmla="*/ 1256 w 2377"/>
                <a:gd name="T47" fmla="*/ 1976 h 2371"/>
                <a:gd name="T48" fmla="*/ 1298 w 2377"/>
                <a:gd name="T49" fmla="*/ 1990 h 2371"/>
                <a:gd name="T50" fmla="*/ 1305 w 2377"/>
                <a:gd name="T51" fmla="*/ 2020 h 2371"/>
                <a:gd name="T52" fmla="*/ 1275 w 2377"/>
                <a:gd name="T53" fmla="*/ 2052 h 2371"/>
                <a:gd name="T54" fmla="*/ 1225 w 2377"/>
                <a:gd name="T55" fmla="*/ 2088 h 2371"/>
                <a:gd name="T56" fmla="*/ 1193 w 2377"/>
                <a:gd name="T57" fmla="*/ 2141 h 2371"/>
                <a:gd name="T58" fmla="*/ 1186 w 2377"/>
                <a:gd name="T59" fmla="*/ 2206 h 2371"/>
                <a:gd name="T60" fmla="*/ 1225 w 2377"/>
                <a:gd name="T61" fmla="*/ 2290 h 2371"/>
                <a:gd name="T62" fmla="*/ 1305 w 2377"/>
                <a:gd name="T63" fmla="*/ 2348 h 2371"/>
                <a:gd name="T64" fmla="*/ 1414 w 2377"/>
                <a:gd name="T65" fmla="*/ 2371 h 2371"/>
                <a:gd name="T66" fmla="*/ 1504 w 2377"/>
                <a:gd name="T67" fmla="*/ 2357 h 2371"/>
                <a:gd name="T68" fmla="*/ 1591 w 2377"/>
                <a:gd name="T69" fmla="*/ 2304 h 2371"/>
                <a:gd name="T70" fmla="*/ 1639 w 2377"/>
                <a:gd name="T71" fmla="*/ 2224 h 2371"/>
                <a:gd name="T72" fmla="*/ 1640 w 2377"/>
                <a:gd name="T73" fmla="*/ 2156 h 2371"/>
                <a:gd name="T74" fmla="*/ 1612 w 2377"/>
                <a:gd name="T75" fmla="*/ 2097 h 2371"/>
                <a:gd name="T76" fmla="*/ 1564 w 2377"/>
                <a:gd name="T77" fmla="*/ 2057 h 2371"/>
                <a:gd name="T78" fmla="*/ 1526 w 2377"/>
                <a:gd name="T79" fmla="*/ 2026 h 2371"/>
                <a:gd name="T80" fmla="*/ 1526 w 2377"/>
                <a:gd name="T81" fmla="*/ 1994 h 2371"/>
                <a:gd name="T82" fmla="*/ 1564 w 2377"/>
                <a:gd name="T83" fmla="*/ 1976 h 2371"/>
                <a:gd name="T84" fmla="*/ 2370 w 2377"/>
                <a:gd name="T85" fmla="*/ 1130 h 2371"/>
                <a:gd name="T86" fmla="*/ 2323 w 2377"/>
                <a:gd name="T87" fmla="*/ 1139 h 2371"/>
                <a:gd name="T88" fmla="*/ 2289 w 2377"/>
                <a:gd name="T89" fmla="*/ 1191 h 2371"/>
                <a:gd name="T90" fmla="*/ 2235 w 2377"/>
                <a:gd name="T91" fmla="*/ 1233 h 2371"/>
                <a:gd name="T92" fmla="*/ 2177 w 2377"/>
                <a:gd name="T93" fmla="*/ 1245 h 2371"/>
                <a:gd name="T94" fmla="*/ 2089 w 2377"/>
                <a:gd name="T95" fmla="*/ 1218 h 2371"/>
                <a:gd name="T96" fmla="*/ 2024 w 2377"/>
                <a:gd name="T97" fmla="*/ 1145 h 2371"/>
                <a:gd name="T98" fmla="*/ 1993 w 2377"/>
                <a:gd name="T99" fmla="*/ 1040 h 2371"/>
                <a:gd name="T100" fmla="*/ 2000 w 2377"/>
                <a:gd name="T101" fmla="*/ 948 h 2371"/>
                <a:gd name="T102" fmla="*/ 2047 w 2377"/>
                <a:gd name="T103" fmla="*/ 855 h 2371"/>
                <a:gd name="T104" fmla="*/ 2121 w 2377"/>
                <a:gd name="T105" fmla="*/ 797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7" h="2371">
                  <a:moveTo>
                    <a:pt x="2177" y="788"/>
                  </a:moveTo>
                  <a:lnTo>
                    <a:pt x="2177" y="788"/>
                  </a:lnTo>
                  <a:lnTo>
                    <a:pt x="2193" y="788"/>
                  </a:lnTo>
                  <a:lnTo>
                    <a:pt x="2208" y="791"/>
                  </a:lnTo>
                  <a:lnTo>
                    <a:pt x="2222" y="795"/>
                  </a:lnTo>
                  <a:lnTo>
                    <a:pt x="2235" y="800"/>
                  </a:lnTo>
                  <a:lnTo>
                    <a:pt x="2247" y="806"/>
                  </a:lnTo>
                  <a:lnTo>
                    <a:pt x="2257" y="813"/>
                  </a:lnTo>
                  <a:lnTo>
                    <a:pt x="2266" y="819"/>
                  </a:lnTo>
                  <a:lnTo>
                    <a:pt x="2275" y="827"/>
                  </a:lnTo>
                  <a:lnTo>
                    <a:pt x="2289" y="842"/>
                  </a:lnTo>
                  <a:lnTo>
                    <a:pt x="2298" y="855"/>
                  </a:lnTo>
                  <a:lnTo>
                    <a:pt x="2305" y="867"/>
                  </a:lnTo>
                  <a:lnTo>
                    <a:pt x="2305" y="867"/>
                  </a:lnTo>
                  <a:lnTo>
                    <a:pt x="2314" y="882"/>
                  </a:lnTo>
                  <a:lnTo>
                    <a:pt x="2323" y="894"/>
                  </a:lnTo>
                  <a:lnTo>
                    <a:pt x="2334" y="901"/>
                  </a:lnTo>
                  <a:lnTo>
                    <a:pt x="2343" y="907"/>
                  </a:lnTo>
                  <a:lnTo>
                    <a:pt x="2353" y="909"/>
                  </a:lnTo>
                  <a:lnTo>
                    <a:pt x="2362" y="907"/>
                  </a:lnTo>
                  <a:lnTo>
                    <a:pt x="2370" y="903"/>
                  </a:lnTo>
                  <a:lnTo>
                    <a:pt x="2377" y="895"/>
                  </a:lnTo>
                  <a:lnTo>
                    <a:pt x="2377" y="0"/>
                  </a:lnTo>
                  <a:lnTo>
                    <a:pt x="395" y="0"/>
                  </a:lnTo>
                  <a:lnTo>
                    <a:pt x="395" y="855"/>
                  </a:lnTo>
                  <a:lnTo>
                    <a:pt x="395" y="855"/>
                  </a:lnTo>
                  <a:lnTo>
                    <a:pt x="393" y="867"/>
                  </a:lnTo>
                  <a:lnTo>
                    <a:pt x="392" y="877"/>
                  </a:lnTo>
                  <a:lnTo>
                    <a:pt x="389" y="886"/>
                  </a:lnTo>
                  <a:lnTo>
                    <a:pt x="386" y="892"/>
                  </a:lnTo>
                  <a:lnTo>
                    <a:pt x="382" y="898"/>
                  </a:lnTo>
                  <a:lnTo>
                    <a:pt x="377" y="903"/>
                  </a:lnTo>
                  <a:lnTo>
                    <a:pt x="371" y="906"/>
                  </a:lnTo>
                  <a:lnTo>
                    <a:pt x="365" y="907"/>
                  </a:lnTo>
                  <a:lnTo>
                    <a:pt x="358" y="907"/>
                  </a:lnTo>
                  <a:lnTo>
                    <a:pt x="352" y="907"/>
                  </a:lnTo>
                  <a:lnTo>
                    <a:pt x="344" y="904"/>
                  </a:lnTo>
                  <a:lnTo>
                    <a:pt x="338" y="900"/>
                  </a:lnTo>
                  <a:lnTo>
                    <a:pt x="331" y="894"/>
                  </a:lnTo>
                  <a:lnTo>
                    <a:pt x="325" y="886"/>
                  </a:lnTo>
                  <a:lnTo>
                    <a:pt x="319" y="877"/>
                  </a:lnTo>
                  <a:lnTo>
                    <a:pt x="313" y="867"/>
                  </a:lnTo>
                  <a:lnTo>
                    <a:pt x="313" y="867"/>
                  </a:lnTo>
                  <a:lnTo>
                    <a:pt x="305" y="855"/>
                  </a:lnTo>
                  <a:lnTo>
                    <a:pt x="296" y="842"/>
                  </a:lnTo>
                  <a:lnTo>
                    <a:pt x="283" y="827"/>
                  </a:lnTo>
                  <a:lnTo>
                    <a:pt x="274" y="819"/>
                  </a:lnTo>
                  <a:lnTo>
                    <a:pt x="265" y="812"/>
                  </a:lnTo>
                  <a:lnTo>
                    <a:pt x="254" y="806"/>
                  </a:lnTo>
                  <a:lnTo>
                    <a:pt x="242" y="800"/>
                  </a:lnTo>
                  <a:lnTo>
                    <a:pt x="229" y="794"/>
                  </a:lnTo>
                  <a:lnTo>
                    <a:pt x="216" y="791"/>
                  </a:lnTo>
                  <a:lnTo>
                    <a:pt x="201" y="788"/>
                  </a:lnTo>
                  <a:lnTo>
                    <a:pt x="184" y="786"/>
                  </a:lnTo>
                  <a:lnTo>
                    <a:pt x="184" y="786"/>
                  </a:lnTo>
                  <a:lnTo>
                    <a:pt x="165" y="788"/>
                  </a:lnTo>
                  <a:lnTo>
                    <a:pt x="147" y="791"/>
                  </a:lnTo>
                  <a:lnTo>
                    <a:pt x="129" y="797"/>
                  </a:lnTo>
                  <a:lnTo>
                    <a:pt x="112" y="804"/>
                  </a:lnTo>
                  <a:lnTo>
                    <a:pt x="96" y="815"/>
                  </a:lnTo>
                  <a:lnTo>
                    <a:pt x="81" y="825"/>
                  </a:lnTo>
                  <a:lnTo>
                    <a:pt x="66" y="839"/>
                  </a:lnTo>
                  <a:lnTo>
                    <a:pt x="54" y="854"/>
                  </a:lnTo>
                  <a:lnTo>
                    <a:pt x="42" y="870"/>
                  </a:lnTo>
                  <a:lnTo>
                    <a:pt x="32" y="888"/>
                  </a:lnTo>
                  <a:lnTo>
                    <a:pt x="21" y="907"/>
                  </a:lnTo>
                  <a:lnTo>
                    <a:pt x="14" y="927"/>
                  </a:lnTo>
                  <a:lnTo>
                    <a:pt x="8" y="948"/>
                  </a:lnTo>
                  <a:lnTo>
                    <a:pt x="3" y="970"/>
                  </a:lnTo>
                  <a:lnTo>
                    <a:pt x="0" y="993"/>
                  </a:lnTo>
                  <a:lnTo>
                    <a:pt x="0" y="1016"/>
                  </a:lnTo>
                  <a:lnTo>
                    <a:pt x="0" y="1016"/>
                  </a:lnTo>
                  <a:lnTo>
                    <a:pt x="0" y="1039"/>
                  </a:lnTo>
                  <a:lnTo>
                    <a:pt x="3" y="1063"/>
                  </a:lnTo>
                  <a:lnTo>
                    <a:pt x="8" y="1084"/>
                  </a:lnTo>
                  <a:lnTo>
                    <a:pt x="14" y="1105"/>
                  </a:lnTo>
                  <a:lnTo>
                    <a:pt x="21" y="1126"/>
                  </a:lnTo>
                  <a:lnTo>
                    <a:pt x="32" y="1145"/>
                  </a:lnTo>
                  <a:lnTo>
                    <a:pt x="42" y="1161"/>
                  </a:lnTo>
                  <a:lnTo>
                    <a:pt x="54" y="1178"/>
                  </a:lnTo>
                  <a:lnTo>
                    <a:pt x="66" y="1193"/>
                  </a:lnTo>
                  <a:lnTo>
                    <a:pt x="81" y="1206"/>
                  </a:lnTo>
                  <a:lnTo>
                    <a:pt x="96" y="1218"/>
                  </a:lnTo>
                  <a:lnTo>
                    <a:pt x="112" y="1227"/>
                  </a:lnTo>
                  <a:lnTo>
                    <a:pt x="129" y="1235"/>
                  </a:lnTo>
                  <a:lnTo>
                    <a:pt x="147" y="1241"/>
                  </a:lnTo>
                  <a:lnTo>
                    <a:pt x="165" y="1244"/>
                  </a:lnTo>
                  <a:lnTo>
                    <a:pt x="184" y="1245"/>
                  </a:lnTo>
                  <a:lnTo>
                    <a:pt x="184" y="1245"/>
                  </a:lnTo>
                  <a:lnTo>
                    <a:pt x="201" y="1245"/>
                  </a:lnTo>
                  <a:lnTo>
                    <a:pt x="216" y="1242"/>
                  </a:lnTo>
                  <a:lnTo>
                    <a:pt x="229" y="1238"/>
                  </a:lnTo>
                  <a:lnTo>
                    <a:pt x="242" y="1233"/>
                  </a:lnTo>
                  <a:lnTo>
                    <a:pt x="254" y="1227"/>
                  </a:lnTo>
                  <a:lnTo>
                    <a:pt x="265" y="1220"/>
                  </a:lnTo>
                  <a:lnTo>
                    <a:pt x="274" y="1212"/>
                  </a:lnTo>
                  <a:lnTo>
                    <a:pt x="283" y="1205"/>
                  </a:lnTo>
                  <a:lnTo>
                    <a:pt x="296" y="1190"/>
                  </a:lnTo>
                  <a:lnTo>
                    <a:pt x="305" y="1178"/>
                  </a:lnTo>
                  <a:lnTo>
                    <a:pt x="313" y="1164"/>
                  </a:lnTo>
                  <a:lnTo>
                    <a:pt x="313" y="1164"/>
                  </a:lnTo>
                  <a:lnTo>
                    <a:pt x="319" y="1155"/>
                  </a:lnTo>
                  <a:lnTo>
                    <a:pt x="325" y="1147"/>
                  </a:lnTo>
                  <a:lnTo>
                    <a:pt x="331" y="1139"/>
                  </a:lnTo>
                  <a:lnTo>
                    <a:pt x="338" y="1133"/>
                  </a:lnTo>
                  <a:lnTo>
                    <a:pt x="344" y="1129"/>
                  </a:lnTo>
                  <a:lnTo>
                    <a:pt x="352" y="1126"/>
                  </a:lnTo>
                  <a:lnTo>
                    <a:pt x="358" y="1124"/>
                  </a:lnTo>
                  <a:lnTo>
                    <a:pt x="365" y="1124"/>
                  </a:lnTo>
                  <a:lnTo>
                    <a:pt x="371" y="1126"/>
                  </a:lnTo>
                  <a:lnTo>
                    <a:pt x="377" y="1129"/>
                  </a:lnTo>
                  <a:lnTo>
                    <a:pt x="382" y="1133"/>
                  </a:lnTo>
                  <a:lnTo>
                    <a:pt x="386" y="1139"/>
                  </a:lnTo>
                  <a:lnTo>
                    <a:pt x="389" y="1147"/>
                  </a:lnTo>
                  <a:lnTo>
                    <a:pt x="392" y="1155"/>
                  </a:lnTo>
                  <a:lnTo>
                    <a:pt x="393" y="1166"/>
                  </a:lnTo>
                  <a:lnTo>
                    <a:pt x="395" y="1176"/>
                  </a:lnTo>
                  <a:lnTo>
                    <a:pt x="395" y="1979"/>
                  </a:lnTo>
                  <a:lnTo>
                    <a:pt x="1256" y="1976"/>
                  </a:lnTo>
                  <a:lnTo>
                    <a:pt x="1256" y="1976"/>
                  </a:lnTo>
                  <a:lnTo>
                    <a:pt x="1266" y="1978"/>
                  </a:lnTo>
                  <a:lnTo>
                    <a:pt x="1277" y="1979"/>
                  </a:lnTo>
                  <a:lnTo>
                    <a:pt x="1286" y="1982"/>
                  </a:lnTo>
                  <a:lnTo>
                    <a:pt x="1292" y="1985"/>
                  </a:lnTo>
                  <a:lnTo>
                    <a:pt x="1298" y="1990"/>
                  </a:lnTo>
                  <a:lnTo>
                    <a:pt x="1302" y="1996"/>
                  </a:lnTo>
                  <a:lnTo>
                    <a:pt x="1305" y="2000"/>
                  </a:lnTo>
                  <a:lnTo>
                    <a:pt x="1307" y="2006"/>
                  </a:lnTo>
                  <a:lnTo>
                    <a:pt x="1307" y="2014"/>
                  </a:lnTo>
                  <a:lnTo>
                    <a:pt x="1305" y="2020"/>
                  </a:lnTo>
                  <a:lnTo>
                    <a:pt x="1302" y="2027"/>
                  </a:lnTo>
                  <a:lnTo>
                    <a:pt x="1298" y="2033"/>
                  </a:lnTo>
                  <a:lnTo>
                    <a:pt x="1292" y="2040"/>
                  </a:lnTo>
                  <a:lnTo>
                    <a:pt x="1284" y="2046"/>
                  </a:lnTo>
                  <a:lnTo>
                    <a:pt x="1275" y="2052"/>
                  </a:lnTo>
                  <a:lnTo>
                    <a:pt x="1265" y="2057"/>
                  </a:lnTo>
                  <a:lnTo>
                    <a:pt x="1265" y="2057"/>
                  </a:lnTo>
                  <a:lnTo>
                    <a:pt x="1253" y="2064"/>
                  </a:lnTo>
                  <a:lnTo>
                    <a:pt x="1239" y="2075"/>
                  </a:lnTo>
                  <a:lnTo>
                    <a:pt x="1225" y="2088"/>
                  </a:lnTo>
                  <a:lnTo>
                    <a:pt x="1217" y="2097"/>
                  </a:lnTo>
                  <a:lnTo>
                    <a:pt x="1211" y="2106"/>
                  </a:lnTo>
                  <a:lnTo>
                    <a:pt x="1204" y="2117"/>
                  </a:lnTo>
                  <a:lnTo>
                    <a:pt x="1198" y="2129"/>
                  </a:lnTo>
                  <a:lnTo>
                    <a:pt x="1193" y="2141"/>
                  </a:lnTo>
                  <a:lnTo>
                    <a:pt x="1189" y="2156"/>
                  </a:lnTo>
                  <a:lnTo>
                    <a:pt x="1186" y="2171"/>
                  </a:lnTo>
                  <a:lnTo>
                    <a:pt x="1186" y="2187"/>
                  </a:lnTo>
                  <a:lnTo>
                    <a:pt x="1186" y="2187"/>
                  </a:lnTo>
                  <a:lnTo>
                    <a:pt x="1186" y="2206"/>
                  </a:lnTo>
                  <a:lnTo>
                    <a:pt x="1190" y="2224"/>
                  </a:lnTo>
                  <a:lnTo>
                    <a:pt x="1196" y="2242"/>
                  </a:lnTo>
                  <a:lnTo>
                    <a:pt x="1204" y="2259"/>
                  </a:lnTo>
                  <a:lnTo>
                    <a:pt x="1213" y="2275"/>
                  </a:lnTo>
                  <a:lnTo>
                    <a:pt x="1225" y="2290"/>
                  </a:lnTo>
                  <a:lnTo>
                    <a:pt x="1238" y="2304"/>
                  </a:lnTo>
                  <a:lnTo>
                    <a:pt x="1253" y="2317"/>
                  </a:lnTo>
                  <a:lnTo>
                    <a:pt x="1268" y="2329"/>
                  </a:lnTo>
                  <a:lnTo>
                    <a:pt x="1286" y="2339"/>
                  </a:lnTo>
                  <a:lnTo>
                    <a:pt x="1305" y="2348"/>
                  </a:lnTo>
                  <a:lnTo>
                    <a:pt x="1325" y="2357"/>
                  </a:lnTo>
                  <a:lnTo>
                    <a:pt x="1346" y="2363"/>
                  </a:lnTo>
                  <a:lnTo>
                    <a:pt x="1368" y="2368"/>
                  </a:lnTo>
                  <a:lnTo>
                    <a:pt x="1390" y="2371"/>
                  </a:lnTo>
                  <a:lnTo>
                    <a:pt x="1414" y="2371"/>
                  </a:lnTo>
                  <a:lnTo>
                    <a:pt x="1414" y="2371"/>
                  </a:lnTo>
                  <a:lnTo>
                    <a:pt x="1438" y="2371"/>
                  </a:lnTo>
                  <a:lnTo>
                    <a:pt x="1461" y="2368"/>
                  </a:lnTo>
                  <a:lnTo>
                    <a:pt x="1483" y="2363"/>
                  </a:lnTo>
                  <a:lnTo>
                    <a:pt x="1504" y="2357"/>
                  </a:lnTo>
                  <a:lnTo>
                    <a:pt x="1523" y="2348"/>
                  </a:lnTo>
                  <a:lnTo>
                    <a:pt x="1543" y="2339"/>
                  </a:lnTo>
                  <a:lnTo>
                    <a:pt x="1561" y="2329"/>
                  </a:lnTo>
                  <a:lnTo>
                    <a:pt x="1577" y="2317"/>
                  </a:lnTo>
                  <a:lnTo>
                    <a:pt x="1591" y="2304"/>
                  </a:lnTo>
                  <a:lnTo>
                    <a:pt x="1604" y="2290"/>
                  </a:lnTo>
                  <a:lnTo>
                    <a:pt x="1616" y="2275"/>
                  </a:lnTo>
                  <a:lnTo>
                    <a:pt x="1625" y="2259"/>
                  </a:lnTo>
                  <a:lnTo>
                    <a:pt x="1634" y="2242"/>
                  </a:lnTo>
                  <a:lnTo>
                    <a:pt x="1639" y="2224"/>
                  </a:lnTo>
                  <a:lnTo>
                    <a:pt x="1643" y="2206"/>
                  </a:lnTo>
                  <a:lnTo>
                    <a:pt x="1645" y="2187"/>
                  </a:lnTo>
                  <a:lnTo>
                    <a:pt x="1645" y="2187"/>
                  </a:lnTo>
                  <a:lnTo>
                    <a:pt x="1643" y="2171"/>
                  </a:lnTo>
                  <a:lnTo>
                    <a:pt x="1640" y="2156"/>
                  </a:lnTo>
                  <a:lnTo>
                    <a:pt x="1637" y="2141"/>
                  </a:lnTo>
                  <a:lnTo>
                    <a:pt x="1631" y="2129"/>
                  </a:lnTo>
                  <a:lnTo>
                    <a:pt x="1625" y="2117"/>
                  </a:lnTo>
                  <a:lnTo>
                    <a:pt x="1619" y="2106"/>
                  </a:lnTo>
                  <a:lnTo>
                    <a:pt x="1612" y="2097"/>
                  </a:lnTo>
                  <a:lnTo>
                    <a:pt x="1604" y="2088"/>
                  </a:lnTo>
                  <a:lnTo>
                    <a:pt x="1589" y="2075"/>
                  </a:lnTo>
                  <a:lnTo>
                    <a:pt x="1576" y="2064"/>
                  </a:lnTo>
                  <a:lnTo>
                    <a:pt x="1564" y="2057"/>
                  </a:lnTo>
                  <a:lnTo>
                    <a:pt x="1564" y="2057"/>
                  </a:lnTo>
                  <a:lnTo>
                    <a:pt x="1553" y="2052"/>
                  </a:lnTo>
                  <a:lnTo>
                    <a:pt x="1544" y="2046"/>
                  </a:lnTo>
                  <a:lnTo>
                    <a:pt x="1537" y="2039"/>
                  </a:lnTo>
                  <a:lnTo>
                    <a:pt x="1531" y="2033"/>
                  </a:lnTo>
                  <a:lnTo>
                    <a:pt x="1526" y="2026"/>
                  </a:lnTo>
                  <a:lnTo>
                    <a:pt x="1523" y="2020"/>
                  </a:lnTo>
                  <a:lnTo>
                    <a:pt x="1522" y="2012"/>
                  </a:lnTo>
                  <a:lnTo>
                    <a:pt x="1522" y="2006"/>
                  </a:lnTo>
                  <a:lnTo>
                    <a:pt x="1523" y="2000"/>
                  </a:lnTo>
                  <a:lnTo>
                    <a:pt x="1526" y="1994"/>
                  </a:lnTo>
                  <a:lnTo>
                    <a:pt x="1531" y="1990"/>
                  </a:lnTo>
                  <a:lnTo>
                    <a:pt x="1537" y="1985"/>
                  </a:lnTo>
                  <a:lnTo>
                    <a:pt x="1544" y="1981"/>
                  </a:lnTo>
                  <a:lnTo>
                    <a:pt x="1553" y="1978"/>
                  </a:lnTo>
                  <a:lnTo>
                    <a:pt x="1564" y="1976"/>
                  </a:lnTo>
                  <a:lnTo>
                    <a:pt x="1576" y="1976"/>
                  </a:lnTo>
                  <a:lnTo>
                    <a:pt x="2377" y="1976"/>
                  </a:lnTo>
                  <a:lnTo>
                    <a:pt x="2377" y="1138"/>
                  </a:lnTo>
                  <a:lnTo>
                    <a:pt x="2377" y="1138"/>
                  </a:lnTo>
                  <a:lnTo>
                    <a:pt x="2370" y="1130"/>
                  </a:lnTo>
                  <a:lnTo>
                    <a:pt x="2362" y="1126"/>
                  </a:lnTo>
                  <a:lnTo>
                    <a:pt x="2353" y="1124"/>
                  </a:lnTo>
                  <a:lnTo>
                    <a:pt x="2343" y="1127"/>
                  </a:lnTo>
                  <a:lnTo>
                    <a:pt x="2334" y="1132"/>
                  </a:lnTo>
                  <a:lnTo>
                    <a:pt x="2323" y="1139"/>
                  </a:lnTo>
                  <a:lnTo>
                    <a:pt x="2314" y="1151"/>
                  </a:lnTo>
                  <a:lnTo>
                    <a:pt x="2305" y="1166"/>
                  </a:lnTo>
                  <a:lnTo>
                    <a:pt x="2305" y="1166"/>
                  </a:lnTo>
                  <a:lnTo>
                    <a:pt x="2298" y="1178"/>
                  </a:lnTo>
                  <a:lnTo>
                    <a:pt x="2289" y="1191"/>
                  </a:lnTo>
                  <a:lnTo>
                    <a:pt x="2275" y="1206"/>
                  </a:lnTo>
                  <a:lnTo>
                    <a:pt x="2266" y="1214"/>
                  </a:lnTo>
                  <a:lnTo>
                    <a:pt x="2257" y="1220"/>
                  </a:lnTo>
                  <a:lnTo>
                    <a:pt x="2247" y="1227"/>
                  </a:lnTo>
                  <a:lnTo>
                    <a:pt x="2235" y="1233"/>
                  </a:lnTo>
                  <a:lnTo>
                    <a:pt x="2222" y="1239"/>
                  </a:lnTo>
                  <a:lnTo>
                    <a:pt x="2208" y="1242"/>
                  </a:lnTo>
                  <a:lnTo>
                    <a:pt x="2193" y="1245"/>
                  </a:lnTo>
                  <a:lnTo>
                    <a:pt x="2177" y="1245"/>
                  </a:lnTo>
                  <a:lnTo>
                    <a:pt x="2177" y="1245"/>
                  </a:lnTo>
                  <a:lnTo>
                    <a:pt x="2157" y="1245"/>
                  </a:lnTo>
                  <a:lnTo>
                    <a:pt x="2139" y="1241"/>
                  </a:lnTo>
                  <a:lnTo>
                    <a:pt x="2121" y="1236"/>
                  </a:lnTo>
                  <a:lnTo>
                    <a:pt x="2105" y="1227"/>
                  </a:lnTo>
                  <a:lnTo>
                    <a:pt x="2089" y="1218"/>
                  </a:lnTo>
                  <a:lnTo>
                    <a:pt x="2074" y="1206"/>
                  </a:lnTo>
                  <a:lnTo>
                    <a:pt x="2060" y="1193"/>
                  </a:lnTo>
                  <a:lnTo>
                    <a:pt x="2047" y="1179"/>
                  </a:lnTo>
                  <a:lnTo>
                    <a:pt x="2035" y="1163"/>
                  </a:lnTo>
                  <a:lnTo>
                    <a:pt x="2024" y="1145"/>
                  </a:lnTo>
                  <a:lnTo>
                    <a:pt x="2015" y="1126"/>
                  </a:lnTo>
                  <a:lnTo>
                    <a:pt x="2006" y="1106"/>
                  </a:lnTo>
                  <a:lnTo>
                    <a:pt x="2000" y="1085"/>
                  </a:lnTo>
                  <a:lnTo>
                    <a:pt x="1996" y="1063"/>
                  </a:lnTo>
                  <a:lnTo>
                    <a:pt x="1993" y="1040"/>
                  </a:lnTo>
                  <a:lnTo>
                    <a:pt x="1993" y="1016"/>
                  </a:lnTo>
                  <a:lnTo>
                    <a:pt x="1993" y="1016"/>
                  </a:lnTo>
                  <a:lnTo>
                    <a:pt x="1993" y="993"/>
                  </a:lnTo>
                  <a:lnTo>
                    <a:pt x="1996" y="970"/>
                  </a:lnTo>
                  <a:lnTo>
                    <a:pt x="2000" y="948"/>
                  </a:lnTo>
                  <a:lnTo>
                    <a:pt x="2006" y="927"/>
                  </a:lnTo>
                  <a:lnTo>
                    <a:pt x="2015" y="907"/>
                  </a:lnTo>
                  <a:lnTo>
                    <a:pt x="2024" y="888"/>
                  </a:lnTo>
                  <a:lnTo>
                    <a:pt x="2035" y="870"/>
                  </a:lnTo>
                  <a:lnTo>
                    <a:pt x="2047" y="855"/>
                  </a:lnTo>
                  <a:lnTo>
                    <a:pt x="2060" y="840"/>
                  </a:lnTo>
                  <a:lnTo>
                    <a:pt x="2074" y="827"/>
                  </a:lnTo>
                  <a:lnTo>
                    <a:pt x="2089" y="815"/>
                  </a:lnTo>
                  <a:lnTo>
                    <a:pt x="2105" y="806"/>
                  </a:lnTo>
                  <a:lnTo>
                    <a:pt x="2121" y="797"/>
                  </a:lnTo>
                  <a:lnTo>
                    <a:pt x="2139" y="792"/>
                  </a:lnTo>
                  <a:lnTo>
                    <a:pt x="2157" y="788"/>
                  </a:lnTo>
                  <a:lnTo>
                    <a:pt x="2177" y="788"/>
                  </a:lnTo>
                  <a:lnTo>
                    <a:pt x="2177" y="788"/>
                  </a:lnTo>
                  <a:close/>
                </a:path>
              </a:pathLst>
            </a:custGeom>
            <a:solidFill>
              <a:schemeClr val="accent6">
                <a:lumMod val="40000"/>
                <a:lumOff val="60000"/>
              </a:schemeClr>
            </a:solidFill>
            <a:ln w="28575">
              <a:solidFill>
                <a:schemeClr val="bg1">
                  <a:lumMod val="50000"/>
                </a:schemeClr>
              </a:solidFill>
              <a:prstDash val="solid"/>
              <a:round/>
              <a:headEnd/>
              <a:tailEnd/>
            </a:ln>
          </p:spPr>
          <p:txBody>
            <a:bodyPr bIns="360000" anchor="ctr"/>
            <a:lstStyle/>
            <a:p>
              <a:pPr algn="ctr">
                <a:defRPr/>
              </a:pPr>
              <a:r>
                <a:rPr lang="en-US" sz="4000" b="1" dirty="0" smtClean="0"/>
                <a:t>  </a:t>
              </a:r>
            </a:p>
            <a:p>
              <a:pPr algn="ctr">
                <a:defRPr/>
              </a:pPr>
              <a:r>
                <a:rPr lang="en-US" sz="4000" b="1" dirty="0"/>
                <a:t> </a:t>
              </a:r>
              <a:r>
                <a:rPr lang="en-US" sz="4000" b="1" dirty="0" smtClean="0"/>
                <a:t>   Curriculum</a:t>
              </a:r>
            </a:p>
            <a:p>
              <a:pPr algn="ctr">
                <a:defRPr/>
              </a:pPr>
              <a:endParaRPr lang="en-US" sz="2000" b="1" dirty="0"/>
            </a:p>
            <a:p>
              <a:pPr algn="ctr">
                <a:defRPr/>
              </a:pPr>
              <a:r>
                <a:rPr lang="en-US" sz="4000" b="1" dirty="0" smtClean="0"/>
                <a:t>     Subjects</a:t>
              </a:r>
            </a:p>
            <a:p>
              <a:pPr algn="ctr">
                <a:defRPr/>
              </a:pPr>
              <a:endParaRPr lang="en-GB" sz="4000" b="1" dirty="0"/>
            </a:p>
          </p:txBody>
        </p:sp>
        <p:sp>
          <p:nvSpPr>
            <p:cNvPr id="6" name="Freeform 10"/>
            <p:cNvSpPr>
              <a:spLocks/>
            </p:cNvSpPr>
            <p:nvPr/>
          </p:nvSpPr>
          <p:spPr bwMode="auto">
            <a:xfrm>
              <a:off x="611560" y="1772452"/>
              <a:ext cx="2607803" cy="2162425"/>
            </a:xfrm>
            <a:custGeom>
              <a:avLst/>
              <a:gdLst>
                <a:gd name="T0" fmla="*/ 1797 w 1976"/>
                <a:gd name="T1" fmla="*/ 791 h 2375"/>
                <a:gd name="T2" fmla="*/ 1846 w 1976"/>
                <a:gd name="T3" fmla="*/ 812 h 2375"/>
                <a:gd name="T4" fmla="*/ 1886 w 1976"/>
                <a:gd name="T5" fmla="*/ 855 h 2375"/>
                <a:gd name="T6" fmla="*/ 1906 w 1976"/>
                <a:gd name="T7" fmla="*/ 886 h 2375"/>
                <a:gd name="T8" fmla="*/ 1933 w 1976"/>
                <a:gd name="T9" fmla="*/ 907 h 2375"/>
                <a:gd name="T10" fmla="*/ 1958 w 1976"/>
                <a:gd name="T11" fmla="*/ 903 h 2375"/>
                <a:gd name="T12" fmla="*/ 1973 w 1976"/>
                <a:gd name="T13" fmla="*/ 877 h 2375"/>
                <a:gd name="T14" fmla="*/ 0 w 1976"/>
                <a:gd name="T15" fmla="*/ 0 h 2375"/>
                <a:gd name="T16" fmla="*/ 856 w 1976"/>
                <a:gd name="T17" fmla="*/ 1981 h 2375"/>
                <a:gd name="T18" fmla="*/ 886 w 1976"/>
                <a:gd name="T19" fmla="*/ 1985 h 2375"/>
                <a:gd name="T20" fmla="*/ 907 w 1976"/>
                <a:gd name="T21" fmla="*/ 2005 h 2375"/>
                <a:gd name="T22" fmla="*/ 904 w 1976"/>
                <a:gd name="T23" fmla="*/ 2030 h 2375"/>
                <a:gd name="T24" fmla="*/ 879 w 1976"/>
                <a:gd name="T25" fmla="*/ 2057 h 2375"/>
                <a:gd name="T26" fmla="*/ 843 w 1976"/>
                <a:gd name="T27" fmla="*/ 2079 h 2375"/>
                <a:gd name="T28" fmla="*/ 807 w 1976"/>
                <a:gd name="T29" fmla="*/ 2121 h 2375"/>
                <a:gd name="T30" fmla="*/ 789 w 1976"/>
                <a:gd name="T31" fmla="*/ 2175 h 2375"/>
                <a:gd name="T32" fmla="*/ 792 w 1976"/>
                <a:gd name="T33" fmla="*/ 2229 h 2375"/>
                <a:gd name="T34" fmla="*/ 827 w 1976"/>
                <a:gd name="T35" fmla="*/ 2295 h 2375"/>
                <a:gd name="T36" fmla="*/ 889 w 1976"/>
                <a:gd name="T37" fmla="*/ 2344 h 2375"/>
                <a:gd name="T38" fmla="*/ 972 w 1976"/>
                <a:gd name="T39" fmla="*/ 2372 h 2375"/>
                <a:gd name="T40" fmla="*/ 1040 w 1976"/>
                <a:gd name="T41" fmla="*/ 2374 h 2375"/>
                <a:gd name="T42" fmla="*/ 1127 w 1976"/>
                <a:gd name="T43" fmla="*/ 2353 h 2375"/>
                <a:gd name="T44" fmla="*/ 1194 w 1976"/>
                <a:gd name="T45" fmla="*/ 2308 h 2375"/>
                <a:gd name="T46" fmla="*/ 1236 w 1976"/>
                <a:gd name="T47" fmla="*/ 2245 h 2375"/>
                <a:gd name="T48" fmla="*/ 1247 w 1976"/>
                <a:gd name="T49" fmla="*/ 2191 h 2375"/>
                <a:gd name="T50" fmla="*/ 1235 w 1976"/>
                <a:gd name="T51" fmla="*/ 2133 h 2375"/>
                <a:gd name="T52" fmla="*/ 1206 w 1976"/>
                <a:gd name="T53" fmla="*/ 2093 h 2375"/>
                <a:gd name="T54" fmla="*/ 1166 w 1976"/>
                <a:gd name="T55" fmla="*/ 2061 h 2375"/>
                <a:gd name="T56" fmla="*/ 1134 w 1976"/>
                <a:gd name="T57" fmla="*/ 2037 h 2375"/>
                <a:gd name="T58" fmla="*/ 1125 w 1976"/>
                <a:gd name="T59" fmla="*/ 2011 h 2375"/>
                <a:gd name="T60" fmla="*/ 1140 w 1976"/>
                <a:gd name="T61" fmla="*/ 1990 h 2375"/>
                <a:gd name="T62" fmla="*/ 1178 w 1976"/>
                <a:gd name="T63" fmla="*/ 1981 h 2375"/>
                <a:gd name="T64" fmla="*/ 1976 w 1976"/>
                <a:gd name="T65" fmla="*/ 1176 h 2375"/>
                <a:gd name="T66" fmla="*/ 1972 w 1976"/>
                <a:gd name="T67" fmla="*/ 1147 h 2375"/>
                <a:gd name="T68" fmla="*/ 1952 w 1976"/>
                <a:gd name="T69" fmla="*/ 1126 h 2375"/>
                <a:gd name="T70" fmla="*/ 1927 w 1976"/>
                <a:gd name="T71" fmla="*/ 1129 h 2375"/>
                <a:gd name="T72" fmla="*/ 1900 w 1976"/>
                <a:gd name="T73" fmla="*/ 1155 h 2375"/>
                <a:gd name="T74" fmla="*/ 1877 w 1976"/>
                <a:gd name="T75" fmla="*/ 1190 h 2375"/>
                <a:gd name="T76" fmla="*/ 1835 w 1976"/>
                <a:gd name="T77" fmla="*/ 1227 h 2375"/>
                <a:gd name="T78" fmla="*/ 1782 w 1976"/>
                <a:gd name="T79" fmla="*/ 1245 h 2375"/>
                <a:gd name="T80" fmla="*/ 1728 w 1976"/>
                <a:gd name="T81" fmla="*/ 1241 h 2375"/>
                <a:gd name="T82" fmla="*/ 1662 w 1976"/>
                <a:gd name="T83" fmla="*/ 1206 h 2375"/>
                <a:gd name="T84" fmla="*/ 1613 w 1976"/>
                <a:gd name="T85" fmla="*/ 1145 h 2375"/>
                <a:gd name="T86" fmla="*/ 1584 w 1976"/>
                <a:gd name="T87" fmla="*/ 1063 h 2375"/>
                <a:gd name="T88" fmla="*/ 1581 w 1976"/>
                <a:gd name="T89" fmla="*/ 993 h 2375"/>
                <a:gd name="T90" fmla="*/ 1604 w 1976"/>
                <a:gd name="T91" fmla="*/ 907 h 2375"/>
                <a:gd name="T92" fmla="*/ 1649 w 1976"/>
                <a:gd name="T93" fmla="*/ 839 h 2375"/>
                <a:gd name="T94" fmla="*/ 1710 w 1976"/>
                <a:gd name="T95" fmla="*/ 797 h 2375"/>
                <a:gd name="T96" fmla="*/ 1765 w 1976"/>
                <a:gd name="T97" fmla="*/ 78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6" h="2375">
                  <a:moveTo>
                    <a:pt x="1765" y="786"/>
                  </a:moveTo>
                  <a:lnTo>
                    <a:pt x="1765" y="786"/>
                  </a:lnTo>
                  <a:lnTo>
                    <a:pt x="1782" y="788"/>
                  </a:lnTo>
                  <a:lnTo>
                    <a:pt x="1797" y="791"/>
                  </a:lnTo>
                  <a:lnTo>
                    <a:pt x="1810" y="794"/>
                  </a:lnTo>
                  <a:lnTo>
                    <a:pt x="1824" y="800"/>
                  </a:lnTo>
                  <a:lnTo>
                    <a:pt x="1835" y="806"/>
                  </a:lnTo>
                  <a:lnTo>
                    <a:pt x="1846" y="812"/>
                  </a:lnTo>
                  <a:lnTo>
                    <a:pt x="1855" y="819"/>
                  </a:lnTo>
                  <a:lnTo>
                    <a:pt x="1864" y="827"/>
                  </a:lnTo>
                  <a:lnTo>
                    <a:pt x="1877" y="842"/>
                  </a:lnTo>
                  <a:lnTo>
                    <a:pt x="1886" y="855"/>
                  </a:lnTo>
                  <a:lnTo>
                    <a:pt x="1894" y="867"/>
                  </a:lnTo>
                  <a:lnTo>
                    <a:pt x="1894" y="867"/>
                  </a:lnTo>
                  <a:lnTo>
                    <a:pt x="1900" y="877"/>
                  </a:lnTo>
                  <a:lnTo>
                    <a:pt x="1906" y="886"/>
                  </a:lnTo>
                  <a:lnTo>
                    <a:pt x="1913" y="894"/>
                  </a:lnTo>
                  <a:lnTo>
                    <a:pt x="1919" y="900"/>
                  </a:lnTo>
                  <a:lnTo>
                    <a:pt x="1927" y="904"/>
                  </a:lnTo>
                  <a:lnTo>
                    <a:pt x="1933" y="907"/>
                  </a:lnTo>
                  <a:lnTo>
                    <a:pt x="1940" y="907"/>
                  </a:lnTo>
                  <a:lnTo>
                    <a:pt x="1946" y="907"/>
                  </a:lnTo>
                  <a:lnTo>
                    <a:pt x="1952" y="906"/>
                  </a:lnTo>
                  <a:lnTo>
                    <a:pt x="1958" y="903"/>
                  </a:lnTo>
                  <a:lnTo>
                    <a:pt x="1963" y="898"/>
                  </a:lnTo>
                  <a:lnTo>
                    <a:pt x="1967" y="892"/>
                  </a:lnTo>
                  <a:lnTo>
                    <a:pt x="1972" y="886"/>
                  </a:lnTo>
                  <a:lnTo>
                    <a:pt x="1973" y="877"/>
                  </a:lnTo>
                  <a:lnTo>
                    <a:pt x="1976" y="867"/>
                  </a:lnTo>
                  <a:lnTo>
                    <a:pt x="1976" y="855"/>
                  </a:lnTo>
                  <a:lnTo>
                    <a:pt x="1976" y="0"/>
                  </a:lnTo>
                  <a:lnTo>
                    <a:pt x="0" y="0"/>
                  </a:lnTo>
                  <a:lnTo>
                    <a:pt x="0" y="1979"/>
                  </a:lnTo>
                  <a:lnTo>
                    <a:pt x="454" y="1979"/>
                  </a:lnTo>
                  <a:lnTo>
                    <a:pt x="454" y="1981"/>
                  </a:lnTo>
                  <a:lnTo>
                    <a:pt x="856" y="1981"/>
                  </a:lnTo>
                  <a:lnTo>
                    <a:pt x="856" y="1981"/>
                  </a:lnTo>
                  <a:lnTo>
                    <a:pt x="868" y="1981"/>
                  </a:lnTo>
                  <a:lnTo>
                    <a:pt x="877" y="1982"/>
                  </a:lnTo>
                  <a:lnTo>
                    <a:pt x="886" y="1985"/>
                  </a:lnTo>
                  <a:lnTo>
                    <a:pt x="894" y="1990"/>
                  </a:lnTo>
                  <a:lnTo>
                    <a:pt x="900" y="1994"/>
                  </a:lnTo>
                  <a:lnTo>
                    <a:pt x="904" y="1999"/>
                  </a:lnTo>
                  <a:lnTo>
                    <a:pt x="907" y="2005"/>
                  </a:lnTo>
                  <a:lnTo>
                    <a:pt x="909" y="2011"/>
                  </a:lnTo>
                  <a:lnTo>
                    <a:pt x="909" y="2017"/>
                  </a:lnTo>
                  <a:lnTo>
                    <a:pt x="907" y="2024"/>
                  </a:lnTo>
                  <a:lnTo>
                    <a:pt x="904" y="2030"/>
                  </a:lnTo>
                  <a:lnTo>
                    <a:pt x="900" y="2037"/>
                  </a:lnTo>
                  <a:lnTo>
                    <a:pt x="895" y="2043"/>
                  </a:lnTo>
                  <a:lnTo>
                    <a:pt x="888" y="2051"/>
                  </a:lnTo>
                  <a:lnTo>
                    <a:pt x="879" y="2057"/>
                  </a:lnTo>
                  <a:lnTo>
                    <a:pt x="868" y="2061"/>
                  </a:lnTo>
                  <a:lnTo>
                    <a:pt x="868" y="2061"/>
                  </a:lnTo>
                  <a:lnTo>
                    <a:pt x="855" y="2069"/>
                  </a:lnTo>
                  <a:lnTo>
                    <a:pt x="843" y="2079"/>
                  </a:lnTo>
                  <a:lnTo>
                    <a:pt x="828" y="2093"/>
                  </a:lnTo>
                  <a:lnTo>
                    <a:pt x="821" y="2102"/>
                  </a:lnTo>
                  <a:lnTo>
                    <a:pt x="813" y="2111"/>
                  </a:lnTo>
                  <a:lnTo>
                    <a:pt x="807" y="2121"/>
                  </a:lnTo>
                  <a:lnTo>
                    <a:pt x="800" y="2133"/>
                  </a:lnTo>
                  <a:lnTo>
                    <a:pt x="795" y="2145"/>
                  </a:lnTo>
                  <a:lnTo>
                    <a:pt x="791" y="2160"/>
                  </a:lnTo>
                  <a:lnTo>
                    <a:pt x="789" y="2175"/>
                  </a:lnTo>
                  <a:lnTo>
                    <a:pt x="788" y="2191"/>
                  </a:lnTo>
                  <a:lnTo>
                    <a:pt x="788" y="2191"/>
                  </a:lnTo>
                  <a:lnTo>
                    <a:pt x="789" y="2209"/>
                  </a:lnTo>
                  <a:lnTo>
                    <a:pt x="792" y="2229"/>
                  </a:lnTo>
                  <a:lnTo>
                    <a:pt x="798" y="2245"/>
                  </a:lnTo>
                  <a:lnTo>
                    <a:pt x="806" y="2263"/>
                  </a:lnTo>
                  <a:lnTo>
                    <a:pt x="816" y="2280"/>
                  </a:lnTo>
                  <a:lnTo>
                    <a:pt x="827" y="2295"/>
                  </a:lnTo>
                  <a:lnTo>
                    <a:pt x="840" y="2308"/>
                  </a:lnTo>
                  <a:lnTo>
                    <a:pt x="855" y="2321"/>
                  </a:lnTo>
                  <a:lnTo>
                    <a:pt x="871" y="2333"/>
                  </a:lnTo>
                  <a:lnTo>
                    <a:pt x="889" y="2344"/>
                  </a:lnTo>
                  <a:lnTo>
                    <a:pt x="907" y="2353"/>
                  </a:lnTo>
                  <a:lnTo>
                    <a:pt x="928" y="2360"/>
                  </a:lnTo>
                  <a:lnTo>
                    <a:pt x="949" y="2368"/>
                  </a:lnTo>
                  <a:lnTo>
                    <a:pt x="972" y="2372"/>
                  </a:lnTo>
                  <a:lnTo>
                    <a:pt x="994" y="2374"/>
                  </a:lnTo>
                  <a:lnTo>
                    <a:pt x="1018" y="2375"/>
                  </a:lnTo>
                  <a:lnTo>
                    <a:pt x="1018" y="2375"/>
                  </a:lnTo>
                  <a:lnTo>
                    <a:pt x="1040" y="2374"/>
                  </a:lnTo>
                  <a:lnTo>
                    <a:pt x="1063" y="2372"/>
                  </a:lnTo>
                  <a:lnTo>
                    <a:pt x="1085" y="2368"/>
                  </a:lnTo>
                  <a:lnTo>
                    <a:pt x="1106" y="2360"/>
                  </a:lnTo>
                  <a:lnTo>
                    <a:pt x="1127" y="2353"/>
                  </a:lnTo>
                  <a:lnTo>
                    <a:pt x="1145" y="2344"/>
                  </a:lnTo>
                  <a:lnTo>
                    <a:pt x="1163" y="2333"/>
                  </a:lnTo>
                  <a:lnTo>
                    <a:pt x="1179" y="2321"/>
                  </a:lnTo>
                  <a:lnTo>
                    <a:pt x="1194" y="2308"/>
                  </a:lnTo>
                  <a:lnTo>
                    <a:pt x="1208" y="2295"/>
                  </a:lnTo>
                  <a:lnTo>
                    <a:pt x="1218" y="2280"/>
                  </a:lnTo>
                  <a:lnTo>
                    <a:pt x="1229" y="2263"/>
                  </a:lnTo>
                  <a:lnTo>
                    <a:pt x="1236" y="2245"/>
                  </a:lnTo>
                  <a:lnTo>
                    <a:pt x="1242" y="2229"/>
                  </a:lnTo>
                  <a:lnTo>
                    <a:pt x="1245" y="2209"/>
                  </a:lnTo>
                  <a:lnTo>
                    <a:pt x="1247" y="2191"/>
                  </a:lnTo>
                  <a:lnTo>
                    <a:pt x="1247" y="2191"/>
                  </a:lnTo>
                  <a:lnTo>
                    <a:pt x="1245" y="2175"/>
                  </a:lnTo>
                  <a:lnTo>
                    <a:pt x="1244" y="2160"/>
                  </a:lnTo>
                  <a:lnTo>
                    <a:pt x="1239" y="2145"/>
                  </a:lnTo>
                  <a:lnTo>
                    <a:pt x="1235" y="2133"/>
                  </a:lnTo>
                  <a:lnTo>
                    <a:pt x="1229" y="2121"/>
                  </a:lnTo>
                  <a:lnTo>
                    <a:pt x="1221" y="2111"/>
                  </a:lnTo>
                  <a:lnTo>
                    <a:pt x="1214" y="2102"/>
                  </a:lnTo>
                  <a:lnTo>
                    <a:pt x="1206" y="2093"/>
                  </a:lnTo>
                  <a:lnTo>
                    <a:pt x="1191" y="2079"/>
                  </a:lnTo>
                  <a:lnTo>
                    <a:pt x="1179" y="2069"/>
                  </a:lnTo>
                  <a:lnTo>
                    <a:pt x="1166" y="2061"/>
                  </a:lnTo>
                  <a:lnTo>
                    <a:pt x="1166" y="2061"/>
                  </a:lnTo>
                  <a:lnTo>
                    <a:pt x="1155" y="2057"/>
                  </a:lnTo>
                  <a:lnTo>
                    <a:pt x="1146" y="2051"/>
                  </a:lnTo>
                  <a:lnTo>
                    <a:pt x="1139" y="2043"/>
                  </a:lnTo>
                  <a:lnTo>
                    <a:pt x="1134" y="2037"/>
                  </a:lnTo>
                  <a:lnTo>
                    <a:pt x="1130" y="2030"/>
                  </a:lnTo>
                  <a:lnTo>
                    <a:pt x="1127" y="2024"/>
                  </a:lnTo>
                  <a:lnTo>
                    <a:pt x="1125" y="2017"/>
                  </a:lnTo>
                  <a:lnTo>
                    <a:pt x="1125" y="2011"/>
                  </a:lnTo>
                  <a:lnTo>
                    <a:pt x="1127" y="2005"/>
                  </a:lnTo>
                  <a:lnTo>
                    <a:pt x="1130" y="1999"/>
                  </a:lnTo>
                  <a:lnTo>
                    <a:pt x="1134" y="1994"/>
                  </a:lnTo>
                  <a:lnTo>
                    <a:pt x="1140" y="1990"/>
                  </a:lnTo>
                  <a:lnTo>
                    <a:pt x="1148" y="1985"/>
                  </a:lnTo>
                  <a:lnTo>
                    <a:pt x="1157" y="1982"/>
                  </a:lnTo>
                  <a:lnTo>
                    <a:pt x="1166" y="1981"/>
                  </a:lnTo>
                  <a:lnTo>
                    <a:pt x="1178" y="1981"/>
                  </a:lnTo>
                  <a:lnTo>
                    <a:pt x="1429" y="1981"/>
                  </a:lnTo>
                  <a:lnTo>
                    <a:pt x="1429" y="1979"/>
                  </a:lnTo>
                  <a:lnTo>
                    <a:pt x="1976" y="1979"/>
                  </a:lnTo>
                  <a:lnTo>
                    <a:pt x="1976" y="1176"/>
                  </a:lnTo>
                  <a:lnTo>
                    <a:pt x="1976" y="1176"/>
                  </a:lnTo>
                  <a:lnTo>
                    <a:pt x="1976" y="1166"/>
                  </a:lnTo>
                  <a:lnTo>
                    <a:pt x="1973" y="1155"/>
                  </a:lnTo>
                  <a:lnTo>
                    <a:pt x="1972" y="1147"/>
                  </a:lnTo>
                  <a:lnTo>
                    <a:pt x="1967" y="1139"/>
                  </a:lnTo>
                  <a:lnTo>
                    <a:pt x="1963" y="1133"/>
                  </a:lnTo>
                  <a:lnTo>
                    <a:pt x="1958" y="1129"/>
                  </a:lnTo>
                  <a:lnTo>
                    <a:pt x="1952" y="1126"/>
                  </a:lnTo>
                  <a:lnTo>
                    <a:pt x="1946" y="1124"/>
                  </a:lnTo>
                  <a:lnTo>
                    <a:pt x="1940" y="1124"/>
                  </a:lnTo>
                  <a:lnTo>
                    <a:pt x="1933" y="1126"/>
                  </a:lnTo>
                  <a:lnTo>
                    <a:pt x="1927" y="1129"/>
                  </a:lnTo>
                  <a:lnTo>
                    <a:pt x="1919" y="1133"/>
                  </a:lnTo>
                  <a:lnTo>
                    <a:pt x="1913" y="1139"/>
                  </a:lnTo>
                  <a:lnTo>
                    <a:pt x="1906" y="1147"/>
                  </a:lnTo>
                  <a:lnTo>
                    <a:pt x="1900" y="1155"/>
                  </a:lnTo>
                  <a:lnTo>
                    <a:pt x="1894" y="1164"/>
                  </a:lnTo>
                  <a:lnTo>
                    <a:pt x="1894" y="1164"/>
                  </a:lnTo>
                  <a:lnTo>
                    <a:pt x="1886" y="1178"/>
                  </a:lnTo>
                  <a:lnTo>
                    <a:pt x="1877" y="1190"/>
                  </a:lnTo>
                  <a:lnTo>
                    <a:pt x="1864" y="1205"/>
                  </a:lnTo>
                  <a:lnTo>
                    <a:pt x="1855" y="1212"/>
                  </a:lnTo>
                  <a:lnTo>
                    <a:pt x="1846" y="1220"/>
                  </a:lnTo>
                  <a:lnTo>
                    <a:pt x="1835" y="1227"/>
                  </a:lnTo>
                  <a:lnTo>
                    <a:pt x="1824" y="1233"/>
                  </a:lnTo>
                  <a:lnTo>
                    <a:pt x="1810" y="1238"/>
                  </a:lnTo>
                  <a:lnTo>
                    <a:pt x="1797" y="1242"/>
                  </a:lnTo>
                  <a:lnTo>
                    <a:pt x="1782" y="1245"/>
                  </a:lnTo>
                  <a:lnTo>
                    <a:pt x="1765" y="1245"/>
                  </a:lnTo>
                  <a:lnTo>
                    <a:pt x="1765" y="1245"/>
                  </a:lnTo>
                  <a:lnTo>
                    <a:pt x="1746" y="1244"/>
                  </a:lnTo>
                  <a:lnTo>
                    <a:pt x="1728" y="1241"/>
                  </a:lnTo>
                  <a:lnTo>
                    <a:pt x="1710" y="1235"/>
                  </a:lnTo>
                  <a:lnTo>
                    <a:pt x="1693" y="1227"/>
                  </a:lnTo>
                  <a:lnTo>
                    <a:pt x="1677" y="1218"/>
                  </a:lnTo>
                  <a:lnTo>
                    <a:pt x="1662" y="1206"/>
                  </a:lnTo>
                  <a:lnTo>
                    <a:pt x="1649" y="1193"/>
                  </a:lnTo>
                  <a:lnTo>
                    <a:pt x="1635" y="1178"/>
                  </a:lnTo>
                  <a:lnTo>
                    <a:pt x="1623" y="1161"/>
                  </a:lnTo>
                  <a:lnTo>
                    <a:pt x="1613" y="1145"/>
                  </a:lnTo>
                  <a:lnTo>
                    <a:pt x="1604" y="1126"/>
                  </a:lnTo>
                  <a:lnTo>
                    <a:pt x="1595" y="1105"/>
                  </a:lnTo>
                  <a:lnTo>
                    <a:pt x="1589" y="1084"/>
                  </a:lnTo>
                  <a:lnTo>
                    <a:pt x="1584" y="1063"/>
                  </a:lnTo>
                  <a:lnTo>
                    <a:pt x="1581" y="1039"/>
                  </a:lnTo>
                  <a:lnTo>
                    <a:pt x="1581" y="1016"/>
                  </a:lnTo>
                  <a:lnTo>
                    <a:pt x="1581" y="1016"/>
                  </a:lnTo>
                  <a:lnTo>
                    <a:pt x="1581" y="993"/>
                  </a:lnTo>
                  <a:lnTo>
                    <a:pt x="1584" y="970"/>
                  </a:lnTo>
                  <a:lnTo>
                    <a:pt x="1589" y="948"/>
                  </a:lnTo>
                  <a:lnTo>
                    <a:pt x="1595" y="927"/>
                  </a:lnTo>
                  <a:lnTo>
                    <a:pt x="1604" y="907"/>
                  </a:lnTo>
                  <a:lnTo>
                    <a:pt x="1613" y="888"/>
                  </a:lnTo>
                  <a:lnTo>
                    <a:pt x="1623" y="870"/>
                  </a:lnTo>
                  <a:lnTo>
                    <a:pt x="1635" y="854"/>
                  </a:lnTo>
                  <a:lnTo>
                    <a:pt x="1649" y="839"/>
                  </a:lnTo>
                  <a:lnTo>
                    <a:pt x="1662" y="825"/>
                  </a:lnTo>
                  <a:lnTo>
                    <a:pt x="1677" y="815"/>
                  </a:lnTo>
                  <a:lnTo>
                    <a:pt x="1693" y="804"/>
                  </a:lnTo>
                  <a:lnTo>
                    <a:pt x="1710" y="797"/>
                  </a:lnTo>
                  <a:lnTo>
                    <a:pt x="1728" y="791"/>
                  </a:lnTo>
                  <a:lnTo>
                    <a:pt x="1746" y="788"/>
                  </a:lnTo>
                  <a:lnTo>
                    <a:pt x="1765" y="786"/>
                  </a:lnTo>
                  <a:lnTo>
                    <a:pt x="1765" y="786"/>
                  </a:lnTo>
                  <a:close/>
                </a:path>
              </a:pathLst>
            </a:custGeom>
            <a:solidFill>
              <a:srgbClr val="FFFF00"/>
            </a:solidFill>
            <a:ln w="28575">
              <a:solidFill>
                <a:schemeClr val="bg1">
                  <a:lumMod val="50000"/>
                </a:schemeClr>
              </a:solidFill>
              <a:prstDash val="solid"/>
              <a:round/>
              <a:headEnd/>
              <a:tailEnd/>
            </a:ln>
          </p:spPr>
          <p:txBody>
            <a:bodyPr bIns="360000" anchor="ctr"/>
            <a:lstStyle/>
            <a:p>
              <a:pPr algn="ctr">
                <a:defRPr/>
              </a:pPr>
              <a:r>
                <a:rPr lang="en-US" sz="4000" b="1" dirty="0" smtClean="0"/>
                <a:t>Within Strands</a:t>
              </a:r>
              <a:endParaRPr lang="en-GB" sz="4000" b="1" dirty="0"/>
            </a:p>
          </p:txBody>
        </p:sp>
        <p:sp>
          <p:nvSpPr>
            <p:cNvPr id="7" name="Freeform 11"/>
            <p:cNvSpPr>
              <a:spLocks/>
            </p:cNvSpPr>
            <p:nvPr/>
          </p:nvSpPr>
          <p:spPr bwMode="auto">
            <a:xfrm>
              <a:off x="611560" y="3572652"/>
              <a:ext cx="3138339" cy="1800200"/>
            </a:xfrm>
            <a:custGeom>
              <a:avLst/>
              <a:gdLst>
                <a:gd name="T0" fmla="*/ 791 w 2377"/>
                <a:gd name="T1" fmla="*/ 179 h 1976"/>
                <a:gd name="T2" fmla="*/ 813 w 2377"/>
                <a:gd name="T3" fmla="*/ 131 h 1976"/>
                <a:gd name="T4" fmla="*/ 855 w 2377"/>
                <a:gd name="T5" fmla="*/ 89 h 1976"/>
                <a:gd name="T6" fmla="*/ 886 w 2377"/>
                <a:gd name="T7" fmla="*/ 70 h 1976"/>
                <a:gd name="T8" fmla="*/ 907 w 2377"/>
                <a:gd name="T9" fmla="*/ 43 h 1976"/>
                <a:gd name="T10" fmla="*/ 904 w 2377"/>
                <a:gd name="T11" fmla="*/ 19 h 1976"/>
                <a:gd name="T12" fmla="*/ 877 w 2377"/>
                <a:gd name="T13" fmla="*/ 3 h 1976"/>
                <a:gd name="T14" fmla="*/ 0 w 2377"/>
                <a:gd name="T15" fmla="*/ 1976 h 1976"/>
                <a:gd name="T16" fmla="*/ 1980 w 2377"/>
                <a:gd name="T17" fmla="*/ 1121 h 1976"/>
                <a:gd name="T18" fmla="*/ 1986 w 2377"/>
                <a:gd name="T19" fmla="*/ 1090 h 1976"/>
                <a:gd name="T20" fmla="*/ 2004 w 2377"/>
                <a:gd name="T21" fmla="*/ 1069 h 1976"/>
                <a:gd name="T22" fmla="*/ 2031 w 2377"/>
                <a:gd name="T23" fmla="*/ 1072 h 1976"/>
                <a:gd name="T24" fmla="*/ 2057 w 2377"/>
                <a:gd name="T25" fmla="*/ 1099 h 1976"/>
                <a:gd name="T26" fmla="*/ 2079 w 2377"/>
                <a:gd name="T27" fmla="*/ 1134 h 1976"/>
                <a:gd name="T28" fmla="*/ 2121 w 2377"/>
                <a:gd name="T29" fmla="*/ 1170 h 1976"/>
                <a:gd name="T30" fmla="*/ 2175 w 2377"/>
                <a:gd name="T31" fmla="*/ 1188 h 1976"/>
                <a:gd name="T32" fmla="*/ 2229 w 2377"/>
                <a:gd name="T33" fmla="*/ 1184 h 1976"/>
                <a:gd name="T34" fmla="*/ 2294 w 2377"/>
                <a:gd name="T35" fmla="*/ 1149 h 1976"/>
                <a:gd name="T36" fmla="*/ 2345 w 2377"/>
                <a:gd name="T37" fmla="*/ 1088 h 1976"/>
                <a:gd name="T38" fmla="*/ 2372 w 2377"/>
                <a:gd name="T39" fmla="*/ 1006 h 1976"/>
                <a:gd name="T40" fmla="*/ 2375 w 2377"/>
                <a:gd name="T41" fmla="*/ 936 h 1976"/>
                <a:gd name="T42" fmla="*/ 2354 w 2377"/>
                <a:gd name="T43" fmla="*/ 850 h 1976"/>
                <a:gd name="T44" fmla="*/ 2309 w 2377"/>
                <a:gd name="T45" fmla="*/ 783 h 1976"/>
                <a:gd name="T46" fmla="*/ 2247 w 2377"/>
                <a:gd name="T47" fmla="*/ 740 h 1976"/>
                <a:gd name="T48" fmla="*/ 2191 w 2377"/>
                <a:gd name="T49" fmla="*/ 729 h 1976"/>
                <a:gd name="T50" fmla="*/ 2133 w 2377"/>
                <a:gd name="T51" fmla="*/ 743 h 1976"/>
                <a:gd name="T52" fmla="*/ 2093 w 2377"/>
                <a:gd name="T53" fmla="*/ 770 h 1976"/>
                <a:gd name="T54" fmla="*/ 2063 w 2377"/>
                <a:gd name="T55" fmla="*/ 810 h 1976"/>
                <a:gd name="T56" fmla="*/ 2037 w 2377"/>
                <a:gd name="T57" fmla="*/ 843 h 1976"/>
                <a:gd name="T58" fmla="*/ 2010 w 2377"/>
                <a:gd name="T59" fmla="*/ 852 h 1976"/>
                <a:gd name="T60" fmla="*/ 1989 w 2377"/>
                <a:gd name="T61" fmla="*/ 837 h 1976"/>
                <a:gd name="T62" fmla="*/ 1980 w 2377"/>
                <a:gd name="T63" fmla="*/ 798 h 1976"/>
                <a:gd name="T64" fmla="*/ 1178 w 2377"/>
                <a:gd name="T65" fmla="*/ 0 h 1976"/>
                <a:gd name="T66" fmla="*/ 1146 w 2377"/>
                <a:gd name="T67" fmla="*/ 6 h 1976"/>
                <a:gd name="T68" fmla="*/ 1127 w 2377"/>
                <a:gd name="T69" fmla="*/ 25 h 1976"/>
                <a:gd name="T70" fmla="*/ 1128 w 2377"/>
                <a:gd name="T71" fmla="*/ 51 h 1976"/>
                <a:gd name="T72" fmla="*/ 1155 w 2377"/>
                <a:gd name="T73" fmla="*/ 76 h 1976"/>
                <a:gd name="T74" fmla="*/ 1191 w 2377"/>
                <a:gd name="T75" fmla="*/ 98 h 1976"/>
                <a:gd name="T76" fmla="*/ 1227 w 2377"/>
                <a:gd name="T77" fmla="*/ 142 h 1976"/>
                <a:gd name="T78" fmla="*/ 1245 w 2377"/>
                <a:gd name="T79" fmla="*/ 196 h 1976"/>
                <a:gd name="T80" fmla="*/ 1242 w 2377"/>
                <a:gd name="T81" fmla="*/ 248 h 1976"/>
                <a:gd name="T82" fmla="*/ 1206 w 2377"/>
                <a:gd name="T83" fmla="*/ 314 h 1976"/>
                <a:gd name="T84" fmla="*/ 1145 w 2377"/>
                <a:gd name="T85" fmla="*/ 365 h 1976"/>
                <a:gd name="T86" fmla="*/ 1063 w 2377"/>
                <a:gd name="T87" fmla="*/ 391 h 1976"/>
                <a:gd name="T88" fmla="*/ 994 w 2377"/>
                <a:gd name="T89" fmla="*/ 394 h 1976"/>
                <a:gd name="T90" fmla="*/ 907 w 2377"/>
                <a:gd name="T91" fmla="*/ 374 h 1976"/>
                <a:gd name="T92" fmla="*/ 840 w 2377"/>
                <a:gd name="T93" fmla="*/ 329 h 1976"/>
                <a:gd name="T94" fmla="*/ 798 w 2377"/>
                <a:gd name="T95" fmla="*/ 266 h 1976"/>
                <a:gd name="T96" fmla="*/ 788 w 2377"/>
                <a:gd name="T97" fmla="*/ 212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77" h="1976">
                  <a:moveTo>
                    <a:pt x="788" y="212"/>
                  </a:moveTo>
                  <a:lnTo>
                    <a:pt x="788" y="212"/>
                  </a:lnTo>
                  <a:lnTo>
                    <a:pt x="788" y="196"/>
                  </a:lnTo>
                  <a:lnTo>
                    <a:pt x="791" y="179"/>
                  </a:lnTo>
                  <a:lnTo>
                    <a:pt x="795" y="166"/>
                  </a:lnTo>
                  <a:lnTo>
                    <a:pt x="800" y="152"/>
                  </a:lnTo>
                  <a:lnTo>
                    <a:pt x="806" y="142"/>
                  </a:lnTo>
                  <a:lnTo>
                    <a:pt x="813" y="131"/>
                  </a:lnTo>
                  <a:lnTo>
                    <a:pt x="821" y="121"/>
                  </a:lnTo>
                  <a:lnTo>
                    <a:pt x="828" y="113"/>
                  </a:lnTo>
                  <a:lnTo>
                    <a:pt x="843" y="98"/>
                  </a:lnTo>
                  <a:lnTo>
                    <a:pt x="855" y="89"/>
                  </a:lnTo>
                  <a:lnTo>
                    <a:pt x="868" y="82"/>
                  </a:lnTo>
                  <a:lnTo>
                    <a:pt x="868" y="82"/>
                  </a:lnTo>
                  <a:lnTo>
                    <a:pt x="877" y="76"/>
                  </a:lnTo>
                  <a:lnTo>
                    <a:pt x="886" y="70"/>
                  </a:lnTo>
                  <a:lnTo>
                    <a:pt x="894" y="64"/>
                  </a:lnTo>
                  <a:lnTo>
                    <a:pt x="900" y="57"/>
                  </a:lnTo>
                  <a:lnTo>
                    <a:pt x="904" y="51"/>
                  </a:lnTo>
                  <a:lnTo>
                    <a:pt x="907" y="43"/>
                  </a:lnTo>
                  <a:lnTo>
                    <a:pt x="909" y="37"/>
                  </a:lnTo>
                  <a:lnTo>
                    <a:pt x="909" y="31"/>
                  </a:lnTo>
                  <a:lnTo>
                    <a:pt x="907" y="25"/>
                  </a:lnTo>
                  <a:lnTo>
                    <a:pt x="904" y="19"/>
                  </a:lnTo>
                  <a:lnTo>
                    <a:pt x="900" y="13"/>
                  </a:lnTo>
                  <a:lnTo>
                    <a:pt x="894" y="9"/>
                  </a:lnTo>
                  <a:lnTo>
                    <a:pt x="886" y="6"/>
                  </a:lnTo>
                  <a:lnTo>
                    <a:pt x="877" y="3"/>
                  </a:lnTo>
                  <a:lnTo>
                    <a:pt x="867" y="1"/>
                  </a:lnTo>
                  <a:lnTo>
                    <a:pt x="856" y="0"/>
                  </a:lnTo>
                  <a:lnTo>
                    <a:pt x="0" y="0"/>
                  </a:lnTo>
                  <a:lnTo>
                    <a:pt x="0" y="1976"/>
                  </a:lnTo>
                  <a:lnTo>
                    <a:pt x="1979" y="1976"/>
                  </a:lnTo>
                  <a:lnTo>
                    <a:pt x="1979" y="1522"/>
                  </a:lnTo>
                  <a:lnTo>
                    <a:pt x="1980" y="1522"/>
                  </a:lnTo>
                  <a:lnTo>
                    <a:pt x="1980" y="1121"/>
                  </a:lnTo>
                  <a:lnTo>
                    <a:pt x="1980" y="1121"/>
                  </a:lnTo>
                  <a:lnTo>
                    <a:pt x="1982" y="1109"/>
                  </a:lnTo>
                  <a:lnTo>
                    <a:pt x="1983" y="1099"/>
                  </a:lnTo>
                  <a:lnTo>
                    <a:pt x="1986" y="1090"/>
                  </a:lnTo>
                  <a:lnTo>
                    <a:pt x="1989" y="1082"/>
                  </a:lnTo>
                  <a:lnTo>
                    <a:pt x="1994" y="1076"/>
                  </a:lnTo>
                  <a:lnTo>
                    <a:pt x="2000" y="1072"/>
                  </a:lnTo>
                  <a:lnTo>
                    <a:pt x="2004" y="1069"/>
                  </a:lnTo>
                  <a:lnTo>
                    <a:pt x="2010" y="1067"/>
                  </a:lnTo>
                  <a:lnTo>
                    <a:pt x="2018" y="1067"/>
                  </a:lnTo>
                  <a:lnTo>
                    <a:pt x="2024" y="1069"/>
                  </a:lnTo>
                  <a:lnTo>
                    <a:pt x="2031" y="1072"/>
                  </a:lnTo>
                  <a:lnTo>
                    <a:pt x="2037" y="1076"/>
                  </a:lnTo>
                  <a:lnTo>
                    <a:pt x="2045" y="1082"/>
                  </a:lnTo>
                  <a:lnTo>
                    <a:pt x="2051" y="1090"/>
                  </a:lnTo>
                  <a:lnTo>
                    <a:pt x="2057" y="1099"/>
                  </a:lnTo>
                  <a:lnTo>
                    <a:pt x="2063" y="1109"/>
                  </a:lnTo>
                  <a:lnTo>
                    <a:pt x="2063" y="1109"/>
                  </a:lnTo>
                  <a:lnTo>
                    <a:pt x="2070" y="1121"/>
                  </a:lnTo>
                  <a:lnTo>
                    <a:pt x="2079" y="1134"/>
                  </a:lnTo>
                  <a:lnTo>
                    <a:pt x="2093" y="1149"/>
                  </a:lnTo>
                  <a:lnTo>
                    <a:pt x="2102" y="1157"/>
                  </a:lnTo>
                  <a:lnTo>
                    <a:pt x="2111" y="1163"/>
                  </a:lnTo>
                  <a:lnTo>
                    <a:pt x="2121" y="1170"/>
                  </a:lnTo>
                  <a:lnTo>
                    <a:pt x="2133" y="1176"/>
                  </a:lnTo>
                  <a:lnTo>
                    <a:pt x="2146" y="1181"/>
                  </a:lnTo>
                  <a:lnTo>
                    <a:pt x="2160" y="1185"/>
                  </a:lnTo>
                  <a:lnTo>
                    <a:pt x="2175" y="1188"/>
                  </a:lnTo>
                  <a:lnTo>
                    <a:pt x="2191" y="1188"/>
                  </a:lnTo>
                  <a:lnTo>
                    <a:pt x="2191" y="1188"/>
                  </a:lnTo>
                  <a:lnTo>
                    <a:pt x="2211" y="1188"/>
                  </a:lnTo>
                  <a:lnTo>
                    <a:pt x="2229" y="1184"/>
                  </a:lnTo>
                  <a:lnTo>
                    <a:pt x="2247" y="1179"/>
                  </a:lnTo>
                  <a:lnTo>
                    <a:pt x="2263" y="1170"/>
                  </a:lnTo>
                  <a:lnTo>
                    <a:pt x="2279" y="1161"/>
                  </a:lnTo>
                  <a:lnTo>
                    <a:pt x="2294" y="1149"/>
                  </a:lnTo>
                  <a:lnTo>
                    <a:pt x="2309" y="1136"/>
                  </a:lnTo>
                  <a:lnTo>
                    <a:pt x="2321" y="1121"/>
                  </a:lnTo>
                  <a:lnTo>
                    <a:pt x="2333" y="1106"/>
                  </a:lnTo>
                  <a:lnTo>
                    <a:pt x="2345" y="1088"/>
                  </a:lnTo>
                  <a:lnTo>
                    <a:pt x="2354" y="1069"/>
                  </a:lnTo>
                  <a:lnTo>
                    <a:pt x="2362" y="1049"/>
                  </a:lnTo>
                  <a:lnTo>
                    <a:pt x="2368" y="1028"/>
                  </a:lnTo>
                  <a:lnTo>
                    <a:pt x="2372" y="1006"/>
                  </a:lnTo>
                  <a:lnTo>
                    <a:pt x="2375" y="983"/>
                  </a:lnTo>
                  <a:lnTo>
                    <a:pt x="2377" y="960"/>
                  </a:lnTo>
                  <a:lnTo>
                    <a:pt x="2377" y="960"/>
                  </a:lnTo>
                  <a:lnTo>
                    <a:pt x="2375" y="936"/>
                  </a:lnTo>
                  <a:lnTo>
                    <a:pt x="2372" y="913"/>
                  </a:lnTo>
                  <a:lnTo>
                    <a:pt x="2368" y="891"/>
                  </a:lnTo>
                  <a:lnTo>
                    <a:pt x="2362" y="870"/>
                  </a:lnTo>
                  <a:lnTo>
                    <a:pt x="2354" y="850"/>
                  </a:lnTo>
                  <a:lnTo>
                    <a:pt x="2345" y="831"/>
                  </a:lnTo>
                  <a:lnTo>
                    <a:pt x="2333" y="813"/>
                  </a:lnTo>
                  <a:lnTo>
                    <a:pt x="2321" y="797"/>
                  </a:lnTo>
                  <a:lnTo>
                    <a:pt x="2309" y="783"/>
                  </a:lnTo>
                  <a:lnTo>
                    <a:pt x="2294" y="770"/>
                  </a:lnTo>
                  <a:lnTo>
                    <a:pt x="2279" y="758"/>
                  </a:lnTo>
                  <a:lnTo>
                    <a:pt x="2263" y="749"/>
                  </a:lnTo>
                  <a:lnTo>
                    <a:pt x="2247" y="740"/>
                  </a:lnTo>
                  <a:lnTo>
                    <a:pt x="2229" y="735"/>
                  </a:lnTo>
                  <a:lnTo>
                    <a:pt x="2211" y="731"/>
                  </a:lnTo>
                  <a:lnTo>
                    <a:pt x="2191" y="729"/>
                  </a:lnTo>
                  <a:lnTo>
                    <a:pt x="2191" y="729"/>
                  </a:lnTo>
                  <a:lnTo>
                    <a:pt x="2175" y="731"/>
                  </a:lnTo>
                  <a:lnTo>
                    <a:pt x="2160" y="734"/>
                  </a:lnTo>
                  <a:lnTo>
                    <a:pt x="2146" y="737"/>
                  </a:lnTo>
                  <a:lnTo>
                    <a:pt x="2133" y="743"/>
                  </a:lnTo>
                  <a:lnTo>
                    <a:pt x="2121" y="749"/>
                  </a:lnTo>
                  <a:lnTo>
                    <a:pt x="2111" y="755"/>
                  </a:lnTo>
                  <a:lnTo>
                    <a:pt x="2102" y="762"/>
                  </a:lnTo>
                  <a:lnTo>
                    <a:pt x="2093" y="770"/>
                  </a:lnTo>
                  <a:lnTo>
                    <a:pt x="2079" y="785"/>
                  </a:lnTo>
                  <a:lnTo>
                    <a:pt x="2070" y="798"/>
                  </a:lnTo>
                  <a:lnTo>
                    <a:pt x="2063" y="810"/>
                  </a:lnTo>
                  <a:lnTo>
                    <a:pt x="2063" y="810"/>
                  </a:lnTo>
                  <a:lnTo>
                    <a:pt x="2057" y="820"/>
                  </a:lnTo>
                  <a:lnTo>
                    <a:pt x="2051" y="829"/>
                  </a:lnTo>
                  <a:lnTo>
                    <a:pt x="2045" y="837"/>
                  </a:lnTo>
                  <a:lnTo>
                    <a:pt x="2037" y="843"/>
                  </a:lnTo>
                  <a:lnTo>
                    <a:pt x="2031" y="847"/>
                  </a:lnTo>
                  <a:lnTo>
                    <a:pt x="2024" y="850"/>
                  </a:lnTo>
                  <a:lnTo>
                    <a:pt x="2018" y="852"/>
                  </a:lnTo>
                  <a:lnTo>
                    <a:pt x="2010" y="852"/>
                  </a:lnTo>
                  <a:lnTo>
                    <a:pt x="2004" y="850"/>
                  </a:lnTo>
                  <a:lnTo>
                    <a:pt x="2000" y="847"/>
                  </a:lnTo>
                  <a:lnTo>
                    <a:pt x="1994" y="843"/>
                  </a:lnTo>
                  <a:lnTo>
                    <a:pt x="1989" y="837"/>
                  </a:lnTo>
                  <a:lnTo>
                    <a:pt x="1986" y="829"/>
                  </a:lnTo>
                  <a:lnTo>
                    <a:pt x="1983" y="820"/>
                  </a:lnTo>
                  <a:lnTo>
                    <a:pt x="1982" y="810"/>
                  </a:lnTo>
                  <a:lnTo>
                    <a:pt x="1980" y="798"/>
                  </a:lnTo>
                  <a:lnTo>
                    <a:pt x="1980" y="547"/>
                  </a:lnTo>
                  <a:lnTo>
                    <a:pt x="1979" y="547"/>
                  </a:lnTo>
                  <a:lnTo>
                    <a:pt x="1979" y="0"/>
                  </a:lnTo>
                  <a:lnTo>
                    <a:pt x="1178" y="0"/>
                  </a:lnTo>
                  <a:lnTo>
                    <a:pt x="1178" y="0"/>
                  </a:lnTo>
                  <a:lnTo>
                    <a:pt x="1166" y="1"/>
                  </a:lnTo>
                  <a:lnTo>
                    <a:pt x="1155" y="3"/>
                  </a:lnTo>
                  <a:lnTo>
                    <a:pt x="1146" y="6"/>
                  </a:lnTo>
                  <a:lnTo>
                    <a:pt x="1140" y="9"/>
                  </a:lnTo>
                  <a:lnTo>
                    <a:pt x="1134" y="13"/>
                  </a:lnTo>
                  <a:lnTo>
                    <a:pt x="1130" y="19"/>
                  </a:lnTo>
                  <a:lnTo>
                    <a:pt x="1127" y="25"/>
                  </a:lnTo>
                  <a:lnTo>
                    <a:pt x="1125" y="31"/>
                  </a:lnTo>
                  <a:lnTo>
                    <a:pt x="1125" y="37"/>
                  </a:lnTo>
                  <a:lnTo>
                    <a:pt x="1125" y="43"/>
                  </a:lnTo>
                  <a:lnTo>
                    <a:pt x="1128" y="51"/>
                  </a:lnTo>
                  <a:lnTo>
                    <a:pt x="1133" y="57"/>
                  </a:lnTo>
                  <a:lnTo>
                    <a:pt x="1139" y="64"/>
                  </a:lnTo>
                  <a:lnTo>
                    <a:pt x="1146" y="70"/>
                  </a:lnTo>
                  <a:lnTo>
                    <a:pt x="1155" y="76"/>
                  </a:lnTo>
                  <a:lnTo>
                    <a:pt x="1166" y="82"/>
                  </a:lnTo>
                  <a:lnTo>
                    <a:pt x="1166" y="82"/>
                  </a:lnTo>
                  <a:lnTo>
                    <a:pt x="1178" y="89"/>
                  </a:lnTo>
                  <a:lnTo>
                    <a:pt x="1191" y="98"/>
                  </a:lnTo>
                  <a:lnTo>
                    <a:pt x="1206" y="113"/>
                  </a:lnTo>
                  <a:lnTo>
                    <a:pt x="1214" y="121"/>
                  </a:lnTo>
                  <a:lnTo>
                    <a:pt x="1221" y="131"/>
                  </a:lnTo>
                  <a:lnTo>
                    <a:pt x="1227" y="142"/>
                  </a:lnTo>
                  <a:lnTo>
                    <a:pt x="1233" y="152"/>
                  </a:lnTo>
                  <a:lnTo>
                    <a:pt x="1239" y="166"/>
                  </a:lnTo>
                  <a:lnTo>
                    <a:pt x="1242" y="179"/>
                  </a:lnTo>
                  <a:lnTo>
                    <a:pt x="1245" y="196"/>
                  </a:lnTo>
                  <a:lnTo>
                    <a:pt x="1247" y="212"/>
                  </a:lnTo>
                  <a:lnTo>
                    <a:pt x="1247" y="212"/>
                  </a:lnTo>
                  <a:lnTo>
                    <a:pt x="1245" y="230"/>
                  </a:lnTo>
                  <a:lnTo>
                    <a:pt x="1242" y="248"/>
                  </a:lnTo>
                  <a:lnTo>
                    <a:pt x="1236" y="266"/>
                  </a:lnTo>
                  <a:lnTo>
                    <a:pt x="1229" y="282"/>
                  </a:lnTo>
                  <a:lnTo>
                    <a:pt x="1218" y="299"/>
                  </a:lnTo>
                  <a:lnTo>
                    <a:pt x="1206" y="314"/>
                  </a:lnTo>
                  <a:lnTo>
                    <a:pt x="1194" y="329"/>
                  </a:lnTo>
                  <a:lnTo>
                    <a:pt x="1179" y="342"/>
                  </a:lnTo>
                  <a:lnTo>
                    <a:pt x="1163" y="354"/>
                  </a:lnTo>
                  <a:lnTo>
                    <a:pt x="1145" y="365"/>
                  </a:lnTo>
                  <a:lnTo>
                    <a:pt x="1125" y="374"/>
                  </a:lnTo>
                  <a:lnTo>
                    <a:pt x="1106" y="381"/>
                  </a:lnTo>
                  <a:lnTo>
                    <a:pt x="1085" y="387"/>
                  </a:lnTo>
                  <a:lnTo>
                    <a:pt x="1063" y="391"/>
                  </a:lnTo>
                  <a:lnTo>
                    <a:pt x="1040" y="394"/>
                  </a:lnTo>
                  <a:lnTo>
                    <a:pt x="1016" y="396"/>
                  </a:lnTo>
                  <a:lnTo>
                    <a:pt x="1016" y="396"/>
                  </a:lnTo>
                  <a:lnTo>
                    <a:pt x="994" y="394"/>
                  </a:lnTo>
                  <a:lnTo>
                    <a:pt x="970" y="391"/>
                  </a:lnTo>
                  <a:lnTo>
                    <a:pt x="949" y="387"/>
                  </a:lnTo>
                  <a:lnTo>
                    <a:pt x="928" y="381"/>
                  </a:lnTo>
                  <a:lnTo>
                    <a:pt x="907" y="374"/>
                  </a:lnTo>
                  <a:lnTo>
                    <a:pt x="888" y="365"/>
                  </a:lnTo>
                  <a:lnTo>
                    <a:pt x="871" y="354"/>
                  </a:lnTo>
                  <a:lnTo>
                    <a:pt x="855" y="342"/>
                  </a:lnTo>
                  <a:lnTo>
                    <a:pt x="840" y="329"/>
                  </a:lnTo>
                  <a:lnTo>
                    <a:pt x="827" y="314"/>
                  </a:lnTo>
                  <a:lnTo>
                    <a:pt x="815" y="299"/>
                  </a:lnTo>
                  <a:lnTo>
                    <a:pt x="806" y="282"/>
                  </a:lnTo>
                  <a:lnTo>
                    <a:pt x="798" y="266"/>
                  </a:lnTo>
                  <a:lnTo>
                    <a:pt x="792" y="248"/>
                  </a:lnTo>
                  <a:lnTo>
                    <a:pt x="789" y="230"/>
                  </a:lnTo>
                  <a:lnTo>
                    <a:pt x="788" y="212"/>
                  </a:lnTo>
                  <a:lnTo>
                    <a:pt x="788" y="212"/>
                  </a:lnTo>
                  <a:close/>
                </a:path>
              </a:pathLst>
            </a:custGeom>
            <a:solidFill>
              <a:schemeClr val="tx2">
                <a:lumMod val="40000"/>
                <a:lumOff val="60000"/>
              </a:schemeClr>
            </a:solidFill>
            <a:ln w="28575">
              <a:solidFill>
                <a:schemeClr val="bg1">
                  <a:lumMod val="50000"/>
                </a:schemeClr>
              </a:solidFill>
              <a:prstDash val="solid"/>
              <a:round/>
              <a:headEnd/>
              <a:tailEnd/>
            </a:ln>
          </p:spPr>
          <p:txBody>
            <a:bodyPr rIns="324000" anchor="ctr"/>
            <a:lstStyle/>
            <a:p>
              <a:pPr algn="ctr">
                <a:defRPr/>
              </a:pPr>
              <a:r>
                <a:rPr lang="en-GB" sz="4000" b="1" dirty="0" smtClean="0"/>
                <a:t>Past</a:t>
              </a:r>
              <a:endParaRPr lang="en-GB" sz="4000" b="1" dirty="0"/>
            </a:p>
          </p:txBody>
        </p:sp>
        <p:sp>
          <p:nvSpPr>
            <p:cNvPr id="8" name="Freeform 12"/>
            <p:cNvSpPr>
              <a:spLocks/>
            </p:cNvSpPr>
            <p:nvPr/>
          </p:nvSpPr>
          <p:spPr bwMode="auto">
            <a:xfrm>
              <a:off x="5292080" y="1774271"/>
              <a:ext cx="3138339" cy="1798381"/>
            </a:xfrm>
            <a:custGeom>
              <a:avLst/>
              <a:gdLst>
                <a:gd name="T0" fmla="*/ 1586 w 2377"/>
                <a:gd name="T1" fmla="*/ 1797 h 1975"/>
                <a:gd name="T2" fmla="*/ 1564 w 2377"/>
                <a:gd name="T3" fmla="*/ 1845 h 1975"/>
                <a:gd name="T4" fmla="*/ 1522 w 2377"/>
                <a:gd name="T5" fmla="*/ 1886 h 1975"/>
                <a:gd name="T6" fmla="*/ 1489 w 2377"/>
                <a:gd name="T7" fmla="*/ 1906 h 1975"/>
                <a:gd name="T8" fmla="*/ 1470 w 2377"/>
                <a:gd name="T9" fmla="*/ 1933 h 1975"/>
                <a:gd name="T10" fmla="*/ 1473 w 2377"/>
                <a:gd name="T11" fmla="*/ 1957 h 1975"/>
                <a:gd name="T12" fmla="*/ 1500 w 2377"/>
                <a:gd name="T13" fmla="*/ 1973 h 1975"/>
                <a:gd name="T14" fmla="*/ 2377 w 2377"/>
                <a:gd name="T15" fmla="*/ 0 h 1975"/>
                <a:gd name="T16" fmla="*/ 395 w 2377"/>
                <a:gd name="T17" fmla="*/ 855 h 1975"/>
                <a:gd name="T18" fmla="*/ 390 w 2377"/>
                <a:gd name="T19" fmla="*/ 886 h 1975"/>
                <a:gd name="T20" fmla="*/ 371 w 2377"/>
                <a:gd name="T21" fmla="*/ 907 h 1975"/>
                <a:gd name="T22" fmla="*/ 346 w 2377"/>
                <a:gd name="T23" fmla="*/ 904 h 1975"/>
                <a:gd name="T24" fmla="*/ 320 w 2377"/>
                <a:gd name="T25" fmla="*/ 877 h 1975"/>
                <a:gd name="T26" fmla="*/ 298 w 2377"/>
                <a:gd name="T27" fmla="*/ 842 h 1975"/>
                <a:gd name="T28" fmla="*/ 254 w 2377"/>
                <a:gd name="T29" fmla="*/ 806 h 1975"/>
                <a:gd name="T30" fmla="*/ 201 w 2377"/>
                <a:gd name="T31" fmla="*/ 788 h 1975"/>
                <a:gd name="T32" fmla="*/ 148 w 2377"/>
                <a:gd name="T33" fmla="*/ 792 h 1975"/>
                <a:gd name="T34" fmla="*/ 83 w 2377"/>
                <a:gd name="T35" fmla="*/ 827 h 1975"/>
                <a:gd name="T36" fmla="*/ 32 w 2377"/>
                <a:gd name="T37" fmla="*/ 888 h 1975"/>
                <a:gd name="T38" fmla="*/ 5 w 2377"/>
                <a:gd name="T39" fmla="*/ 970 h 1975"/>
                <a:gd name="T40" fmla="*/ 2 w 2377"/>
                <a:gd name="T41" fmla="*/ 1040 h 1975"/>
                <a:gd name="T42" fmla="*/ 23 w 2377"/>
                <a:gd name="T43" fmla="*/ 1126 h 1975"/>
                <a:gd name="T44" fmla="*/ 68 w 2377"/>
                <a:gd name="T45" fmla="*/ 1193 h 1975"/>
                <a:gd name="T46" fmla="*/ 130 w 2377"/>
                <a:gd name="T47" fmla="*/ 1236 h 1975"/>
                <a:gd name="T48" fmla="*/ 184 w 2377"/>
                <a:gd name="T49" fmla="*/ 1245 h 1975"/>
                <a:gd name="T50" fmla="*/ 243 w 2377"/>
                <a:gd name="T51" fmla="*/ 1233 h 1975"/>
                <a:gd name="T52" fmla="*/ 283 w 2377"/>
                <a:gd name="T53" fmla="*/ 1206 h 1975"/>
                <a:gd name="T54" fmla="*/ 314 w 2377"/>
                <a:gd name="T55" fmla="*/ 1166 h 1975"/>
                <a:gd name="T56" fmla="*/ 340 w 2377"/>
                <a:gd name="T57" fmla="*/ 1133 h 1975"/>
                <a:gd name="T58" fmla="*/ 365 w 2377"/>
                <a:gd name="T59" fmla="*/ 1124 h 1975"/>
                <a:gd name="T60" fmla="*/ 388 w 2377"/>
                <a:gd name="T61" fmla="*/ 1139 h 1975"/>
                <a:gd name="T62" fmla="*/ 395 w 2377"/>
                <a:gd name="T63" fmla="*/ 1178 h 1975"/>
                <a:gd name="T64" fmla="*/ 1199 w 2377"/>
                <a:gd name="T65" fmla="*/ 1975 h 1975"/>
                <a:gd name="T66" fmla="*/ 1229 w 2377"/>
                <a:gd name="T67" fmla="*/ 1970 h 1975"/>
                <a:gd name="T68" fmla="*/ 1250 w 2377"/>
                <a:gd name="T69" fmla="*/ 1951 h 1975"/>
                <a:gd name="T70" fmla="*/ 1247 w 2377"/>
                <a:gd name="T71" fmla="*/ 1925 h 1975"/>
                <a:gd name="T72" fmla="*/ 1222 w 2377"/>
                <a:gd name="T73" fmla="*/ 1900 h 1975"/>
                <a:gd name="T74" fmla="*/ 1186 w 2377"/>
                <a:gd name="T75" fmla="*/ 1878 h 1975"/>
                <a:gd name="T76" fmla="*/ 1150 w 2377"/>
                <a:gd name="T77" fmla="*/ 1834 h 1975"/>
                <a:gd name="T78" fmla="*/ 1132 w 2377"/>
                <a:gd name="T79" fmla="*/ 1780 h 1975"/>
                <a:gd name="T80" fmla="*/ 1135 w 2377"/>
                <a:gd name="T81" fmla="*/ 1728 h 1975"/>
                <a:gd name="T82" fmla="*/ 1169 w 2377"/>
                <a:gd name="T83" fmla="*/ 1662 h 1975"/>
                <a:gd name="T84" fmla="*/ 1232 w 2377"/>
                <a:gd name="T85" fmla="*/ 1611 h 1975"/>
                <a:gd name="T86" fmla="*/ 1314 w 2377"/>
                <a:gd name="T87" fmla="*/ 1585 h 1975"/>
                <a:gd name="T88" fmla="*/ 1383 w 2377"/>
                <a:gd name="T89" fmla="*/ 1582 h 1975"/>
                <a:gd name="T90" fmla="*/ 1470 w 2377"/>
                <a:gd name="T91" fmla="*/ 1602 h 1975"/>
                <a:gd name="T92" fmla="*/ 1537 w 2377"/>
                <a:gd name="T93" fmla="*/ 1647 h 1975"/>
                <a:gd name="T94" fmla="*/ 1579 w 2377"/>
                <a:gd name="T95" fmla="*/ 1710 h 1975"/>
                <a:gd name="T96" fmla="*/ 1589 w 2377"/>
                <a:gd name="T97" fmla="*/ 1764 h 1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77" h="1975">
                  <a:moveTo>
                    <a:pt x="1589" y="1764"/>
                  </a:moveTo>
                  <a:lnTo>
                    <a:pt x="1589" y="1764"/>
                  </a:lnTo>
                  <a:lnTo>
                    <a:pt x="1588" y="1780"/>
                  </a:lnTo>
                  <a:lnTo>
                    <a:pt x="1586" y="1797"/>
                  </a:lnTo>
                  <a:lnTo>
                    <a:pt x="1582" y="1810"/>
                  </a:lnTo>
                  <a:lnTo>
                    <a:pt x="1577" y="1822"/>
                  </a:lnTo>
                  <a:lnTo>
                    <a:pt x="1571" y="1834"/>
                  </a:lnTo>
                  <a:lnTo>
                    <a:pt x="1564" y="1845"/>
                  </a:lnTo>
                  <a:lnTo>
                    <a:pt x="1556" y="1855"/>
                  </a:lnTo>
                  <a:lnTo>
                    <a:pt x="1549" y="1863"/>
                  </a:lnTo>
                  <a:lnTo>
                    <a:pt x="1534" y="1878"/>
                  </a:lnTo>
                  <a:lnTo>
                    <a:pt x="1522" y="1886"/>
                  </a:lnTo>
                  <a:lnTo>
                    <a:pt x="1509" y="1894"/>
                  </a:lnTo>
                  <a:lnTo>
                    <a:pt x="1509" y="1894"/>
                  </a:lnTo>
                  <a:lnTo>
                    <a:pt x="1498" y="1900"/>
                  </a:lnTo>
                  <a:lnTo>
                    <a:pt x="1489" y="1906"/>
                  </a:lnTo>
                  <a:lnTo>
                    <a:pt x="1483" y="1912"/>
                  </a:lnTo>
                  <a:lnTo>
                    <a:pt x="1477" y="1919"/>
                  </a:lnTo>
                  <a:lnTo>
                    <a:pt x="1473" y="1925"/>
                  </a:lnTo>
                  <a:lnTo>
                    <a:pt x="1470" y="1933"/>
                  </a:lnTo>
                  <a:lnTo>
                    <a:pt x="1468" y="1939"/>
                  </a:lnTo>
                  <a:lnTo>
                    <a:pt x="1468" y="1945"/>
                  </a:lnTo>
                  <a:lnTo>
                    <a:pt x="1470" y="1951"/>
                  </a:lnTo>
                  <a:lnTo>
                    <a:pt x="1473" y="1957"/>
                  </a:lnTo>
                  <a:lnTo>
                    <a:pt x="1477" y="1963"/>
                  </a:lnTo>
                  <a:lnTo>
                    <a:pt x="1483" y="1967"/>
                  </a:lnTo>
                  <a:lnTo>
                    <a:pt x="1491" y="1970"/>
                  </a:lnTo>
                  <a:lnTo>
                    <a:pt x="1500" y="1973"/>
                  </a:lnTo>
                  <a:lnTo>
                    <a:pt x="1509" y="1975"/>
                  </a:lnTo>
                  <a:lnTo>
                    <a:pt x="1521" y="1975"/>
                  </a:lnTo>
                  <a:lnTo>
                    <a:pt x="2377" y="1975"/>
                  </a:lnTo>
                  <a:lnTo>
                    <a:pt x="2377" y="0"/>
                  </a:lnTo>
                  <a:lnTo>
                    <a:pt x="398" y="0"/>
                  </a:lnTo>
                  <a:lnTo>
                    <a:pt x="398" y="454"/>
                  </a:lnTo>
                  <a:lnTo>
                    <a:pt x="395" y="454"/>
                  </a:lnTo>
                  <a:lnTo>
                    <a:pt x="395" y="855"/>
                  </a:lnTo>
                  <a:lnTo>
                    <a:pt x="395" y="855"/>
                  </a:lnTo>
                  <a:lnTo>
                    <a:pt x="395" y="867"/>
                  </a:lnTo>
                  <a:lnTo>
                    <a:pt x="393" y="877"/>
                  </a:lnTo>
                  <a:lnTo>
                    <a:pt x="390" y="886"/>
                  </a:lnTo>
                  <a:lnTo>
                    <a:pt x="388" y="894"/>
                  </a:lnTo>
                  <a:lnTo>
                    <a:pt x="383" y="900"/>
                  </a:lnTo>
                  <a:lnTo>
                    <a:pt x="377" y="904"/>
                  </a:lnTo>
                  <a:lnTo>
                    <a:pt x="371" y="907"/>
                  </a:lnTo>
                  <a:lnTo>
                    <a:pt x="365" y="909"/>
                  </a:lnTo>
                  <a:lnTo>
                    <a:pt x="359" y="909"/>
                  </a:lnTo>
                  <a:lnTo>
                    <a:pt x="353" y="907"/>
                  </a:lnTo>
                  <a:lnTo>
                    <a:pt x="346" y="904"/>
                  </a:lnTo>
                  <a:lnTo>
                    <a:pt x="340" y="900"/>
                  </a:lnTo>
                  <a:lnTo>
                    <a:pt x="332" y="894"/>
                  </a:lnTo>
                  <a:lnTo>
                    <a:pt x="326" y="886"/>
                  </a:lnTo>
                  <a:lnTo>
                    <a:pt x="320" y="877"/>
                  </a:lnTo>
                  <a:lnTo>
                    <a:pt x="314" y="867"/>
                  </a:lnTo>
                  <a:lnTo>
                    <a:pt x="314" y="867"/>
                  </a:lnTo>
                  <a:lnTo>
                    <a:pt x="307" y="855"/>
                  </a:lnTo>
                  <a:lnTo>
                    <a:pt x="298" y="842"/>
                  </a:lnTo>
                  <a:lnTo>
                    <a:pt x="283" y="827"/>
                  </a:lnTo>
                  <a:lnTo>
                    <a:pt x="275" y="819"/>
                  </a:lnTo>
                  <a:lnTo>
                    <a:pt x="265" y="813"/>
                  </a:lnTo>
                  <a:lnTo>
                    <a:pt x="254" y="806"/>
                  </a:lnTo>
                  <a:lnTo>
                    <a:pt x="243" y="800"/>
                  </a:lnTo>
                  <a:lnTo>
                    <a:pt x="231" y="795"/>
                  </a:lnTo>
                  <a:lnTo>
                    <a:pt x="217" y="791"/>
                  </a:lnTo>
                  <a:lnTo>
                    <a:pt x="201" y="788"/>
                  </a:lnTo>
                  <a:lnTo>
                    <a:pt x="184" y="788"/>
                  </a:lnTo>
                  <a:lnTo>
                    <a:pt x="184" y="788"/>
                  </a:lnTo>
                  <a:lnTo>
                    <a:pt x="166" y="788"/>
                  </a:lnTo>
                  <a:lnTo>
                    <a:pt x="148" y="792"/>
                  </a:lnTo>
                  <a:lnTo>
                    <a:pt x="130" y="797"/>
                  </a:lnTo>
                  <a:lnTo>
                    <a:pt x="112" y="806"/>
                  </a:lnTo>
                  <a:lnTo>
                    <a:pt x="98" y="815"/>
                  </a:lnTo>
                  <a:lnTo>
                    <a:pt x="83" y="827"/>
                  </a:lnTo>
                  <a:lnTo>
                    <a:pt x="68" y="840"/>
                  </a:lnTo>
                  <a:lnTo>
                    <a:pt x="54" y="855"/>
                  </a:lnTo>
                  <a:lnTo>
                    <a:pt x="42" y="870"/>
                  </a:lnTo>
                  <a:lnTo>
                    <a:pt x="32" y="888"/>
                  </a:lnTo>
                  <a:lnTo>
                    <a:pt x="23" y="907"/>
                  </a:lnTo>
                  <a:lnTo>
                    <a:pt x="15" y="927"/>
                  </a:lnTo>
                  <a:lnTo>
                    <a:pt x="9" y="948"/>
                  </a:lnTo>
                  <a:lnTo>
                    <a:pt x="5" y="970"/>
                  </a:lnTo>
                  <a:lnTo>
                    <a:pt x="2" y="993"/>
                  </a:lnTo>
                  <a:lnTo>
                    <a:pt x="0" y="1016"/>
                  </a:lnTo>
                  <a:lnTo>
                    <a:pt x="0" y="1016"/>
                  </a:lnTo>
                  <a:lnTo>
                    <a:pt x="2" y="1040"/>
                  </a:lnTo>
                  <a:lnTo>
                    <a:pt x="5" y="1063"/>
                  </a:lnTo>
                  <a:lnTo>
                    <a:pt x="9" y="1085"/>
                  </a:lnTo>
                  <a:lnTo>
                    <a:pt x="15" y="1106"/>
                  </a:lnTo>
                  <a:lnTo>
                    <a:pt x="23" y="1126"/>
                  </a:lnTo>
                  <a:lnTo>
                    <a:pt x="32" y="1145"/>
                  </a:lnTo>
                  <a:lnTo>
                    <a:pt x="42" y="1163"/>
                  </a:lnTo>
                  <a:lnTo>
                    <a:pt x="54" y="1179"/>
                  </a:lnTo>
                  <a:lnTo>
                    <a:pt x="68" y="1193"/>
                  </a:lnTo>
                  <a:lnTo>
                    <a:pt x="83" y="1206"/>
                  </a:lnTo>
                  <a:lnTo>
                    <a:pt x="98" y="1218"/>
                  </a:lnTo>
                  <a:lnTo>
                    <a:pt x="112" y="1227"/>
                  </a:lnTo>
                  <a:lnTo>
                    <a:pt x="130" y="1236"/>
                  </a:lnTo>
                  <a:lnTo>
                    <a:pt x="148" y="1241"/>
                  </a:lnTo>
                  <a:lnTo>
                    <a:pt x="166" y="1245"/>
                  </a:lnTo>
                  <a:lnTo>
                    <a:pt x="184" y="1245"/>
                  </a:lnTo>
                  <a:lnTo>
                    <a:pt x="184" y="1245"/>
                  </a:lnTo>
                  <a:lnTo>
                    <a:pt x="201" y="1245"/>
                  </a:lnTo>
                  <a:lnTo>
                    <a:pt x="217" y="1242"/>
                  </a:lnTo>
                  <a:lnTo>
                    <a:pt x="231" y="1239"/>
                  </a:lnTo>
                  <a:lnTo>
                    <a:pt x="243" y="1233"/>
                  </a:lnTo>
                  <a:lnTo>
                    <a:pt x="254" y="1227"/>
                  </a:lnTo>
                  <a:lnTo>
                    <a:pt x="265" y="1220"/>
                  </a:lnTo>
                  <a:lnTo>
                    <a:pt x="275" y="1214"/>
                  </a:lnTo>
                  <a:lnTo>
                    <a:pt x="283" y="1206"/>
                  </a:lnTo>
                  <a:lnTo>
                    <a:pt x="298" y="1191"/>
                  </a:lnTo>
                  <a:lnTo>
                    <a:pt x="307" y="1178"/>
                  </a:lnTo>
                  <a:lnTo>
                    <a:pt x="314" y="1166"/>
                  </a:lnTo>
                  <a:lnTo>
                    <a:pt x="314" y="1166"/>
                  </a:lnTo>
                  <a:lnTo>
                    <a:pt x="320" y="1155"/>
                  </a:lnTo>
                  <a:lnTo>
                    <a:pt x="326" y="1147"/>
                  </a:lnTo>
                  <a:lnTo>
                    <a:pt x="332" y="1139"/>
                  </a:lnTo>
                  <a:lnTo>
                    <a:pt x="340" y="1133"/>
                  </a:lnTo>
                  <a:lnTo>
                    <a:pt x="346" y="1129"/>
                  </a:lnTo>
                  <a:lnTo>
                    <a:pt x="353" y="1126"/>
                  </a:lnTo>
                  <a:lnTo>
                    <a:pt x="359" y="1124"/>
                  </a:lnTo>
                  <a:lnTo>
                    <a:pt x="365" y="1124"/>
                  </a:lnTo>
                  <a:lnTo>
                    <a:pt x="371" y="1126"/>
                  </a:lnTo>
                  <a:lnTo>
                    <a:pt x="377" y="1129"/>
                  </a:lnTo>
                  <a:lnTo>
                    <a:pt x="383" y="1133"/>
                  </a:lnTo>
                  <a:lnTo>
                    <a:pt x="388" y="1139"/>
                  </a:lnTo>
                  <a:lnTo>
                    <a:pt x="390" y="1147"/>
                  </a:lnTo>
                  <a:lnTo>
                    <a:pt x="393" y="1155"/>
                  </a:lnTo>
                  <a:lnTo>
                    <a:pt x="395" y="1166"/>
                  </a:lnTo>
                  <a:lnTo>
                    <a:pt x="395" y="1178"/>
                  </a:lnTo>
                  <a:lnTo>
                    <a:pt x="395" y="1429"/>
                  </a:lnTo>
                  <a:lnTo>
                    <a:pt x="398" y="1429"/>
                  </a:lnTo>
                  <a:lnTo>
                    <a:pt x="398" y="1975"/>
                  </a:lnTo>
                  <a:lnTo>
                    <a:pt x="1199" y="1975"/>
                  </a:lnTo>
                  <a:lnTo>
                    <a:pt x="1199" y="1975"/>
                  </a:lnTo>
                  <a:lnTo>
                    <a:pt x="1211" y="1975"/>
                  </a:lnTo>
                  <a:lnTo>
                    <a:pt x="1220" y="1973"/>
                  </a:lnTo>
                  <a:lnTo>
                    <a:pt x="1229" y="1970"/>
                  </a:lnTo>
                  <a:lnTo>
                    <a:pt x="1237" y="1967"/>
                  </a:lnTo>
                  <a:lnTo>
                    <a:pt x="1242" y="1963"/>
                  </a:lnTo>
                  <a:lnTo>
                    <a:pt x="1247" y="1957"/>
                  </a:lnTo>
                  <a:lnTo>
                    <a:pt x="1250" y="1951"/>
                  </a:lnTo>
                  <a:lnTo>
                    <a:pt x="1251" y="1945"/>
                  </a:lnTo>
                  <a:lnTo>
                    <a:pt x="1251" y="1939"/>
                  </a:lnTo>
                  <a:lnTo>
                    <a:pt x="1250" y="1933"/>
                  </a:lnTo>
                  <a:lnTo>
                    <a:pt x="1247" y="1925"/>
                  </a:lnTo>
                  <a:lnTo>
                    <a:pt x="1242" y="1919"/>
                  </a:lnTo>
                  <a:lnTo>
                    <a:pt x="1238" y="1912"/>
                  </a:lnTo>
                  <a:lnTo>
                    <a:pt x="1231" y="1906"/>
                  </a:lnTo>
                  <a:lnTo>
                    <a:pt x="1222" y="1900"/>
                  </a:lnTo>
                  <a:lnTo>
                    <a:pt x="1211" y="1894"/>
                  </a:lnTo>
                  <a:lnTo>
                    <a:pt x="1211" y="1894"/>
                  </a:lnTo>
                  <a:lnTo>
                    <a:pt x="1198" y="1886"/>
                  </a:lnTo>
                  <a:lnTo>
                    <a:pt x="1186" y="1878"/>
                  </a:lnTo>
                  <a:lnTo>
                    <a:pt x="1171" y="1863"/>
                  </a:lnTo>
                  <a:lnTo>
                    <a:pt x="1163" y="1855"/>
                  </a:lnTo>
                  <a:lnTo>
                    <a:pt x="1156" y="1845"/>
                  </a:lnTo>
                  <a:lnTo>
                    <a:pt x="1150" y="1834"/>
                  </a:lnTo>
                  <a:lnTo>
                    <a:pt x="1142" y="1822"/>
                  </a:lnTo>
                  <a:lnTo>
                    <a:pt x="1138" y="1810"/>
                  </a:lnTo>
                  <a:lnTo>
                    <a:pt x="1133" y="1797"/>
                  </a:lnTo>
                  <a:lnTo>
                    <a:pt x="1132" y="1780"/>
                  </a:lnTo>
                  <a:lnTo>
                    <a:pt x="1130" y="1764"/>
                  </a:lnTo>
                  <a:lnTo>
                    <a:pt x="1130" y="1764"/>
                  </a:lnTo>
                  <a:lnTo>
                    <a:pt x="1132" y="1746"/>
                  </a:lnTo>
                  <a:lnTo>
                    <a:pt x="1135" y="1728"/>
                  </a:lnTo>
                  <a:lnTo>
                    <a:pt x="1141" y="1710"/>
                  </a:lnTo>
                  <a:lnTo>
                    <a:pt x="1148" y="1692"/>
                  </a:lnTo>
                  <a:lnTo>
                    <a:pt x="1159" y="1677"/>
                  </a:lnTo>
                  <a:lnTo>
                    <a:pt x="1169" y="1662"/>
                  </a:lnTo>
                  <a:lnTo>
                    <a:pt x="1183" y="1647"/>
                  </a:lnTo>
                  <a:lnTo>
                    <a:pt x="1198" y="1634"/>
                  </a:lnTo>
                  <a:lnTo>
                    <a:pt x="1214" y="1622"/>
                  </a:lnTo>
                  <a:lnTo>
                    <a:pt x="1232" y="1611"/>
                  </a:lnTo>
                  <a:lnTo>
                    <a:pt x="1250" y="1602"/>
                  </a:lnTo>
                  <a:lnTo>
                    <a:pt x="1271" y="1595"/>
                  </a:lnTo>
                  <a:lnTo>
                    <a:pt x="1292" y="1589"/>
                  </a:lnTo>
                  <a:lnTo>
                    <a:pt x="1314" y="1585"/>
                  </a:lnTo>
                  <a:lnTo>
                    <a:pt x="1337" y="1582"/>
                  </a:lnTo>
                  <a:lnTo>
                    <a:pt x="1361" y="1580"/>
                  </a:lnTo>
                  <a:lnTo>
                    <a:pt x="1361" y="1580"/>
                  </a:lnTo>
                  <a:lnTo>
                    <a:pt x="1383" y="1582"/>
                  </a:lnTo>
                  <a:lnTo>
                    <a:pt x="1405" y="1585"/>
                  </a:lnTo>
                  <a:lnTo>
                    <a:pt x="1428" y="1589"/>
                  </a:lnTo>
                  <a:lnTo>
                    <a:pt x="1449" y="1595"/>
                  </a:lnTo>
                  <a:lnTo>
                    <a:pt x="1470" y="1602"/>
                  </a:lnTo>
                  <a:lnTo>
                    <a:pt x="1488" y="1611"/>
                  </a:lnTo>
                  <a:lnTo>
                    <a:pt x="1506" y="1622"/>
                  </a:lnTo>
                  <a:lnTo>
                    <a:pt x="1522" y="1634"/>
                  </a:lnTo>
                  <a:lnTo>
                    <a:pt x="1537" y="1647"/>
                  </a:lnTo>
                  <a:lnTo>
                    <a:pt x="1550" y="1662"/>
                  </a:lnTo>
                  <a:lnTo>
                    <a:pt x="1561" y="1677"/>
                  </a:lnTo>
                  <a:lnTo>
                    <a:pt x="1571" y="1692"/>
                  </a:lnTo>
                  <a:lnTo>
                    <a:pt x="1579" y="1710"/>
                  </a:lnTo>
                  <a:lnTo>
                    <a:pt x="1585" y="1728"/>
                  </a:lnTo>
                  <a:lnTo>
                    <a:pt x="1588" y="1746"/>
                  </a:lnTo>
                  <a:lnTo>
                    <a:pt x="1589" y="1764"/>
                  </a:lnTo>
                  <a:lnTo>
                    <a:pt x="1589" y="1764"/>
                  </a:lnTo>
                  <a:close/>
                </a:path>
              </a:pathLst>
            </a:custGeom>
            <a:solidFill>
              <a:srgbClr val="FF0000"/>
            </a:solidFill>
            <a:ln w="28575">
              <a:solidFill>
                <a:schemeClr val="bg1">
                  <a:lumMod val="50000"/>
                </a:schemeClr>
              </a:solidFill>
              <a:prstDash val="solid"/>
              <a:round/>
              <a:headEnd/>
              <a:tailEnd/>
            </a:ln>
          </p:spPr>
          <p:txBody>
            <a:bodyPr lIns="360000" anchor="ctr"/>
            <a:lstStyle/>
            <a:p>
              <a:pPr algn="ctr">
                <a:defRPr/>
              </a:pPr>
              <a:r>
                <a:rPr lang="en-US" sz="4000" b="1" dirty="0" smtClean="0"/>
                <a:t>Future</a:t>
              </a:r>
              <a:endParaRPr lang="en-GB" sz="4000" b="1" dirty="0"/>
            </a:p>
          </p:txBody>
        </p:sp>
        <p:sp>
          <p:nvSpPr>
            <p:cNvPr id="9" name="Freeform 13"/>
            <p:cNvSpPr>
              <a:spLocks/>
            </p:cNvSpPr>
            <p:nvPr/>
          </p:nvSpPr>
          <p:spPr bwMode="auto">
            <a:xfrm>
              <a:off x="5796136" y="3210426"/>
              <a:ext cx="2610444" cy="2162425"/>
            </a:xfrm>
            <a:custGeom>
              <a:avLst/>
              <a:gdLst>
                <a:gd name="T0" fmla="*/ 179 w 1976"/>
                <a:gd name="T1" fmla="*/ 1584 h 2375"/>
                <a:gd name="T2" fmla="*/ 130 w 1976"/>
                <a:gd name="T3" fmla="*/ 1563 h 2375"/>
                <a:gd name="T4" fmla="*/ 88 w 1976"/>
                <a:gd name="T5" fmla="*/ 1520 h 2375"/>
                <a:gd name="T6" fmla="*/ 70 w 1976"/>
                <a:gd name="T7" fmla="*/ 1489 h 2375"/>
                <a:gd name="T8" fmla="*/ 43 w 1976"/>
                <a:gd name="T9" fmla="*/ 1468 h 2375"/>
                <a:gd name="T10" fmla="*/ 18 w 1976"/>
                <a:gd name="T11" fmla="*/ 1472 h 2375"/>
                <a:gd name="T12" fmla="*/ 1 w 1976"/>
                <a:gd name="T13" fmla="*/ 1498 h 2375"/>
                <a:gd name="T14" fmla="*/ 1976 w 1976"/>
                <a:gd name="T15" fmla="*/ 2375 h 2375"/>
                <a:gd name="T16" fmla="*/ 1120 w 1976"/>
                <a:gd name="T17" fmla="*/ 394 h 2375"/>
                <a:gd name="T18" fmla="*/ 1088 w 1976"/>
                <a:gd name="T19" fmla="*/ 390 h 2375"/>
                <a:gd name="T20" fmla="*/ 1069 w 1976"/>
                <a:gd name="T21" fmla="*/ 370 h 2375"/>
                <a:gd name="T22" fmla="*/ 1070 w 1976"/>
                <a:gd name="T23" fmla="*/ 345 h 2375"/>
                <a:gd name="T24" fmla="*/ 1097 w 1976"/>
                <a:gd name="T25" fmla="*/ 318 h 2375"/>
                <a:gd name="T26" fmla="*/ 1133 w 1976"/>
                <a:gd name="T27" fmla="*/ 296 h 2375"/>
                <a:gd name="T28" fmla="*/ 1169 w 1976"/>
                <a:gd name="T29" fmla="*/ 254 h 2375"/>
                <a:gd name="T30" fmla="*/ 1187 w 1976"/>
                <a:gd name="T31" fmla="*/ 200 h 2375"/>
                <a:gd name="T32" fmla="*/ 1184 w 1976"/>
                <a:gd name="T33" fmla="*/ 146 h 2375"/>
                <a:gd name="T34" fmla="*/ 1149 w 1976"/>
                <a:gd name="T35" fmla="*/ 80 h 2375"/>
                <a:gd name="T36" fmla="*/ 1087 w 1976"/>
                <a:gd name="T37" fmla="*/ 31 h 2375"/>
                <a:gd name="T38" fmla="*/ 1004 w 1976"/>
                <a:gd name="T39" fmla="*/ 3 h 2375"/>
                <a:gd name="T40" fmla="*/ 936 w 1976"/>
                <a:gd name="T41" fmla="*/ 1 h 2375"/>
                <a:gd name="T42" fmla="*/ 849 w 1976"/>
                <a:gd name="T43" fmla="*/ 22 h 2375"/>
                <a:gd name="T44" fmla="*/ 782 w 1976"/>
                <a:gd name="T45" fmla="*/ 67 h 2375"/>
                <a:gd name="T46" fmla="*/ 740 w 1976"/>
                <a:gd name="T47" fmla="*/ 130 h 2375"/>
                <a:gd name="T48" fmla="*/ 729 w 1976"/>
                <a:gd name="T49" fmla="*/ 184 h 2375"/>
                <a:gd name="T50" fmla="*/ 741 w 1976"/>
                <a:gd name="T51" fmla="*/ 242 h 2375"/>
                <a:gd name="T52" fmla="*/ 770 w 1976"/>
                <a:gd name="T53" fmla="*/ 282 h 2375"/>
                <a:gd name="T54" fmla="*/ 810 w 1976"/>
                <a:gd name="T55" fmla="*/ 314 h 2375"/>
                <a:gd name="T56" fmla="*/ 841 w 1976"/>
                <a:gd name="T57" fmla="*/ 338 h 2375"/>
                <a:gd name="T58" fmla="*/ 850 w 1976"/>
                <a:gd name="T59" fmla="*/ 364 h 2375"/>
                <a:gd name="T60" fmla="*/ 836 w 1976"/>
                <a:gd name="T61" fmla="*/ 385 h 2375"/>
                <a:gd name="T62" fmla="*/ 798 w 1976"/>
                <a:gd name="T63" fmla="*/ 394 h 2375"/>
                <a:gd name="T64" fmla="*/ 0 w 1976"/>
                <a:gd name="T65" fmla="*/ 1199 h 2375"/>
                <a:gd name="T66" fmla="*/ 4 w 1976"/>
                <a:gd name="T67" fmla="*/ 1228 h 2375"/>
                <a:gd name="T68" fmla="*/ 24 w 1976"/>
                <a:gd name="T69" fmla="*/ 1249 h 2375"/>
                <a:gd name="T70" fmla="*/ 49 w 1976"/>
                <a:gd name="T71" fmla="*/ 1246 h 2375"/>
                <a:gd name="T72" fmla="*/ 76 w 1976"/>
                <a:gd name="T73" fmla="*/ 1219 h 2375"/>
                <a:gd name="T74" fmla="*/ 99 w 1976"/>
                <a:gd name="T75" fmla="*/ 1185 h 2375"/>
                <a:gd name="T76" fmla="*/ 140 w 1976"/>
                <a:gd name="T77" fmla="*/ 1148 h 2375"/>
                <a:gd name="T78" fmla="*/ 194 w 1976"/>
                <a:gd name="T79" fmla="*/ 1130 h 2375"/>
                <a:gd name="T80" fmla="*/ 248 w 1976"/>
                <a:gd name="T81" fmla="*/ 1134 h 2375"/>
                <a:gd name="T82" fmla="*/ 314 w 1976"/>
                <a:gd name="T83" fmla="*/ 1169 h 2375"/>
                <a:gd name="T84" fmla="*/ 363 w 1976"/>
                <a:gd name="T85" fmla="*/ 1230 h 2375"/>
                <a:gd name="T86" fmla="*/ 392 w 1976"/>
                <a:gd name="T87" fmla="*/ 1312 h 2375"/>
                <a:gd name="T88" fmla="*/ 393 w 1976"/>
                <a:gd name="T89" fmla="*/ 1382 h 2375"/>
                <a:gd name="T90" fmla="*/ 372 w 1976"/>
                <a:gd name="T91" fmla="*/ 1468 h 2375"/>
                <a:gd name="T92" fmla="*/ 327 w 1976"/>
                <a:gd name="T93" fmla="*/ 1536 h 2375"/>
                <a:gd name="T94" fmla="*/ 265 w 1976"/>
                <a:gd name="T95" fmla="*/ 1578 h 2375"/>
                <a:gd name="T96" fmla="*/ 211 w 1976"/>
                <a:gd name="T97" fmla="*/ 1589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6" h="2375">
                  <a:moveTo>
                    <a:pt x="211" y="1589"/>
                  </a:moveTo>
                  <a:lnTo>
                    <a:pt x="211" y="1589"/>
                  </a:lnTo>
                  <a:lnTo>
                    <a:pt x="194" y="1587"/>
                  </a:lnTo>
                  <a:lnTo>
                    <a:pt x="179" y="1584"/>
                  </a:lnTo>
                  <a:lnTo>
                    <a:pt x="164" y="1581"/>
                  </a:lnTo>
                  <a:lnTo>
                    <a:pt x="152" y="1575"/>
                  </a:lnTo>
                  <a:lnTo>
                    <a:pt x="140" y="1569"/>
                  </a:lnTo>
                  <a:lnTo>
                    <a:pt x="130" y="1563"/>
                  </a:lnTo>
                  <a:lnTo>
                    <a:pt x="121" y="1556"/>
                  </a:lnTo>
                  <a:lnTo>
                    <a:pt x="112" y="1548"/>
                  </a:lnTo>
                  <a:lnTo>
                    <a:pt x="99" y="1533"/>
                  </a:lnTo>
                  <a:lnTo>
                    <a:pt x="88" y="1520"/>
                  </a:lnTo>
                  <a:lnTo>
                    <a:pt x="81" y="1508"/>
                  </a:lnTo>
                  <a:lnTo>
                    <a:pt x="81" y="1508"/>
                  </a:lnTo>
                  <a:lnTo>
                    <a:pt x="76" y="1498"/>
                  </a:lnTo>
                  <a:lnTo>
                    <a:pt x="70" y="1489"/>
                  </a:lnTo>
                  <a:lnTo>
                    <a:pt x="63" y="1481"/>
                  </a:lnTo>
                  <a:lnTo>
                    <a:pt x="57" y="1475"/>
                  </a:lnTo>
                  <a:lnTo>
                    <a:pt x="49" y="1471"/>
                  </a:lnTo>
                  <a:lnTo>
                    <a:pt x="43" y="1468"/>
                  </a:lnTo>
                  <a:lnTo>
                    <a:pt x="36" y="1468"/>
                  </a:lnTo>
                  <a:lnTo>
                    <a:pt x="30" y="1468"/>
                  </a:lnTo>
                  <a:lnTo>
                    <a:pt x="24" y="1469"/>
                  </a:lnTo>
                  <a:lnTo>
                    <a:pt x="18" y="1472"/>
                  </a:lnTo>
                  <a:lnTo>
                    <a:pt x="13" y="1477"/>
                  </a:lnTo>
                  <a:lnTo>
                    <a:pt x="9" y="1483"/>
                  </a:lnTo>
                  <a:lnTo>
                    <a:pt x="4" y="1489"/>
                  </a:lnTo>
                  <a:lnTo>
                    <a:pt x="1" y="1498"/>
                  </a:lnTo>
                  <a:lnTo>
                    <a:pt x="0" y="1508"/>
                  </a:lnTo>
                  <a:lnTo>
                    <a:pt x="0" y="1520"/>
                  </a:lnTo>
                  <a:lnTo>
                    <a:pt x="0" y="2375"/>
                  </a:lnTo>
                  <a:lnTo>
                    <a:pt x="1976" y="2375"/>
                  </a:lnTo>
                  <a:lnTo>
                    <a:pt x="1976" y="396"/>
                  </a:lnTo>
                  <a:lnTo>
                    <a:pt x="1522" y="396"/>
                  </a:lnTo>
                  <a:lnTo>
                    <a:pt x="1522" y="394"/>
                  </a:lnTo>
                  <a:lnTo>
                    <a:pt x="1120" y="394"/>
                  </a:lnTo>
                  <a:lnTo>
                    <a:pt x="1120" y="394"/>
                  </a:lnTo>
                  <a:lnTo>
                    <a:pt x="1108" y="394"/>
                  </a:lnTo>
                  <a:lnTo>
                    <a:pt x="1097" y="393"/>
                  </a:lnTo>
                  <a:lnTo>
                    <a:pt x="1088" y="390"/>
                  </a:lnTo>
                  <a:lnTo>
                    <a:pt x="1082" y="385"/>
                  </a:lnTo>
                  <a:lnTo>
                    <a:pt x="1076" y="381"/>
                  </a:lnTo>
                  <a:lnTo>
                    <a:pt x="1072" y="376"/>
                  </a:lnTo>
                  <a:lnTo>
                    <a:pt x="1069" y="370"/>
                  </a:lnTo>
                  <a:lnTo>
                    <a:pt x="1067" y="364"/>
                  </a:lnTo>
                  <a:lnTo>
                    <a:pt x="1067" y="358"/>
                  </a:lnTo>
                  <a:lnTo>
                    <a:pt x="1067" y="351"/>
                  </a:lnTo>
                  <a:lnTo>
                    <a:pt x="1070" y="345"/>
                  </a:lnTo>
                  <a:lnTo>
                    <a:pt x="1075" y="338"/>
                  </a:lnTo>
                  <a:lnTo>
                    <a:pt x="1081" y="332"/>
                  </a:lnTo>
                  <a:lnTo>
                    <a:pt x="1088" y="324"/>
                  </a:lnTo>
                  <a:lnTo>
                    <a:pt x="1097" y="318"/>
                  </a:lnTo>
                  <a:lnTo>
                    <a:pt x="1108" y="314"/>
                  </a:lnTo>
                  <a:lnTo>
                    <a:pt x="1108" y="314"/>
                  </a:lnTo>
                  <a:lnTo>
                    <a:pt x="1120" y="306"/>
                  </a:lnTo>
                  <a:lnTo>
                    <a:pt x="1133" y="296"/>
                  </a:lnTo>
                  <a:lnTo>
                    <a:pt x="1148" y="282"/>
                  </a:lnTo>
                  <a:lnTo>
                    <a:pt x="1155" y="273"/>
                  </a:lnTo>
                  <a:lnTo>
                    <a:pt x="1163" y="264"/>
                  </a:lnTo>
                  <a:lnTo>
                    <a:pt x="1169" y="254"/>
                  </a:lnTo>
                  <a:lnTo>
                    <a:pt x="1175" y="242"/>
                  </a:lnTo>
                  <a:lnTo>
                    <a:pt x="1181" y="230"/>
                  </a:lnTo>
                  <a:lnTo>
                    <a:pt x="1184" y="215"/>
                  </a:lnTo>
                  <a:lnTo>
                    <a:pt x="1187" y="200"/>
                  </a:lnTo>
                  <a:lnTo>
                    <a:pt x="1188" y="184"/>
                  </a:lnTo>
                  <a:lnTo>
                    <a:pt x="1188" y="184"/>
                  </a:lnTo>
                  <a:lnTo>
                    <a:pt x="1187" y="166"/>
                  </a:lnTo>
                  <a:lnTo>
                    <a:pt x="1184" y="146"/>
                  </a:lnTo>
                  <a:lnTo>
                    <a:pt x="1178" y="130"/>
                  </a:lnTo>
                  <a:lnTo>
                    <a:pt x="1170" y="112"/>
                  </a:lnTo>
                  <a:lnTo>
                    <a:pt x="1160" y="95"/>
                  </a:lnTo>
                  <a:lnTo>
                    <a:pt x="1149" y="80"/>
                  </a:lnTo>
                  <a:lnTo>
                    <a:pt x="1136" y="67"/>
                  </a:lnTo>
                  <a:lnTo>
                    <a:pt x="1121" y="53"/>
                  </a:lnTo>
                  <a:lnTo>
                    <a:pt x="1105" y="42"/>
                  </a:lnTo>
                  <a:lnTo>
                    <a:pt x="1087" y="31"/>
                  </a:lnTo>
                  <a:lnTo>
                    <a:pt x="1067" y="22"/>
                  </a:lnTo>
                  <a:lnTo>
                    <a:pt x="1048" y="15"/>
                  </a:lnTo>
                  <a:lnTo>
                    <a:pt x="1027" y="7"/>
                  </a:lnTo>
                  <a:lnTo>
                    <a:pt x="1004" y="3"/>
                  </a:lnTo>
                  <a:lnTo>
                    <a:pt x="982" y="1"/>
                  </a:lnTo>
                  <a:lnTo>
                    <a:pt x="958" y="0"/>
                  </a:lnTo>
                  <a:lnTo>
                    <a:pt x="958" y="0"/>
                  </a:lnTo>
                  <a:lnTo>
                    <a:pt x="936" y="1"/>
                  </a:lnTo>
                  <a:lnTo>
                    <a:pt x="912" y="3"/>
                  </a:lnTo>
                  <a:lnTo>
                    <a:pt x="891" y="7"/>
                  </a:lnTo>
                  <a:lnTo>
                    <a:pt x="870" y="15"/>
                  </a:lnTo>
                  <a:lnTo>
                    <a:pt x="849" y="22"/>
                  </a:lnTo>
                  <a:lnTo>
                    <a:pt x="830" y="31"/>
                  </a:lnTo>
                  <a:lnTo>
                    <a:pt x="813" y="42"/>
                  </a:lnTo>
                  <a:lnTo>
                    <a:pt x="797" y="53"/>
                  </a:lnTo>
                  <a:lnTo>
                    <a:pt x="782" y="67"/>
                  </a:lnTo>
                  <a:lnTo>
                    <a:pt x="768" y="80"/>
                  </a:lnTo>
                  <a:lnTo>
                    <a:pt x="756" y="95"/>
                  </a:lnTo>
                  <a:lnTo>
                    <a:pt x="747" y="112"/>
                  </a:lnTo>
                  <a:lnTo>
                    <a:pt x="740" y="130"/>
                  </a:lnTo>
                  <a:lnTo>
                    <a:pt x="734" y="146"/>
                  </a:lnTo>
                  <a:lnTo>
                    <a:pt x="731" y="166"/>
                  </a:lnTo>
                  <a:lnTo>
                    <a:pt x="729" y="184"/>
                  </a:lnTo>
                  <a:lnTo>
                    <a:pt x="729" y="184"/>
                  </a:lnTo>
                  <a:lnTo>
                    <a:pt x="729" y="200"/>
                  </a:lnTo>
                  <a:lnTo>
                    <a:pt x="732" y="215"/>
                  </a:lnTo>
                  <a:lnTo>
                    <a:pt x="737" y="230"/>
                  </a:lnTo>
                  <a:lnTo>
                    <a:pt x="741" y="242"/>
                  </a:lnTo>
                  <a:lnTo>
                    <a:pt x="747" y="254"/>
                  </a:lnTo>
                  <a:lnTo>
                    <a:pt x="755" y="264"/>
                  </a:lnTo>
                  <a:lnTo>
                    <a:pt x="762" y="273"/>
                  </a:lnTo>
                  <a:lnTo>
                    <a:pt x="770" y="282"/>
                  </a:lnTo>
                  <a:lnTo>
                    <a:pt x="785" y="296"/>
                  </a:lnTo>
                  <a:lnTo>
                    <a:pt x="797" y="306"/>
                  </a:lnTo>
                  <a:lnTo>
                    <a:pt x="810" y="314"/>
                  </a:lnTo>
                  <a:lnTo>
                    <a:pt x="810" y="314"/>
                  </a:lnTo>
                  <a:lnTo>
                    <a:pt x="819" y="318"/>
                  </a:lnTo>
                  <a:lnTo>
                    <a:pt x="828" y="324"/>
                  </a:lnTo>
                  <a:lnTo>
                    <a:pt x="836" y="332"/>
                  </a:lnTo>
                  <a:lnTo>
                    <a:pt x="841" y="338"/>
                  </a:lnTo>
                  <a:lnTo>
                    <a:pt x="846" y="345"/>
                  </a:lnTo>
                  <a:lnTo>
                    <a:pt x="849" y="351"/>
                  </a:lnTo>
                  <a:lnTo>
                    <a:pt x="850" y="358"/>
                  </a:lnTo>
                  <a:lnTo>
                    <a:pt x="850" y="364"/>
                  </a:lnTo>
                  <a:lnTo>
                    <a:pt x="849" y="370"/>
                  </a:lnTo>
                  <a:lnTo>
                    <a:pt x="846" y="376"/>
                  </a:lnTo>
                  <a:lnTo>
                    <a:pt x="841" y="381"/>
                  </a:lnTo>
                  <a:lnTo>
                    <a:pt x="836" y="385"/>
                  </a:lnTo>
                  <a:lnTo>
                    <a:pt x="828" y="390"/>
                  </a:lnTo>
                  <a:lnTo>
                    <a:pt x="819" y="393"/>
                  </a:lnTo>
                  <a:lnTo>
                    <a:pt x="809" y="394"/>
                  </a:lnTo>
                  <a:lnTo>
                    <a:pt x="798" y="394"/>
                  </a:lnTo>
                  <a:lnTo>
                    <a:pt x="547" y="394"/>
                  </a:lnTo>
                  <a:lnTo>
                    <a:pt x="547" y="396"/>
                  </a:lnTo>
                  <a:lnTo>
                    <a:pt x="0" y="396"/>
                  </a:lnTo>
                  <a:lnTo>
                    <a:pt x="0" y="1199"/>
                  </a:lnTo>
                  <a:lnTo>
                    <a:pt x="0" y="1199"/>
                  </a:lnTo>
                  <a:lnTo>
                    <a:pt x="0" y="1209"/>
                  </a:lnTo>
                  <a:lnTo>
                    <a:pt x="1" y="1219"/>
                  </a:lnTo>
                  <a:lnTo>
                    <a:pt x="4" y="1228"/>
                  </a:lnTo>
                  <a:lnTo>
                    <a:pt x="9" y="1236"/>
                  </a:lnTo>
                  <a:lnTo>
                    <a:pt x="13" y="1242"/>
                  </a:lnTo>
                  <a:lnTo>
                    <a:pt x="18" y="1246"/>
                  </a:lnTo>
                  <a:lnTo>
                    <a:pt x="24" y="1249"/>
                  </a:lnTo>
                  <a:lnTo>
                    <a:pt x="30" y="1251"/>
                  </a:lnTo>
                  <a:lnTo>
                    <a:pt x="36" y="1251"/>
                  </a:lnTo>
                  <a:lnTo>
                    <a:pt x="43" y="1249"/>
                  </a:lnTo>
                  <a:lnTo>
                    <a:pt x="49" y="1246"/>
                  </a:lnTo>
                  <a:lnTo>
                    <a:pt x="57" y="1242"/>
                  </a:lnTo>
                  <a:lnTo>
                    <a:pt x="63" y="1236"/>
                  </a:lnTo>
                  <a:lnTo>
                    <a:pt x="70" y="1228"/>
                  </a:lnTo>
                  <a:lnTo>
                    <a:pt x="76" y="1219"/>
                  </a:lnTo>
                  <a:lnTo>
                    <a:pt x="81" y="1211"/>
                  </a:lnTo>
                  <a:lnTo>
                    <a:pt x="81" y="1211"/>
                  </a:lnTo>
                  <a:lnTo>
                    <a:pt x="88" y="1197"/>
                  </a:lnTo>
                  <a:lnTo>
                    <a:pt x="99" y="1185"/>
                  </a:lnTo>
                  <a:lnTo>
                    <a:pt x="112" y="1170"/>
                  </a:lnTo>
                  <a:lnTo>
                    <a:pt x="121" y="1163"/>
                  </a:lnTo>
                  <a:lnTo>
                    <a:pt x="130" y="1155"/>
                  </a:lnTo>
                  <a:lnTo>
                    <a:pt x="140" y="1148"/>
                  </a:lnTo>
                  <a:lnTo>
                    <a:pt x="152" y="1142"/>
                  </a:lnTo>
                  <a:lnTo>
                    <a:pt x="164" y="1137"/>
                  </a:lnTo>
                  <a:lnTo>
                    <a:pt x="179" y="1133"/>
                  </a:lnTo>
                  <a:lnTo>
                    <a:pt x="194" y="1130"/>
                  </a:lnTo>
                  <a:lnTo>
                    <a:pt x="211" y="1130"/>
                  </a:lnTo>
                  <a:lnTo>
                    <a:pt x="211" y="1130"/>
                  </a:lnTo>
                  <a:lnTo>
                    <a:pt x="229" y="1131"/>
                  </a:lnTo>
                  <a:lnTo>
                    <a:pt x="248" y="1134"/>
                  </a:lnTo>
                  <a:lnTo>
                    <a:pt x="265" y="1140"/>
                  </a:lnTo>
                  <a:lnTo>
                    <a:pt x="282" y="1148"/>
                  </a:lnTo>
                  <a:lnTo>
                    <a:pt x="299" y="1157"/>
                  </a:lnTo>
                  <a:lnTo>
                    <a:pt x="314" y="1169"/>
                  </a:lnTo>
                  <a:lnTo>
                    <a:pt x="327" y="1182"/>
                  </a:lnTo>
                  <a:lnTo>
                    <a:pt x="341" y="1197"/>
                  </a:lnTo>
                  <a:lnTo>
                    <a:pt x="353" y="1214"/>
                  </a:lnTo>
                  <a:lnTo>
                    <a:pt x="363" y="1230"/>
                  </a:lnTo>
                  <a:lnTo>
                    <a:pt x="372" y="1249"/>
                  </a:lnTo>
                  <a:lnTo>
                    <a:pt x="380" y="1270"/>
                  </a:lnTo>
                  <a:lnTo>
                    <a:pt x="387" y="1291"/>
                  </a:lnTo>
                  <a:lnTo>
                    <a:pt x="392" y="1312"/>
                  </a:lnTo>
                  <a:lnTo>
                    <a:pt x="393" y="1336"/>
                  </a:lnTo>
                  <a:lnTo>
                    <a:pt x="395" y="1359"/>
                  </a:lnTo>
                  <a:lnTo>
                    <a:pt x="395" y="1359"/>
                  </a:lnTo>
                  <a:lnTo>
                    <a:pt x="393" y="1382"/>
                  </a:lnTo>
                  <a:lnTo>
                    <a:pt x="392" y="1405"/>
                  </a:lnTo>
                  <a:lnTo>
                    <a:pt x="387" y="1427"/>
                  </a:lnTo>
                  <a:lnTo>
                    <a:pt x="380" y="1448"/>
                  </a:lnTo>
                  <a:lnTo>
                    <a:pt x="372" y="1468"/>
                  </a:lnTo>
                  <a:lnTo>
                    <a:pt x="363" y="1487"/>
                  </a:lnTo>
                  <a:lnTo>
                    <a:pt x="353" y="1505"/>
                  </a:lnTo>
                  <a:lnTo>
                    <a:pt x="341" y="1521"/>
                  </a:lnTo>
                  <a:lnTo>
                    <a:pt x="327" y="1536"/>
                  </a:lnTo>
                  <a:lnTo>
                    <a:pt x="314" y="1548"/>
                  </a:lnTo>
                  <a:lnTo>
                    <a:pt x="299" y="1560"/>
                  </a:lnTo>
                  <a:lnTo>
                    <a:pt x="282" y="1571"/>
                  </a:lnTo>
                  <a:lnTo>
                    <a:pt x="265" y="1578"/>
                  </a:lnTo>
                  <a:lnTo>
                    <a:pt x="248" y="1584"/>
                  </a:lnTo>
                  <a:lnTo>
                    <a:pt x="229" y="1587"/>
                  </a:lnTo>
                  <a:lnTo>
                    <a:pt x="211" y="1589"/>
                  </a:lnTo>
                  <a:lnTo>
                    <a:pt x="211" y="1589"/>
                  </a:lnTo>
                  <a:close/>
                </a:path>
              </a:pathLst>
            </a:custGeom>
            <a:solidFill>
              <a:srgbClr val="4EFB25"/>
            </a:solidFill>
            <a:ln w="28575">
              <a:solidFill>
                <a:schemeClr val="bg1">
                  <a:lumMod val="50000"/>
                </a:schemeClr>
              </a:solidFill>
              <a:prstDash val="solid"/>
              <a:round/>
              <a:headEnd/>
              <a:tailEnd/>
            </a:ln>
          </p:spPr>
          <p:txBody>
            <a:bodyPr lIns="324000" tIns="288000" anchor="ctr"/>
            <a:lstStyle/>
            <a:p>
              <a:pPr algn="ctr">
                <a:defRPr/>
              </a:pPr>
              <a:r>
                <a:rPr lang="en-US" sz="4000" b="1" dirty="0" smtClean="0"/>
                <a:t>Across Strands</a:t>
              </a:r>
              <a:endParaRPr lang="en-GB" sz="4000" b="1" dirty="0"/>
            </a:p>
          </p:txBody>
        </p:sp>
      </p:grpSp>
      <p:sp>
        <p:nvSpPr>
          <p:cNvPr id="11" name="Oval 10"/>
          <p:cNvSpPr/>
          <p:nvPr/>
        </p:nvSpPr>
        <p:spPr>
          <a:xfrm>
            <a:off x="641931" y="3804065"/>
            <a:ext cx="2808312" cy="1337374"/>
          </a:xfrm>
          <a:prstGeom prst="ellipse">
            <a:avLst/>
          </a:prstGeom>
          <a:noFill/>
          <a:ln w="825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Title 4"/>
          <p:cNvSpPr txBox="1">
            <a:spLocks/>
          </p:cNvSpPr>
          <p:nvPr/>
        </p:nvSpPr>
        <p:spPr bwMode="auto">
          <a:xfrm>
            <a:off x="1779840" y="2086287"/>
            <a:ext cx="5981076" cy="2205351"/>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w="60325">
            <a:solidFill>
              <a:srgbClr val="000000"/>
            </a:solidFill>
            <a:miter lim="800000"/>
            <a:headEnd/>
            <a:tailEnd/>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lvl1pPr algn="r" rtl="0" eaLnBrk="1" fontAlgn="base" hangingPunct="1">
              <a:spcBef>
                <a:spcPct val="0"/>
              </a:spcBef>
              <a:spcAft>
                <a:spcPct val="0"/>
              </a:spcAft>
              <a:defRPr sz="2400" b="1">
                <a:solidFill>
                  <a:schemeClr val="tx1"/>
                </a:solidFill>
                <a:effectLst>
                  <a:outerShdw blurRad="38100" dist="38100" dir="2700000" algn="tl">
                    <a:srgbClr val="000000">
                      <a:alpha val="43137"/>
                    </a:srgbClr>
                  </a:outerShdw>
                </a:effectLst>
                <a:latin typeface="Century Gothic" pitchFamily="34" charset="0"/>
                <a:ea typeface="+mj-ea"/>
                <a:cs typeface="+mj-cs"/>
              </a:defRPr>
            </a:lvl1pPr>
            <a:lvl2pPr algn="l" rtl="0" eaLnBrk="1" fontAlgn="base" hangingPunct="1">
              <a:spcBef>
                <a:spcPct val="0"/>
              </a:spcBef>
              <a:spcAft>
                <a:spcPct val="0"/>
              </a:spcAft>
              <a:defRPr sz="1400" b="1">
                <a:solidFill>
                  <a:schemeClr val="tx2"/>
                </a:solidFill>
                <a:latin typeface="Tahoma" pitchFamily="34" charset="0"/>
              </a:defRPr>
            </a:lvl2pPr>
            <a:lvl3pPr algn="l" rtl="0" eaLnBrk="1" fontAlgn="base" hangingPunct="1">
              <a:spcBef>
                <a:spcPct val="0"/>
              </a:spcBef>
              <a:spcAft>
                <a:spcPct val="0"/>
              </a:spcAft>
              <a:defRPr sz="1400" b="1">
                <a:solidFill>
                  <a:schemeClr val="tx2"/>
                </a:solidFill>
                <a:latin typeface="Tahoma" pitchFamily="34" charset="0"/>
              </a:defRPr>
            </a:lvl3pPr>
            <a:lvl4pPr algn="l" rtl="0" eaLnBrk="1" fontAlgn="base" hangingPunct="1">
              <a:spcBef>
                <a:spcPct val="0"/>
              </a:spcBef>
              <a:spcAft>
                <a:spcPct val="0"/>
              </a:spcAft>
              <a:defRPr sz="1400" b="1">
                <a:solidFill>
                  <a:schemeClr val="tx2"/>
                </a:solidFill>
                <a:latin typeface="Tahoma" pitchFamily="34" charset="0"/>
              </a:defRPr>
            </a:lvl4pPr>
            <a:lvl5pPr algn="l" rtl="0" eaLnBrk="1" fontAlgn="base" hangingPunct="1">
              <a:spcBef>
                <a:spcPct val="0"/>
              </a:spcBef>
              <a:spcAft>
                <a:spcPct val="0"/>
              </a:spcAft>
              <a:defRPr sz="1400" b="1">
                <a:solidFill>
                  <a:schemeClr val="tx2"/>
                </a:solidFill>
                <a:latin typeface="Tahoma" pitchFamily="34" charset="0"/>
              </a:defRPr>
            </a:lvl5pPr>
            <a:lvl6pPr marL="457200" algn="ctr" rtl="0" eaLnBrk="1" fontAlgn="base" hangingPunct="1">
              <a:spcBef>
                <a:spcPct val="0"/>
              </a:spcBef>
              <a:spcAft>
                <a:spcPct val="0"/>
              </a:spcAft>
              <a:defRPr sz="1600" b="1">
                <a:solidFill>
                  <a:schemeClr val="tx2"/>
                </a:solidFill>
                <a:latin typeface="Tahoma" pitchFamily="34" charset="0"/>
              </a:defRPr>
            </a:lvl6pPr>
            <a:lvl7pPr marL="914400" algn="ctr" rtl="0" eaLnBrk="1" fontAlgn="base" hangingPunct="1">
              <a:spcBef>
                <a:spcPct val="0"/>
              </a:spcBef>
              <a:spcAft>
                <a:spcPct val="0"/>
              </a:spcAft>
              <a:defRPr sz="1600" b="1">
                <a:solidFill>
                  <a:schemeClr val="tx2"/>
                </a:solidFill>
                <a:latin typeface="Tahoma" pitchFamily="34" charset="0"/>
              </a:defRPr>
            </a:lvl7pPr>
            <a:lvl8pPr marL="1371600" algn="ctr" rtl="0" eaLnBrk="1" fontAlgn="base" hangingPunct="1">
              <a:spcBef>
                <a:spcPct val="0"/>
              </a:spcBef>
              <a:spcAft>
                <a:spcPct val="0"/>
              </a:spcAft>
              <a:defRPr sz="1600" b="1">
                <a:solidFill>
                  <a:schemeClr val="tx2"/>
                </a:solidFill>
                <a:latin typeface="Tahoma" pitchFamily="34" charset="0"/>
              </a:defRPr>
            </a:lvl8pPr>
            <a:lvl9pPr marL="1828800" algn="ctr" rtl="0" eaLnBrk="1" fontAlgn="base" hangingPunct="1">
              <a:spcBef>
                <a:spcPct val="0"/>
              </a:spcBef>
              <a:spcAft>
                <a:spcPct val="0"/>
              </a:spcAft>
              <a:defRPr sz="1600" b="1">
                <a:solidFill>
                  <a:schemeClr val="tx2"/>
                </a:solidFill>
                <a:latin typeface="Tahoma" pitchFamily="34" charset="0"/>
              </a:defRPr>
            </a:lvl9pPr>
          </a:lstStyle>
          <a:p>
            <a:pPr algn="ctr"/>
            <a:r>
              <a:rPr lang="en-IE" sz="3200" u="sng" kern="0" dirty="0" smtClean="0"/>
              <a:t>Prior Knowledge</a:t>
            </a:r>
          </a:p>
          <a:p>
            <a:pPr algn="ctr"/>
            <a:endParaRPr lang="en-IE" sz="3200" u="sng" kern="0" dirty="0" smtClean="0"/>
          </a:p>
          <a:p>
            <a:pPr marL="457200" indent="-457200" algn="l">
              <a:buFont typeface="Arial" panose="020B0604020202020204" pitchFamily="34" charset="0"/>
              <a:buChar char="•"/>
            </a:pPr>
            <a:r>
              <a:rPr lang="en-IE" sz="3200" b="0" kern="0" dirty="0" smtClean="0">
                <a:effectLst/>
              </a:rPr>
              <a:t>Number Systems </a:t>
            </a:r>
            <a:r>
              <a:rPr lang="en-IE" sz="3200" b="0" kern="0" dirty="0" smtClean="0">
                <a:solidFill>
                  <a:srgbClr val="FF0000"/>
                </a:solidFill>
                <a:effectLst/>
              </a:rPr>
              <a:t>(</a:t>
            </a:r>
            <a:r>
              <a:rPr lang="en-IE" sz="3200" b="0" dirty="0" smtClean="0">
                <a:solidFill>
                  <a:srgbClr val="FF0000"/>
                </a:solidFill>
                <a:effectLst/>
                <a:latin typeface="Cambria Math"/>
                <a:ea typeface="Cambria Math"/>
              </a:rPr>
              <a:t>ℕ, </a:t>
            </a:r>
            <a:r>
              <a:rPr lang="en-IE" sz="3200" b="0" dirty="0">
                <a:solidFill>
                  <a:srgbClr val="FF0000"/>
                </a:solidFill>
                <a:effectLst/>
                <a:latin typeface="Cambria Math"/>
                <a:ea typeface="Cambria Math"/>
              </a:rPr>
              <a:t>ℤ </a:t>
            </a:r>
            <a:r>
              <a:rPr lang="en-IE" sz="3200" kern="0" dirty="0" smtClean="0">
                <a:solidFill>
                  <a:srgbClr val="FF0000"/>
                </a:solidFill>
                <a:effectLst/>
              </a:rPr>
              <a:t>&amp; </a:t>
            </a:r>
            <a:r>
              <a:rPr lang="en-IE" sz="3200" b="0" dirty="0" smtClean="0">
                <a:solidFill>
                  <a:srgbClr val="FF0000"/>
                </a:solidFill>
                <a:effectLst/>
                <a:latin typeface="Calibri" panose="020F0502020204030204" pitchFamily="34" charset="0"/>
                <a:ea typeface="Cambria Math"/>
              </a:rPr>
              <a:t>ℚ</a:t>
            </a:r>
            <a:r>
              <a:rPr lang="en-IE" sz="3200" b="0" kern="0" dirty="0">
                <a:solidFill>
                  <a:srgbClr val="FF0000"/>
                </a:solidFill>
                <a:effectLst/>
              </a:rPr>
              <a:t>)</a:t>
            </a:r>
            <a:endParaRPr lang="en-IE" sz="3200" b="0" kern="0" dirty="0" smtClean="0">
              <a:solidFill>
                <a:srgbClr val="FF0000"/>
              </a:solidFill>
              <a:effectLst/>
            </a:endParaRPr>
          </a:p>
        </p:txBody>
      </p:sp>
    </p:spTree>
    <p:extLst>
      <p:ext uri="{BB962C8B-B14F-4D97-AF65-F5344CB8AC3E}">
        <p14:creationId xmlns:p14="http://schemas.microsoft.com/office/powerpoint/2010/main" val="280058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Oval 140"/>
          <p:cNvSpPr/>
          <p:nvPr/>
        </p:nvSpPr>
        <p:spPr>
          <a:xfrm>
            <a:off x="2036986" y="2790508"/>
            <a:ext cx="6581681" cy="2726311"/>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latin typeface="Calibri" panose="020F0502020204030204" pitchFamily="34" charset="0"/>
            </a:endParaRPr>
          </a:p>
        </p:txBody>
      </p:sp>
      <p:sp>
        <p:nvSpPr>
          <p:cNvPr id="142" name="Oval 141"/>
          <p:cNvSpPr/>
          <p:nvPr/>
        </p:nvSpPr>
        <p:spPr>
          <a:xfrm>
            <a:off x="3843061" y="3118951"/>
            <a:ext cx="4546904" cy="211312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schemeClr val="tx2"/>
              </a:solidFill>
              <a:latin typeface="Calibri" panose="020F0502020204030204" pitchFamily="34" charset="0"/>
            </a:endParaRPr>
          </a:p>
        </p:txBody>
      </p:sp>
      <p:sp>
        <p:nvSpPr>
          <p:cNvPr id="152" name="Oval 151"/>
          <p:cNvSpPr/>
          <p:nvPr/>
        </p:nvSpPr>
        <p:spPr>
          <a:xfrm>
            <a:off x="5098616" y="3446559"/>
            <a:ext cx="3190468" cy="1466502"/>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schemeClr val="tx2"/>
              </a:solidFill>
              <a:latin typeface="Calibri" panose="020F0502020204030204" pitchFamily="34" charset="0"/>
            </a:endParaRPr>
          </a:p>
        </p:txBody>
      </p:sp>
      <p:grpSp>
        <p:nvGrpSpPr>
          <p:cNvPr id="11" name="Group 10"/>
          <p:cNvGrpSpPr/>
          <p:nvPr/>
        </p:nvGrpSpPr>
        <p:grpSpPr>
          <a:xfrm>
            <a:off x="8783960" y="1155322"/>
            <a:ext cx="7213784" cy="4599432"/>
            <a:chOff x="8783960" y="1155322"/>
            <a:chExt cx="7213784" cy="4599432"/>
          </a:xfrm>
        </p:grpSpPr>
        <p:sp>
          <p:nvSpPr>
            <p:cNvPr id="12" name="Snip Single Corner Rectangle 11"/>
            <p:cNvSpPr/>
            <p:nvPr/>
          </p:nvSpPr>
          <p:spPr>
            <a:xfrm flipH="1">
              <a:off x="8783960" y="1952836"/>
              <a:ext cx="360040" cy="1044116"/>
            </a:xfrm>
            <a:prstGeom prst="snip1Rect">
              <a:avLst>
                <a:gd name="adj" fmla="val 27932"/>
              </a:avLst>
            </a:prstGeom>
            <a:solidFill>
              <a:srgbClr val="990033"/>
            </a:solidFill>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IE" dirty="0" smtClean="0"/>
                <a:t>Page 23</a:t>
              </a:r>
              <a:endParaRPr lang="en-IE"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6612" y="1155322"/>
              <a:ext cx="6771132" cy="45994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pic>
        <p:nvPicPr>
          <p:cNvPr id="14"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000" y="1412776"/>
            <a:ext cx="8892000"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Straight Arrow Connector 15"/>
          <p:cNvCxnSpPr/>
          <p:nvPr/>
        </p:nvCxnSpPr>
        <p:spPr>
          <a:xfrm>
            <a:off x="72000" y="1521167"/>
            <a:ext cx="9000000" cy="0"/>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7" name="Rectangle 146"/>
          <p:cNvSpPr/>
          <p:nvPr/>
        </p:nvSpPr>
        <p:spPr>
          <a:xfrm>
            <a:off x="1044815" y="2489120"/>
            <a:ext cx="1606330" cy="1015663"/>
          </a:xfrm>
          <a:prstGeom prst="rect">
            <a:avLst/>
          </a:prstGeom>
        </p:spPr>
        <p:txBody>
          <a:bodyPr wrap="square">
            <a:spAutoFit/>
          </a:bodyPr>
          <a:lstStyle/>
          <a:p>
            <a:pPr lvl="0" algn="ctr"/>
            <a:r>
              <a:rPr lang="en-IE" sz="3000" b="1" dirty="0" smtClean="0">
                <a:solidFill>
                  <a:schemeClr val="tx2"/>
                </a:solidFill>
                <a:latin typeface="Calibri" panose="020F0502020204030204" pitchFamily="34" charset="0"/>
              </a:rPr>
              <a:t>Rational</a:t>
            </a:r>
          </a:p>
          <a:p>
            <a:pPr lvl="0" algn="ctr"/>
            <a:r>
              <a:rPr lang="en-IE" sz="3000" dirty="0">
                <a:solidFill>
                  <a:schemeClr val="tx2"/>
                </a:solidFill>
                <a:latin typeface="Calibri" panose="020F0502020204030204" pitchFamily="34" charset="0"/>
                <a:ea typeface="Cambria Math"/>
              </a:rPr>
              <a:t>ℚ</a:t>
            </a:r>
            <a:endParaRPr lang="en-IE" sz="3000" dirty="0">
              <a:solidFill>
                <a:schemeClr val="tx2"/>
              </a:solidFill>
              <a:latin typeface="Calibri" panose="020F0502020204030204" pitchFamily="34" charset="0"/>
            </a:endParaRPr>
          </a:p>
        </p:txBody>
      </p:sp>
      <p:sp>
        <p:nvSpPr>
          <p:cNvPr id="52" name="Oval 51"/>
          <p:cNvSpPr/>
          <p:nvPr/>
        </p:nvSpPr>
        <p:spPr>
          <a:xfrm>
            <a:off x="660492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6" name="Oval 55"/>
          <p:cNvSpPr/>
          <p:nvPr/>
        </p:nvSpPr>
        <p:spPr>
          <a:xfrm>
            <a:off x="828111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Oval 48"/>
          <p:cNvSpPr/>
          <p:nvPr/>
        </p:nvSpPr>
        <p:spPr>
          <a:xfrm>
            <a:off x="534923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Oval 49"/>
          <p:cNvSpPr/>
          <p:nvPr/>
        </p:nvSpPr>
        <p:spPr>
          <a:xfrm>
            <a:off x="578011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5" name="Oval 54"/>
          <p:cNvSpPr/>
          <p:nvPr/>
        </p:nvSpPr>
        <p:spPr>
          <a:xfrm>
            <a:off x="788815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2" name="Oval 61"/>
          <p:cNvSpPr/>
          <p:nvPr/>
        </p:nvSpPr>
        <p:spPr>
          <a:xfrm>
            <a:off x="660663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6" name="Oval 65"/>
          <p:cNvSpPr/>
          <p:nvPr/>
        </p:nvSpPr>
        <p:spPr>
          <a:xfrm>
            <a:off x="82828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6" name="Oval 75"/>
          <p:cNvSpPr/>
          <p:nvPr/>
        </p:nvSpPr>
        <p:spPr>
          <a:xfrm>
            <a:off x="408362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Oval 47"/>
          <p:cNvSpPr/>
          <p:nvPr/>
        </p:nvSpPr>
        <p:spPr>
          <a:xfrm>
            <a:off x="495029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 name="Oval 50"/>
          <p:cNvSpPr/>
          <p:nvPr/>
        </p:nvSpPr>
        <p:spPr>
          <a:xfrm>
            <a:off x="622025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3" name="Oval 52"/>
          <p:cNvSpPr/>
          <p:nvPr/>
        </p:nvSpPr>
        <p:spPr>
          <a:xfrm>
            <a:off x="703214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4" name="Oval 53"/>
          <p:cNvSpPr/>
          <p:nvPr/>
        </p:nvSpPr>
        <p:spPr>
          <a:xfrm>
            <a:off x="745521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9" name="Oval 78"/>
          <p:cNvSpPr/>
          <p:nvPr/>
        </p:nvSpPr>
        <p:spPr>
          <a:xfrm>
            <a:off x="510269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0" name="Oval 79"/>
          <p:cNvSpPr/>
          <p:nvPr/>
        </p:nvSpPr>
        <p:spPr>
          <a:xfrm>
            <a:off x="550163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1" name="Oval 80"/>
          <p:cNvSpPr/>
          <p:nvPr/>
        </p:nvSpPr>
        <p:spPr>
          <a:xfrm>
            <a:off x="593251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2" name="Oval 81"/>
          <p:cNvSpPr/>
          <p:nvPr/>
        </p:nvSpPr>
        <p:spPr>
          <a:xfrm>
            <a:off x="637265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3" name="Oval 82"/>
          <p:cNvSpPr/>
          <p:nvPr/>
        </p:nvSpPr>
        <p:spPr>
          <a:xfrm>
            <a:off x="675732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4" name="Oval 83"/>
          <p:cNvSpPr/>
          <p:nvPr/>
        </p:nvSpPr>
        <p:spPr>
          <a:xfrm>
            <a:off x="718454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5" name="Oval 84"/>
          <p:cNvSpPr/>
          <p:nvPr/>
        </p:nvSpPr>
        <p:spPr>
          <a:xfrm>
            <a:off x="760761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6" name="Oval 85"/>
          <p:cNvSpPr/>
          <p:nvPr/>
        </p:nvSpPr>
        <p:spPr>
          <a:xfrm>
            <a:off x="804055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8" name="Oval 107"/>
          <p:cNvSpPr/>
          <p:nvPr/>
        </p:nvSpPr>
        <p:spPr>
          <a:xfrm>
            <a:off x="525509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9" name="Oval 108"/>
          <p:cNvSpPr/>
          <p:nvPr/>
        </p:nvSpPr>
        <p:spPr>
          <a:xfrm>
            <a:off x="565403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0" name="Oval 109"/>
          <p:cNvSpPr/>
          <p:nvPr/>
        </p:nvSpPr>
        <p:spPr>
          <a:xfrm>
            <a:off x="608491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1" name="Oval 110"/>
          <p:cNvSpPr/>
          <p:nvPr/>
        </p:nvSpPr>
        <p:spPr>
          <a:xfrm>
            <a:off x="652505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2" name="Oval 111"/>
          <p:cNvSpPr/>
          <p:nvPr/>
        </p:nvSpPr>
        <p:spPr>
          <a:xfrm>
            <a:off x="690972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3" name="Oval 112"/>
          <p:cNvSpPr/>
          <p:nvPr/>
        </p:nvSpPr>
        <p:spPr>
          <a:xfrm>
            <a:off x="733694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4" name="Oval 113"/>
          <p:cNvSpPr/>
          <p:nvPr/>
        </p:nvSpPr>
        <p:spPr>
          <a:xfrm>
            <a:off x="776001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5" name="Oval 114"/>
          <p:cNvSpPr/>
          <p:nvPr/>
        </p:nvSpPr>
        <p:spPr>
          <a:xfrm>
            <a:off x="819295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9" name="Oval 68"/>
          <p:cNvSpPr/>
          <p:nvPr/>
        </p:nvSpPr>
        <p:spPr>
          <a:xfrm>
            <a:off x="115174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2" name="Oval 71"/>
          <p:cNvSpPr/>
          <p:nvPr/>
        </p:nvSpPr>
        <p:spPr>
          <a:xfrm>
            <a:off x="24074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7" name="Oval 126"/>
          <p:cNvSpPr/>
          <p:nvPr/>
        </p:nvSpPr>
        <p:spPr>
          <a:xfrm>
            <a:off x="105760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9" name="Oval 128"/>
          <p:cNvSpPr/>
          <p:nvPr/>
        </p:nvSpPr>
        <p:spPr>
          <a:xfrm>
            <a:off x="188742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8" name="Oval 57"/>
          <p:cNvSpPr/>
          <p:nvPr/>
        </p:nvSpPr>
        <p:spPr>
          <a:xfrm>
            <a:off x="495200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9" name="Oval 58"/>
          <p:cNvSpPr/>
          <p:nvPr/>
        </p:nvSpPr>
        <p:spPr>
          <a:xfrm>
            <a:off x="535094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0" name="Oval 59"/>
          <p:cNvSpPr/>
          <p:nvPr/>
        </p:nvSpPr>
        <p:spPr>
          <a:xfrm>
            <a:off x="57818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1" name="Oval 60"/>
          <p:cNvSpPr/>
          <p:nvPr/>
        </p:nvSpPr>
        <p:spPr>
          <a:xfrm>
            <a:off x="622196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3" name="Oval 62"/>
          <p:cNvSpPr/>
          <p:nvPr/>
        </p:nvSpPr>
        <p:spPr>
          <a:xfrm>
            <a:off x="703385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4" name="Oval 63"/>
          <p:cNvSpPr/>
          <p:nvPr/>
        </p:nvSpPr>
        <p:spPr>
          <a:xfrm>
            <a:off x="745692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5" name="Oval 64"/>
          <p:cNvSpPr/>
          <p:nvPr/>
        </p:nvSpPr>
        <p:spPr>
          <a:xfrm>
            <a:off x="788986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8" name="Oval 67"/>
          <p:cNvSpPr/>
          <p:nvPr/>
        </p:nvSpPr>
        <p:spPr>
          <a:xfrm>
            <a:off x="75280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0" name="Oval 69"/>
          <p:cNvSpPr/>
          <p:nvPr/>
        </p:nvSpPr>
        <p:spPr>
          <a:xfrm>
            <a:off x="158262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1" name="Oval 70"/>
          <p:cNvSpPr/>
          <p:nvPr/>
        </p:nvSpPr>
        <p:spPr>
          <a:xfrm>
            <a:off x="202276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3" name="Oval 72"/>
          <p:cNvSpPr/>
          <p:nvPr/>
        </p:nvSpPr>
        <p:spPr>
          <a:xfrm>
            <a:off x="283465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4" name="Oval 73"/>
          <p:cNvSpPr/>
          <p:nvPr/>
        </p:nvSpPr>
        <p:spPr>
          <a:xfrm>
            <a:off x="32577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5" name="Oval 74"/>
          <p:cNvSpPr/>
          <p:nvPr/>
        </p:nvSpPr>
        <p:spPr>
          <a:xfrm>
            <a:off x="369066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7" name="Oval 76"/>
          <p:cNvSpPr/>
          <p:nvPr/>
        </p:nvSpPr>
        <p:spPr>
          <a:xfrm>
            <a:off x="45268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8" name="Oval 77"/>
          <p:cNvSpPr/>
          <p:nvPr/>
        </p:nvSpPr>
        <p:spPr>
          <a:xfrm>
            <a:off x="335403"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8" name="Oval 87"/>
          <p:cNvSpPr/>
          <p:nvPr/>
        </p:nvSpPr>
        <p:spPr>
          <a:xfrm>
            <a:off x="510440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9" name="Oval 88"/>
          <p:cNvSpPr/>
          <p:nvPr/>
        </p:nvSpPr>
        <p:spPr>
          <a:xfrm>
            <a:off x="550334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0" name="Oval 89"/>
          <p:cNvSpPr/>
          <p:nvPr/>
        </p:nvSpPr>
        <p:spPr>
          <a:xfrm>
            <a:off x="59342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1" name="Oval 90"/>
          <p:cNvSpPr/>
          <p:nvPr/>
        </p:nvSpPr>
        <p:spPr>
          <a:xfrm>
            <a:off x="637436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2" name="Oval 91"/>
          <p:cNvSpPr/>
          <p:nvPr/>
        </p:nvSpPr>
        <p:spPr>
          <a:xfrm>
            <a:off x="675903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3" name="Oval 92"/>
          <p:cNvSpPr/>
          <p:nvPr/>
        </p:nvSpPr>
        <p:spPr>
          <a:xfrm>
            <a:off x="718625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4" name="Oval 93"/>
          <p:cNvSpPr/>
          <p:nvPr/>
        </p:nvSpPr>
        <p:spPr>
          <a:xfrm>
            <a:off x="760932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5" name="Oval 94"/>
          <p:cNvSpPr/>
          <p:nvPr/>
        </p:nvSpPr>
        <p:spPr>
          <a:xfrm>
            <a:off x="804226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7" name="Oval 96"/>
          <p:cNvSpPr/>
          <p:nvPr/>
        </p:nvSpPr>
        <p:spPr>
          <a:xfrm>
            <a:off x="90520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8" name="Oval 97"/>
          <p:cNvSpPr/>
          <p:nvPr/>
        </p:nvSpPr>
        <p:spPr>
          <a:xfrm>
            <a:off x="130414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9" name="Oval 98"/>
          <p:cNvSpPr/>
          <p:nvPr/>
        </p:nvSpPr>
        <p:spPr>
          <a:xfrm>
            <a:off x="173502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0" name="Oval 99"/>
          <p:cNvSpPr/>
          <p:nvPr/>
        </p:nvSpPr>
        <p:spPr>
          <a:xfrm>
            <a:off x="217516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1" name="Oval 100"/>
          <p:cNvSpPr/>
          <p:nvPr/>
        </p:nvSpPr>
        <p:spPr>
          <a:xfrm>
            <a:off x="25598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2" name="Oval 101"/>
          <p:cNvSpPr/>
          <p:nvPr/>
        </p:nvSpPr>
        <p:spPr>
          <a:xfrm>
            <a:off x="298705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3" name="Oval 102"/>
          <p:cNvSpPr/>
          <p:nvPr/>
        </p:nvSpPr>
        <p:spPr>
          <a:xfrm>
            <a:off x="34101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4" name="Oval 103"/>
          <p:cNvSpPr/>
          <p:nvPr/>
        </p:nvSpPr>
        <p:spPr>
          <a:xfrm>
            <a:off x="384306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5" name="Oval 104"/>
          <p:cNvSpPr/>
          <p:nvPr/>
        </p:nvSpPr>
        <p:spPr>
          <a:xfrm>
            <a:off x="423602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6" name="Oval 105"/>
          <p:cNvSpPr/>
          <p:nvPr/>
        </p:nvSpPr>
        <p:spPr>
          <a:xfrm>
            <a:off x="46792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7" name="Oval 106"/>
          <p:cNvSpPr/>
          <p:nvPr/>
        </p:nvSpPr>
        <p:spPr>
          <a:xfrm>
            <a:off x="487803"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7" name="Oval 116"/>
          <p:cNvSpPr/>
          <p:nvPr/>
        </p:nvSpPr>
        <p:spPr>
          <a:xfrm>
            <a:off x="525680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8" name="Oval 117"/>
          <p:cNvSpPr/>
          <p:nvPr/>
        </p:nvSpPr>
        <p:spPr>
          <a:xfrm>
            <a:off x="565574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9" name="Oval 118"/>
          <p:cNvSpPr/>
          <p:nvPr/>
        </p:nvSpPr>
        <p:spPr>
          <a:xfrm>
            <a:off x="60866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0" name="Oval 119"/>
          <p:cNvSpPr/>
          <p:nvPr/>
        </p:nvSpPr>
        <p:spPr>
          <a:xfrm>
            <a:off x="652676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1" name="Oval 120"/>
          <p:cNvSpPr/>
          <p:nvPr/>
        </p:nvSpPr>
        <p:spPr>
          <a:xfrm>
            <a:off x="691143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2" name="Oval 121"/>
          <p:cNvSpPr/>
          <p:nvPr/>
        </p:nvSpPr>
        <p:spPr>
          <a:xfrm>
            <a:off x="733865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3" name="Oval 122"/>
          <p:cNvSpPr/>
          <p:nvPr/>
        </p:nvSpPr>
        <p:spPr>
          <a:xfrm>
            <a:off x="776172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4" name="Oval 123"/>
          <p:cNvSpPr/>
          <p:nvPr/>
        </p:nvSpPr>
        <p:spPr>
          <a:xfrm>
            <a:off x="819466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6" name="Oval 125"/>
          <p:cNvSpPr/>
          <p:nvPr/>
        </p:nvSpPr>
        <p:spPr>
          <a:xfrm>
            <a:off x="16618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8" name="Oval 127"/>
          <p:cNvSpPr/>
          <p:nvPr/>
        </p:nvSpPr>
        <p:spPr>
          <a:xfrm>
            <a:off x="145654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0" name="Oval 129"/>
          <p:cNvSpPr/>
          <p:nvPr/>
        </p:nvSpPr>
        <p:spPr>
          <a:xfrm>
            <a:off x="232756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1" name="Oval 130"/>
          <p:cNvSpPr/>
          <p:nvPr/>
        </p:nvSpPr>
        <p:spPr>
          <a:xfrm>
            <a:off x="27122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2" name="Oval 131"/>
          <p:cNvSpPr/>
          <p:nvPr/>
        </p:nvSpPr>
        <p:spPr>
          <a:xfrm>
            <a:off x="313945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3" name="Oval 132"/>
          <p:cNvSpPr/>
          <p:nvPr/>
        </p:nvSpPr>
        <p:spPr>
          <a:xfrm>
            <a:off x="35625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4" name="Oval 133"/>
          <p:cNvSpPr/>
          <p:nvPr/>
        </p:nvSpPr>
        <p:spPr>
          <a:xfrm>
            <a:off x="399546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5" name="Oval 134"/>
          <p:cNvSpPr/>
          <p:nvPr/>
        </p:nvSpPr>
        <p:spPr>
          <a:xfrm>
            <a:off x="438842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6" name="Oval 135"/>
          <p:cNvSpPr/>
          <p:nvPr/>
        </p:nvSpPr>
        <p:spPr>
          <a:xfrm>
            <a:off x="48316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7" name="Oval 136"/>
          <p:cNvSpPr/>
          <p:nvPr/>
        </p:nvSpPr>
        <p:spPr>
          <a:xfrm>
            <a:off x="640203"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7" name="Oval 56"/>
          <p:cNvSpPr/>
          <p:nvPr/>
        </p:nvSpPr>
        <p:spPr>
          <a:xfrm>
            <a:off x="872435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7" name="Oval 66"/>
          <p:cNvSpPr/>
          <p:nvPr/>
        </p:nvSpPr>
        <p:spPr>
          <a:xfrm>
            <a:off x="872606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7" name="Oval 86"/>
          <p:cNvSpPr/>
          <p:nvPr/>
        </p:nvSpPr>
        <p:spPr>
          <a:xfrm>
            <a:off x="843351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6" name="Oval 115"/>
          <p:cNvSpPr/>
          <p:nvPr/>
        </p:nvSpPr>
        <p:spPr>
          <a:xfrm>
            <a:off x="858591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6" name="Oval 95"/>
          <p:cNvSpPr/>
          <p:nvPr/>
        </p:nvSpPr>
        <p:spPr>
          <a:xfrm>
            <a:off x="84352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57" name="Picture 15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2140" y="0"/>
            <a:ext cx="5139657" cy="5400000"/>
          </a:xfrm>
          <a:prstGeom prst="rect">
            <a:avLst/>
          </a:prstGeom>
        </p:spPr>
      </p:pic>
      <p:pic>
        <p:nvPicPr>
          <p:cNvPr id="138" name="Picture 1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2140" y="0"/>
            <a:ext cx="5139657" cy="5400000"/>
          </a:xfrm>
          <a:prstGeom prst="rect">
            <a:avLst/>
          </a:prstGeom>
        </p:spPr>
      </p:pic>
      <p:sp>
        <p:nvSpPr>
          <p:cNvPr id="125" name="Oval 124"/>
          <p:cNvSpPr/>
          <p:nvPr/>
        </p:nvSpPr>
        <p:spPr>
          <a:xfrm>
            <a:off x="85876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59" name="Picture 158"/>
          <p:cNvPicPr>
            <a:picLocks noChangeAspect="1"/>
          </p:cNvPicPr>
          <p:nvPr/>
        </p:nvPicPr>
        <p:blipFill rotWithShape="1">
          <a:blip r:embed="rId6">
            <a:extLst>
              <a:ext uri="{28A0092B-C50C-407E-A947-70E740481C1C}">
                <a14:useLocalDpi xmlns:a14="http://schemas.microsoft.com/office/drawing/2010/main" val="0"/>
              </a:ext>
            </a:extLst>
          </a:blip>
          <a:srcRect r="44630"/>
          <a:stretch/>
        </p:blipFill>
        <p:spPr>
          <a:xfrm>
            <a:off x="3908087" y="1352672"/>
            <a:ext cx="2988000" cy="668303"/>
          </a:xfrm>
          <a:prstGeom prst="rect">
            <a:avLst/>
          </a:prstGeom>
        </p:spPr>
      </p:pic>
      <p:cxnSp>
        <p:nvCxnSpPr>
          <p:cNvPr id="144" name="Straight Connector 143"/>
          <p:cNvCxnSpPr/>
          <p:nvPr/>
        </p:nvCxnSpPr>
        <p:spPr bwMode="auto">
          <a:xfrm>
            <a:off x="5402464" y="1414850"/>
            <a:ext cx="0" cy="72000"/>
          </a:xfrm>
          <a:prstGeom prst="line">
            <a:avLst/>
          </a:prstGeom>
          <a:solidFill>
            <a:schemeClr val="hlink">
              <a:alpha val="64999"/>
            </a:schemeClr>
          </a:solidFill>
          <a:ln w="19050" cap="flat" cmpd="sng" algn="ctr">
            <a:solidFill>
              <a:schemeClr val="tx1"/>
            </a:solidFill>
            <a:prstDash val="solid"/>
            <a:round/>
            <a:headEnd type="none" w="med" len="med"/>
            <a:tailEnd type="none" w="med" len="med"/>
          </a:ln>
          <a:effectLst/>
        </p:spPr>
      </p:cxnSp>
      <p:sp>
        <p:nvSpPr>
          <p:cNvPr id="145" name="Oval 144"/>
          <p:cNvSpPr/>
          <p:nvPr/>
        </p:nvSpPr>
        <p:spPr>
          <a:xfrm>
            <a:off x="479722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8" name="Oval 147"/>
          <p:cNvSpPr/>
          <p:nvPr/>
        </p:nvSpPr>
        <p:spPr>
          <a:xfrm>
            <a:off x="586499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0" name="Oval 149"/>
          <p:cNvSpPr/>
          <p:nvPr/>
        </p:nvSpPr>
        <p:spPr>
          <a:xfrm>
            <a:off x="5304072"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1" name="Oval 150"/>
          <p:cNvSpPr/>
          <p:nvPr/>
        </p:nvSpPr>
        <p:spPr>
          <a:xfrm>
            <a:off x="6452171" y="14021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5" name="Oval 154"/>
          <p:cNvSpPr/>
          <p:nvPr/>
        </p:nvSpPr>
        <p:spPr>
          <a:xfrm>
            <a:off x="425470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6" name="Oval 145"/>
          <p:cNvSpPr/>
          <p:nvPr/>
        </p:nvSpPr>
        <p:spPr>
          <a:xfrm>
            <a:off x="4090832"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9" name="Oval 148"/>
          <p:cNvSpPr/>
          <p:nvPr/>
        </p:nvSpPr>
        <p:spPr>
          <a:xfrm>
            <a:off x="528301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4" name="Oval 153"/>
          <p:cNvSpPr/>
          <p:nvPr/>
        </p:nvSpPr>
        <p:spPr>
          <a:xfrm>
            <a:off x="399669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8" name="Oval 157"/>
          <p:cNvSpPr/>
          <p:nvPr/>
        </p:nvSpPr>
        <p:spPr>
          <a:xfrm>
            <a:off x="482651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0" name="Oval 159"/>
          <p:cNvSpPr/>
          <p:nvPr/>
        </p:nvSpPr>
        <p:spPr>
          <a:xfrm>
            <a:off x="452171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2" name="Oval 161"/>
          <p:cNvSpPr/>
          <p:nvPr/>
        </p:nvSpPr>
        <p:spPr>
          <a:xfrm>
            <a:off x="496185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3" name="Oval 162"/>
          <p:cNvSpPr/>
          <p:nvPr/>
        </p:nvSpPr>
        <p:spPr>
          <a:xfrm>
            <a:off x="577374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4" name="Oval 163"/>
          <p:cNvSpPr/>
          <p:nvPr/>
        </p:nvSpPr>
        <p:spPr>
          <a:xfrm>
            <a:off x="6196813"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5" name="Oval 164"/>
          <p:cNvSpPr/>
          <p:nvPr/>
        </p:nvSpPr>
        <p:spPr>
          <a:xfrm>
            <a:off x="4243232"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6" name="Oval 165"/>
          <p:cNvSpPr/>
          <p:nvPr/>
        </p:nvSpPr>
        <p:spPr>
          <a:xfrm>
            <a:off x="467411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7" name="Oval 166"/>
          <p:cNvSpPr/>
          <p:nvPr/>
        </p:nvSpPr>
        <p:spPr>
          <a:xfrm>
            <a:off x="511425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8" name="Oval 167"/>
          <p:cNvSpPr/>
          <p:nvPr/>
        </p:nvSpPr>
        <p:spPr>
          <a:xfrm>
            <a:off x="546081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9" name="Oval 168"/>
          <p:cNvSpPr/>
          <p:nvPr/>
        </p:nvSpPr>
        <p:spPr>
          <a:xfrm>
            <a:off x="592614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0" name="Oval 169"/>
          <p:cNvSpPr/>
          <p:nvPr/>
        </p:nvSpPr>
        <p:spPr>
          <a:xfrm>
            <a:off x="4395632"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1" name="Oval 170"/>
          <p:cNvSpPr/>
          <p:nvPr/>
        </p:nvSpPr>
        <p:spPr>
          <a:xfrm>
            <a:off x="390808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2" name="Oval 171"/>
          <p:cNvSpPr/>
          <p:nvPr/>
        </p:nvSpPr>
        <p:spPr>
          <a:xfrm>
            <a:off x="562591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3" name="Oval 172"/>
          <p:cNvSpPr/>
          <p:nvPr/>
        </p:nvSpPr>
        <p:spPr>
          <a:xfrm>
            <a:off x="607854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4" name="Oval 173"/>
          <p:cNvSpPr/>
          <p:nvPr/>
        </p:nvSpPr>
        <p:spPr>
          <a:xfrm>
            <a:off x="3990126"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5" name="Oval 174"/>
          <p:cNvSpPr/>
          <p:nvPr/>
        </p:nvSpPr>
        <p:spPr>
          <a:xfrm>
            <a:off x="4642844"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6" name="Oval 175"/>
          <p:cNvSpPr/>
          <p:nvPr/>
        </p:nvSpPr>
        <p:spPr>
          <a:xfrm>
            <a:off x="3895988"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7" name="Oval 176"/>
          <p:cNvSpPr/>
          <p:nvPr/>
        </p:nvSpPr>
        <p:spPr>
          <a:xfrm>
            <a:off x="657903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8" name="Oval 177"/>
          <p:cNvSpPr/>
          <p:nvPr/>
        </p:nvSpPr>
        <p:spPr>
          <a:xfrm>
            <a:off x="627423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9" name="Oval 178"/>
          <p:cNvSpPr/>
          <p:nvPr/>
        </p:nvSpPr>
        <p:spPr>
          <a:xfrm>
            <a:off x="6714370" y="140692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0" name="Oval 179"/>
          <p:cNvSpPr/>
          <p:nvPr/>
        </p:nvSpPr>
        <p:spPr>
          <a:xfrm>
            <a:off x="5070071"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1" name="Oval 180"/>
          <p:cNvSpPr/>
          <p:nvPr/>
        </p:nvSpPr>
        <p:spPr>
          <a:xfrm>
            <a:off x="5493140"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2" name="Oval 181"/>
          <p:cNvSpPr/>
          <p:nvPr/>
        </p:nvSpPr>
        <p:spPr>
          <a:xfrm>
            <a:off x="4142526"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3" name="Oval 182"/>
          <p:cNvSpPr/>
          <p:nvPr/>
        </p:nvSpPr>
        <p:spPr>
          <a:xfrm>
            <a:off x="6426630" y="140692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4" name="Oval 183"/>
          <p:cNvSpPr/>
          <p:nvPr/>
        </p:nvSpPr>
        <p:spPr>
          <a:xfrm>
            <a:off x="4410583"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5" name="Oval 184"/>
          <p:cNvSpPr/>
          <p:nvPr/>
        </p:nvSpPr>
        <p:spPr>
          <a:xfrm>
            <a:off x="4795244"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6" name="Oval 185"/>
          <p:cNvSpPr/>
          <p:nvPr/>
        </p:nvSpPr>
        <p:spPr>
          <a:xfrm>
            <a:off x="5222471"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7" name="Oval 186"/>
          <p:cNvSpPr/>
          <p:nvPr/>
        </p:nvSpPr>
        <p:spPr>
          <a:xfrm>
            <a:off x="4294926"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8" name="Oval 187"/>
          <p:cNvSpPr/>
          <p:nvPr/>
        </p:nvSpPr>
        <p:spPr>
          <a:xfrm>
            <a:off x="4562983"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9" name="Oval 188"/>
          <p:cNvSpPr/>
          <p:nvPr/>
        </p:nvSpPr>
        <p:spPr>
          <a:xfrm>
            <a:off x="4947644"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0" name="Oval 189"/>
          <p:cNvSpPr/>
          <p:nvPr/>
        </p:nvSpPr>
        <p:spPr>
          <a:xfrm>
            <a:off x="5374871"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mc:AlternateContent xmlns:mc="http://schemas.openxmlformats.org/markup-compatibility/2006" xmlns:a14="http://schemas.microsoft.com/office/drawing/2010/main">
        <mc:Choice Requires="a14">
          <p:sp>
            <p:nvSpPr>
              <p:cNvPr id="191" name="Rectangle 190"/>
              <p:cNvSpPr/>
              <p:nvPr/>
            </p:nvSpPr>
            <p:spPr>
              <a:xfrm>
                <a:off x="5186287" y="755239"/>
                <a:ext cx="364202" cy="5648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IE" b="0" i="1" smtClean="0">
                              <a:solidFill>
                                <a:schemeClr val="accent5">
                                  <a:lumMod val="40000"/>
                                  <a:lumOff val="60000"/>
                                </a:schemeClr>
                              </a:solidFill>
                              <a:latin typeface="Cambria Math" panose="02040503050406030204" pitchFamily="18" charset="0"/>
                            </a:rPr>
                          </m:ctrlPr>
                        </m:fPr>
                        <m:num>
                          <m:r>
                            <a:rPr lang="en-IE" b="0" i="1" smtClean="0">
                              <a:solidFill>
                                <a:schemeClr val="accent5">
                                  <a:lumMod val="40000"/>
                                  <a:lumOff val="60000"/>
                                </a:schemeClr>
                              </a:solidFill>
                              <a:latin typeface="Cambria Math"/>
                            </a:rPr>
                            <m:t>𝑒</m:t>
                          </m:r>
                        </m:num>
                        <m:den>
                          <m:r>
                            <a:rPr lang="en-IE" b="0" i="1" smtClean="0">
                              <a:solidFill>
                                <a:schemeClr val="accent5">
                                  <a:lumMod val="40000"/>
                                  <a:lumOff val="60000"/>
                                </a:schemeClr>
                              </a:solidFill>
                              <a:latin typeface="Cambria Math"/>
                            </a:rPr>
                            <m:t>2</m:t>
                          </m:r>
                        </m:den>
                      </m:f>
                    </m:oMath>
                  </m:oMathPara>
                </a14:m>
                <a:endParaRPr lang="en-IE" dirty="0">
                  <a:solidFill>
                    <a:schemeClr val="accent5">
                      <a:lumMod val="40000"/>
                      <a:lumOff val="60000"/>
                    </a:schemeClr>
                  </a:solidFill>
                </a:endParaRPr>
              </a:p>
            </p:txBody>
          </p:sp>
        </mc:Choice>
        <mc:Fallback xmlns="">
          <p:sp>
            <p:nvSpPr>
              <p:cNvPr id="191" name="Rectangle 190"/>
              <p:cNvSpPr>
                <a:spLocks noRot="1" noChangeAspect="1" noMove="1" noResize="1" noEditPoints="1" noAdjustHandles="1" noChangeArrowheads="1" noChangeShapeType="1" noTextEdit="1"/>
              </p:cNvSpPr>
              <p:nvPr/>
            </p:nvSpPr>
            <p:spPr>
              <a:xfrm>
                <a:off x="5186287" y="755239"/>
                <a:ext cx="364202" cy="564898"/>
              </a:xfrm>
              <a:prstGeom prst="rect">
                <a:avLst/>
              </a:prstGeom>
              <a:blipFill rotWithShape="1">
                <a:blip r:embed="rId8"/>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92" name="Rectangle 191"/>
              <p:cNvSpPr/>
              <p:nvPr/>
            </p:nvSpPr>
            <p:spPr>
              <a:xfrm>
                <a:off x="5477708" y="756201"/>
                <a:ext cx="377155" cy="5629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IE" b="0" i="1" smtClean="0">
                              <a:solidFill>
                                <a:schemeClr val="accent5">
                                  <a:lumMod val="40000"/>
                                  <a:lumOff val="60000"/>
                                </a:schemeClr>
                              </a:solidFill>
                              <a:latin typeface="Cambria Math" panose="02040503050406030204" pitchFamily="18" charset="0"/>
                              <a:ea typeface="Cambria Math"/>
                            </a:rPr>
                          </m:ctrlPr>
                        </m:fPr>
                        <m:num>
                          <m:r>
                            <a:rPr lang="en-IE" b="0" i="1" smtClean="0">
                              <a:solidFill>
                                <a:schemeClr val="accent5">
                                  <a:lumMod val="40000"/>
                                  <a:lumOff val="60000"/>
                                </a:schemeClr>
                              </a:solidFill>
                              <a:latin typeface="Cambria Math"/>
                              <a:ea typeface="Cambria Math"/>
                            </a:rPr>
                            <m:t>𝜋</m:t>
                          </m:r>
                        </m:num>
                        <m:den>
                          <m:r>
                            <a:rPr lang="en-IE" b="0" i="1" smtClean="0">
                              <a:solidFill>
                                <a:schemeClr val="accent5">
                                  <a:lumMod val="40000"/>
                                  <a:lumOff val="60000"/>
                                </a:schemeClr>
                              </a:solidFill>
                              <a:latin typeface="Cambria Math"/>
                              <a:ea typeface="Cambria Math"/>
                            </a:rPr>
                            <m:t>2</m:t>
                          </m:r>
                        </m:den>
                      </m:f>
                    </m:oMath>
                  </m:oMathPara>
                </a14:m>
                <a:endParaRPr lang="en-IE" dirty="0">
                  <a:solidFill>
                    <a:schemeClr val="accent5">
                      <a:lumMod val="40000"/>
                      <a:lumOff val="60000"/>
                    </a:schemeClr>
                  </a:solidFill>
                </a:endParaRPr>
              </a:p>
            </p:txBody>
          </p:sp>
        </mc:Choice>
        <mc:Fallback xmlns="">
          <p:sp>
            <p:nvSpPr>
              <p:cNvPr id="192" name="Rectangle 191"/>
              <p:cNvSpPr>
                <a:spLocks noRot="1" noChangeAspect="1" noMove="1" noResize="1" noEditPoints="1" noAdjustHandles="1" noChangeArrowheads="1" noChangeShapeType="1" noTextEdit="1"/>
              </p:cNvSpPr>
              <p:nvPr/>
            </p:nvSpPr>
            <p:spPr>
              <a:xfrm>
                <a:off x="5477708" y="756201"/>
                <a:ext cx="377155" cy="562975"/>
              </a:xfrm>
              <a:prstGeom prst="rect">
                <a:avLst/>
              </a:prstGeom>
              <a:blipFill rotWithShape="1">
                <a:blip r:embed="rId9"/>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93" name="Rectangle 192"/>
              <p:cNvSpPr/>
              <p:nvPr/>
            </p:nvSpPr>
            <p:spPr>
              <a:xfrm>
                <a:off x="4377354" y="699679"/>
                <a:ext cx="515782" cy="6760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IE" b="0" i="1" smtClean="0">
                              <a:solidFill>
                                <a:schemeClr val="accent5">
                                  <a:lumMod val="40000"/>
                                  <a:lumOff val="60000"/>
                                </a:schemeClr>
                              </a:solidFill>
                              <a:latin typeface="Cambria Math" panose="02040503050406030204" pitchFamily="18" charset="0"/>
                            </a:rPr>
                          </m:ctrlPr>
                        </m:fPr>
                        <m:num>
                          <m:rad>
                            <m:radPr>
                              <m:degHide m:val="on"/>
                              <m:ctrlPr>
                                <a:rPr lang="en-IE" i="1" smtClean="0">
                                  <a:solidFill>
                                    <a:schemeClr val="accent5">
                                      <a:lumMod val="40000"/>
                                      <a:lumOff val="60000"/>
                                    </a:schemeClr>
                                  </a:solidFill>
                                  <a:latin typeface="Cambria Math" panose="02040503050406030204" pitchFamily="18" charset="0"/>
                                </a:rPr>
                              </m:ctrlPr>
                            </m:radPr>
                            <m:deg/>
                            <m:e>
                              <m:r>
                                <a:rPr lang="en-IE" b="0" i="1" smtClean="0">
                                  <a:solidFill>
                                    <a:schemeClr val="accent5">
                                      <a:lumMod val="40000"/>
                                      <a:lumOff val="60000"/>
                                    </a:schemeClr>
                                  </a:solidFill>
                                  <a:latin typeface="Cambria Math"/>
                                </a:rPr>
                                <m:t>5</m:t>
                              </m:r>
                            </m:e>
                          </m:rad>
                        </m:num>
                        <m:den>
                          <m:r>
                            <a:rPr lang="en-IE" b="0" i="1" smtClean="0">
                              <a:solidFill>
                                <a:schemeClr val="accent5">
                                  <a:lumMod val="40000"/>
                                  <a:lumOff val="60000"/>
                                </a:schemeClr>
                              </a:solidFill>
                              <a:latin typeface="Cambria Math"/>
                            </a:rPr>
                            <m:t>2</m:t>
                          </m:r>
                        </m:den>
                      </m:f>
                    </m:oMath>
                  </m:oMathPara>
                </a14:m>
                <a:endParaRPr lang="en-IE" dirty="0">
                  <a:solidFill>
                    <a:schemeClr val="accent5">
                      <a:lumMod val="40000"/>
                      <a:lumOff val="60000"/>
                    </a:schemeClr>
                  </a:solidFill>
                </a:endParaRPr>
              </a:p>
            </p:txBody>
          </p:sp>
        </mc:Choice>
        <mc:Fallback xmlns="">
          <p:sp>
            <p:nvSpPr>
              <p:cNvPr id="193" name="Rectangle 192"/>
              <p:cNvSpPr>
                <a:spLocks noRot="1" noChangeAspect="1" noMove="1" noResize="1" noEditPoints="1" noAdjustHandles="1" noChangeArrowheads="1" noChangeShapeType="1" noTextEdit="1"/>
              </p:cNvSpPr>
              <p:nvPr/>
            </p:nvSpPr>
            <p:spPr>
              <a:xfrm>
                <a:off x="4377354" y="699679"/>
                <a:ext cx="515782" cy="676019"/>
              </a:xfrm>
              <a:prstGeom prst="rect">
                <a:avLst/>
              </a:prstGeom>
              <a:blipFill rotWithShape="1">
                <a:blip r:embed="rId10"/>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94" name="Rectangle 193"/>
              <p:cNvSpPr/>
              <p:nvPr/>
            </p:nvSpPr>
            <p:spPr>
              <a:xfrm>
                <a:off x="4865298" y="701282"/>
                <a:ext cx="515782" cy="6728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IE" b="0" i="1" smtClean="0">
                              <a:solidFill>
                                <a:schemeClr val="accent5">
                                  <a:lumMod val="40000"/>
                                  <a:lumOff val="60000"/>
                                </a:schemeClr>
                              </a:solidFill>
                              <a:latin typeface="Cambria Math" panose="02040503050406030204" pitchFamily="18" charset="0"/>
                            </a:rPr>
                          </m:ctrlPr>
                        </m:fPr>
                        <m:num>
                          <m:rad>
                            <m:radPr>
                              <m:degHide m:val="on"/>
                              <m:ctrlPr>
                                <a:rPr lang="en-IE" i="1" smtClean="0">
                                  <a:solidFill>
                                    <a:schemeClr val="accent5">
                                      <a:lumMod val="40000"/>
                                      <a:lumOff val="60000"/>
                                    </a:schemeClr>
                                  </a:solidFill>
                                  <a:latin typeface="Cambria Math" panose="02040503050406030204" pitchFamily="18" charset="0"/>
                                </a:rPr>
                              </m:ctrlPr>
                            </m:radPr>
                            <m:deg/>
                            <m:e>
                              <m:r>
                                <a:rPr lang="en-IE" b="0" i="1" smtClean="0">
                                  <a:solidFill>
                                    <a:schemeClr val="accent5">
                                      <a:lumMod val="40000"/>
                                      <a:lumOff val="60000"/>
                                    </a:schemeClr>
                                  </a:solidFill>
                                  <a:latin typeface="Cambria Math"/>
                                </a:rPr>
                                <m:t>7</m:t>
                              </m:r>
                            </m:e>
                          </m:rad>
                        </m:num>
                        <m:den>
                          <m:r>
                            <a:rPr lang="en-IE" b="0" i="1" smtClean="0">
                              <a:solidFill>
                                <a:schemeClr val="accent5">
                                  <a:lumMod val="40000"/>
                                  <a:lumOff val="60000"/>
                                </a:schemeClr>
                              </a:solidFill>
                              <a:latin typeface="Cambria Math"/>
                            </a:rPr>
                            <m:t>2</m:t>
                          </m:r>
                        </m:den>
                      </m:f>
                    </m:oMath>
                  </m:oMathPara>
                </a14:m>
                <a:endParaRPr lang="en-IE" dirty="0">
                  <a:solidFill>
                    <a:schemeClr val="accent5">
                      <a:lumMod val="40000"/>
                      <a:lumOff val="60000"/>
                    </a:schemeClr>
                  </a:solidFill>
                </a:endParaRPr>
              </a:p>
            </p:txBody>
          </p:sp>
        </mc:Choice>
        <mc:Fallback xmlns="">
          <p:sp>
            <p:nvSpPr>
              <p:cNvPr id="194" name="Rectangle 193"/>
              <p:cNvSpPr>
                <a:spLocks noRot="1" noChangeAspect="1" noMove="1" noResize="1" noEditPoints="1" noAdjustHandles="1" noChangeArrowheads="1" noChangeShapeType="1" noTextEdit="1"/>
              </p:cNvSpPr>
              <p:nvPr/>
            </p:nvSpPr>
            <p:spPr>
              <a:xfrm>
                <a:off x="4865298" y="701282"/>
                <a:ext cx="515782" cy="672813"/>
              </a:xfrm>
              <a:prstGeom prst="rect">
                <a:avLst/>
              </a:prstGeom>
              <a:blipFill rotWithShape="1">
                <a:blip r:embed="rId11"/>
                <a:stretch>
                  <a:fillRect/>
                </a:stretch>
              </a:blipFill>
            </p:spPr>
            <p:txBody>
              <a:bodyPr/>
              <a:lstStyle/>
              <a:p>
                <a:r>
                  <a:rPr lang="en-IE">
                    <a:noFill/>
                  </a:rPr>
                  <a:t> </a:t>
                </a:r>
              </a:p>
            </p:txBody>
          </p:sp>
        </mc:Fallback>
      </mc:AlternateContent>
      <p:sp>
        <p:nvSpPr>
          <p:cNvPr id="195" name="Oval 194"/>
          <p:cNvSpPr/>
          <p:nvPr/>
        </p:nvSpPr>
        <p:spPr>
          <a:xfrm>
            <a:off x="5590229"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9" name="Oval 198"/>
          <p:cNvSpPr/>
          <p:nvPr/>
        </p:nvSpPr>
        <p:spPr>
          <a:xfrm>
            <a:off x="4571748"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0" name="Oval 199"/>
          <p:cNvSpPr/>
          <p:nvPr/>
        </p:nvSpPr>
        <p:spPr>
          <a:xfrm>
            <a:off x="5015199"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1" name="Oval 200"/>
          <p:cNvSpPr/>
          <p:nvPr/>
        </p:nvSpPr>
        <p:spPr>
          <a:xfrm>
            <a:off x="5231223"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1" name="Oval 160"/>
          <p:cNvSpPr/>
          <p:nvPr/>
        </p:nvSpPr>
        <p:spPr>
          <a:xfrm>
            <a:off x="4431716"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mc:AlternateContent xmlns:mc="http://schemas.openxmlformats.org/markup-compatibility/2006" xmlns:a14="http://schemas.microsoft.com/office/drawing/2010/main">
        <mc:Choice Requires="a14">
          <p:sp>
            <p:nvSpPr>
              <p:cNvPr id="196" name="Rectangle 195"/>
              <p:cNvSpPr/>
              <p:nvPr/>
            </p:nvSpPr>
            <p:spPr>
              <a:xfrm>
                <a:off x="1271201" y="9560462"/>
                <a:ext cx="644022" cy="6778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IE" b="0" i="1" smtClean="0">
                              <a:solidFill>
                                <a:schemeClr val="accent5">
                                  <a:lumMod val="75000"/>
                                </a:schemeClr>
                              </a:solidFill>
                              <a:latin typeface="Cambria Math" panose="02040503050406030204" pitchFamily="18" charset="0"/>
                              <a:ea typeface="Cambria Math"/>
                            </a:rPr>
                          </m:ctrlPr>
                        </m:fPr>
                        <m:num>
                          <m:r>
                            <a:rPr lang="en-IE" b="0" i="1" smtClean="0">
                              <a:solidFill>
                                <a:schemeClr val="accent5">
                                  <a:lumMod val="75000"/>
                                </a:schemeClr>
                              </a:solidFill>
                              <a:latin typeface="Cambria Math"/>
                              <a:ea typeface="Cambria Math"/>
                            </a:rPr>
                            <m:t>3</m:t>
                          </m:r>
                          <m:rad>
                            <m:radPr>
                              <m:degHide m:val="on"/>
                              <m:ctrlPr>
                                <a:rPr lang="en-IE" b="0" i="1" smtClean="0">
                                  <a:solidFill>
                                    <a:schemeClr val="accent5">
                                      <a:lumMod val="75000"/>
                                    </a:schemeClr>
                                  </a:solidFill>
                                  <a:latin typeface="Cambria Math" panose="02040503050406030204" pitchFamily="18" charset="0"/>
                                  <a:ea typeface="Cambria Math"/>
                                </a:rPr>
                              </m:ctrlPr>
                            </m:radPr>
                            <m:deg/>
                            <m:e>
                              <m:r>
                                <a:rPr lang="en-IE" b="0" i="1" smtClean="0">
                                  <a:solidFill>
                                    <a:schemeClr val="accent5">
                                      <a:lumMod val="75000"/>
                                    </a:schemeClr>
                                  </a:solidFill>
                                  <a:latin typeface="Cambria Math"/>
                                  <a:ea typeface="Cambria Math"/>
                                </a:rPr>
                                <m:t>5</m:t>
                              </m:r>
                            </m:e>
                          </m:rad>
                        </m:num>
                        <m:den>
                          <m:r>
                            <a:rPr lang="en-IE" b="0" i="1" smtClean="0">
                              <a:solidFill>
                                <a:schemeClr val="accent5">
                                  <a:lumMod val="75000"/>
                                </a:schemeClr>
                              </a:solidFill>
                              <a:latin typeface="Cambria Math"/>
                              <a:ea typeface="Cambria Math"/>
                            </a:rPr>
                            <m:t>4</m:t>
                          </m:r>
                        </m:den>
                      </m:f>
                    </m:oMath>
                  </m:oMathPara>
                </a14:m>
                <a:endParaRPr lang="en-IE" dirty="0">
                  <a:solidFill>
                    <a:schemeClr val="accent5">
                      <a:lumMod val="75000"/>
                    </a:schemeClr>
                  </a:solidFill>
                </a:endParaRPr>
              </a:p>
            </p:txBody>
          </p:sp>
        </mc:Choice>
        <mc:Fallback xmlns="">
          <p:sp>
            <p:nvSpPr>
              <p:cNvPr id="196" name="Rectangle 195"/>
              <p:cNvSpPr>
                <a:spLocks noRot="1" noChangeAspect="1" noMove="1" noResize="1" noEditPoints="1" noAdjustHandles="1" noChangeArrowheads="1" noChangeShapeType="1" noTextEdit="1"/>
              </p:cNvSpPr>
              <p:nvPr/>
            </p:nvSpPr>
            <p:spPr>
              <a:xfrm>
                <a:off x="1271201" y="9560462"/>
                <a:ext cx="644022" cy="677814"/>
              </a:xfrm>
              <a:prstGeom prst="rect">
                <a:avLst/>
              </a:prstGeom>
              <a:blipFill rotWithShape="1">
                <a:blip r:embed="rId12"/>
                <a:stretch>
                  <a:fillRect/>
                </a:stretch>
              </a:blipFill>
            </p:spPr>
            <p:txBody>
              <a:bodyPr/>
              <a:lstStyle/>
              <a:p>
                <a:r>
                  <a:rPr lang="en-IE">
                    <a:noFill/>
                  </a:rPr>
                  <a:t> </a:t>
                </a:r>
              </a:p>
            </p:txBody>
          </p:sp>
        </mc:Fallback>
      </mc:AlternateContent>
      <p:sp>
        <p:nvSpPr>
          <p:cNvPr id="197" name="Oval 196"/>
          <p:cNvSpPr/>
          <p:nvPr/>
        </p:nvSpPr>
        <p:spPr>
          <a:xfrm>
            <a:off x="5803495" y="1411987"/>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2" name="Oval 201"/>
          <p:cNvSpPr/>
          <p:nvPr/>
        </p:nvSpPr>
        <p:spPr>
          <a:xfrm>
            <a:off x="4359049"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4" name="Oval 203"/>
          <p:cNvSpPr/>
          <p:nvPr/>
        </p:nvSpPr>
        <p:spPr>
          <a:xfrm>
            <a:off x="4905750"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6" name="Oval 205"/>
          <p:cNvSpPr/>
          <p:nvPr/>
        </p:nvSpPr>
        <p:spPr>
          <a:xfrm>
            <a:off x="6162725"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7" name="Oval 206"/>
          <p:cNvSpPr/>
          <p:nvPr/>
        </p:nvSpPr>
        <p:spPr>
          <a:xfrm>
            <a:off x="4891826"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8" name="Oval 207"/>
          <p:cNvSpPr/>
          <p:nvPr/>
        </p:nvSpPr>
        <p:spPr>
          <a:xfrm>
            <a:off x="5544544"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9" name="Oval 208"/>
          <p:cNvSpPr/>
          <p:nvPr/>
        </p:nvSpPr>
        <p:spPr>
          <a:xfrm>
            <a:off x="4797688"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0" name="Oval 209"/>
          <p:cNvSpPr/>
          <p:nvPr/>
        </p:nvSpPr>
        <p:spPr>
          <a:xfrm>
            <a:off x="5971771"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1" name="Oval 210"/>
          <p:cNvSpPr/>
          <p:nvPr/>
        </p:nvSpPr>
        <p:spPr>
          <a:xfrm>
            <a:off x="6394840"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2" name="Oval 211"/>
          <p:cNvSpPr/>
          <p:nvPr/>
        </p:nvSpPr>
        <p:spPr>
          <a:xfrm>
            <a:off x="5044226"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3" name="Oval 212"/>
          <p:cNvSpPr/>
          <p:nvPr/>
        </p:nvSpPr>
        <p:spPr>
          <a:xfrm>
            <a:off x="5312283"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4" name="Oval 213"/>
          <p:cNvSpPr/>
          <p:nvPr/>
        </p:nvSpPr>
        <p:spPr>
          <a:xfrm>
            <a:off x="5696944"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5" name="Oval 214"/>
          <p:cNvSpPr/>
          <p:nvPr/>
        </p:nvSpPr>
        <p:spPr>
          <a:xfrm>
            <a:off x="6124171"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6" name="Oval 215"/>
          <p:cNvSpPr/>
          <p:nvPr/>
        </p:nvSpPr>
        <p:spPr>
          <a:xfrm>
            <a:off x="5196626"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7" name="Oval 216"/>
          <p:cNvSpPr/>
          <p:nvPr/>
        </p:nvSpPr>
        <p:spPr>
          <a:xfrm>
            <a:off x="5464683"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8" name="Oval 217"/>
          <p:cNvSpPr/>
          <p:nvPr/>
        </p:nvSpPr>
        <p:spPr>
          <a:xfrm>
            <a:off x="5849344"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9" name="Oval 218"/>
          <p:cNvSpPr/>
          <p:nvPr/>
        </p:nvSpPr>
        <p:spPr>
          <a:xfrm>
            <a:off x="6276571"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0" name="Oval 219"/>
          <p:cNvSpPr/>
          <p:nvPr/>
        </p:nvSpPr>
        <p:spPr>
          <a:xfrm>
            <a:off x="6327371"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1" name="Oval 220"/>
          <p:cNvSpPr/>
          <p:nvPr/>
        </p:nvSpPr>
        <p:spPr>
          <a:xfrm>
            <a:off x="6750440"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2" name="Oval 221"/>
          <p:cNvSpPr/>
          <p:nvPr/>
        </p:nvSpPr>
        <p:spPr>
          <a:xfrm>
            <a:off x="6479771"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3" name="Oval 222"/>
          <p:cNvSpPr/>
          <p:nvPr/>
        </p:nvSpPr>
        <p:spPr>
          <a:xfrm>
            <a:off x="6632171"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4" name="Oval 223"/>
          <p:cNvSpPr/>
          <p:nvPr/>
        </p:nvSpPr>
        <p:spPr>
          <a:xfrm>
            <a:off x="5165655"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5" name="Oval 224"/>
          <p:cNvSpPr/>
          <p:nvPr/>
        </p:nvSpPr>
        <p:spPr>
          <a:xfrm>
            <a:off x="5856473"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6" name="Oval 225"/>
          <p:cNvSpPr/>
          <p:nvPr/>
        </p:nvSpPr>
        <p:spPr>
          <a:xfrm>
            <a:off x="5071517"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7" name="Oval 226"/>
          <p:cNvSpPr/>
          <p:nvPr/>
        </p:nvSpPr>
        <p:spPr>
          <a:xfrm>
            <a:off x="6283700"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8" name="Oval 227"/>
          <p:cNvSpPr/>
          <p:nvPr/>
        </p:nvSpPr>
        <p:spPr>
          <a:xfrm>
            <a:off x="6706769"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9" name="Oval 228"/>
          <p:cNvSpPr/>
          <p:nvPr/>
        </p:nvSpPr>
        <p:spPr>
          <a:xfrm>
            <a:off x="5318055"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0" name="Oval 229"/>
          <p:cNvSpPr/>
          <p:nvPr/>
        </p:nvSpPr>
        <p:spPr>
          <a:xfrm>
            <a:off x="5624212"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1" name="Oval 230"/>
          <p:cNvSpPr/>
          <p:nvPr/>
        </p:nvSpPr>
        <p:spPr>
          <a:xfrm>
            <a:off x="6008873"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2" name="Oval 231"/>
          <p:cNvSpPr/>
          <p:nvPr/>
        </p:nvSpPr>
        <p:spPr>
          <a:xfrm>
            <a:off x="6436100"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3" name="Oval 232"/>
          <p:cNvSpPr/>
          <p:nvPr/>
        </p:nvSpPr>
        <p:spPr>
          <a:xfrm>
            <a:off x="5470455"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4" name="Oval 233"/>
          <p:cNvSpPr/>
          <p:nvPr/>
        </p:nvSpPr>
        <p:spPr>
          <a:xfrm>
            <a:off x="5776612"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5" name="Oval 234"/>
          <p:cNvSpPr/>
          <p:nvPr/>
        </p:nvSpPr>
        <p:spPr>
          <a:xfrm>
            <a:off x="6161273"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6" name="Oval 235"/>
          <p:cNvSpPr/>
          <p:nvPr/>
        </p:nvSpPr>
        <p:spPr>
          <a:xfrm>
            <a:off x="6588500"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7" name="Oval 236"/>
          <p:cNvSpPr/>
          <p:nvPr/>
        </p:nvSpPr>
        <p:spPr>
          <a:xfrm>
            <a:off x="3933755"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8" name="Oval 237"/>
          <p:cNvSpPr/>
          <p:nvPr/>
        </p:nvSpPr>
        <p:spPr>
          <a:xfrm>
            <a:off x="4624573"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0" name="Oval 239"/>
          <p:cNvSpPr/>
          <p:nvPr/>
        </p:nvSpPr>
        <p:spPr>
          <a:xfrm>
            <a:off x="5051800"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1" name="Oval 240"/>
          <p:cNvSpPr/>
          <p:nvPr/>
        </p:nvSpPr>
        <p:spPr>
          <a:xfrm>
            <a:off x="5474869"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2" name="Oval 241"/>
          <p:cNvSpPr/>
          <p:nvPr/>
        </p:nvSpPr>
        <p:spPr>
          <a:xfrm>
            <a:off x="4086155"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3" name="Oval 242"/>
          <p:cNvSpPr/>
          <p:nvPr/>
        </p:nvSpPr>
        <p:spPr>
          <a:xfrm>
            <a:off x="4392312"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4" name="Oval 243"/>
          <p:cNvSpPr/>
          <p:nvPr/>
        </p:nvSpPr>
        <p:spPr>
          <a:xfrm>
            <a:off x="4776973"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5" name="Oval 244"/>
          <p:cNvSpPr/>
          <p:nvPr/>
        </p:nvSpPr>
        <p:spPr>
          <a:xfrm>
            <a:off x="5204200"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6" name="Oval 245"/>
          <p:cNvSpPr/>
          <p:nvPr/>
        </p:nvSpPr>
        <p:spPr>
          <a:xfrm>
            <a:off x="4238555"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7" name="Oval 246"/>
          <p:cNvSpPr/>
          <p:nvPr/>
        </p:nvSpPr>
        <p:spPr>
          <a:xfrm>
            <a:off x="4544712"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8" name="Oval 247"/>
          <p:cNvSpPr/>
          <p:nvPr/>
        </p:nvSpPr>
        <p:spPr>
          <a:xfrm>
            <a:off x="4929373"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9" name="Oval 248"/>
          <p:cNvSpPr/>
          <p:nvPr/>
        </p:nvSpPr>
        <p:spPr>
          <a:xfrm>
            <a:off x="5356600"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80570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fade">
                                      <p:cBhvr>
                                        <p:cTn id="7" dur="500"/>
                                        <p:tgtEl>
                                          <p:spTgt spid="16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6"/>
                                        </p:tgtEl>
                                        <p:attrNameLst>
                                          <p:attrName>style.visibility</p:attrName>
                                        </p:attrNameLst>
                                      </p:cBhvr>
                                      <p:to>
                                        <p:strVal val="visible"/>
                                      </p:to>
                                    </p:set>
                                    <p:animEffect transition="in" filter="fade">
                                      <p:cBhvr>
                                        <p:cTn id="11" dur="500"/>
                                        <p:tgtEl>
                                          <p:spTgt spid="19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97"/>
                                        </p:tgtEl>
                                        <p:attrNameLst>
                                          <p:attrName>style.visibility</p:attrName>
                                        </p:attrNameLst>
                                      </p:cBhvr>
                                      <p:to>
                                        <p:strVal val="visible"/>
                                      </p:to>
                                    </p:set>
                                    <p:animEffect transition="in" filter="fade">
                                      <p:cBhvr>
                                        <p:cTn id="14" dur="500"/>
                                        <p:tgtEl>
                                          <p:spTgt spid="19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02"/>
                                        </p:tgtEl>
                                        <p:attrNameLst>
                                          <p:attrName>style.visibility</p:attrName>
                                        </p:attrNameLst>
                                      </p:cBhvr>
                                      <p:to>
                                        <p:strVal val="visible"/>
                                      </p:to>
                                    </p:set>
                                    <p:animEffect transition="in" filter="fade">
                                      <p:cBhvr>
                                        <p:cTn id="17" dur="500"/>
                                        <p:tgtEl>
                                          <p:spTgt spid="20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4"/>
                                        </p:tgtEl>
                                        <p:attrNameLst>
                                          <p:attrName>style.visibility</p:attrName>
                                        </p:attrNameLst>
                                      </p:cBhvr>
                                      <p:to>
                                        <p:strVal val="visible"/>
                                      </p:to>
                                    </p:set>
                                    <p:animEffect transition="in" filter="fade">
                                      <p:cBhvr>
                                        <p:cTn id="20" dur="500"/>
                                        <p:tgtEl>
                                          <p:spTgt spid="20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6"/>
                                        </p:tgtEl>
                                        <p:attrNameLst>
                                          <p:attrName>style.visibility</p:attrName>
                                        </p:attrNameLst>
                                      </p:cBhvr>
                                      <p:to>
                                        <p:strVal val="visible"/>
                                      </p:to>
                                    </p:set>
                                    <p:animEffect transition="in" filter="fade">
                                      <p:cBhvr>
                                        <p:cTn id="23" dur="500"/>
                                        <p:tgtEl>
                                          <p:spTgt spid="206"/>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74"/>
                                        </p:tgtEl>
                                        <p:attrNameLst>
                                          <p:attrName>style.visibility</p:attrName>
                                        </p:attrNameLst>
                                      </p:cBhvr>
                                      <p:to>
                                        <p:strVal val="visible"/>
                                      </p:to>
                                    </p:set>
                                    <p:animEffect transition="in" filter="fade">
                                      <p:cBhvr>
                                        <p:cTn id="27" dur="500"/>
                                        <p:tgtEl>
                                          <p:spTgt spid="174"/>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185"/>
                                        </p:tgtEl>
                                        <p:attrNameLst>
                                          <p:attrName>style.visibility</p:attrName>
                                        </p:attrNameLst>
                                      </p:cBhvr>
                                      <p:to>
                                        <p:strVal val="visible"/>
                                      </p:to>
                                    </p:set>
                                    <p:animEffect transition="in" filter="fade">
                                      <p:cBhvr>
                                        <p:cTn id="31" dur="100"/>
                                        <p:tgtEl>
                                          <p:spTgt spid="185"/>
                                        </p:tgtEl>
                                      </p:cBhvr>
                                    </p:animEffect>
                                  </p:childTnLst>
                                </p:cTn>
                              </p:par>
                            </p:childTnLst>
                          </p:cTn>
                        </p:par>
                        <p:par>
                          <p:cTn id="32" fill="hold">
                            <p:stCondLst>
                              <p:cond delay="1600"/>
                            </p:stCondLst>
                            <p:childTnLst>
                              <p:par>
                                <p:cTn id="33" presetID="10" presetClass="entr" presetSubtype="0" fill="hold" grpId="0" nodeType="afterEffect">
                                  <p:stCondLst>
                                    <p:cond delay="0"/>
                                  </p:stCondLst>
                                  <p:childTnLst>
                                    <p:set>
                                      <p:cBhvr>
                                        <p:cTn id="34" dur="1" fill="hold">
                                          <p:stCondLst>
                                            <p:cond delay="0"/>
                                          </p:stCondLst>
                                        </p:cTn>
                                        <p:tgtEl>
                                          <p:spTgt spid="175"/>
                                        </p:tgtEl>
                                        <p:attrNameLst>
                                          <p:attrName>style.visibility</p:attrName>
                                        </p:attrNameLst>
                                      </p:cBhvr>
                                      <p:to>
                                        <p:strVal val="visible"/>
                                      </p:to>
                                    </p:set>
                                    <p:animEffect transition="in" filter="fade">
                                      <p:cBhvr>
                                        <p:cTn id="35" dur="100"/>
                                        <p:tgtEl>
                                          <p:spTgt spid="175"/>
                                        </p:tgtEl>
                                      </p:cBhvr>
                                    </p:animEffect>
                                  </p:childTnLst>
                                </p:cTn>
                              </p:par>
                            </p:childTnLst>
                          </p:cTn>
                        </p:par>
                        <p:par>
                          <p:cTn id="36" fill="hold">
                            <p:stCondLst>
                              <p:cond delay="1700"/>
                            </p:stCondLst>
                            <p:childTnLst>
                              <p:par>
                                <p:cTn id="37" presetID="10" presetClass="entr" presetSubtype="0" fill="hold" grpId="0" nodeType="afterEffect">
                                  <p:stCondLst>
                                    <p:cond delay="0"/>
                                  </p:stCondLst>
                                  <p:childTnLst>
                                    <p:set>
                                      <p:cBhvr>
                                        <p:cTn id="38" dur="1" fill="hold">
                                          <p:stCondLst>
                                            <p:cond delay="0"/>
                                          </p:stCondLst>
                                        </p:cTn>
                                        <p:tgtEl>
                                          <p:spTgt spid="207"/>
                                        </p:tgtEl>
                                        <p:attrNameLst>
                                          <p:attrName>style.visibility</p:attrName>
                                        </p:attrNameLst>
                                      </p:cBhvr>
                                      <p:to>
                                        <p:strVal val="visible"/>
                                      </p:to>
                                    </p:set>
                                    <p:animEffect transition="in" filter="fade">
                                      <p:cBhvr>
                                        <p:cTn id="39" dur="100"/>
                                        <p:tgtEl>
                                          <p:spTgt spid="207"/>
                                        </p:tgtEl>
                                      </p:cBhvr>
                                    </p:animEffect>
                                  </p:childTnLst>
                                </p:cTn>
                              </p:par>
                            </p:childTnLst>
                          </p:cTn>
                        </p:par>
                        <p:par>
                          <p:cTn id="40" fill="hold">
                            <p:stCondLst>
                              <p:cond delay="1800"/>
                            </p:stCondLst>
                            <p:childTnLst>
                              <p:par>
                                <p:cTn id="41" presetID="10" presetClass="entr" presetSubtype="0" fill="hold" grpId="0" nodeType="afterEffect">
                                  <p:stCondLst>
                                    <p:cond delay="0"/>
                                  </p:stCondLst>
                                  <p:childTnLst>
                                    <p:set>
                                      <p:cBhvr>
                                        <p:cTn id="42" dur="1" fill="hold">
                                          <p:stCondLst>
                                            <p:cond delay="0"/>
                                          </p:stCondLst>
                                        </p:cTn>
                                        <p:tgtEl>
                                          <p:spTgt spid="186"/>
                                        </p:tgtEl>
                                        <p:attrNameLst>
                                          <p:attrName>style.visibility</p:attrName>
                                        </p:attrNameLst>
                                      </p:cBhvr>
                                      <p:to>
                                        <p:strVal val="visible"/>
                                      </p:to>
                                    </p:set>
                                    <p:animEffect transition="in" filter="fade">
                                      <p:cBhvr>
                                        <p:cTn id="43" dur="100"/>
                                        <p:tgtEl>
                                          <p:spTgt spid="186"/>
                                        </p:tgtEl>
                                      </p:cBhvr>
                                    </p:animEffect>
                                  </p:childTnLst>
                                </p:cTn>
                              </p:par>
                            </p:childTnLst>
                          </p:cTn>
                        </p:par>
                        <p:par>
                          <p:cTn id="44" fill="hold">
                            <p:stCondLst>
                              <p:cond delay="1900"/>
                            </p:stCondLst>
                            <p:childTnLst>
                              <p:par>
                                <p:cTn id="45" presetID="10" presetClass="entr" presetSubtype="0" fill="hold" grpId="0" nodeType="afterEffect">
                                  <p:stCondLst>
                                    <p:cond delay="0"/>
                                  </p:stCondLst>
                                  <p:childTnLst>
                                    <p:set>
                                      <p:cBhvr>
                                        <p:cTn id="46" dur="1" fill="hold">
                                          <p:stCondLst>
                                            <p:cond delay="0"/>
                                          </p:stCondLst>
                                        </p:cTn>
                                        <p:tgtEl>
                                          <p:spTgt spid="210"/>
                                        </p:tgtEl>
                                        <p:attrNameLst>
                                          <p:attrName>style.visibility</p:attrName>
                                        </p:attrNameLst>
                                      </p:cBhvr>
                                      <p:to>
                                        <p:strVal val="visible"/>
                                      </p:to>
                                    </p:set>
                                    <p:animEffect transition="in" filter="fade">
                                      <p:cBhvr>
                                        <p:cTn id="47" dur="100"/>
                                        <p:tgtEl>
                                          <p:spTgt spid="210"/>
                                        </p:tgtEl>
                                      </p:cBhvr>
                                    </p:animEffect>
                                  </p:childTnLst>
                                </p:cTn>
                              </p:par>
                            </p:childTnLst>
                          </p:cTn>
                        </p:par>
                        <p:par>
                          <p:cTn id="48" fill="hold">
                            <p:stCondLst>
                              <p:cond delay="2000"/>
                            </p:stCondLst>
                            <p:childTnLst>
                              <p:par>
                                <p:cTn id="49" presetID="10" presetClass="entr" presetSubtype="0" fill="hold" grpId="0" nodeType="afterEffect">
                                  <p:stCondLst>
                                    <p:cond delay="0"/>
                                  </p:stCondLst>
                                  <p:childTnLst>
                                    <p:set>
                                      <p:cBhvr>
                                        <p:cTn id="50" dur="1" fill="hold">
                                          <p:stCondLst>
                                            <p:cond delay="0"/>
                                          </p:stCondLst>
                                        </p:cTn>
                                        <p:tgtEl>
                                          <p:spTgt spid="189"/>
                                        </p:tgtEl>
                                        <p:attrNameLst>
                                          <p:attrName>style.visibility</p:attrName>
                                        </p:attrNameLst>
                                      </p:cBhvr>
                                      <p:to>
                                        <p:strVal val="visible"/>
                                      </p:to>
                                    </p:set>
                                    <p:animEffect transition="in" filter="fade">
                                      <p:cBhvr>
                                        <p:cTn id="51" dur="100"/>
                                        <p:tgtEl>
                                          <p:spTgt spid="189"/>
                                        </p:tgtEl>
                                      </p:cBhvr>
                                    </p:animEffect>
                                  </p:childTnLst>
                                </p:cTn>
                              </p:par>
                            </p:childTnLst>
                          </p:cTn>
                        </p:par>
                        <p:par>
                          <p:cTn id="52" fill="hold">
                            <p:stCondLst>
                              <p:cond delay="2100"/>
                            </p:stCondLst>
                            <p:childTnLst>
                              <p:par>
                                <p:cTn id="53" presetID="10" presetClass="entr" presetSubtype="0" fill="hold" grpId="0" nodeType="afterEffect">
                                  <p:stCondLst>
                                    <p:cond delay="0"/>
                                  </p:stCondLst>
                                  <p:childTnLst>
                                    <p:set>
                                      <p:cBhvr>
                                        <p:cTn id="54" dur="1" fill="hold">
                                          <p:stCondLst>
                                            <p:cond delay="0"/>
                                          </p:stCondLst>
                                        </p:cTn>
                                        <p:tgtEl>
                                          <p:spTgt spid="211"/>
                                        </p:tgtEl>
                                        <p:attrNameLst>
                                          <p:attrName>style.visibility</p:attrName>
                                        </p:attrNameLst>
                                      </p:cBhvr>
                                      <p:to>
                                        <p:strVal val="visible"/>
                                      </p:to>
                                    </p:set>
                                    <p:animEffect transition="in" filter="fade">
                                      <p:cBhvr>
                                        <p:cTn id="55" dur="100"/>
                                        <p:tgtEl>
                                          <p:spTgt spid="211"/>
                                        </p:tgtEl>
                                      </p:cBhvr>
                                    </p:animEffect>
                                  </p:childTnLst>
                                </p:cTn>
                              </p:par>
                            </p:childTnLst>
                          </p:cTn>
                        </p:par>
                        <p:par>
                          <p:cTn id="56" fill="hold">
                            <p:stCondLst>
                              <p:cond delay="2200"/>
                            </p:stCondLst>
                            <p:childTnLst>
                              <p:par>
                                <p:cTn id="57" presetID="10" presetClass="entr" presetSubtype="0" fill="hold" grpId="0" nodeType="afterEffect">
                                  <p:stCondLst>
                                    <p:cond delay="0"/>
                                  </p:stCondLst>
                                  <p:childTnLst>
                                    <p:set>
                                      <p:cBhvr>
                                        <p:cTn id="58" dur="1" fill="hold">
                                          <p:stCondLst>
                                            <p:cond delay="0"/>
                                          </p:stCondLst>
                                        </p:cTn>
                                        <p:tgtEl>
                                          <p:spTgt spid="188"/>
                                        </p:tgtEl>
                                        <p:attrNameLst>
                                          <p:attrName>style.visibility</p:attrName>
                                        </p:attrNameLst>
                                      </p:cBhvr>
                                      <p:to>
                                        <p:strVal val="visible"/>
                                      </p:to>
                                    </p:set>
                                    <p:animEffect transition="in" filter="fade">
                                      <p:cBhvr>
                                        <p:cTn id="59" dur="100"/>
                                        <p:tgtEl>
                                          <p:spTgt spid="188"/>
                                        </p:tgtEl>
                                      </p:cBhvr>
                                    </p:animEffect>
                                  </p:childTnLst>
                                </p:cTn>
                              </p:par>
                            </p:childTnLst>
                          </p:cTn>
                        </p:par>
                        <p:par>
                          <p:cTn id="60" fill="hold">
                            <p:stCondLst>
                              <p:cond delay="2300"/>
                            </p:stCondLst>
                            <p:childTnLst>
                              <p:par>
                                <p:cTn id="61" presetID="10" presetClass="entr" presetSubtype="0" fill="hold" grpId="0" nodeType="afterEffect">
                                  <p:stCondLst>
                                    <p:cond delay="0"/>
                                  </p:stCondLst>
                                  <p:childTnLst>
                                    <p:set>
                                      <p:cBhvr>
                                        <p:cTn id="62" dur="1" fill="hold">
                                          <p:stCondLst>
                                            <p:cond delay="0"/>
                                          </p:stCondLst>
                                        </p:cTn>
                                        <p:tgtEl>
                                          <p:spTgt spid="190"/>
                                        </p:tgtEl>
                                        <p:attrNameLst>
                                          <p:attrName>style.visibility</p:attrName>
                                        </p:attrNameLst>
                                      </p:cBhvr>
                                      <p:to>
                                        <p:strVal val="visible"/>
                                      </p:to>
                                    </p:set>
                                    <p:animEffect transition="in" filter="fade">
                                      <p:cBhvr>
                                        <p:cTn id="63" dur="100"/>
                                        <p:tgtEl>
                                          <p:spTgt spid="190"/>
                                        </p:tgtEl>
                                      </p:cBhvr>
                                    </p:animEffect>
                                  </p:childTnLst>
                                </p:cTn>
                              </p:par>
                            </p:childTnLst>
                          </p:cTn>
                        </p:par>
                        <p:par>
                          <p:cTn id="64" fill="hold">
                            <p:stCondLst>
                              <p:cond delay="2400"/>
                            </p:stCondLst>
                            <p:childTnLst>
                              <p:par>
                                <p:cTn id="65" presetID="10" presetClass="entr" presetSubtype="0" fill="hold" grpId="0" nodeType="afterEffect">
                                  <p:stCondLst>
                                    <p:cond delay="0"/>
                                  </p:stCondLst>
                                  <p:childTnLst>
                                    <p:set>
                                      <p:cBhvr>
                                        <p:cTn id="66" dur="1" fill="hold">
                                          <p:stCondLst>
                                            <p:cond delay="0"/>
                                          </p:stCondLst>
                                        </p:cTn>
                                        <p:tgtEl>
                                          <p:spTgt spid="176"/>
                                        </p:tgtEl>
                                        <p:attrNameLst>
                                          <p:attrName>style.visibility</p:attrName>
                                        </p:attrNameLst>
                                      </p:cBhvr>
                                      <p:to>
                                        <p:strVal val="visible"/>
                                      </p:to>
                                    </p:set>
                                    <p:animEffect transition="in" filter="fade">
                                      <p:cBhvr>
                                        <p:cTn id="67" dur="100"/>
                                        <p:tgtEl>
                                          <p:spTgt spid="176"/>
                                        </p:tgtEl>
                                      </p:cBhvr>
                                    </p:animEffect>
                                  </p:childTnLst>
                                </p:cTn>
                              </p:par>
                            </p:childTnLst>
                          </p:cTn>
                        </p:par>
                        <p:par>
                          <p:cTn id="68" fill="hold">
                            <p:stCondLst>
                              <p:cond delay="2500"/>
                            </p:stCondLst>
                            <p:childTnLst>
                              <p:par>
                                <p:cTn id="69" presetID="10" presetClass="entr" presetSubtype="0" fill="hold" grpId="0" nodeType="afterEffect">
                                  <p:stCondLst>
                                    <p:cond delay="0"/>
                                  </p:stCondLst>
                                  <p:childTnLst>
                                    <p:set>
                                      <p:cBhvr>
                                        <p:cTn id="70" dur="1" fill="hold">
                                          <p:stCondLst>
                                            <p:cond delay="0"/>
                                          </p:stCondLst>
                                        </p:cTn>
                                        <p:tgtEl>
                                          <p:spTgt spid="215"/>
                                        </p:tgtEl>
                                        <p:attrNameLst>
                                          <p:attrName>style.visibility</p:attrName>
                                        </p:attrNameLst>
                                      </p:cBhvr>
                                      <p:to>
                                        <p:strVal val="visible"/>
                                      </p:to>
                                    </p:set>
                                    <p:animEffect transition="in" filter="fade">
                                      <p:cBhvr>
                                        <p:cTn id="71" dur="100"/>
                                        <p:tgtEl>
                                          <p:spTgt spid="215"/>
                                        </p:tgtEl>
                                      </p:cBhvr>
                                    </p:animEffect>
                                  </p:childTnLst>
                                </p:cTn>
                              </p:par>
                            </p:childTnLst>
                          </p:cTn>
                        </p:par>
                        <p:par>
                          <p:cTn id="72" fill="hold">
                            <p:stCondLst>
                              <p:cond delay="2600"/>
                            </p:stCondLst>
                            <p:childTnLst>
                              <p:par>
                                <p:cTn id="73" presetID="10" presetClass="entr" presetSubtype="0" fill="hold" grpId="0" nodeType="afterEffect">
                                  <p:stCondLst>
                                    <p:cond delay="0"/>
                                  </p:stCondLst>
                                  <p:childTnLst>
                                    <p:set>
                                      <p:cBhvr>
                                        <p:cTn id="74" dur="1" fill="hold">
                                          <p:stCondLst>
                                            <p:cond delay="0"/>
                                          </p:stCondLst>
                                        </p:cTn>
                                        <p:tgtEl>
                                          <p:spTgt spid="184"/>
                                        </p:tgtEl>
                                        <p:attrNameLst>
                                          <p:attrName>style.visibility</p:attrName>
                                        </p:attrNameLst>
                                      </p:cBhvr>
                                      <p:to>
                                        <p:strVal val="visible"/>
                                      </p:to>
                                    </p:set>
                                    <p:animEffect transition="in" filter="fade">
                                      <p:cBhvr>
                                        <p:cTn id="75" dur="100"/>
                                        <p:tgtEl>
                                          <p:spTgt spid="184"/>
                                        </p:tgtEl>
                                      </p:cBhvr>
                                    </p:animEffect>
                                  </p:childTnLst>
                                </p:cTn>
                              </p:par>
                            </p:childTnLst>
                          </p:cTn>
                        </p:par>
                        <p:par>
                          <p:cTn id="76" fill="hold">
                            <p:stCondLst>
                              <p:cond delay="2700"/>
                            </p:stCondLst>
                            <p:childTnLst>
                              <p:par>
                                <p:cTn id="77" presetID="10" presetClass="entr" presetSubtype="0" fill="hold" grpId="0" nodeType="afterEffect">
                                  <p:stCondLst>
                                    <p:cond delay="0"/>
                                  </p:stCondLst>
                                  <p:childTnLst>
                                    <p:set>
                                      <p:cBhvr>
                                        <p:cTn id="78" dur="1" fill="hold">
                                          <p:stCondLst>
                                            <p:cond delay="0"/>
                                          </p:stCondLst>
                                        </p:cTn>
                                        <p:tgtEl>
                                          <p:spTgt spid="187"/>
                                        </p:tgtEl>
                                        <p:attrNameLst>
                                          <p:attrName>style.visibility</p:attrName>
                                        </p:attrNameLst>
                                      </p:cBhvr>
                                      <p:to>
                                        <p:strVal val="visible"/>
                                      </p:to>
                                    </p:set>
                                    <p:animEffect transition="in" filter="fade">
                                      <p:cBhvr>
                                        <p:cTn id="79" dur="100"/>
                                        <p:tgtEl>
                                          <p:spTgt spid="187"/>
                                        </p:tgtEl>
                                      </p:cBhvr>
                                    </p:animEffect>
                                  </p:childTnLst>
                                </p:cTn>
                              </p:par>
                            </p:childTnLst>
                          </p:cTn>
                        </p:par>
                        <p:par>
                          <p:cTn id="80" fill="hold">
                            <p:stCondLst>
                              <p:cond delay="2800"/>
                            </p:stCondLst>
                            <p:childTnLst>
                              <p:par>
                                <p:cTn id="81" presetID="10" presetClass="entr" presetSubtype="0" fill="hold" grpId="0" nodeType="afterEffect">
                                  <p:stCondLst>
                                    <p:cond delay="0"/>
                                  </p:stCondLst>
                                  <p:childTnLst>
                                    <p:set>
                                      <p:cBhvr>
                                        <p:cTn id="82" dur="1" fill="hold">
                                          <p:stCondLst>
                                            <p:cond delay="0"/>
                                          </p:stCondLst>
                                        </p:cTn>
                                        <p:tgtEl>
                                          <p:spTgt spid="212"/>
                                        </p:tgtEl>
                                        <p:attrNameLst>
                                          <p:attrName>style.visibility</p:attrName>
                                        </p:attrNameLst>
                                      </p:cBhvr>
                                      <p:to>
                                        <p:strVal val="visible"/>
                                      </p:to>
                                    </p:set>
                                    <p:animEffect transition="in" filter="fade">
                                      <p:cBhvr>
                                        <p:cTn id="83" dur="100"/>
                                        <p:tgtEl>
                                          <p:spTgt spid="212"/>
                                        </p:tgtEl>
                                      </p:cBhvr>
                                    </p:animEffect>
                                  </p:childTnLst>
                                </p:cTn>
                              </p:par>
                            </p:childTnLst>
                          </p:cTn>
                        </p:par>
                        <p:par>
                          <p:cTn id="84" fill="hold">
                            <p:stCondLst>
                              <p:cond delay="2900"/>
                            </p:stCondLst>
                            <p:childTnLst>
                              <p:par>
                                <p:cTn id="85" presetID="10" presetClass="entr" presetSubtype="0" fill="hold" grpId="0" nodeType="afterEffect">
                                  <p:stCondLst>
                                    <p:cond delay="0"/>
                                  </p:stCondLst>
                                  <p:childTnLst>
                                    <p:set>
                                      <p:cBhvr>
                                        <p:cTn id="86" dur="1" fill="hold">
                                          <p:stCondLst>
                                            <p:cond delay="0"/>
                                          </p:stCondLst>
                                        </p:cTn>
                                        <p:tgtEl>
                                          <p:spTgt spid="180"/>
                                        </p:tgtEl>
                                        <p:attrNameLst>
                                          <p:attrName>style.visibility</p:attrName>
                                        </p:attrNameLst>
                                      </p:cBhvr>
                                      <p:to>
                                        <p:strVal val="visible"/>
                                      </p:to>
                                    </p:set>
                                    <p:animEffect transition="in" filter="fade">
                                      <p:cBhvr>
                                        <p:cTn id="87" dur="100"/>
                                        <p:tgtEl>
                                          <p:spTgt spid="180"/>
                                        </p:tgtEl>
                                      </p:cBhvr>
                                    </p:animEffect>
                                  </p:childTnLst>
                                </p:cTn>
                              </p:par>
                            </p:childTnLst>
                          </p:cTn>
                        </p:par>
                        <p:par>
                          <p:cTn id="88" fill="hold">
                            <p:stCondLst>
                              <p:cond delay="3000"/>
                            </p:stCondLst>
                            <p:childTnLst>
                              <p:par>
                                <p:cTn id="89" presetID="10" presetClass="entr" presetSubtype="0" fill="hold" grpId="0" nodeType="afterEffect">
                                  <p:stCondLst>
                                    <p:cond delay="0"/>
                                  </p:stCondLst>
                                  <p:childTnLst>
                                    <p:set>
                                      <p:cBhvr>
                                        <p:cTn id="90" dur="1" fill="hold">
                                          <p:stCondLst>
                                            <p:cond delay="0"/>
                                          </p:stCondLst>
                                        </p:cTn>
                                        <p:tgtEl>
                                          <p:spTgt spid="209"/>
                                        </p:tgtEl>
                                        <p:attrNameLst>
                                          <p:attrName>style.visibility</p:attrName>
                                        </p:attrNameLst>
                                      </p:cBhvr>
                                      <p:to>
                                        <p:strVal val="visible"/>
                                      </p:to>
                                    </p:set>
                                    <p:animEffect transition="in" filter="fade">
                                      <p:cBhvr>
                                        <p:cTn id="91" dur="100"/>
                                        <p:tgtEl>
                                          <p:spTgt spid="209"/>
                                        </p:tgtEl>
                                      </p:cBhvr>
                                    </p:animEffect>
                                  </p:childTnLst>
                                </p:cTn>
                              </p:par>
                            </p:childTnLst>
                          </p:cTn>
                        </p:par>
                        <p:par>
                          <p:cTn id="92" fill="hold">
                            <p:stCondLst>
                              <p:cond delay="3100"/>
                            </p:stCondLst>
                            <p:childTnLst>
                              <p:par>
                                <p:cTn id="93" presetID="10" presetClass="entr" presetSubtype="0" fill="hold" grpId="0" nodeType="afterEffect">
                                  <p:stCondLst>
                                    <p:cond delay="0"/>
                                  </p:stCondLst>
                                  <p:childTnLst>
                                    <p:set>
                                      <p:cBhvr>
                                        <p:cTn id="94" dur="1" fill="hold">
                                          <p:stCondLst>
                                            <p:cond delay="0"/>
                                          </p:stCondLst>
                                        </p:cTn>
                                        <p:tgtEl>
                                          <p:spTgt spid="181"/>
                                        </p:tgtEl>
                                        <p:attrNameLst>
                                          <p:attrName>style.visibility</p:attrName>
                                        </p:attrNameLst>
                                      </p:cBhvr>
                                      <p:to>
                                        <p:strVal val="visible"/>
                                      </p:to>
                                    </p:set>
                                    <p:animEffect transition="in" filter="fade">
                                      <p:cBhvr>
                                        <p:cTn id="95" dur="100"/>
                                        <p:tgtEl>
                                          <p:spTgt spid="181"/>
                                        </p:tgtEl>
                                      </p:cBhvr>
                                    </p:animEffect>
                                  </p:childTnLst>
                                </p:cTn>
                              </p:par>
                            </p:childTnLst>
                          </p:cTn>
                        </p:par>
                        <p:par>
                          <p:cTn id="96" fill="hold">
                            <p:stCondLst>
                              <p:cond delay="3200"/>
                            </p:stCondLst>
                            <p:childTnLst>
                              <p:par>
                                <p:cTn id="97" presetID="10" presetClass="entr" presetSubtype="0" fill="hold" grpId="0" nodeType="afterEffect">
                                  <p:stCondLst>
                                    <p:cond delay="0"/>
                                  </p:stCondLst>
                                  <p:childTnLst>
                                    <p:set>
                                      <p:cBhvr>
                                        <p:cTn id="98" dur="1" fill="hold">
                                          <p:stCondLst>
                                            <p:cond delay="0"/>
                                          </p:stCondLst>
                                        </p:cTn>
                                        <p:tgtEl>
                                          <p:spTgt spid="182"/>
                                        </p:tgtEl>
                                        <p:attrNameLst>
                                          <p:attrName>style.visibility</p:attrName>
                                        </p:attrNameLst>
                                      </p:cBhvr>
                                      <p:to>
                                        <p:strVal val="visible"/>
                                      </p:to>
                                    </p:set>
                                    <p:animEffect transition="in" filter="fade">
                                      <p:cBhvr>
                                        <p:cTn id="99" dur="100"/>
                                        <p:tgtEl>
                                          <p:spTgt spid="182"/>
                                        </p:tgtEl>
                                      </p:cBhvr>
                                    </p:animEffect>
                                  </p:childTnLst>
                                </p:cTn>
                              </p:par>
                            </p:childTnLst>
                          </p:cTn>
                        </p:par>
                        <p:par>
                          <p:cTn id="100" fill="hold">
                            <p:stCondLst>
                              <p:cond delay="3300"/>
                            </p:stCondLst>
                            <p:childTnLst>
                              <p:par>
                                <p:cTn id="101" presetID="10" presetClass="entr" presetSubtype="0" fill="hold" grpId="0" nodeType="afterEffect">
                                  <p:stCondLst>
                                    <p:cond delay="0"/>
                                  </p:stCondLst>
                                  <p:childTnLst>
                                    <p:set>
                                      <p:cBhvr>
                                        <p:cTn id="102" dur="1" fill="hold">
                                          <p:stCondLst>
                                            <p:cond delay="0"/>
                                          </p:stCondLst>
                                        </p:cTn>
                                        <p:tgtEl>
                                          <p:spTgt spid="213"/>
                                        </p:tgtEl>
                                        <p:attrNameLst>
                                          <p:attrName>style.visibility</p:attrName>
                                        </p:attrNameLst>
                                      </p:cBhvr>
                                      <p:to>
                                        <p:strVal val="visible"/>
                                      </p:to>
                                    </p:set>
                                    <p:animEffect transition="in" filter="fade">
                                      <p:cBhvr>
                                        <p:cTn id="103" dur="100"/>
                                        <p:tgtEl>
                                          <p:spTgt spid="213"/>
                                        </p:tgtEl>
                                      </p:cBhvr>
                                    </p:animEffect>
                                  </p:childTnLst>
                                </p:cTn>
                              </p:par>
                            </p:childTnLst>
                          </p:cTn>
                        </p:par>
                        <p:par>
                          <p:cTn id="104" fill="hold">
                            <p:stCondLst>
                              <p:cond delay="3400"/>
                            </p:stCondLst>
                            <p:childTnLst>
                              <p:par>
                                <p:cTn id="105" presetID="10" presetClass="entr" presetSubtype="0" fill="hold" grpId="0" nodeType="afterEffect">
                                  <p:stCondLst>
                                    <p:cond delay="0"/>
                                  </p:stCondLst>
                                  <p:childTnLst>
                                    <p:set>
                                      <p:cBhvr>
                                        <p:cTn id="106" dur="1" fill="hold">
                                          <p:stCondLst>
                                            <p:cond delay="0"/>
                                          </p:stCondLst>
                                        </p:cTn>
                                        <p:tgtEl>
                                          <p:spTgt spid="208"/>
                                        </p:tgtEl>
                                        <p:attrNameLst>
                                          <p:attrName>style.visibility</p:attrName>
                                        </p:attrNameLst>
                                      </p:cBhvr>
                                      <p:to>
                                        <p:strVal val="visible"/>
                                      </p:to>
                                    </p:set>
                                    <p:animEffect transition="in" filter="fade">
                                      <p:cBhvr>
                                        <p:cTn id="107" dur="100"/>
                                        <p:tgtEl>
                                          <p:spTgt spid="208"/>
                                        </p:tgtEl>
                                      </p:cBhvr>
                                    </p:animEffect>
                                  </p:childTnLst>
                                </p:cTn>
                              </p:par>
                            </p:childTnLst>
                          </p:cTn>
                        </p:par>
                        <p:par>
                          <p:cTn id="108" fill="hold">
                            <p:stCondLst>
                              <p:cond delay="3500"/>
                            </p:stCondLst>
                            <p:childTnLst>
                              <p:par>
                                <p:cTn id="109" presetID="10" presetClass="entr" presetSubtype="0" fill="hold" grpId="0" nodeType="afterEffect">
                                  <p:stCondLst>
                                    <p:cond delay="0"/>
                                  </p:stCondLst>
                                  <p:childTnLst>
                                    <p:set>
                                      <p:cBhvr>
                                        <p:cTn id="110" dur="1" fill="hold">
                                          <p:stCondLst>
                                            <p:cond delay="0"/>
                                          </p:stCondLst>
                                        </p:cTn>
                                        <p:tgtEl>
                                          <p:spTgt spid="214"/>
                                        </p:tgtEl>
                                        <p:attrNameLst>
                                          <p:attrName>style.visibility</p:attrName>
                                        </p:attrNameLst>
                                      </p:cBhvr>
                                      <p:to>
                                        <p:strVal val="visible"/>
                                      </p:to>
                                    </p:set>
                                    <p:animEffect transition="in" filter="fade">
                                      <p:cBhvr>
                                        <p:cTn id="111" dur="100"/>
                                        <p:tgtEl>
                                          <p:spTgt spid="214"/>
                                        </p:tgtEl>
                                      </p:cBhvr>
                                    </p:animEffect>
                                  </p:childTnLst>
                                </p:cTn>
                              </p:par>
                            </p:childTnLst>
                          </p:cTn>
                        </p:par>
                        <p:par>
                          <p:cTn id="112" fill="hold">
                            <p:stCondLst>
                              <p:cond delay="3600"/>
                            </p:stCondLst>
                            <p:childTnLst>
                              <p:par>
                                <p:cTn id="113" presetID="10" presetClass="entr" presetSubtype="0" fill="hold" grpId="0" nodeType="afterEffect">
                                  <p:stCondLst>
                                    <p:cond delay="0"/>
                                  </p:stCondLst>
                                  <p:childTnLst>
                                    <p:set>
                                      <p:cBhvr>
                                        <p:cTn id="114" dur="1" fill="hold">
                                          <p:stCondLst>
                                            <p:cond delay="0"/>
                                          </p:stCondLst>
                                        </p:cTn>
                                        <p:tgtEl>
                                          <p:spTgt spid="216"/>
                                        </p:tgtEl>
                                        <p:attrNameLst>
                                          <p:attrName>style.visibility</p:attrName>
                                        </p:attrNameLst>
                                      </p:cBhvr>
                                      <p:to>
                                        <p:strVal val="visible"/>
                                      </p:to>
                                    </p:set>
                                    <p:animEffect transition="in" filter="fade">
                                      <p:cBhvr>
                                        <p:cTn id="115" dur="100"/>
                                        <p:tgtEl>
                                          <p:spTgt spid="216"/>
                                        </p:tgtEl>
                                      </p:cBhvr>
                                    </p:animEffect>
                                  </p:childTnLst>
                                </p:cTn>
                              </p:par>
                            </p:childTnLst>
                          </p:cTn>
                        </p:par>
                        <p:par>
                          <p:cTn id="116" fill="hold">
                            <p:stCondLst>
                              <p:cond delay="3700"/>
                            </p:stCondLst>
                            <p:childTnLst>
                              <p:par>
                                <p:cTn id="117" presetID="10" presetClass="entr" presetSubtype="0" fill="hold" grpId="0" nodeType="afterEffect">
                                  <p:stCondLst>
                                    <p:cond delay="0"/>
                                  </p:stCondLst>
                                  <p:childTnLst>
                                    <p:set>
                                      <p:cBhvr>
                                        <p:cTn id="118" dur="1" fill="hold">
                                          <p:stCondLst>
                                            <p:cond delay="0"/>
                                          </p:stCondLst>
                                        </p:cTn>
                                        <p:tgtEl>
                                          <p:spTgt spid="217"/>
                                        </p:tgtEl>
                                        <p:attrNameLst>
                                          <p:attrName>style.visibility</p:attrName>
                                        </p:attrNameLst>
                                      </p:cBhvr>
                                      <p:to>
                                        <p:strVal val="visible"/>
                                      </p:to>
                                    </p:set>
                                    <p:animEffect transition="in" filter="fade">
                                      <p:cBhvr>
                                        <p:cTn id="119" dur="100"/>
                                        <p:tgtEl>
                                          <p:spTgt spid="217"/>
                                        </p:tgtEl>
                                      </p:cBhvr>
                                    </p:animEffect>
                                  </p:childTnLst>
                                </p:cTn>
                              </p:par>
                            </p:childTnLst>
                          </p:cTn>
                        </p:par>
                        <p:par>
                          <p:cTn id="120" fill="hold">
                            <p:stCondLst>
                              <p:cond delay="3800"/>
                            </p:stCondLst>
                            <p:childTnLst>
                              <p:par>
                                <p:cTn id="121" presetID="10" presetClass="entr" presetSubtype="0" fill="hold" grpId="0" nodeType="afterEffect">
                                  <p:stCondLst>
                                    <p:cond delay="0"/>
                                  </p:stCondLst>
                                  <p:childTnLst>
                                    <p:set>
                                      <p:cBhvr>
                                        <p:cTn id="122" dur="1" fill="hold">
                                          <p:stCondLst>
                                            <p:cond delay="0"/>
                                          </p:stCondLst>
                                        </p:cTn>
                                        <p:tgtEl>
                                          <p:spTgt spid="218"/>
                                        </p:tgtEl>
                                        <p:attrNameLst>
                                          <p:attrName>style.visibility</p:attrName>
                                        </p:attrNameLst>
                                      </p:cBhvr>
                                      <p:to>
                                        <p:strVal val="visible"/>
                                      </p:to>
                                    </p:set>
                                    <p:animEffect transition="in" filter="fade">
                                      <p:cBhvr>
                                        <p:cTn id="123" dur="100"/>
                                        <p:tgtEl>
                                          <p:spTgt spid="218"/>
                                        </p:tgtEl>
                                      </p:cBhvr>
                                    </p:animEffect>
                                  </p:childTnLst>
                                </p:cTn>
                              </p:par>
                            </p:childTnLst>
                          </p:cTn>
                        </p:par>
                        <p:par>
                          <p:cTn id="124" fill="hold">
                            <p:stCondLst>
                              <p:cond delay="3900"/>
                            </p:stCondLst>
                            <p:childTnLst>
                              <p:par>
                                <p:cTn id="125" presetID="10" presetClass="entr" presetSubtype="0" fill="hold" grpId="0" nodeType="afterEffect">
                                  <p:stCondLst>
                                    <p:cond delay="0"/>
                                  </p:stCondLst>
                                  <p:childTnLst>
                                    <p:set>
                                      <p:cBhvr>
                                        <p:cTn id="126" dur="1" fill="hold">
                                          <p:stCondLst>
                                            <p:cond delay="0"/>
                                          </p:stCondLst>
                                        </p:cTn>
                                        <p:tgtEl>
                                          <p:spTgt spid="219"/>
                                        </p:tgtEl>
                                        <p:attrNameLst>
                                          <p:attrName>style.visibility</p:attrName>
                                        </p:attrNameLst>
                                      </p:cBhvr>
                                      <p:to>
                                        <p:strVal val="visible"/>
                                      </p:to>
                                    </p:set>
                                    <p:animEffect transition="in" filter="fade">
                                      <p:cBhvr>
                                        <p:cTn id="127" dur="100"/>
                                        <p:tgtEl>
                                          <p:spTgt spid="219"/>
                                        </p:tgtEl>
                                      </p:cBhvr>
                                    </p:animEffect>
                                  </p:childTnLst>
                                </p:cTn>
                              </p:par>
                            </p:childTnLst>
                          </p:cTn>
                        </p:par>
                        <p:par>
                          <p:cTn id="128" fill="hold">
                            <p:stCondLst>
                              <p:cond delay="4000"/>
                            </p:stCondLst>
                            <p:childTnLst>
                              <p:par>
                                <p:cTn id="129" presetID="10" presetClass="entr" presetSubtype="0" fill="hold" grpId="0" nodeType="afterEffect">
                                  <p:stCondLst>
                                    <p:cond delay="0"/>
                                  </p:stCondLst>
                                  <p:childTnLst>
                                    <p:set>
                                      <p:cBhvr>
                                        <p:cTn id="130" dur="1" fill="hold">
                                          <p:stCondLst>
                                            <p:cond delay="0"/>
                                          </p:stCondLst>
                                        </p:cTn>
                                        <p:tgtEl>
                                          <p:spTgt spid="220"/>
                                        </p:tgtEl>
                                        <p:attrNameLst>
                                          <p:attrName>style.visibility</p:attrName>
                                        </p:attrNameLst>
                                      </p:cBhvr>
                                      <p:to>
                                        <p:strVal val="visible"/>
                                      </p:to>
                                    </p:set>
                                    <p:animEffect transition="in" filter="fade">
                                      <p:cBhvr>
                                        <p:cTn id="131" dur="100"/>
                                        <p:tgtEl>
                                          <p:spTgt spid="220"/>
                                        </p:tgtEl>
                                      </p:cBhvr>
                                    </p:animEffect>
                                  </p:childTnLst>
                                </p:cTn>
                              </p:par>
                            </p:childTnLst>
                          </p:cTn>
                        </p:par>
                        <p:par>
                          <p:cTn id="132" fill="hold">
                            <p:stCondLst>
                              <p:cond delay="4100"/>
                            </p:stCondLst>
                            <p:childTnLst>
                              <p:par>
                                <p:cTn id="133" presetID="10" presetClass="entr" presetSubtype="0" fill="hold" grpId="0" nodeType="afterEffect">
                                  <p:stCondLst>
                                    <p:cond delay="0"/>
                                  </p:stCondLst>
                                  <p:childTnLst>
                                    <p:set>
                                      <p:cBhvr>
                                        <p:cTn id="134" dur="1" fill="hold">
                                          <p:stCondLst>
                                            <p:cond delay="0"/>
                                          </p:stCondLst>
                                        </p:cTn>
                                        <p:tgtEl>
                                          <p:spTgt spid="221"/>
                                        </p:tgtEl>
                                        <p:attrNameLst>
                                          <p:attrName>style.visibility</p:attrName>
                                        </p:attrNameLst>
                                      </p:cBhvr>
                                      <p:to>
                                        <p:strVal val="visible"/>
                                      </p:to>
                                    </p:set>
                                    <p:animEffect transition="in" filter="fade">
                                      <p:cBhvr>
                                        <p:cTn id="135" dur="100"/>
                                        <p:tgtEl>
                                          <p:spTgt spid="221"/>
                                        </p:tgtEl>
                                      </p:cBhvr>
                                    </p:animEffect>
                                  </p:childTnLst>
                                </p:cTn>
                              </p:par>
                            </p:childTnLst>
                          </p:cTn>
                        </p:par>
                        <p:par>
                          <p:cTn id="136" fill="hold">
                            <p:stCondLst>
                              <p:cond delay="4200"/>
                            </p:stCondLst>
                            <p:childTnLst>
                              <p:par>
                                <p:cTn id="137" presetID="10" presetClass="entr" presetSubtype="0" fill="hold" grpId="0" nodeType="afterEffect">
                                  <p:stCondLst>
                                    <p:cond delay="0"/>
                                  </p:stCondLst>
                                  <p:childTnLst>
                                    <p:set>
                                      <p:cBhvr>
                                        <p:cTn id="138" dur="1" fill="hold">
                                          <p:stCondLst>
                                            <p:cond delay="0"/>
                                          </p:stCondLst>
                                        </p:cTn>
                                        <p:tgtEl>
                                          <p:spTgt spid="222"/>
                                        </p:tgtEl>
                                        <p:attrNameLst>
                                          <p:attrName>style.visibility</p:attrName>
                                        </p:attrNameLst>
                                      </p:cBhvr>
                                      <p:to>
                                        <p:strVal val="visible"/>
                                      </p:to>
                                    </p:set>
                                    <p:animEffect transition="in" filter="fade">
                                      <p:cBhvr>
                                        <p:cTn id="139" dur="100"/>
                                        <p:tgtEl>
                                          <p:spTgt spid="222"/>
                                        </p:tgtEl>
                                      </p:cBhvr>
                                    </p:animEffect>
                                  </p:childTnLst>
                                </p:cTn>
                              </p:par>
                            </p:childTnLst>
                          </p:cTn>
                        </p:par>
                        <p:par>
                          <p:cTn id="140" fill="hold">
                            <p:stCondLst>
                              <p:cond delay="4300"/>
                            </p:stCondLst>
                            <p:childTnLst>
                              <p:par>
                                <p:cTn id="141" presetID="10" presetClass="entr" presetSubtype="0" fill="hold" grpId="0" nodeType="afterEffect">
                                  <p:stCondLst>
                                    <p:cond delay="0"/>
                                  </p:stCondLst>
                                  <p:childTnLst>
                                    <p:set>
                                      <p:cBhvr>
                                        <p:cTn id="142" dur="1" fill="hold">
                                          <p:stCondLst>
                                            <p:cond delay="0"/>
                                          </p:stCondLst>
                                        </p:cTn>
                                        <p:tgtEl>
                                          <p:spTgt spid="223"/>
                                        </p:tgtEl>
                                        <p:attrNameLst>
                                          <p:attrName>style.visibility</p:attrName>
                                        </p:attrNameLst>
                                      </p:cBhvr>
                                      <p:to>
                                        <p:strVal val="visible"/>
                                      </p:to>
                                    </p:set>
                                    <p:animEffect transition="in" filter="fade">
                                      <p:cBhvr>
                                        <p:cTn id="143" dur="100"/>
                                        <p:tgtEl>
                                          <p:spTgt spid="223"/>
                                        </p:tgtEl>
                                      </p:cBhvr>
                                    </p:animEffect>
                                  </p:childTnLst>
                                </p:cTn>
                              </p:par>
                            </p:childTnLst>
                          </p:cTn>
                        </p:par>
                        <p:par>
                          <p:cTn id="144" fill="hold">
                            <p:stCondLst>
                              <p:cond delay="4400"/>
                            </p:stCondLst>
                            <p:childTnLst>
                              <p:par>
                                <p:cTn id="145" presetID="10" presetClass="entr" presetSubtype="0" fill="hold" grpId="0" nodeType="afterEffect">
                                  <p:stCondLst>
                                    <p:cond delay="250"/>
                                  </p:stCondLst>
                                  <p:childTnLst>
                                    <p:set>
                                      <p:cBhvr>
                                        <p:cTn id="146" dur="1" fill="hold">
                                          <p:stCondLst>
                                            <p:cond delay="0"/>
                                          </p:stCondLst>
                                        </p:cTn>
                                        <p:tgtEl>
                                          <p:spTgt spid="224"/>
                                        </p:tgtEl>
                                        <p:attrNameLst>
                                          <p:attrName>style.visibility</p:attrName>
                                        </p:attrNameLst>
                                      </p:cBhvr>
                                      <p:to>
                                        <p:strVal val="visible"/>
                                      </p:to>
                                    </p:set>
                                    <p:animEffect transition="in" filter="fade">
                                      <p:cBhvr>
                                        <p:cTn id="147" dur="100"/>
                                        <p:tgtEl>
                                          <p:spTgt spid="224"/>
                                        </p:tgtEl>
                                      </p:cBhvr>
                                    </p:animEffect>
                                  </p:childTnLst>
                                </p:cTn>
                              </p:par>
                            </p:childTnLst>
                          </p:cTn>
                        </p:par>
                        <p:par>
                          <p:cTn id="148" fill="hold">
                            <p:stCondLst>
                              <p:cond delay="4750"/>
                            </p:stCondLst>
                            <p:childTnLst>
                              <p:par>
                                <p:cTn id="149" presetID="10" presetClass="entr" presetSubtype="0" fill="hold" grpId="0" nodeType="afterEffect">
                                  <p:stCondLst>
                                    <p:cond delay="250"/>
                                  </p:stCondLst>
                                  <p:childTnLst>
                                    <p:set>
                                      <p:cBhvr>
                                        <p:cTn id="150" dur="1" fill="hold">
                                          <p:stCondLst>
                                            <p:cond delay="0"/>
                                          </p:stCondLst>
                                        </p:cTn>
                                        <p:tgtEl>
                                          <p:spTgt spid="225"/>
                                        </p:tgtEl>
                                        <p:attrNameLst>
                                          <p:attrName>style.visibility</p:attrName>
                                        </p:attrNameLst>
                                      </p:cBhvr>
                                      <p:to>
                                        <p:strVal val="visible"/>
                                      </p:to>
                                    </p:set>
                                    <p:animEffect transition="in" filter="fade">
                                      <p:cBhvr>
                                        <p:cTn id="151" dur="100"/>
                                        <p:tgtEl>
                                          <p:spTgt spid="225"/>
                                        </p:tgtEl>
                                      </p:cBhvr>
                                    </p:animEffect>
                                  </p:childTnLst>
                                </p:cTn>
                              </p:par>
                            </p:childTnLst>
                          </p:cTn>
                        </p:par>
                        <p:par>
                          <p:cTn id="152" fill="hold">
                            <p:stCondLst>
                              <p:cond delay="5100"/>
                            </p:stCondLst>
                            <p:childTnLst>
                              <p:par>
                                <p:cTn id="153" presetID="10" presetClass="entr" presetSubtype="0" fill="hold" grpId="0" nodeType="afterEffect">
                                  <p:stCondLst>
                                    <p:cond delay="250"/>
                                  </p:stCondLst>
                                  <p:childTnLst>
                                    <p:set>
                                      <p:cBhvr>
                                        <p:cTn id="154" dur="1" fill="hold">
                                          <p:stCondLst>
                                            <p:cond delay="0"/>
                                          </p:stCondLst>
                                        </p:cTn>
                                        <p:tgtEl>
                                          <p:spTgt spid="226"/>
                                        </p:tgtEl>
                                        <p:attrNameLst>
                                          <p:attrName>style.visibility</p:attrName>
                                        </p:attrNameLst>
                                      </p:cBhvr>
                                      <p:to>
                                        <p:strVal val="visible"/>
                                      </p:to>
                                    </p:set>
                                    <p:animEffect transition="in" filter="fade">
                                      <p:cBhvr>
                                        <p:cTn id="155" dur="100"/>
                                        <p:tgtEl>
                                          <p:spTgt spid="226"/>
                                        </p:tgtEl>
                                      </p:cBhvr>
                                    </p:animEffect>
                                  </p:childTnLst>
                                </p:cTn>
                              </p:par>
                            </p:childTnLst>
                          </p:cTn>
                        </p:par>
                        <p:par>
                          <p:cTn id="156" fill="hold">
                            <p:stCondLst>
                              <p:cond delay="5450"/>
                            </p:stCondLst>
                            <p:childTnLst>
                              <p:par>
                                <p:cTn id="157" presetID="10" presetClass="entr" presetSubtype="0" fill="hold" grpId="0" nodeType="afterEffect">
                                  <p:stCondLst>
                                    <p:cond delay="250"/>
                                  </p:stCondLst>
                                  <p:childTnLst>
                                    <p:set>
                                      <p:cBhvr>
                                        <p:cTn id="158" dur="1" fill="hold">
                                          <p:stCondLst>
                                            <p:cond delay="0"/>
                                          </p:stCondLst>
                                        </p:cTn>
                                        <p:tgtEl>
                                          <p:spTgt spid="227"/>
                                        </p:tgtEl>
                                        <p:attrNameLst>
                                          <p:attrName>style.visibility</p:attrName>
                                        </p:attrNameLst>
                                      </p:cBhvr>
                                      <p:to>
                                        <p:strVal val="visible"/>
                                      </p:to>
                                    </p:set>
                                    <p:animEffect transition="in" filter="fade">
                                      <p:cBhvr>
                                        <p:cTn id="159" dur="100"/>
                                        <p:tgtEl>
                                          <p:spTgt spid="227"/>
                                        </p:tgtEl>
                                      </p:cBhvr>
                                    </p:animEffect>
                                  </p:childTnLst>
                                </p:cTn>
                              </p:par>
                            </p:childTnLst>
                          </p:cTn>
                        </p:par>
                        <p:par>
                          <p:cTn id="160" fill="hold">
                            <p:stCondLst>
                              <p:cond delay="5800"/>
                            </p:stCondLst>
                            <p:childTnLst>
                              <p:par>
                                <p:cTn id="161" presetID="10" presetClass="entr" presetSubtype="0" fill="hold" grpId="0" nodeType="afterEffect">
                                  <p:stCondLst>
                                    <p:cond delay="250"/>
                                  </p:stCondLst>
                                  <p:childTnLst>
                                    <p:set>
                                      <p:cBhvr>
                                        <p:cTn id="162" dur="1" fill="hold">
                                          <p:stCondLst>
                                            <p:cond delay="0"/>
                                          </p:stCondLst>
                                        </p:cTn>
                                        <p:tgtEl>
                                          <p:spTgt spid="228"/>
                                        </p:tgtEl>
                                        <p:attrNameLst>
                                          <p:attrName>style.visibility</p:attrName>
                                        </p:attrNameLst>
                                      </p:cBhvr>
                                      <p:to>
                                        <p:strVal val="visible"/>
                                      </p:to>
                                    </p:set>
                                    <p:animEffect transition="in" filter="fade">
                                      <p:cBhvr>
                                        <p:cTn id="163" dur="100"/>
                                        <p:tgtEl>
                                          <p:spTgt spid="228"/>
                                        </p:tgtEl>
                                      </p:cBhvr>
                                    </p:animEffect>
                                  </p:childTnLst>
                                </p:cTn>
                              </p:par>
                            </p:childTnLst>
                          </p:cTn>
                        </p:par>
                        <p:par>
                          <p:cTn id="164" fill="hold">
                            <p:stCondLst>
                              <p:cond delay="6150"/>
                            </p:stCondLst>
                            <p:childTnLst>
                              <p:par>
                                <p:cTn id="165" presetID="10" presetClass="entr" presetSubtype="0" fill="hold" grpId="0" nodeType="afterEffect">
                                  <p:stCondLst>
                                    <p:cond delay="250"/>
                                  </p:stCondLst>
                                  <p:childTnLst>
                                    <p:set>
                                      <p:cBhvr>
                                        <p:cTn id="166" dur="1" fill="hold">
                                          <p:stCondLst>
                                            <p:cond delay="0"/>
                                          </p:stCondLst>
                                        </p:cTn>
                                        <p:tgtEl>
                                          <p:spTgt spid="229"/>
                                        </p:tgtEl>
                                        <p:attrNameLst>
                                          <p:attrName>style.visibility</p:attrName>
                                        </p:attrNameLst>
                                      </p:cBhvr>
                                      <p:to>
                                        <p:strVal val="visible"/>
                                      </p:to>
                                    </p:set>
                                    <p:animEffect transition="in" filter="fade">
                                      <p:cBhvr>
                                        <p:cTn id="167" dur="100"/>
                                        <p:tgtEl>
                                          <p:spTgt spid="229"/>
                                        </p:tgtEl>
                                      </p:cBhvr>
                                    </p:animEffect>
                                  </p:childTnLst>
                                </p:cTn>
                              </p:par>
                            </p:childTnLst>
                          </p:cTn>
                        </p:par>
                        <p:par>
                          <p:cTn id="168" fill="hold">
                            <p:stCondLst>
                              <p:cond delay="6500"/>
                            </p:stCondLst>
                            <p:childTnLst>
                              <p:par>
                                <p:cTn id="169" presetID="10" presetClass="entr" presetSubtype="0" fill="hold" grpId="0" nodeType="afterEffect">
                                  <p:stCondLst>
                                    <p:cond delay="250"/>
                                  </p:stCondLst>
                                  <p:childTnLst>
                                    <p:set>
                                      <p:cBhvr>
                                        <p:cTn id="170" dur="1" fill="hold">
                                          <p:stCondLst>
                                            <p:cond delay="0"/>
                                          </p:stCondLst>
                                        </p:cTn>
                                        <p:tgtEl>
                                          <p:spTgt spid="230"/>
                                        </p:tgtEl>
                                        <p:attrNameLst>
                                          <p:attrName>style.visibility</p:attrName>
                                        </p:attrNameLst>
                                      </p:cBhvr>
                                      <p:to>
                                        <p:strVal val="visible"/>
                                      </p:to>
                                    </p:set>
                                    <p:animEffect transition="in" filter="fade">
                                      <p:cBhvr>
                                        <p:cTn id="171" dur="100"/>
                                        <p:tgtEl>
                                          <p:spTgt spid="230"/>
                                        </p:tgtEl>
                                      </p:cBhvr>
                                    </p:animEffect>
                                  </p:childTnLst>
                                </p:cTn>
                              </p:par>
                            </p:childTnLst>
                          </p:cTn>
                        </p:par>
                        <p:par>
                          <p:cTn id="172" fill="hold">
                            <p:stCondLst>
                              <p:cond delay="6850"/>
                            </p:stCondLst>
                            <p:childTnLst>
                              <p:par>
                                <p:cTn id="173" presetID="10" presetClass="entr" presetSubtype="0" fill="hold" grpId="0" nodeType="afterEffect">
                                  <p:stCondLst>
                                    <p:cond delay="250"/>
                                  </p:stCondLst>
                                  <p:childTnLst>
                                    <p:set>
                                      <p:cBhvr>
                                        <p:cTn id="174" dur="1" fill="hold">
                                          <p:stCondLst>
                                            <p:cond delay="0"/>
                                          </p:stCondLst>
                                        </p:cTn>
                                        <p:tgtEl>
                                          <p:spTgt spid="231"/>
                                        </p:tgtEl>
                                        <p:attrNameLst>
                                          <p:attrName>style.visibility</p:attrName>
                                        </p:attrNameLst>
                                      </p:cBhvr>
                                      <p:to>
                                        <p:strVal val="visible"/>
                                      </p:to>
                                    </p:set>
                                    <p:animEffect transition="in" filter="fade">
                                      <p:cBhvr>
                                        <p:cTn id="175" dur="100"/>
                                        <p:tgtEl>
                                          <p:spTgt spid="231"/>
                                        </p:tgtEl>
                                      </p:cBhvr>
                                    </p:animEffect>
                                  </p:childTnLst>
                                </p:cTn>
                              </p:par>
                            </p:childTnLst>
                          </p:cTn>
                        </p:par>
                        <p:par>
                          <p:cTn id="176" fill="hold">
                            <p:stCondLst>
                              <p:cond delay="7200"/>
                            </p:stCondLst>
                            <p:childTnLst>
                              <p:par>
                                <p:cTn id="177" presetID="10" presetClass="entr" presetSubtype="0" fill="hold" grpId="0" nodeType="afterEffect">
                                  <p:stCondLst>
                                    <p:cond delay="250"/>
                                  </p:stCondLst>
                                  <p:childTnLst>
                                    <p:set>
                                      <p:cBhvr>
                                        <p:cTn id="178" dur="1" fill="hold">
                                          <p:stCondLst>
                                            <p:cond delay="0"/>
                                          </p:stCondLst>
                                        </p:cTn>
                                        <p:tgtEl>
                                          <p:spTgt spid="232"/>
                                        </p:tgtEl>
                                        <p:attrNameLst>
                                          <p:attrName>style.visibility</p:attrName>
                                        </p:attrNameLst>
                                      </p:cBhvr>
                                      <p:to>
                                        <p:strVal val="visible"/>
                                      </p:to>
                                    </p:set>
                                    <p:animEffect transition="in" filter="fade">
                                      <p:cBhvr>
                                        <p:cTn id="179" dur="100"/>
                                        <p:tgtEl>
                                          <p:spTgt spid="232"/>
                                        </p:tgtEl>
                                      </p:cBhvr>
                                    </p:animEffect>
                                  </p:childTnLst>
                                </p:cTn>
                              </p:par>
                            </p:childTnLst>
                          </p:cTn>
                        </p:par>
                        <p:par>
                          <p:cTn id="180" fill="hold">
                            <p:stCondLst>
                              <p:cond delay="7550"/>
                            </p:stCondLst>
                            <p:childTnLst>
                              <p:par>
                                <p:cTn id="181" presetID="10" presetClass="entr" presetSubtype="0" fill="hold" grpId="0" nodeType="afterEffect">
                                  <p:stCondLst>
                                    <p:cond delay="250"/>
                                  </p:stCondLst>
                                  <p:childTnLst>
                                    <p:set>
                                      <p:cBhvr>
                                        <p:cTn id="182" dur="1" fill="hold">
                                          <p:stCondLst>
                                            <p:cond delay="0"/>
                                          </p:stCondLst>
                                        </p:cTn>
                                        <p:tgtEl>
                                          <p:spTgt spid="233"/>
                                        </p:tgtEl>
                                        <p:attrNameLst>
                                          <p:attrName>style.visibility</p:attrName>
                                        </p:attrNameLst>
                                      </p:cBhvr>
                                      <p:to>
                                        <p:strVal val="visible"/>
                                      </p:to>
                                    </p:set>
                                    <p:animEffect transition="in" filter="fade">
                                      <p:cBhvr>
                                        <p:cTn id="183" dur="100"/>
                                        <p:tgtEl>
                                          <p:spTgt spid="233"/>
                                        </p:tgtEl>
                                      </p:cBhvr>
                                    </p:animEffect>
                                  </p:childTnLst>
                                </p:cTn>
                              </p:par>
                            </p:childTnLst>
                          </p:cTn>
                        </p:par>
                        <p:par>
                          <p:cTn id="184" fill="hold">
                            <p:stCondLst>
                              <p:cond delay="7900"/>
                            </p:stCondLst>
                            <p:childTnLst>
                              <p:par>
                                <p:cTn id="185" presetID="10" presetClass="entr" presetSubtype="0" fill="hold" grpId="0" nodeType="afterEffect">
                                  <p:stCondLst>
                                    <p:cond delay="250"/>
                                  </p:stCondLst>
                                  <p:childTnLst>
                                    <p:set>
                                      <p:cBhvr>
                                        <p:cTn id="186" dur="1" fill="hold">
                                          <p:stCondLst>
                                            <p:cond delay="0"/>
                                          </p:stCondLst>
                                        </p:cTn>
                                        <p:tgtEl>
                                          <p:spTgt spid="234"/>
                                        </p:tgtEl>
                                        <p:attrNameLst>
                                          <p:attrName>style.visibility</p:attrName>
                                        </p:attrNameLst>
                                      </p:cBhvr>
                                      <p:to>
                                        <p:strVal val="visible"/>
                                      </p:to>
                                    </p:set>
                                    <p:animEffect transition="in" filter="fade">
                                      <p:cBhvr>
                                        <p:cTn id="187" dur="100"/>
                                        <p:tgtEl>
                                          <p:spTgt spid="234"/>
                                        </p:tgtEl>
                                      </p:cBhvr>
                                    </p:animEffect>
                                  </p:childTnLst>
                                </p:cTn>
                              </p:par>
                            </p:childTnLst>
                          </p:cTn>
                        </p:par>
                        <p:par>
                          <p:cTn id="188" fill="hold">
                            <p:stCondLst>
                              <p:cond delay="8250"/>
                            </p:stCondLst>
                            <p:childTnLst>
                              <p:par>
                                <p:cTn id="189" presetID="10" presetClass="entr" presetSubtype="0" fill="hold" grpId="0" nodeType="afterEffect">
                                  <p:stCondLst>
                                    <p:cond delay="250"/>
                                  </p:stCondLst>
                                  <p:childTnLst>
                                    <p:set>
                                      <p:cBhvr>
                                        <p:cTn id="190" dur="1" fill="hold">
                                          <p:stCondLst>
                                            <p:cond delay="0"/>
                                          </p:stCondLst>
                                        </p:cTn>
                                        <p:tgtEl>
                                          <p:spTgt spid="235"/>
                                        </p:tgtEl>
                                        <p:attrNameLst>
                                          <p:attrName>style.visibility</p:attrName>
                                        </p:attrNameLst>
                                      </p:cBhvr>
                                      <p:to>
                                        <p:strVal val="visible"/>
                                      </p:to>
                                    </p:set>
                                    <p:animEffect transition="in" filter="fade">
                                      <p:cBhvr>
                                        <p:cTn id="191" dur="100"/>
                                        <p:tgtEl>
                                          <p:spTgt spid="235"/>
                                        </p:tgtEl>
                                      </p:cBhvr>
                                    </p:animEffect>
                                  </p:childTnLst>
                                </p:cTn>
                              </p:par>
                            </p:childTnLst>
                          </p:cTn>
                        </p:par>
                        <p:par>
                          <p:cTn id="192" fill="hold">
                            <p:stCondLst>
                              <p:cond delay="8600"/>
                            </p:stCondLst>
                            <p:childTnLst>
                              <p:par>
                                <p:cTn id="193" presetID="10" presetClass="entr" presetSubtype="0" fill="hold" grpId="0" nodeType="afterEffect">
                                  <p:stCondLst>
                                    <p:cond delay="250"/>
                                  </p:stCondLst>
                                  <p:childTnLst>
                                    <p:set>
                                      <p:cBhvr>
                                        <p:cTn id="194" dur="1" fill="hold">
                                          <p:stCondLst>
                                            <p:cond delay="0"/>
                                          </p:stCondLst>
                                        </p:cTn>
                                        <p:tgtEl>
                                          <p:spTgt spid="236"/>
                                        </p:tgtEl>
                                        <p:attrNameLst>
                                          <p:attrName>style.visibility</p:attrName>
                                        </p:attrNameLst>
                                      </p:cBhvr>
                                      <p:to>
                                        <p:strVal val="visible"/>
                                      </p:to>
                                    </p:set>
                                    <p:animEffect transition="in" filter="fade">
                                      <p:cBhvr>
                                        <p:cTn id="195" dur="100"/>
                                        <p:tgtEl>
                                          <p:spTgt spid="236"/>
                                        </p:tgtEl>
                                      </p:cBhvr>
                                    </p:animEffect>
                                  </p:childTnLst>
                                </p:cTn>
                              </p:par>
                            </p:childTnLst>
                          </p:cTn>
                        </p:par>
                        <p:par>
                          <p:cTn id="196" fill="hold">
                            <p:stCondLst>
                              <p:cond delay="8950"/>
                            </p:stCondLst>
                            <p:childTnLst>
                              <p:par>
                                <p:cTn id="197" presetID="10" presetClass="entr" presetSubtype="0" fill="hold" grpId="0" nodeType="afterEffect">
                                  <p:stCondLst>
                                    <p:cond delay="250"/>
                                  </p:stCondLst>
                                  <p:childTnLst>
                                    <p:set>
                                      <p:cBhvr>
                                        <p:cTn id="198" dur="1" fill="hold">
                                          <p:stCondLst>
                                            <p:cond delay="0"/>
                                          </p:stCondLst>
                                        </p:cTn>
                                        <p:tgtEl>
                                          <p:spTgt spid="237"/>
                                        </p:tgtEl>
                                        <p:attrNameLst>
                                          <p:attrName>style.visibility</p:attrName>
                                        </p:attrNameLst>
                                      </p:cBhvr>
                                      <p:to>
                                        <p:strVal val="visible"/>
                                      </p:to>
                                    </p:set>
                                    <p:animEffect transition="in" filter="fade">
                                      <p:cBhvr>
                                        <p:cTn id="199" dur="100"/>
                                        <p:tgtEl>
                                          <p:spTgt spid="237"/>
                                        </p:tgtEl>
                                      </p:cBhvr>
                                    </p:animEffect>
                                  </p:childTnLst>
                                </p:cTn>
                              </p:par>
                            </p:childTnLst>
                          </p:cTn>
                        </p:par>
                        <p:par>
                          <p:cTn id="200" fill="hold">
                            <p:stCondLst>
                              <p:cond delay="9300"/>
                            </p:stCondLst>
                            <p:childTnLst>
                              <p:par>
                                <p:cTn id="201" presetID="10" presetClass="entr" presetSubtype="0" fill="hold" grpId="0" nodeType="afterEffect">
                                  <p:stCondLst>
                                    <p:cond delay="250"/>
                                  </p:stCondLst>
                                  <p:childTnLst>
                                    <p:set>
                                      <p:cBhvr>
                                        <p:cTn id="202" dur="1" fill="hold">
                                          <p:stCondLst>
                                            <p:cond delay="0"/>
                                          </p:stCondLst>
                                        </p:cTn>
                                        <p:tgtEl>
                                          <p:spTgt spid="238"/>
                                        </p:tgtEl>
                                        <p:attrNameLst>
                                          <p:attrName>style.visibility</p:attrName>
                                        </p:attrNameLst>
                                      </p:cBhvr>
                                      <p:to>
                                        <p:strVal val="visible"/>
                                      </p:to>
                                    </p:set>
                                    <p:animEffect transition="in" filter="fade">
                                      <p:cBhvr>
                                        <p:cTn id="203" dur="100"/>
                                        <p:tgtEl>
                                          <p:spTgt spid="238"/>
                                        </p:tgtEl>
                                      </p:cBhvr>
                                    </p:animEffect>
                                  </p:childTnLst>
                                </p:cTn>
                              </p:par>
                            </p:childTnLst>
                          </p:cTn>
                        </p:par>
                        <p:par>
                          <p:cTn id="204" fill="hold">
                            <p:stCondLst>
                              <p:cond delay="9650"/>
                            </p:stCondLst>
                            <p:childTnLst>
                              <p:par>
                                <p:cTn id="205" presetID="10" presetClass="entr" presetSubtype="0" fill="hold" grpId="0" nodeType="afterEffect">
                                  <p:stCondLst>
                                    <p:cond delay="250"/>
                                  </p:stCondLst>
                                  <p:childTnLst>
                                    <p:set>
                                      <p:cBhvr>
                                        <p:cTn id="206" dur="1" fill="hold">
                                          <p:stCondLst>
                                            <p:cond delay="0"/>
                                          </p:stCondLst>
                                        </p:cTn>
                                        <p:tgtEl>
                                          <p:spTgt spid="240"/>
                                        </p:tgtEl>
                                        <p:attrNameLst>
                                          <p:attrName>style.visibility</p:attrName>
                                        </p:attrNameLst>
                                      </p:cBhvr>
                                      <p:to>
                                        <p:strVal val="visible"/>
                                      </p:to>
                                    </p:set>
                                    <p:animEffect transition="in" filter="fade">
                                      <p:cBhvr>
                                        <p:cTn id="207" dur="100"/>
                                        <p:tgtEl>
                                          <p:spTgt spid="240"/>
                                        </p:tgtEl>
                                      </p:cBhvr>
                                    </p:animEffect>
                                  </p:childTnLst>
                                </p:cTn>
                              </p:par>
                            </p:childTnLst>
                          </p:cTn>
                        </p:par>
                        <p:par>
                          <p:cTn id="208" fill="hold">
                            <p:stCondLst>
                              <p:cond delay="10000"/>
                            </p:stCondLst>
                            <p:childTnLst>
                              <p:par>
                                <p:cTn id="209" presetID="10" presetClass="entr" presetSubtype="0" fill="hold" grpId="0" nodeType="afterEffect">
                                  <p:stCondLst>
                                    <p:cond delay="250"/>
                                  </p:stCondLst>
                                  <p:childTnLst>
                                    <p:set>
                                      <p:cBhvr>
                                        <p:cTn id="210" dur="1" fill="hold">
                                          <p:stCondLst>
                                            <p:cond delay="0"/>
                                          </p:stCondLst>
                                        </p:cTn>
                                        <p:tgtEl>
                                          <p:spTgt spid="241"/>
                                        </p:tgtEl>
                                        <p:attrNameLst>
                                          <p:attrName>style.visibility</p:attrName>
                                        </p:attrNameLst>
                                      </p:cBhvr>
                                      <p:to>
                                        <p:strVal val="visible"/>
                                      </p:to>
                                    </p:set>
                                    <p:animEffect transition="in" filter="fade">
                                      <p:cBhvr>
                                        <p:cTn id="211" dur="100"/>
                                        <p:tgtEl>
                                          <p:spTgt spid="241"/>
                                        </p:tgtEl>
                                      </p:cBhvr>
                                    </p:animEffect>
                                  </p:childTnLst>
                                </p:cTn>
                              </p:par>
                            </p:childTnLst>
                          </p:cTn>
                        </p:par>
                        <p:par>
                          <p:cTn id="212" fill="hold">
                            <p:stCondLst>
                              <p:cond delay="10350"/>
                            </p:stCondLst>
                            <p:childTnLst>
                              <p:par>
                                <p:cTn id="213" presetID="10" presetClass="entr" presetSubtype="0" fill="hold" grpId="0" nodeType="afterEffect">
                                  <p:stCondLst>
                                    <p:cond delay="250"/>
                                  </p:stCondLst>
                                  <p:childTnLst>
                                    <p:set>
                                      <p:cBhvr>
                                        <p:cTn id="214" dur="1" fill="hold">
                                          <p:stCondLst>
                                            <p:cond delay="0"/>
                                          </p:stCondLst>
                                        </p:cTn>
                                        <p:tgtEl>
                                          <p:spTgt spid="242"/>
                                        </p:tgtEl>
                                        <p:attrNameLst>
                                          <p:attrName>style.visibility</p:attrName>
                                        </p:attrNameLst>
                                      </p:cBhvr>
                                      <p:to>
                                        <p:strVal val="visible"/>
                                      </p:to>
                                    </p:set>
                                    <p:animEffect transition="in" filter="fade">
                                      <p:cBhvr>
                                        <p:cTn id="215" dur="100"/>
                                        <p:tgtEl>
                                          <p:spTgt spid="242"/>
                                        </p:tgtEl>
                                      </p:cBhvr>
                                    </p:animEffect>
                                  </p:childTnLst>
                                </p:cTn>
                              </p:par>
                            </p:childTnLst>
                          </p:cTn>
                        </p:par>
                        <p:par>
                          <p:cTn id="216" fill="hold">
                            <p:stCondLst>
                              <p:cond delay="10700"/>
                            </p:stCondLst>
                            <p:childTnLst>
                              <p:par>
                                <p:cTn id="217" presetID="10" presetClass="entr" presetSubtype="0" fill="hold" grpId="0" nodeType="afterEffect">
                                  <p:stCondLst>
                                    <p:cond delay="250"/>
                                  </p:stCondLst>
                                  <p:childTnLst>
                                    <p:set>
                                      <p:cBhvr>
                                        <p:cTn id="218" dur="1" fill="hold">
                                          <p:stCondLst>
                                            <p:cond delay="0"/>
                                          </p:stCondLst>
                                        </p:cTn>
                                        <p:tgtEl>
                                          <p:spTgt spid="243"/>
                                        </p:tgtEl>
                                        <p:attrNameLst>
                                          <p:attrName>style.visibility</p:attrName>
                                        </p:attrNameLst>
                                      </p:cBhvr>
                                      <p:to>
                                        <p:strVal val="visible"/>
                                      </p:to>
                                    </p:set>
                                    <p:animEffect transition="in" filter="fade">
                                      <p:cBhvr>
                                        <p:cTn id="219" dur="100"/>
                                        <p:tgtEl>
                                          <p:spTgt spid="243"/>
                                        </p:tgtEl>
                                      </p:cBhvr>
                                    </p:animEffect>
                                  </p:childTnLst>
                                </p:cTn>
                              </p:par>
                            </p:childTnLst>
                          </p:cTn>
                        </p:par>
                        <p:par>
                          <p:cTn id="220" fill="hold">
                            <p:stCondLst>
                              <p:cond delay="11050"/>
                            </p:stCondLst>
                            <p:childTnLst>
                              <p:par>
                                <p:cTn id="221" presetID="10" presetClass="entr" presetSubtype="0" fill="hold" grpId="0" nodeType="afterEffect">
                                  <p:stCondLst>
                                    <p:cond delay="250"/>
                                  </p:stCondLst>
                                  <p:childTnLst>
                                    <p:set>
                                      <p:cBhvr>
                                        <p:cTn id="222" dur="1" fill="hold">
                                          <p:stCondLst>
                                            <p:cond delay="0"/>
                                          </p:stCondLst>
                                        </p:cTn>
                                        <p:tgtEl>
                                          <p:spTgt spid="244"/>
                                        </p:tgtEl>
                                        <p:attrNameLst>
                                          <p:attrName>style.visibility</p:attrName>
                                        </p:attrNameLst>
                                      </p:cBhvr>
                                      <p:to>
                                        <p:strVal val="visible"/>
                                      </p:to>
                                    </p:set>
                                    <p:animEffect transition="in" filter="fade">
                                      <p:cBhvr>
                                        <p:cTn id="223" dur="100"/>
                                        <p:tgtEl>
                                          <p:spTgt spid="244"/>
                                        </p:tgtEl>
                                      </p:cBhvr>
                                    </p:animEffect>
                                  </p:childTnLst>
                                </p:cTn>
                              </p:par>
                            </p:childTnLst>
                          </p:cTn>
                        </p:par>
                        <p:par>
                          <p:cTn id="224" fill="hold">
                            <p:stCondLst>
                              <p:cond delay="11400"/>
                            </p:stCondLst>
                            <p:childTnLst>
                              <p:par>
                                <p:cTn id="225" presetID="10" presetClass="entr" presetSubtype="0" fill="hold" grpId="0" nodeType="afterEffect">
                                  <p:stCondLst>
                                    <p:cond delay="250"/>
                                  </p:stCondLst>
                                  <p:childTnLst>
                                    <p:set>
                                      <p:cBhvr>
                                        <p:cTn id="226" dur="1" fill="hold">
                                          <p:stCondLst>
                                            <p:cond delay="0"/>
                                          </p:stCondLst>
                                        </p:cTn>
                                        <p:tgtEl>
                                          <p:spTgt spid="245"/>
                                        </p:tgtEl>
                                        <p:attrNameLst>
                                          <p:attrName>style.visibility</p:attrName>
                                        </p:attrNameLst>
                                      </p:cBhvr>
                                      <p:to>
                                        <p:strVal val="visible"/>
                                      </p:to>
                                    </p:set>
                                    <p:animEffect transition="in" filter="fade">
                                      <p:cBhvr>
                                        <p:cTn id="227" dur="100"/>
                                        <p:tgtEl>
                                          <p:spTgt spid="245"/>
                                        </p:tgtEl>
                                      </p:cBhvr>
                                    </p:animEffect>
                                  </p:childTnLst>
                                </p:cTn>
                              </p:par>
                            </p:childTnLst>
                          </p:cTn>
                        </p:par>
                        <p:par>
                          <p:cTn id="228" fill="hold">
                            <p:stCondLst>
                              <p:cond delay="11750"/>
                            </p:stCondLst>
                            <p:childTnLst>
                              <p:par>
                                <p:cTn id="229" presetID="10" presetClass="entr" presetSubtype="0" fill="hold" grpId="0" nodeType="afterEffect">
                                  <p:stCondLst>
                                    <p:cond delay="250"/>
                                  </p:stCondLst>
                                  <p:childTnLst>
                                    <p:set>
                                      <p:cBhvr>
                                        <p:cTn id="230" dur="1" fill="hold">
                                          <p:stCondLst>
                                            <p:cond delay="0"/>
                                          </p:stCondLst>
                                        </p:cTn>
                                        <p:tgtEl>
                                          <p:spTgt spid="246"/>
                                        </p:tgtEl>
                                        <p:attrNameLst>
                                          <p:attrName>style.visibility</p:attrName>
                                        </p:attrNameLst>
                                      </p:cBhvr>
                                      <p:to>
                                        <p:strVal val="visible"/>
                                      </p:to>
                                    </p:set>
                                    <p:animEffect transition="in" filter="fade">
                                      <p:cBhvr>
                                        <p:cTn id="231" dur="100"/>
                                        <p:tgtEl>
                                          <p:spTgt spid="246"/>
                                        </p:tgtEl>
                                      </p:cBhvr>
                                    </p:animEffect>
                                  </p:childTnLst>
                                </p:cTn>
                              </p:par>
                            </p:childTnLst>
                          </p:cTn>
                        </p:par>
                        <p:par>
                          <p:cTn id="232" fill="hold">
                            <p:stCondLst>
                              <p:cond delay="12100"/>
                            </p:stCondLst>
                            <p:childTnLst>
                              <p:par>
                                <p:cTn id="233" presetID="10" presetClass="entr" presetSubtype="0" fill="hold" grpId="0" nodeType="afterEffect">
                                  <p:stCondLst>
                                    <p:cond delay="250"/>
                                  </p:stCondLst>
                                  <p:childTnLst>
                                    <p:set>
                                      <p:cBhvr>
                                        <p:cTn id="234" dur="1" fill="hold">
                                          <p:stCondLst>
                                            <p:cond delay="0"/>
                                          </p:stCondLst>
                                        </p:cTn>
                                        <p:tgtEl>
                                          <p:spTgt spid="247"/>
                                        </p:tgtEl>
                                        <p:attrNameLst>
                                          <p:attrName>style.visibility</p:attrName>
                                        </p:attrNameLst>
                                      </p:cBhvr>
                                      <p:to>
                                        <p:strVal val="visible"/>
                                      </p:to>
                                    </p:set>
                                    <p:animEffect transition="in" filter="fade">
                                      <p:cBhvr>
                                        <p:cTn id="235" dur="100"/>
                                        <p:tgtEl>
                                          <p:spTgt spid="247"/>
                                        </p:tgtEl>
                                      </p:cBhvr>
                                    </p:animEffect>
                                  </p:childTnLst>
                                </p:cTn>
                              </p:par>
                            </p:childTnLst>
                          </p:cTn>
                        </p:par>
                        <p:par>
                          <p:cTn id="236" fill="hold">
                            <p:stCondLst>
                              <p:cond delay="12450"/>
                            </p:stCondLst>
                            <p:childTnLst>
                              <p:par>
                                <p:cTn id="237" presetID="10" presetClass="entr" presetSubtype="0" fill="hold" grpId="0" nodeType="afterEffect">
                                  <p:stCondLst>
                                    <p:cond delay="250"/>
                                  </p:stCondLst>
                                  <p:childTnLst>
                                    <p:set>
                                      <p:cBhvr>
                                        <p:cTn id="238" dur="1" fill="hold">
                                          <p:stCondLst>
                                            <p:cond delay="0"/>
                                          </p:stCondLst>
                                        </p:cTn>
                                        <p:tgtEl>
                                          <p:spTgt spid="248"/>
                                        </p:tgtEl>
                                        <p:attrNameLst>
                                          <p:attrName>style.visibility</p:attrName>
                                        </p:attrNameLst>
                                      </p:cBhvr>
                                      <p:to>
                                        <p:strVal val="visible"/>
                                      </p:to>
                                    </p:set>
                                    <p:animEffect transition="in" filter="fade">
                                      <p:cBhvr>
                                        <p:cTn id="239" dur="100"/>
                                        <p:tgtEl>
                                          <p:spTgt spid="248"/>
                                        </p:tgtEl>
                                      </p:cBhvr>
                                    </p:animEffect>
                                  </p:childTnLst>
                                </p:cTn>
                              </p:par>
                            </p:childTnLst>
                          </p:cTn>
                        </p:par>
                        <p:par>
                          <p:cTn id="240" fill="hold">
                            <p:stCondLst>
                              <p:cond delay="12800"/>
                            </p:stCondLst>
                            <p:childTnLst>
                              <p:par>
                                <p:cTn id="241" presetID="10" presetClass="entr" presetSubtype="0" fill="hold" grpId="0" nodeType="afterEffect">
                                  <p:stCondLst>
                                    <p:cond delay="250"/>
                                  </p:stCondLst>
                                  <p:childTnLst>
                                    <p:set>
                                      <p:cBhvr>
                                        <p:cTn id="242" dur="1" fill="hold">
                                          <p:stCondLst>
                                            <p:cond delay="0"/>
                                          </p:stCondLst>
                                        </p:cTn>
                                        <p:tgtEl>
                                          <p:spTgt spid="249"/>
                                        </p:tgtEl>
                                        <p:attrNameLst>
                                          <p:attrName>style.visibility</p:attrName>
                                        </p:attrNameLst>
                                      </p:cBhvr>
                                      <p:to>
                                        <p:strVal val="visible"/>
                                      </p:to>
                                    </p:set>
                                    <p:animEffect transition="in" filter="fade">
                                      <p:cBhvr>
                                        <p:cTn id="243" dur="100"/>
                                        <p:tgtEl>
                                          <p:spTgt spid="24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4" restart="whenNotActive" fill="hold" evtFilter="cancelBubble" nodeType="interactiveSeq">
                <p:stCondLst>
                  <p:cond evt="onClick" delay="0">
                    <p:tgtEl>
                      <p:spTgt spid="11"/>
                    </p:tgtEl>
                  </p:cond>
                </p:stCondLst>
                <p:endSync evt="end" delay="0">
                  <p:rtn val="all"/>
                </p:endSync>
                <p:childTnLst>
                  <p:par>
                    <p:cTn id="245" fill="hold">
                      <p:stCondLst>
                        <p:cond delay="0"/>
                      </p:stCondLst>
                      <p:childTnLst>
                        <p:par>
                          <p:cTn id="246" fill="hold">
                            <p:stCondLst>
                              <p:cond delay="0"/>
                            </p:stCondLst>
                            <p:childTnLst>
                              <p:par>
                                <p:cTn id="247" presetID="35" presetClass="path" presetSubtype="0" accel="50000" decel="50000" fill="hold" nodeType="clickEffect">
                                  <p:stCondLst>
                                    <p:cond delay="0"/>
                                  </p:stCondLst>
                                  <p:childTnLst>
                                    <p:animMotion origin="layout" path="M 4.16667E-6 -3.7037E-6 L -0.93386 0.00394 " pathEditMode="relative" rAng="0" ptsTypes="AA">
                                      <p:cBhvr>
                                        <p:cTn id="248" dur="2000" fill="hold"/>
                                        <p:tgtEl>
                                          <p:spTgt spid="11"/>
                                        </p:tgtEl>
                                        <p:attrNameLst>
                                          <p:attrName>ppt_x</p:attrName>
                                          <p:attrName>ppt_y</p:attrName>
                                        </p:attrNameLst>
                                      </p:cBhvr>
                                      <p:rCtr x="-46701" y="185"/>
                                    </p:animMotion>
                                  </p:childTnLst>
                                </p:cTn>
                              </p:par>
                            </p:childTnLst>
                          </p:cTn>
                        </p:par>
                      </p:childTnLst>
                    </p:cTn>
                  </p:par>
                  <p:par>
                    <p:cTn id="249" fill="hold">
                      <p:stCondLst>
                        <p:cond delay="indefinite"/>
                      </p:stCondLst>
                      <p:childTnLst>
                        <p:par>
                          <p:cTn id="250" fill="hold">
                            <p:stCondLst>
                              <p:cond delay="0"/>
                            </p:stCondLst>
                            <p:childTnLst>
                              <p:par>
                                <p:cTn id="251" presetID="63" presetClass="path" presetSubtype="0" accel="50000" decel="50000" fill="hold" nodeType="clickEffect">
                                  <p:stCondLst>
                                    <p:cond delay="0"/>
                                  </p:stCondLst>
                                  <p:childTnLst>
                                    <p:animMotion origin="layout" path="M -0.93385 0.00393 L 0.00018 1.48148E-6 " pathEditMode="relative" rAng="0" ptsTypes="AA">
                                      <p:cBhvr>
                                        <p:cTn id="252" dur="2000" fill="hold"/>
                                        <p:tgtEl>
                                          <p:spTgt spid="11"/>
                                        </p:tgtEl>
                                        <p:attrNameLst>
                                          <p:attrName>ppt_x</p:attrName>
                                          <p:attrName>ppt_y</p:attrName>
                                        </p:attrNameLst>
                                      </p:cBhvr>
                                      <p:rCtr x="46701" y="-208"/>
                                    </p:animMotion>
                                  </p:childTnLst>
                                </p:cTn>
                              </p:par>
                            </p:childTnLst>
                          </p:cTn>
                        </p:par>
                      </p:childTnLst>
                    </p:cTn>
                  </p:par>
                </p:childTnLst>
              </p:cTn>
              <p:nextCondLst>
                <p:cond evt="onClick" delay="0">
                  <p:tgtEl>
                    <p:spTgt spid="11"/>
                  </p:tgtEl>
                </p:cond>
              </p:nextCondLst>
            </p:seq>
          </p:childTnLst>
        </p:cTn>
      </p:par>
    </p:tnLst>
    <p:bldLst>
      <p:bldP spid="174" grpId="0" animBg="1"/>
      <p:bldP spid="175" grpId="0" animBg="1"/>
      <p:bldP spid="176" grpId="0" animBg="1"/>
      <p:bldP spid="180" grpId="0" animBg="1"/>
      <p:bldP spid="181" grpId="0" animBg="1"/>
      <p:bldP spid="182" grpId="0" animBg="1"/>
      <p:bldP spid="184" grpId="0" animBg="1"/>
      <p:bldP spid="185" grpId="0" animBg="1"/>
      <p:bldP spid="186" grpId="0" animBg="1"/>
      <p:bldP spid="187" grpId="0" animBg="1"/>
      <p:bldP spid="188" grpId="0" animBg="1"/>
      <p:bldP spid="189" grpId="0" animBg="1"/>
      <p:bldP spid="190" grpId="0" animBg="1"/>
      <p:bldP spid="161" grpId="0" animBg="1"/>
      <p:bldP spid="196" grpId="0"/>
      <p:bldP spid="197" grpId="0" animBg="1"/>
      <p:bldP spid="202" grpId="0" animBg="1"/>
      <p:bldP spid="204"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bwMode="auto">
          <a:xfrm>
            <a:off x="1319636" y="1393575"/>
            <a:ext cx="6843365" cy="3414907"/>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w="60325">
            <a:solidFill>
              <a:srgbClr val="000000"/>
            </a:solidFill>
            <a:miter lim="800000"/>
            <a:headEnd/>
            <a:tailEnd/>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lvl1pPr algn="r" rtl="0" eaLnBrk="1" fontAlgn="base" hangingPunct="1">
              <a:spcBef>
                <a:spcPct val="0"/>
              </a:spcBef>
              <a:spcAft>
                <a:spcPct val="0"/>
              </a:spcAft>
              <a:defRPr sz="2400" b="1">
                <a:solidFill>
                  <a:schemeClr val="tx1"/>
                </a:solidFill>
                <a:effectLst>
                  <a:outerShdw blurRad="38100" dist="38100" dir="2700000" algn="tl">
                    <a:srgbClr val="000000">
                      <a:alpha val="43137"/>
                    </a:srgbClr>
                  </a:outerShdw>
                </a:effectLst>
                <a:latin typeface="Century Gothic" pitchFamily="34" charset="0"/>
                <a:ea typeface="+mj-ea"/>
                <a:cs typeface="+mj-cs"/>
              </a:defRPr>
            </a:lvl1pPr>
            <a:lvl2pPr algn="l" rtl="0" eaLnBrk="1" fontAlgn="base" hangingPunct="1">
              <a:spcBef>
                <a:spcPct val="0"/>
              </a:spcBef>
              <a:spcAft>
                <a:spcPct val="0"/>
              </a:spcAft>
              <a:defRPr sz="1400" b="1">
                <a:solidFill>
                  <a:schemeClr val="tx2"/>
                </a:solidFill>
                <a:latin typeface="Tahoma" pitchFamily="34" charset="0"/>
              </a:defRPr>
            </a:lvl2pPr>
            <a:lvl3pPr algn="l" rtl="0" eaLnBrk="1" fontAlgn="base" hangingPunct="1">
              <a:spcBef>
                <a:spcPct val="0"/>
              </a:spcBef>
              <a:spcAft>
                <a:spcPct val="0"/>
              </a:spcAft>
              <a:defRPr sz="1400" b="1">
                <a:solidFill>
                  <a:schemeClr val="tx2"/>
                </a:solidFill>
                <a:latin typeface="Tahoma" pitchFamily="34" charset="0"/>
              </a:defRPr>
            </a:lvl3pPr>
            <a:lvl4pPr algn="l" rtl="0" eaLnBrk="1" fontAlgn="base" hangingPunct="1">
              <a:spcBef>
                <a:spcPct val="0"/>
              </a:spcBef>
              <a:spcAft>
                <a:spcPct val="0"/>
              </a:spcAft>
              <a:defRPr sz="1400" b="1">
                <a:solidFill>
                  <a:schemeClr val="tx2"/>
                </a:solidFill>
                <a:latin typeface="Tahoma" pitchFamily="34" charset="0"/>
              </a:defRPr>
            </a:lvl4pPr>
            <a:lvl5pPr algn="l" rtl="0" eaLnBrk="1" fontAlgn="base" hangingPunct="1">
              <a:spcBef>
                <a:spcPct val="0"/>
              </a:spcBef>
              <a:spcAft>
                <a:spcPct val="0"/>
              </a:spcAft>
              <a:defRPr sz="1400" b="1">
                <a:solidFill>
                  <a:schemeClr val="tx2"/>
                </a:solidFill>
                <a:latin typeface="Tahoma" pitchFamily="34" charset="0"/>
              </a:defRPr>
            </a:lvl5pPr>
            <a:lvl6pPr marL="457200" algn="ctr" rtl="0" eaLnBrk="1" fontAlgn="base" hangingPunct="1">
              <a:spcBef>
                <a:spcPct val="0"/>
              </a:spcBef>
              <a:spcAft>
                <a:spcPct val="0"/>
              </a:spcAft>
              <a:defRPr sz="1600" b="1">
                <a:solidFill>
                  <a:schemeClr val="tx2"/>
                </a:solidFill>
                <a:latin typeface="Tahoma" pitchFamily="34" charset="0"/>
              </a:defRPr>
            </a:lvl6pPr>
            <a:lvl7pPr marL="914400" algn="ctr" rtl="0" eaLnBrk="1" fontAlgn="base" hangingPunct="1">
              <a:spcBef>
                <a:spcPct val="0"/>
              </a:spcBef>
              <a:spcAft>
                <a:spcPct val="0"/>
              </a:spcAft>
              <a:defRPr sz="1600" b="1">
                <a:solidFill>
                  <a:schemeClr val="tx2"/>
                </a:solidFill>
                <a:latin typeface="Tahoma" pitchFamily="34" charset="0"/>
              </a:defRPr>
            </a:lvl7pPr>
            <a:lvl8pPr marL="1371600" algn="ctr" rtl="0" eaLnBrk="1" fontAlgn="base" hangingPunct="1">
              <a:spcBef>
                <a:spcPct val="0"/>
              </a:spcBef>
              <a:spcAft>
                <a:spcPct val="0"/>
              </a:spcAft>
              <a:defRPr sz="1600" b="1">
                <a:solidFill>
                  <a:schemeClr val="tx2"/>
                </a:solidFill>
                <a:latin typeface="Tahoma" pitchFamily="34" charset="0"/>
              </a:defRPr>
            </a:lvl8pPr>
            <a:lvl9pPr marL="1828800" algn="ctr" rtl="0" eaLnBrk="1" fontAlgn="base" hangingPunct="1">
              <a:spcBef>
                <a:spcPct val="0"/>
              </a:spcBef>
              <a:spcAft>
                <a:spcPct val="0"/>
              </a:spcAft>
              <a:defRPr sz="1600" b="1">
                <a:solidFill>
                  <a:schemeClr val="tx2"/>
                </a:solidFill>
                <a:latin typeface="Tahoma" pitchFamily="34" charset="0"/>
              </a:defRPr>
            </a:lvl9pPr>
          </a:lstStyle>
          <a:p>
            <a:pPr algn="l"/>
            <a:r>
              <a:rPr lang="en-IE" sz="3200" b="0" kern="0" dirty="0" smtClean="0">
                <a:effectLst/>
              </a:rPr>
              <a:t>Extend knowledge of number systems from first year to include:</a:t>
            </a:r>
          </a:p>
          <a:p>
            <a:pPr algn="l"/>
            <a:endParaRPr lang="en-IE" sz="3200" b="0" kern="0" dirty="0" smtClean="0">
              <a:effectLst/>
            </a:endParaRPr>
          </a:p>
          <a:p>
            <a:pPr marL="457200" indent="-457200" algn="l">
              <a:buFont typeface="Arial" panose="020B0604020202020204" pitchFamily="34" charset="0"/>
              <a:buChar char="•"/>
            </a:pPr>
            <a:r>
              <a:rPr lang="en-IE" sz="3200" b="0" kern="0" dirty="0" smtClean="0">
                <a:effectLst/>
              </a:rPr>
              <a:t>Irrational numbers</a:t>
            </a:r>
          </a:p>
          <a:p>
            <a:pPr marL="457200" indent="-457200" algn="l">
              <a:buFont typeface="Arial" panose="020B0604020202020204" pitchFamily="34" charset="0"/>
              <a:buChar char="•"/>
            </a:pPr>
            <a:r>
              <a:rPr lang="en-IE" sz="3200" b="0" kern="0" dirty="0" smtClean="0">
                <a:effectLst/>
              </a:rPr>
              <a:t>Surds</a:t>
            </a:r>
          </a:p>
          <a:p>
            <a:pPr marL="457200" indent="-457200" algn="l">
              <a:buFont typeface="Arial" panose="020B0604020202020204" pitchFamily="34" charset="0"/>
              <a:buChar char="•"/>
            </a:pPr>
            <a:r>
              <a:rPr lang="en-IE" sz="3200" b="0" kern="0" dirty="0" smtClean="0">
                <a:effectLst/>
              </a:rPr>
              <a:t>Real number system</a:t>
            </a:r>
            <a:endParaRPr lang="en-IE" sz="3200" b="0" kern="0" dirty="0">
              <a:effectLst/>
            </a:endParaRPr>
          </a:p>
          <a:p>
            <a:pPr algn="l"/>
            <a:endParaRPr lang="en-IE" sz="3200" b="0" kern="0" dirty="0" smtClean="0">
              <a:effectLst/>
            </a:endParaRPr>
          </a:p>
          <a:p>
            <a:pPr algn="l"/>
            <a:endParaRPr lang="en-IE" sz="3200" b="0" kern="0" dirty="0">
              <a:effectLst/>
            </a:endParaRPr>
          </a:p>
        </p:txBody>
      </p:sp>
      <p:sp>
        <p:nvSpPr>
          <p:cNvPr id="5" name="Title 4"/>
          <p:cNvSpPr txBox="1">
            <a:spLocks/>
          </p:cNvSpPr>
          <p:nvPr/>
        </p:nvSpPr>
        <p:spPr bwMode="auto">
          <a:xfrm>
            <a:off x="909802" y="104803"/>
            <a:ext cx="8136000" cy="648000"/>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2400" b="1">
                <a:solidFill>
                  <a:schemeClr val="tx1"/>
                </a:solidFill>
                <a:effectLst>
                  <a:outerShdw blurRad="38100" dist="38100" dir="2700000" algn="tl">
                    <a:srgbClr val="000000">
                      <a:alpha val="43137"/>
                    </a:srgbClr>
                  </a:outerShdw>
                </a:effectLst>
                <a:latin typeface="Century Gothic" pitchFamily="34" charset="0"/>
                <a:ea typeface="+mj-ea"/>
                <a:cs typeface="+mj-cs"/>
              </a:defRPr>
            </a:lvl1pPr>
            <a:lvl2pPr algn="l" rtl="0" eaLnBrk="1" fontAlgn="base" hangingPunct="1">
              <a:spcBef>
                <a:spcPct val="0"/>
              </a:spcBef>
              <a:spcAft>
                <a:spcPct val="0"/>
              </a:spcAft>
              <a:defRPr sz="1400" b="1">
                <a:solidFill>
                  <a:schemeClr val="tx2"/>
                </a:solidFill>
                <a:latin typeface="Tahoma" pitchFamily="34" charset="0"/>
              </a:defRPr>
            </a:lvl2pPr>
            <a:lvl3pPr algn="l" rtl="0" eaLnBrk="1" fontAlgn="base" hangingPunct="1">
              <a:spcBef>
                <a:spcPct val="0"/>
              </a:spcBef>
              <a:spcAft>
                <a:spcPct val="0"/>
              </a:spcAft>
              <a:defRPr sz="1400" b="1">
                <a:solidFill>
                  <a:schemeClr val="tx2"/>
                </a:solidFill>
                <a:latin typeface="Tahoma" pitchFamily="34" charset="0"/>
              </a:defRPr>
            </a:lvl3pPr>
            <a:lvl4pPr algn="l" rtl="0" eaLnBrk="1" fontAlgn="base" hangingPunct="1">
              <a:spcBef>
                <a:spcPct val="0"/>
              </a:spcBef>
              <a:spcAft>
                <a:spcPct val="0"/>
              </a:spcAft>
              <a:defRPr sz="1400" b="1">
                <a:solidFill>
                  <a:schemeClr val="tx2"/>
                </a:solidFill>
                <a:latin typeface="Tahoma" pitchFamily="34" charset="0"/>
              </a:defRPr>
            </a:lvl4pPr>
            <a:lvl5pPr algn="l" rtl="0" eaLnBrk="1" fontAlgn="base" hangingPunct="1">
              <a:spcBef>
                <a:spcPct val="0"/>
              </a:spcBef>
              <a:spcAft>
                <a:spcPct val="0"/>
              </a:spcAft>
              <a:defRPr sz="1400" b="1">
                <a:solidFill>
                  <a:schemeClr val="tx2"/>
                </a:solidFill>
                <a:latin typeface="Tahoma" pitchFamily="34" charset="0"/>
              </a:defRPr>
            </a:lvl5pPr>
            <a:lvl6pPr marL="457200" algn="ctr" rtl="0" eaLnBrk="1" fontAlgn="base" hangingPunct="1">
              <a:spcBef>
                <a:spcPct val="0"/>
              </a:spcBef>
              <a:spcAft>
                <a:spcPct val="0"/>
              </a:spcAft>
              <a:defRPr sz="1600" b="1">
                <a:solidFill>
                  <a:schemeClr val="tx2"/>
                </a:solidFill>
                <a:latin typeface="Tahoma" pitchFamily="34" charset="0"/>
              </a:defRPr>
            </a:lvl6pPr>
            <a:lvl7pPr marL="914400" algn="ctr" rtl="0" eaLnBrk="1" fontAlgn="base" hangingPunct="1">
              <a:spcBef>
                <a:spcPct val="0"/>
              </a:spcBef>
              <a:spcAft>
                <a:spcPct val="0"/>
              </a:spcAft>
              <a:defRPr sz="1600" b="1">
                <a:solidFill>
                  <a:schemeClr val="tx2"/>
                </a:solidFill>
                <a:latin typeface="Tahoma" pitchFamily="34" charset="0"/>
              </a:defRPr>
            </a:lvl7pPr>
            <a:lvl8pPr marL="1371600" algn="ctr" rtl="0" eaLnBrk="1" fontAlgn="base" hangingPunct="1">
              <a:spcBef>
                <a:spcPct val="0"/>
              </a:spcBef>
              <a:spcAft>
                <a:spcPct val="0"/>
              </a:spcAft>
              <a:defRPr sz="1600" b="1">
                <a:solidFill>
                  <a:schemeClr val="tx2"/>
                </a:solidFill>
                <a:latin typeface="Tahoma" pitchFamily="34" charset="0"/>
              </a:defRPr>
            </a:lvl8pPr>
            <a:lvl9pPr marL="1828800" algn="ctr" rtl="0" eaLnBrk="1" fontAlgn="base" hangingPunct="1">
              <a:spcBef>
                <a:spcPct val="0"/>
              </a:spcBef>
              <a:spcAft>
                <a:spcPct val="0"/>
              </a:spcAft>
              <a:defRPr sz="1600" b="1">
                <a:solidFill>
                  <a:schemeClr val="tx2"/>
                </a:solidFill>
                <a:latin typeface="Tahoma" pitchFamily="34" charset="0"/>
              </a:defRPr>
            </a:lvl9pPr>
          </a:lstStyle>
          <a:p>
            <a:r>
              <a:rPr lang="en-IE" sz="3200" u="sng" kern="0" dirty="0" smtClean="0"/>
              <a:t>Learning Outcomes</a:t>
            </a:r>
            <a:endParaRPr lang="en-IE" sz="3200" u="sng" kern="0" dirty="0"/>
          </a:p>
        </p:txBody>
      </p:sp>
    </p:spTree>
    <p:extLst>
      <p:ext uri="{BB962C8B-B14F-4D97-AF65-F5344CB8AC3E}">
        <p14:creationId xmlns:p14="http://schemas.microsoft.com/office/powerpoint/2010/main" val="1184934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10" presetClass="entr" presetSubtype="0" fill="hold" nodeType="with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5"/>
          <p:cNvSpPr txBox="1">
            <a:spLocks/>
          </p:cNvSpPr>
          <p:nvPr/>
        </p:nvSpPr>
        <p:spPr>
          <a:xfrm>
            <a:off x="479684" y="1541415"/>
            <a:ext cx="8364771" cy="1419605"/>
          </a:xfrm>
          <a:prstGeom prst="rect">
            <a:avLst/>
          </a:prstGeom>
          <a:solidFill>
            <a:schemeClr val="accent3">
              <a:lumMod val="20000"/>
              <a:lumOff val="80000"/>
            </a:schemeClr>
          </a:solidFill>
          <a:ln w="76200">
            <a:solidFill>
              <a:schemeClr val="accent1"/>
            </a:solidFill>
          </a:ln>
        </p:spPr>
        <p:txBody>
          <a:bodyPr>
            <a:no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IE" kern="0" dirty="0" smtClean="0"/>
              <a:t>The set of </a:t>
            </a:r>
            <a:r>
              <a:rPr lang="en-IE" u="sng" kern="0" dirty="0">
                <a:solidFill>
                  <a:srgbClr val="FF0000"/>
                </a:solidFill>
              </a:rPr>
              <a:t>R</a:t>
            </a:r>
            <a:r>
              <a:rPr lang="en-IE" u="sng" kern="0" dirty="0" smtClean="0">
                <a:solidFill>
                  <a:srgbClr val="FF0000"/>
                </a:solidFill>
              </a:rPr>
              <a:t>ational</a:t>
            </a:r>
            <a:r>
              <a:rPr lang="en-IE" kern="0" dirty="0" smtClean="0"/>
              <a:t> and </a:t>
            </a:r>
            <a:r>
              <a:rPr lang="en-IE" u="sng" kern="0" dirty="0">
                <a:solidFill>
                  <a:srgbClr val="FF0000"/>
                </a:solidFill>
              </a:rPr>
              <a:t>I</a:t>
            </a:r>
            <a:r>
              <a:rPr lang="en-IE" u="sng" kern="0" dirty="0" smtClean="0">
                <a:solidFill>
                  <a:srgbClr val="FF0000"/>
                </a:solidFill>
              </a:rPr>
              <a:t>rrational</a:t>
            </a:r>
            <a:r>
              <a:rPr lang="en-IE" kern="0" dirty="0" smtClean="0"/>
              <a:t> numbers together make up the </a:t>
            </a:r>
            <a:r>
              <a:rPr lang="en-IE" u="sng" kern="0" dirty="0">
                <a:solidFill>
                  <a:srgbClr val="FF0000"/>
                </a:solidFill>
              </a:rPr>
              <a:t>R</a:t>
            </a:r>
            <a:r>
              <a:rPr lang="en-IE" u="sng" kern="0" dirty="0" smtClean="0">
                <a:solidFill>
                  <a:srgbClr val="FF0000"/>
                </a:solidFill>
              </a:rPr>
              <a:t>eal number system </a:t>
            </a:r>
            <a:r>
              <a:rPr lang="en-IE" b="1" kern="0" dirty="0" smtClean="0">
                <a:solidFill>
                  <a:srgbClr val="FF0000"/>
                </a:solidFill>
              </a:rPr>
              <a:t>(</a:t>
            </a:r>
            <a:r>
              <a:rPr lang="en-IE" dirty="0" smtClean="0">
                <a:solidFill>
                  <a:srgbClr val="FF0000"/>
                </a:solidFill>
                <a:latin typeface="Calibri" panose="020F0502020204030204" pitchFamily="34" charset="0"/>
                <a:ea typeface="Cambria Math"/>
              </a:rPr>
              <a:t>ℝ</a:t>
            </a:r>
            <a:r>
              <a:rPr lang="en-IE" b="1" kern="0" dirty="0" smtClean="0">
                <a:solidFill>
                  <a:srgbClr val="FF0000"/>
                </a:solidFill>
              </a:rPr>
              <a:t>).</a:t>
            </a:r>
          </a:p>
        </p:txBody>
      </p:sp>
      <p:sp>
        <p:nvSpPr>
          <p:cNvPr id="7" name="Title 6"/>
          <p:cNvSpPr>
            <a:spLocks noGrp="1"/>
          </p:cNvSpPr>
          <p:nvPr>
            <p:ph type="title"/>
          </p:nvPr>
        </p:nvSpPr>
        <p:spPr>
          <a:xfrm>
            <a:off x="327546" y="112059"/>
            <a:ext cx="8693133" cy="597389"/>
          </a:xfrm>
        </p:spPr>
        <p:txBody>
          <a:bodyPr/>
          <a:lstStyle/>
          <a:p>
            <a:pPr lvl="0"/>
            <a:r>
              <a:rPr lang="en-IE" sz="2800" dirty="0" smtClean="0"/>
              <a:t/>
            </a:r>
            <a:br>
              <a:rPr lang="en-IE" sz="2800" dirty="0" smtClean="0"/>
            </a:br>
            <a:r>
              <a:rPr lang="en-IE" sz="2800" u="sng" dirty="0" smtClean="0"/>
              <a:t>Real Number System </a:t>
            </a:r>
            <a:r>
              <a:rPr lang="en-IE" sz="2800" b="0" u="sng" dirty="0" smtClean="0">
                <a:solidFill>
                  <a:srgbClr val="FF0000"/>
                </a:solidFill>
                <a:effectLst/>
              </a:rPr>
              <a:t>(</a:t>
            </a:r>
            <a:r>
              <a:rPr lang="en-IE" sz="2800" b="0" u="sng" dirty="0" smtClean="0">
                <a:solidFill>
                  <a:srgbClr val="FF0000"/>
                </a:solidFill>
                <a:effectLst/>
                <a:latin typeface="Calibri" panose="020F0502020204030204" pitchFamily="34" charset="0"/>
                <a:ea typeface="Cambria Math"/>
              </a:rPr>
              <a:t>ℝ)</a:t>
            </a:r>
            <a:r>
              <a:rPr lang="en-IE" sz="2800" u="sng" dirty="0">
                <a:solidFill>
                  <a:prstClr val="white"/>
                </a:solidFill>
                <a:latin typeface="Calibri" panose="020F0502020204030204" pitchFamily="34" charset="0"/>
              </a:rPr>
              <a:t/>
            </a:r>
            <a:br>
              <a:rPr lang="en-IE" sz="2800" u="sng" dirty="0">
                <a:solidFill>
                  <a:prstClr val="white"/>
                </a:solidFill>
                <a:latin typeface="Calibri" panose="020F0502020204030204" pitchFamily="34" charset="0"/>
              </a:rPr>
            </a:br>
            <a:r>
              <a:rPr lang="en-IE" sz="2800" dirty="0" smtClean="0"/>
              <a:t> </a:t>
            </a:r>
            <a:endParaRPr lang="en-IE" sz="2800" dirty="0"/>
          </a:p>
        </p:txBody>
      </p:sp>
    </p:spTree>
    <p:extLst>
      <p:ext uri="{BB962C8B-B14F-4D97-AF65-F5344CB8AC3E}">
        <p14:creationId xmlns:p14="http://schemas.microsoft.com/office/powerpoint/2010/main" val="414181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31590" y="2009412"/>
            <a:ext cx="8640960" cy="460851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16" name="Oval 15"/>
              <p:cNvSpPr/>
              <p:nvPr/>
            </p:nvSpPr>
            <p:spPr>
              <a:xfrm>
                <a:off x="331590" y="1991662"/>
                <a:ext cx="8687025" cy="4608512"/>
              </a:xfrm>
              <a:prstGeom prst="ellipse">
                <a:avLst/>
              </a:prstGeom>
              <a:solidFill>
                <a:srgbClr val="FFFF00">
                  <a:alpha val="8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a:fld id="{CDB45A87-D44F-4547-B8C7-29CAAAE6286C}" type="mathplaceholder">
                        <a:rPr lang="en-IE" sz="2400" i="1" smtClean="0">
                          <a:latin typeface="Cambria Math"/>
                        </a:rPr>
                        <a:t>Type equation here.</a:t>
                      </a:fld>
                    </m:oMath>
                  </m:oMathPara>
                </a14:m>
                <a:endParaRPr lang="en-IE" sz="2400" dirty="0">
                  <a:latin typeface="Calibri" panose="020F0502020204030204" pitchFamily="34" charset="0"/>
                </a:endParaRPr>
              </a:p>
            </p:txBody>
          </p:sp>
        </mc:Choice>
        <mc:Fallback xmlns="">
          <p:sp>
            <p:nvSpPr>
              <p:cNvPr id="16" name="Oval 15"/>
              <p:cNvSpPr>
                <a:spLocks noRot="1" noChangeAspect="1" noMove="1" noResize="1" noEditPoints="1" noAdjustHandles="1" noChangeArrowheads="1" noChangeShapeType="1" noTextEdit="1"/>
              </p:cNvSpPr>
              <p:nvPr/>
            </p:nvSpPr>
            <p:spPr>
              <a:xfrm>
                <a:off x="331590" y="1991662"/>
                <a:ext cx="8687025" cy="4608512"/>
              </a:xfrm>
              <a:prstGeom prst="ellipse">
                <a:avLst/>
              </a:prstGeom>
              <a:blipFill rotWithShape="1">
                <a:blip r:embed="rId3"/>
                <a:stretch>
                  <a:fillRect/>
                </a:stretch>
              </a:blipFill>
            </p:spPr>
            <p:txBody>
              <a:bodyPr/>
              <a:lstStyle/>
              <a:p>
                <a:r>
                  <a:rPr lang="en-IE">
                    <a:noFill/>
                  </a:rPr>
                  <a:t> </a:t>
                </a:r>
              </a:p>
            </p:txBody>
          </p:sp>
        </mc:Fallback>
      </mc:AlternateContent>
      <p:sp>
        <p:nvSpPr>
          <p:cNvPr id="4" name="Rectangle 3"/>
          <p:cNvSpPr/>
          <p:nvPr/>
        </p:nvSpPr>
        <p:spPr>
          <a:xfrm>
            <a:off x="8092" y="2048379"/>
            <a:ext cx="1115691" cy="1200329"/>
          </a:xfrm>
          <a:prstGeom prst="rect">
            <a:avLst/>
          </a:prstGeom>
        </p:spPr>
        <p:txBody>
          <a:bodyPr wrap="none">
            <a:spAutoFit/>
          </a:bodyPr>
          <a:lstStyle/>
          <a:p>
            <a:pPr lvl="0" algn="ctr"/>
            <a:r>
              <a:rPr lang="en-IE" sz="3600" b="1" dirty="0" smtClean="0">
                <a:solidFill>
                  <a:schemeClr val="accent4"/>
                </a:solidFill>
                <a:latin typeface="Calibri" panose="020F0502020204030204" pitchFamily="34" charset="0"/>
              </a:rPr>
              <a:t>Real</a:t>
            </a:r>
            <a:r>
              <a:rPr lang="en-IE" sz="3600" dirty="0" smtClean="0">
                <a:solidFill>
                  <a:schemeClr val="accent4"/>
                </a:solidFill>
                <a:latin typeface="Calibri" panose="020F0502020204030204" pitchFamily="34" charset="0"/>
              </a:rPr>
              <a:t> </a:t>
            </a:r>
          </a:p>
          <a:p>
            <a:pPr lvl="0" algn="ctr"/>
            <a:r>
              <a:rPr lang="en-IE" sz="3600" dirty="0" smtClean="0">
                <a:solidFill>
                  <a:schemeClr val="accent4"/>
                </a:solidFill>
                <a:latin typeface="Calibri" panose="020F0502020204030204" pitchFamily="34" charset="0"/>
                <a:ea typeface="Cambria Math"/>
              </a:rPr>
              <a:t>ℝ</a:t>
            </a:r>
            <a:endParaRPr lang="en-IE" sz="3600" dirty="0">
              <a:solidFill>
                <a:schemeClr val="accent4"/>
              </a:solidFill>
              <a:latin typeface="Calibri" panose="020F0502020204030204" pitchFamily="34" charset="0"/>
            </a:endParaRPr>
          </a:p>
        </p:txBody>
      </p:sp>
      <p:sp>
        <p:nvSpPr>
          <p:cNvPr id="5" name="Title 6"/>
          <p:cNvSpPr txBox="1">
            <a:spLocks/>
          </p:cNvSpPr>
          <p:nvPr/>
        </p:nvSpPr>
        <p:spPr bwMode="auto">
          <a:xfrm>
            <a:off x="0" y="0"/>
            <a:ext cx="4608024" cy="67792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1800" b="1">
                <a:solidFill>
                  <a:srgbClr val="00B0F0"/>
                </a:solidFill>
                <a:latin typeface="+mj-lt"/>
                <a:ea typeface="+mj-ea"/>
                <a:cs typeface="+mj-cs"/>
              </a:defRPr>
            </a:lvl1pPr>
            <a:lvl2pPr algn="l" rtl="0" eaLnBrk="1" fontAlgn="base" hangingPunct="1">
              <a:spcBef>
                <a:spcPct val="0"/>
              </a:spcBef>
              <a:spcAft>
                <a:spcPct val="0"/>
              </a:spcAft>
              <a:defRPr sz="1400" b="1">
                <a:solidFill>
                  <a:schemeClr val="tx2"/>
                </a:solidFill>
                <a:latin typeface="Tahoma" pitchFamily="34" charset="0"/>
              </a:defRPr>
            </a:lvl2pPr>
            <a:lvl3pPr algn="l" rtl="0" eaLnBrk="1" fontAlgn="base" hangingPunct="1">
              <a:spcBef>
                <a:spcPct val="0"/>
              </a:spcBef>
              <a:spcAft>
                <a:spcPct val="0"/>
              </a:spcAft>
              <a:defRPr sz="1400" b="1">
                <a:solidFill>
                  <a:schemeClr val="tx2"/>
                </a:solidFill>
                <a:latin typeface="Tahoma" pitchFamily="34" charset="0"/>
              </a:defRPr>
            </a:lvl3pPr>
            <a:lvl4pPr algn="l" rtl="0" eaLnBrk="1" fontAlgn="base" hangingPunct="1">
              <a:spcBef>
                <a:spcPct val="0"/>
              </a:spcBef>
              <a:spcAft>
                <a:spcPct val="0"/>
              </a:spcAft>
              <a:defRPr sz="1400" b="1">
                <a:solidFill>
                  <a:schemeClr val="tx2"/>
                </a:solidFill>
                <a:latin typeface="Tahoma" pitchFamily="34" charset="0"/>
              </a:defRPr>
            </a:lvl4pPr>
            <a:lvl5pPr algn="l" rtl="0" eaLnBrk="1" fontAlgn="base" hangingPunct="1">
              <a:spcBef>
                <a:spcPct val="0"/>
              </a:spcBef>
              <a:spcAft>
                <a:spcPct val="0"/>
              </a:spcAft>
              <a:defRPr sz="1400" b="1">
                <a:solidFill>
                  <a:schemeClr val="tx2"/>
                </a:solidFill>
                <a:latin typeface="Tahoma" pitchFamily="34" charset="0"/>
              </a:defRPr>
            </a:lvl5pPr>
            <a:lvl6pPr marL="457200" algn="ctr" rtl="0" eaLnBrk="1" fontAlgn="base" hangingPunct="1">
              <a:spcBef>
                <a:spcPct val="0"/>
              </a:spcBef>
              <a:spcAft>
                <a:spcPct val="0"/>
              </a:spcAft>
              <a:defRPr sz="1600" b="1">
                <a:solidFill>
                  <a:schemeClr val="tx2"/>
                </a:solidFill>
                <a:latin typeface="Tahoma" pitchFamily="34" charset="0"/>
              </a:defRPr>
            </a:lvl6pPr>
            <a:lvl7pPr marL="914400" algn="ctr" rtl="0" eaLnBrk="1" fontAlgn="base" hangingPunct="1">
              <a:spcBef>
                <a:spcPct val="0"/>
              </a:spcBef>
              <a:spcAft>
                <a:spcPct val="0"/>
              </a:spcAft>
              <a:defRPr sz="1600" b="1">
                <a:solidFill>
                  <a:schemeClr val="tx2"/>
                </a:solidFill>
                <a:latin typeface="Tahoma" pitchFamily="34" charset="0"/>
              </a:defRPr>
            </a:lvl7pPr>
            <a:lvl8pPr marL="1371600" algn="ctr" rtl="0" eaLnBrk="1" fontAlgn="base" hangingPunct="1">
              <a:spcBef>
                <a:spcPct val="0"/>
              </a:spcBef>
              <a:spcAft>
                <a:spcPct val="0"/>
              </a:spcAft>
              <a:defRPr sz="1600" b="1">
                <a:solidFill>
                  <a:schemeClr val="tx2"/>
                </a:solidFill>
                <a:latin typeface="Tahoma" pitchFamily="34" charset="0"/>
              </a:defRPr>
            </a:lvl8pPr>
            <a:lvl9pPr marL="1828800" algn="ctr" rtl="0" eaLnBrk="1" fontAlgn="base" hangingPunct="1">
              <a:spcBef>
                <a:spcPct val="0"/>
              </a:spcBef>
              <a:spcAft>
                <a:spcPct val="0"/>
              </a:spcAft>
              <a:defRPr sz="1600" b="1">
                <a:solidFill>
                  <a:schemeClr val="tx2"/>
                </a:solidFill>
                <a:latin typeface="Tahoma" pitchFamily="34" charset="0"/>
              </a:defRPr>
            </a:lvl9pPr>
          </a:lstStyle>
          <a:p>
            <a:r>
              <a:rPr lang="en-IE" sz="2800" kern="0" dirty="0" smtClean="0"/>
              <a:t/>
            </a:r>
            <a:br>
              <a:rPr lang="en-IE" sz="2800" kern="0" dirty="0" smtClean="0"/>
            </a:br>
            <a:r>
              <a:rPr lang="en-IE" sz="2800" u="sng" kern="0" dirty="0" smtClean="0">
                <a:solidFill>
                  <a:schemeClr val="tx1"/>
                </a:solidFill>
              </a:rPr>
              <a:t>Real Number System </a:t>
            </a:r>
            <a:r>
              <a:rPr lang="en-IE" sz="2800" b="0" u="sng" kern="0" dirty="0" smtClean="0">
                <a:solidFill>
                  <a:srgbClr val="FF0000"/>
                </a:solidFill>
              </a:rPr>
              <a:t>(</a:t>
            </a:r>
            <a:r>
              <a:rPr lang="en-IE" sz="2800" b="0" u="sng" kern="0" dirty="0" smtClean="0">
                <a:solidFill>
                  <a:srgbClr val="FF0000"/>
                </a:solidFill>
                <a:latin typeface="Calibri" panose="020F0502020204030204" pitchFamily="34" charset="0"/>
                <a:ea typeface="Cambria Math"/>
              </a:rPr>
              <a:t>ℝ)</a:t>
            </a:r>
            <a:r>
              <a:rPr lang="en-IE" sz="2800" u="sng" kern="0" dirty="0" smtClean="0">
                <a:solidFill>
                  <a:prstClr val="white"/>
                </a:solidFill>
                <a:latin typeface="Calibri" panose="020F0502020204030204" pitchFamily="34" charset="0"/>
              </a:rPr>
              <a:t/>
            </a:r>
            <a:br>
              <a:rPr lang="en-IE" sz="2800" u="sng" kern="0" dirty="0" smtClean="0">
                <a:solidFill>
                  <a:prstClr val="white"/>
                </a:solidFill>
                <a:latin typeface="Calibri" panose="020F0502020204030204" pitchFamily="34" charset="0"/>
              </a:rPr>
            </a:br>
            <a:r>
              <a:rPr lang="en-IE" sz="2800" kern="0" dirty="0" smtClean="0"/>
              <a:t> </a:t>
            </a:r>
            <a:endParaRPr lang="en-IE" sz="2800" kern="0" dirty="0"/>
          </a:p>
        </p:txBody>
      </p:sp>
      <p:grpSp>
        <p:nvGrpSpPr>
          <p:cNvPr id="6" name="Group 5"/>
          <p:cNvGrpSpPr/>
          <p:nvPr/>
        </p:nvGrpSpPr>
        <p:grpSpPr>
          <a:xfrm>
            <a:off x="3124200" y="2961958"/>
            <a:ext cx="5818317" cy="2726311"/>
            <a:chOff x="3162300" y="2504758"/>
            <a:chExt cx="5818317" cy="2726311"/>
          </a:xfrm>
        </p:grpSpPr>
        <p:sp>
          <p:nvSpPr>
            <p:cNvPr id="7" name="Oval 6"/>
            <p:cNvSpPr/>
            <p:nvPr/>
          </p:nvSpPr>
          <p:spPr>
            <a:xfrm>
              <a:off x="3162300" y="2504758"/>
              <a:ext cx="5818317" cy="2726311"/>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latin typeface="Calibri" panose="020F0502020204030204" pitchFamily="34" charset="0"/>
              </a:endParaRPr>
            </a:p>
          </p:txBody>
        </p:sp>
        <p:sp>
          <p:nvSpPr>
            <p:cNvPr id="8" name="Oval 7"/>
            <p:cNvSpPr/>
            <p:nvPr/>
          </p:nvSpPr>
          <p:spPr>
            <a:xfrm>
              <a:off x="4732375" y="2833201"/>
              <a:ext cx="4019540" cy="211312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schemeClr val="tx2"/>
                </a:solidFill>
                <a:latin typeface="Calibri" panose="020F0502020204030204" pitchFamily="34" charset="0"/>
              </a:endParaRPr>
            </a:p>
          </p:txBody>
        </p:sp>
        <p:sp>
          <p:nvSpPr>
            <p:cNvPr id="9" name="Oval 8"/>
            <p:cNvSpPr/>
            <p:nvPr/>
          </p:nvSpPr>
          <p:spPr>
            <a:xfrm>
              <a:off x="5788487" y="3136454"/>
              <a:ext cx="2820428" cy="1466502"/>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schemeClr val="tx2"/>
                </a:solidFill>
                <a:latin typeface="Calibri" panose="020F0502020204030204" pitchFamily="34" charset="0"/>
              </a:endParaRPr>
            </a:p>
          </p:txBody>
        </p:sp>
      </p:grpSp>
      <p:sp>
        <p:nvSpPr>
          <p:cNvPr id="10" name="Rectangle 9"/>
          <p:cNvSpPr/>
          <p:nvPr/>
        </p:nvSpPr>
        <p:spPr>
          <a:xfrm>
            <a:off x="2277141" y="2805349"/>
            <a:ext cx="1694118" cy="1077218"/>
          </a:xfrm>
          <a:prstGeom prst="rect">
            <a:avLst/>
          </a:prstGeom>
        </p:spPr>
        <p:txBody>
          <a:bodyPr wrap="none">
            <a:spAutoFit/>
          </a:bodyPr>
          <a:lstStyle/>
          <a:p>
            <a:pPr lvl="0" algn="ctr"/>
            <a:r>
              <a:rPr lang="en-IE" sz="3200" b="1" dirty="0" smtClean="0">
                <a:solidFill>
                  <a:schemeClr val="tx2"/>
                </a:solidFill>
                <a:latin typeface="Calibri" panose="020F0502020204030204" pitchFamily="34" charset="0"/>
              </a:rPr>
              <a:t>Rational </a:t>
            </a:r>
          </a:p>
          <a:p>
            <a:pPr lvl="0" algn="ctr"/>
            <a:r>
              <a:rPr lang="en-IE" sz="3200" dirty="0">
                <a:solidFill>
                  <a:schemeClr val="tx2"/>
                </a:solidFill>
                <a:latin typeface="Calibri" panose="020F0502020204030204" pitchFamily="34" charset="0"/>
                <a:ea typeface="Cambria Math"/>
              </a:rPr>
              <a:t>ℚ</a:t>
            </a:r>
            <a:endParaRPr lang="en-IE" sz="3200" dirty="0">
              <a:solidFill>
                <a:schemeClr val="tx2"/>
              </a:solidFill>
              <a:latin typeface="Calibri" panose="020F0502020204030204" pitchFamily="34" charset="0"/>
            </a:endParaRPr>
          </a:p>
        </p:txBody>
      </p:sp>
      <p:grpSp>
        <p:nvGrpSpPr>
          <p:cNvPr id="11" name="Group 10"/>
          <p:cNvGrpSpPr/>
          <p:nvPr/>
        </p:nvGrpSpPr>
        <p:grpSpPr>
          <a:xfrm>
            <a:off x="3061239" y="2961958"/>
            <a:ext cx="5911311" cy="2726311"/>
            <a:chOff x="2806262" y="2460908"/>
            <a:chExt cx="5911311" cy="2153815"/>
          </a:xfrm>
          <a:solidFill>
            <a:schemeClr val="bg1"/>
          </a:solidFill>
        </p:grpSpPr>
        <p:sp>
          <p:nvSpPr>
            <p:cNvPr id="12" name="Oval 11"/>
            <p:cNvSpPr/>
            <p:nvPr/>
          </p:nvSpPr>
          <p:spPr>
            <a:xfrm>
              <a:off x="2806262" y="2460908"/>
              <a:ext cx="5911311" cy="215381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latin typeface="Calibri" panose="020F0502020204030204" pitchFamily="34" charset="0"/>
              </a:endParaRPr>
            </a:p>
          </p:txBody>
        </p:sp>
        <p:sp>
          <p:nvSpPr>
            <p:cNvPr id="13" name="Oval 12"/>
            <p:cNvSpPr/>
            <p:nvPr/>
          </p:nvSpPr>
          <p:spPr>
            <a:xfrm>
              <a:off x="4577087" y="2706511"/>
              <a:ext cx="4079636" cy="166260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latin typeface="Calibri" panose="020F0502020204030204" pitchFamily="34" charset="0"/>
              </a:endParaRPr>
            </a:p>
          </p:txBody>
        </p:sp>
        <p:sp>
          <p:nvSpPr>
            <p:cNvPr id="14" name="Oval 13"/>
            <p:cNvSpPr/>
            <p:nvPr/>
          </p:nvSpPr>
          <p:spPr>
            <a:xfrm>
              <a:off x="6382569" y="2958539"/>
              <a:ext cx="2174399" cy="1158552"/>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latin typeface="Calibri" panose="020F0502020204030204" pitchFamily="34" charset="0"/>
              </a:endParaRPr>
            </a:p>
          </p:txBody>
        </p:sp>
      </p:grpSp>
      <p:sp>
        <p:nvSpPr>
          <p:cNvPr id="17" name="Rectangle 16"/>
          <p:cNvSpPr/>
          <p:nvPr/>
        </p:nvSpPr>
        <p:spPr>
          <a:xfrm>
            <a:off x="226621" y="3768858"/>
            <a:ext cx="2959465" cy="1354217"/>
          </a:xfrm>
          <a:prstGeom prst="rect">
            <a:avLst/>
          </a:prstGeom>
        </p:spPr>
        <p:txBody>
          <a:bodyPr wrap="none">
            <a:spAutoFit/>
          </a:bodyPr>
          <a:lstStyle/>
          <a:p>
            <a:pPr algn="ctr"/>
            <a:r>
              <a:rPr lang="en-IE" sz="2600" b="1" dirty="0" smtClean="0">
                <a:latin typeface="Calibri" panose="020F0502020204030204" pitchFamily="34" charset="0"/>
              </a:rPr>
              <a:t>  Irrational Numbers</a:t>
            </a:r>
          </a:p>
          <a:p>
            <a:pPr algn="ctr"/>
            <a:r>
              <a:rPr lang="en-IE" sz="3200" b="1" dirty="0" smtClean="0">
                <a:latin typeface="Calibri" panose="020F0502020204030204" pitchFamily="34" charset="0"/>
                <a:ea typeface="Cambria Math"/>
              </a:rPr>
              <a:t>ℝ\ℚ</a:t>
            </a:r>
            <a:endParaRPr lang="en-IE" sz="3200" b="1" dirty="0">
              <a:latin typeface="Calibri" panose="020F0502020204030204" pitchFamily="34" charset="0"/>
            </a:endParaRPr>
          </a:p>
          <a:p>
            <a:pPr lvl="0" algn="ctr"/>
            <a:endParaRPr lang="en-IE" sz="2400" dirty="0">
              <a:solidFill>
                <a:srgbClr val="FFFF66"/>
              </a:solidFill>
              <a:latin typeface="Calibri" panose="020F0502020204030204" pitchFamily="34" charset="0"/>
            </a:endParaRPr>
          </a:p>
        </p:txBody>
      </p:sp>
      <mc:AlternateContent xmlns:mc="http://schemas.openxmlformats.org/markup-compatibility/2006" xmlns:a14="http://schemas.microsoft.com/office/drawing/2010/main">
        <mc:Choice Requires="a14">
          <p:sp>
            <p:nvSpPr>
              <p:cNvPr id="18" name="Rectangle 17"/>
              <p:cNvSpPr/>
              <p:nvPr/>
            </p:nvSpPr>
            <p:spPr>
              <a:xfrm>
                <a:off x="1474159" y="5060156"/>
                <a:ext cx="2195981" cy="57394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IE" sz="2800" b="1" smtClean="0">
                          <a:solidFill>
                            <a:schemeClr val="tx1"/>
                          </a:solidFill>
                          <a:latin typeface="Cambria Math"/>
                        </a:rPr>
                        <m:t>−</m:t>
                      </m:r>
                      <m:rad>
                        <m:radPr>
                          <m:degHide m:val="on"/>
                          <m:ctrlPr>
                            <a:rPr lang="en-IE" sz="2800" b="1" i="1" smtClean="0">
                              <a:solidFill>
                                <a:schemeClr val="tx1"/>
                              </a:solidFill>
                              <a:latin typeface="Cambria Math" panose="02040503050406030204" pitchFamily="18" charset="0"/>
                            </a:rPr>
                          </m:ctrlPr>
                        </m:radPr>
                        <m:deg/>
                        <m:e>
                          <m:r>
                            <a:rPr lang="en-IE" sz="2800" b="1" i="1" smtClean="0">
                              <a:solidFill>
                                <a:schemeClr val="tx1"/>
                              </a:solidFill>
                              <a:latin typeface="Cambria Math"/>
                            </a:rPr>
                            <m:t>𝟏𝟏</m:t>
                          </m:r>
                        </m:e>
                      </m:rad>
                    </m:oMath>
                  </m:oMathPara>
                </a14:m>
                <a:endParaRPr lang="en-IE" sz="2800" b="1" dirty="0">
                  <a:solidFill>
                    <a:schemeClr val="tx1"/>
                  </a:solidFill>
                  <a:latin typeface="Calibri" panose="020F050202020403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1474159" y="5060156"/>
                <a:ext cx="2195981" cy="573940"/>
              </a:xfrm>
              <a:prstGeom prst="rect">
                <a:avLst/>
              </a:prstGeom>
              <a:blipFill rotWithShape="1">
                <a:blip r:embed="rId4"/>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3971259" y="2265272"/>
                <a:ext cx="2195981" cy="57394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ad>
                        <m:radPr>
                          <m:degHide m:val="on"/>
                          <m:ctrlPr>
                            <a:rPr lang="en-IE" sz="2800" b="1" i="1" smtClean="0">
                              <a:solidFill>
                                <a:schemeClr val="tx1"/>
                              </a:solidFill>
                              <a:latin typeface="Cambria Math" panose="02040503050406030204" pitchFamily="18" charset="0"/>
                            </a:rPr>
                          </m:ctrlPr>
                        </m:radPr>
                        <m:deg/>
                        <m:e>
                          <m:r>
                            <a:rPr lang="en-IE" sz="2800" b="1" i="1" smtClean="0">
                              <a:solidFill>
                                <a:schemeClr val="tx1"/>
                              </a:solidFill>
                              <a:latin typeface="Cambria Math"/>
                            </a:rPr>
                            <m:t>𝟖</m:t>
                          </m:r>
                        </m:e>
                      </m:rad>
                    </m:oMath>
                  </m:oMathPara>
                </a14:m>
                <a:endParaRPr lang="en-IE" sz="2800" b="1" dirty="0">
                  <a:solidFill>
                    <a:schemeClr val="tx1"/>
                  </a:solidFill>
                  <a:latin typeface="Calibri" panose="020F0502020204030204" pitchFamily="34"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3971259" y="2265272"/>
                <a:ext cx="2195981" cy="573940"/>
              </a:xfrm>
              <a:prstGeom prst="rect">
                <a:avLst/>
              </a:prstGeom>
              <a:blipFill rotWithShape="1">
                <a:blip r:embed="rId5"/>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3592851" y="5747153"/>
                <a:ext cx="756815" cy="553998"/>
              </a:xfrm>
              <a:prstGeom prst="rect">
                <a:avLst/>
              </a:prstGeom>
              <a:noFill/>
              <a:ln w="47625">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IE" sz="3000" b="1" i="1" smtClean="0">
                          <a:solidFill>
                            <a:schemeClr val="tx1"/>
                          </a:solidFill>
                          <a:latin typeface="Cambria Math"/>
                          <a:ea typeface="Cambria Math"/>
                        </a:rPr>
                        <m:t>𝝅</m:t>
                      </m:r>
                    </m:oMath>
                  </m:oMathPara>
                </a14:m>
                <a:endParaRPr lang="en-IE" sz="3000" b="1" i="1" dirty="0" smtClean="0">
                  <a:solidFill>
                    <a:schemeClr val="tx1"/>
                  </a:solidFill>
                  <a:latin typeface="Cambria" panose="02040503050406030204" pitchFamily="18"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3592851" y="5747153"/>
                <a:ext cx="756815" cy="553998"/>
              </a:xfrm>
              <a:prstGeom prst="rect">
                <a:avLst/>
              </a:prstGeom>
              <a:blipFill rotWithShape="1">
                <a:blip r:embed="rId6"/>
                <a:stretch>
                  <a:fillRect/>
                </a:stretch>
              </a:blipFill>
              <a:ln w="47625">
                <a:no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4832064" y="5747153"/>
                <a:ext cx="2195981" cy="57394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IE" sz="2800" b="1" i="0" smtClean="0">
                          <a:solidFill>
                            <a:schemeClr val="tx1"/>
                          </a:solidFill>
                          <a:latin typeface="Cambria Math"/>
                        </a:rPr>
                        <m:t>𝟏</m:t>
                      </m:r>
                      <m:r>
                        <a:rPr lang="en-IE" sz="2800" b="1" smtClean="0">
                          <a:solidFill>
                            <a:schemeClr val="tx1"/>
                          </a:solidFill>
                          <a:latin typeface="Cambria Math"/>
                        </a:rPr>
                        <m:t>−</m:t>
                      </m:r>
                      <m:rad>
                        <m:radPr>
                          <m:degHide m:val="on"/>
                          <m:ctrlPr>
                            <a:rPr lang="en-IE" sz="2800" b="1" i="1" smtClean="0">
                              <a:solidFill>
                                <a:schemeClr val="tx1"/>
                              </a:solidFill>
                              <a:latin typeface="Cambria Math" panose="02040503050406030204" pitchFamily="18" charset="0"/>
                            </a:rPr>
                          </m:ctrlPr>
                        </m:radPr>
                        <m:deg/>
                        <m:e>
                          <m:r>
                            <a:rPr lang="en-IE" sz="2800" b="1" i="1" smtClean="0">
                              <a:solidFill>
                                <a:schemeClr val="tx1"/>
                              </a:solidFill>
                              <a:latin typeface="Cambria Math"/>
                            </a:rPr>
                            <m:t>𝟐</m:t>
                          </m:r>
                        </m:e>
                      </m:rad>
                    </m:oMath>
                  </m:oMathPara>
                </a14:m>
                <a:endParaRPr lang="en-IE" sz="2800" b="1" dirty="0">
                  <a:solidFill>
                    <a:schemeClr val="tx1"/>
                  </a:solidFill>
                  <a:latin typeface="Calibri" panose="020F050202020403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4832064" y="5747153"/>
                <a:ext cx="2195981" cy="573940"/>
              </a:xfrm>
              <a:prstGeom prst="rect">
                <a:avLst/>
              </a:prstGeom>
              <a:blipFill rotWithShape="1">
                <a:blip r:embed="rId7"/>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1706353" y="2487441"/>
                <a:ext cx="2195981" cy="582724"/>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ad>
                        <m:radPr>
                          <m:degHide m:val="on"/>
                          <m:ctrlPr>
                            <a:rPr lang="en-IE" sz="2800" b="1" i="1" smtClean="0">
                              <a:solidFill>
                                <a:schemeClr val="tx1"/>
                              </a:solidFill>
                              <a:latin typeface="Cambria Math" panose="02040503050406030204" pitchFamily="18" charset="0"/>
                            </a:rPr>
                          </m:ctrlPr>
                        </m:radPr>
                        <m:deg/>
                        <m:e>
                          <m:r>
                            <a:rPr lang="en-IE" sz="2800" b="1" i="1" smtClean="0">
                              <a:solidFill>
                                <a:schemeClr val="tx1"/>
                              </a:solidFill>
                              <a:latin typeface="Cambria Math"/>
                            </a:rPr>
                            <m:t>𝟑</m:t>
                          </m:r>
                        </m:e>
                      </m:rad>
                      <m:r>
                        <a:rPr lang="en-IE" sz="2800" b="1" i="0" smtClean="0">
                          <a:solidFill>
                            <a:schemeClr val="tx1"/>
                          </a:solidFill>
                          <a:latin typeface="Cambria Math"/>
                        </a:rPr>
                        <m:t>+</m:t>
                      </m:r>
                      <m:rad>
                        <m:radPr>
                          <m:degHide m:val="on"/>
                          <m:ctrlPr>
                            <a:rPr lang="en-IE" sz="2800" b="1" i="1" smtClean="0">
                              <a:solidFill>
                                <a:schemeClr val="tx1"/>
                              </a:solidFill>
                              <a:latin typeface="Cambria Math" panose="02040503050406030204" pitchFamily="18" charset="0"/>
                            </a:rPr>
                          </m:ctrlPr>
                        </m:radPr>
                        <m:deg/>
                        <m:e>
                          <m:r>
                            <a:rPr lang="en-IE" sz="2800" b="1" i="1" smtClean="0">
                              <a:solidFill>
                                <a:schemeClr val="tx1"/>
                              </a:solidFill>
                              <a:latin typeface="Cambria Math"/>
                            </a:rPr>
                            <m:t>𝟓</m:t>
                          </m:r>
                        </m:e>
                      </m:rad>
                    </m:oMath>
                  </m:oMathPara>
                </a14:m>
                <a:endParaRPr lang="en-IE" sz="2800" b="1" dirty="0">
                  <a:solidFill>
                    <a:schemeClr val="tx1"/>
                  </a:solidFill>
                  <a:latin typeface="Calibri" panose="020F0502020204030204" pitchFamily="34"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1706353" y="2487441"/>
                <a:ext cx="2195981" cy="582724"/>
              </a:xfrm>
              <a:prstGeom prst="rect">
                <a:avLst/>
              </a:prstGeom>
              <a:blipFill rotWithShape="1">
                <a:blip r:embed="rId8"/>
                <a:stretch>
                  <a:fillRect/>
                </a:stretch>
              </a:blipFill>
            </p:spPr>
            <p:txBody>
              <a:bodyPr/>
              <a:lstStyle/>
              <a:p>
                <a:r>
                  <a:rPr lang="en-IE">
                    <a:noFill/>
                  </a:rPr>
                  <a:t> </a:t>
                </a:r>
              </a:p>
            </p:txBody>
          </p:sp>
        </mc:Fallback>
      </mc:AlternateContent>
    </p:spTree>
    <p:extLst>
      <p:ext uri="{BB962C8B-B14F-4D97-AF65-F5344CB8AC3E}">
        <p14:creationId xmlns:p14="http://schemas.microsoft.com/office/powerpoint/2010/main" val="163759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0" presetClass="exit" presetSubtype="0" fill="hold" grpId="1" nodeType="withEffect">
                                  <p:stCondLst>
                                    <p:cond delay="0"/>
                                  </p:stCondLst>
                                  <p:childTnLst>
                                    <p:animEffect transition="out" filter="fad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4"/>
                                        </p:tgtEl>
                                      </p:cBhvr>
                                    </p:animEffect>
                                    <p:set>
                                      <p:cBhvr>
                                        <p:cTn id="35" dur="1" fill="hold">
                                          <p:stCondLst>
                                            <p:cond delay="499"/>
                                          </p:stCondLst>
                                        </p:cTn>
                                        <p:tgtEl>
                                          <p:spTgt spid="4"/>
                                        </p:tgtEl>
                                        <p:attrNameLst>
                                          <p:attrName>style.visibility</p:attrName>
                                        </p:attrNameLst>
                                      </p:cBhvr>
                                      <p:to>
                                        <p:strVal val="hidden"/>
                                      </p:to>
                                    </p:set>
                                  </p:childTnLst>
                                </p:cTn>
                              </p:par>
                              <p:par>
                                <p:cTn id="36" presetID="10"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250"/>
                                        <p:tgtEl>
                                          <p:spTgt spid="19"/>
                                        </p:tgtEl>
                                      </p:cBhvr>
                                    </p:animEffect>
                                  </p:childTnLst>
                                </p:cTn>
                              </p:par>
                            </p:childTnLst>
                          </p:cTn>
                        </p:par>
                        <p:par>
                          <p:cTn id="48" fill="hold">
                            <p:stCondLst>
                              <p:cond delay="750"/>
                            </p:stCondLst>
                            <p:childTnLst>
                              <p:par>
                                <p:cTn id="49" presetID="10"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250"/>
                                        <p:tgtEl>
                                          <p:spTgt spid="20"/>
                                        </p:tgtEl>
                                      </p:cBhvr>
                                    </p:animEffect>
                                  </p:childTnLst>
                                </p:cTn>
                              </p:par>
                            </p:childTnLst>
                          </p:cTn>
                        </p:par>
                        <p:par>
                          <p:cTn id="52" fill="hold">
                            <p:stCondLst>
                              <p:cond delay="10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250"/>
                                        <p:tgtEl>
                                          <p:spTgt spid="21"/>
                                        </p:tgtEl>
                                      </p:cBhvr>
                                    </p:animEffect>
                                  </p:childTnLst>
                                </p:cTn>
                              </p:par>
                            </p:childTnLst>
                          </p:cTn>
                        </p:par>
                        <p:par>
                          <p:cTn id="56" fill="hold">
                            <p:stCondLst>
                              <p:cond delay="1250"/>
                            </p:stCondLst>
                            <p:childTnLst>
                              <p:par>
                                <p:cTn id="57" presetID="10"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P spid="4" grpId="0"/>
      <p:bldP spid="4" grpId="1"/>
      <p:bldP spid="10" grpId="0"/>
      <p:bldP spid="10" grpId="1"/>
      <p:bldP spid="17" grpId="0"/>
      <p:bldP spid="18" grpId="0"/>
      <p:bldP spid="19" grpId="0"/>
      <p:bldP spid="20" grpId="0"/>
      <p:bldP spid="21" grpId="0"/>
      <p:bldP spid="2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3348219691"/>
                  </p:ext>
                </p:extLst>
              </p:nvPr>
            </p:nvGraphicFramePr>
            <p:xfrm>
              <a:off x="144000" y="1392222"/>
              <a:ext cx="8856000" cy="4682263"/>
            </p:xfrm>
            <a:graphic>
              <a:graphicData uri="http://schemas.openxmlformats.org/drawingml/2006/table">
                <a:tbl>
                  <a:tblPr firstRow="1" bandRow="1">
                    <a:tableStyleId>{073A0DAA-6AF3-43AB-8588-CEC1D06C72B9}</a:tableStyleId>
                  </a:tblPr>
                  <a:tblGrid>
                    <a:gridCol w="1476000"/>
                    <a:gridCol w="1476000"/>
                    <a:gridCol w="1476000"/>
                    <a:gridCol w="1476000"/>
                    <a:gridCol w="1476000"/>
                    <a:gridCol w="1476000"/>
                  </a:tblGrid>
                  <a:tr h="375506">
                    <a:tc>
                      <a:txBody>
                        <a:bodyPr/>
                        <a:lstStyle/>
                        <a:p>
                          <a:pPr algn="ctr"/>
                          <a:endParaRPr lang="en-IE" sz="2200" dirty="0" smtClean="0"/>
                        </a:p>
                      </a:txBody>
                      <a:tcPr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IE" sz="2200" dirty="0" smtClean="0"/>
                            <a:t>Natural</a:t>
                          </a:r>
                        </a:p>
                        <a:p>
                          <a:pPr algn="ctr"/>
                          <a:r>
                            <a:rPr lang="en-IE" sz="2200" dirty="0" smtClean="0">
                              <a:latin typeface="Cambria Math"/>
                              <a:ea typeface="Cambria Math"/>
                            </a:rPr>
                            <a:t>ℕ</a:t>
                          </a:r>
                          <a:endParaRPr lang="en-IE" sz="2200" dirty="0" smtClean="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IE" sz="2200" dirty="0" smtClean="0"/>
                            <a:t>Integer</a:t>
                          </a:r>
                        </a:p>
                        <a:p>
                          <a:pPr algn="ctr"/>
                          <a:r>
                            <a:rPr lang="en-IE" sz="2200" dirty="0" smtClean="0">
                              <a:latin typeface="Cambria Math"/>
                              <a:ea typeface="Cambria Math"/>
                            </a:rPr>
                            <a:t>ℤ</a:t>
                          </a:r>
                          <a:endParaRPr lang="en-IE" sz="2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IE" sz="2200" dirty="0" smtClean="0"/>
                            <a:t>Rational</a:t>
                          </a:r>
                        </a:p>
                        <a:p>
                          <a:pPr algn="ctr"/>
                          <a:r>
                            <a:rPr lang="en-IE" sz="2200" dirty="0" smtClean="0">
                              <a:latin typeface="Cambria Math"/>
                              <a:ea typeface="Cambria Math"/>
                            </a:rPr>
                            <a:t>ℚ</a:t>
                          </a:r>
                          <a:endParaRPr lang="en-IE" sz="2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IE" sz="2200" dirty="0" smtClean="0"/>
                            <a:t>Irrational</a:t>
                          </a:r>
                        </a:p>
                        <a:p>
                          <a:pPr algn="ctr"/>
                          <a:r>
                            <a:rPr lang="en-IE" sz="2200" dirty="0" smtClean="0">
                              <a:latin typeface="Cambria Math"/>
                              <a:ea typeface="Cambria Math"/>
                            </a:rPr>
                            <a:t>ℝ\ℚ</a:t>
                          </a:r>
                          <a:endParaRPr lang="en-IE" sz="2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IE" sz="2200" dirty="0" smtClean="0"/>
                            <a:t>Real</a:t>
                          </a:r>
                        </a:p>
                        <a:p>
                          <a:pPr algn="ctr"/>
                          <a:r>
                            <a:rPr lang="en-IE" sz="2200" dirty="0" smtClean="0">
                              <a:latin typeface="Cambria Math"/>
                              <a:ea typeface="Cambria Math"/>
                            </a:rPr>
                            <a:t>ℝ</a:t>
                          </a:r>
                          <a:endParaRPr lang="en-IE" sz="2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75506">
                    <a:tc>
                      <a:txBody>
                        <a:bodyPr/>
                        <a:lstStyle/>
                        <a:p>
                          <a:pPr algn="ctr"/>
                          <a:r>
                            <a:rPr lang="en-IE" sz="1800" dirty="0" smtClean="0"/>
                            <a:t>5</a:t>
                          </a: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solidFill>
                              <a:srgbClr val="FF0000"/>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dirty="0" smtClean="0">
                            <a:solidFill>
                              <a:srgbClr val="FF0000"/>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dirty="0">
                            <a:solidFill>
                              <a:srgbClr val="FF0000"/>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dirty="0">
                            <a:solidFill>
                              <a:srgbClr val="FF0000"/>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dirty="0" smtClean="0">
                            <a:solidFill>
                              <a:srgbClr val="FF0000"/>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75506">
                    <a:tc>
                      <a:txBody>
                        <a:bodyPr/>
                        <a:lstStyle/>
                        <a:p>
                          <a:pPr algn="ctr"/>
                          <a14:m>
                            <m:oMathPara xmlns:m="http://schemas.openxmlformats.org/officeDocument/2006/math">
                              <m:oMathParaPr>
                                <m:jc m:val="centerGroup"/>
                              </m:oMathParaPr>
                              <m:oMath xmlns:m="http://schemas.openxmlformats.org/officeDocument/2006/math">
                                <m:r>
                                  <a:rPr lang="en-IE" sz="1800" b="0" i="1" dirty="0" smtClean="0">
                                    <a:latin typeface="Cambria Math"/>
                                  </a:rPr>
                                  <m:t>1+</m:t>
                                </m:r>
                                <m:rad>
                                  <m:radPr>
                                    <m:degHide m:val="on"/>
                                    <m:ctrlPr>
                                      <a:rPr lang="en-IE" sz="1800" i="1" dirty="0">
                                        <a:latin typeface="Cambria Math" panose="02040503050406030204" pitchFamily="18" charset="0"/>
                                      </a:rPr>
                                    </m:ctrlPr>
                                  </m:radPr>
                                  <m:deg/>
                                  <m:e>
                                    <m:r>
                                      <a:rPr lang="en-IE" sz="1800" i="1" dirty="0">
                                        <a:latin typeface="Cambria Math"/>
                                      </a:rPr>
                                      <m:t>2</m:t>
                                    </m:r>
                                  </m:e>
                                </m:rad>
                              </m:oMath>
                            </m:oMathPara>
                          </a14:m>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75506">
                    <a:tc>
                      <a:txBody>
                        <a:bodyPr/>
                        <a:lstStyle/>
                        <a:p>
                          <a:pPr algn="ctr"/>
                          <a14:m>
                            <m:oMathPara xmlns:m="http://schemas.openxmlformats.org/officeDocument/2006/math">
                              <m:oMathParaPr>
                                <m:jc m:val="centerGroup"/>
                              </m:oMathParaPr>
                              <m:oMath xmlns:m="http://schemas.openxmlformats.org/officeDocument/2006/math">
                                <m:r>
                                  <a:rPr lang="en-IE" sz="1800" i="1" dirty="0" smtClean="0">
                                    <a:latin typeface="Cambria Math"/>
                                  </a:rPr>
                                  <m:t>−9.6403915</m:t>
                                </m:r>
                                <m:r>
                                  <a:rPr lang="en-IE" sz="1800" b="0" i="1" dirty="0" smtClean="0">
                                    <a:latin typeface="Cambria Math"/>
                                  </a:rPr>
                                  <m:t>…</m:t>
                                </m:r>
                              </m:oMath>
                            </m:oMathPara>
                          </a14:m>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75506">
                    <a:tc>
                      <a:txBody>
                        <a:bodyPr/>
                        <a:lstStyle/>
                        <a:p>
                          <a:pPr algn="ctr"/>
                          <a14:m>
                            <m:oMath xmlns:m="http://schemas.openxmlformats.org/officeDocument/2006/math">
                              <m:r>
                                <a:rPr lang="en-IE" sz="1800" i="1" dirty="0" smtClean="0">
                                  <a:latin typeface="Cambria Math"/>
                                </a:rPr>
                                <m:t>−</m:t>
                              </m:r>
                            </m:oMath>
                          </a14:m>
                          <a:r>
                            <a:rPr lang="en-US" altLang="en-US" sz="1800" dirty="0"/>
                            <a:t> </a:t>
                          </a:r>
                          <a14:m>
                            <m:oMath xmlns:m="http://schemas.openxmlformats.org/officeDocument/2006/math">
                              <m:f>
                                <m:fPr>
                                  <m:ctrlPr>
                                    <a:rPr lang="en-US" altLang="en-US" sz="1800" i="1">
                                      <a:latin typeface="Cambria Math" panose="02040503050406030204" pitchFamily="18" charset="0"/>
                                      <a:cs typeface="Arial" charset="0"/>
                                    </a:rPr>
                                  </m:ctrlPr>
                                </m:fPr>
                                <m:num>
                                  <m:r>
                                    <a:rPr lang="en-IE" altLang="en-US" sz="1800" i="1">
                                      <a:latin typeface="Cambria Math"/>
                                      <a:cs typeface="Arial" charset="0"/>
                                    </a:rPr>
                                    <m:t>1</m:t>
                                  </m:r>
                                </m:num>
                                <m:den>
                                  <m:r>
                                    <a:rPr lang="en-IE" altLang="en-US" sz="1800" i="1">
                                      <a:latin typeface="Cambria Math"/>
                                      <a:cs typeface="Arial" charset="0"/>
                                    </a:rPr>
                                    <m:t>2</m:t>
                                  </m:r>
                                </m:den>
                              </m:f>
                            </m:oMath>
                          </a14:m>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75506">
                    <a:tc>
                      <a:txBody>
                        <a:bodyPr/>
                        <a:lstStyle/>
                        <a:p>
                          <a:pPr algn="ctr"/>
                          <a:r>
                            <a:rPr lang="en-US" altLang="en-US" sz="1800" dirty="0" smtClean="0"/>
                            <a:t>6.</a:t>
                          </a:r>
                          <a14:m>
                            <m:oMath xmlns:m="http://schemas.openxmlformats.org/officeDocument/2006/math">
                              <m:acc>
                                <m:accPr>
                                  <m:chr m:val="̇"/>
                                  <m:ctrlPr>
                                    <a:rPr lang="en-US" altLang="en-US" sz="1800" i="1">
                                      <a:latin typeface="Cambria Math" panose="02040503050406030204" pitchFamily="18" charset="0"/>
                                    </a:rPr>
                                  </m:ctrlPr>
                                </m:accPr>
                                <m:e>
                                  <m:r>
                                    <a:rPr lang="en-IE" altLang="en-US" sz="1800" i="1">
                                      <a:latin typeface="Cambria Math"/>
                                    </a:rPr>
                                    <m:t>3</m:t>
                                  </m:r>
                                </m:e>
                              </m:acc>
                              <m:acc>
                                <m:accPr>
                                  <m:chr m:val="̇"/>
                                  <m:ctrlPr>
                                    <a:rPr lang="en-US" altLang="en-US" sz="1800" i="1">
                                      <a:latin typeface="Cambria Math" panose="02040503050406030204" pitchFamily="18" charset="0"/>
                                    </a:rPr>
                                  </m:ctrlPr>
                                </m:accPr>
                                <m:e>
                                  <m:r>
                                    <a:rPr lang="en-IE" altLang="en-US" sz="1800" i="1">
                                      <a:latin typeface="Cambria Math"/>
                                    </a:rPr>
                                    <m:t>6</m:t>
                                  </m:r>
                                </m:e>
                              </m:acc>
                            </m:oMath>
                          </a14:m>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75506">
                    <a:tc>
                      <a:txBody>
                        <a:bodyPr/>
                        <a:lstStyle/>
                        <a:p>
                          <a:pPr algn="ctr"/>
                          <a:r>
                            <a:rPr lang="en-US" altLang="en-US" sz="1800" dirty="0" smtClean="0"/>
                            <a:t>2</a:t>
                          </a:r>
                          <a:r>
                            <a:rPr lang="en-US" altLang="en-US" sz="1800" dirty="0" smtClean="0">
                              <a:latin typeface="Century Schoolbook"/>
                            </a:rPr>
                            <a:t></a:t>
                          </a: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75506">
                    <a:tc>
                      <a:txBody>
                        <a:bodyPr/>
                        <a:lstStyle/>
                        <a:p>
                          <a:pPr algn="ctr"/>
                          <a:r>
                            <a:rPr lang="en-US" altLang="en-US" sz="1800" dirty="0" smtClean="0"/>
                            <a:t>-3</a:t>
                          </a: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75506">
                    <a:tc>
                      <a:txBody>
                        <a:bodyPr/>
                        <a:lstStyle/>
                        <a:p>
                          <a:pPr algn="ctr"/>
                          <a14:m>
                            <m:oMathPara xmlns:m="http://schemas.openxmlformats.org/officeDocument/2006/math">
                              <m:oMathParaPr>
                                <m:jc m:val="centerGroup"/>
                              </m:oMathParaPr>
                              <m:oMath xmlns:m="http://schemas.openxmlformats.org/officeDocument/2006/math">
                                <m:rad>
                                  <m:radPr>
                                    <m:ctrlPr>
                                      <a:rPr lang="en-US" altLang="en-US" sz="1800" i="1" smtClean="0">
                                        <a:latin typeface="Cambria Math" panose="02040503050406030204" pitchFamily="18" charset="0"/>
                                      </a:rPr>
                                    </m:ctrlPr>
                                  </m:radPr>
                                  <m:deg>
                                    <m:r>
                                      <m:rPr>
                                        <m:brk m:alnAt="7"/>
                                      </m:rPr>
                                      <a:rPr lang="en-IE" altLang="en-US" sz="1800" i="1">
                                        <a:latin typeface="Cambria Math"/>
                                      </a:rPr>
                                      <m:t>3</m:t>
                                    </m:r>
                                  </m:deg>
                                  <m:e>
                                    <m:r>
                                      <a:rPr lang="en-IE" altLang="en-US" sz="1800" i="1">
                                        <a:latin typeface="Cambria Math"/>
                                      </a:rPr>
                                      <m:t>8</m:t>
                                    </m:r>
                                  </m:e>
                                </m:rad>
                              </m:oMath>
                            </m:oMathPara>
                          </a14:m>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75506">
                    <a:tc>
                      <a:txBody>
                        <a:bodyPr/>
                        <a:lstStyle/>
                        <a:p>
                          <a:pPr algn="ctr"/>
                          <a:r>
                            <a:rPr lang="en-US" altLang="en-US" sz="1800" dirty="0" smtClean="0"/>
                            <a:t>0</a:t>
                          </a: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75506">
                    <a:tc>
                      <a:txBody>
                        <a:bodyPr/>
                        <a:lstStyle/>
                        <a:p>
                          <a:pPr algn="ctr"/>
                          <a:r>
                            <a:rPr lang="en-US" altLang="en-US" sz="1800" b="1" dirty="0" smtClean="0"/>
                            <a:t>-</a:t>
                          </a:r>
                          <a14:m>
                            <m:oMath xmlns:m="http://schemas.openxmlformats.org/officeDocument/2006/math">
                              <m:rad>
                                <m:radPr>
                                  <m:degHide m:val="on"/>
                                  <m:ctrlPr>
                                    <a:rPr lang="en-US" altLang="en-US" sz="1800" i="1">
                                      <a:latin typeface="Cambria Math" panose="02040503050406030204" pitchFamily="18" charset="0"/>
                                    </a:rPr>
                                  </m:ctrlPr>
                                </m:radPr>
                                <m:deg/>
                                <m:e>
                                  <m:r>
                                    <a:rPr lang="en-IE" altLang="en-US" sz="1800" i="1">
                                      <a:latin typeface="Cambria Math"/>
                                    </a:rPr>
                                    <m:t>3</m:t>
                                  </m:r>
                                </m:e>
                              </m:rad>
                            </m:oMath>
                          </a14:m>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768607211"/>
                  </p:ext>
                </p:extLst>
              </p:nvPr>
            </p:nvGraphicFramePr>
            <p:xfrm>
              <a:off x="144000" y="1392222"/>
              <a:ext cx="8856000" cy="4682263"/>
            </p:xfrm>
            <a:graphic>
              <a:graphicData uri="http://schemas.openxmlformats.org/drawingml/2006/table">
                <a:tbl>
                  <a:tblPr firstRow="1" bandRow="1">
                    <a:tableStyleId>{073A0DAA-6AF3-43AB-8588-CEC1D06C72B9}</a:tableStyleId>
                  </a:tblPr>
                  <a:tblGrid>
                    <a:gridCol w="1476000"/>
                    <a:gridCol w="1476000"/>
                    <a:gridCol w="1476000"/>
                    <a:gridCol w="1476000"/>
                    <a:gridCol w="1476000"/>
                    <a:gridCol w="1476000"/>
                  </a:tblGrid>
                  <a:tr h="762000">
                    <a:tc>
                      <a:txBody>
                        <a:bodyPr/>
                        <a:lstStyle/>
                        <a:p>
                          <a:pPr algn="ctr"/>
                          <a:endParaRPr lang="en-IE" sz="2200" dirty="0" smtClean="0"/>
                        </a:p>
                      </a:txBody>
                      <a:tcPr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IE" sz="2200" dirty="0" smtClean="0"/>
                            <a:t>Natural</a:t>
                          </a:r>
                        </a:p>
                        <a:p>
                          <a:pPr algn="ctr"/>
                          <a:r>
                            <a:rPr lang="en-IE" sz="2200" dirty="0" smtClean="0">
                              <a:latin typeface="Cambria Math"/>
                              <a:ea typeface="Cambria Math"/>
                            </a:rPr>
                            <a:t>ℕ</a:t>
                          </a:r>
                          <a:endParaRPr lang="en-IE" sz="2200" dirty="0" smtClean="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IE" sz="2200" dirty="0" smtClean="0"/>
                            <a:t>Integer</a:t>
                          </a:r>
                        </a:p>
                        <a:p>
                          <a:pPr algn="ctr"/>
                          <a:r>
                            <a:rPr lang="en-IE" sz="2200" dirty="0" smtClean="0">
                              <a:latin typeface="Cambria Math"/>
                              <a:ea typeface="Cambria Math"/>
                            </a:rPr>
                            <a:t>ℤ</a:t>
                          </a:r>
                          <a:endParaRPr lang="en-IE" sz="2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IE" sz="2200" dirty="0" smtClean="0"/>
                            <a:t>Rational</a:t>
                          </a:r>
                        </a:p>
                        <a:p>
                          <a:pPr algn="ctr"/>
                          <a:r>
                            <a:rPr lang="en-IE" sz="2200" dirty="0" smtClean="0">
                              <a:latin typeface="Cambria Math"/>
                              <a:ea typeface="Cambria Math"/>
                            </a:rPr>
                            <a:t>ℚ</a:t>
                          </a:r>
                          <a:endParaRPr lang="en-IE" sz="2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IE" sz="2200" dirty="0" smtClean="0"/>
                            <a:t>Irrational</a:t>
                          </a:r>
                        </a:p>
                        <a:p>
                          <a:pPr algn="ctr"/>
                          <a:r>
                            <a:rPr lang="en-IE" sz="2200" dirty="0" smtClean="0">
                              <a:latin typeface="Cambria Math"/>
                              <a:ea typeface="Cambria Math"/>
                            </a:rPr>
                            <a:t>ℝ\ℚ</a:t>
                          </a:r>
                          <a:endParaRPr lang="en-IE" sz="2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IE" sz="2200" dirty="0" smtClean="0"/>
                            <a:t>Real</a:t>
                          </a:r>
                        </a:p>
                        <a:p>
                          <a:pPr algn="ctr"/>
                          <a:r>
                            <a:rPr lang="en-IE" sz="2200" dirty="0" smtClean="0">
                              <a:latin typeface="Cambria Math"/>
                              <a:ea typeface="Cambria Math"/>
                            </a:rPr>
                            <a:t>ℝ</a:t>
                          </a:r>
                          <a:endParaRPr lang="en-IE" sz="2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75506">
                    <a:tc>
                      <a:txBody>
                        <a:bodyPr/>
                        <a:lstStyle/>
                        <a:p>
                          <a:pPr algn="ctr"/>
                          <a:r>
                            <a:rPr lang="en-IE" sz="1800" dirty="0" smtClean="0"/>
                            <a:t>5</a:t>
                          </a: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solidFill>
                              <a:srgbClr val="FF0000"/>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dirty="0" smtClean="0">
                            <a:solidFill>
                              <a:srgbClr val="FF0000"/>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dirty="0">
                            <a:solidFill>
                              <a:srgbClr val="FF0000"/>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dirty="0">
                            <a:solidFill>
                              <a:srgbClr val="FF0000"/>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dirty="0" smtClean="0">
                            <a:solidFill>
                              <a:srgbClr val="FF0000"/>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98082">
                    <a:tc>
                      <a:txBody>
                        <a:bodyPr/>
                        <a:lstStyle/>
                        <a:p>
                          <a:endParaRPr lang="en-US"/>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blipFill rotWithShape="1">
                          <a:blip r:embed="rId3"/>
                          <a:stretch>
                            <a:fillRect l="-413" t="-296923" r="-500413" b="-818462"/>
                          </a:stretch>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75506">
                    <a:tc>
                      <a:txBody>
                        <a:bodyPr/>
                        <a:lstStyle/>
                        <a:p>
                          <a:endParaRPr lang="en-US"/>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blipFill rotWithShape="1">
                          <a:blip r:embed="rId3"/>
                          <a:stretch>
                            <a:fillRect l="-413" t="-422951" r="-500413" b="-772131"/>
                          </a:stretch>
                        </a:blipFill>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478790">
                    <a:tc>
                      <a:txBody>
                        <a:bodyPr/>
                        <a:lstStyle/>
                        <a:p>
                          <a:endParaRPr lang="en-US"/>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blipFill rotWithShape="1">
                          <a:blip r:embed="rId3"/>
                          <a:stretch>
                            <a:fillRect l="-413" t="-403797" r="-500413" b="-496203"/>
                          </a:stretch>
                        </a:blipFill>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76174">
                    <a:tc>
                      <a:txBody>
                        <a:bodyPr/>
                        <a:lstStyle/>
                        <a:p>
                          <a:endParaRPr lang="en-US"/>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blipFill rotWithShape="1">
                          <a:blip r:embed="rId3"/>
                          <a:stretch>
                            <a:fillRect l="-413" t="-641935" r="-500413" b="-532258"/>
                          </a:stretch>
                        </a:blipFill>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75506">
                    <a:tc>
                      <a:txBody>
                        <a:bodyPr/>
                        <a:lstStyle/>
                        <a:p>
                          <a:pPr algn="ctr"/>
                          <a:r>
                            <a:rPr lang="en-US" altLang="en-US" sz="1800" dirty="0" smtClean="0"/>
                            <a:t>2</a:t>
                          </a:r>
                          <a:r>
                            <a:rPr lang="en-US" altLang="en-US" sz="1800" dirty="0" smtClean="0">
                              <a:latin typeface="Century Schoolbook"/>
                            </a:rPr>
                            <a:t></a:t>
                          </a: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75506">
                    <a:tc>
                      <a:txBody>
                        <a:bodyPr/>
                        <a:lstStyle/>
                        <a:p>
                          <a:pPr algn="ctr"/>
                          <a:r>
                            <a:rPr lang="en-US" altLang="en-US" sz="1800" dirty="0" smtClean="0"/>
                            <a:t>-3</a:t>
                          </a: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98082">
                    <a:tc>
                      <a:txBody>
                        <a:bodyPr/>
                        <a:lstStyle/>
                        <a:p>
                          <a:endParaRPr lang="en-US"/>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blipFill rotWithShape="1">
                          <a:blip r:embed="rId3"/>
                          <a:stretch>
                            <a:fillRect l="-413" t="-896923" r="-500413" b="-218462"/>
                          </a:stretch>
                        </a:blipFill>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75506">
                    <a:tc>
                      <a:txBody>
                        <a:bodyPr/>
                        <a:lstStyle/>
                        <a:p>
                          <a:pPr algn="ctr"/>
                          <a:r>
                            <a:rPr lang="en-US" altLang="en-US" sz="1800" dirty="0" smtClean="0"/>
                            <a:t>0</a:t>
                          </a: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91605">
                    <a:tc>
                      <a:txBody>
                        <a:bodyPr/>
                        <a:lstStyle/>
                        <a:p>
                          <a:endParaRPr lang="en-US"/>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blipFill rotWithShape="1">
                          <a:blip r:embed="rId3"/>
                          <a:stretch>
                            <a:fillRect l="-413" t="-1109375" r="-500413" b="-25000"/>
                          </a:stretch>
                        </a:blipFill>
                      </a:tcPr>
                    </a:tc>
                    <a:tc>
                      <a:txBody>
                        <a:bodyPr/>
                        <a:lstStyle/>
                        <a:p>
                          <a:pPr algn="ctr"/>
                          <a:endParaRPr lang="en-IE"/>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bl>
              </a:graphicData>
            </a:graphic>
          </p:graphicFrame>
        </mc:Fallback>
      </mc:AlternateContent>
      <p:sp>
        <p:nvSpPr>
          <p:cNvPr id="7" name="Rectangle 6"/>
          <p:cNvSpPr/>
          <p:nvPr/>
        </p:nvSpPr>
        <p:spPr>
          <a:xfrm>
            <a:off x="180000" y="70309"/>
            <a:ext cx="8784000" cy="1224951"/>
          </a:xfrm>
          <a:prstGeom prst="rect">
            <a:avLst/>
          </a:prstGeom>
          <a:solidFill>
            <a:schemeClr val="accent3">
              <a:lumMod val="20000"/>
              <a:lumOff val="80000"/>
            </a:schemeClr>
          </a:solidFill>
          <a:ln w="69850">
            <a:solidFill>
              <a:schemeClr val="accent1"/>
            </a:solidFill>
          </a:ln>
        </p:spPr>
        <p:txBody>
          <a:bodyPr wrap="square">
            <a:spAutoFit/>
          </a:bodyPr>
          <a:lstStyle/>
          <a:p>
            <a:pPr algn="ctr">
              <a:lnSpc>
                <a:spcPct val="80000"/>
              </a:lnSpc>
            </a:pPr>
            <a:r>
              <a:rPr lang="en-US" altLang="en-US" sz="3000" b="1" u="sng" dirty="0">
                <a:solidFill>
                  <a:srgbClr val="0070C0"/>
                </a:solidFill>
              </a:rPr>
              <a:t>Student Activity</a:t>
            </a:r>
          </a:p>
          <a:p>
            <a:pPr>
              <a:lnSpc>
                <a:spcPct val="80000"/>
              </a:lnSpc>
            </a:pPr>
            <a:endParaRPr lang="en-US" altLang="en-US" sz="1400" dirty="0">
              <a:solidFill>
                <a:srgbClr val="00B0F0"/>
              </a:solidFill>
            </a:endParaRPr>
          </a:p>
          <a:p>
            <a:pPr>
              <a:lnSpc>
                <a:spcPct val="80000"/>
              </a:lnSpc>
            </a:pPr>
            <a:r>
              <a:rPr lang="en-US" altLang="en-US" sz="2400" dirty="0">
                <a:solidFill>
                  <a:srgbClr val="0070C0"/>
                </a:solidFill>
              </a:rPr>
              <a:t>Classify all the following numbers as </a:t>
            </a:r>
            <a:r>
              <a:rPr lang="en-US" altLang="en-US" sz="2400" b="1" dirty="0">
                <a:solidFill>
                  <a:srgbClr val="0070C0"/>
                </a:solidFill>
              </a:rPr>
              <a:t>natural</a:t>
            </a:r>
            <a:r>
              <a:rPr lang="en-US" altLang="en-US" sz="2400" dirty="0">
                <a:solidFill>
                  <a:srgbClr val="0070C0"/>
                </a:solidFill>
              </a:rPr>
              <a:t>, </a:t>
            </a:r>
            <a:r>
              <a:rPr lang="en-US" altLang="en-US" sz="2400" b="1" dirty="0">
                <a:solidFill>
                  <a:srgbClr val="0070C0"/>
                </a:solidFill>
              </a:rPr>
              <a:t>integer</a:t>
            </a:r>
            <a:r>
              <a:rPr lang="en-US" altLang="en-US" sz="2400" dirty="0">
                <a:solidFill>
                  <a:srgbClr val="0070C0"/>
                </a:solidFill>
              </a:rPr>
              <a:t>, </a:t>
            </a:r>
            <a:r>
              <a:rPr lang="en-US" altLang="en-US" sz="2400" b="1" dirty="0">
                <a:solidFill>
                  <a:srgbClr val="0070C0"/>
                </a:solidFill>
              </a:rPr>
              <a:t>rational</a:t>
            </a:r>
            <a:r>
              <a:rPr lang="en-US" altLang="en-US" sz="2400" dirty="0">
                <a:solidFill>
                  <a:srgbClr val="0070C0"/>
                </a:solidFill>
              </a:rPr>
              <a:t>, </a:t>
            </a:r>
            <a:r>
              <a:rPr lang="en-US" altLang="en-US" sz="2400" b="1" dirty="0">
                <a:solidFill>
                  <a:srgbClr val="0070C0"/>
                </a:solidFill>
              </a:rPr>
              <a:t>irrational or real </a:t>
            </a:r>
            <a:r>
              <a:rPr lang="en-US" altLang="en-US" sz="2400" dirty="0">
                <a:solidFill>
                  <a:srgbClr val="0070C0"/>
                </a:solidFill>
              </a:rPr>
              <a:t>using the table below. List all that apply.</a:t>
            </a:r>
          </a:p>
        </p:txBody>
      </p:sp>
      <p:graphicFrame>
        <p:nvGraphicFramePr>
          <p:cNvPr id="5" name="Table 4"/>
          <p:cNvGraphicFramePr>
            <a:graphicFrameLocks noGrp="1"/>
          </p:cNvGraphicFramePr>
          <p:nvPr>
            <p:extLst>
              <p:ext uri="{D42A27DB-BD31-4B8C-83A1-F6EECF244321}">
                <p14:modId xmlns:p14="http://schemas.microsoft.com/office/powerpoint/2010/main" val="1731830776"/>
              </p:ext>
            </p:extLst>
          </p:nvPr>
        </p:nvGraphicFramePr>
        <p:xfrm>
          <a:off x="6051950" y="2578925"/>
          <a:ext cx="2952000" cy="375506"/>
        </p:xfrm>
        <a:graphic>
          <a:graphicData uri="http://schemas.openxmlformats.org/drawingml/2006/table">
            <a:tbl>
              <a:tblPr firstRow="1" bandRow="1">
                <a:tableStyleId>{073A0DAA-6AF3-43AB-8588-CEC1D06C72B9}</a:tableStyleId>
              </a:tblPr>
              <a:tblGrid>
                <a:gridCol w="1476000"/>
                <a:gridCol w="1476000"/>
              </a:tblGrid>
              <a:tr h="3755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solidFill>
                            <a:srgbClr val="FF0000"/>
                          </a:solidFill>
                          <a:sym typeface="Wingdings"/>
                        </a:rPr>
                        <a:t></a:t>
                      </a:r>
                      <a:endParaRPr lang="en-IE" dirty="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solidFill>
                            <a:srgbClr val="FF0000"/>
                          </a:solidFill>
                          <a:sym typeface="Wingdings"/>
                        </a:rPr>
                        <a:t></a:t>
                      </a:r>
                      <a:endParaRPr lang="en-IE" dirty="0" smtClean="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550972146"/>
              </p:ext>
            </p:extLst>
          </p:nvPr>
        </p:nvGraphicFramePr>
        <p:xfrm>
          <a:off x="4575950" y="2943101"/>
          <a:ext cx="4428000" cy="375506"/>
        </p:xfrm>
        <a:graphic>
          <a:graphicData uri="http://schemas.openxmlformats.org/drawingml/2006/table">
            <a:tbl>
              <a:tblPr firstRow="1" bandRow="1">
                <a:tableStyleId>{073A0DAA-6AF3-43AB-8588-CEC1D06C72B9}</a:tableStyleId>
              </a:tblPr>
              <a:tblGrid>
                <a:gridCol w="1476000"/>
                <a:gridCol w="1476000"/>
                <a:gridCol w="1476000"/>
              </a:tblGrid>
              <a:tr h="3755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dirty="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solidFill>
                            <a:srgbClr val="FF0000"/>
                          </a:solidFill>
                          <a:sym typeface="Wingdings"/>
                        </a:rPr>
                        <a:t></a:t>
                      </a:r>
                      <a:endParaRPr lang="en-IE" dirty="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solidFill>
                            <a:srgbClr val="FF0000"/>
                          </a:solidFill>
                          <a:sym typeface="Wingdings"/>
                        </a:rPr>
                        <a:t></a:t>
                      </a:r>
                      <a:endParaRPr lang="en-IE" dirty="0" smtClean="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no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337689186"/>
              </p:ext>
            </p:extLst>
          </p:nvPr>
        </p:nvGraphicFramePr>
        <p:xfrm>
          <a:off x="4575950" y="3368635"/>
          <a:ext cx="4428000" cy="375506"/>
        </p:xfrm>
        <a:graphic>
          <a:graphicData uri="http://schemas.openxmlformats.org/drawingml/2006/table">
            <a:tbl>
              <a:tblPr firstRow="1" bandRow="1">
                <a:tableStyleId>{073A0DAA-6AF3-43AB-8588-CEC1D06C72B9}</a:tableStyleId>
              </a:tblPr>
              <a:tblGrid>
                <a:gridCol w="1476000"/>
                <a:gridCol w="1476000"/>
                <a:gridCol w="1476000"/>
              </a:tblGrid>
              <a:tr h="3755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solidFill>
                            <a:srgbClr val="FF0000"/>
                          </a:solidFill>
                          <a:sym typeface="Wingdings"/>
                        </a:rPr>
                        <a:t></a:t>
                      </a:r>
                      <a:endParaRPr lang="en-IE" dirty="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dirty="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solidFill>
                            <a:srgbClr val="FF0000"/>
                          </a:solidFill>
                          <a:sym typeface="Wingdings"/>
                        </a:rPr>
                        <a:t></a:t>
                      </a:r>
                      <a:endParaRPr lang="en-IE" dirty="0" smtClean="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no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443184114"/>
              </p:ext>
            </p:extLst>
          </p:nvPr>
        </p:nvGraphicFramePr>
        <p:xfrm>
          <a:off x="4575950" y="3808023"/>
          <a:ext cx="4428000" cy="375506"/>
        </p:xfrm>
        <a:graphic>
          <a:graphicData uri="http://schemas.openxmlformats.org/drawingml/2006/table">
            <a:tbl>
              <a:tblPr firstRow="1" bandRow="1">
                <a:tableStyleId>{073A0DAA-6AF3-43AB-8588-CEC1D06C72B9}</a:tableStyleId>
              </a:tblPr>
              <a:tblGrid>
                <a:gridCol w="1476000"/>
                <a:gridCol w="1476000"/>
                <a:gridCol w="1476000"/>
              </a:tblGrid>
              <a:tr h="3755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solidFill>
                            <a:srgbClr val="FF0000"/>
                          </a:solidFill>
                          <a:sym typeface="Wingdings"/>
                        </a:rPr>
                        <a:t></a:t>
                      </a:r>
                      <a:endParaRPr lang="en-IE" dirty="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dirty="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solidFill>
                            <a:srgbClr val="FF0000"/>
                          </a:solidFill>
                          <a:sym typeface="Wingdings"/>
                        </a:rPr>
                        <a:t></a:t>
                      </a:r>
                      <a:endParaRPr lang="en-IE" dirty="0" smtClean="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no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181093774"/>
              </p:ext>
            </p:extLst>
          </p:nvPr>
        </p:nvGraphicFramePr>
        <p:xfrm>
          <a:off x="6051950" y="4227617"/>
          <a:ext cx="2952000" cy="375506"/>
        </p:xfrm>
        <a:graphic>
          <a:graphicData uri="http://schemas.openxmlformats.org/drawingml/2006/table">
            <a:tbl>
              <a:tblPr firstRow="1" bandRow="1">
                <a:tableStyleId>{073A0DAA-6AF3-43AB-8588-CEC1D06C72B9}</a:tableStyleId>
              </a:tblPr>
              <a:tblGrid>
                <a:gridCol w="1476000"/>
                <a:gridCol w="1476000"/>
              </a:tblGrid>
              <a:tr h="3755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solidFill>
                            <a:srgbClr val="FF0000"/>
                          </a:solidFill>
                          <a:sym typeface="Wingdings"/>
                        </a:rPr>
                        <a:t></a:t>
                      </a:r>
                      <a:endParaRPr lang="en-IE" dirty="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solidFill>
                            <a:srgbClr val="FF0000"/>
                          </a:solidFill>
                          <a:sym typeface="Wingdings"/>
                        </a:rPr>
                        <a:t></a:t>
                      </a:r>
                      <a:endParaRPr lang="en-IE" dirty="0" smtClean="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376445908"/>
              </p:ext>
            </p:extLst>
          </p:nvPr>
        </p:nvGraphicFramePr>
        <p:xfrm>
          <a:off x="3099950" y="4570020"/>
          <a:ext cx="5904000" cy="375506"/>
        </p:xfrm>
        <a:graphic>
          <a:graphicData uri="http://schemas.openxmlformats.org/drawingml/2006/table">
            <a:tbl>
              <a:tblPr firstRow="1" bandRow="1">
                <a:tableStyleId>{073A0DAA-6AF3-43AB-8588-CEC1D06C72B9}</a:tableStyleId>
              </a:tblPr>
              <a:tblGrid>
                <a:gridCol w="1476000"/>
                <a:gridCol w="1476000"/>
                <a:gridCol w="1476000"/>
                <a:gridCol w="1476000"/>
              </a:tblGrid>
              <a:tr h="3755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solidFill>
                            <a:srgbClr val="FF0000"/>
                          </a:solidFill>
                          <a:sym typeface="Wingdings"/>
                        </a:rPr>
                        <a:t></a:t>
                      </a:r>
                      <a:endParaRPr lang="en-IE" dirty="0" smtClean="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solidFill>
                            <a:srgbClr val="FF0000"/>
                          </a:solidFill>
                          <a:sym typeface="Wingdings"/>
                        </a:rPr>
                        <a:t></a:t>
                      </a:r>
                      <a:endParaRPr lang="en-IE" dirty="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dirty="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solidFill>
                            <a:srgbClr val="FF0000"/>
                          </a:solidFill>
                          <a:sym typeface="Wingdings"/>
                        </a:rPr>
                        <a:t></a:t>
                      </a:r>
                      <a:endParaRPr lang="en-IE" dirty="0" smtClean="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no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238655276"/>
              </p:ext>
            </p:extLst>
          </p:nvPr>
        </p:nvGraphicFramePr>
        <p:xfrm>
          <a:off x="3099950" y="5351811"/>
          <a:ext cx="5904000" cy="375506"/>
        </p:xfrm>
        <a:graphic>
          <a:graphicData uri="http://schemas.openxmlformats.org/drawingml/2006/table">
            <a:tbl>
              <a:tblPr firstRow="1" bandRow="1">
                <a:tableStyleId>{073A0DAA-6AF3-43AB-8588-CEC1D06C72B9}</a:tableStyleId>
              </a:tblPr>
              <a:tblGrid>
                <a:gridCol w="1476000"/>
                <a:gridCol w="1476000"/>
                <a:gridCol w="1476000"/>
                <a:gridCol w="1476000"/>
              </a:tblGrid>
              <a:tr h="3755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solidFill>
                            <a:srgbClr val="FF0000"/>
                          </a:solidFill>
                          <a:sym typeface="Wingdings"/>
                        </a:rPr>
                        <a:t></a:t>
                      </a:r>
                      <a:endParaRPr lang="en-IE" dirty="0" smtClean="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solidFill>
                            <a:srgbClr val="FF0000"/>
                          </a:solidFill>
                          <a:sym typeface="Wingdings"/>
                        </a:rPr>
                        <a:t></a:t>
                      </a:r>
                      <a:endParaRPr lang="en-IE" dirty="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dirty="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solidFill>
                            <a:srgbClr val="FF0000"/>
                          </a:solidFill>
                          <a:sym typeface="Wingdings"/>
                        </a:rPr>
                        <a:t></a:t>
                      </a:r>
                      <a:endParaRPr lang="en-IE" dirty="0" smtClean="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no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227244664"/>
              </p:ext>
            </p:extLst>
          </p:nvPr>
        </p:nvGraphicFramePr>
        <p:xfrm>
          <a:off x="6051950" y="5743700"/>
          <a:ext cx="2952000" cy="375506"/>
        </p:xfrm>
        <a:graphic>
          <a:graphicData uri="http://schemas.openxmlformats.org/drawingml/2006/table">
            <a:tbl>
              <a:tblPr firstRow="1" bandRow="1">
                <a:tableStyleId>{073A0DAA-6AF3-43AB-8588-CEC1D06C72B9}</a:tableStyleId>
              </a:tblPr>
              <a:tblGrid>
                <a:gridCol w="1476000"/>
                <a:gridCol w="1476000"/>
              </a:tblGrid>
              <a:tr h="3755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solidFill>
                            <a:srgbClr val="FF0000"/>
                          </a:solidFill>
                          <a:sym typeface="Wingdings"/>
                        </a:rPr>
                        <a:t></a:t>
                      </a:r>
                      <a:endParaRPr lang="en-IE" dirty="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solidFill>
                            <a:srgbClr val="FF0000"/>
                          </a:solidFill>
                          <a:sym typeface="Wingdings"/>
                        </a:rPr>
                        <a:t></a:t>
                      </a:r>
                      <a:endParaRPr lang="en-IE" dirty="0" smtClean="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741840533"/>
              </p:ext>
            </p:extLst>
          </p:nvPr>
        </p:nvGraphicFramePr>
        <p:xfrm>
          <a:off x="1623950" y="2171205"/>
          <a:ext cx="7380000" cy="375506"/>
        </p:xfrm>
        <a:graphic>
          <a:graphicData uri="http://schemas.openxmlformats.org/drawingml/2006/table">
            <a:tbl>
              <a:tblPr firstRow="1" bandRow="1">
                <a:tableStyleId>{073A0DAA-6AF3-43AB-8588-CEC1D06C72B9}</a:tableStyleId>
              </a:tblPr>
              <a:tblGrid>
                <a:gridCol w="1476000"/>
                <a:gridCol w="1476000"/>
                <a:gridCol w="1476000"/>
                <a:gridCol w="1476000"/>
                <a:gridCol w="1476000"/>
              </a:tblGrid>
              <a:tr h="375506">
                <a:tc>
                  <a:txBody>
                    <a:bodyPr/>
                    <a:lstStyle/>
                    <a:p>
                      <a:pPr algn="ctr"/>
                      <a:r>
                        <a:rPr lang="en-IE" dirty="0" smtClean="0">
                          <a:solidFill>
                            <a:srgbClr val="FF0000"/>
                          </a:solidFill>
                          <a:sym typeface="Wingdings"/>
                        </a:rPr>
                        <a:t></a:t>
                      </a:r>
                      <a:endParaRPr lang="en-IE" dirty="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solidFill>
                            <a:srgbClr val="FF0000"/>
                          </a:solidFill>
                          <a:sym typeface="Wingdings"/>
                        </a:rPr>
                        <a:t></a:t>
                      </a:r>
                      <a:endParaRPr lang="en-IE" dirty="0" smtClean="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solidFill>
                            <a:srgbClr val="FF0000"/>
                          </a:solidFill>
                          <a:sym typeface="Wingdings"/>
                        </a:rPr>
                        <a:t></a:t>
                      </a:r>
                      <a:endParaRPr lang="en-IE" dirty="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dirty="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solidFill>
                            <a:srgbClr val="FF0000"/>
                          </a:solidFill>
                          <a:sym typeface="Wingdings"/>
                        </a:rPr>
                        <a:t></a:t>
                      </a:r>
                      <a:endParaRPr lang="en-IE" dirty="0" smtClean="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no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248164894"/>
              </p:ext>
            </p:extLst>
          </p:nvPr>
        </p:nvGraphicFramePr>
        <p:xfrm>
          <a:off x="1623950" y="4912426"/>
          <a:ext cx="7380000" cy="375506"/>
        </p:xfrm>
        <a:graphic>
          <a:graphicData uri="http://schemas.openxmlformats.org/drawingml/2006/table">
            <a:tbl>
              <a:tblPr firstRow="1" bandRow="1">
                <a:tableStyleId>{073A0DAA-6AF3-43AB-8588-CEC1D06C72B9}</a:tableStyleId>
              </a:tblPr>
              <a:tblGrid>
                <a:gridCol w="1476000"/>
                <a:gridCol w="1476000"/>
                <a:gridCol w="1476000"/>
                <a:gridCol w="1476000"/>
                <a:gridCol w="1476000"/>
              </a:tblGrid>
              <a:tr h="375506">
                <a:tc>
                  <a:txBody>
                    <a:bodyPr/>
                    <a:lstStyle/>
                    <a:p>
                      <a:pPr algn="ctr"/>
                      <a:r>
                        <a:rPr lang="en-IE" dirty="0" smtClean="0">
                          <a:solidFill>
                            <a:srgbClr val="FF0000"/>
                          </a:solidFill>
                          <a:sym typeface="Wingdings"/>
                        </a:rPr>
                        <a:t></a:t>
                      </a:r>
                      <a:endParaRPr lang="en-IE" dirty="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solidFill>
                            <a:srgbClr val="FF0000"/>
                          </a:solidFill>
                          <a:sym typeface="Wingdings"/>
                        </a:rPr>
                        <a:t></a:t>
                      </a:r>
                      <a:endParaRPr lang="en-IE" dirty="0" smtClean="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solidFill>
                            <a:srgbClr val="FF0000"/>
                          </a:solidFill>
                          <a:sym typeface="Wingdings"/>
                        </a:rPr>
                        <a:t></a:t>
                      </a:r>
                      <a:endParaRPr lang="en-IE" dirty="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dirty="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solidFill>
                            <a:srgbClr val="FF0000"/>
                          </a:solidFill>
                          <a:sym typeface="Wingdings"/>
                        </a:rPr>
                        <a:t></a:t>
                      </a:r>
                      <a:endParaRPr lang="en-IE" dirty="0" smtClean="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noFill/>
                  </a:tcPr>
                </a:tc>
              </a:tr>
            </a:tbl>
          </a:graphicData>
        </a:graphic>
      </p:graphicFrame>
    </p:spTree>
    <p:extLst>
      <p:ext uri="{BB962C8B-B14F-4D97-AF65-F5344CB8AC3E}">
        <p14:creationId xmlns:p14="http://schemas.microsoft.com/office/powerpoint/2010/main" val="284505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1000"/>
                                        <p:tgtEl>
                                          <p:spTgt spid="3"/>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1000"/>
                                        <p:tgtEl>
                                          <p:spTgt spid="4"/>
                                        </p:tgtEl>
                                      </p:cBhvr>
                                    </p:animEffect>
                                  </p:childTnLst>
                                </p:cTn>
                              </p:par>
                            </p:childTnLst>
                          </p:cTn>
                        </p:par>
                        <p:par>
                          <p:cTn id="20" fill="hold">
                            <p:stCondLst>
                              <p:cond delay="4000"/>
                            </p:stCondLst>
                            <p:childTnLst>
                              <p:par>
                                <p:cTn id="21" presetID="22" presetClass="entr" presetSubtype="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1000"/>
                                        <p:tgtEl>
                                          <p:spTgt spid="8"/>
                                        </p:tgtEl>
                                      </p:cBhvr>
                                    </p:animEffect>
                                  </p:childTnLst>
                                </p:cTn>
                              </p:par>
                            </p:childTnLst>
                          </p:cTn>
                        </p:par>
                        <p:par>
                          <p:cTn id="24" fill="hold">
                            <p:stCondLst>
                              <p:cond delay="5000"/>
                            </p:stCondLst>
                            <p:childTnLst>
                              <p:par>
                                <p:cTn id="25" presetID="22" presetClass="entr" presetSubtype="8"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1000"/>
                                        <p:tgtEl>
                                          <p:spTgt spid="9"/>
                                        </p:tgtEl>
                                      </p:cBhvr>
                                    </p:animEffect>
                                  </p:childTnLst>
                                </p:cTn>
                              </p:par>
                            </p:childTnLst>
                          </p:cTn>
                        </p:par>
                        <p:par>
                          <p:cTn id="28" fill="hold">
                            <p:stCondLst>
                              <p:cond delay="6000"/>
                            </p:stCondLst>
                            <p:childTnLst>
                              <p:par>
                                <p:cTn id="29" presetID="22" presetClass="entr" presetSubtype="8"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1000"/>
                                        <p:tgtEl>
                                          <p:spTgt spid="10"/>
                                        </p:tgtEl>
                                      </p:cBhvr>
                                    </p:animEffect>
                                  </p:childTnLst>
                                </p:cTn>
                              </p:par>
                            </p:childTnLst>
                          </p:cTn>
                        </p:par>
                        <p:par>
                          <p:cTn id="32" fill="hold">
                            <p:stCondLst>
                              <p:cond delay="7000"/>
                            </p:stCondLst>
                            <p:childTnLst>
                              <p:par>
                                <p:cTn id="33" presetID="22" presetClass="entr" presetSubtype="8"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1000"/>
                                        <p:tgtEl>
                                          <p:spTgt spid="16"/>
                                        </p:tgtEl>
                                      </p:cBhvr>
                                    </p:animEffect>
                                  </p:childTnLst>
                                </p:cTn>
                              </p:par>
                            </p:childTnLst>
                          </p:cTn>
                        </p:par>
                        <p:par>
                          <p:cTn id="36" fill="hold">
                            <p:stCondLst>
                              <p:cond delay="8000"/>
                            </p:stCondLst>
                            <p:childTnLst>
                              <p:par>
                                <p:cTn id="37" presetID="2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1000"/>
                                        <p:tgtEl>
                                          <p:spTgt spid="12"/>
                                        </p:tgtEl>
                                      </p:cBhvr>
                                    </p:animEffect>
                                  </p:childTnLst>
                                </p:cTn>
                              </p:par>
                            </p:childTnLst>
                          </p:cTn>
                        </p:par>
                        <p:par>
                          <p:cTn id="40" fill="hold">
                            <p:stCondLst>
                              <p:cond delay="9000"/>
                            </p:stCondLst>
                            <p:childTnLst>
                              <p:par>
                                <p:cTn id="41" presetID="22" presetClass="entr" presetSubtype="8"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a:xfrm>
            <a:off x="78830" y="110354"/>
            <a:ext cx="8795152" cy="834308"/>
          </a:xfrm>
          <a:solidFill>
            <a:srgbClr val="EAEAEA"/>
          </a:solidFill>
        </p:spPr>
        <p:txBody>
          <a:bodyPr/>
          <a:lstStyle/>
          <a:p>
            <a:r>
              <a:rPr lang="en-IE" sz="2400" dirty="0" smtClean="0">
                <a:latin typeface="Century Gothic" panose="020B0502020202020204" pitchFamily="34" charset="0"/>
              </a:rPr>
              <a:t>Now place these numbers as accurately as possible on the number line below.</a:t>
            </a:r>
            <a:endParaRPr lang="en-IE" sz="2400" dirty="0">
              <a:latin typeface="Century Gothic" panose="020B0502020202020204" pitchFamily="34" charset="0"/>
            </a:endParaRPr>
          </a:p>
        </p:txBody>
      </p:sp>
      <p:pic>
        <p:nvPicPr>
          <p:cNvPr id="7" name="Picture 2"/>
          <p:cNvPicPr>
            <a:picLocks noChangeAspect="1" noChangeArrowheads="1"/>
          </p:cNvPicPr>
          <p:nvPr/>
        </p:nvPicPr>
        <p:blipFill>
          <a:blip r:embed="rId3"/>
          <a:srcRect/>
          <a:stretch>
            <a:fillRect/>
          </a:stretch>
        </p:blipFill>
        <p:spPr bwMode="auto">
          <a:xfrm>
            <a:off x="270018" y="2808628"/>
            <a:ext cx="8603964" cy="682384"/>
          </a:xfrm>
          <a:prstGeom prst="rect">
            <a:avLst/>
          </a:prstGeom>
          <a:noFill/>
          <a:ln w="9525">
            <a:noFill/>
            <a:miter lim="800000"/>
            <a:headEnd/>
            <a:tailEnd/>
          </a:ln>
          <a:effectLst/>
        </p:spPr>
      </p:pic>
    </p:spTree>
    <p:extLst>
      <p:ext uri="{BB962C8B-B14F-4D97-AF65-F5344CB8AC3E}">
        <p14:creationId xmlns:p14="http://schemas.microsoft.com/office/powerpoint/2010/main" val="3485370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a:xfrm>
            <a:off x="78830" y="110354"/>
            <a:ext cx="8795152" cy="834308"/>
          </a:xfrm>
          <a:solidFill>
            <a:srgbClr val="EAEAEA"/>
          </a:solidFill>
        </p:spPr>
        <p:txBody>
          <a:bodyPr/>
          <a:lstStyle/>
          <a:p>
            <a:r>
              <a:rPr lang="en-IE" sz="2400" dirty="0" smtClean="0">
                <a:latin typeface="Century Gothic" panose="020B0502020202020204" pitchFamily="34" charset="0"/>
              </a:rPr>
              <a:t>Now place them as accurately as possible on the number line below.</a:t>
            </a:r>
            <a:endParaRPr lang="en-IE" sz="2400" dirty="0">
              <a:latin typeface="Century Gothic" panose="020B0502020202020204" pitchFamily="34" charset="0"/>
            </a:endParaRPr>
          </a:p>
        </p:txBody>
      </p:sp>
      <p:pic>
        <p:nvPicPr>
          <p:cNvPr id="7" name="Picture 2"/>
          <p:cNvPicPr>
            <a:picLocks noChangeAspect="1" noChangeArrowheads="1"/>
          </p:cNvPicPr>
          <p:nvPr/>
        </p:nvPicPr>
        <p:blipFill>
          <a:blip r:embed="rId3"/>
          <a:srcRect/>
          <a:stretch>
            <a:fillRect/>
          </a:stretch>
        </p:blipFill>
        <p:spPr bwMode="auto">
          <a:xfrm>
            <a:off x="270018" y="2808628"/>
            <a:ext cx="8603964" cy="682384"/>
          </a:xfrm>
          <a:prstGeom prst="rect">
            <a:avLst/>
          </a:prstGeom>
          <a:noFill/>
          <a:ln w="9525">
            <a:noFill/>
            <a:miter lim="800000"/>
            <a:headEnd/>
            <a:tailEnd/>
          </a:ln>
          <a:effectLst/>
        </p:spPr>
      </p:pic>
      <p:sp>
        <p:nvSpPr>
          <p:cNvPr id="8" name="Title 1"/>
          <p:cNvSpPr txBox="1">
            <a:spLocks/>
          </p:cNvSpPr>
          <p:nvPr/>
        </p:nvSpPr>
        <p:spPr bwMode="auto">
          <a:xfrm>
            <a:off x="89336" y="120860"/>
            <a:ext cx="8795152" cy="83430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1800" b="1">
                <a:solidFill>
                  <a:srgbClr val="00B0F0"/>
                </a:solidFill>
                <a:latin typeface="+mj-lt"/>
                <a:ea typeface="+mj-ea"/>
                <a:cs typeface="+mj-cs"/>
              </a:defRPr>
            </a:lvl1pPr>
            <a:lvl2pPr algn="l" rtl="0" eaLnBrk="1" fontAlgn="base" hangingPunct="1">
              <a:spcBef>
                <a:spcPct val="0"/>
              </a:spcBef>
              <a:spcAft>
                <a:spcPct val="0"/>
              </a:spcAft>
              <a:defRPr sz="1400" b="1">
                <a:solidFill>
                  <a:schemeClr val="tx2"/>
                </a:solidFill>
                <a:latin typeface="Tahoma" pitchFamily="34" charset="0"/>
              </a:defRPr>
            </a:lvl2pPr>
            <a:lvl3pPr algn="l" rtl="0" eaLnBrk="1" fontAlgn="base" hangingPunct="1">
              <a:spcBef>
                <a:spcPct val="0"/>
              </a:spcBef>
              <a:spcAft>
                <a:spcPct val="0"/>
              </a:spcAft>
              <a:defRPr sz="1400" b="1">
                <a:solidFill>
                  <a:schemeClr val="tx2"/>
                </a:solidFill>
                <a:latin typeface="Tahoma" pitchFamily="34" charset="0"/>
              </a:defRPr>
            </a:lvl3pPr>
            <a:lvl4pPr algn="l" rtl="0" eaLnBrk="1" fontAlgn="base" hangingPunct="1">
              <a:spcBef>
                <a:spcPct val="0"/>
              </a:spcBef>
              <a:spcAft>
                <a:spcPct val="0"/>
              </a:spcAft>
              <a:defRPr sz="1400" b="1">
                <a:solidFill>
                  <a:schemeClr val="tx2"/>
                </a:solidFill>
                <a:latin typeface="Tahoma" pitchFamily="34" charset="0"/>
              </a:defRPr>
            </a:lvl4pPr>
            <a:lvl5pPr algn="l" rtl="0" eaLnBrk="1" fontAlgn="base" hangingPunct="1">
              <a:spcBef>
                <a:spcPct val="0"/>
              </a:spcBef>
              <a:spcAft>
                <a:spcPct val="0"/>
              </a:spcAft>
              <a:defRPr sz="1400" b="1">
                <a:solidFill>
                  <a:schemeClr val="tx2"/>
                </a:solidFill>
                <a:latin typeface="Tahoma" pitchFamily="34" charset="0"/>
              </a:defRPr>
            </a:lvl5pPr>
            <a:lvl6pPr marL="457200" algn="ctr" rtl="0" eaLnBrk="1" fontAlgn="base" hangingPunct="1">
              <a:spcBef>
                <a:spcPct val="0"/>
              </a:spcBef>
              <a:spcAft>
                <a:spcPct val="0"/>
              </a:spcAft>
              <a:defRPr sz="1600" b="1">
                <a:solidFill>
                  <a:schemeClr val="tx2"/>
                </a:solidFill>
                <a:latin typeface="Tahoma" pitchFamily="34" charset="0"/>
              </a:defRPr>
            </a:lvl6pPr>
            <a:lvl7pPr marL="914400" algn="ctr" rtl="0" eaLnBrk="1" fontAlgn="base" hangingPunct="1">
              <a:spcBef>
                <a:spcPct val="0"/>
              </a:spcBef>
              <a:spcAft>
                <a:spcPct val="0"/>
              </a:spcAft>
              <a:defRPr sz="1600" b="1">
                <a:solidFill>
                  <a:schemeClr val="tx2"/>
                </a:solidFill>
                <a:latin typeface="Tahoma" pitchFamily="34" charset="0"/>
              </a:defRPr>
            </a:lvl7pPr>
            <a:lvl8pPr marL="1371600" algn="ctr" rtl="0" eaLnBrk="1" fontAlgn="base" hangingPunct="1">
              <a:spcBef>
                <a:spcPct val="0"/>
              </a:spcBef>
              <a:spcAft>
                <a:spcPct val="0"/>
              </a:spcAft>
              <a:defRPr sz="1600" b="1">
                <a:solidFill>
                  <a:schemeClr val="tx2"/>
                </a:solidFill>
                <a:latin typeface="Tahoma" pitchFamily="34" charset="0"/>
              </a:defRPr>
            </a:lvl8pPr>
            <a:lvl9pPr marL="1828800" algn="ctr" rtl="0" eaLnBrk="1" fontAlgn="base" hangingPunct="1">
              <a:spcBef>
                <a:spcPct val="0"/>
              </a:spcBef>
              <a:spcAft>
                <a:spcPct val="0"/>
              </a:spcAft>
              <a:defRPr sz="1600" b="1">
                <a:solidFill>
                  <a:schemeClr val="tx2"/>
                </a:solidFill>
                <a:latin typeface="Tahoma" pitchFamily="34" charset="0"/>
              </a:defRPr>
            </a:lvl9pPr>
          </a:lstStyle>
          <a:p>
            <a:r>
              <a:rPr lang="en-IE" sz="2400" kern="0" dirty="0" smtClean="0">
                <a:latin typeface="Century Gothic" panose="020B0502020202020204" pitchFamily="34" charset="0"/>
              </a:rPr>
              <a:t>What would help us here?</a:t>
            </a:r>
          </a:p>
        </p:txBody>
      </p:sp>
      <p:sp>
        <p:nvSpPr>
          <p:cNvPr id="9" name="TextBox 8"/>
          <p:cNvSpPr txBox="1"/>
          <p:nvPr/>
        </p:nvSpPr>
        <p:spPr>
          <a:xfrm>
            <a:off x="51303" y="3634356"/>
            <a:ext cx="654346" cy="461665"/>
          </a:xfrm>
          <a:prstGeom prst="rect">
            <a:avLst/>
          </a:prstGeom>
          <a:noFill/>
        </p:spPr>
        <p:txBody>
          <a:bodyPr wrap="none" rtlCol="0">
            <a:spAutoFit/>
          </a:bodyPr>
          <a:lstStyle/>
          <a:p>
            <a:r>
              <a:rPr lang="en-IE" sz="2400" b="1" dirty="0" smtClean="0">
                <a:solidFill>
                  <a:srgbClr val="C00000"/>
                </a:solidFill>
                <a:latin typeface="Cambria" panose="02040503050406030204" pitchFamily="18" charset="0"/>
              </a:rPr>
              <a:t>-10</a:t>
            </a:r>
          </a:p>
        </p:txBody>
      </p:sp>
      <p:sp>
        <p:nvSpPr>
          <p:cNvPr id="10" name="TextBox 9"/>
          <p:cNvSpPr txBox="1"/>
          <p:nvPr/>
        </p:nvSpPr>
        <p:spPr>
          <a:xfrm>
            <a:off x="8458122" y="3601371"/>
            <a:ext cx="550151" cy="461665"/>
          </a:xfrm>
          <a:prstGeom prst="rect">
            <a:avLst/>
          </a:prstGeom>
          <a:noFill/>
        </p:spPr>
        <p:txBody>
          <a:bodyPr wrap="none" rtlCol="0">
            <a:spAutoFit/>
          </a:bodyPr>
          <a:lstStyle/>
          <a:p>
            <a:r>
              <a:rPr lang="en-IE" sz="2400" b="1" dirty="0" smtClean="0">
                <a:solidFill>
                  <a:srgbClr val="C00000"/>
                </a:solidFill>
                <a:latin typeface="Cambria" panose="02040503050406030204" pitchFamily="18" charset="0"/>
              </a:rPr>
              <a:t>10</a:t>
            </a:r>
          </a:p>
        </p:txBody>
      </p:sp>
      <p:sp>
        <p:nvSpPr>
          <p:cNvPr id="11" name="TextBox 10"/>
          <p:cNvSpPr txBox="1"/>
          <p:nvPr/>
        </p:nvSpPr>
        <p:spPr>
          <a:xfrm>
            <a:off x="1118102" y="3632128"/>
            <a:ext cx="726481" cy="461665"/>
          </a:xfrm>
          <a:prstGeom prst="rect">
            <a:avLst/>
          </a:prstGeom>
          <a:noFill/>
        </p:spPr>
        <p:txBody>
          <a:bodyPr wrap="none" rtlCol="0">
            <a:spAutoFit/>
          </a:bodyPr>
          <a:lstStyle/>
          <a:p>
            <a:r>
              <a:rPr lang="en-IE" sz="2400" b="1" dirty="0" smtClean="0">
                <a:solidFill>
                  <a:srgbClr val="C00000"/>
                </a:solidFill>
                <a:latin typeface="Cambria" panose="02040503050406030204" pitchFamily="18" charset="0"/>
              </a:rPr>
              <a:t>-7.5</a:t>
            </a:r>
          </a:p>
        </p:txBody>
      </p:sp>
      <p:sp>
        <p:nvSpPr>
          <p:cNvPr id="12" name="TextBox 11"/>
          <p:cNvSpPr txBox="1"/>
          <p:nvPr/>
        </p:nvSpPr>
        <p:spPr>
          <a:xfrm>
            <a:off x="2247963" y="3626867"/>
            <a:ext cx="471604" cy="461665"/>
          </a:xfrm>
          <a:prstGeom prst="rect">
            <a:avLst/>
          </a:prstGeom>
          <a:noFill/>
        </p:spPr>
        <p:txBody>
          <a:bodyPr wrap="none" rtlCol="0">
            <a:spAutoFit/>
          </a:bodyPr>
          <a:lstStyle/>
          <a:p>
            <a:r>
              <a:rPr lang="en-IE" sz="2400" b="1" dirty="0" smtClean="0">
                <a:solidFill>
                  <a:srgbClr val="C00000"/>
                </a:solidFill>
                <a:latin typeface="Cambria" panose="02040503050406030204" pitchFamily="18" charset="0"/>
              </a:rPr>
              <a:t>-5</a:t>
            </a:r>
          </a:p>
        </p:txBody>
      </p:sp>
      <p:sp>
        <p:nvSpPr>
          <p:cNvPr id="13" name="TextBox 12"/>
          <p:cNvSpPr txBox="1"/>
          <p:nvPr/>
        </p:nvSpPr>
        <p:spPr>
          <a:xfrm>
            <a:off x="3204397" y="3618590"/>
            <a:ext cx="726481" cy="461665"/>
          </a:xfrm>
          <a:prstGeom prst="rect">
            <a:avLst/>
          </a:prstGeom>
          <a:noFill/>
        </p:spPr>
        <p:txBody>
          <a:bodyPr wrap="none" rtlCol="0">
            <a:spAutoFit/>
          </a:bodyPr>
          <a:lstStyle/>
          <a:p>
            <a:r>
              <a:rPr lang="en-IE" sz="2400" b="1" dirty="0" smtClean="0">
                <a:solidFill>
                  <a:srgbClr val="C00000"/>
                </a:solidFill>
                <a:latin typeface="Cambria" panose="02040503050406030204" pitchFamily="18" charset="0"/>
              </a:rPr>
              <a:t>-2.5</a:t>
            </a:r>
          </a:p>
        </p:txBody>
      </p:sp>
      <p:sp>
        <p:nvSpPr>
          <p:cNvPr id="14" name="TextBox 13"/>
          <p:cNvSpPr txBox="1"/>
          <p:nvPr/>
        </p:nvSpPr>
        <p:spPr>
          <a:xfrm>
            <a:off x="4431747" y="3617137"/>
            <a:ext cx="367408" cy="461665"/>
          </a:xfrm>
          <a:prstGeom prst="rect">
            <a:avLst/>
          </a:prstGeom>
          <a:noFill/>
        </p:spPr>
        <p:txBody>
          <a:bodyPr wrap="none" rtlCol="0">
            <a:spAutoFit/>
          </a:bodyPr>
          <a:lstStyle/>
          <a:p>
            <a:r>
              <a:rPr lang="en-IE" sz="2400" b="1" dirty="0">
                <a:solidFill>
                  <a:srgbClr val="C00000"/>
                </a:solidFill>
                <a:latin typeface="Cambria" panose="02040503050406030204" pitchFamily="18" charset="0"/>
              </a:rPr>
              <a:t>0</a:t>
            </a:r>
            <a:endParaRPr lang="en-IE" sz="2400" b="1" dirty="0" smtClean="0">
              <a:solidFill>
                <a:srgbClr val="C00000"/>
              </a:solidFill>
              <a:latin typeface="Cambria" panose="02040503050406030204" pitchFamily="18" charset="0"/>
            </a:endParaRPr>
          </a:p>
        </p:txBody>
      </p:sp>
      <p:sp>
        <p:nvSpPr>
          <p:cNvPr id="15" name="TextBox 14"/>
          <p:cNvSpPr txBox="1"/>
          <p:nvPr/>
        </p:nvSpPr>
        <p:spPr>
          <a:xfrm>
            <a:off x="5357774" y="3611479"/>
            <a:ext cx="622286" cy="461665"/>
          </a:xfrm>
          <a:prstGeom prst="rect">
            <a:avLst/>
          </a:prstGeom>
          <a:noFill/>
        </p:spPr>
        <p:txBody>
          <a:bodyPr wrap="none" rtlCol="0">
            <a:spAutoFit/>
          </a:bodyPr>
          <a:lstStyle/>
          <a:p>
            <a:r>
              <a:rPr lang="en-IE" sz="2400" b="1" dirty="0" smtClean="0">
                <a:solidFill>
                  <a:srgbClr val="C00000"/>
                </a:solidFill>
                <a:latin typeface="Cambria" panose="02040503050406030204" pitchFamily="18" charset="0"/>
              </a:rPr>
              <a:t>2.5</a:t>
            </a:r>
          </a:p>
        </p:txBody>
      </p:sp>
      <p:sp>
        <p:nvSpPr>
          <p:cNvPr id="16" name="TextBox 15"/>
          <p:cNvSpPr txBox="1"/>
          <p:nvPr/>
        </p:nvSpPr>
        <p:spPr>
          <a:xfrm>
            <a:off x="6536183" y="3634356"/>
            <a:ext cx="367408" cy="461665"/>
          </a:xfrm>
          <a:prstGeom prst="rect">
            <a:avLst/>
          </a:prstGeom>
          <a:noFill/>
        </p:spPr>
        <p:txBody>
          <a:bodyPr wrap="none" rtlCol="0">
            <a:spAutoFit/>
          </a:bodyPr>
          <a:lstStyle/>
          <a:p>
            <a:r>
              <a:rPr lang="en-IE" sz="2400" b="1" dirty="0" smtClean="0">
                <a:solidFill>
                  <a:srgbClr val="C00000"/>
                </a:solidFill>
                <a:latin typeface="Cambria" panose="02040503050406030204" pitchFamily="18" charset="0"/>
              </a:rPr>
              <a:t>5</a:t>
            </a:r>
          </a:p>
        </p:txBody>
      </p:sp>
      <p:sp>
        <p:nvSpPr>
          <p:cNvPr id="17" name="TextBox 16"/>
          <p:cNvSpPr txBox="1"/>
          <p:nvPr/>
        </p:nvSpPr>
        <p:spPr>
          <a:xfrm>
            <a:off x="7524155" y="3629898"/>
            <a:ext cx="622286" cy="461665"/>
          </a:xfrm>
          <a:prstGeom prst="rect">
            <a:avLst/>
          </a:prstGeom>
          <a:noFill/>
        </p:spPr>
        <p:txBody>
          <a:bodyPr wrap="none" rtlCol="0">
            <a:spAutoFit/>
          </a:bodyPr>
          <a:lstStyle/>
          <a:p>
            <a:r>
              <a:rPr lang="en-IE" sz="2400" b="1" dirty="0" smtClean="0">
                <a:solidFill>
                  <a:srgbClr val="C00000"/>
                </a:solidFill>
                <a:latin typeface="Cambria" panose="02040503050406030204" pitchFamily="18" charset="0"/>
              </a:rPr>
              <a:t>7.5</a:t>
            </a:r>
          </a:p>
        </p:txBody>
      </p:sp>
    </p:spTree>
    <p:extLst>
      <p:ext uri="{BB962C8B-B14F-4D97-AF65-F5344CB8AC3E}">
        <p14:creationId xmlns:p14="http://schemas.microsoft.com/office/powerpoint/2010/main" val="2632133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sz="quarter"/>
              </p:nvPr>
            </p:nvSpPr>
            <p:spPr>
              <a:xfrm>
                <a:off x="22264" y="15766"/>
                <a:ext cx="9143999" cy="6842234"/>
              </a:xfrm>
              <a:solidFill>
                <a:srgbClr val="EAEAEA"/>
              </a:solidFill>
              <a:ln w="66675">
                <a:solidFill>
                  <a:schemeClr val="accent1"/>
                </a:solidFill>
              </a:ln>
            </p:spPr>
            <p:txBody>
              <a:bodyPr anchor="t"/>
              <a:lstStyle/>
              <a:p>
                <a:pPr marL="914400" indent="-457200">
                  <a:lnSpc>
                    <a:spcPct val="80000"/>
                  </a:lnSpc>
                </a:pPr>
                <a:r>
                  <a:rPr lang="en-IE" sz="2400" dirty="0" smtClean="0">
                    <a:solidFill>
                      <a:srgbClr val="0070C0"/>
                    </a:solidFill>
                  </a:rPr>
                  <a:t/>
                </a:r>
                <a:br>
                  <a:rPr lang="en-IE" sz="2400" dirty="0" smtClean="0">
                    <a:solidFill>
                      <a:srgbClr val="0070C0"/>
                    </a:solidFill>
                  </a:rPr>
                </a:br>
                <a:r>
                  <a:rPr lang="en-IE" sz="2300" b="0" dirty="0" smtClean="0">
                    <a:solidFill>
                      <a:srgbClr val="0070C0"/>
                    </a:solidFill>
                  </a:rPr>
                  <a:t>The diagram represents the sets: Natural </a:t>
                </a:r>
                <a:r>
                  <a:rPr lang="en-IE" sz="2300" b="0" dirty="0">
                    <a:solidFill>
                      <a:srgbClr val="0070C0"/>
                    </a:solidFill>
                  </a:rPr>
                  <a:t>Numbers </a:t>
                </a:r>
                <a14:m>
                  <m:oMath xmlns:m="http://schemas.openxmlformats.org/officeDocument/2006/math">
                    <m:r>
                      <a:rPr lang="en-IE" sz="2300" b="0" i="1">
                        <a:solidFill>
                          <a:srgbClr val="0070C0"/>
                        </a:solidFill>
                        <a:latin typeface="Cambria Math"/>
                        <a:ea typeface="Cambria Math"/>
                      </a:rPr>
                      <m:t>ℕ</m:t>
                    </m:r>
                    <m:r>
                      <a:rPr lang="en-IE" sz="2300" b="0" i="0" smtClean="0">
                        <a:solidFill>
                          <a:srgbClr val="0070C0"/>
                        </a:solidFill>
                        <a:latin typeface="Cambria Math"/>
                        <a:ea typeface="Cambria Math"/>
                      </a:rPr>
                      <m:t>, </m:t>
                    </m:r>
                  </m:oMath>
                </a14:m>
                <a:r>
                  <a:rPr lang="en-IE" sz="2300" b="0" dirty="0" smtClean="0">
                    <a:solidFill>
                      <a:srgbClr val="0070C0"/>
                    </a:solidFill>
                  </a:rPr>
                  <a:t/>
                </a:r>
                <a:br>
                  <a:rPr lang="en-IE" sz="2300" b="0" dirty="0" smtClean="0">
                    <a:solidFill>
                      <a:srgbClr val="0070C0"/>
                    </a:solidFill>
                  </a:rPr>
                </a:br>
                <a:r>
                  <a:rPr lang="en-IE" sz="2300" b="0" dirty="0" smtClean="0">
                    <a:solidFill>
                      <a:srgbClr val="0070C0"/>
                    </a:solidFill>
                  </a:rPr>
                  <a:t>Integers </a:t>
                </a:r>
                <a14:m>
                  <m:oMath xmlns:m="http://schemas.openxmlformats.org/officeDocument/2006/math">
                    <m:r>
                      <a:rPr lang="en-IE" sz="2300" b="0" i="1">
                        <a:solidFill>
                          <a:srgbClr val="0070C0"/>
                        </a:solidFill>
                        <a:latin typeface="Cambria Math"/>
                        <a:ea typeface="Cambria Math"/>
                      </a:rPr>
                      <m:t>ℤ</m:t>
                    </m:r>
                    <m:r>
                      <a:rPr lang="en-IE" sz="2300" b="0" i="0" smtClean="0">
                        <a:solidFill>
                          <a:srgbClr val="0070C0"/>
                        </a:solidFill>
                        <a:latin typeface="Cambria Math"/>
                        <a:ea typeface="Cambria Math"/>
                      </a:rPr>
                      <m:t>, </m:t>
                    </m:r>
                  </m:oMath>
                </a14:m>
                <a:r>
                  <a:rPr lang="en-IE" sz="2300" b="0" dirty="0">
                    <a:solidFill>
                      <a:srgbClr val="0070C0"/>
                    </a:solidFill>
                  </a:rPr>
                  <a:t>Rational</a:t>
                </a:r>
                <a:r>
                  <a:rPr lang="en-IE" sz="2300" b="0" dirty="0" smtClean="0">
                    <a:solidFill>
                      <a:srgbClr val="0070C0"/>
                    </a:solidFill>
                  </a:rPr>
                  <a:t> </a:t>
                </a:r>
                <a:r>
                  <a:rPr lang="en-IE" sz="2300" b="0" dirty="0">
                    <a:solidFill>
                      <a:srgbClr val="0070C0"/>
                    </a:solidFill>
                  </a:rPr>
                  <a:t>Numbers</a:t>
                </a:r>
                <a14:m>
                  <m:oMath xmlns:m="http://schemas.openxmlformats.org/officeDocument/2006/math">
                    <m:r>
                      <a:rPr lang="en-IE" sz="2300" b="0" i="0" smtClean="0">
                        <a:solidFill>
                          <a:srgbClr val="0070C0"/>
                        </a:solidFill>
                        <a:latin typeface="Cambria Math"/>
                        <a:ea typeface="Cambria Math"/>
                      </a:rPr>
                      <m:t> </m:t>
                    </m:r>
                    <m:r>
                      <a:rPr lang="en-IE" sz="2300" b="0" i="1">
                        <a:solidFill>
                          <a:srgbClr val="0070C0"/>
                        </a:solidFill>
                        <a:latin typeface="Cambria Math"/>
                        <a:ea typeface="Cambria Math"/>
                      </a:rPr>
                      <m:t>ℚ</m:t>
                    </m:r>
                    <m:r>
                      <a:rPr lang="en-IE" sz="2300" b="0" i="1">
                        <a:solidFill>
                          <a:srgbClr val="0070C0"/>
                        </a:solidFill>
                        <a:latin typeface="Cambria Math"/>
                        <a:ea typeface="Cambria Math"/>
                      </a:rPr>
                      <m:t> </m:t>
                    </m:r>
                    <m:r>
                      <a:rPr lang="en-IE" sz="2300" b="0" i="1" smtClean="0">
                        <a:solidFill>
                          <a:srgbClr val="0070C0"/>
                        </a:solidFill>
                        <a:latin typeface="Cambria Math"/>
                        <a:ea typeface="Cambria Math"/>
                      </a:rPr>
                      <m:t>𝑎𝑛𝑑</m:t>
                    </m:r>
                    <m:r>
                      <a:rPr lang="en-IE" sz="2300" b="0" i="1" smtClean="0">
                        <a:solidFill>
                          <a:srgbClr val="0070C0"/>
                        </a:solidFill>
                        <a:latin typeface="Cambria Math"/>
                        <a:ea typeface="Cambria Math"/>
                      </a:rPr>
                      <m:t> </m:t>
                    </m:r>
                  </m:oMath>
                </a14:m>
                <a:r>
                  <a:rPr lang="en-IE" sz="2300" b="0" dirty="0" smtClean="0">
                    <a:solidFill>
                      <a:srgbClr val="0070C0"/>
                    </a:solidFill>
                  </a:rPr>
                  <a:t>Real Numbers </a:t>
                </a:r>
                <a:r>
                  <a:rPr lang="en-IE" sz="2300" b="0" dirty="0">
                    <a:solidFill>
                      <a:srgbClr val="0070C0"/>
                    </a:solidFill>
                    <a:ea typeface="Cambria Math"/>
                  </a:rPr>
                  <a:t>ℝ</a:t>
                </a:r>
                <a:r>
                  <a:rPr lang="en-IE" sz="2300" b="0" dirty="0" smtClean="0">
                    <a:solidFill>
                      <a:srgbClr val="0070C0"/>
                    </a:solidFill>
                  </a:rPr>
                  <a:t>. </a:t>
                </a:r>
                <a:br>
                  <a:rPr lang="en-IE" sz="2300" b="0" dirty="0" smtClean="0">
                    <a:solidFill>
                      <a:srgbClr val="0070C0"/>
                    </a:solidFill>
                  </a:rPr>
                </a:br>
                <a:r>
                  <a:rPr lang="en-IE" sz="2300" b="0" dirty="0">
                    <a:solidFill>
                      <a:srgbClr val="0070C0"/>
                    </a:solidFill>
                  </a:rPr>
                  <a:t/>
                </a:r>
                <a:br>
                  <a:rPr lang="en-IE" sz="2300" b="0" dirty="0">
                    <a:solidFill>
                      <a:srgbClr val="0070C0"/>
                    </a:solidFill>
                  </a:rPr>
                </a:br>
                <a:r>
                  <a:rPr lang="en-IE" sz="2300" b="0" dirty="0" smtClean="0">
                    <a:solidFill>
                      <a:srgbClr val="0070C0"/>
                    </a:solidFill>
                  </a:rPr>
                  <a:t>Insert </a:t>
                </a:r>
                <a:r>
                  <a:rPr lang="en-IE" sz="2300" b="0" dirty="0">
                    <a:solidFill>
                      <a:srgbClr val="0070C0"/>
                    </a:solidFill>
                  </a:rPr>
                  <a:t>each of the following numbers in </a:t>
                </a:r>
                <a:r>
                  <a:rPr lang="en-IE" sz="2300" b="0" dirty="0" smtClean="0">
                    <a:solidFill>
                      <a:srgbClr val="0070C0"/>
                    </a:solidFill>
                  </a:rPr>
                  <a:t>the </a:t>
                </a:r>
                <a:r>
                  <a:rPr lang="en-IE" sz="2300" b="0" dirty="0">
                    <a:solidFill>
                      <a:srgbClr val="0070C0"/>
                    </a:solidFill>
                  </a:rPr>
                  <a:t>correct place on the diagram</a:t>
                </a:r>
                <a:r>
                  <a:rPr lang="en-IE" sz="2300" b="0" dirty="0" smtClean="0">
                    <a:solidFill>
                      <a:srgbClr val="0070C0"/>
                    </a:solidFill>
                  </a:rPr>
                  <a:t>:</a:t>
                </a:r>
                <a:br>
                  <a:rPr lang="en-IE" sz="2300" b="0" dirty="0" smtClean="0">
                    <a:solidFill>
                      <a:srgbClr val="0070C0"/>
                    </a:solidFill>
                  </a:rPr>
                </a:br>
                <a:r>
                  <a:rPr lang="en-IE" sz="2300" b="0" dirty="0">
                    <a:solidFill>
                      <a:srgbClr val="00B0F0"/>
                    </a:solidFill>
                  </a:rPr>
                  <a:t/>
                </a:r>
                <a:br>
                  <a:rPr lang="en-IE" sz="2300" b="0" dirty="0">
                    <a:solidFill>
                      <a:srgbClr val="00B0F0"/>
                    </a:solidFill>
                  </a:rPr>
                </a:br>
                <a:r>
                  <a:rPr lang="en-IE" sz="2400" b="0" dirty="0" smtClean="0">
                    <a:solidFill>
                      <a:schemeClr val="tx1"/>
                    </a:solidFill>
                  </a:rPr>
                  <a:t>5</a:t>
                </a:r>
                <a14:m>
                  <m:oMath xmlns:m="http://schemas.openxmlformats.org/officeDocument/2006/math">
                    <m:r>
                      <a:rPr lang="en-IE" sz="2400" b="0" i="1" dirty="0">
                        <a:solidFill>
                          <a:schemeClr val="tx1"/>
                        </a:solidFill>
                        <a:latin typeface="Cambria Math"/>
                      </a:rPr>
                      <m:t>, </m:t>
                    </m:r>
                    <m:r>
                      <a:rPr lang="en-IE" sz="2400" b="0" i="1" dirty="0" smtClean="0">
                        <a:solidFill>
                          <a:schemeClr val="tx1"/>
                        </a:solidFill>
                        <a:latin typeface="Cambria Math"/>
                      </a:rPr>
                      <m:t>1+</m:t>
                    </m:r>
                    <m:rad>
                      <m:radPr>
                        <m:degHide m:val="on"/>
                        <m:ctrlPr>
                          <a:rPr lang="en-IE" sz="2400" b="0" i="1" dirty="0">
                            <a:solidFill>
                              <a:schemeClr val="tx1"/>
                            </a:solidFill>
                            <a:latin typeface="Cambria Math" panose="02040503050406030204" pitchFamily="18" charset="0"/>
                          </a:rPr>
                        </m:ctrlPr>
                      </m:radPr>
                      <m:deg/>
                      <m:e>
                        <m:r>
                          <a:rPr lang="en-IE" sz="2400" b="0" i="1" dirty="0">
                            <a:solidFill>
                              <a:schemeClr val="tx1"/>
                            </a:solidFill>
                            <a:latin typeface="Cambria Math"/>
                          </a:rPr>
                          <m:t>2</m:t>
                        </m:r>
                      </m:e>
                    </m:rad>
                    <m:r>
                      <a:rPr lang="en-IE" sz="2400" b="0" i="1" dirty="0">
                        <a:solidFill>
                          <a:schemeClr val="tx1"/>
                        </a:solidFill>
                        <a:latin typeface="Cambria Math"/>
                      </a:rPr>
                      <m:t>,  </m:t>
                    </m:r>
                    <m:r>
                      <a:rPr lang="en-IE" sz="2400" b="0" i="1" dirty="0" smtClean="0">
                        <a:solidFill>
                          <a:schemeClr val="tx1"/>
                        </a:solidFill>
                        <a:latin typeface="Cambria Math"/>
                      </a:rPr>
                      <m:t> −9.6403915..…, −</m:t>
                    </m:r>
                  </m:oMath>
                </a14:m>
                <a:r>
                  <a:rPr lang="en-US" altLang="en-US" sz="2400" b="0" dirty="0" smtClean="0">
                    <a:solidFill>
                      <a:schemeClr val="tx1"/>
                    </a:solidFill>
                  </a:rPr>
                  <a:t> </a:t>
                </a:r>
                <a14:m>
                  <m:oMath xmlns:m="http://schemas.openxmlformats.org/officeDocument/2006/math">
                    <m:f>
                      <m:fPr>
                        <m:ctrlPr>
                          <a:rPr lang="en-US" altLang="en-US" sz="2400" b="0" i="1" smtClean="0">
                            <a:solidFill>
                              <a:schemeClr val="tx1"/>
                            </a:solidFill>
                            <a:latin typeface="Cambria Math" panose="02040503050406030204" pitchFamily="18" charset="0"/>
                            <a:cs typeface="Arial" charset="0"/>
                          </a:rPr>
                        </m:ctrlPr>
                      </m:fPr>
                      <m:num>
                        <m:r>
                          <a:rPr lang="en-IE" altLang="en-US" sz="2400" b="0" i="1" smtClean="0">
                            <a:solidFill>
                              <a:schemeClr val="tx1"/>
                            </a:solidFill>
                            <a:latin typeface="Cambria Math"/>
                            <a:cs typeface="Arial" charset="0"/>
                          </a:rPr>
                          <m:t>1</m:t>
                        </m:r>
                      </m:num>
                      <m:den>
                        <m:r>
                          <a:rPr lang="en-IE" altLang="en-US" sz="2400" b="0" i="1" smtClean="0">
                            <a:solidFill>
                              <a:schemeClr val="tx1"/>
                            </a:solidFill>
                            <a:latin typeface="Cambria Math"/>
                            <a:cs typeface="Arial" charset="0"/>
                          </a:rPr>
                          <m:t>2</m:t>
                        </m:r>
                      </m:den>
                    </m:f>
                    <m:r>
                      <a:rPr lang="en-US" altLang="en-US" sz="2400" b="0" i="1" smtClean="0">
                        <a:solidFill>
                          <a:schemeClr val="tx1"/>
                        </a:solidFill>
                        <a:latin typeface="Cambria Math"/>
                        <a:cs typeface="Arial" charset="0"/>
                      </a:rPr>
                      <m:t> </m:t>
                    </m:r>
                  </m:oMath>
                </a14:m>
                <a:r>
                  <a:rPr lang="en-US" altLang="en-US" sz="2400" b="0" dirty="0" smtClean="0">
                    <a:solidFill>
                      <a:schemeClr val="tx1"/>
                    </a:solidFill>
                  </a:rPr>
                  <a:t>, </a:t>
                </a:r>
                <a:r>
                  <a:rPr lang="en-US" altLang="en-US" sz="2400" b="0" dirty="0">
                    <a:solidFill>
                      <a:schemeClr val="tx1"/>
                    </a:solidFill>
                  </a:rPr>
                  <a:t>6.</a:t>
                </a:r>
                <a14:m>
                  <m:oMath xmlns:m="http://schemas.openxmlformats.org/officeDocument/2006/math">
                    <m:acc>
                      <m:accPr>
                        <m:chr m:val="̇"/>
                        <m:ctrlPr>
                          <a:rPr lang="en-US" altLang="en-US" sz="2400" b="0" i="1">
                            <a:solidFill>
                              <a:schemeClr val="tx1"/>
                            </a:solidFill>
                            <a:latin typeface="Cambria Math" panose="02040503050406030204" pitchFamily="18" charset="0"/>
                          </a:rPr>
                        </m:ctrlPr>
                      </m:accPr>
                      <m:e>
                        <m:r>
                          <a:rPr lang="en-IE" altLang="en-US" sz="2400" b="0" i="1">
                            <a:solidFill>
                              <a:schemeClr val="tx1"/>
                            </a:solidFill>
                            <a:latin typeface="Cambria Math"/>
                          </a:rPr>
                          <m:t>3</m:t>
                        </m:r>
                      </m:e>
                    </m:acc>
                    <m:acc>
                      <m:accPr>
                        <m:chr m:val="̇"/>
                        <m:ctrlPr>
                          <a:rPr lang="en-US" altLang="en-US" sz="2400" b="0" i="1">
                            <a:solidFill>
                              <a:schemeClr val="tx1"/>
                            </a:solidFill>
                            <a:latin typeface="Cambria Math" panose="02040503050406030204" pitchFamily="18" charset="0"/>
                          </a:rPr>
                        </m:ctrlPr>
                      </m:accPr>
                      <m:e>
                        <m:r>
                          <a:rPr lang="en-IE" altLang="en-US" sz="2400" b="0" i="1">
                            <a:solidFill>
                              <a:schemeClr val="tx1"/>
                            </a:solidFill>
                            <a:latin typeface="Cambria Math"/>
                          </a:rPr>
                          <m:t>6</m:t>
                        </m:r>
                      </m:e>
                    </m:acc>
                  </m:oMath>
                </a14:m>
                <a:r>
                  <a:rPr lang="en-US" altLang="en-US" sz="2400" b="0" dirty="0" smtClean="0">
                    <a:solidFill>
                      <a:schemeClr val="tx1"/>
                    </a:solidFill>
                  </a:rPr>
                  <a:t> , 2</a:t>
                </a:r>
                <a14:m>
                  <m:oMath xmlns:m="http://schemas.openxmlformats.org/officeDocument/2006/math">
                    <m:r>
                      <a:rPr lang="en-US" altLang="en-US" sz="2400" b="0" i="1" smtClean="0">
                        <a:solidFill>
                          <a:schemeClr val="tx1"/>
                        </a:solidFill>
                        <a:latin typeface="Cambria Math"/>
                        <a:ea typeface="Cambria Math"/>
                      </a:rPr>
                      <m:t>𝜋</m:t>
                    </m:r>
                  </m:oMath>
                </a14:m>
                <a:r>
                  <a:rPr lang="en-US" altLang="en-US" sz="2400" b="0" dirty="0" smtClean="0">
                    <a:solidFill>
                      <a:schemeClr val="tx1"/>
                    </a:solidFill>
                    <a:latin typeface="Century Schoolbook"/>
                  </a:rPr>
                  <a:t>,</a:t>
                </a:r>
                <a:r>
                  <a:rPr lang="en-US" altLang="en-US" sz="2400" b="0" dirty="0" smtClean="0">
                    <a:solidFill>
                      <a:schemeClr val="tx1"/>
                    </a:solidFill>
                  </a:rPr>
                  <a:t> -3, </a:t>
                </a:r>
                <a14:m>
                  <m:oMath xmlns:m="http://schemas.openxmlformats.org/officeDocument/2006/math">
                    <m:rad>
                      <m:radPr>
                        <m:ctrlPr>
                          <a:rPr lang="en-US" altLang="en-US" sz="2400" b="0" i="1" smtClean="0">
                            <a:solidFill>
                              <a:schemeClr val="tx1"/>
                            </a:solidFill>
                            <a:latin typeface="Cambria Math" panose="02040503050406030204" pitchFamily="18" charset="0"/>
                          </a:rPr>
                        </m:ctrlPr>
                      </m:radPr>
                      <m:deg>
                        <m:r>
                          <m:rPr>
                            <m:brk m:alnAt="7"/>
                          </m:rPr>
                          <a:rPr lang="en-IE" altLang="en-US" sz="2400" b="0" i="1" smtClean="0">
                            <a:solidFill>
                              <a:schemeClr val="tx1"/>
                            </a:solidFill>
                            <a:latin typeface="Cambria Math"/>
                          </a:rPr>
                          <m:t>3</m:t>
                        </m:r>
                      </m:deg>
                      <m:e>
                        <m:r>
                          <a:rPr lang="en-IE" altLang="en-US" sz="2400" b="0" i="1" smtClean="0">
                            <a:solidFill>
                              <a:schemeClr val="tx1"/>
                            </a:solidFill>
                            <a:latin typeface="Cambria Math"/>
                          </a:rPr>
                          <m:t>8</m:t>
                        </m:r>
                      </m:e>
                    </m:rad>
                  </m:oMath>
                </a14:m>
                <a:r>
                  <a:rPr lang="en-US" altLang="en-US" sz="2400" b="0" dirty="0" smtClean="0">
                    <a:solidFill>
                      <a:schemeClr val="tx1"/>
                    </a:solidFill>
                  </a:rPr>
                  <a:t>, 0 and -</a:t>
                </a:r>
                <a14:m>
                  <m:oMath xmlns:m="http://schemas.openxmlformats.org/officeDocument/2006/math">
                    <m:rad>
                      <m:radPr>
                        <m:degHide m:val="on"/>
                        <m:ctrlPr>
                          <a:rPr lang="en-US" altLang="en-US" sz="2400" b="0" i="1" smtClean="0">
                            <a:solidFill>
                              <a:schemeClr val="tx1"/>
                            </a:solidFill>
                            <a:latin typeface="Cambria Math" panose="02040503050406030204" pitchFamily="18" charset="0"/>
                          </a:rPr>
                        </m:ctrlPr>
                      </m:radPr>
                      <m:deg/>
                      <m:e>
                        <m:r>
                          <a:rPr lang="en-IE" altLang="en-US" sz="2400" b="0" i="1" smtClean="0">
                            <a:solidFill>
                              <a:schemeClr val="tx1"/>
                            </a:solidFill>
                            <a:latin typeface="Cambria Math"/>
                          </a:rPr>
                          <m:t>3</m:t>
                        </m:r>
                      </m:e>
                    </m:rad>
                    <m:r>
                      <a:rPr lang="en-IE" altLang="en-US" sz="2400" b="0" i="1" smtClean="0">
                        <a:solidFill>
                          <a:schemeClr val="tx1"/>
                        </a:solidFill>
                        <a:latin typeface="Cambria Math"/>
                      </a:rPr>
                      <m:t>.</m:t>
                    </m:r>
                  </m:oMath>
                </a14:m>
                <a:r>
                  <a:rPr lang="en-US" altLang="en-US" sz="2400" b="0" dirty="0" smtClean="0">
                    <a:solidFill>
                      <a:srgbClr val="00B0F0"/>
                    </a:solidFill>
                  </a:rPr>
                  <a:t>	 	</a:t>
                </a:r>
                <a:r>
                  <a:rPr lang="en-US" altLang="en-US" sz="2400" dirty="0">
                    <a:solidFill>
                      <a:srgbClr val="00B0F0"/>
                    </a:solidFill>
                  </a:rPr>
                  <a:t>	</a:t>
                </a:r>
                <a:r>
                  <a:rPr lang="en-US" altLang="en-US" sz="2400" dirty="0" smtClean="0">
                    <a:solidFill>
                      <a:srgbClr val="00B0F0"/>
                    </a:solidFill>
                  </a:rPr>
                  <a:t/>
                </a:r>
                <a:br>
                  <a:rPr lang="en-US" altLang="en-US" sz="2400" dirty="0" smtClean="0">
                    <a:solidFill>
                      <a:srgbClr val="00B0F0"/>
                    </a:solidFill>
                  </a:rPr>
                </a:br>
                <a:r>
                  <a:rPr lang="en-US" altLang="en-US" sz="2400" b="0" dirty="0" smtClean="0">
                    <a:solidFill>
                      <a:srgbClr val="00B0F0"/>
                    </a:solidFill>
                  </a:rPr>
                  <a:t/>
                </a:r>
                <a:br>
                  <a:rPr lang="en-US" altLang="en-US" sz="2400" b="0" dirty="0" smtClean="0">
                    <a:solidFill>
                      <a:srgbClr val="00B0F0"/>
                    </a:solidFill>
                  </a:rPr>
                </a:br>
                <a:r>
                  <a:rPr lang="en-US" altLang="en-US" sz="2400" dirty="0">
                    <a:solidFill>
                      <a:srgbClr val="00B0F0"/>
                    </a:solidFill>
                    <a:cs typeface="Arial" charset="0"/>
                  </a:rPr>
                  <a:t/>
                </a:r>
                <a:br>
                  <a:rPr lang="en-US" altLang="en-US" sz="2400" dirty="0">
                    <a:solidFill>
                      <a:srgbClr val="00B0F0"/>
                    </a:solidFill>
                    <a:cs typeface="Arial" charset="0"/>
                  </a:rPr>
                </a:br>
                <a:r>
                  <a:rPr lang="en-IE" sz="2400" i="1" dirty="0">
                    <a:latin typeface="Cambria Math"/>
                  </a:rPr>
                  <a:t/>
                </a:r>
                <a:br>
                  <a:rPr lang="en-IE" sz="2400" i="1" dirty="0">
                    <a:latin typeface="Cambria Math"/>
                  </a:rPr>
                </a:br>
                <a:endParaRPr lang="en-IE" sz="2400" dirty="0">
                  <a:latin typeface="Century Gothic" panose="020B0502020202020204" pitchFamily="34" charset="0"/>
                </a:endParaRPr>
              </a:p>
            </p:txBody>
          </p:sp>
        </mc:Choice>
        <mc:Fallback xmlns="">
          <p:sp>
            <p:nvSpPr>
              <p:cNvPr id="2" name="Title 1"/>
              <p:cNvSpPr>
                <a:spLocks noGrp="1" noRot="1" noChangeAspect="1" noMove="1" noResize="1" noEditPoints="1" noAdjustHandles="1" noChangeArrowheads="1" noChangeShapeType="1" noTextEdit="1"/>
              </p:cNvSpPr>
              <p:nvPr>
                <p:ph type="title" sz="quarter"/>
              </p:nvPr>
            </p:nvSpPr>
            <p:spPr>
              <a:xfrm>
                <a:off x="22264" y="15766"/>
                <a:ext cx="9143999" cy="6842234"/>
              </a:xfrm>
              <a:blipFill rotWithShape="1">
                <a:blip r:embed="rId3"/>
                <a:stretch>
                  <a:fillRect/>
                </a:stretch>
              </a:blipFill>
              <a:ln w="66675">
                <a:solidFill>
                  <a:schemeClr val="accent1"/>
                </a:solidFill>
              </a:ln>
            </p:spPr>
            <p:txBody>
              <a:bodyPr/>
              <a:lstStyle/>
              <a:p>
                <a:r>
                  <a:rPr lang="en-IE">
                    <a:noFill/>
                  </a:rPr>
                  <a:t> </a:t>
                </a:r>
              </a:p>
            </p:txBody>
          </p:sp>
        </mc:Fallback>
      </mc:AlternateContent>
      <p:sp>
        <p:nvSpPr>
          <p:cNvPr id="3" name="Rectangle 2"/>
          <p:cNvSpPr/>
          <p:nvPr/>
        </p:nvSpPr>
        <p:spPr>
          <a:xfrm>
            <a:off x="6594872" y="4484912"/>
            <a:ext cx="575799" cy="492443"/>
          </a:xfrm>
          <a:prstGeom prst="rect">
            <a:avLst/>
          </a:prstGeom>
        </p:spPr>
        <p:txBody>
          <a:bodyPr wrap="none">
            <a:spAutoFit/>
          </a:bodyPr>
          <a:lstStyle/>
          <a:p>
            <a:pPr algn="ctr"/>
            <a:r>
              <a:rPr lang="en-IE" sz="2600" dirty="0">
                <a:solidFill>
                  <a:schemeClr val="bg1"/>
                </a:solidFill>
                <a:latin typeface="Calibri" panose="020F0502020204030204" pitchFamily="34" charset="0"/>
              </a:rPr>
              <a:t> </a:t>
            </a:r>
            <a:r>
              <a:rPr lang="en-IE" sz="2600" dirty="0">
                <a:solidFill>
                  <a:schemeClr val="bg1"/>
                </a:solidFill>
                <a:latin typeface="Cambria Math"/>
                <a:ea typeface="Cambria Math"/>
              </a:rPr>
              <a:t>ℕ</a:t>
            </a:r>
            <a:r>
              <a:rPr lang="en-IE" sz="2600" dirty="0">
                <a:solidFill>
                  <a:schemeClr val="bg1"/>
                </a:solidFill>
                <a:latin typeface="Calibri" panose="020F0502020204030204" pitchFamily="34" charset="0"/>
              </a:rPr>
              <a:t> </a:t>
            </a:r>
          </a:p>
        </p:txBody>
      </p:sp>
      <p:sp>
        <p:nvSpPr>
          <p:cNvPr id="21" name="Rectangle 20"/>
          <p:cNvSpPr/>
          <p:nvPr/>
        </p:nvSpPr>
        <p:spPr>
          <a:xfrm>
            <a:off x="2536519" y="4168374"/>
            <a:ext cx="445212" cy="569756"/>
          </a:xfrm>
          <a:prstGeom prst="rect">
            <a:avLst/>
          </a:prstGeom>
          <a:noFill/>
        </p:spPr>
        <p:txBody>
          <a:bodyPr wrap="none">
            <a:spAutoFit/>
          </a:bodyPr>
          <a:lstStyle/>
          <a:p>
            <a:pPr lvl="0" algn="ctr"/>
            <a:r>
              <a:rPr lang="en-IE" sz="2400" dirty="0" smtClean="0">
                <a:latin typeface="Calibri" panose="020F0502020204030204" pitchFamily="34" charset="0"/>
                <a:ea typeface="Cambria Math"/>
              </a:rPr>
              <a:t>ℚ</a:t>
            </a:r>
            <a:endParaRPr lang="en-IE" sz="2400" dirty="0">
              <a:latin typeface="Calibri" panose="020F0502020204030204" pitchFamily="34" charset="0"/>
            </a:endParaRPr>
          </a:p>
        </p:txBody>
      </p:sp>
      <p:grpSp>
        <p:nvGrpSpPr>
          <p:cNvPr id="22" name="Group 21"/>
          <p:cNvGrpSpPr/>
          <p:nvPr/>
        </p:nvGrpSpPr>
        <p:grpSpPr>
          <a:xfrm>
            <a:off x="187982" y="3003172"/>
            <a:ext cx="8614400" cy="3657600"/>
            <a:chOff x="389973" y="1752469"/>
            <a:chExt cx="8694218" cy="4608512"/>
          </a:xfrm>
          <a:solidFill>
            <a:schemeClr val="bg1"/>
          </a:solidFill>
        </p:grpSpPr>
        <p:sp>
          <p:nvSpPr>
            <p:cNvPr id="23" name="Oval 22"/>
            <p:cNvSpPr/>
            <p:nvPr/>
          </p:nvSpPr>
          <p:spPr>
            <a:xfrm>
              <a:off x="443231" y="1752469"/>
              <a:ext cx="8640960" cy="4608512"/>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latin typeface="Calibri" panose="020F0502020204030204" pitchFamily="34" charset="0"/>
              </a:endParaRPr>
            </a:p>
          </p:txBody>
        </p:sp>
        <p:sp>
          <p:nvSpPr>
            <p:cNvPr id="24" name="Oval 23"/>
            <p:cNvSpPr/>
            <p:nvPr/>
          </p:nvSpPr>
          <p:spPr>
            <a:xfrm>
              <a:off x="2539255" y="2748138"/>
              <a:ext cx="6065196" cy="215381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latin typeface="Calibri" panose="020F0502020204030204" pitchFamily="34" charset="0"/>
              </a:endParaRPr>
            </a:p>
          </p:txBody>
        </p:sp>
        <p:sp>
          <p:nvSpPr>
            <p:cNvPr id="25" name="Rectangle 24"/>
            <p:cNvSpPr/>
            <p:nvPr/>
          </p:nvSpPr>
          <p:spPr>
            <a:xfrm>
              <a:off x="389973" y="2476779"/>
              <a:ext cx="543591" cy="774836"/>
            </a:xfrm>
            <a:prstGeom prst="rect">
              <a:avLst/>
            </a:prstGeom>
            <a:noFill/>
          </p:spPr>
          <p:txBody>
            <a:bodyPr wrap="none">
              <a:spAutoFit/>
            </a:bodyPr>
            <a:lstStyle/>
            <a:p>
              <a:pPr lvl="0" algn="ctr"/>
              <a:r>
                <a:rPr lang="en-IE" sz="2600" dirty="0" smtClean="0">
                  <a:latin typeface="Calibri" panose="020F0502020204030204" pitchFamily="34" charset="0"/>
                </a:rPr>
                <a:t> </a:t>
              </a:r>
              <a:r>
                <a:rPr lang="en-IE" sz="2600" dirty="0">
                  <a:latin typeface="Calibri" panose="020F0502020204030204" pitchFamily="34" charset="0"/>
                  <a:ea typeface="Cambria Math"/>
                </a:rPr>
                <a:t>ℝ</a:t>
              </a:r>
              <a:endParaRPr lang="en-IE" sz="2600" dirty="0">
                <a:latin typeface="Calibri" panose="020F0502020204030204" pitchFamily="34" charset="0"/>
              </a:endParaRPr>
            </a:p>
          </p:txBody>
        </p:sp>
        <p:sp>
          <p:nvSpPr>
            <p:cNvPr id="26" name="Oval 25"/>
            <p:cNvSpPr/>
            <p:nvPr/>
          </p:nvSpPr>
          <p:spPr>
            <a:xfrm>
              <a:off x="5023430" y="2993740"/>
              <a:ext cx="3528391" cy="166260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latin typeface="Calibri" panose="020F0502020204030204" pitchFamily="34" charset="0"/>
              </a:endParaRPr>
            </a:p>
          </p:txBody>
        </p:sp>
        <p:sp>
          <p:nvSpPr>
            <p:cNvPr id="27" name="Oval 26"/>
            <p:cNvSpPr/>
            <p:nvPr/>
          </p:nvSpPr>
          <p:spPr>
            <a:xfrm>
              <a:off x="6584953" y="3245768"/>
              <a:ext cx="1880592" cy="1158552"/>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smtClean="0">
                  <a:latin typeface="Calibri" panose="020F0502020204030204" pitchFamily="34" charset="0"/>
                </a:rPr>
                <a:t> </a:t>
              </a:r>
            </a:p>
          </p:txBody>
        </p:sp>
        <p:sp>
          <p:nvSpPr>
            <p:cNvPr id="28" name="Rectangle 27"/>
            <p:cNvSpPr/>
            <p:nvPr/>
          </p:nvSpPr>
          <p:spPr>
            <a:xfrm>
              <a:off x="2442029" y="2705154"/>
              <a:ext cx="449337" cy="726409"/>
            </a:xfrm>
            <a:prstGeom prst="rect">
              <a:avLst/>
            </a:prstGeom>
            <a:noFill/>
          </p:spPr>
          <p:txBody>
            <a:bodyPr wrap="none">
              <a:spAutoFit/>
            </a:bodyPr>
            <a:lstStyle/>
            <a:p>
              <a:pPr lvl="0" algn="ctr"/>
              <a:r>
                <a:rPr lang="en-IE" sz="2400" dirty="0" smtClean="0">
                  <a:latin typeface="Calibri" panose="020F0502020204030204" pitchFamily="34" charset="0"/>
                  <a:ea typeface="Cambria Math"/>
                </a:rPr>
                <a:t>ℚ</a:t>
              </a:r>
              <a:endParaRPr lang="en-IE" sz="2400" dirty="0">
                <a:latin typeface="Calibri" panose="020F0502020204030204" pitchFamily="34" charset="0"/>
              </a:endParaRPr>
            </a:p>
          </p:txBody>
        </p:sp>
      </p:grpSp>
      <p:sp>
        <p:nvSpPr>
          <p:cNvPr id="29" name="Rectangle 28"/>
          <p:cNvSpPr/>
          <p:nvPr/>
        </p:nvSpPr>
        <p:spPr>
          <a:xfrm>
            <a:off x="5876417" y="4268424"/>
            <a:ext cx="575799" cy="492443"/>
          </a:xfrm>
          <a:prstGeom prst="rect">
            <a:avLst/>
          </a:prstGeom>
        </p:spPr>
        <p:txBody>
          <a:bodyPr wrap="none">
            <a:spAutoFit/>
          </a:bodyPr>
          <a:lstStyle/>
          <a:p>
            <a:pPr algn="ctr"/>
            <a:r>
              <a:rPr lang="en-IE" sz="2600" dirty="0">
                <a:latin typeface="Calibri" panose="020F0502020204030204" pitchFamily="34" charset="0"/>
              </a:rPr>
              <a:t> </a:t>
            </a:r>
            <a:r>
              <a:rPr lang="en-IE" sz="2600" dirty="0">
                <a:latin typeface="Cambria Math"/>
                <a:ea typeface="Cambria Math"/>
              </a:rPr>
              <a:t>ℕ</a:t>
            </a:r>
            <a:r>
              <a:rPr lang="en-IE" sz="2600" dirty="0">
                <a:latin typeface="Calibri" panose="020F0502020204030204" pitchFamily="34" charset="0"/>
              </a:rPr>
              <a:t> </a:t>
            </a:r>
          </a:p>
        </p:txBody>
      </p:sp>
      <p:sp>
        <p:nvSpPr>
          <p:cNvPr id="30" name="Rectangle 29"/>
          <p:cNvSpPr/>
          <p:nvPr/>
        </p:nvSpPr>
        <p:spPr>
          <a:xfrm>
            <a:off x="4478911" y="4126530"/>
            <a:ext cx="370614" cy="461665"/>
          </a:xfrm>
          <a:prstGeom prst="rect">
            <a:avLst/>
          </a:prstGeom>
        </p:spPr>
        <p:txBody>
          <a:bodyPr wrap="none">
            <a:spAutoFit/>
          </a:bodyPr>
          <a:lstStyle/>
          <a:p>
            <a:pPr lvl="0" algn="ctr"/>
            <a:r>
              <a:rPr lang="en-IE" sz="2400" dirty="0">
                <a:latin typeface="Cambria Math"/>
                <a:ea typeface="Cambria Math"/>
              </a:rPr>
              <a:t>ℤ</a:t>
            </a:r>
            <a:endParaRPr lang="en-IE" sz="2400" dirty="0">
              <a:latin typeface="Calibri" panose="020F0502020204030204" pitchFamily="34" charset="0"/>
            </a:endParaRPr>
          </a:p>
        </p:txBody>
      </p:sp>
    </p:spTree>
    <p:extLst>
      <p:ext uri="{BB962C8B-B14F-4D97-AF65-F5344CB8AC3E}">
        <p14:creationId xmlns:p14="http://schemas.microsoft.com/office/powerpoint/2010/main" val="116178739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5" name="Title 1"/>
              <p:cNvSpPr>
                <a:spLocks noGrp="1"/>
              </p:cNvSpPr>
              <p:nvPr>
                <p:ph type="title" sz="quarter"/>
              </p:nvPr>
            </p:nvSpPr>
            <p:spPr>
              <a:xfrm>
                <a:off x="22264" y="15766"/>
                <a:ext cx="9143999" cy="6842234"/>
              </a:xfrm>
              <a:solidFill>
                <a:schemeClr val="bg1">
                  <a:lumMod val="95000"/>
                </a:schemeClr>
              </a:solidFill>
              <a:ln w="66675">
                <a:solidFill>
                  <a:schemeClr val="accent1"/>
                </a:solidFill>
              </a:ln>
            </p:spPr>
            <p:txBody>
              <a:bodyPr anchor="t"/>
              <a:lstStyle/>
              <a:p>
                <a:pPr marL="914400" indent="-457200">
                  <a:lnSpc>
                    <a:spcPct val="80000"/>
                  </a:lnSpc>
                </a:pPr>
                <a:r>
                  <a:rPr lang="en-IE" sz="2300" dirty="0" smtClean="0"/>
                  <a:t>        </a:t>
                </a:r>
                <a:br>
                  <a:rPr lang="en-IE" sz="2300" dirty="0" smtClean="0"/>
                </a:br>
                <a:r>
                  <a:rPr lang="en-IE" sz="2200" b="0" dirty="0" smtClean="0">
                    <a:solidFill>
                      <a:srgbClr val="0070C0"/>
                    </a:solidFill>
                  </a:rPr>
                  <a:t>The diagram represents the sets: Natural </a:t>
                </a:r>
                <a:r>
                  <a:rPr lang="en-IE" sz="2200" b="0" dirty="0">
                    <a:solidFill>
                      <a:srgbClr val="0070C0"/>
                    </a:solidFill>
                  </a:rPr>
                  <a:t>Numbers </a:t>
                </a:r>
                <a14:m>
                  <m:oMath xmlns:m="http://schemas.openxmlformats.org/officeDocument/2006/math">
                    <m:r>
                      <a:rPr lang="en-IE" sz="2200" b="0" i="1">
                        <a:solidFill>
                          <a:srgbClr val="0070C0"/>
                        </a:solidFill>
                        <a:latin typeface="Cambria Math"/>
                        <a:ea typeface="Cambria Math"/>
                      </a:rPr>
                      <m:t>ℕ</m:t>
                    </m:r>
                    <m:r>
                      <a:rPr lang="en-IE" sz="2200" b="0" i="0" smtClean="0">
                        <a:solidFill>
                          <a:srgbClr val="0070C0"/>
                        </a:solidFill>
                        <a:latin typeface="Cambria Math"/>
                        <a:ea typeface="Cambria Math"/>
                      </a:rPr>
                      <m:t>, </m:t>
                    </m:r>
                  </m:oMath>
                </a14:m>
                <a:r>
                  <a:rPr lang="en-IE" sz="2200" b="0" dirty="0" smtClean="0">
                    <a:solidFill>
                      <a:srgbClr val="0070C0"/>
                    </a:solidFill>
                  </a:rPr>
                  <a:t/>
                </a:r>
                <a:br>
                  <a:rPr lang="en-IE" sz="2200" b="0" dirty="0" smtClean="0">
                    <a:solidFill>
                      <a:srgbClr val="0070C0"/>
                    </a:solidFill>
                  </a:rPr>
                </a:br>
                <a:r>
                  <a:rPr lang="en-IE" sz="2200" b="0" dirty="0" smtClean="0">
                    <a:solidFill>
                      <a:srgbClr val="0070C0"/>
                    </a:solidFill>
                  </a:rPr>
                  <a:t>Integers </a:t>
                </a:r>
                <a14:m>
                  <m:oMath xmlns:m="http://schemas.openxmlformats.org/officeDocument/2006/math">
                    <m:r>
                      <a:rPr lang="en-IE" sz="2200" b="0" i="1">
                        <a:solidFill>
                          <a:srgbClr val="0070C0"/>
                        </a:solidFill>
                        <a:latin typeface="Cambria Math"/>
                        <a:ea typeface="Cambria Math"/>
                      </a:rPr>
                      <m:t>ℤ</m:t>
                    </m:r>
                    <m:r>
                      <a:rPr lang="en-IE" sz="2200" b="0" i="0" smtClean="0">
                        <a:solidFill>
                          <a:srgbClr val="0070C0"/>
                        </a:solidFill>
                        <a:latin typeface="Cambria Math"/>
                        <a:ea typeface="Cambria Math"/>
                      </a:rPr>
                      <m:t>, </m:t>
                    </m:r>
                  </m:oMath>
                </a14:m>
                <a:r>
                  <a:rPr lang="en-IE" sz="2200" b="0" dirty="0">
                    <a:solidFill>
                      <a:srgbClr val="0070C0"/>
                    </a:solidFill>
                  </a:rPr>
                  <a:t>Rational</a:t>
                </a:r>
                <a:r>
                  <a:rPr lang="en-IE" sz="2200" b="0" dirty="0" smtClean="0">
                    <a:solidFill>
                      <a:srgbClr val="0070C0"/>
                    </a:solidFill>
                  </a:rPr>
                  <a:t> </a:t>
                </a:r>
                <a:r>
                  <a:rPr lang="en-IE" sz="2200" b="0" dirty="0">
                    <a:solidFill>
                      <a:srgbClr val="0070C0"/>
                    </a:solidFill>
                  </a:rPr>
                  <a:t>Numbers</a:t>
                </a:r>
                <a14:m>
                  <m:oMath xmlns:m="http://schemas.openxmlformats.org/officeDocument/2006/math">
                    <m:r>
                      <a:rPr lang="en-IE" sz="2200" b="0" i="0" smtClean="0">
                        <a:solidFill>
                          <a:srgbClr val="0070C0"/>
                        </a:solidFill>
                        <a:latin typeface="Cambria Math"/>
                        <a:ea typeface="Cambria Math"/>
                      </a:rPr>
                      <m:t> </m:t>
                    </m:r>
                    <m:r>
                      <a:rPr lang="en-IE" sz="2200" b="0" i="1">
                        <a:solidFill>
                          <a:srgbClr val="0070C0"/>
                        </a:solidFill>
                        <a:latin typeface="Cambria Math"/>
                        <a:ea typeface="Cambria Math"/>
                      </a:rPr>
                      <m:t>ℚ</m:t>
                    </m:r>
                    <m:r>
                      <a:rPr lang="en-IE" sz="2200" b="0" i="1">
                        <a:solidFill>
                          <a:srgbClr val="0070C0"/>
                        </a:solidFill>
                        <a:latin typeface="Cambria Math"/>
                        <a:ea typeface="Cambria Math"/>
                      </a:rPr>
                      <m:t> </m:t>
                    </m:r>
                    <m:r>
                      <a:rPr lang="en-IE" sz="2200" b="0" i="1" smtClean="0">
                        <a:solidFill>
                          <a:srgbClr val="0070C0"/>
                        </a:solidFill>
                        <a:latin typeface="Cambria Math"/>
                        <a:ea typeface="Cambria Math"/>
                      </a:rPr>
                      <m:t>𝑎𝑛𝑑</m:t>
                    </m:r>
                    <m:r>
                      <a:rPr lang="en-IE" sz="2200" b="0" i="1" smtClean="0">
                        <a:solidFill>
                          <a:srgbClr val="0070C0"/>
                        </a:solidFill>
                        <a:latin typeface="Cambria Math"/>
                        <a:ea typeface="Cambria Math"/>
                      </a:rPr>
                      <m:t> </m:t>
                    </m:r>
                  </m:oMath>
                </a14:m>
                <a:r>
                  <a:rPr lang="en-IE" sz="2200" b="0" dirty="0" smtClean="0">
                    <a:solidFill>
                      <a:srgbClr val="0070C0"/>
                    </a:solidFill>
                  </a:rPr>
                  <a:t>Real Numbers </a:t>
                </a:r>
                <a:r>
                  <a:rPr lang="en-IE" sz="2200" b="0" dirty="0">
                    <a:solidFill>
                      <a:srgbClr val="0070C0"/>
                    </a:solidFill>
                    <a:ea typeface="Cambria Math"/>
                  </a:rPr>
                  <a:t>ℝ</a:t>
                </a:r>
                <a:r>
                  <a:rPr lang="en-IE" sz="2200" b="0" dirty="0" smtClean="0">
                    <a:solidFill>
                      <a:srgbClr val="0070C0"/>
                    </a:solidFill>
                  </a:rPr>
                  <a:t>. </a:t>
                </a:r>
                <a:br>
                  <a:rPr lang="en-IE" sz="2200" b="0" dirty="0" smtClean="0">
                    <a:solidFill>
                      <a:srgbClr val="0070C0"/>
                    </a:solidFill>
                  </a:rPr>
                </a:br>
                <a:r>
                  <a:rPr lang="en-IE" sz="2200" b="0" dirty="0" smtClean="0">
                    <a:solidFill>
                      <a:srgbClr val="0070C0"/>
                    </a:solidFill>
                  </a:rPr>
                  <a:t/>
                </a:r>
                <a:br>
                  <a:rPr lang="en-IE" sz="2200" b="0" dirty="0" smtClean="0">
                    <a:solidFill>
                      <a:srgbClr val="0070C0"/>
                    </a:solidFill>
                  </a:rPr>
                </a:br>
                <a:r>
                  <a:rPr lang="en-IE" sz="2200" b="0" dirty="0" smtClean="0">
                    <a:solidFill>
                      <a:srgbClr val="0070C0"/>
                    </a:solidFill>
                  </a:rPr>
                  <a:t>Insert </a:t>
                </a:r>
                <a:r>
                  <a:rPr lang="en-IE" sz="2200" b="0" dirty="0">
                    <a:solidFill>
                      <a:srgbClr val="0070C0"/>
                    </a:solidFill>
                  </a:rPr>
                  <a:t>each of the following numbers in </a:t>
                </a:r>
                <a:r>
                  <a:rPr lang="en-IE" sz="2200" b="0" dirty="0" smtClean="0">
                    <a:solidFill>
                      <a:srgbClr val="0070C0"/>
                    </a:solidFill>
                  </a:rPr>
                  <a:t>the </a:t>
                </a:r>
                <a:r>
                  <a:rPr lang="en-IE" sz="2200" b="0" dirty="0">
                    <a:solidFill>
                      <a:srgbClr val="0070C0"/>
                    </a:solidFill>
                  </a:rPr>
                  <a:t>correct place on the diagram</a:t>
                </a:r>
                <a:r>
                  <a:rPr lang="en-IE" sz="2200" b="0" dirty="0" smtClean="0">
                    <a:solidFill>
                      <a:srgbClr val="0070C0"/>
                    </a:solidFill>
                  </a:rPr>
                  <a:t>:</a:t>
                </a:r>
                <a:br>
                  <a:rPr lang="en-IE" sz="2200" b="0" dirty="0" smtClean="0">
                    <a:solidFill>
                      <a:srgbClr val="0070C0"/>
                    </a:solidFill>
                  </a:rPr>
                </a:br>
                <a:r>
                  <a:rPr lang="en-IE" sz="2300" b="0" dirty="0">
                    <a:solidFill>
                      <a:srgbClr val="0070C0"/>
                    </a:solidFill>
                  </a:rPr>
                  <a:t/>
                </a:r>
                <a:br>
                  <a:rPr lang="en-IE" sz="2300" b="0" dirty="0">
                    <a:solidFill>
                      <a:srgbClr val="0070C0"/>
                    </a:solidFill>
                  </a:rPr>
                </a:br>
                <a:r>
                  <a:rPr lang="en-IE" sz="2300" dirty="0" smtClean="0">
                    <a:solidFill>
                      <a:schemeClr val="tx1"/>
                    </a:solidFill>
                  </a:rPr>
                  <a:t>5</a:t>
                </a:r>
                <a14:m>
                  <m:oMath xmlns:m="http://schemas.openxmlformats.org/officeDocument/2006/math">
                    <m:r>
                      <a:rPr lang="en-IE" sz="2300" b="1" i="1" dirty="0">
                        <a:solidFill>
                          <a:schemeClr val="tx1"/>
                        </a:solidFill>
                        <a:latin typeface="Cambria Math"/>
                      </a:rPr>
                      <m:t>, </m:t>
                    </m:r>
                    <m:r>
                      <a:rPr lang="en-IE" sz="2300" b="1" i="1" dirty="0" smtClean="0">
                        <a:solidFill>
                          <a:schemeClr val="tx1"/>
                        </a:solidFill>
                        <a:latin typeface="Cambria Math"/>
                      </a:rPr>
                      <m:t>𝟏</m:t>
                    </m:r>
                    <m:r>
                      <a:rPr lang="en-IE" sz="2300" b="1" i="1" dirty="0" smtClean="0">
                        <a:solidFill>
                          <a:schemeClr val="tx1"/>
                        </a:solidFill>
                        <a:latin typeface="Cambria Math"/>
                      </a:rPr>
                      <m:t>+</m:t>
                    </m:r>
                    <m:rad>
                      <m:radPr>
                        <m:degHide m:val="on"/>
                        <m:ctrlPr>
                          <a:rPr lang="en-IE" sz="2300" i="1" dirty="0">
                            <a:solidFill>
                              <a:schemeClr val="tx1"/>
                            </a:solidFill>
                            <a:latin typeface="Cambria Math" panose="02040503050406030204" pitchFamily="18" charset="0"/>
                          </a:rPr>
                        </m:ctrlPr>
                      </m:radPr>
                      <m:deg/>
                      <m:e>
                        <m:r>
                          <a:rPr lang="en-IE" sz="2300" b="1" i="1" dirty="0">
                            <a:solidFill>
                              <a:schemeClr val="tx1"/>
                            </a:solidFill>
                            <a:latin typeface="Cambria Math"/>
                          </a:rPr>
                          <m:t>𝟐</m:t>
                        </m:r>
                      </m:e>
                    </m:rad>
                    <m:r>
                      <a:rPr lang="en-IE" sz="2300" b="1" i="1" dirty="0">
                        <a:solidFill>
                          <a:schemeClr val="tx1"/>
                        </a:solidFill>
                        <a:latin typeface="Cambria Math"/>
                      </a:rPr>
                      <m:t>,  </m:t>
                    </m:r>
                    <m:r>
                      <a:rPr lang="en-IE" sz="2300" b="1" i="1" dirty="0" smtClean="0">
                        <a:solidFill>
                          <a:schemeClr val="tx1"/>
                        </a:solidFill>
                        <a:latin typeface="Cambria Math"/>
                      </a:rPr>
                      <m:t>−</m:t>
                    </m:r>
                    <m:r>
                      <a:rPr lang="en-IE" sz="2300" b="1" i="1" dirty="0" smtClean="0">
                        <a:solidFill>
                          <a:schemeClr val="tx1"/>
                        </a:solidFill>
                        <a:latin typeface="Cambria Math"/>
                      </a:rPr>
                      <m:t>𝟗</m:t>
                    </m:r>
                    <m:r>
                      <a:rPr lang="en-IE" sz="2300" b="1" i="1" dirty="0" smtClean="0">
                        <a:solidFill>
                          <a:schemeClr val="tx1"/>
                        </a:solidFill>
                        <a:latin typeface="Cambria Math"/>
                      </a:rPr>
                      <m:t>.</m:t>
                    </m:r>
                    <m:r>
                      <a:rPr lang="en-IE" sz="2300" b="1" i="1" dirty="0" smtClean="0">
                        <a:solidFill>
                          <a:schemeClr val="tx1"/>
                        </a:solidFill>
                        <a:latin typeface="Cambria Math"/>
                      </a:rPr>
                      <m:t>𝟔𝟒𝟎𝟑𝟗𝟏𝟓</m:t>
                    </m:r>
                    <m:r>
                      <a:rPr lang="en-IE" sz="2300" b="1" i="1" dirty="0" smtClean="0">
                        <a:solidFill>
                          <a:schemeClr val="tx1"/>
                        </a:solidFill>
                        <a:latin typeface="Cambria Math"/>
                      </a:rPr>
                      <m:t>..…, −</m:t>
                    </m:r>
                  </m:oMath>
                </a14:m>
                <a:r>
                  <a:rPr lang="en-US" altLang="en-US" sz="2300" dirty="0" smtClean="0">
                    <a:solidFill>
                      <a:schemeClr val="tx1"/>
                    </a:solidFill>
                  </a:rPr>
                  <a:t> </a:t>
                </a:r>
                <a14:m>
                  <m:oMath xmlns:m="http://schemas.openxmlformats.org/officeDocument/2006/math">
                    <m:f>
                      <m:fPr>
                        <m:ctrlPr>
                          <a:rPr lang="en-US" altLang="en-US" sz="2300" i="1" smtClean="0">
                            <a:solidFill>
                              <a:schemeClr val="tx1"/>
                            </a:solidFill>
                            <a:latin typeface="Cambria Math" panose="02040503050406030204" pitchFamily="18" charset="0"/>
                            <a:cs typeface="Arial" charset="0"/>
                          </a:rPr>
                        </m:ctrlPr>
                      </m:fPr>
                      <m:num>
                        <m:r>
                          <a:rPr lang="en-IE" altLang="en-US" sz="2300" b="1" i="1" smtClean="0">
                            <a:solidFill>
                              <a:schemeClr val="tx1"/>
                            </a:solidFill>
                            <a:latin typeface="Cambria Math"/>
                            <a:cs typeface="Arial" charset="0"/>
                          </a:rPr>
                          <m:t>𝟏</m:t>
                        </m:r>
                      </m:num>
                      <m:den>
                        <m:r>
                          <a:rPr lang="en-IE" altLang="en-US" sz="2300" b="1" i="1" smtClean="0">
                            <a:solidFill>
                              <a:schemeClr val="tx1"/>
                            </a:solidFill>
                            <a:latin typeface="Cambria Math"/>
                            <a:cs typeface="Arial" charset="0"/>
                          </a:rPr>
                          <m:t>𝟐</m:t>
                        </m:r>
                      </m:den>
                    </m:f>
                    <m:r>
                      <a:rPr lang="en-US" altLang="en-US" sz="2300" b="1" i="1" smtClean="0">
                        <a:solidFill>
                          <a:schemeClr val="tx1"/>
                        </a:solidFill>
                        <a:latin typeface="Cambria Math"/>
                        <a:cs typeface="Arial" charset="0"/>
                      </a:rPr>
                      <m:t> </m:t>
                    </m:r>
                  </m:oMath>
                </a14:m>
                <a:r>
                  <a:rPr lang="en-US" altLang="en-US" sz="2300" dirty="0">
                    <a:solidFill>
                      <a:schemeClr val="tx1"/>
                    </a:solidFill>
                  </a:rPr>
                  <a:t>, </a:t>
                </a:r>
                <a:r>
                  <a:rPr lang="en-US" altLang="en-US" sz="2300" dirty="0" smtClean="0">
                    <a:solidFill>
                      <a:schemeClr val="tx1"/>
                    </a:solidFill>
                  </a:rPr>
                  <a:t>6.</a:t>
                </a:r>
                <a14:m>
                  <m:oMath xmlns:m="http://schemas.openxmlformats.org/officeDocument/2006/math">
                    <m:acc>
                      <m:accPr>
                        <m:chr m:val="̇"/>
                        <m:ctrlPr>
                          <a:rPr lang="en-US" altLang="en-US" sz="2300" i="1" smtClean="0">
                            <a:solidFill>
                              <a:schemeClr val="tx1"/>
                            </a:solidFill>
                            <a:latin typeface="Cambria Math" panose="02040503050406030204" pitchFamily="18" charset="0"/>
                          </a:rPr>
                        </m:ctrlPr>
                      </m:accPr>
                      <m:e>
                        <m:r>
                          <a:rPr lang="en-IE" altLang="en-US" sz="2300" b="1" i="1" smtClean="0">
                            <a:solidFill>
                              <a:schemeClr val="tx1"/>
                            </a:solidFill>
                            <a:latin typeface="Cambria Math"/>
                          </a:rPr>
                          <m:t>𝟑</m:t>
                        </m:r>
                      </m:e>
                    </m:acc>
                    <m:acc>
                      <m:accPr>
                        <m:chr m:val="̇"/>
                        <m:ctrlPr>
                          <a:rPr lang="en-US" altLang="en-US" sz="2300" i="1" smtClean="0">
                            <a:solidFill>
                              <a:schemeClr val="tx1"/>
                            </a:solidFill>
                            <a:latin typeface="Cambria Math" panose="02040503050406030204" pitchFamily="18" charset="0"/>
                          </a:rPr>
                        </m:ctrlPr>
                      </m:accPr>
                      <m:e>
                        <m:r>
                          <a:rPr lang="en-IE" altLang="en-US" sz="2300" b="1" i="1" smtClean="0">
                            <a:solidFill>
                              <a:schemeClr val="tx1"/>
                            </a:solidFill>
                            <a:latin typeface="Cambria Math"/>
                          </a:rPr>
                          <m:t>𝟔</m:t>
                        </m:r>
                      </m:e>
                    </m:acc>
                  </m:oMath>
                </a14:m>
                <a:r>
                  <a:rPr lang="en-US" altLang="en-US" sz="2300" dirty="0" smtClean="0">
                    <a:solidFill>
                      <a:schemeClr val="tx1"/>
                    </a:solidFill>
                  </a:rPr>
                  <a:t>, 2</a:t>
                </a:r>
                <a14:m>
                  <m:oMath xmlns:m="http://schemas.openxmlformats.org/officeDocument/2006/math">
                    <m:r>
                      <a:rPr lang="en-US" altLang="en-US" sz="2300" i="1" dirty="0" smtClean="0">
                        <a:solidFill>
                          <a:schemeClr val="tx1"/>
                        </a:solidFill>
                        <a:latin typeface="Cambria Math"/>
                        <a:ea typeface="Cambria Math"/>
                      </a:rPr>
                      <m:t>𝝅</m:t>
                    </m:r>
                  </m:oMath>
                </a14:m>
                <a:r>
                  <a:rPr lang="en-US" altLang="en-US" sz="2300" dirty="0" smtClean="0">
                    <a:solidFill>
                      <a:schemeClr val="tx1"/>
                    </a:solidFill>
                  </a:rPr>
                  <a:t> , -3,</a:t>
                </a:r>
                <a:r>
                  <a:rPr lang="en-US" altLang="en-US" sz="2300" dirty="0">
                    <a:solidFill>
                      <a:schemeClr val="tx1"/>
                    </a:solidFill>
                  </a:rPr>
                  <a:t> </a:t>
                </a:r>
                <a:r>
                  <a:rPr lang="en-US" altLang="en-US" sz="2300" dirty="0" smtClean="0">
                    <a:solidFill>
                      <a:schemeClr val="tx1"/>
                    </a:solidFill>
                  </a:rPr>
                  <a:t> </a:t>
                </a:r>
                <a14:m>
                  <m:oMath xmlns:m="http://schemas.openxmlformats.org/officeDocument/2006/math">
                    <m:rad>
                      <m:radPr>
                        <m:ctrlPr>
                          <a:rPr lang="en-US" altLang="en-US" sz="2300" i="1">
                            <a:solidFill>
                              <a:schemeClr val="tx1"/>
                            </a:solidFill>
                            <a:latin typeface="Cambria Math" panose="02040503050406030204" pitchFamily="18" charset="0"/>
                          </a:rPr>
                        </m:ctrlPr>
                      </m:radPr>
                      <m:deg>
                        <m:r>
                          <m:rPr>
                            <m:brk m:alnAt="7"/>
                          </m:rPr>
                          <a:rPr lang="en-IE" altLang="en-US" sz="2300" b="1" i="1">
                            <a:solidFill>
                              <a:schemeClr val="tx1"/>
                            </a:solidFill>
                            <a:latin typeface="Cambria Math"/>
                          </a:rPr>
                          <m:t>𝟑</m:t>
                        </m:r>
                      </m:deg>
                      <m:e>
                        <m:r>
                          <a:rPr lang="en-IE" altLang="en-US" sz="2300" b="1" i="1">
                            <a:solidFill>
                              <a:schemeClr val="tx1"/>
                            </a:solidFill>
                            <a:latin typeface="Cambria Math"/>
                          </a:rPr>
                          <m:t>𝟖</m:t>
                        </m:r>
                      </m:e>
                    </m:rad>
                  </m:oMath>
                </a14:m>
                <a:r>
                  <a:rPr lang="en-US" altLang="en-US" sz="2300" dirty="0" smtClean="0">
                    <a:solidFill>
                      <a:schemeClr val="tx1"/>
                    </a:solidFill>
                  </a:rPr>
                  <a:t> , 0 and -</a:t>
                </a:r>
                <a14:m>
                  <m:oMath xmlns:m="http://schemas.openxmlformats.org/officeDocument/2006/math">
                    <m:rad>
                      <m:radPr>
                        <m:degHide m:val="on"/>
                        <m:ctrlPr>
                          <a:rPr lang="en-US" altLang="en-US" sz="2300" i="1" smtClean="0">
                            <a:solidFill>
                              <a:schemeClr val="tx1"/>
                            </a:solidFill>
                            <a:latin typeface="Cambria Math" panose="02040503050406030204" pitchFamily="18" charset="0"/>
                          </a:rPr>
                        </m:ctrlPr>
                      </m:radPr>
                      <m:deg/>
                      <m:e>
                        <m:r>
                          <a:rPr lang="en-IE" altLang="en-US" sz="2300" b="1" i="1" smtClean="0">
                            <a:solidFill>
                              <a:schemeClr val="tx1"/>
                            </a:solidFill>
                            <a:latin typeface="Cambria Math"/>
                          </a:rPr>
                          <m:t>𝟑</m:t>
                        </m:r>
                      </m:e>
                    </m:rad>
                    <m:r>
                      <a:rPr lang="en-IE" altLang="en-US" sz="2300" b="1" i="1" smtClean="0">
                        <a:solidFill>
                          <a:schemeClr val="tx1"/>
                        </a:solidFill>
                        <a:latin typeface="Cambria Math"/>
                      </a:rPr>
                      <m:t>.</m:t>
                    </m:r>
                  </m:oMath>
                </a14:m>
                <a:r>
                  <a:rPr lang="en-US" altLang="en-US" sz="2300" b="0" dirty="0" smtClean="0">
                    <a:solidFill>
                      <a:srgbClr val="00B0F0"/>
                    </a:solidFill>
                  </a:rPr>
                  <a:t>	</a:t>
                </a:r>
                <a:r>
                  <a:rPr lang="en-US" altLang="en-US" sz="2400" b="0" dirty="0" smtClean="0">
                    <a:solidFill>
                      <a:srgbClr val="00B0F0"/>
                    </a:solidFill>
                  </a:rPr>
                  <a:t> 	</a:t>
                </a:r>
                <a:r>
                  <a:rPr lang="en-US" altLang="en-US" sz="2400" b="0" dirty="0">
                    <a:solidFill>
                      <a:srgbClr val="00B0F0"/>
                    </a:solidFill>
                  </a:rPr>
                  <a:t>	</a:t>
                </a:r>
                <a:r>
                  <a:rPr lang="en-US" altLang="en-US" sz="2400" b="0" dirty="0" smtClean="0">
                    <a:solidFill>
                      <a:srgbClr val="00B0F0"/>
                    </a:solidFill>
                  </a:rPr>
                  <a:t/>
                </a:r>
                <a:br>
                  <a:rPr lang="en-US" altLang="en-US" sz="2400" b="0" dirty="0" smtClean="0">
                    <a:solidFill>
                      <a:srgbClr val="00B0F0"/>
                    </a:solidFill>
                  </a:rPr>
                </a:br>
                <a:r>
                  <a:rPr lang="en-US" altLang="en-US" sz="2400" b="0" dirty="0" smtClean="0">
                    <a:solidFill>
                      <a:srgbClr val="00B0F0"/>
                    </a:solidFill>
                  </a:rPr>
                  <a:t/>
                </a:r>
                <a:br>
                  <a:rPr lang="en-US" altLang="en-US" sz="2400" b="0" dirty="0" smtClean="0">
                    <a:solidFill>
                      <a:srgbClr val="00B0F0"/>
                    </a:solidFill>
                  </a:rPr>
                </a:br>
                <a:r>
                  <a:rPr lang="en-US" altLang="en-US" sz="2400" dirty="0">
                    <a:solidFill>
                      <a:srgbClr val="00B0F0"/>
                    </a:solidFill>
                    <a:cs typeface="Arial" charset="0"/>
                  </a:rPr>
                  <a:t/>
                </a:r>
                <a:br>
                  <a:rPr lang="en-US" altLang="en-US" sz="2400" dirty="0">
                    <a:solidFill>
                      <a:srgbClr val="00B0F0"/>
                    </a:solidFill>
                    <a:cs typeface="Arial" charset="0"/>
                  </a:rPr>
                </a:br>
                <a:r>
                  <a:rPr lang="en-IE" sz="2400" i="1" dirty="0">
                    <a:latin typeface="Cambria Math"/>
                  </a:rPr>
                  <a:t/>
                </a:r>
                <a:br>
                  <a:rPr lang="en-IE" sz="2400" i="1" dirty="0">
                    <a:latin typeface="Cambria Math"/>
                  </a:rPr>
                </a:br>
                <a:endParaRPr lang="en-IE" sz="2400" dirty="0">
                  <a:latin typeface="Century Gothic" panose="020B0502020202020204" pitchFamily="34" charset="0"/>
                </a:endParaRPr>
              </a:p>
            </p:txBody>
          </p:sp>
        </mc:Choice>
        <mc:Fallback xmlns="">
          <p:sp>
            <p:nvSpPr>
              <p:cNvPr id="25" name="Title 1"/>
              <p:cNvSpPr>
                <a:spLocks noGrp="1" noRot="1" noChangeAspect="1" noMove="1" noResize="1" noEditPoints="1" noAdjustHandles="1" noChangeArrowheads="1" noChangeShapeType="1" noTextEdit="1"/>
              </p:cNvSpPr>
              <p:nvPr>
                <p:ph type="title" sz="quarter"/>
              </p:nvPr>
            </p:nvSpPr>
            <p:spPr>
              <a:xfrm>
                <a:off x="22264" y="15766"/>
                <a:ext cx="9143999" cy="6842234"/>
              </a:xfrm>
              <a:blipFill rotWithShape="1">
                <a:blip r:embed="rId3"/>
                <a:stretch>
                  <a:fillRect/>
                </a:stretch>
              </a:blipFill>
              <a:ln w="66675">
                <a:solidFill>
                  <a:schemeClr val="accent1"/>
                </a:solidFill>
              </a:ln>
            </p:spPr>
            <p:txBody>
              <a:bodyPr/>
              <a:lstStyle/>
              <a:p>
                <a:r>
                  <a:rPr lang="en-IE">
                    <a:noFill/>
                  </a:rPr>
                  <a:t> </a:t>
                </a:r>
              </a:p>
            </p:txBody>
          </p:sp>
        </mc:Fallback>
      </mc:AlternateContent>
      <p:grpSp>
        <p:nvGrpSpPr>
          <p:cNvPr id="6" name="Group 5"/>
          <p:cNvGrpSpPr/>
          <p:nvPr/>
        </p:nvGrpSpPr>
        <p:grpSpPr>
          <a:xfrm>
            <a:off x="187982" y="2822031"/>
            <a:ext cx="8614400" cy="3614670"/>
            <a:chOff x="389973" y="1752469"/>
            <a:chExt cx="8694218" cy="4608512"/>
          </a:xfrm>
          <a:solidFill>
            <a:schemeClr val="bg1"/>
          </a:solidFill>
        </p:grpSpPr>
        <p:sp>
          <p:nvSpPr>
            <p:cNvPr id="8" name="Oval 7"/>
            <p:cNvSpPr/>
            <p:nvPr/>
          </p:nvSpPr>
          <p:spPr>
            <a:xfrm>
              <a:off x="443231" y="1752469"/>
              <a:ext cx="8640960" cy="4608512"/>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latin typeface="Calibri" panose="020F0502020204030204" pitchFamily="34" charset="0"/>
              </a:endParaRPr>
            </a:p>
          </p:txBody>
        </p:sp>
        <p:sp>
          <p:nvSpPr>
            <p:cNvPr id="11" name="Oval 10"/>
            <p:cNvSpPr/>
            <p:nvPr/>
          </p:nvSpPr>
          <p:spPr>
            <a:xfrm>
              <a:off x="2539255" y="2748138"/>
              <a:ext cx="6065196" cy="215381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latin typeface="Calibri" panose="020F0502020204030204" pitchFamily="34" charset="0"/>
              </a:endParaRPr>
            </a:p>
          </p:txBody>
        </p:sp>
        <p:sp>
          <p:nvSpPr>
            <p:cNvPr id="12" name="Rectangle 11"/>
            <p:cNvSpPr/>
            <p:nvPr/>
          </p:nvSpPr>
          <p:spPr>
            <a:xfrm>
              <a:off x="389973" y="2258265"/>
              <a:ext cx="543591" cy="774836"/>
            </a:xfrm>
            <a:prstGeom prst="rect">
              <a:avLst/>
            </a:prstGeom>
            <a:noFill/>
          </p:spPr>
          <p:txBody>
            <a:bodyPr wrap="none">
              <a:spAutoFit/>
            </a:bodyPr>
            <a:lstStyle/>
            <a:p>
              <a:pPr lvl="0" algn="ctr"/>
              <a:r>
                <a:rPr lang="en-IE" sz="2600" dirty="0" smtClean="0">
                  <a:latin typeface="Calibri" panose="020F0502020204030204" pitchFamily="34" charset="0"/>
                </a:rPr>
                <a:t> </a:t>
              </a:r>
              <a:r>
                <a:rPr lang="en-IE" sz="2600" dirty="0">
                  <a:latin typeface="Calibri" panose="020F0502020204030204" pitchFamily="34" charset="0"/>
                  <a:ea typeface="Cambria Math"/>
                </a:rPr>
                <a:t>ℝ</a:t>
              </a:r>
              <a:endParaRPr lang="en-IE" sz="2600" dirty="0">
                <a:latin typeface="Calibri" panose="020F0502020204030204" pitchFamily="34" charset="0"/>
              </a:endParaRPr>
            </a:p>
          </p:txBody>
        </p:sp>
        <p:sp>
          <p:nvSpPr>
            <p:cNvPr id="13" name="Oval 12"/>
            <p:cNvSpPr/>
            <p:nvPr/>
          </p:nvSpPr>
          <p:spPr>
            <a:xfrm>
              <a:off x="5023430" y="2993740"/>
              <a:ext cx="3528391" cy="166260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latin typeface="Calibri" panose="020F0502020204030204" pitchFamily="34" charset="0"/>
              </a:endParaRPr>
            </a:p>
          </p:txBody>
        </p:sp>
        <p:sp>
          <p:nvSpPr>
            <p:cNvPr id="15" name="Oval 14"/>
            <p:cNvSpPr/>
            <p:nvPr/>
          </p:nvSpPr>
          <p:spPr>
            <a:xfrm>
              <a:off x="6584953" y="3245768"/>
              <a:ext cx="1880592" cy="1158552"/>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smtClean="0">
                  <a:latin typeface="Calibri" panose="020F0502020204030204" pitchFamily="34" charset="0"/>
                </a:rPr>
                <a:t> </a:t>
              </a:r>
            </a:p>
          </p:txBody>
        </p:sp>
        <p:sp>
          <p:nvSpPr>
            <p:cNvPr id="17" name="Rectangle 16"/>
            <p:cNvSpPr/>
            <p:nvPr/>
          </p:nvSpPr>
          <p:spPr>
            <a:xfrm>
              <a:off x="2442029" y="2705154"/>
              <a:ext cx="449337" cy="726409"/>
            </a:xfrm>
            <a:prstGeom prst="rect">
              <a:avLst/>
            </a:prstGeom>
            <a:noFill/>
          </p:spPr>
          <p:txBody>
            <a:bodyPr wrap="none">
              <a:spAutoFit/>
            </a:bodyPr>
            <a:lstStyle/>
            <a:p>
              <a:pPr lvl="0" algn="ctr"/>
              <a:r>
                <a:rPr lang="en-IE" sz="2400" dirty="0" smtClean="0">
                  <a:latin typeface="Calibri" panose="020F0502020204030204" pitchFamily="34" charset="0"/>
                  <a:ea typeface="Cambria Math"/>
                </a:rPr>
                <a:t>ℚ</a:t>
              </a:r>
              <a:endParaRPr lang="en-IE" sz="2400" dirty="0">
                <a:latin typeface="Calibri" panose="020F0502020204030204" pitchFamily="34" charset="0"/>
              </a:endParaRPr>
            </a:p>
          </p:txBody>
        </p:sp>
      </p:grpSp>
      <p:sp>
        <p:nvSpPr>
          <p:cNvPr id="3" name="Rectangle 2"/>
          <p:cNvSpPr/>
          <p:nvPr/>
        </p:nvSpPr>
        <p:spPr>
          <a:xfrm>
            <a:off x="5975124" y="3794010"/>
            <a:ext cx="575799" cy="492443"/>
          </a:xfrm>
          <a:prstGeom prst="rect">
            <a:avLst/>
          </a:prstGeom>
        </p:spPr>
        <p:txBody>
          <a:bodyPr wrap="none">
            <a:spAutoFit/>
          </a:bodyPr>
          <a:lstStyle/>
          <a:p>
            <a:pPr algn="ctr"/>
            <a:r>
              <a:rPr lang="en-IE" sz="2600" dirty="0">
                <a:latin typeface="Calibri" panose="020F0502020204030204" pitchFamily="34" charset="0"/>
              </a:rPr>
              <a:t> </a:t>
            </a:r>
            <a:r>
              <a:rPr lang="en-IE" sz="2600" dirty="0">
                <a:latin typeface="Cambria Math"/>
                <a:ea typeface="Cambria Math"/>
              </a:rPr>
              <a:t>ℕ</a:t>
            </a:r>
            <a:r>
              <a:rPr lang="en-IE" sz="2600" dirty="0">
                <a:latin typeface="Calibri" panose="020F0502020204030204" pitchFamily="34" charset="0"/>
              </a:rPr>
              <a:t> </a:t>
            </a:r>
          </a:p>
        </p:txBody>
      </p:sp>
      <p:sp>
        <p:nvSpPr>
          <p:cNvPr id="4" name="TextBox 3"/>
          <p:cNvSpPr txBox="1"/>
          <p:nvPr/>
        </p:nvSpPr>
        <p:spPr>
          <a:xfrm>
            <a:off x="5159791" y="4040178"/>
            <a:ext cx="728291" cy="492443"/>
          </a:xfrm>
          <a:prstGeom prst="rect">
            <a:avLst/>
          </a:prstGeom>
          <a:noFill/>
        </p:spPr>
        <p:txBody>
          <a:bodyPr wrap="square" rtlCol="0">
            <a:spAutoFit/>
          </a:bodyPr>
          <a:lstStyle/>
          <a:p>
            <a:r>
              <a:rPr lang="en-IE" sz="2600" b="1" dirty="0" smtClean="0">
                <a:latin typeface="Cambria" panose="02040503050406030204" pitchFamily="18" charset="0"/>
              </a:rPr>
              <a:t>-3</a:t>
            </a:r>
          </a:p>
        </p:txBody>
      </p:sp>
      <mc:AlternateContent xmlns:mc="http://schemas.openxmlformats.org/markup-compatibility/2006" xmlns:a14="http://schemas.microsoft.com/office/drawing/2010/main">
        <mc:Choice Requires="a14">
          <p:sp>
            <p:nvSpPr>
              <p:cNvPr id="9" name="TextBox 8"/>
              <p:cNvSpPr txBox="1"/>
              <p:nvPr/>
            </p:nvSpPr>
            <p:spPr>
              <a:xfrm>
                <a:off x="726583" y="4550015"/>
                <a:ext cx="648348"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IE" sz="2600" b="1" i="1" smtClean="0">
                          <a:latin typeface="Cambria Math"/>
                          <a:ea typeface="Cambria Math"/>
                        </a:rPr>
                        <m:t>𝟐</m:t>
                      </m:r>
                      <m:r>
                        <a:rPr lang="en-IE" sz="2600" b="1" i="1" smtClean="0">
                          <a:latin typeface="Cambria Math"/>
                          <a:ea typeface="Cambria Math"/>
                        </a:rPr>
                        <m:t>𝝅</m:t>
                      </m:r>
                    </m:oMath>
                  </m:oMathPara>
                </a14:m>
                <a:endParaRPr lang="en-IE" sz="2600" b="1" dirty="0" smtClean="0">
                  <a:latin typeface="Cambria" panose="020405030504060302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726583" y="4550015"/>
                <a:ext cx="648348" cy="492443"/>
              </a:xfrm>
              <a:prstGeom prst="rect">
                <a:avLst/>
              </a:prstGeom>
              <a:blipFill rotWithShape="1">
                <a:blip r:embed="rId4"/>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842896" y="4290741"/>
                <a:ext cx="678670" cy="8440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IE" sz="2600" b="1" i="1" smtClean="0">
                          <a:latin typeface="Cambria Math"/>
                        </a:rPr>
                        <m:t>−</m:t>
                      </m:r>
                      <m:f>
                        <m:fPr>
                          <m:ctrlPr>
                            <a:rPr lang="en-IE" sz="2600" b="1" i="1" smtClean="0">
                              <a:latin typeface="Cambria Math" panose="02040503050406030204" pitchFamily="18" charset="0"/>
                            </a:rPr>
                          </m:ctrlPr>
                        </m:fPr>
                        <m:num>
                          <m:r>
                            <a:rPr lang="en-IE" sz="2600" b="1" i="1" smtClean="0">
                              <a:latin typeface="Cambria Math"/>
                            </a:rPr>
                            <m:t>𝟏</m:t>
                          </m:r>
                        </m:num>
                        <m:den>
                          <m:r>
                            <a:rPr lang="en-IE" sz="2600" b="1" i="1" smtClean="0">
                              <a:latin typeface="Cambria Math"/>
                            </a:rPr>
                            <m:t>𝟐</m:t>
                          </m:r>
                        </m:den>
                      </m:f>
                    </m:oMath>
                  </m:oMathPara>
                </a14:m>
                <a:endParaRPr lang="en-IE" sz="2600" b="1" dirty="0" smtClean="0">
                  <a:latin typeface="Cambria" panose="020405030504060302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3842896" y="4290741"/>
                <a:ext cx="678670" cy="844077"/>
              </a:xfrm>
              <a:prstGeom prst="rect">
                <a:avLst/>
              </a:prstGeom>
              <a:blipFill rotWithShape="1">
                <a:blip r:embed="rId5"/>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893102" y="3673590"/>
                <a:ext cx="1333639" cy="531428"/>
              </a:xfrm>
              <a:prstGeom prst="rect">
                <a:avLst/>
              </a:prstGeom>
              <a:noFill/>
            </p:spPr>
            <p:txBody>
              <a:bodyPr wrap="square" rtlCol="0">
                <a:spAutoFit/>
              </a:bodyPr>
              <a:lstStyle/>
              <a:p>
                <a:r>
                  <a:rPr lang="en-IE" sz="2600" b="1" dirty="0" smtClean="0"/>
                  <a:t>1+</a:t>
                </a:r>
                <a14:m>
                  <m:oMath xmlns:m="http://schemas.openxmlformats.org/officeDocument/2006/math">
                    <m:rad>
                      <m:radPr>
                        <m:degHide m:val="on"/>
                        <m:ctrlPr>
                          <a:rPr lang="en-IE" sz="2600" b="1" i="1" smtClean="0">
                            <a:latin typeface="Cambria Math" panose="02040503050406030204" pitchFamily="18" charset="0"/>
                          </a:rPr>
                        </m:ctrlPr>
                      </m:radPr>
                      <m:deg/>
                      <m:e>
                        <m:r>
                          <a:rPr lang="en-IE" sz="2600" b="1" i="1" smtClean="0">
                            <a:latin typeface="Cambria Math"/>
                          </a:rPr>
                          <m:t>𝟐</m:t>
                        </m:r>
                      </m:e>
                    </m:rad>
                  </m:oMath>
                </a14:m>
                <a:endParaRPr lang="en-IE" sz="2600" b="1" dirty="0" smtClean="0">
                  <a:latin typeface="Cambria" panose="02040503050406030204" pitchFamily="18"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893102" y="3673590"/>
                <a:ext cx="1333639" cy="531428"/>
              </a:xfrm>
              <a:prstGeom prst="rect">
                <a:avLst/>
              </a:prstGeom>
              <a:blipFill rotWithShape="1">
                <a:blip r:embed="rId6"/>
                <a:stretch>
                  <a:fillRect l="-8257" t="-3448" b="-27586"/>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2971539" y="3958499"/>
                <a:ext cx="1210692" cy="475643"/>
              </a:xfrm>
              <a:prstGeom prst="rect">
                <a:avLst/>
              </a:prstGeom>
              <a:noFill/>
            </p:spPr>
            <p:txBody>
              <a:bodyPr wrap="square" rtlCol="0">
                <a:spAutoFit/>
              </a:bodyPr>
              <a:lstStyle/>
              <a:p>
                <a:r>
                  <a:rPr lang="en-IE" sz="2400" b="1" dirty="0" smtClean="0">
                    <a:latin typeface="Cambria" panose="02040503050406030204" pitchFamily="18" charset="0"/>
                  </a:rPr>
                  <a:t>6.</a:t>
                </a:r>
                <a14:m>
                  <m:oMath xmlns:m="http://schemas.openxmlformats.org/officeDocument/2006/math">
                    <m:acc>
                      <m:accPr>
                        <m:chr m:val="̈"/>
                        <m:ctrlPr>
                          <a:rPr lang="en-IE" sz="2400" b="1" i="1" smtClean="0">
                            <a:latin typeface="Cambria Math" panose="02040503050406030204" pitchFamily="18" charset="0"/>
                          </a:rPr>
                        </m:ctrlPr>
                      </m:accPr>
                      <m:e>
                        <m:r>
                          <a:rPr lang="en-IE" sz="2400" b="1" i="1" smtClean="0">
                            <a:latin typeface="Cambria Math"/>
                          </a:rPr>
                          <m:t>𝟑𝟔</m:t>
                        </m:r>
                      </m:e>
                    </m:acc>
                  </m:oMath>
                </a14:m>
                <a:endParaRPr lang="en-IE" sz="2400" b="1" dirty="0" smtClean="0">
                  <a:latin typeface="Cambria" panose="02040503050406030204" pitchFamily="18"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2971539" y="3958499"/>
                <a:ext cx="1210692" cy="475643"/>
              </a:xfrm>
              <a:prstGeom prst="rect">
                <a:avLst/>
              </a:prstGeom>
              <a:blipFill rotWithShape="1">
                <a:blip r:embed="rId7"/>
                <a:stretch>
                  <a:fillRect l="-7538" t="-7692" b="-28205"/>
                </a:stretch>
              </a:blipFill>
            </p:spPr>
            <p:txBody>
              <a:bodyPr/>
              <a:lstStyle/>
              <a:p>
                <a:r>
                  <a:rPr lang="en-IE">
                    <a:noFill/>
                  </a:rPr>
                  <a:t> </a:t>
                </a:r>
              </a:p>
            </p:txBody>
          </p:sp>
        </mc:Fallback>
      </mc:AlternateContent>
      <p:sp>
        <p:nvSpPr>
          <p:cNvPr id="21" name="TextBox 20"/>
          <p:cNvSpPr txBox="1"/>
          <p:nvPr/>
        </p:nvSpPr>
        <p:spPr>
          <a:xfrm>
            <a:off x="5685406" y="4434142"/>
            <a:ext cx="579435" cy="492443"/>
          </a:xfrm>
          <a:prstGeom prst="rect">
            <a:avLst/>
          </a:prstGeom>
          <a:noFill/>
        </p:spPr>
        <p:txBody>
          <a:bodyPr wrap="square" rtlCol="0">
            <a:spAutoFit/>
          </a:bodyPr>
          <a:lstStyle/>
          <a:p>
            <a:r>
              <a:rPr lang="en-IE" sz="2600" b="1" dirty="0" smtClean="0">
                <a:latin typeface="Cambria" panose="02040503050406030204" pitchFamily="18" charset="0"/>
              </a:rPr>
              <a:t>0</a:t>
            </a:r>
          </a:p>
        </p:txBody>
      </p:sp>
      <p:sp>
        <p:nvSpPr>
          <p:cNvPr id="22" name="TextBox 21"/>
          <p:cNvSpPr txBox="1"/>
          <p:nvPr/>
        </p:nvSpPr>
        <p:spPr>
          <a:xfrm>
            <a:off x="7547468" y="4187920"/>
            <a:ext cx="579435" cy="492443"/>
          </a:xfrm>
          <a:prstGeom prst="rect">
            <a:avLst/>
          </a:prstGeom>
          <a:noFill/>
        </p:spPr>
        <p:txBody>
          <a:bodyPr wrap="square" rtlCol="0">
            <a:spAutoFit/>
          </a:bodyPr>
          <a:lstStyle/>
          <a:p>
            <a:r>
              <a:rPr lang="en-IE" sz="2600" b="1" dirty="0">
                <a:latin typeface="Cambria" panose="02040503050406030204" pitchFamily="18" charset="0"/>
              </a:rPr>
              <a:t>5</a:t>
            </a:r>
            <a:endParaRPr lang="en-IE" sz="2600" b="1" dirty="0" smtClean="0">
              <a:latin typeface="Cambria" panose="02040503050406030204" pitchFamily="18" charset="0"/>
            </a:endParaRPr>
          </a:p>
        </p:txBody>
      </p:sp>
      <p:sp>
        <p:nvSpPr>
          <p:cNvPr id="23" name="TextBox 22"/>
          <p:cNvSpPr txBox="1"/>
          <p:nvPr/>
        </p:nvSpPr>
        <p:spPr>
          <a:xfrm>
            <a:off x="3741189" y="5548947"/>
            <a:ext cx="3888434" cy="492443"/>
          </a:xfrm>
          <a:prstGeom prst="rect">
            <a:avLst/>
          </a:prstGeom>
          <a:noFill/>
        </p:spPr>
        <p:txBody>
          <a:bodyPr wrap="square" rtlCol="0">
            <a:spAutoFit/>
          </a:bodyPr>
          <a:lstStyle/>
          <a:p>
            <a:r>
              <a:rPr lang="en-IE" sz="2600" b="1" dirty="0" smtClean="0">
                <a:latin typeface="Cambria" panose="02040503050406030204" pitchFamily="18" charset="0"/>
              </a:rPr>
              <a:t>-9.6403915…</a:t>
            </a:r>
          </a:p>
        </p:txBody>
      </p:sp>
      <mc:AlternateContent xmlns:mc="http://schemas.openxmlformats.org/markup-compatibility/2006" xmlns:a14="http://schemas.microsoft.com/office/drawing/2010/main">
        <mc:Choice Requires="a14">
          <p:sp>
            <p:nvSpPr>
              <p:cNvPr id="24" name="TextBox 23"/>
              <p:cNvSpPr txBox="1"/>
              <p:nvPr/>
            </p:nvSpPr>
            <p:spPr>
              <a:xfrm>
                <a:off x="1716387" y="5305760"/>
                <a:ext cx="1020708" cy="530082"/>
              </a:xfrm>
              <a:prstGeom prst="rect">
                <a:avLst/>
              </a:prstGeom>
              <a:noFill/>
            </p:spPr>
            <p:txBody>
              <a:bodyPr wrap="square" rtlCol="0">
                <a:spAutoFit/>
              </a:bodyPr>
              <a:lstStyle/>
              <a:p>
                <a:r>
                  <a:rPr lang="en-IE" sz="2600" b="1" dirty="0" smtClean="0"/>
                  <a:t>-</a:t>
                </a:r>
                <a14:m>
                  <m:oMath xmlns:m="http://schemas.openxmlformats.org/officeDocument/2006/math">
                    <m:rad>
                      <m:radPr>
                        <m:degHide m:val="on"/>
                        <m:ctrlPr>
                          <a:rPr lang="en-IE" sz="2600" b="1" i="1" smtClean="0">
                            <a:latin typeface="Cambria Math" panose="02040503050406030204" pitchFamily="18" charset="0"/>
                          </a:rPr>
                        </m:ctrlPr>
                      </m:radPr>
                      <m:deg/>
                      <m:e>
                        <m:r>
                          <a:rPr lang="en-IE" sz="2600" b="1" i="1" smtClean="0">
                            <a:latin typeface="Cambria Math"/>
                          </a:rPr>
                          <m:t>𝟑</m:t>
                        </m:r>
                      </m:e>
                    </m:rad>
                  </m:oMath>
                </a14:m>
                <a:endParaRPr lang="en-IE" sz="2600" b="1" dirty="0" smtClean="0">
                  <a:latin typeface="Cambria" panose="02040503050406030204" pitchFamily="18"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1716387" y="5305760"/>
                <a:ext cx="1020708" cy="530082"/>
              </a:xfrm>
              <a:prstGeom prst="rect">
                <a:avLst/>
              </a:prstGeom>
              <a:blipFill rotWithShape="1">
                <a:blip r:embed="rId8"/>
                <a:stretch>
                  <a:fillRect l="-10778" t="-3448" b="-27586"/>
                </a:stretch>
              </a:blipFill>
            </p:spPr>
            <p:txBody>
              <a:bodyPr/>
              <a:lstStyle/>
              <a:p>
                <a:r>
                  <a:rPr lang="en-IE">
                    <a:noFill/>
                  </a:rPr>
                  <a:t> </a:t>
                </a:r>
              </a:p>
            </p:txBody>
          </p:sp>
        </mc:Fallback>
      </mc:AlternateContent>
      <p:sp>
        <p:nvSpPr>
          <p:cNvPr id="2" name="Rectangle 1"/>
          <p:cNvSpPr/>
          <p:nvPr/>
        </p:nvSpPr>
        <p:spPr>
          <a:xfrm>
            <a:off x="4660322" y="3679128"/>
            <a:ext cx="370614" cy="461665"/>
          </a:xfrm>
          <a:prstGeom prst="rect">
            <a:avLst/>
          </a:prstGeom>
        </p:spPr>
        <p:txBody>
          <a:bodyPr wrap="none">
            <a:spAutoFit/>
          </a:bodyPr>
          <a:lstStyle/>
          <a:p>
            <a:pPr lvl="0" algn="ctr"/>
            <a:r>
              <a:rPr lang="en-IE" sz="2400" dirty="0">
                <a:latin typeface="Cambria Math"/>
                <a:ea typeface="Cambria Math"/>
              </a:rPr>
              <a:t>ℤ</a:t>
            </a:r>
            <a:endParaRPr lang="en-IE" sz="2400"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6504531" y="4040178"/>
                <a:ext cx="753220" cy="576568"/>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rad>
                        <m:radPr>
                          <m:ctrlPr>
                            <a:rPr lang="en-IE" sz="2800" b="1" i="1" smtClean="0">
                              <a:solidFill>
                                <a:schemeClr val="tx1"/>
                              </a:solidFill>
                              <a:latin typeface="Cambria Math" panose="02040503050406030204" pitchFamily="18" charset="0"/>
                            </a:rPr>
                          </m:ctrlPr>
                        </m:radPr>
                        <m:deg>
                          <m:r>
                            <m:rPr>
                              <m:brk m:alnAt="7"/>
                            </m:rPr>
                            <a:rPr lang="en-IE" sz="2800" b="1" i="1" smtClean="0">
                              <a:solidFill>
                                <a:schemeClr val="tx1"/>
                              </a:solidFill>
                              <a:latin typeface="Cambria Math"/>
                            </a:rPr>
                            <m:t>𝟑</m:t>
                          </m:r>
                        </m:deg>
                        <m:e>
                          <m:r>
                            <a:rPr lang="en-IE" sz="2800" b="1" i="1" smtClean="0">
                              <a:solidFill>
                                <a:schemeClr val="tx1"/>
                              </a:solidFill>
                              <a:latin typeface="Cambria Math"/>
                            </a:rPr>
                            <m:t>𝟖</m:t>
                          </m:r>
                        </m:e>
                      </m:rad>
                    </m:oMath>
                  </m:oMathPara>
                </a14:m>
                <a:endParaRPr lang="en-IE" sz="2800" b="1" dirty="0" smtClean="0">
                  <a:solidFill>
                    <a:schemeClr val="tx1"/>
                  </a:solidFill>
                  <a:latin typeface="Cambria" panose="020405030504060302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504531" y="4040178"/>
                <a:ext cx="753220" cy="576568"/>
              </a:xfrm>
              <a:prstGeom prst="rect">
                <a:avLst/>
              </a:prstGeom>
              <a:blipFill rotWithShape="1">
                <a:blip r:embed="rId9"/>
                <a:stretch>
                  <a:fillRect/>
                </a:stretch>
              </a:blipFill>
              <a:ln w="47625">
                <a:noFill/>
              </a:ln>
            </p:spPr>
            <p:txBody>
              <a:bodyPr/>
              <a:lstStyle/>
              <a:p>
                <a:r>
                  <a:rPr lang="en-IE">
                    <a:noFill/>
                  </a:rPr>
                  <a:t> </a:t>
                </a:r>
              </a:p>
            </p:txBody>
          </p:sp>
        </mc:Fallback>
      </mc:AlternateContent>
    </p:spTree>
    <p:extLst>
      <p:ext uri="{BB962C8B-B14F-4D97-AF65-F5344CB8AC3E}">
        <p14:creationId xmlns:p14="http://schemas.microsoft.com/office/powerpoint/2010/main" val="858754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809"/>
            <a:ext cx="9099509" cy="916641"/>
          </a:xfrm>
        </p:spPr>
        <p:txBody>
          <a:bodyPr/>
          <a:lstStyle/>
          <a:p>
            <a:pPr algn="l"/>
            <a:r>
              <a:rPr lang="en-IE" sz="3200" u="sng" dirty="0" smtClean="0"/>
              <a:t>Session 2</a:t>
            </a:r>
            <a:r>
              <a:rPr lang="en-IE" sz="3200" dirty="0" smtClean="0"/>
              <a:t>                            </a:t>
            </a:r>
            <a:r>
              <a:rPr lang="en-IE" sz="3200" u="sng" dirty="0" smtClean="0"/>
              <a:t>Investigating Surds</a:t>
            </a:r>
            <a:endParaRPr lang="en-IE" sz="3200" u="sng" dirty="0"/>
          </a:p>
        </p:txBody>
      </p:sp>
      <p:pic>
        <p:nvPicPr>
          <p:cNvPr id="23554" name="Picture 2" descr="https://d3pq38zxuosm5i.cloudfront.net/solvable/images/ippaso_di_metaponto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1" y="971551"/>
            <a:ext cx="4476749" cy="54059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desipio.com/wp-content/uploads/2013/05/pythagora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348" y="971550"/>
            <a:ext cx="4286251" cy="540592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569602" y="971549"/>
            <a:ext cx="1494320" cy="523220"/>
          </a:xfrm>
          <a:prstGeom prst="rect">
            <a:avLst/>
          </a:prstGeom>
        </p:spPr>
        <p:txBody>
          <a:bodyPr wrap="none">
            <a:spAutoFit/>
          </a:bodyPr>
          <a:lstStyle/>
          <a:p>
            <a:r>
              <a:rPr lang="en-IE" sz="2800" b="1" dirty="0" err="1">
                <a:latin typeface="Monotype Corsiva" panose="03010101010201010101" pitchFamily="66" charset="0"/>
              </a:rPr>
              <a:t>Hippassus</a:t>
            </a:r>
            <a:endParaRPr lang="en-IE" sz="2800" b="1" dirty="0">
              <a:latin typeface="Monotype Corsiva" panose="03010101010201010101" pitchFamily="66" charset="0"/>
            </a:endParaRPr>
          </a:p>
        </p:txBody>
      </p:sp>
      <p:sp>
        <p:nvSpPr>
          <p:cNvPr id="6" name="Rectangle 5"/>
          <p:cNvSpPr/>
          <p:nvPr/>
        </p:nvSpPr>
        <p:spPr>
          <a:xfrm>
            <a:off x="2991863" y="971550"/>
            <a:ext cx="1609736" cy="523220"/>
          </a:xfrm>
          <a:prstGeom prst="rect">
            <a:avLst/>
          </a:prstGeom>
        </p:spPr>
        <p:txBody>
          <a:bodyPr wrap="none">
            <a:spAutoFit/>
          </a:bodyPr>
          <a:lstStyle/>
          <a:p>
            <a:r>
              <a:rPr lang="en-IE" sz="2800" b="1" dirty="0" smtClean="0">
                <a:latin typeface="Monotype Corsiva" panose="03010101010201010101" pitchFamily="66" charset="0"/>
              </a:rPr>
              <a:t>Pythagoras</a:t>
            </a:r>
            <a:endParaRPr lang="en-IE" sz="2800" b="1" dirty="0">
              <a:latin typeface="Monotype Corsiva" panose="03010101010201010101" pitchFamily="66" charset="0"/>
            </a:endParaRPr>
          </a:p>
        </p:txBody>
      </p:sp>
    </p:spTree>
    <p:extLst>
      <p:ext uri="{BB962C8B-B14F-4D97-AF65-F5344CB8AC3E}">
        <p14:creationId xmlns:p14="http://schemas.microsoft.com/office/powerpoint/2010/main" val="30210895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79512" y="257139"/>
            <a:ext cx="8676456" cy="584775"/>
          </a:xfrm>
          <a:prstGeom prst="rect">
            <a:avLst/>
          </a:prstGeom>
          <a:solidFill>
            <a:srgbClr val="EAEAEA"/>
          </a:solidFill>
        </p:spPr>
        <p:txBody>
          <a:bodyPr wrap="square">
            <a:spAutoFit/>
          </a:bodyPr>
          <a:lstStyle/>
          <a:p>
            <a:pPr eaLnBrk="1" hangingPunct="1"/>
            <a:r>
              <a:rPr lang="en-IE" sz="3200" b="1" i="1" u="sng" dirty="0">
                <a:solidFill>
                  <a:srgbClr val="0070C0"/>
                </a:solidFill>
              </a:rPr>
              <a:t>A</a:t>
            </a:r>
            <a:r>
              <a:rPr lang="en-IE" sz="3200" b="1" i="1" u="sng" dirty="0" smtClean="0">
                <a:solidFill>
                  <a:srgbClr val="0070C0"/>
                </a:solidFill>
              </a:rPr>
              <a:t>ssessment</a:t>
            </a:r>
          </a:p>
        </p:txBody>
      </p:sp>
      <p:sp>
        <p:nvSpPr>
          <p:cNvPr id="5" name="Rectangle 4"/>
          <p:cNvSpPr/>
          <p:nvPr/>
        </p:nvSpPr>
        <p:spPr>
          <a:xfrm>
            <a:off x="924905" y="3665572"/>
            <a:ext cx="8494633" cy="461665"/>
          </a:xfrm>
          <a:prstGeom prst="rect">
            <a:avLst/>
          </a:prstGeom>
        </p:spPr>
        <p:txBody>
          <a:bodyPr wrap="none">
            <a:spAutoFit/>
          </a:bodyPr>
          <a:lstStyle/>
          <a:p>
            <a:r>
              <a:rPr lang="en-IE" sz="2400" b="1" i="1" dirty="0" smtClean="0">
                <a:solidFill>
                  <a:srgbClr val="FFC000"/>
                </a:solidFill>
              </a:rPr>
              <a:t>A.     </a:t>
            </a:r>
            <a:r>
              <a:rPr lang="en-IE" sz="2400" b="1" i="1" dirty="0" smtClean="0">
                <a:solidFill>
                  <a:schemeClr val="accent1"/>
                </a:solidFill>
              </a:rPr>
              <a:t>The set of all whole numbers , positive, negative and 0.</a:t>
            </a:r>
            <a:r>
              <a:rPr lang="en-IE" sz="2400" b="1" i="1" dirty="0" smtClean="0"/>
              <a:t>	</a:t>
            </a:r>
            <a:endParaRPr lang="en-IE" sz="2400" i="1" dirty="0"/>
          </a:p>
        </p:txBody>
      </p:sp>
      <p:sp>
        <p:nvSpPr>
          <p:cNvPr id="17" name="Oval 16"/>
          <p:cNvSpPr/>
          <p:nvPr/>
        </p:nvSpPr>
        <p:spPr>
          <a:xfrm>
            <a:off x="348841" y="3828165"/>
            <a:ext cx="216024" cy="18248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i="1" dirty="0"/>
          </a:p>
        </p:txBody>
      </p:sp>
      <p:sp>
        <p:nvSpPr>
          <p:cNvPr id="7" name="Rectangle 6"/>
          <p:cNvSpPr/>
          <p:nvPr/>
        </p:nvSpPr>
        <p:spPr>
          <a:xfrm>
            <a:off x="924905" y="4458323"/>
            <a:ext cx="7751417" cy="830997"/>
          </a:xfrm>
          <a:prstGeom prst="rect">
            <a:avLst/>
          </a:prstGeom>
        </p:spPr>
        <p:txBody>
          <a:bodyPr wrap="none">
            <a:spAutoFit/>
          </a:bodyPr>
          <a:lstStyle/>
          <a:p>
            <a:r>
              <a:rPr lang="en-IE" sz="2400" b="1" i="1" dirty="0" smtClean="0">
                <a:solidFill>
                  <a:srgbClr val="FFC000"/>
                </a:solidFill>
              </a:rPr>
              <a:t>B.</a:t>
            </a:r>
            <a:r>
              <a:rPr lang="en-IE" sz="2400" b="1" i="1" dirty="0"/>
              <a:t> </a:t>
            </a:r>
            <a:r>
              <a:rPr lang="en-IE" sz="2400" b="1" i="1" dirty="0" smtClean="0"/>
              <a:t>    </a:t>
            </a:r>
            <a:r>
              <a:rPr lang="en-IE" sz="2400" b="1" i="1" dirty="0" smtClean="0">
                <a:solidFill>
                  <a:schemeClr val="accent1"/>
                </a:solidFill>
              </a:rPr>
              <a:t>The set of all positive whole numbers (excluding 0).</a:t>
            </a:r>
            <a:endParaRPr lang="en-IE" sz="2400" b="1" i="1" dirty="0">
              <a:solidFill>
                <a:schemeClr val="accent1"/>
              </a:solidFill>
            </a:endParaRPr>
          </a:p>
          <a:p>
            <a:r>
              <a:rPr lang="en-IE" sz="2400" b="1" i="1" dirty="0" smtClean="0">
                <a:solidFill>
                  <a:schemeClr val="accent1"/>
                </a:solidFill>
              </a:rPr>
              <a:t>	</a:t>
            </a:r>
            <a:endParaRPr lang="en-IE" sz="2400" b="1" i="1" dirty="0">
              <a:solidFill>
                <a:schemeClr val="accent1"/>
              </a:solidFill>
            </a:endParaRPr>
          </a:p>
        </p:txBody>
      </p:sp>
      <p:sp>
        <p:nvSpPr>
          <p:cNvPr id="18" name="Oval 17"/>
          <p:cNvSpPr/>
          <p:nvPr/>
        </p:nvSpPr>
        <p:spPr>
          <a:xfrm>
            <a:off x="348841" y="4614683"/>
            <a:ext cx="216024" cy="18248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i="1" dirty="0"/>
          </a:p>
        </p:txBody>
      </p:sp>
      <p:sp>
        <p:nvSpPr>
          <p:cNvPr id="8" name="Rectangle 7"/>
          <p:cNvSpPr/>
          <p:nvPr/>
        </p:nvSpPr>
        <p:spPr>
          <a:xfrm>
            <a:off x="924905" y="5174718"/>
            <a:ext cx="7703776" cy="461665"/>
          </a:xfrm>
          <a:prstGeom prst="rect">
            <a:avLst/>
          </a:prstGeom>
        </p:spPr>
        <p:txBody>
          <a:bodyPr wrap="none">
            <a:spAutoFit/>
          </a:bodyPr>
          <a:lstStyle/>
          <a:p>
            <a:r>
              <a:rPr lang="en-IE" sz="2400" b="1" i="1" dirty="0" smtClean="0">
                <a:solidFill>
                  <a:srgbClr val="FFC000"/>
                </a:solidFill>
              </a:rPr>
              <a:t>C.     </a:t>
            </a:r>
            <a:r>
              <a:rPr lang="en-IE" sz="2400" b="1" i="1" dirty="0" smtClean="0">
                <a:solidFill>
                  <a:schemeClr val="accent1"/>
                </a:solidFill>
              </a:rPr>
              <a:t>The set of all positive whole numbers (including 0).</a:t>
            </a:r>
            <a:endParaRPr lang="en-IE" sz="2400" b="1" i="1" dirty="0">
              <a:solidFill>
                <a:schemeClr val="accent1"/>
              </a:solidFill>
            </a:endParaRPr>
          </a:p>
        </p:txBody>
      </p:sp>
      <p:sp>
        <p:nvSpPr>
          <p:cNvPr id="19" name="Oval 18"/>
          <p:cNvSpPr/>
          <p:nvPr/>
        </p:nvSpPr>
        <p:spPr>
          <a:xfrm>
            <a:off x="348841" y="5307133"/>
            <a:ext cx="216024" cy="18248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i="1" dirty="0"/>
          </a:p>
        </p:txBody>
      </p:sp>
      <p:pic>
        <p:nvPicPr>
          <p:cNvPr id="20482" name="Picture 2" descr="http://images.indiebound.com/724/361/97815853617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70550"/>
            <a:ext cx="2783144" cy="217005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79512" y="257139"/>
            <a:ext cx="8676456" cy="584775"/>
          </a:xfrm>
          <a:prstGeom prst="rect">
            <a:avLst/>
          </a:prstGeom>
          <a:solidFill>
            <a:srgbClr val="EAEAEA"/>
          </a:solidFill>
        </p:spPr>
        <p:txBody>
          <a:bodyPr wrap="square">
            <a:spAutoFit/>
          </a:bodyPr>
          <a:lstStyle/>
          <a:p>
            <a:pPr eaLnBrk="1" hangingPunct="1"/>
            <a:r>
              <a:rPr lang="en-IE" sz="3200" b="1" i="1" u="sng" dirty="0" smtClean="0">
                <a:solidFill>
                  <a:srgbClr val="0070C0"/>
                </a:solidFill>
              </a:rPr>
              <a:t>Quiz Time</a:t>
            </a:r>
            <a:r>
              <a:rPr lang="en-IE" sz="3200" b="1" i="1" dirty="0" smtClean="0">
                <a:solidFill>
                  <a:srgbClr val="0070C0"/>
                </a:solidFill>
              </a:rPr>
              <a:t>…………</a:t>
            </a:r>
          </a:p>
        </p:txBody>
      </p:sp>
      <p:sp>
        <p:nvSpPr>
          <p:cNvPr id="4" name="Rectangle 3"/>
          <p:cNvSpPr/>
          <p:nvPr/>
        </p:nvSpPr>
        <p:spPr>
          <a:xfrm>
            <a:off x="179512" y="270593"/>
            <a:ext cx="8676456" cy="584775"/>
          </a:xfrm>
          <a:prstGeom prst="rect">
            <a:avLst/>
          </a:prstGeom>
          <a:solidFill>
            <a:srgbClr val="EAEAEA"/>
          </a:solidFill>
        </p:spPr>
        <p:txBody>
          <a:bodyPr wrap="square">
            <a:spAutoFit/>
          </a:bodyPr>
          <a:lstStyle/>
          <a:p>
            <a:pPr eaLnBrk="1" hangingPunct="1"/>
            <a:r>
              <a:rPr lang="en-IE" sz="3200" b="1" i="1" dirty="0" smtClean="0">
                <a:solidFill>
                  <a:srgbClr val="00B0F0"/>
                </a:solidFill>
              </a:rPr>
              <a:t>The</a:t>
            </a:r>
            <a:r>
              <a:rPr lang="en-IE" sz="3200" b="1" i="1" dirty="0" smtClean="0">
                <a:solidFill>
                  <a:schemeClr val="accent1"/>
                </a:solidFill>
              </a:rPr>
              <a:t> </a:t>
            </a:r>
            <a:r>
              <a:rPr lang="en-IE" sz="3200" b="1" i="1" u="sng" dirty="0" smtClean="0">
                <a:solidFill>
                  <a:schemeClr val="accent1"/>
                </a:solidFill>
              </a:rPr>
              <a:t>Natural numbers  </a:t>
            </a:r>
            <a:r>
              <a:rPr lang="en-IE" sz="3200" b="1" i="1" dirty="0" smtClean="0">
                <a:solidFill>
                  <a:srgbClr val="00B0F0"/>
                </a:solidFill>
              </a:rPr>
              <a:t>are…..</a:t>
            </a:r>
          </a:p>
        </p:txBody>
      </p:sp>
      <p:sp>
        <p:nvSpPr>
          <p:cNvPr id="13" name="Rectangle 12"/>
          <p:cNvSpPr/>
          <p:nvPr/>
        </p:nvSpPr>
        <p:spPr>
          <a:xfrm>
            <a:off x="917651" y="4451069"/>
            <a:ext cx="7751417" cy="830997"/>
          </a:xfrm>
          <a:prstGeom prst="rect">
            <a:avLst/>
          </a:prstGeom>
        </p:spPr>
        <p:txBody>
          <a:bodyPr wrap="none">
            <a:spAutoFit/>
          </a:bodyPr>
          <a:lstStyle/>
          <a:p>
            <a:r>
              <a:rPr lang="en-IE" sz="2400" b="1" i="1" dirty="0" smtClean="0">
                <a:solidFill>
                  <a:srgbClr val="336600"/>
                </a:solidFill>
              </a:rPr>
              <a:t>B.</a:t>
            </a:r>
            <a:r>
              <a:rPr lang="en-IE" sz="2400" b="1" i="1" dirty="0">
                <a:solidFill>
                  <a:srgbClr val="336600"/>
                </a:solidFill>
              </a:rPr>
              <a:t> </a:t>
            </a:r>
            <a:r>
              <a:rPr lang="en-IE" sz="2400" b="1" i="1" dirty="0" smtClean="0">
                <a:solidFill>
                  <a:srgbClr val="336600"/>
                </a:solidFill>
              </a:rPr>
              <a:t>    The set of all positive whole numbers (excluding 0).</a:t>
            </a:r>
            <a:endParaRPr lang="en-IE" sz="2400" b="1" i="1" dirty="0">
              <a:solidFill>
                <a:srgbClr val="336600"/>
              </a:solidFill>
            </a:endParaRPr>
          </a:p>
          <a:p>
            <a:r>
              <a:rPr lang="en-IE" sz="2400" b="1" i="1" dirty="0" smtClean="0">
                <a:solidFill>
                  <a:srgbClr val="336600"/>
                </a:solidFill>
              </a:rPr>
              <a:t>	</a:t>
            </a:r>
            <a:endParaRPr lang="en-IE" sz="2400" b="1" i="1" dirty="0">
              <a:solidFill>
                <a:srgbClr val="336600"/>
              </a:solidFill>
            </a:endParaRPr>
          </a:p>
        </p:txBody>
      </p:sp>
    </p:spTree>
    <p:extLst>
      <p:ext uri="{BB962C8B-B14F-4D97-AF65-F5344CB8AC3E}">
        <p14:creationId xmlns:p14="http://schemas.microsoft.com/office/powerpoint/2010/main" val="2959264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2"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17"/>
                                        </p:tgtEl>
                                        <p:attrNameLst>
                                          <p:attrName>fillcolor</p:attrName>
                                        </p:attrNameLst>
                                      </p:cBhvr>
                                      <p:to>
                                        <a:srgbClr val="FF3300"/>
                                      </p:to>
                                    </p:animClr>
                                    <p:set>
                                      <p:cBhvr>
                                        <p:cTn id="31" dur="500" fill="hold"/>
                                        <p:tgtEl>
                                          <p:spTgt spid="17"/>
                                        </p:tgtEl>
                                        <p:attrNameLst>
                                          <p:attrName>fill.type</p:attrName>
                                        </p:attrNameLst>
                                      </p:cBhvr>
                                      <p:to>
                                        <p:strVal val="solid"/>
                                      </p:to>
                                    </p:set>
                                    <p:set>
                                      <p:cBhvr>
                                        <p:cTn id="32" dur="500" fill="hold"/>
                                        <p:tgtEl>
                                          <p:spTgt spid="17"/>
                                        </p:tgtEl>
                                        <p:attrNameLst>
                                          <p:attrName>fill.on</p:attrName>
                                        </p:attrNameLst>
                                      </p:cBhvr>
                                      <p:to>
                                        <p:strVal val="true"/>
                                      </p:to>
                                    </p:set>
                                  </p:childTnLst>
                                </p:cTn>
                              </p:par>
                            </p:childTnLst>
                          </p:cTn>
                        </p:par>
                        <p:par>
                          <p:cTn id="33" fill="hold">
                            <p:stCondLst>
                              <p:cond delay="500"/>
                            </p:stCondLst>
                            <p:childTnLst>
                              <p:par>
                                <p:cTn id="34" presetID="1" presetClass="emph" presetSubtype="2" fill="hold" nodeType="afterEffect">
                                  <p:stCondLst>
                                    <p:cond delay="0"/>
                                  </p:stCondLst>
                                  <p:childTnLst>
                                    <p:animClr clrSpc="rgb" dir="cw">
                                      <p:cBhvr>
                                        <p:cTn id="35" dur="500" fill="hold"/>
                                        <p:tgtEl>
                                          <p:spTgt spid="18"/>
                                        </p:tgtEl>
                                        <p:attrNameLst>
                                          <p:attrName>fillcolor</p:attrName>
                                        </p:attrNameLst>
                                      </p:cBhvr>
                                      <p:to>
                                        <a:srgbClr val="008000"/>
                                      </p:to>
                                    </p:animClr>
                                    <p:set>
                                      <p:cBhvr>
                                        <p:cTn id="36" dur="500" fill="hold"/>
                                        <p:tgtEl>
                                          <p:spTgt spid="18"/>
                                        </p:tgtEl>
                                        <p:attrNameLst>
                                          <p:attrName>fill.type</p:attrName>
                                        </p:attrNameLst>
                                      </p:cBhvr>
                                      <p:to>
                                        <p:strVal val="solid"/>
                                      </p:to>
                                    </p:set>
                                    <p:set>
                                      <p:cBhvr>
                                        <p:cTn id="37" dur="500" fill="hold"/>
                                        <p:tgtEl>
                                          <p:spTgt spid="18"/>
                                        </p:tgtEl>
                                        <p:attrNameLst>
                                          <p:attrName>fill.on</p:attrName>
                                        </p:attrNameLst>
                                      </p:cBhvr>
                                      <p:to>
                                        <p:strVal val="true"/>
                                      </p:to>
                                    </p:set>
                                  </p:childTnLst>
                                </p:cTn>
                              </p:par>
                            </p:childTnLst>
                          </p:cTn>
                        </p:par>
                        <p:par>
                          <p:cTn id="38" fill="hold">
                            <p:stCondLst>
                              <p:cond delay="1000"/>
                            </p:stCondLst>
                            <p:childTnLst>
                              <p:par>
                                <p:cTn id="39" presetID="1" presetClass="emph" presetSubtype="2" fill="hold" grpId="0" nodeType="afterEffect">
                                  <p:stCondLst>
                                    <p:cond delay="0"/>
                                  </p:stCondLst>
                                  <p:childTnLst>
                                    <p:animClr clrSpc="rgb" dir="cw">
                                      <p:cBhvr>
                                        <p:cTn id="40" dur="500" fill="hold"/>
                                        <p:tgtEl>
                                          <p:spTgt spid="19"/>
                                        </p:tgtEl>
                                        <p:attrNameLst>
                                          <p:attrName>fillcolor</p:attrName>
                                        </p:attrNameLst>
                                      </p:cBhvr>
                                      <p:to>
                                        <a:srgbClr val="FF3300"/>
                                      </p:to>
                                    </p:animClr>
                                    <p:set>
                                      <p:cBhvr>
                                        <p:cTn id="41" dur="500" fill="hold"/>
                                        <p:tgtEl>
                                          <p:spTgt spid="19"/>
                                        </p:tgtEl>
                                        <p:attrNameLst>
                                          <p:attrName>fill.type</p:attrName>
                                        </p:attrNameLst>
                                      </p:cBhvr>
                                      <p:to>
                                        <p:strVal val="solid"/>
                                      </p:to>
                                    </p:set>
                                    <p:set>
                                      <p:cBhvr>
                                        <p:cTn id="42" dur="500" fill="hold"/>
                                        <p:tgtEl>
                                          <p:spTgt spid="19"/>
                                        </p:tgtEl>
                                        <p:attrNameLst>
                                          <p:attrName>fill.on</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animBg="1"/>
      <p:bldP spid="17" grpId="1" animBg="1"/>
      <p:bldP spid="7" grpId="0"/>
      <p:bldP spid="18" grpId="0" animBg="1"/>
      <p:bldP spid="18" grpId="1" animBg="1"/>
      <p:bldP spid="8" grpId="0"/>
      <p:bldP spid="19" grpId="0" animBg="1"/>
      <p:bldP spid="19" grpId="2" animBg="1"/>
      <p:bldP spid="12" grpId="0" animBg="1"/>
      <p:bldP spid="4" grpId="0" animBg="1"/>
      <p:bldP spid="1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152400" y="122186"/>
                <a:ext cx="8820150" cy="934295"/>
              </a:xfrm>
              <a:prstGeom prst="rect">
                <a:avLst/>
              </a:prstGeom>
              <a:solidFill>
                <a:schemeClr val="accent3">
                  <a:lumMod val="20000"/>
                  <a:lumOff val="80000"/>
                </a:schemeClr>
              </a:solidFill>
              <a:ln w="28575">
                <a:solidFill>
                  <a:schemeClr val="accent1"/>
                </a:solidFill>
              </a:ln>
            </p:spPr>
            <p:txBody>
              <a:bodyPr wrap="square" rtlCol="0">
                <a:spAutoFit/>
              </a:bodyPr>
              <a:lstStyle/>
              <a:p>
                <a:r>
                  <a:rPr lang="en-IE" sz="2600" b="0" dirty="0" smtClean="0"/>
                  <a:t>Show that</a:t>
                </a:r>
                <a14:m>
                  <m:oMath xmlns:m="http://schemas.openxmlformats.org/officeDocument/2006/math">
                    <m:r>
                      <a:rPr lang="en-IE" sz="2600" b="0" i="1" smtClean="0">
                        <a:latin typeface="Cambria Math"/>
                      </a:rPr>
                      <m:t>  </m:t>
                    </m:r>
                    <m:rad>
                      <m:radPr>
                        <m:degHide m:val="on"/>
                        <m:ctrlPr>
                          <a:rPr lang="en-IE" sz="2600" b="0" i="1" smtClean="0">
                            <a:latin typeface="Cambria Math" panose="02040503050406030204" pitchFamily="18" charset="0"/>
                          </a:rPr>
                        </m:ctrlPr>
                      </m:radPr>
                      <m:deg/>
                      <m:e>
                        <m:r>
                          <a:rPr lang="en-IE" sz="2600" b="0" i="1" smtClean="0">
                            <a:latin typeface="Cambria Math"/>
                          </a:rPr>
                          <m:t>8 </m:t>
                        </m:r>
                      </m:e>
                    </m:rad>
                  </m:oMath>
                </a14:m>
                <a:r>
                  <a:rPr lang="en-IE" sz="2600" dirty="0" smtClean="0">
                    <a:latin typeface="Cambria" panose="02040503050406030204" pitchFamily="18" charset="0"/>
                  </a:rPr>
                  <a:t> </a:t>
                </a:r>
                <a14:m>
                  <m:oMath xmlns:m="http://schemas.openxmlformats.org/officeDocument/2006/math">
                    <m:r>
                      <a:rPr lang="en-IE" sz="2600" i="1" dirty="0">
                        <a:latin typeface="Cambria Math"/>
                      </a:rPr>
                      <m:t>+</m:t>
                    </m:r>
                    <m:r>
                      <a:rPr lang="en-IE" sz="2600" b="0" i="1" dirty="0" smtClean="0">
                        <a:latin typeface="Cambria Math"/>
                      </a:rPr>
                      <m:t> </m:t>
                    </m:r>
                    <m:rad>
                      <m:radPr>
                        <m:degHide m:val="on"/>
                        <m:ctrlPr>
                          <a:rPr lang="en-IE" sz="2600" b="0" i="1" dirty="0" smtClean="0">
                            <a:latin typeface="Cambria Math" panose="02040503050406030204" pitchFamily="18" charset="0"/>
                          </a:rPr>
                        </m:ctrlPr>
                      </m:radPr>
                      <m:deg/>
                      <m:e>
                        <m:r>
                          <a:rPr lang="en-IE" sz="2600" b="0" i="1" dirty="0" smtClean="0">
                            <a:latin typeface="Cambria Math"/>
                          </a:rPr>
                          <m:t>18</m:t>
                        </m:r>
                      </m:e>
                    </m:rad>
                  </m:oMath>
                </a14:m>
                <a:r>
                  <a:rPr lang="en-IE" sz="2600" b="0" dirty="0" smtClean="0">
                    <a:latin typeface="Cambria" panose="02040503050406030204" pitchFamily="18" charset="0"/>
                  </a:rPr>
                  <a:t>  = </a:t>
                </a:r>
                <a14:m>
                  <m:oMath xmlns:m="http://schemas.openxmlformats.org/officeDocument/2006/math">
                    <m:rad>
                      <m:radPr>
                        <m:degHide m:val="on"/>
                        <m:ctrlPr>
                          <a:rPr lang="en-IE" sz="2600" b="0" i="1" dirty="0" smtClean="0">
                            <a:latin typeface="Cambria Math" panose="02040503050406030204" pitchFamily="18" charset="0"/>
                          </a:rPr>
                        </m:ctrlPr>
                      </m:radPr>
                      <m:deg/>
                      <m:e>
                        <m:r>
                          <a:rPr lang="en-IE" sz="2600" b="0" i="1" dirty="0" smtClean="0">
                            <a:latin typeface="Cambria Math"/>
                          </a:rPr>
                          <m:t>50</m:t>
                        </m:r>
                      </m:e>
                    </m:rad>
                    <m:r>
                      <a:rPr lang="en-IE" sz="2600" b="0" i="0" dirty="0" smtClean="0">
                        <a:latin typeface="Cambria Math"/>
                      </a:rPr>
                      <m:t> </m:t>
                    </m:r>
                  </m:oMath>
                </a14:m>
                <a:r>
                  <a:rPr lang="en-IE" sz="2600" dirty="0" smtClean="0">
                    <a:latin typeface="Cambria" panose="02040503050406030204" pitchFamily="18" charset="0"/>
                  </a:rPr>
                  <a:t>without the use of a calculator.</a:t>
                </a:r>
              </a:p>
              <a:p>
                <a:endParaRPr lang="en-IE" sz="2600" dirty="0" smtClean="0">
                  <a:latin typeface="Cambria" panose="02040503050406030204"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52400" y="122186"/>
                <a:ext cx="8820150" cy="934295"/>
              </a:xfrm>
              <a:prstGeom prst="rect">
                <a:avLst/>
              </a:prstGeom>
              <a:blipFill rotWithShape="1">
                <a:blip r:embed="rId3"/>
                <a:stretch>
                  <a:fillRect l="-1033"/>
                </a:stretch>
              </a:blipFill>
              <a:ln w="28575">
                <a:solidFill>
                  <a:schemeClr val="accent1"/>
                </a:solidFill>
              </a:ln>
            </p:spPr>
            <p:txBody>
              <a:bodyPr/>
              <a:lstStyle/>
              <a:p>
                <a:r>
                  <a:rPr lang="en-IE">
                    <a:noFill/>
                  </a:rPr>
                  <a:t> </a:t>
                </a:r>
              </a:p>
            </p:txBody>
          </p:sp>
        </mc:Fallback>
      </mc:AlternateContent>
    </p:spTree>
    <p:extLst>
      <p:ext uri="{BB962C8B-B14F-4D97-AF65-F5344CB8AC3E}">
        <p14:creationId xmlns:p14="http://schemas.microsoft.com/office/powerpoint/2010/main" val="2244088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152400" y="122186"/>
                <a:ext cx="8820150" cy="934295"/>
              </a:xfrm>
              <a:prstGeom prst="rect">
                <a:avLst/>
              </a:prstGeom>
              <a:solidFill>
                <a:schemeClr val="accent3">
                  <a:lumMod val="20000"/>
                  <a:lumOff val="80000"/>
                </a:schemeClr>
              </a:solidFill>
              <a:ln w="28575">
                <a:solidFill>
                  <a:schemeClr val="accent1"/>
                </a:solidFill>
              </a:ln>
            </p:spPr>
            <p:txBody>
              <a:bodyPr wrap="square" rtlCol="0">
                <a:spAutoFit/>
              </a:bodyPr>
              <a:lstStyle/>
              <a:p>
                <a:r>
                  <a:rPr lang="en-IE" sz="2600" b="0" dirty="0" smtClean="0"/>
                  <a:t>Show that</a:t>
                </a:r>
                <a14:m>
                  <m:oMath xmlns:m="http://schemas.openxmlformats.org/officeDocument/2006/math">
                    <m:r>
                      <a:rPr lang="en-IE" sz="2600" b="0" i="1" smtClean="0">
                        <a:latin typeface="Cambria Math"/>
                      </a:rPr>
                      <m:t>  </m:t>
                    </m:r>
                    <m:rad>
                      <m:radPr>
                        <m:degHide m:val="on"/>
                        <m:ctrlPr>
                          <a:rPr lang="en-IE" sz="2600" b="0" i="1" smtClean="0">
                            <a:latin typeface="Cambria Math" panose="02040503050406030204" pitchFamily="18" charset="0"/>
                          </a:rPr>
                        </m:ctrlPr>
                      </m:radPr>
                      <m:deg/>
                      <m:e>
                        <m:r>
                          <a:rPr lang="en-IE" sz="2600" b="0" i="1" smtClean="0">
                            <a:latin typeface="Cambria Math"/>
                          </a:rPr>
                          <m:t>8 </m:t>
                        </m:r>
                      </m:e>
                    </m:rad>
                  </m:oMath>
                </a14:m>
                <a:r>
                  <a:rPr lang="en-IE" sz="2600" dirty="0" smtClean="0">
                    <a:latin typeface="Cambria" panose="02040503050406030204" pitchFamily="18" charset="0"/>
                  </a:rPr>
                  <a:t> </a:t>
                </a:r>
                <a14:m>
                  <m:oMath xmlns:m="http://schemas.openxmlformats.org/officeDocument/2006/math">
                    <m:r>
                      <a:rPr lang="en-IE" sz="2600" i="1" dirty="0">
                        <a:latin typeface="Cambria Math"/>
                      </a:rPr>
                      <m:t>+</m:t>
                    </m:r>
                    <m:r>
                      <a:rPr lang="en-IE" sz="2600" b="0" i="1" dirty="0" smtClean="0">
                        <a:latin typeface="Cambria Math"/>
                      </a:rPr>
                      <m:t> </m:t>
                    </m:r>
                    <m:rad>
                      <m:radPr>
                        <m:degHide m:val="on"/>
                        <m:ctrlPr>
                          <a:rPr lang="en-IE" sz="2600" b="0" i="1" dirty="0" smtClean="0">
                            <a:latin typeface="Cambria Math" panose="02040503050406030204" pitchFamily="18" charset="0"/>
                          </a:rPr>
                        </m:ctrlPr>
                      </m:radPr>
                      <m:deg/>
                      <m:e>
                        <m:r>
                          <a:rPr lang="en-IE" sz="2600" b="0" i="1" dirty="0" smtClean="0">
                            <a:latin typeface="Cambria Math"/>
                          </a:rPr>
                          <m:t>18</m:t>
                        </m:r>
                      </m:e>
                    </m:rad>
                  </m:oMath>
                </a14:m>
                <a:r>
                  <a:rPr lang="en-IE" sz="2600" b="0" dirty="0" smtClean="0">
                    <a:latin typeface="Cambria" panose="02040503050406030204" pitchFamily="18" charset="0"/>
                  </a:rPr>
                  <a:t>  = </a:t>
                </a:r>
                <a14:m>
                  <m:oMath xmlns:m="http://schemas.openxmlformats.org/officeDocument/2006/math">
                    <m:rad>
                      <m:radPr>
                        <m:degHide m:val="on"/>
                        <m:ctrlPr>
                          <a:rPr lang="en-IE" sz="2600" b="0" i="1" dirty="0" smtClean="0">
                            <a:latin typeface="Cambria Math" panose="02040503050406030204" pitchFamily="18" charset="0"/>
                          </a:rPr>
                        </m:ctrlPr>
                      </m:radPr>
                      <m:deg/>
                      <m:e>
                        <m:r>
                          <a:rPr lang="en-IE" sz="2600" b="0" i="1" dirty="0" smtClean="0">
                            <a:latin typeface="Cambria Math"/>
                          </a:rPr>
                          <m:t>50</m:t>
                        </m:r>
                      </m:e>
                    </m:rad>
                    <m:r>
                      <a:rPr lang="en-IE" sz="2600" b="0" i="0" dirty="0" smtClean="0">
                        <a:latin typeface="Cambria Math"/>
                      </a:rPr>
                      <m:t> </m:t>
                    </m:r>
                  </m:oMath>
                </a14:m>
                <a:r>
                  <a:rPr lang="en-IE" sz="2600" dirty="0" smtClean="0">
                    <a:latin typeface="Cambria" panose="02040503050406030204" pitchFamily="18" charset="0"/>
                  </a:rPr>
                  <a:t>without the use of a calculator.</a:t>
                </a:r>
              </a:p>
              <a:p>
                <a:endParaRPr lang="en-IE" sz="2600" dirty="0" smtClean="0">
                  <a:latin typeface="Cambria" panose="02040503050406030204"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52400" y="122186"/>
                <a:ext cx="8820150" cy="934295"/>
              </a:xfrm>
              <a:prstGeom prst="rect">
                <a:avLst/>
              </a:prstGeom>
              <a:blipFill rotWithShape="1">
                <a:blip r:embed="rId3"/>
                <a:stretch>
                  <a:fillRect l="-1033"/>
                </a:stretch>
              </a:blipFill>
              <a:ln w="28575">
                <a:solidFill>
                  <a:schemeClr val="accent1"/>
                </a:solid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86897" y="1186186"/>
                <a:ext cx="2744280" cy="583750"/>
              </a:xfrm>
              <a:prstGeom prst="rect">
                <a:avLst/>
              </a:prstGeom>
              <a:solidFill>
                <a:schemeClr val="accent3">
                  <a:lumMod val="20000"/>
                  <a:lumOff val="80000"/>
                </a:schemeClr>
              </a:solidFill>
              <a:ln w="47625">
                <a:solidFill>
                  <a:srgbClr val="0070C0"/>
                </a:solidFill>
              </a:ln>
            </p:spPr>
            <p:txBody>
              <a:bodyPr wrap="square" rtlCol="0">
                <a:spAutoFit/>
              </a:bodyPr>
              <a:lstStyle/>
              <a:p>
                <a14:m>
                  <m:oMath xmlns:m="http://schemas.openxmlformats.org/officeDocument/2006/math">
                    <m:rad>
                      <m:radPr>
                        <m:degHide m:val="on"/>
                        <m:ctrlPr>
                          <a:rPr lang="en-IE" sz="2800" i="1" smtClean="0">
                            <a:latin typeface="Cambria Math" panose="02040503050406030204" pitchFamily="18" charset="0"/>
                          </a:rPr>
                        </m:ctrlPr>
                      </m:radPr>
                      <m:deg/>
                      <m:e>
                        <m:r>
                          <a:rPr lang="en-IE" sz="2800" b="0" i="1">
                            <a:latin typeface="Cambria Math"/>
                          </a:rPr>
                          <m:t>8 </m:t>
                        </m:r>
                      </m:e>
                    </m:rad>
                  </m:oMath>
                </a14:m>
                <a:r>
                  <a:rPr lang="en-IE" sz="2800" dirty="0">
                    <a:latin typeface="Cambria" panose="02040503050406030204" pitchFamily="18" charset="0"/>
                  </a:rPr>
                  <a:t> </a:t>
                </a:r>
                <a:r>
                  <a:rPr lang="en-IE" sz="2800" dirty="0" smtClean="0">
                    <a:latin typeface="Cambria" panose="02040503050406030204" pitchFamily="18" charset="0"/>
                  </a:rPr>
                  <a:t>   </a:t>
                </a:r>
                <a14:m>
                  <m:oMath xmlns:m="http://schemas.openxmlformats.org/officeDocument/2006/math">
                    <m:r>
                      <a:rPr lang="en-IE" sz="2800" b="0" i="0" dirty="0" smtClean="0">
                        <a:latin typeface="Cambria Math"/>
                      </a:rPr>
                      <m:t>   </m:t>
                    </m:r>
                    <m:r>
                      <a:rPr lang="en-IE" sz="2800" b="0" i="1" dirty="0" smtClean="0">
                        <a:latin typeface="Cambria Math"/>
                      </a:rPr>
                      <m:t> </m:t>
                    </m:r>
                    <m:r>
                      <a:rPr lang="en-IE" sz="2800" b="0" i="1" dirty="0">
                        <a:latin typeface="Cambria Math"/>
                      </a:rPr>
                      <m:t>+ </m:t>
                    </m:r>
                    <m:r>
                      <a:rPr lang="en-IE" sz="2800" b="0" i="1" dirty="0" smtClean="0">
                        <a:latin typeface="Cambria Math"/>
                      </a:rPr>
                      <m:t>    </m:t>
                    </m:r>
                    <m:rad>
                      <m:radPr>
                        <m:degHide m:val="on"/>
                        <m:ctrlPr>
                          <a:rPr lang="en-IE" sz="2800" i="1" dirty="0">
                            <a:latin typeface="Cambria Math" panose="02040503050406030204" pitchFamily="18" charset="0"/>
                          </a:rPr>
                        </m:ctrlPr>
                      </m:radPr>
                      <m:deg/>
                      <m:e>
                        <m:r>
                          <a:rPr lang="en-IE" sz="2800" b="0" i="1" dirty="0">
                            <a:latin typeface="Cambria Math"/>
                          </a:rPr>
                          <m:t>18</m:t>
                        </m:r>
                      </m:e>
                    </m:rad>
                  </m:oMath>
                </a14:m>
                <a:endParaRPr lang="en-IE" sz="2800" dirty="0" smtClean="0">
                  <a:solidFill>
                    <a:srgbClr val="0070C0"/>
                  </a:solidFill>
                  <a:latin typeface="Cambria" panose="020405030504060302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86897" y="1186186"/>
                <a:ext cx="2744280" cy="583750"/>
              </a:xfrm>
              <a:prstGeom prst="rect">
                <a:avLst/>
              </a:prstGeom>
              <a:blipFill rotWithShape="1">
                <a:blip r:embed="rId4"/>
                <a:stretch>
                  <a:fillRect/>
                </a:stretch>
              </a:blipFill>
              <a:ln w="47625">
                <a:solidFill>
                  <a:srgbClr val="0070C0"/>
                </a:solid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86897" y="3658687"/>
                <a:ext cx="5610224" cy="531428"/>
              </a:xfrm>
              <a:prstGeom prst="rect">
                <a:avLst/>
              </a:prstGeom>
              <a:noFill/>
              <a:ln w="28575">
                <a:noFill/>
              </a:ln>
            </p:spPr>
            <p:txBody>
              <a:bodyPr wrap="square" rtlCol="0">
                <a:spAutoFit/>
              </a:bodyPr>
              <a:lstStyle/>
              <a:p>
                <a:r>
                  <a:rPr lang="en-IE" sz="2600" dirty="0" smtClean="0">
                    <a:latin typeface="Cambria" panose="02040503050406030204" pitchFamily="18" charset="0"/>
                  </a:rPr>
                  <a:t>    2</a:t>
                </a:r>
                <a14:m>
                  <m:oMath xmlns:m="http://schemas.openxmlformats.org/officeDocument/2006/math">
                    <m:rad>
                      <m:radPr>
                        <m:degHide m:val="on"/>
                        <m:ctrlPr>
                          <a:rPr lang="en-IE" sz="2600" i="1" smtClean="0">
                            <a:latin typeface="Cambria Math" panose="02040503050406030204" pitchFamily="18" charset="0"/>
                          </a:rPr>
                        </m:ctrlPr>
                      </m:radPr>
                      <m:deg/>
                      <m:e>
                        <m:r>
                          <a:rPr lang="en-IE" sz="2600" b="0" i="1" smtClean="0">
                            <a:latin typeface="Cambria Math"/>
                          </a:rPr>
                          <m:t>2</m:t>
                        </m:r>
                      </m:e>
                    </m:rad>
                    <m:r>
                      <a:rPr lang="en-IE" sz="2600" b="0" i="0" smtClean="0">
                        <a:latin typeface="Cambria Math"/>
                      </a:rPr>
                      <m:t>    +</m:t>
                    </m:r>
                  </m:oMath>
                </a14:m>
                <a:r>
                  <a:rPr lang="en-IE" sz="2600" dirty="0" smtClean="0">
                    <a:latin typeface="Cambria" panose="02040503050406030204" pitchFamily="18" charset="0"/>
                  </a:rPr>
                  <a:t>     3</a:t>
                </a:r>
                <a14:m>
                  <m:oMath xmlns:m="http://schemas.openxmlformats.org/officeDocument/2006/math">
                    <m:rad>
                      <m:radPr>
                        <m:degHide m:val="on"/>
                        <m:ctrlPr>
                          <a:rPr lang="en-IE" sz="2600" i="1">
                            <a:latin typeface="Cambria Math" panose="02040503050406030204" pitchFamily="18" charset="0"/>
                          </a:rPr>
                        </m:ctrlPr>
                      </m:radPr>
                      <m:deg/>
                      <m:e>
                        <m:r>
                          <a:rPr lang="en-IE" sz="2600" b="0" i="1">
                            <a:latin typeface="Cambria Math"/>
                          </a:rPr>
                          <m:t>2</m:t>
                        </m:r>
                      </m:e>
                    </m:rad>
                  </m:oMath>
                </a14:m>
                <a:endParaRPr lang="en-IE" sz="2600" dirty="0" smtClean="0">
                  <a:latin typeface="Cambria" panose="020405030504060302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86897" y="3658687"/>
                <a:ext cx="5610224" cy="531428"/>
              </a:xfrm>
              <a:prstGeom prst="rect">
                <a:avLst/>
              </a:prstGeom>
              <a:blipFill rotWithShape="1">
                <a:blip r:embed="rId5"/>
                <a:stretch>
                  <a:fillRect t="-3448" b="-27586"/>
                </a:stretch>
              </a:blipFill>
              <a:ln w="28575">
                <a:no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52400" y="2101611"/>
                <a:ext cx="3563257" cy="547714"/>
              </a:xfrm>
              <a:prstGeom prst="rect">
                <a:avLst/>
              </a:prstGeom>
              <a:noFill/>
              <a:ln w="28575">
                <a:noFill/>
              </a:ln>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sz="2600" i="1" smtClean="0">
                              <a:latin typeface="Cambria Math" panose="02040503050406030204" pitchFamily="18" charset="0"/>
                            </a:rPr>
                          </m:ctrlPr>
                        </m:radPr>
                        <m:deg/>
                        <m:e>
                          <m:r>
                            <a:rPr lang="en-IE" sz="2600" b="0" i="1" smtClean="0">
                              <a:latin typeface="Cambria Math"/>
                            </a:rPr>
                            <m:t>4 </m:t>
                          </m:r>
                          <m:r>
                            <m:rPr>
                              <m:sty m:val="p"/>
                            </m:rPr>
                            <a:rPr lang="en-IE" sz="2600" b="0" i="0" smtClean="0">
                              <a:latin typeface="Cambria Math"/>
                            </a:rPr>
                            <m:t>x</m:t>
                          </m:r>
                          <m:r>
                            <a:rPr lang="en-IE" sz="2600" b="0" i="0" smtClean="0">
                              <a:latin typeface="Cambria Math"/>
                            </a:rPr>
                            <m:t> </m:t>
                          </m:r>
                          <m:r>
                            <a:rPr lang="en-IE" sz="2600" b="0" i="1" smtClean="0">
                              <a:latin typeface="Cambria Math"/>
                            </a:rPr>
                            <m:t>2</m:t>
                          </m:r>
                        </m:e>
                      </m:rad>
                      <m:r>
                        <a:rPr lang="en-IE" sz="2600" b="0" i="0" smtClean="0">
                          <a:latin typeface="Cambria Math"/>
                        </a:rPr>
                        <m:t> </m:t>
                      </m:r>
                      <m:r>
                        <a:rPr lang="en-IE" sz="2600" b="0" i="1" smtClean="0">
                          <a:latin typeface="Cambria Math"/>
                        </a:rPr>
                        <m:t>  +</m:t>
                      </m:r>
                      <m:r>
                        <a:rPr lang="en-IE" sz="2600" b="0" i="1" dirty="0" smtClean="0">
                          <a:latin typeface="Cambria Math"/>
                        </a:rPr>
                        <m:t>  </m:t>
                      </m:r>
                      <m:rad>
                        <m:radPr>
                          <m:degHide m:val="on"/>
                          <m:ctrlPr>
                            <a:rPr lang="en-IE" sz="2600" i="1" dirty="0" smtClean="0">
                              <a:latin typeface="Cambria Math" panose="02040503050406030204" pitchFamily="18" charset="0"/>
                            </a:rPr>
                          </m:ctrlPr>
                        </m:radPr>
                        <m:deg/>
                        <m:e>
                          <m:r>
                            <a:rPr lang="en-IE" sz="2600" b="0" i="1" dirty="0" smtClean="0">
                              <a:latin typeface="Cambria Math"/>
                            </a:rPr>
                            <m:t>9 </m:t>
                          </m:r>
                          <m:r>
                            <m:rPr>
                              <m:sty m:val="p"/>
                            </m:rPr>
                            <a:rPr lang="en-IE" sz="2600" b="0" i="0" dirty="0" smtClean="0">
                              <a:latin typeface="Cambria Math"/>
                            </a:rPr>
                            <m:t>x</m:t>
                          </m:r>
                          <m:r>
                            <a:rPr lang="en-IE" sz="2600" b="0" i="1" dirty="0" smtClean="0">
                              <a:latin typeface="Cambria Math"/>
                            </a:rPr>
                            <m:t> 2</m:t>
                          </m:r>
                        </m:e>
                      </m:rad>
                    </m:oMath>
                  </m:oMathPara>
                </a14:m>
                <a:endParaRPr lang="en-IE" sz="2600" dirty="0" smtClean="0">
                  <a:latin typeface="Cambria" panose="020405030504060302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152400" y="2101611"/>
                <a:ext cx="3563257" cy="547714"/>
              </a:xfrm>
              <a:prstGeom prst="rect">
                <a:avLst/>
              </a:prstGeom>
              <a:blipFill rotWithShape="1">
                <a:blip r:embed="rId6"/>
                <a:stretch>
                  <a:fillRect/>
                </a:stretch>
              </a:blipFill>
              <a:ln w="28575">
                <a:no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846077" y="2968633"/>
                <a:ext cx="5597925" cy="547714"/>
              </a:xfrm>
              <a:prstGeom prst="rect">
                <a:avLst/>
              </a:prstGeom>
              <a:noFill/>
              <a:ln w="28575">
                <a:noFill/>
              </a:ln>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sz="2600" i="1" smtClean="0">
                              <a:latin typeface="Cambria Math" panose="02040503050406030204" pitchFamily="18" charset="0"/>
                            </a:rPr>
                          </m:ctrlPr>
                        </m:radPr>
                        <m:deg/>
                        <m:e>
                          <m:r>
                            <a:rPr lang="en-IE" sz="2600" b="0" i="1" smtClean="0">
                              <a:latin typeface="Cambria Math"/>
                            </a:rPr>
                            <m:t>4 </m:t>
                          </m:r>
                        </m:e>
                      </m:rad>
                      <m:rad>
                        <m:radPr>
                          <m:degHide m:val="on"/>
                          <m:ctrlPr>
                            <a:rPr lang="en-IE" sz="2600" i="1">
                              <a:latin typeface="Cambria Math" panose="02040503050406030204" pitchFamily="18" charset="0"/>
                            </a:rPr>
                          </m:ctrlPr>
                        </m:radPr>
                        <m:deg/>
                        <m:e>
                          <m:r>
                            <a:rPr lang="en-IE" sz="2600" b="0" i="1" smtClean="0">
                              <a:latin typeface="Cambria Math"/>
                            </a:rPr>
                            <m:t>2</m:t>
                          </m:r>
                          <m:r>
                            <a:rPr lang="en-IE" sz="2600" b="0" i="1">
                              <a:latin typeface="Cambria Math"/>
                            </a:rPr>
                            <m:t> </m:t>
                          </m:r>
                        </m:e>
                      </m:rad>
                      <m:r>
                        <a:rPr lang="en-IE" sz="2600" b="0" i="1" smtClean="0">
                          <a:latin typeface="Cambria Math"/>
                        </a:rPr>
                        <m:t>  +</m:t>
                      </m:r>
                      <m:r>
                        <a:rPr lang="en-IE" sz="2600" b="0" i="1" dirty="0" smtClean="0">
                          <a:latin typeface="Cambria Math"/>
                        </a:rPr>
                        <m:t>  </m:t>
                      </m:r>
                      <m:rad>
                        <m:radPr>
                          <m:degHide m:val="on"/>
                          <m:ctrlPr>
                            <a:rPr lang="en-IE" sz="2600" i="1" dirty="0" smtClean="0">
                              <a:latin typeface="Cambria Math" panose="02040503050406030204" pitchFamily="18" charset="0"/>
                            </a:rPr>
                          </m:ctrlPr>
                        </m:radPr>
                        <m:deg/>
                        <m:e>
                          <m:r>
                            <a:rPr lang="en-IE" sz="2600" b="0" i="1" dirty="0" smtClean="0">
                              <a:latin typeface="Cambria Math"/>
                            </a:rPr>
                            <m:t>9</m:t>
                          </m:r>
                        </m:e>
                      </m:rad>
                      <m:r>
                        <a:rPr lang="en-IE" sz="2600" b="0" i="1" dirty="0" smtClean="0">
                          <a:latin typeface="Cambria Math"/>
                        </a:rPr>
                        <m:t> </m:t>
                      </m:r>
                      <m:rad>
                        <m:radPr>
                          <m:degHide m:val="on"/>
                          <m:ctrlPr>
                            <a:rPr lang="en-IE" sz="2600" i="1" dirty="0" smtClean="0">
                              <a:latin typeface="Cambria Math" panose="02040503050406030204" pitchFamily="18" charset="0"/>
                            </a:rPr>
                          </m:ctrlPr>
                        </m:radPr>
                        <m:deg/>
                        <m:e>
                          <m:r>
                            <a:rPr lang="en-IE" sz="2600" b="0" i="1" dirty="0" smtClean="0">
                              <a:latin typeface="Cambria Math"/>
                            </a:rPr>
                            <m:t>2</m:t>
                          </m:r>
                        </m:e>
                      </m:rad>
                    </m:oMath>
                  </m:oMathPara>
                </a14:m>
                <a:endParaRPr lang="en-IE" sz="2600" dirty="0" smtClean="0">
                  <a:latin typeface="Cambria" panose="020405030504060302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846077" y="2968633"/>
                <a:ext cx="5597925" cy="547714"/>
              </a:xfrm>
              <a:prstGeom prst="rect">
                <a:avLst/>
              </a:prstGeom>
              <a:blipFill rotWithShape="1">
                <a:blip r:embed="rId7"/>
                <a:stretch>
                  <a:fillRect/>
                </a:stretch>
              </a:blipFill>
              <a:ln w="28575">
                <a:no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676400" y="5334669"/>
                <a:ext cx="5772150" cy="568169"/>
              </a:xfrm>
              <a:prstGeom prst="rect">
                <a:avLst/>
              </a:prstGeom>
              <a:solidFill>
                <a:schemeClr val="accent3">
                  <a:lumMod val="20000"/>
                  <a:lumOff val="80000"/>
                </a:schemeClr>
              </a:solidFill>
              <a:ln w="47625">
                <a:solidFill>
                  <a:srgbClr val="0070C0"/>
                </a:solidFill>
              </a:ln>
            </p:spPr>
            <p:txBody>
              <a:bodyPr wrap="square" rtlCol="0">
                <a:spAutoFit/>
              </a:bodyPr>
              <a:lstStyle/>
              <a:p>
                <a14:m>
                  <m:oMath xmlns:m="http://schemas.openxmlformats.org/officeDocument/2006/math">
                    <m:r>
                      <a:rPr lang="en-IE" sz="2800" b="0" i="1" smtClean="0">
                        <a:latin typeface="Cambria Math"/>
                      </a:rPr>
                      <m:t>⇒</m:t>
                    </m:r>
                    <m:rad>
                      <m:radPr>
                        <m:degHide m:val="on"/>
                        <m:ctrlPr>
                          <a:rPr lang="en-IE" sz="2800" i="1" smtClean="0">
                            <a:latin typeface="Cambria Math" panose="02040503050406030204" pitchFamily="18" charset="0"/>
                          </a:rPr>
                        </m:ctrlPr>
                      </m:radPr>
                      <m:deg/>
                      <m:e>
                        <m:r>
                          <a:rPr lang="en-IE" sz="2800" b="0" i="1">
                            <a:latin typeface="Cambria Math"/>
                          </a:rPr>
                          <m:t>8 </m:t>
                        </m:r>
                      </m:e>
                    </m:rad>
                  </m:oMath>
                </a14:m>
                <a:r>
                  <a:rPr lang="en-IE" sz="2800" dirty="0">
                    <a:latin typeface="Cambria" panose="02040503050406030204" pitchFamily="18" charset="0"/>
                  </a:rPr>
                  <a:t> </a:t>
                </a:r>
                <a:r>
                  <a:rPr lang="en-IE" sz="2800" dirty="0" smtClean="0">
                    <a:latin typeface="Cambria" panose="02040503050406030204" pitchFamily="18" charset="0"/>
                  </a:rPr>
                  <a:t>   </a:t>
                </a:r>
                <a14:m>
                  <m:oMath xmlns:m="http://schemas.openxmlformats.org/officeDocument/2006/math">
                    <m:r>
                      <a:rPr lang="en-IE" sz="2800" b="0" i="0" dirty="0" smtClean="0">
                        <a:latin typeface="Cambria Math"/>
                      </a:rPr>
                      <m:t>   </m:t>
                    </m:r>
                    <m:r>
                      <a:rPr lang="en-IE" sz="2800" b="0" i="1" dirty="0" smtClean="0">
                        <a:latin typeface="Cambria Math"/>
                      </a:rPr>
                      <m:t> </m:t>
                    </m:r>
                    <m:r>
                      <a:rPr lang="en-IE" sz="2800" b="0" i="1" dirty="0">
                        <a:latin typeface="Cambria Math"/>
                      </a:rPr>
                      <m:t>+ </m:t>
                    </m:r>
                    <m:r>
                      <a:rPr lang="en-IE" sz="2800" b="0" i="1" dirty="0" smtClean="0">
                        <a:latin typeface="Cambria Math"/>
                      </a:rPr>
                      <m:t>    </m:t>
                    </m:r>
                    <m:rad>
                      <m:radPr>
                        <m:degHide m:val="on"/>
                        <m:ctrlPr>
                          <a:rPr lang="en-IE" sz="2800" i="1" dirty="0">
                            <a:latin typeface="Cambria Math" panose="02040503050406030204" pitchFamily="18" charset="0"/>
                          </a:rPr>
                        </m:ctrlPr>
                      </m:radPr>
                      <m:deg/>
                      <m:e>
                        <m:r>
                          <a:rPr lang="en-IE" sz="2800" b="0" i="1" dirty="0">
                            <a:latin typeface="Cambria Math"/>
                          </a:rPr>
                          <m:t>18</m:t>
                        </m:r>
                      </m:e>
                    </m:rad>
                  </m:oMath>
                </a14:m>
                <a:r>
                  <a:rPr lang="en-IE" sz="2800" dirty="0" smtClean="0">
                    <a:latin typeface="Cambria" panose="02040503050406030204" pitchFamily="18" charset="0"/>
                  </a:rPr>
                  <a:t>         =     </a:t>
                </a:r>
                <a14:m>
                  <m:oMath xmlns:m="http://schemas.openxmlformats.org/officeDocument/2006/math">
                    <m:rad>
                      <m:radPr>
                        <m:degHide m:val="on"/>
                        <m:ctrlPr>
                          <a:rPr lang="en-IE" sz="2800" i="1" dirty="0">
                            <a:latin typeface="Cambria Math" panose="02040503050406030204" pitchFamily="18" charset="0"/>
                          </a:rPr>
                        </m:ctrlPr>
                      </m:radPr>
                      <m:deg/>
                      <m:e>
                        <m:r>
                          <a:rPr lang="en-IE" sz="2800" b="0" i="1" dirty="0">
                            <a:latin typeface="Cambria Math"/>
                          </a:rPr>
                          <m:t>50</m:t>
                        </m:r>
                      </m:e>
                    </m:rad>
                  </m:oMath>
                </a14:m>
                <a:endParaRPr lang="en-IE" sz="2800" dirty="0" smtClean="0">
                  <a:solidFill>
                    <a:srgbClr val="0070C0"/>
                  </a:solidFill>
                  <a:latin typeface="Cambria" panose="02040503050406030204" pitchFamily="18"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676400" y="5334669"/>
                <a:ext cx="5772150" cy="568169"/>
              </a:xfrm>
              <a:prstGeom prst="rect">
                <a:avLst/>
              </a:prstGeom>
              <a:blipFill rotWithShape="1">
                <a:blip r:embed="rId8"/>
                <a:stretch>
                  <a:fillRect b="-22772"/>
                </a:stretch>
              </a:blipFill>
              <a:ln w="47625">
                <a:solidFill>
                  <a:srgbClr val="0070C0"/>
                </a:solid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939079" y="1186186"/>
                <a:ext cx="2744280" cy="583045"/>
              </a:xfrm>
              <a:prstGeom prst="rect">
                <a:avLst/>
              </a:prstGeom>
              <a:solidFill>
                <a:schemeClr val="accent3">
                  <a:lumMod val="20000"/>
                  <a:lumOff val="80000"/>
                </a:schemeClr>
              </a:solidFill>
              <a:ln w="47625">
                <a:solidFill>
                  <a:srgbClr val="0070C0"/>
                </a:solidFill>
              </a:ln>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sz="2800" i="1" smtClean="0">
                              <a:latin typeface="Cambria Math" panose="02040503050406030204" pitchFamily="18" charset="0"/>
                            </a:rPr>
                          </m:ctrlPr>
                        </m:radPr>
                        <m:deg/>
                        <m:e>
                          <m:r>
                            <a:rPr lang="en-IE" sz="2800" b="0" i="1" smtClean="0">
                              <a:latin typeface="Cambria Math"/>
                            </a:rPr>
                            <m:t>50</m:t>
                          </m:r>
                          <m:r>
                            <a:rPr lang="en-IE" sz="2800" b="0" i="1">
                              <a:latin typeface="Cambria Math"/>
                            </a:rPr>
                            <m:t> </m:t>
                          </m:r>
                        </m:e>
                      </m:rad>
                    </m:oMath>
                  </m:oMathPara>
                </a14:m>
                <a:endParaRPr lang="en-IE" sz="2800" dirty="0" smtClean="0">
                  <a:solidFill>
                    <a:srgbClr val="0070C0"/>
                  </a:solidFill>
                  <a:latin typeface="Cambria" panose="020405030504060302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4939079" y="1186186"/>
                <a:ext cx="2744280" cy="583045"/>
              </a:xfrm>
              <a:prstGeom prst="rect">
                <a:avLst/>
              </a:prstGeom>
              <a:blipFill rotWithShape="1">
                <a:blip r:embed="rId9"/>
                <a:stretch>
                  <a:fillRect/>
                </a:stretch>
              </a:blipFill>
              <a:ln w="47625">
                <a:solidFill>
                  <a:srgbClr val="0070C0"/>
                </a:solid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5409975" y="3779261"/>
                <a:ext cx="2921227" cy="531428"/>
              </a:xfrm>
              <a:prstGeom prst="rect">
                <a:avLst/>
              </a:prstGeom>
              <a:noFill/>
              <a:ln w="28575">
                <a:noFill/>
              </a:ln>
            </p:spPr>
            <p:txBody>
              <a:bodyPr wrap="square" rtlCol="0">
                <a:spAutoFit/>
              </a:bodyPr>
              <a:lstStyle/>
              <a:p>
                <a:r>
                  <a:rPr lang="en-IE" sz="2600" dirty="0" smtClean="0">
                    <a:latin typeface="Cambria" panose="02040503050406030204" pitchFamily="18" charset="0"/>
                  </a:rPr>
                  <a:t>    </a:t>
                </a:r>
                <a14:m>
                  <m:oMath xmlns:m="http://schemas.openxmlformats.org/officeDocument/2006/math">
                    <m:r>
                      <a:rPr lang="en-IE" sz="2600" b="0" i="0" dirty="0" smtClean="0">
                        <a:latin typeface="Cambria Math"/>
                      </a:rPr>
                      <m:t> </m:t>
                    </m:r>
                    <m:r>
                      <a:rPr lang="en-IE" sz="2600" b="0" i="1" dirty="0" smtClean="0">
                        <a:latin typeface="Cambria Math"/>
                      </a:rPr>
                      <m:t>   5</m:t>
                    </m:r>
                    <m:rad>
                      <m:radPr>
                        <m:degHide m:val="on"/>
                        <m:ctrlPr>
                          <a:rPr lang="en-IE" sz="2600" i="1" dirty="0" smtClean="0">
                            <a:latin typeface="Cambria Math" panose="02040503050406030204" pitchFamily="18" charset="0"/>
                          </a:rPr>
                        </m:ctrlPr>
                      </m:radPr>
                      <m:deg/>
                      <m:e>
                        <m:r>
                          <a:rPr lang="en-IE" sz="2600" b="0" i="1" dirty="0" smtClean="0">
                            <a:latin typeface="Cambria Math"/>
                          </a:rPr>
                          <m:t>2</m:t>
                        </m:r>
                      </m:e>
                    </m:rad>
                    <m:r>
                      <a:rPr lang="en-IE" sz="2600" b="0" i="0" dirty="0" smtClean="0">
                        <a:latin typeface="Cambria Math"/>
                      </a:rPr>
                      <m:t>       </m:t>
                    </m:r>
                  </m:oMath>
                </a14:m>
                <a:endParaRPr lang="en-IE" sz="2600" dirty="0" smtClean="0">
                  <a:latin typeface="Cambria" panose="02040503050406030204" pitchFamily="18"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5409975" y="3779261"/>
                <a:ext cx="2921227" cy="531428"/>
              </a:xfrm>
              <a:prstGeom prst="rect">
                <a:avLst/>
              </a:prstGeom>
              <a:blipFill rotWithShape="1">
                <a:blip r:embed="rId10"/>
                <a:stretch>
                  <a:fillRect/>
                </a:stretch>
              </a:blipFill>
              <a:ln w="28575">
                <a:no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562475" y="2083695"/>
                <a:ext cx="3376839" cy="547714"/>
              </a:xfrm>
              <a:prstGeom prst="rect">
                <a:avLst/>
              </a:prstGeom>
              <a:noFill/>
              <a:ln w="28575">
                <a:noFill/>
              </a:ln>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sz="2600" i="1" dirty="0" smtClean="0">
                              <a:latin typeface="Cambria Math" panose="02040503050406030204" pitchFamily="18" charset="0"/>
                            </a:rPr>
                          </m:ctrlPr>
                        </m:radPr>
                        <m:deg/>
                        <m:e>
                          <m:r>
                            <a:rPr lang="en-IE" sz="2600" b="0" i="1" dirty="0" smtClean="0">
                              <a:latin typeface="Cambria Math"/>
                            </a:rPr>
                            <m:t>25 </m:t>
                          </m:r>
                          <m:r>
                            <m:rPr>
                              <m:sty m:val="p"/>
                            </m:rPr>
                            <a:rPr lang="en-IE" sz="2600" b="0" i="0" dirty="0" smtClean="0">
                              <a:latin typeface="Cambria Math"/>
                            </a:rPr>
                            <m:t>x</m:t>
                          </m:r>
                          <m:r>
                            <a:rPr lang="en-IE" sz="2600" b="0" i="1" dirty="0" smtClean="0">
                              <a:latin typeface="Cambria Math"/>
                            </a:rPr>
                            <m:t> 2</m:t>
                          </m:r>
                        </m:e>
                      </m:rad>
                    </m:oMath>
                  </m:oMathPara>
                </a14:m>
                <a:endParaRPr lang="en-IE" sz="2600" dirty="0" smtClean="0">
                  <a:latin typeface="Cambria" panose="02040503050406030204" pitchFamily="18"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4562475" y="2083695"/>
                <a:ext cx="3376839" cy="547714"/>
              </a:xfrm>
              <a:prstGeom prst="rect">
                <a:avLst/>
              </a:prstGeom>
              <a:blipFill rotWithShape="1">
                <a:blip r:embed="rId11"/>
                <a:stretch>
                  <a:fillRect/>
                </a:stretch>
              </a:blipFill>
              <a:ln w="28575">
                <a:no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468714" y="2923182"/>
                <a:ext cx="5597925" cy="547714"/>
              </a:xfrm>
              <a:prstGeom prst="rect">
                <a:avLst/>
              </a:prstGeom>
              <a:noFill/>
              <a:ln w="28575">
                <a:noFill/>
              </a:ln>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sz="2600" i="1" dirty="0" smtClean="0">
                              <a:latin typeface="Cambria Math" panose="02040503050406030204" pitchFamily="18" charset="0"/>
                            </a:rPr>
                          </m:ctrlPr>
                        </m:radPr>
                        <m:deg/>
                        <m:e>
                          <m:r>
                            <a:rPr lang="en-IE" sz="2600" b="0" i="1" dirty="0" smtClean="0">
                              <a:latin typeface="Cambria Math"/>
                            </a:rPr>
                            <m:t>25 </m:t>
                          </m:r>
                        </m:e>
                      </m:rad>
                      <m:rad>
                        <m:radPr>
                          <m:degHide m:val="on"/>
                          <m:ctrlPr>
                            <a:rPr lang="en-IE" sz="2600" i="1" dirty="0" smtClean="0">
                              <a:latin typeface="Cambria Math" panose="02040503050406030204" pitchFamily="18" charset="0"/>
                            </a:rPr>
                          </m:ctrlPr>
                        </m:radPr>
                        <m:deg/>
                        <m:e>
                          <m:r>
                            <a:rPr lang="en-IE" sz="2600" b="0" i="1" dirty="0" smtClean="0">
                              <a:latin typeface="Cambria Math"/>
                            </a:rPr>
                            <m:t>2</m:t>
                          </m:r>
                        </m:e>
                      </m:rad>
                    </m:oMath>
                  </m:oMathPara>
                </a14:m>
                <a:endParaRPr lang="en-IE" sz="2600" dirty="0" smtClean="0">
                  <a:latin typeface="Cambria" panose="02040503050406030204" pitchFamily="18"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3468714" y="2923182"/>
                <a:ext cx="5597925" cy="547714"/>
              </a:xfrm>
              <a:prstGeom prst="rect">
                <a:avLst/>
              </a:prstGeom>
              <a:blipFill rotWithShape="1">
                <a:blip r:embed="rId12"/>
                <a:stretch>
                  <a:fillRect/>
                </a:stretch>
              </a:blipFill>
              <a:ln w="28575">
                <a:no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183824" y="4355286"/>
                <a:ext cx="1631951" cy="531428"/>
              </a:xfrm>
              <a:prstGeom prst="rect">
                <a:avLst/>
              </a:prstGeom>
              <a:noFill/>
              <a:ln w="28575">
                <a:noFill/>
              </a:ln>
            </p:spPr>
            <p:txBody>
              <a:bodyPr wrap="square" rtlCol="0">
                <a:spAutoFit/>
              </a:bodyPr>
              <a:lstStyle/>
              <a:p>
                <a:r>
                  <a:rPr lang="en-IE" sz="2600" dirty="0" smtClean="0">
                    <a:latin typeface="Cambria" panose="02040503050406030204" pitchFamily="18" charset="0"/>
                  </a:rPr>
                  <a:t>        5</a:t>
                </a:r>
                <a14:m>
                  <m:oMath xmlns:m="http://schemas.openxmlformats.org/officeDocument/2006/math">
                    <m:rad>
                      <m:radPr>
                        <m:degHide m:val="on"/>
                        <m:ctrlPr>
                          <a:rPr lang="en-IE" sz="2600" i="1">
                            <a:latin typeface="Cambria Math" panose="02040503050406030204" pitchFamily="18" charset="0"/>
                          </a:rPr>
                        </m:ctrlPr>
                      </m:radPr>
                      <m:deg/>
                      <m:e>
                        <m:r>
                          <a:rPr lang="en-IE" sz="2600" b="0" i="1">
                            <a:latin typeface="Cambria Math"/>
                          </a:rPr>
                          <m:t>2</m:t>
                        </m:r>
                      </m:e>
                    </m:rad>
                  </m:oMath>
                </a14:m>
                <a:endParaRPr lang="en-IE" sz="2600" dirty="0" smtClean="0">
                  <a:latin typeface="Cambria" panose="02040503050406030204" pitchFamily="18"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183824" y="4355286"/>
                <a:ext cx="1631951" cy="531428"/>
              </a:xfrm>
              <a:prstGeom prst="rect">
                <a:avLst/>
              </a:prstGeom>
              <a:blipFill rotWithShape="1">
                <a:blip r:embed="rId13"/>
                <a:stretch>
                  <a:fillRect t="-3409" b="-26136"/>
                </a:stretch>
              </a:blipFill>
              <a:ln w="28575">
                <a:noFill/>
              </a:ln>
            </p:spPr>
            <p:txBody>
              <a:bodyPr/>
              <a:lstStyle/>
              <a:p>
                <a:r>
                  <a:rPr lang="en-IE">
                    <a:noFill/>
                  </a:rPr>
                  <a:t> </a:t>
                </a:r>
              </a:p>
            </p:txBody>
          </p:sp>
        </mc:Fallback>
      </mc:AlternateContent>
      <p:cxnSp>
        <p:nvCxnSpPr>
          <p:cNvPr id="3" name="Straight Connector 2"/>
          <p:cNvCxnSpPr/>
          <p:nvPr/>
        </p:nvCxnSpPr>
        <p:spPr bwMode="auto">
          <a:xfrm>
            <a:off x="4258356" y="1310122"/>
            <a:ext cx="0" cy="3576592"/>
          </a:xfrm>
          <a:prstGeom prst="line">
            <a:avLst/>
          </a:prstGeom>
          <a:solidFill>
            <a:schemeClr val="hlink">
              <a:alpha val="64999"/>
            </a:schemeClr>
          </a:solidFill>
          <a:ln w="50800" cap="flat" cmpd="sng" algn="ctr">
            <a:solidFill>
              <a:srgbClr val="0070C0"/>
            </a:solidFill>
            <a:prstDash val="solid"/>
            <a:round/>
            <a:headEnd type="none" w="med" len="med"/>
            <a:tailEnd type="none" w="med" len="med"/>
          </a:ln>
          <a:effectLst/>
        </p:spPr>
      </p:cxnSp>
    </p:spTree>
    <p:extLst>
      <p:ext uri="{BB962C8B-B14F-4D97-AF65-F5344CB8AC3E}">
        <p14:creationId xmlns:p14="http://schemas.microsoft.com/office/powerpoint/2010/main" val="3316792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p:bldP spid="11" grpId="0"/>
      <p:bldP spid="14" grpId="0" animBg="1"/>
      <p:bldP spid="9" grpId="0" animBg="1"/>
      <p:bldP spid="13" grpId="0"/>
      <p:bldP spid="15" grpId="0"/>
      <p:bldP spid="16" grpId="0"/>
      <p:bldP spid="1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890" y="112060"/>
            <a:ext cx="8878789" cy="648000"/>
          </a:xfrm>
        </p:spPr>
        <p:txBody>
          <a:bodyPr/>
          <a:lstStyle/>
          <a:p>
            <a:r>
              <a:rPr lang="en-IE" sz="3200" u="sng" dirty="0" smtClean="0"/>
              <a:t>Investigating Surds</a:t>
            </a:r>
            <a:endParaRPr lang="en-IE" sz="3200" u="sng" dirty="0"/>
          </a:p>
        </p:txBody>
      </p:sp>
      <p:sp>
        <p:nvSpPr>
          <p:cNvPr id="4" name="Title 4"/>
          <p:cNvSpPr txBox="1">
            <a:spLocks/>
          </p:cNvSpPr>
          <p:nvPr/>
        </p:nvSpPr>
        <p:spPr bwMode="auto">
          <a:xfrm>
            <a:off x="1567121" y="1286351"/>
            <a:ext cx="5981076" cy="4548391"/>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w="60325">
            <a:solidFill>
              <a:srgbClr val="000000"/>
            </a:solidFill>
            <a:miter lim="800000"/>
            <a:headEnd/>
            <a:tailEnd/>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lvl1pPr algn="r" rtl="0" eaLnBrk="1" fontAlgn="base" hangingPunct="1">
              <a:spcBef>
                <a:spcPct val="0"/>
              </a:spcBef>
              <a:spcAft>
                <a:spcPct val="0"/>
              </a:spcAft>
              <a:defRPr sz="2400" b="1">
                <a:solidFill>
                  <a:schemeClr val="tx1"/>
                </a:solidFill>
                <a:effectLst>
                  <a:outerShdw blurRad="38100" dist="38100" dir="2700000" algn="tl">
                    <a:srgbClr val="000000">
                      <a:alpha val="43137"/>
                    </a:srgbClr>
                  </a:outerShdw>
                </a:effectLst>
                <a:latin typeface="Century Gothic" pitchFamily="34" charset="0"/>
                <a:ea typeface="+mj-ea"/>
                <a:cs typeface="+mj-cs"/>
              </a:defRPr>
            </a:lvl1pPr>
            <a:lvl2pPr algn="l" rtl="0" eaLnBrk="1" fontAlgn="base" hangingPunct="1">
              <a:spcBef>
                <a:spcPct val="0"/>
              </a:spcBef>
              <a:spcAft>
                <a:spcPct val="0"/>
              </a:spcAft>
              <a:defRPr sz="1400" b="1">
                <a:solidFill>
                  <a:schemeClr val="tx2"/>
                </a:solidFill>
                <a:latin typeface="Tahoma" pitchFamily="34" charset="0"/>
              </a:defRPr>
            </a:lvl2pPr>
            <a:lvl3pPr algn="l" rtl="0" eaLnBrk="1" fontAlgn="base" hangingPunct="1">
              <a:spcBef>
                <a:spcPct val="0"/>
              </a:spcBef>
              <a:spcAft>
                <a:spcPct val="0"/>
              </a:spcAft>
              <a:defRPr sz="1400" b="1">
                <a:solidFill>
                  <a:schemeClr val="tx2"/>
                </a:solidFill>
                <a:latin typeface="Tahoma" pitchFamily="34" charset="0"/>
              </a:defRPr>
            </a:lvl3pPr>
            <a:lvl4pPr algn="l" rtl="0" eaLnBrk="1" fontAlgn="base" hangingPunct="1">
              <a:spcBef>
                <a:spcPct val="0"/>
              </a:spcBef>
              <a:spcAft>
                <a:spcPct val="0"/>
              </a:spcAft>
              <a:defRPr sz="1400" b="1">
                <a:solidFill>
                  <a:schemeClr val="tx2"/>
                </a:solidFill>
                <a:latin typeface="Tahoma" pitchFamily="34" charset="0"/>
              </a:defRPr>
            </a:lvl4pPr>
            <a:lvl5pPr algn="l" rtl="0" eaLnBrk="1" fontAlgn="base" hangingPunct="1">
              <a:spcBef>
                <a:spcPct val="0"/>
              </a:spcBef>
              <a:spcAft>
                <a:spcPct val="0"/>
              </a:spcAft>
              <a:defRPr sz="1400" b="1">
                <a:solidFill>
                  <a:schemeClr val="tx2"/>
                </a:solidFill>
                <a:latin typeface="Tahoma" pitchFamily="34" charset="0"/>
              </a:defRPr>
            </a:lvl5pPr>
            <a:lvl6pPr marL="457200" algn="ctr" rtl="0" eaLnBrk="1" fontAlgn="base" hangingPunct="1">
              <a:spcBef>
                <a:spcPct val="0"/>
              </a:spcBef>
              <a:spcAft>
                <a:spcPct val="0"/>
              </a:spcAft>
              <a:defRPr sz="1600" b="1">
                <a:solidFill>
                  <a:schemeClr val="tx2"/>
                </a:solidFill>
                <a:latin typeface="Tahoma" pitchFamily="34" charset="0"/>
              </a:defRPr>
            </a:lvl6pPr>
            <a:lvl7pPr marL="914400" algn="ctr" rtl="0" eaLnBrk="1" fontAlgn="base" hangingPunct="1">
              <a:spcBef>
                <a:spcPct val="0"/>
              </a:spcBef>
              <a:spcAft>
                <a:spcPct val="0"/>
              </a:spcAft>
              <a:defRPr sz="1600" b="1">
                <a:solidFill>
                  <a:schemeClr val="tx2"/>
                </a:solidFill>
                <a:latin typeface="Tahoma" pitchFamily="34" charset="0"/>
              </a:defRPr>
            </a:lvl7pPr>
            <a:lvl8pPr marL="1371600" algn="ctr" rtl="0" eaLnBrk="1" fontAlgn="base" hangingPunct="1">
              <a:spcBef>
                <a:spcPct val="0"/>
              </a:spcBef>
              <a:spcAft>
                <a:spcPct val="0"/>
              </a:spcAft>
              <a:defRPr sz="1600" b="1">
                <a:solidFill>
                  <a:schemeClr val="tx2"/>
                </a:solidFill>
                <a:latin typeface="Tahoma" pitchFamily="34" charset="0"/>
              </a:defRPr>
            </a:lvl8pPr>
            <a:lvl9pPr marL="1828800" algn="ctr" rtl="0" eaLnBrk="1" fontAlgn="base" hangingPunct="1">
              <a:spcBef>
                <a:spcPct val="0"/>
              </a:spcBef>
              <a:spcAft>
                <a:spcPct val="0"/>
              </a:spcAft>
              <a:defRPr sz="1600" b="1">
                <a:solidFill>
                  <a:schemeClr val="tx2"/>
                </a:solidFill>
                <a:latin typeface="Tahoma" pitchFamily="34" charset="0"/>
              </a:defRPr>
            </a:lvl9pPr>
          </a:lstStyle>
          <a:p>
            <a:pPr algn="ctr"/>
            <a:r>
              <a:rPr lang="en-IE" sz="3200" u="sng" kern="0" dirty="0" smtClean="0"/>
              <a:t>Prior Knowledge</a:t>
            </a:r>
          </a:p>
          <a:p>
            <a:pPr algn="ctr"/>
            <a:endParaRPr lang="en-IE" sz="3200" u="sng" kern="0" dirty="0" smtClean="0"/>
          </a:p>
          <a:p>
            <a:pPr marL="457200" lvl="0" indent="-457200" algn="l">
              <a:buFont typeface="Arial" panose="020B0604020202020204" pitchFamily="34" charset="0"/>
              <a:buChar char="•"/>
            </a:pPr>
            <a:r>
              <a:rPr lang="en-IE" sz="3200" b="0" kern="0" dirty="0" smtClean="0">
                <a:effectLst/>
              </a:rPr>
              <a:t>Number Systems </a:t>
            </a:r>
          </a:p>
          <a:p>
            <a:pPr lvl="0" algn="l"/>
            <a:r>
              <a:rPr lang="en-IE" sz="3200" b="0" kern="0" dirty="0">
                <a:solidFill>
                  <a:srgbClr val="FF0000"/>
                </a:solidFill>
                <a:effectLst/>
              </a:rPr>
              <a:t> </a:t>
            </a:r>
            <a:r>
              <a:rPr lang="en-IE" sz="3200" b="0" kern="0" dirty="0" smtClean="0">
                <a:solidFill>
                  <a:srgbClr val="FF0000"/>
                </a:solidFill>
                <a:effectLst/>
              </a:rPr>
              <a:t>   (</a:t>
            </a:r>
            <a:r>
              <a:rPr lang="en-IE" sz="3200" b="0" dirty="0" smtClean="0">
                <a:solidFill>
                  <a:srgbClr val="FF0000"/>
                </a:solidFill>
                <a:effectLst/>
                <a:latin typeface="Cambria Math"/>
                <a:ea typeface="Cambria Math"/>
              </a:rPr>
              <a:t>ℕ, </a:t>
            </a:r>
            <a:r>
              <a:rPr lang="en-IE" sz="3200" b="0" dirty="0">
                <a:solidFill>
                  <a:srgbClr val="FF0000"/>
                </a:solidFill>
                <a:effectLst/>
                <a:latin typeface="Cambria Math"/>
                <a:ea typeface="Cambria Math"/>
              </a:rPr>
              <a:t>ℤ </a:t>
            </a:r>
            <a:r>
              <a:rPr lang="en-IE" sz="3200" b="0" kern="0" dirty="0" smtClean="0">
                <a:solidFill>
                  <a:srgbClr val="FF0000"/>
                </a:solidFill>
                <a:effectLst/>
              </a:rPr>
              <a:t>,</a:t>
            </a:r>
            <a:r>
              <a:rPr lang="en-IE" sz="3200" b="0" dirty="0" smtClean="0">
                <a:solidFill>
                  <a:srgbClr val="FF0000"/>
                </a:solidFill>
                <a:effectLst/>
                <a:latin typeface="Calibri" panose="020F0502020204030204" pitchFamily="34" charset="0"/>
                <a:ea typeface="Cambria Math"/>
              </a:rPr>
              <a:t>ℚ, ℝ\ℚ </a:t>
            </a:r>
            <a:r>
              <a:rPr lang="en-IE" sz="3200" b="0" dirty="0">
                <a:solidFill>
                  <a:srgbClr val="FF0000"/>
                </a:solidFill>
                <a:effectLst/>
                <a:latin typeface="Calibri" panose="020F0502020204030204" pitchFamily="34" charset="0"/>
                <a:ea typeface="Cambria Math"/>
              </a:rPr>
              <a:t>&amp; </a:t>
            </a:r>
            <a:r>
              <a:rPr lang="en-IE" sz="3200" b="0" dirty="0" smtClean="0">
                <a:solidFill>
                  <a:srgbClr val="FF0000"/>
                </a:solidFill>
                <a:effectLst/>
                <a:latin typeface="Calibri" panose="020F0502020204030204" pitchFamily="34" charset="0"/>
                <a:ea typeface="Cambria Math"/>
              </a:rPr>
              <a:t>ℝ</a:t>
            </a:r>
            <a:r>
              <a:rPr lang="en-IE" sz="3200" b="0" kern="0" dirty="0" smtClean="0">
                <a:solidFill>
                  <a:srgbClr val="FF0000"/>
                </a:solidFill>
                <a:effectLst/>
              </a:rPr>
              <a:t>).</a:t>
            </a:r>
          </a:p>
          <a:p>
            <a:pPr marL="457200" indent="-457200" algn="l">
              <a:buFont typeface="Arial" panose="020B0604020202020204" pitchFamily="34" charset="0"/>
              <a:buChar char="•"/>
            </a:pPr>
            <a:r>
              <a:rPr lang="en-IE" sz="3200" b="0" kern="0" dirty="0" smtClean="0">
                <a:effectLst/>
              </a:rPr>
              <a:t>Trigonometry</a:t>
            </a:r>
          </a:p>
          <a:p>
            <a:pPr marL="457200" indent="-457200" algn="l">
              <a:buFont typeface="Arial" panose="020B0604020202020204" pitchFamily="34" charset="0"/>
              <a:buChar char="•"/>
            </a:pPr>
            <a:r>
              <a:rPr lang="en-IE" sz="3200" b="0" kern="0" dirty="0" smtClean="0">
                <a:effectLst/>
              </a:rPr>
              <a:t>Geometry/Theorems</a:t>
            </a:r>
          </a:p>
          <a:p>
            <a:pPr marL="457200" indent="-457200" algn="l">
              <a:buFont typeface="Arial" panose="020B0604020202020204" pitchFamily="34" charset="0"/>
              <a:buChar char="•"/>
            </a:pPr>
            <a:r>
              <a:rPr lang="en-IE" sz="3200" b="0" kern="0" dirty="0" smtClean="0">
                <a:effectLst/>
              </a:rPr>
              <a:t>Co-ordinate Geometry</a:t>
            </a:r>
          </a:p>
          <a:p>
            <a:pPr marL="457200" indent="-457200" algn="l">
              <a:buFont typeface="Arial" panose="020B0604020202020204" pitchFamily="34" charset="0"/>
              <a:buChar char="•"/>
            </a:pPr>
            <a:r>
              <a:rPr lang="en-IE" sz="3200" b="0" kern="0" dirty="0" smtClean="0">
                <a:effectLst/>
              </a:rPr>
              <a:t>Algebra</a:t>
            </a:r>
          </a:p>
        </p:txBody>
      </p:sp>
    </p:spTree>
    <p:extLst>
      <p:ext uri="{BB962C8B-B14F-4D97-AF65-F5344CB8AC3E}">
        <p14:creationId xmlns:p14="http://schemas.microsoft.com/office/powerpoint/2010/main" val="223753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taxitradepromotions.co.uk/user/products/large/DryWipe_Blu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759850">
            <a:off x="3241996" y="3542617"/>
            <a:ext cx="1905000" cy="19050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342917" y="1234226"/>
            <a:ext cx="3501623" cy="4484126"/>
            <a:chOff x="4046426" y="297782"/>
            <a:chExt cx="2971800" cy="2716568"/>
          </a:xfrm>
        </p:grpSpPr>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6426" y="297782"/>
              <a:ext cx="2971800" cy="2686050"/>
            </a:xfrm>
            <a:prstGeom prst="rect">
              <a:avLst/>
            </a:prstGeom>
            <a:noFill/>
            <a:ln>
              <a:noFill/>
            </a:ln>
            <a:effectLst/>
            <a:scene3d>
              <a:camera prst="perspectiveRight"/>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179830" y="2548208"/>
              <a:ext cx="2390273" cy="466142"/>
            </a:xfrm>
            <a:prstGeom prst="rect">
              <a:avLst/>
            </a:prstGeom>
            <a:noFill/>
          </p:spPr>
          <p:txBody>
            <a:bodyPr wrap="square" rtlCol="0">
              <a:spAutoFit/>
            </a:bodyPr>
            <a:lstStyle/>
            <a:p>
              <a:pPr algn="ctr"/>
              <a:r>
                <a:rPr lang="en-IE" sz="2200" b="1" dirty="0" smtClean="0">
                  <a:solidFill>
                    <a:srgbClr val="0070C0"/>
                  </a:solidFill>
                </a:rPr>
                <a:t>Write and Wipe</a:t>
              </a:r>
            </a:p>
            <a:p>
              <a:pPr algn="ctr"/>
              <a:r>
                <a:rPr lang="en-IE" sz="2200" b="1" dirty="0" smtClean="0">
                  <a:solidFill>
                    <a:srgbClr val="0070C0"/>
                  </a:solidFill>
                </a:rPr>
                <a:t> Desk Mats</a:t>
              </a:r>
              <a:endParaRPr lang="en-IE" sz="2200" b="1" dirty="0">
                <a:solidFill>
                  <a:srgbClr val="0070C0"/>
                </a:solidFill>
              </a:endParaRPr>
            </a:p>
          </p:txBody>
        </p:sp>
      </p:gr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0865" y="5872322"/>
            <a:ext cx="4760105" cy="652652"/>
          </a:xfrm>
          <a:prstGeom prst="rect">
            <a:avLst/>
          </a:prstGeom>
        </p:spPr>
      </p:pic>
      <p:pic>
        <p:nvPicPr>
          <p:cNvPr id="14" name="Picture 2" descr="http://www.ryman.co.uk/Catalogue/Ryman/large/global/images/main/12/1201042077.jpg">
            <a:hlinkClick r:id="rId6" action="ppaction://hlinkpres?slideindex=1&amp;slidetitle="/>
          </p:cNvPr>
          <p:cNvPicPr>
            <a:picLocks noChangeAspect="1" noChangeArrowheads="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468126" y="3439196"/>
            <a:ext cx="2742409" cy="2229938"/>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2"/>
          </p:nvPr>
        </p:nvSpPr>
        <p:spPr/>
        <p:txBody>
          <a:bodyPr/>
          <a:lstStyle/>
          <a:p>
            <a:r>
              <a:rPr lang="en-IE" dirty="0">
                <a:effectLst/>
              </a:rPr>
              <a:t>Investigating Surds</a:t>
            </a:r>
          </a:p>
        </p:txBody>
      </p:sp>
      <p:sp>
        <p:nvSpPr>
          <p:cNvPr id="9" name="Title 4"/>
          <p:cNvSpPr txBox="1">
            <a:spLocks/>
          </p:cNvSpPr>
          <p:nvPr/>
        </p:nvSpPr>
        <p:spPr bwMode="auto">
          <a:xfrm>
            <a:off x="4755496" y="990503"/>
            <a:ext cx="3728356" cy="1908000"/>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w="60325">
            <a:solidFill>
              <a:srgbClr val="C00000"/>
            </a:solidFill>
            <a:miter lim="800000"/>
            <a:headEnd/>
            <a:tailEnd/>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lvl1pPr algn="r" rtl="0" eaLnBrk="1" fontAlgn="base" hangingPunct="1">
              <a:spcBef>
                <a:spcPct val="0"/>
              </a:spcBef>
              <a:spcAft>
                <a:spcPct val="0"/>
              </a:spcAft>
              <a:defRPr sz="2400" b="1">
                <a:solidFill>
                  <a:schemeClr val="tx1"/>
                </a:solidFill>
                <a:effectLst>
                  <a:outerShdw blurRad="38100" dist="38100" dir="2700000" algn="tl">
                    <a:srgbClr val="000000">
                      <a:alpha val="43137"/>
                    </a:srgbClr>
                  </a:outerShdw>
                </a:effectLst>
                <a:latin typeface="Century Gothic" pitchFamily="34" charset="0"/>
                <a:ea typeface="+mj-ea"/>
                <a:cs typeface="+mj-cs"/>
              </a:defRPr>
            </a:lvl1pPr>
            <a:lvl2pPr algn="l" rtl="0" eaLnBrk="1" fontAlgn="base" hangingPunct="1">
              <a:spcBef>
                <a:spcPct val="0"/>
              </a:spcBef>
              <a:spcAft>
                <a:spcPct val="0"/>
              </a:spcAft>
              <a:defRPr sz="1400" b="1">
                <a:solidFill>
                  <a:schemeClr val="tx2"/>
                </a:solidFill>
                <a:latin typeface="Tahoma" pitchFamily="34" charset="0"/>
              </a:defRPr>
            </a:lvl2pPr>
            <a:lvl3pPr algn="l" rtl="0" eaLnBrk="1" fontAlgn="base" hangingPunct="1">
              <a:spcBef>
                <a:spcPct val="0"/>
              </a:spcBef>
              <a:spcAft>
                <a:spcPct val="0"/>
              </a:spcAft>
              <a:defRPr sz="1400" b="1">
                <a:solidFill>
                  <a:schemeClr val="tx2"/>
                </a:solidFill>
                <a:latin typeface="Tahoma" pitchFamily="34" charset="0"/>
              </a:defRPr>
            </a:lvl3pPr>
            <a:lvl4pPr algn="l" rtl="0" eaLnBrk="1" fontAlgn="base" hangingPunct="1">
              <a:spcBef>
                <a:spcPct val="0"/>
              </a:spcBef>
              <a:spcAft>
                <a:spcPct val="0"/>
              </a:spcAft>
              <a:defRPr sz="1400" b="1">
                <a:solidFill>
                  <a:schemeClr val="tx2"/>
                </a:solidFill>
                <a:latin typeface="Tahoma" pitchFamily="34" charset="0"/>
              </a:defRPr>
            </a:lvl4pPr>
            <a:lvl5pPr algn="l" rtl="0" eaLnBrk="1" fontAlgn="base" hangingPunct="1">
              <a:spcBef>
                <a:spcPct val="0"/>
              </a:spcBef>
              <a:spcAft>
                <a:spcPct val="0"/>
              </a:spcAft>
              <a:defRPr sz="1400" b="1">
                <a:solidFill>
                  <a:schemeClr val="tx2"/>
                </a:solidFill>
                <a:latin typeface="Tahoma" pitchFamily="34" charset="0"/>
              </a:defRPr>
            </a:lvl5pPr>
            <a:lvl6pPr marL="457200" algn="ctr" rtl="0" eaLnBrk="1" fontAlgn="base" hangingPunct="1">
              <a:spcBef>
                <a:spcPct val="0"/>
              </a:spcBef>
              <a:spcAft>
                <a:spcPct val="0"/>
              </a:spcAft>
              <a:defRPr sz="1600" b="1">
                <a:solidFill>
                  <a:schemeClr val="tx2"/>
                </a:solidFill>
                <a:latin typeface="Tahoma" pitchFamily="34" charset="0"/>
              </a:defRPr>
            </a:lvl6pPr>
            <a:lvl7pPr marL="914400" algn="ctr" rtl="0" eaLnBrk="1" fontAlgn="base" hangingPunct="1">
              <a:spcBef>
                <a:spcPct val="0"/>
              </a:spcBef>
              <a:spcAft>
                <a:spcPct val="0"/>
              </a:spcAft>
              <a:defRPr sz="1600" b="1">
                <a:solidFill>
                  <a:schemeClr val="tx2"/>
                </a:solidFill>
                <a:latin typeface="Tahoma" pitchFamily="34" charset="0"/>
              </a:defRPr>
            </a:lvl7pPr>
            <a:lvl8pPr marL="1371600" algn="ctr" rtl="0" eaLnBrk="1" fontAlgn="base" hangingPunct="1">
              <a:spcBef>
                <a:spcPct val="0"/>
              </a:spcBef>
              <a:spcAft>
                <a:spcPct val="0"/>
              </a:spcAft>
              <a:defRPr sz="1600" b="1">
                <a:solidFill>
                  <a:schemeClr val="tx2"/>
                </a:solidFill>
                <a:latin typeface="Tahoma" pitchFamily="34" charset="0"/>
              </a:defRPr>
            </a:lvl8pPr>
            <a:lvl9pPr marL="1828800" algn="ctr" rtl="0" eaLnBrk="1" fontAlgn="base" hangingPunct="1">
              <a:spcBef>
                <a:spcPct val="0"/>
              </a:spcBef>
              <a:spcAft>
                <a:spcPct val="0"/>
              </a:spcAft>
              <a:defRPr sz="1600" b="1">
                <a:solidFill>
                  <a:schemeClr val="tx2"/>
                </a:solidFill>
                <a:latin typeface="Tahoma" pitchFamily="34" charset="0"/>
              </a:defRPr>
            </a:lvl9pPr>
          </a:lstStyle>
          <a:p>
            <a:pPr marL="457200" indent="-457200" algn="l">
              <a:buAutoNum type="arabicParenBoth"/>
            </a:pPr>
            <a:endParaRPr lang="en-IE" sz="2200" b="0" kern="0" dirty="0" smtClean="0">
              <a:effectLst/>
            </a:endParaRPr>
          </a:p>
          <a:p>
            <a:pPr algn="ctr"/>
            <a:r>
              <a:rPr lang="en-IE" kern="0" dirty="0" smtClean="0">
                <a:effectLst/>
              </a:rPr>
              <a:t>Plot A (0,0), B (1,1) &amp;</a:t>
            </a:r>
          </a:p>
          <a:p>
            <a:pPr algn="ctr"/>
            <a:r>
              <a:rPr lang="en-IE" kern="0" dirty="0" smtClean="0">
                <a:effectLst/>
              </a:rPr>
              <a:t> C (1,0) and join them.</a:t>
            </a:r>
          </a:p>
          <a:p>
            <a:pPr algn="l"/>
            <a:endParaRPr lang="en-IE" sz="2200" b="0" kern="0" dirty="0" smtClean="0">
              <a:effectLst/>
            </a:endParaRPr>
          </a:p>
          <a:p>
            <a:pPr algn="l"/>
            <a:endParaRPr lang="en-IE" sz="2200" b="0" kern="0" dirty="0" smtClean="0">
              <a:effectLst/>
            </a:endParaRPr>
          </a:p>
          <a:p>
            <a:pPr algn="l"/>
            <a:endParaRPr lang="en-IE" sz="2800" b="0" kern="0" dirty="0" smtClean="0">
              <a:effectLst/>
            </a:endParaRPr>
          </a:p>
          <a:p>
            <a:pPr algn="l"/>
            <a:endParaRPr lang="en-IE" sz="2800" b="0" kern="0" dirty="0" smtClean="0">
              <a:effectLst/>
            </a:endParaRPr>
          </a:p>
          <a:p>
            <a:pPr algn="l"/>
            <a:endParaRPr lang="en-IE" sz="2800" b="0" kern="0" dirty="0">
              <a:effectLst/>
            </a:endParaRPr>
          </a:p>
        </p:txBody>
      </p:sp>
    </p:spTree>
    <p:extLst>
      <p:ext uri="{BB962C8B-B14F-4D97-AF65-F5344CB8AC3E}">
        <p14:creationId xmlns:p14="http://schemas.microsoft.com/office/powerpoint/2010/main" val="113646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20649" y="112059"/>
            <a:ext cx="8384721" cy="657197"/>
          </a:xfrm>
        </p:spPr>
        <p:txBody>
          <a:bodyPr/>
          <a:lstStyle/>
          <a:p>
            <a:r>
              <a:rPr lang="en-IE" dirty="0">
                <a:effectLst/>
              </a:rPr>
              <a:t>Taking a closer look at surds graphically</a:t>
            </a:r>
          </a:p>
        </p:txBody>
      </p:sp>
      <p:sp>
        <p:nvSpPr>
          <p:cNvPr id="41" name="Text Placeholder 6"/>
          <p:cNvSpPr txBox="1">
            <a:spLocks/>
          </p:cNvSpPr>
          <p:nvPr/>
        </p:nvSpPr>
        <p:spPr>
          <a:xfrm>
            <a:off x="120649" y="112059"/>
            <a:ext cx="8384721" cy="657197"/>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effectLst>
            <a:outerShdw blurRad="50800" dist="38100" dir="2700000" algn="tl" rotWithShape="0">
              <a:prstClr val="black">
                <a:alpha val="40000"/>
              </a:prstClr>
            </a:outerShdw>
          </a:effectLst>
        </p:spPr>
        <p:txBody>
          <a:bodyPr vert="horz" anchor="ctr">
            <a:normAutofit/>
          </a:bodyPr>
          <a:lstStyle>
            <a:lvl1pPr marL="0" indent="0" algn="l" rtl="0" eaLnBrk="1" latinLnBrk="0" hangingPunct="1">
              <a:spcBef>
                <a:spcPts val="600"/>
              </a:spcBef>
              <a:buClr>
                <a:schemeClr val="accent1"/>
              </a:buClr>
              <a:buSzPct val="70000"/>
              <a:buFont typeface="Wingdings"/>
              <a:buNone/>
              <a:defRPr kumimoji="0" sz="2800" b="1" kern="1200">
                <a:solidFill>
                  <a:schemeClr val="tx1"/>
                </a:solidFill>
                <a:effectLst>
                  <a:outerShdw blurRad="38100" dist="38100" dir="2700000" algn="tl">
                    <a:srgbClr val="000000">
                      <a:alpha val="43137"/>
                    </a:srgbClr>
                  </a:outerShdw>
                </a:effectLst>
                <a:latin typeface="Cambria" panose="02040503050406030204" pitchFamily="18" charset="0"/>
                <a:ea typeface="+mn-ea"/>
                <a:cs typeface="+mn-cs"/>
              </a:defRPr>
            </a:lvl1pPr>
            <a:lvl2pPr marL="457200" indent="0" algn="l" rtl="0" eaLnBrk="1" latinLnBrk="0" hangingPunct="1">
              <a:spcBef>
                <a:spcPct val="20000"/>
              </a:spcBef>
              <a:buClr>
                <a:schemeClr val="accent1"/>
              </a:buClr>
              <a:buSzPct val="80000"/>
              <a:buFont typeface="Wingdings 2"/>
              <a:buNone/>
              <a:defRPr kumimoji="0" sz="2100" b="1" kern="1200">
                <a:solidFill>
                  <a:schemeClr val="tx1"/>
                </a:solidFill>
                <a:effectLst>
                  <a:outerShdw blurRad="38100" dist="38100" dir="2700000" algn="tl">
                    <a:srgbClr val="000000">
                      <a:alpha val="43137"/>
                    </a:srgbClr>
                  </a:outerShdw>
                </a:effectLst>
                <a:latin typeface="Century Gothic" pitchFamily="34" charset="0"/>
                <a:ea typeface="+mn-ea"/>
                <a:cs typeface="+mn-cs"/>
              </a:defRPr>
            </a:lvl2pPr>
            <a:lvl3pPr marL="914400" indent="0" algn="l" rtl="0" eaLnBrk="1" latinLnBrk="0" hangingPunct="1">
              <a:spcBef>
                <a:spcPct val="20000"/>
              </a:spcBef>
              <a:buClr>
                <a:schemeClr val="accent1">
                  <a:shade val="75000"/>
                </a:schemeClr>
              </a:buClr>
              <a:buSzPct val="60000"/>
              <a:buFont typeface="Wingdings"/>
              <a:buNone/>
              <a:defRPr kumimoji="0" sz="1800" b="1" kern="1200">
                <a:solidFill>
                  <a:schemeClr val="tx1"/>
                </a:solidFill>
                <a:effectLst>
                  <a:outerShdw blurRad="38100" dist="38100" dir="2700000" algn="tl">
                    <a:srgbClr val="000000">
                      <a:alpha val="43137"/>
                    </a:srgbClr>
                  </a:outerShdw>
                </a:effectLst>
                <a:latin typeface="Century Gothic" pitchFamily="34" charset="0"/>
                <a:ea typeface="+mn-ea"/>
                <a:cs typeface="+mn-cs"/>
              </a:defRPr>
            </a:lvl3pPr>
            <a:lvl4pPr marL="1371600" indent="0" algn="l" rtl="0" eaLnBrk="1" latinLnBrk="0" hangingPunct="1">
              <a:spcBef>
                <a:spcPct val="20000"/>
              </a:spcBef>
              <a:buClr>
                <a:schemeClr val="accent1">
                  <a:tint val="60000"/>
                </a:schemeClr>
              </a:buClr>
              <a:buSzPct val="60000"/>
              <a:buFont typeface="Wingdings"/>
              <a:buNone/>
              <a:defRPr kumimoji="0" sz="1800" b="1" kern="1200">
                <a:solidFill>
                  <a:schemeClr val="tx1"/>
                </a:solidFill>
                <a:effectLst>
                  <a:outerShdw blurRad="38100" dist="38100" dir="2700000" algn="tl">
                    <a:srgbClr val="000000">
                      <a:alpha val="43137"/>
                    </a:srgbClr>
                  </a:outerShdw>
                </a:effectLst>
                <a:latin typeface="Century Gothic" pitchFamily="34" charset="0"/>
                <a:ea typeface="+mn-ea"/>
                <a:cs typeface="+mn-cs"/>
              </a:defRPr>
            </a:lvl4pPr>
            <a:lvl5pPr marL="1828800" indent="0" algn="l" rtl="0" eaLnBrk="1" latinLnBrk="0" hangingPunct="1">
              <a:spcBef>
                <a:spcPct val="20000"/>
              </a:spcBef>
              <a:buClr>
                <a:schemeClr val="accent2">
                  <a:tint val="60000"/>
                </a:schemeClr>
              </a:buClr>
              <a:buSzPct val="68000"/>
              <a:buFont typeface="Wingdings 2"/>
              <a:buNone/>
              <a:defRPr kumimoji="0" sz="1600" b="1" kern="1200">
                <a:solidFill>
                  <a:schemeClr val="tx1"/>
                </a:solidFill>
                <a:effectLst>
                  <a:outerShdw blurRad="38100" dist="38100" dir="2700000" algn="tl">
                    <a:srgbClr val="000000">
                      <a:alpha val="43137"/>
                    </a:srgbClr>
                  </a:outerShdw>
                </a:effectLst>
                <a:latin typeface="Century Gothic"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IE" kern="0" dirty="0" smtClean="0">
                <a:effectLst/>
              </a:rPr>
              <a:t>Length </a:t>
            </a:r>
            <a:r>
              <a:rPr lang="en-IE" kern="0" dirty="0">
                <a:effectLst/>
              </a:rPr>
              <a:t>Formula (Distance)</a:t>
            </a:r>
          </a:p>
        </p:txBody>
      </p:sp>
      <p:pic>
        <p:nvPicPr>
          <p:cNvPr id="29" name="Picture 2"/>
          <p:cNvPicPr>
            <a:picLocks noChangeArrowheads="1"/>
          </p:cNvPicPr>
          <p:nvPr/>
        </p:nvPicPr>
        <p:blipFill rotWithShape="1">
          <a:blip r:embed="rId3">
            <a:extLst>
              <a:ext uri="{28A0092B-C50C-407E-A947-70E740481C1C}">
                <a14:useLocalDpi xmlns:a14="http://schemas.microsoft.com/office/drawing/2010/main" val="0"/>
              </a:ext>
            </a:extLst>
          </a:blip>
          <a:srcRect l="14777" t="6313" r="23793" b="7716"/>
          <a:stretch/>
        </p:blipFill>
        <p:spPr bwMode="auto">
          <a:xfrm>
            <a:off x="236148" y="1463569"/>
            <a:ext cx="3600000" cy="3600000"/>
          </a:xfrm>
          <a:prstGeom prst="rect">
            <a:avLst/>
          </a:prstGeom>
          <a:noFill/>
          <a:ln w="9525">
            <a:solidFill>
              <a:srgbClr val="C00000"/>
            </a:solidFill>
            <a:miter lim="800000"/>
            <a:headEnd/>
            <a:tailEnd/>
          </a:ln>
          <a:extLst>
            <a:ext uri="{909E8E84-426E-40DD-AFC4-6F175D3DCCD1}">
              <a14:hiddenFill xmlns:a14="http://schemas.microsoft.com/office/drawing/2010/main">
                <a:solidFill>
                  <a:schemeClr val="accent1"/>
                </a:solidFill>
              </a14:hiddenFill>
            </a:ext>
          </a:extLst>
        </p:spPr>
      </p:pic>
      <mc:AlternateContent xmlns:mc="http://schemas.openxmlformats.org/markup-compatibility/2006" xmlns:a14="http://schemas.microsoft.com/office/drawing/2010/main">
        <mc:Choice Requires="a14">
          <p:sp>
            <p:nvSpPr>
              <p:cNvPr id="9" name="TextBox 8"/>
              <p:cNvSpPr txBox="1"/>
              <p:nvPr/>
            </p:nvSpPr>
            <p:spPr>
              <a:xfrm>
                <a:off x="1060305" y="3827347"/>
                <a:ext cx="45557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sz="2400" b="1" i="1" dirty="0" smtClean="0">
                          <a:solidFill>
                            <a:srgbClr val="FF0000"/>
                          </a:solidFill>
                          <a:latin typeface="Cambria Math"/>
                        </a:rPr>
                        <m:t>𝑨</m:t>
                      </m:r>
                    </m:oMath>
                  </m:oMathPara>
                </a14:m>
                <a:endParaRPr lang="en-IE" sz="2400" b="1" dirty="0" smtClean="0">
                  <a:solidFill>
                    <a:srgbClr val="FF0000"/>
                  </a:solidFill>
                  <a:latin typeface="Cambria" panose="020405030504060302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060305" y="3827347"/>
                <a:ext cx="455574" cy="461665"/>
              </a:xfrm>
              <a:prstGeom prst="rect">
                <a:avLst/>
              </a:prstGeom>
              <a:blipFill rotWithShape="1">
                <a:blip r:embed="rId4"/>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2652997" y="2164661"/>
                <a:ext cx="47481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sz="2400" b="1" i="1" dirty="0" smtClean="0">
                          <a:solidFill>
                            <a:srgbClr val="FF0000"/>
                          </a:solidFill>
                          <a:latin typeface="Cambria Math"/>
                        </a:rPr>
                        <m:t>𝑩</m:t>
                      </m:r>
                    </m:oMath>
                  </m:oMathPara>
                </a14:m>
                <a:endParaRPr lang="en-IE" sz="2400" b="1" dirty="0" smtClean="0">
                  <a:solidFill>
                    <a:srgbClr val="FF0000"/>
                  </a:solidFill>
                  <a:latin typeface="Cambria" panose="02040503050406030204" pitchFamily="18"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2652997" y="2164661"/>
                <a:ext cx="474810" cy="461665"/>
              </a:xfrm>
              <a:prstGeom prst="rect">
                <a:avLst/>
              </a:prstGeom>
              <a:blipFill rotWithShape="1">
                <a:blip r:embed="rId5"/>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448923" y="4334946"/>
                <a:ext cx="1105238"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E" sz="2000" b="1" i="1" smtClean="0">
                              <a:solidFill>
                                <a:srgbClr val="FF0000"/>
                              </a:solidFill>
                              <a:latin typeface="Cambria Math" panose="02040503050406030204" pitchFamily="18" charset="0"/>
                            </a:rPr>
                          </m:ctrlPr>
                        </m:sSubPr>
                        <m:e>
                          <m:r>
                            <a:rPr lang="en-IE" sz="2000" b="1" i="1">
                              <a:solidFill>
                                <a:srgbClr val="FF0000"/>
                              </a:solidFill>
                              <a:latin typeface="Cambria Math"/>
                            </a:rPr>
                            <m:t> (</m:t>
                          </m:r>
                          <m:r>
                            <a:rPr lang="en-IE" sz="2000" b="1" i="1">
                              <a:solidFill>
                                <a:srgbClr val="FF0000"/>
                              </a:solidFill>
                              <a:latin typeface="Cambria Math"/>
                            </a:rPr>
                            <m:t>𝒙</m:t>
                          </m:r>
                        </m:e>
                        <m:sub>
                          <m:r>
                            <a:rPr lang="en-IE" sz="2000" b="1" i="1" smtClean="0">
                              <a:solidFill>
                                <a:srgbClr val="FF0000"/>
                              </a:solidFill>
                              <a:latin typeface="Cambria Math"/>
                            </a:rPr>
                            <m:t>𝟏</m:t>
                          </m:r>
                        </m:sub>
                      </m:sSub>
                      <m:r>
                        <m:rPr>
                          <m:nor/>
                        </m:rPr>
                        <a:rPr lang="en-IE" sz="2000" b="1" i="0" smtClean="0">
                          <a:solidFill>
                            <a:srgbClr val="FF0000"/>
                          </a:solidFill>
                          <a:latin typeface="Cambria Math"/>
                        </a:rPr>
                        <m:t>,</m:t>
                      </m:r>
                      <m:sSub>
                        <m:sSubPr>
                          <m:ctrlPr>
                            <a:rPr lang="en-IE" sz="2000" b="1" i="1" dirty="0">
                              <a:solidFill>
                                <a:srgbClr val="FF0000"/>
                              </a:solidFill>
                              <a:latin typeface="Cambria Math" panose="02040503050406030204" pitchFamily="18" charset="0"/>
                            </a:rPr>
                          </m:ctrlPr>
                        </m:sSubPr>
                        <m:e>
                          <m:r>
                            <a:rPr lang="en-IE" sz="2000" b="1" i="1" dirty="0" smtClean="0">
                              <a:solidFill>
                                <a:srgbClr val="FF0000"/>
                              </a:solidFill>
                              <a:latin typeface="Cambria Math"/>
                            </a:rPr>
                            <m:t>𝒚</m:t>
                          </m:r>
                        </m:e>
                        <m:sub>
                          <m:r>
                            <a:rPr lang="en-IE" sz="2000" b="1" i="1" dirty="0" smtClean="0">
                              <a:solidFill>
                                <a:srgbClr val="FF0000"/>
                              </a:solidFill>
                              <a:latin typeface="Cambria Math"/>
                            </a:rPr>
                            <m:t>𝟏</m:t>
                          </m:r>
                        </m:sub>
                      </m:sSub>
                      <m:r>
                        <m:rPr>
                          <m:nor/>
                        </m:rPr>
                        <a:rPr lang="en-IE" sz="2000" b="1" dirty="0">
                          <a:solidFill>
                            <a:srgbClr val="FF0000"/>
                          </a:solidFill>
                          <a:latin typeface="Cambria" panose="02040503050406030204" pitchFamily="18" charset="0"/>
                        </a:rPr>
                        <m:t>)</m:t>
                      </m:r>
                    </m:oMath>
                  </m:oMathPara>
                </a14:m>
                <a:endParaRPr lang="en-IE" sz="2000" dirty="0">
                  <a:solidFill>
                    <a:srgbClr val="FF0000"/>
                  </a:solidFill>
                </a:endParaRPr>
              </a:p>
            </p:txBody>
          </p:sp>
        </mc:Choice>
        <mc:Fallback xmlns="">
          <p:sp>
            <p:nvSpPr>
              <p:cNvPr id="20" name="Rectangle 19"/>
              <p:cNvSpPr>
                <a:spLocks noRot="1" noChangeAspect="1" noMove="1" noResize="1" noEditPoints="1" noAdjustHandles="1" noChangeArrowheads="1" noChangeShapeType="1" noTextEdit="1"/>
              </p:cNvSpPr>
              <p:nvPr/>
            </p:nvSpPr>
            <p:spPr>
              <a:xfrm>
                <a:off x="448923" y="4334946"/>
                <a:ext cx="1105238" cy="400110"/>
              </a:xfrm>
              <a:prstGeom prst="rect">
                <a:avLst/>
              </a:prstGeom>
              <a:blipFill rotWithShape="1">
                <a:blip r:embed="rId6"/>
                <a:stretch>
                  <a:fillRect b="-16667"/>
                </a:stretch>
              </a:blipFill>
            </p:spPr>
            <p:txBody>
              <a:bodyPr/>
              <a:lstStyle/>
              <a:p>
                <a:r>
                  <a:rPr lang="en-IE">
                    <a:noFill/>
                  </a:rPr>
                  <a:t> </a:t>
                </a:r>
              </a:p>
            </p:txBody>
          </p:sp>
        </mc:Fallback>
      </mc:AlternateContent>
      <p:grpSp>
        <p:nvGrpSpPr>
          <p:cNvPr id="17" name="Group 16"/>
          <p:cNvGrpSpPr/>
          <p:nvPr/>
        </p:nvGrpSpPr>
        <p:grpSpPr>
          <a:xfrm>
            <a:off x="2561614" y="3505267"/>
            <a:ext cx="197996" cy="339241"/>
            <a:chOff x="3155326" y="3619567"/>
            <a:chExt cx="197996" cy="339241"/>
          </a:xfrm>
        </p:grpSpPr>
        <p:cxnSp>
          <p:nvCxnSpPr>
            <p:cNvPr id="18" name="Straight Connector 17"/>
            <p:cNvCxnSpPr/>
            <p:nvPr/>
          </p:nvCxnSpPr>
          <p:spPr bwMode="auto">
            <a:xfrm>
              <a:off x="3335828" y="3619567"/>
              <a:ext cx="0" cy="339241"/>
            </a:xfrm>
            <a:prstGeom prst="line">
              <a:avLst/>
            </a:prstGeom>
            <a:solidFill>
              <a:schemeClr val="hlink">
                <a:alpha val="64999"/>
              </a:schemeClr>
            </a:solidFill>
            <a:ln w="28575"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flipH="1">
              <a:off x="3155326" y="3943114"/>
              <a:ext cx="197996" cy="0"/>
            </a:xfrm>
            <a:prstGeom prst="line">
              <a:avLst/>
            </a:prstGeom>
            <a:solidFill>
              <a:schemeClr val="hlink">
                <a:alpha val="64999"/>
              </a:schemeClr>
            </a:solidFill>
            <a:ln w="28575" cap="flat" cmpd="sng" algn="ctr">
              <a:solidFill>
                <a:schemeClr val="tx1"/>
              </a:solidFill>
              <a:prstDash val="solid"/>
              <a:round/>
              <a:headEnd type="none" w="med" len="med"/>
              <a:tailEnd type="none" w="med" len="med"/>
            </a:ln>
            <a:effectLst/>
          </p:spPr>
        </p:cxnSp>
      </p:grpSp>
      <p:cxnSp>
        <p:nvCxnSpPr>
          <p:cNvPr id="23" name="Straight Connector 22"/>
          <p:cNvCxnSpPr/>
          <p:nvPr/>
        </p:nvCxnSpPr>
        <p:spPr bwMode="auto">
          <a:xfrm flipV="1">
            <a:off x="1493325" y="2653291"/>
            <a:ext cx="1461911" cy="1359429"/>
          </a:xfrm>
          <a:prstGeom prst="line">
            <a:avLst/>
          </a:prstGeom>
          <a:solidFill>
            <a:schemeClr val="hlink">
              <a:alpha val="64999"/>
            </a:schemeClr>
          </a:solidFill>
          <a:ln w="76200" cap="flat" cmpd="sng" algn="ctr">
            <a:solidFill>
              <a:srgbClr val="FF0000"/>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24" name="TextBox 23"/>
              <p:cNvSpPr txBox="1"/>
              <p:nvPr/>
            </p:nvSpPr>
            <p:spPr>
              <a:xfrm>
                <a:off x="3452867" y="3413277"/>
                <a:ext cx="470000"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sz="2800" b="1" i="1" dirty="0" smtClean="0">
                          <a:solidFill>
                            <a:schemeClr val="accent6"/>
                          </a:solidFill>
                          <a:latin typeface="Cambria Math"/>
                        </a:rPr>
                        <m:t>𝒙</m:t>
                      </m:r>
                    </m:oMath>
                  </m:oMathPara>
                </a14:m>
                <a:endParaRPr lang="en-IE" sz="2800" b="1" dirty="0" smtClean="0">
                  <a:solidFill>
                    <a:schemeClr val="accent6"/>
                  </a:solidFill>
                  <a:latin typeface="Cambria" panose="02040503050406030204" pitchFamily="18"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3452867" y="3413277"/>
                <a:ext cx="470000" cy="523220"/>
              </a:xfrm>
              <a:prstGeom prst="rect">
                <a:avLst/>
              </a:prstGeom>
              <a:blipFill rotWithShape="1">
                <a:blip r:embed="rId7"/>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1048283" y="1616577"/>
                <a:ext cx="47801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sz="2800" b="1" i="1" dirty="0" smtClean="0">
                          <a:solidFill>
                            <a:schemeClr val="accent6"/>
                          </a:solidFill>
                          <a:latin typeface="Cambria Math"/>
                        </a:rPr>
                        <m:t>𝒚</m:t>
                      </m:r>
                    </m:oMath>
                  </m:oMathPara>
                </a14:m>
                <a:endParaRPr lang="en-IE" sz="2800" b="1" dirty="0" smtClean="0">
                  <a:solidFill>
                    <a:schemeClr val="accent6"/>
                  </a:solidFill>
                  <a:latin typeface="Cambria" panose="02040503050406030204" pitchFamily="18"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1048283" y="1616577"/>
                <a:ext cx="478016" cy="523220"/>
              </a:xfrm>
              <a:prstGeom prst="rect">
                <a:avLst/>
              </a:prstGeom>
              <a:blipFill rotWithShape="1">
                <a:blip r:embed="rId8"/>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37313" y="4096254"/>
                <a:ext cx="101181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sz="2400" b="1" i="1" smtClean="0">
                          <a:solidFill>
                            <a:srgbClr val="C00000"/>
                          </a:solidFill>
                          <a:latin typeface="Cambria Math"/>
                        </a:rPr>
                        <m:t>(</m:t>
                      </m:r>
                      <m:r>
                        <a:rPr lang="en-IE" sz="2400" b="1" i="1" smtClean="0">
                          <a:solidFill>
                            <a:srgbClr val="C00000"/>
                          </a:solidFill>
                          <a:latin typeface="Cambria Math"/>
                        </a:rPr>
                        <m:t>𝟎</m:t>
                      </m:r>
                      <m:r>
                        <a:rPr lang="en-IE" sz="2400" b="1" i="1" smtClean="0">
                          <a:solidFill>
                            <a:srgbClr val="C00000"/>
                          </a:solidFill>
                          <a:latin typeface="Cambria Math"/>
                        </a:rPr>
                        <m:t>,</m:t>
                      </m:r>
                      <m:r>
                        <a:rPr lang="en-IE" sz="2400" b="1" i="1" smtClean="0">
                          <a:solidFill>
                            <a:srgbClr val="C00000"/>
                          </a:solidFill>
                          <a:latin typeface="Cambria Math"/>
                        </a:rPr>
                        <m:t>𝟎</m:t>
                      </m:r>
                      <m:r>
                        <a:rPr lang="en-IE" sz="2400" b="1" i="1" smtClean="0">
                          <a:solidFill>
                            <a:srgbClr val="C00000"/>
                          </a:solidFill>
                          <a:latin typeface="Cambria Math"/>
                        </a:rPr>
                        <m:t>)</m:t>
                      </m:r>
                    </m:oMath>
                  </m:oMathPara>
                </a14:m>
                <a:endParaRPr lang="en-IE" sz="2400" b="1" dirty="0">
                  <a:solidFill>
                    <a:srgbClr val="C00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537313" y="4096254"/>
                <a:ext cx="1011815" cy="461665"/>
              </a:xfrm>
              <a:prstGeom prst="rect">
                <a:avLst/>
              </a:prstGeom>
              <a:blipFill rotWithShape="1">
                <a:blip r:embed="rId9"/>
                <a:stretch>
                  <a:fillRect r="-602" b="-19737"/>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989104" y="3622305"/>
                <a:ext cx="44435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sz="2400" b="1" i="1" dirty="0" smtClean="0">
                          <a:solidFill>
                            <a:srgbClr val="FF0000"/>
                          </a:solidFill>
                          <a:latin typeface="Cambria Math"/>
                        </a:rPr>
                        <m:t>𝑪</m:t>
                      </m:r>
                    </m:oMath>
                  </m:oMathPara>
                </a14:m>
                <a:endParaRPr lang="en-IE" sz="2400" b="1" dirty="0" smtClean="0">
                  <a:solidFill>
                    <a:srgbClr val="FF0000"/>
                  </a:solidFill>
                  <a:latin typeface="Cambria" panose="020405030504060302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2989104" y="3622305"/>
                <a:ext cx="444352" cy="461665"/>
              </a:xfrm>
              <a:prstGeom prst="rect">
                <a:avLst/>
              </a:prstGeom>
              <a:blipFill rotWithShape="1">
                <a:blip r:embed="rId10"/>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2823112" y="2417463"/>
                <a:ext cx="1119665"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E" sz="2000" b="1" i="1" smtClean="0">
                              <a:solidFill>
                                <a:srgbClr val="FF0000"/>
                              </a:solidFill>
                              <a:latin typeface="Cambria Math" panose="02040503050406030204" pitchFamily="18" charset="0"/>
                            </a:rPr>
                          </m:ctrlPr>
                        </m:sSubPr>
                        <m:e>
                          <m:r>
                            <a:rPr lang="en-IE" sz="2000" b="1" i="1">
                              <a:solidFill>
                                <a:srgbClr val="FF0000"/>
                              </a:solidFill>
                              <a:latin typeface="Cambria Math"/>
                            </a:rPr>
                            <m:t> (</m:t>
                          </m:r>
                          <m:r>
                            <a:rPr lang="en-IE" sz="2000" b="1" i="1">
                              <a:solidFill>
                                <a:srgbClr val="FF0000"/>
                              </a:solidFill>
                              <a:latin typeface="Cambria Math"/>
                            </a:rPr>
                            <m:t>𝒙</m:t>
                          </m:r>
                        </m:e>
                        <m:sub>
                          <m:r>
                            <a:rPr lang="en-IE" sz="2000" b="1" i="1" smtClean="0">
                              <a:solidFill>
                                <a:srgbClr val="FF0000"/>
                              </a:solidFill>
                              <a:latin typeface="Cambria Math"/>
                            </a:rPr>
                            <m:t>𝟐</m:t>
                          </m:r>
                        </m:sub>
                      </m:sSub>
                      <m:r>
                        <m:rPr>
                          <m:nor/>
                        </m:rPr>
                        <a:rPr lang="en-IE" sz="2000" b="1" i="0" smtClean="0">
                          <a:solidFill>
                            <a:srgbClr val="FF0000"/>
                          </a:solidFill>
                          <a:latin typeface="Cambria Math"/>
                        </a:rPr>
                        <m:t>,</m:t>
                      </m:r>
                      <m:sSub>
                        <m:sSubPr>
                          <m:ctrlPr>
                            <a:rPr lang="en-IE" sz="2000" b="1" i="1" dirty="0">
                              <a:solidFill>
                                <a:srgbClr val="FF0000"/>
                              </a:solidFill>
                              <a:latin typeface="Cambria Math" panose="02040503050406030204" pitchFamily="18" charset="0"/>
                            </a:rPr>
                          </m:ctrlPr>
                        </m:sSubPr>
                        <m:e>
                          <m:r>
                            <a:rPr lang="en-IE" sz="2000" b="1" i="1" dirty="0" smtClean="0">
                              <a:solidFill>
                                <a:srgbClr val="FF0000"/>
                              </a:solidFill>
                              <a:latin typeface="Cambria Math"/>
                            </a:rPr>
                            <m:t>𝒚</m:t>
                          </m:r>
                        </m:e>
                        <m:sub>
                          <m:r>
                            <a:rPr lang="en-IE" sz="2000" b="1" i="1" dirty="0" smtClean="0">
                              <a:solidFill>
                                <a:srgbClr val="FF0000"/>
                              </a:solidFill>
                              <a:latin typeface="Cambria Math"/>
                            </a:rPr>
                            <m:t>𝟐</m:t>
                          </m:r>
                        </m:sub>
                      </m:sSub>
                      <m:r>
                        <m:rPr>
                          <m:nor/>
                        </m:rPr>
                        <a:rPr lang="en-IE" sz="2000" b="1" dirty="0">
                          <a:solidFill>
                            <a:srgbClr val="FF0000"/>
                          </a:solidFill>
                          <a:latin typeface="Cambria" panose="02040503050406030204" pitchFamily="18" charset="0"/>
                        </a:rPr>
                        <m:t>)</m:t>
                      </m:r>
                    </m:oMath>
                  </m:oMathPara>
                </a14:m>
                <a:endParaRPr lang="en-IE" sz="2000" dirty="0">
                  <a:solidFill>
                    <a:srgbClr val="FF0000"/>
                  </a:solidFill>
                </a:endParaRPr>
              </a:p>
            </p:txBody>
          </p:sp>
        </mc:Choice>
        <mc:Fallback xmlns="">
          <p:sp>
            <p:nvSpPr>
              <p:cNvPr id="31" name="Rectangle 30"/>
              <p:cNvSpPr>
                <a:spLocks noRot="1" noChangeAspect="1" noMove="1" noResize="1" noEditPoints="1" noAdjustHandles="1" noChangeArrowheads="1" noChangeShapeType="1" noTextEdit="1"/>
              </p:cNvSpPr>
              <p:nvPr/>
            </p:nvSpPr>
            <p:spPr>
              <a:xfrm>
                <a:off x="2823112" y="2417463"/>
                <a:ext cx="1119665" cy="400110"/>
              </a:xfrm>
              <a:prstGeom prst="rect">
                <a:avLst/>
              </a:prstGeom>
              <a:blipFill rotWithShape="1">
                <a:blip r:embed="rId11"/>
                <a:stretch>
                  <a:fillRect b="-18462"/>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2911502" y="2178771"/>
                <a:ext cx="101181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sz="2400" b="1" i="1" smtClean="0">
                          <a:solidFill>
                            <a:srgbClr val="C00000"/>
                          </a:solidFill>
                          <a:latin typeface="Cambria Math"/>
                        </a:rPr>
                        <m:t>(</m:t>
                      </m:r>
                      <m:r>
                        <a:rPr lang="en-IE" sz="2400" b="1" i="1" smtClean="0">
                          <a:solidFill>
                            <a:srgbClr val="C00000"/>
                          </a:solidFill>
                          <a:latin typeface="Cambria Math"/>
                        </a:rPr>
                        <m:t>𝟏</m:t>
                      </m:r>
                      <m:r>
                        <a:rPr lang="en-IE" sz="2400" b="1" i="1" smtClean="0">
                          <a:solidFill>
                            <a:srgbClr val="C00000"/>
                          </a:solidFill>
                          <a:latin typeface="Cambria Math"/>
                        </a:rPr>
                        <m:t>,</m:t>
                      </m:r>
                      <m:r>
                        <a:rPr lang="en-IE" sz="2400" b="1" i="1" smtClean="0">
                          <a:solidFill>
                            <a:srgbClr val="C00000"/>
                          </a:solidFill>
                          <a:latin typeface="Cambria Math"/>
                        </a:rPr>
                        <m:t>𝟏</m:t>
                      </m:r>
                      <m:r>
                        <a:rPr lang="en-IE" sz="2400" b="1" i="1" smtClean="0">
                          <a:solidFill>
                            <a:srgbClr val="C00000"/>
                          </a:solidFill>
                          <a:latin typeface="Cambria Math"/>
                        </a:rPr>
                        <m:t>)</m:t>
                      </m:r>
                    </m:oMath>
                  </m:oMathPara>
                </a14:m>
                <a:endParaRPr lang="en-IE" sz="2400" b="1" dirty="0">
                  <a:solidFill>
                    <a:srgbClr val="C00000"/>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2911502" y="2178771"/>
                <a:ext cx="1011815" cy="461665"/>
              </a:xfrm>
              <a:prstGeom prst="rect">
                <a:avLst/>
              </a:prstGeom>
              <a:blipFill rotWithShape="1">
                <a:blip r:embed="rId12"/>
                <a:stretch>
                  <a:fillRect l="-602" b="-19737"/>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2879427" y="3924430"/>
                <a:ext cx="92845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sz="2400" b="0" i="1" smtClean="0">
                          <a:solidFill>
                            <a:srgbClr val="C00000"/>
                          </a:solidFill>
                          <a:latin typeface="Cambria Math"/>
                        </a:rPr>
                        <m:t>(1,0)</m:t>
                      </m:r>
                    </m:oMath>
                  </m:oMathPara>
                </a14:m>
                <a:endParaRPr lang="en-IE" sz="2400" dirty="0">
                  <a:solidFill>
                    <a:srgbClr val="C00000"/>
                  </a:solidFill>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2879427" y="3924430"/>
                <a:ext cx="928459" cy="461665"/>
              </a:xfrm>
              <a:prstGeom prst="rect">
                <a:avLst/>
              </a:prstGeom>
              <a:blipFill rotWithShape="1">
                <a:blip r:embed="rId13"/>
                <a:stretch>
                  <a:fillRect r="-1307" b="-19737"/>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4017527" y="1155064"/>
                <a:ext cx="4720074" cy="541559"/>
              </a:xfrm>
              <a:prstGeom prst="rect">
                <a:avLst/>
              </a:prstGeom>
              <a:noFill/>
              <a:ln w="41275">
                <a:noFill/>
              </a:ln>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IE" sz="2400" b="1" i="1" dirty="0" smtClean="0">
                              <a:solidFill>
                                <a:srgbClr val="C00000"/>
                              </a:solidFill>
                              <a:latin typeface="Cambria Math" panose="02040503050406030204" pitchFamily="18" charset="0"/>
                            </a:rPr>
                          </m:ctrlPr>
                        </m:dPr>
                        <m:e>
                          <m:r>
                            <a:rPr lang="en-IE" sz="2400" b="1" i="1" dirty="0" smtClean="0">
                              <a:solidFill>
                                <a:srgbClr val="C00000"/>
                              </a:solidFill>
                              <a:latin typeface="Cambria Math"/>
                            </a:rPr>
                            <m:t>𝑨𝑩</m:t>
                          </m:r>
                        </m:e>
                      </m:d>
                      <m:r>
                        <a:rPr lang="en-IE" sz="2400" b="1" i="1" dirty="0" smtClean="0">
                          <a:solidFill>
                            <a:srgbClr val="C00000"/>
                          </a:solidFill>
                          <a:latin typeface="Cambria Math"/>
                        </a:rPr>
                        <m:t>=</m:t>
                      </m:r>
                      <m:rad>
                        <m:radPr>
                          <m:degHide m:val="on"/>
                          <m:ctrlPr>
                            <a:rPr lang="en-IE" sz="2400" b="1" i="1" dirty="0" smtClean="0">
                              <a:solidFill>
                                <a:srgbClr val="C00000"/>
                              </a:solidFill>
                              <a:latin typeface="Cambria Math" panose="02040503050406030204" pitchFamily="18" charset="0"/>
                            </a:rPr>
                          </m:ctrlPr>
                        </m:radPr>
                        <m:deg/>
                        <m:e>
                          <m:sSup>
                            <m:sSupPr>
                              <m:ctrlPr>
                                <a:rPr lang="en-IE" sz="2400" b="1" i="1" dirty="0" smtClean="0">
                                  <a:solidFill>
                                    <a:srgbClr val="C00000"/>
                                  </a:solidFill>
                                  <a:latin typeface="Cambria Math" panose="02040503050406030204" pitchFamily="18" charset="0"/>
                                </a:rPr>
                              </m:ctrlPr>
                            </m:sSupPr>
                            <m:e>
                              <m:d>
                                <m:dPr>
                                  <m:ctrlPr>
                                    <a:rPr lang="en-IE" sz="2400" b="1" i="1" dirty="0" smtClean="0">
                                      <a:solidFill>
                                        <a:srgbClr val="C00000"/>
                                      </a:solidFill>
                                      <a:latin typeface="Cambria Math" panose="02040503050406030204" pitchFamily="18" charset="0"/>
                                    </a:rPr>
                                  </m:ctrlPr>
                                </m:dPr>
                                <m:e>
                                  <m:sSub>
                                    <m:sSubPr>
                                      <m:ctrlPr>
                                        <a:rPr lang="en-IE" sz="2400" b="1" i="1" dirty="0" smtClean="0">
                                          <a:solidFill>
                                            <a:srgbClr val="C00000"/>
                                          </a:solidFill>
                                          <a:latin typeface="Cambria Math" panose="02040503050406030204" pitchFamily="18" charset="0"/>
                                        </a:rPr>
                                      </m:ctrlPr>
                                    </m:sSubPr>
                                    <m:e>
                                      <m:r>
                                        <a:rPr lang="en-IE" sz="2400" b="1" i="1" dirty="0" smtClean="0">
                                          <a:solidFill>
                                            <a:srgbClr val="C00000"/>
                                          </a:solidFill>
                                          <a:latin typeface="Cambria Math"/>
                                        </a:rPr>
                                        <m:t>𝒙</m:t>
                                      </m:r>
                                    </m:e>
                                    <m:sub>
                                      <m:r>
                                        <a:rPr lang="en-IE" sz="2400" b="1" i="1" dirty="0" smtClean="0">
                                          <a:solidFill>
                                            <a:srgbClr val="C00000"/>
                                          </a:solidFill>
                                          <a:latin typeface="Cambria Math"/>
                                        </a:rPr>
                                        <m:t>𝟐</m:t>
                                      </m:r>
                                    </m:sub>
                                  </m:sSub>
                                  <m:r>
                                    <a:rPr lang="en-IE" sz="2400" b="1" i="1" dirty="0" smtClean="0">
                                      <a:solidFill>
                                        <a:srgbClr val="C00000"/>
                                      </a:solidFill>
                                      <a:latin typeface="Cambria Math"/>
                                    </a:rPr>
                                    <m:t>−</m:t>
                                  </m:r>
                                  <m:sSub>
                                    <m:sSubPr>
                                      <m:ctrlPr>
                                        <a:rPr lang="en-IE" sz="2400" b="1" i="1" dirty="0" smtClean="0">
                                          <a:solidFill>
                                            <a:srgbClr val="C00000"/>
                                          </a:solidFill>
                                          <a:latin typeface="Cambria Math" panose="02040503050406030204" pitchFamily="18" charset="0"/>
                                        </a:rPr>
                                      </m:ctrlPr>
                                    </m:sSubPr>
                                    <m:e>
                                      <m:r>
                                        <a:rPr lang="en-IE" sz="2400" b="1" i="1" dirty="0" smtClean="0">
                                          <a:solidFill>
                                            <a:srgbClr val="C00000"/>
                                          </a:solidFill>
                                          <a:latin typeface="Cambria Math"/>
                                        </a:rPr>
                                        <m:t>𝒙</m:t>
                                      </m:r>
                                    </m:e>
                                    <m:sub>
                                      <m:r>
                                        <a:rPr lang="en-IE" sz="2400" b="1" i="1" dirty="0" smtClean="0">
                                          <a:solidFill>
                                            <a:srgbClr val="C00000"/>
                                          </a:solidFill>
                                          <a:latin typeface="Cambria Math"/>
                                        </a:rPr>
                                        <m:t>𝟏</m:t>
                                      </m:r>
                                    </m:sub>
                                  </m:sSub>
                                </m:e>
                              </m:d>
                            </m:e>
                            <m:sup>
                              <m:r>
                                <a:rPr lang="en-IE" sz="2400" b="1" i="1" dirty="0" smtClean="0">
                                  <a:solidFill>
                                    <a:srgbClr val="C00000"/>
                                  </a:solidFill>
                                  <a:latin typeface="Cambria Math"/>
                                </a:rPr>
                                <m:t>𝟐</m:t>
                              </m:r>
                            </m:sup>
                          </m:sSup>
                          <m:r>
                            <a:rPr lang="en-IE" sz="2400" b="1" i="1" dirty="0" smtClean="0">
                              <a:solidFill>
                                <a:srgbClr val="C00000"/>
                              </a:solidFill>
                              <a:latin typeface="Cambria Math"/>
                            </a:rPr>
                            <m:t>+</m:t>
                          </m:r>
                          <m:sSup>
                            <m:sSupPr>
                              <m:ctrlPr>
                                <a:rPr lang="en-IE" sz="2400" b="1" i="1" dirty="0">
                                  <a:solidFill>
                                    <a:srgbClr val="C00000"/>
                                  </a:solidFill>
                                  <a:latin typeface="Cambria Math" panose="02040503050406030204" pitchFamily="18" charset="0"/>
                                </a:rPr>
                              </m:ctrlPr>
                            </m:sSupPr>
                            <m:e>
                              <m:d>
                                <m:dPr>
                                  <m:ctrlPr>
                                    <a:rPr lang="en-IE" sz="2400" b="1" i="1" dirty="0">
                                      <a:solidFill>
                                        <a:srgbClr val="C00000"/>
                                      </a:solidFill>
                                      <a:latin typeface="Cambria Math" panose="02040503050406030204" pitchFamily="18" charset="0"/>
                                    </a:rPr>
                                  </m:ctrlPr>
                                </m:dPr>
                                <m:e>
                                  <m:sSub>
                                    <m:sSubPr>
                                      <m:ctrlPr>
                                        <a:rPr lang="en-IE" sz="2400" b="1" i="1" dirty="0">
                                          <a:solidFill>
                                            <a:srgbClr val="C00000"/>
                                          </a:solidFill>
                                          <a:latin typeface="Cambria Math" panose="02040503050406030204" pitchFamily="18" charset="0"/>
                                        </a:rPr>
                                      </m:ctrlPr>
                                    </m:sSubPr>
                                    <m:e>
                                      <m:r>
                                        <a:rPr lang="en-IE" sz="2400" b="1" i="1" dirty="0" smtClean="0">
                                          <a:solidFill>
                                            <a:srgbClr val="C00000"/>
                                          </a:solidFill>
                                          <a:latin typeface="Cambria Math"/>
                                        </a:rPr>
                                        <m:t>𝒚</m:t>
                                      </m:r>
                                    </m:e>
                                    <m:sub>
                                      <m:r>
                                        <a:rPr lang="en-IE" sz="2400" b="1" i="1" dirty="0">
                                          <a:solidFill>
                                            <a:srgbClr val="C00000"/>
                                          </a:solidFill>
                                          <a:latin typeface="Cambria Math"/>
                                        </a:rPr>
                                        <m:t>𝟐</m:t>
                                      </m:r>
                                    </m:sub>
                                  </m:sSub>
                                  <m:r>
                                    <a:rPr lang="en-IE" sz="2400" b="1" i="1" dirty="0">
                                      <a:solidFill>
                                        <a:srgbClr val="C00000"/>
                                      </a:solidFill>
                                      <a:latin typeface="Cambria Math"/>
                                    </a:rPr>
                                    <m:t>−</m:t>
                                  </m:r>
                                  <m:sSub>
                                    <m:sSubPr>
                                      <m:ctrlPr>
                                        <a:rPr lang="en-IE" sz="2400" b="1" i="1" dirty="0">
                                          <a:solidFill>
                                            <a:srgbClr val="C00000"/>
                                          </a:solidFill>
                                          <a:latin typeface="Cambria Math" panose="02040503050406030204" pitchFamily="18" charset="0"/>
                                        </a:rPr>
                                      </m:ctrlPr>
                                    </m:sSubPr>
                                    <m:e>
                                      <m:r>
                                        <a:rPr lang="en-IE" sz="2400" b="1" i="1" dirty="0" smtClean="0">
                                          <a:solidFill>
                                            <a:srgbClr val="C00000"/>
                                          </a:solidFill>
                                          <a:latin typeface="Cambria Math"/>
                                        </a:rPr>
                                        <m:t>𝒚</m:t>
                                      </m:r>
                                    </m:e>
                                    <m:sub>
                                      <m:r>
                                        <a:rPr lang="en-IE" sz="2400" b="1" i="1" dirty="0">
                                          <a:solidFill>
                                            <a:srgbClr val="C00000"/>
                                          </a:solidFill>
                                          <a:latin typeface="Cambria Math"/>
                                        </a:rPr>
                                        <m:t>𝟏</m:t>
                                      </m:r>
                                    </m:sub>
                                  </m:sSub>
                                </m:e>
                              </m:d>
                            </m:e>
                            <m:sup>
                              <m:r>
                                <a:rPr lang="en-IE" sz="2400" b="1" i="1" dirty="0">
                                  <a:solidFill>
                                    <a:srgbClr val="C00000"/>
                                  </a:solidFill>
                                  <a:latin typeface="Cambria Math"/>
                                </a:rPr>
                                <m:t>𝟐</m:t>
                              </m:r>
                            </m:sup>
                          </m:sSup>
                        </m:e>
                      </m:rad>
                    </m:oMath>
                  </m:oMathPara>
                </a14:m>
                <a:endParaRPr lang="en-IE" sz="2400" b="1" dirty="0" smtClean="0">
                  <a:solidFill>
                    <a:srgbClr val="C00000"/>
                  </a:solidFill>
                  <a:latin typeface="Cambria" panose="02040503050406030204" pitchFamily="18" charset="0"/>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4017527" y="1155064"/>
                <a:ext cx="4720074" cy="541559"/>
              </a:xfrm>
              <a:prstGeom prst="rect">
                <a:avLst/>
              </a:prstGeom>
              <a:blipFill rotWithShape="1">
                <a:blip r:embed="rId14"/>
                <a:stretch>
                  <a:fillRect/>
                </a:stretch>
              </a:blipFill>
              <a:ln w="41275">
                <a:no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4017527" y="1696623"/>
                <a:ext cx="4143250" cy="541559"/>
              </a:xfrm>
              <a:prstGeom prst="rect">
                <a:avLst/>
              </a:prstGeom>
              <a:noFill/>
              <a:ln w="41275">
                <a:noFill/>
              </a:ln>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IE" sz="2400" b="1" i="1" dirty="0" smtClean="0">
                              <a:solidFill>
                                <a:srgbClr val="C00000"/>
                              </a:solidFill>
                              <a:latin typeface="Cambria Math" panose="02040503050406030204" pitchFamily="18" charset="0"/>
                            </a:rPr>
                          </m:ctrlPr>
                        </m:dPr>
                        <m:e>
                          <m:r>
                            <a:rPr lang="en-IE" sz="2400" b="1" i="1" dirty="0" smtClean="0">
                              <a:solidFill>
                                <a:srgbClr val="C00000"/>
                              </a:solidFill>
                              <a:latin typeface="Cambria Math"/>
                            </a:rPr>
                            <m:t>𝑨𝑩</m:t>
                          </m:r>
                        </m:e>
                      </m:d>
                      <m:r>
                        <a:rPr lang="en-IE" sz="2400" b="1" i="1" dirty="0" smtClean="0">
                          <a:solidFill>
                            <a:srgbClr val="C00000"/>
                          </a:solidFill>
                          <a:latin typeface="Cambria Math"/>
                        </a:rPr>
                        <m:t>=</m:t>
                      </m:r>
                      <m:rad>
                        <m:radPr>
                          <m:degHide m:val="on"/>
                          <m:ctrlPr>
                            <a:rPr lang="en-IE" sz="2400" b="1" i="1" dirty="0" smtClean="0">
                              <a:solidFill>
                                <a:srgbClr val="C00000"/>
                              </a:solidFill>
                              <a:latin typeface="Cambria Math" panose="02040503050406030204" pitchFamily="18" charset="0"/>
                            </a:rPr>
                          </m:ctrlPr>
                        </m:radPr>
                        <m:deg/>
                        <m:e>
                          <m:sSup>
                            <m:sSupPr>
                              <m:ctrlPr>
                                <a:rPr lang="en-IE" sz="2400" b="1" i="1" dirty="0" smtClean="0">
                                  <a:solidFill>
                                    <a:srgbClr val="C00000"/>
                                  </a:solidFill>
                                  <a:latin typeface="Cambria Math" panose="02040503050406030204" pitchFamily="18" charset="0"/>
                                </a:rPr>
                              </m:ctrlPr>
                            </m:sSupPr>
                            <m:e>
                              <m:d>
                                <m:dPr>
                                  <m:ctrlPr>
                                    <a:rPr lang="en-IE" sz="2400" b="1" i="1" dirty="0" smtClean="0">
                                      <a:solidFill>
                                        <a:srgbClr val="C00000"/>
                                      </a:solidFill>
                                      <a:latin typeface="Cambria Math" panose="02040503050406030204" pitchFamily="18" charset="0"/>
                                    </a:rPr>
                                  </m:ctrlPr>
                                </m:dPr>
                                <m:e>
                                  <m:r>
                                    <a:rPr lang="en-IE" sz="2400" b="1" i="1" dirty="0" smtClean="0">
                                      <a:solidFill>
                                        <a:srgbClr val="C00000"/>
                                      </a:solidFill>
                                      <a:latin typeface="Cambria Math"/>
                                    </a:rPr>
                                    <m:t>𝟏</m:t>
                                  </m:r>
                                  <m:r>
                                    <a:rPr lang="en-IE" sz="2400" b="1" i="1" dirty="0" smtClean="0">
                                      <a:solidFill>
                                        <a:srgbClr val="C00000"/>
                                      </a:solidFill>
                                      <a:latin typeface="Cambria Math"/>
                                    </a:rPr>
                                    <m:t>−</m:t>
                                  </m:r>
                                  <m:r>
                                    <a:rPr lang="en-IE" sz="2400" b="1" i="1" dirty="0" smtClean="0">
                                      <a:solidFill>
                                        <a:srgbClr val="C00000"/>
                                      </a:solidFill>
                                      <a:latin typeface="Cambria Math"/>
                                    </a:rPr>
                                    <m:t>𝟎</m:t>
                                  </m:r>
                                </m:e>
                              </m:d>
                            </m:e>
                            <m:sup>
                              <m:r>
                                <a:rPr lang="en-IE" sz="2400" b="1" i="1" dirty="0" smtClean="0">
                                  <a:solidFill>
                                    <a:srgbClr val="C00000"/>
                                  </a:solidFill>
                                  <a:latin typeface="Cambria Math"/>
                                </a:rPr>
                                <m:t>𝟐</m:t>
                              </m:r>
                            </m:sup>
                          </m:sSup>
                          <m:r>
                            <a:rPr lang="en-IE" sz="2400" b="1" i="1" dirty="0" smtClean="0">
                              <a:solidFill>
                                <a:srgbClr val="C00000"/>
                              </a:solidFill>
                              <a:latin typeface="Cambria Math"/>
                            </a:rPr>
                            <m:t>+</m:t>
                          </m:r>
                          <m:sSup>
                            <m:sSupPr>
                              <m:ctrlPr>
                                <a:rPr lang="en-IE" sz="2400" b="1" i="1" dirty="0">
                                  <a:solidFill>
                                    <a:srgbClr val="C00000"/>
                                  </a:solidFill>
                                  <a:latin typeface="Cambria Math" panose="02040503050406030204" pitchFamily="18" charset="0"/>
                                </a:rPr>
                              </m:ctrlPr>
                            </m:sSupPr>
                            <m:e>
                              <m:d>
                                <m:dPr>
                                  <m:ctrlPr>
                                    <a:rPr lang="en-IE" sz="2400" b="1" i="1" dirty="0">
                                      <a:solidFill>
                                        <a:srgbClr val="C00000"/>
                                      </a:solidFill>
                                      <a:latin typeface="Cambria Math" panose="02040503050406030204" pitchFamily="18" charset="0"/>
                                    </a:rPr>
                                  </m:ctrlPr>
                                </m:dPr>
                                <m:e>
                                  <m:r>
                                    <a:rPr lang="en-IE" sz="2400" b="1" i="1" dirty="0" smtClean="0">
                                      <a:solidFill>
                                        <a:srgbClr val="C00000"/>
                                      </a:solidFill>
                                      <a:latin typeface="Cambria Math"/>
                                    </a:rPr>
                                    <m:t>𝟏</m:t>
                                  </m:r>
                                  <m:r>
                                    <a:rPr lang="en-IE" sz="2400" b="1" i="1" dirty="0">
                                      <a:solidFill>
                                        <a:srgbClr val="C00000"/>
                                      </a:solidFill>
                                      <a:latin typeface="Cambria Math"/>
                                    </a:rPr>
                                    <m:t>−</m:t>
                                  </m:r>
                                  <m:r>
                                    <a:rPr lang="en-IE" sz="2400" b="1" i="1" dirty="0" smtClean="0">
                                      <a:solidFill>
                                        <a:srgbClr val="C00000"/>
                                      </a:solidFill>
                                      <a:latin typeface="Cambria Math"/>
                                    </a:rPr>
                                    <m:t>𝟎</m:t>
                                  </m:r>
                                </m:e>
                              </m:d>
                            </m:e>
                            <m:sup>
                              <m:r>
                                <a:rPr lang="en-IE" sz="2400" b="1" i="1" dirty="0">
                                  <a:solidFill>
                                    <a:srgbClr val="C00000"/>
                                  </a:solidFill>
                                  <a:latin typeface="Cambria Math"/>
                                </a:rPr>
                                <m:t>𝟐</m:t>
                              </m:r>
                            </m:sup>
                          </m:sSup>
                        </m:e>
                      </m:rad>
                    </m:oMath>
                  </m:oMathPara>
                </a14:m>
                <a:endParaRPr lang="en-IE" sz="2400" b="1" dirty="0" smtClean="0">
                  <a:solidFill>
                    <a:srgbClr val="C00000"/>
                  </a:solidFill>
                  <a:latin typeface="Cambria" panose="02040503050406030204" pitchFamily="18" charset="0"/>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4017527" y="1696623"/>
                <a:ext cx="4143250" cy="541559"/>
              </a:xfrm>
              <a:prstGeom prst="rect">
                <a:avLst/>
              </a:prstGeom>
              <a:blipFill rotWithShape="1">
                <a:blip r:embed="rId16"/>
                <a:stretch>
                  <a:fillRect/>
                </a:stretch>
              </a:blipFill>
              <a:ln w="41275">
                <a:no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4017527" y="2277450"/>
                <a:ext cx="3042435" cy="541559"/>
              </a:xfrm>
              <a:prstGeom prst="rect">
                <a:avLst/>
              </a:prstGeom>
              <a:noFill/>
              <a:ln w="41275">
                <a:noFill/>
              </a:ln>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IE" sz="2400" b="1" i="1" dirty="0" smtClean="0">
                              <a:solidFill>
                                <a:srgbClr val="C00000"/>
                              </a:solidFill>
                              <a:latin typeface="Cambria Math" panose="02040503050406030204" pitchFamily="18" charset="0"/>
                            </a:rPr>
                          </m:ctrlPr>
                        </m:dPr>
                        <m:e>
                          <m:r>
                            <a:rPr lang="en-IE" sz="2400" b="1" i="1" dirty="0" smtClean="0">
                              <a:solidFill>
                                <a:srgbClr val="C00000"/>
                              </a:solidFill>
                              <a:latin typeface="Cambria Math"/>
                            </a:rPr>
                            <m:t>𝑨𝑩</m:t>
                          </m:r>
                        </m:e>
                      </m:d>
                      <m:r>
                        <a:rPr lang="en-IE" sz="2400" b="1" i="1" dirty="0" smtClean="0">
                          <a:solidFill>
                            <a:srgbClr val="C00000"/>
                          </a:solidFill>
                          <a:latin typeface="Cambria Math"/>
                        </a:rPr>
                        <m:t>=</m:t>
                      </m:r>
                      <m:rad>
                        <m:radPr>
                          <m:degHide m:val="on"/>
                          <m:ctrlPr>
                            <a:rPr lang="en-IE" sz="2400" b="1" i="1" dirty="0" smtClean="0">
                              <a:solidFill>
                                <a:srgbClr val="C00000"/>
                              </a:solidFill>
                              <a:latin typeface="Cambria Math" panose="02040503050406030204" pitchFamily="18" charset="0"/>
                            </a:rPr>
                          </m:ctrlPr>
                        </m:radPr>
                        <m:deg/>
                        <m:e>
                          <m:sSup>
                            <m:sSupPr>
                              <m:ctrlPr>
                                <a:rPr lang="en-IE" sz="2400" b="1" i="1" dirty="0" smtClean="0">
                                  <a:solidFill>
                                    <a:srgbClr val="C00000"/>
                                  </a:solidFill>
                                  <a:latin typeface="Cambria Math" panose="02040503050406030204" pitchFamily="18" charset="0"/>
                                </a:rPr>
                              </m:ctrlPr>
                            </m:sSupPr>
                            <m:e>
                              <m:d>
                                <m:dPr>
                                  <m:ctrlPr>
                                    <a:rPr lang="en-IE" sz="2400" b="1" i="1" dirty="0" smtClean="0">
                                      <a:solidFill>
                                        <a:srgbClr val="C00000"/>
                                      </a:solidFill>
                                      <a:latin typeface="Cambria Math" panose="02040503050406030204" pitchFamily="18" charset="0"/>
                                    </a:rPr>
                                  </m:ctrlPr>
                                </m:dPr>
                                <m:e>
                                  <m:r>
                                    <a:rPr lang="en-IE" sz="2400" b="1" i="1" dirty="0" smtClean="0">
                                      <a:solidFill>
                                        <a:srgbClr val="C00000"/>
                                      </a:solidFill>
                                      <a:latin typeface="Cambria Math"/>
                                    </a:rPr>
                                    <m:t>𝟏</m:t>
                                  </m:r>
                                </m:e>
                              </m:d>
                            </m:e>
                            <m:sup>
                              <m:r>
                                <a:rPr lang="en-IE" sz="2400" b="1" i="1" dirty="0" smtClean="0">
                                  <a:solidFill>
                                    <a:srgbClr val="C00000"/>
                                  </a:solidFill>
                                  <a:latin typeface="Cambria Math"/>
                                </a:rPr>
                                <m:t>𝟐</m:t>
                              </m:r>
                            </m:sup>
                          </m:sSup>
                          <m:r>
                            <a:rPr lang="en-IE" sz="2400" b="1" i="1" dirty="0" smtClean="0">
                              <a:solidFill>
                                <a:srgbClr val="C00000"/>
                              </a:solidFill>
                              <a:latin typeface="Cambria Math"/>
                            </a:rPr>
                            <m:t>+</m:t>
                          </m:r>
                          <m:sSup>
                            <m:sSupPr>
                              <m:ctrlPr>
                                <a:rPr lang="en-IE" sz="2400" b="1" i="1" dirty="0">
                                  <a:solidFill>
                                    <a:srgbClr val="C00000"/>
                                  </a:solidFill>
                                  <a:latin typeface="Cambria Math" panose="02040503050406030204" pitchFamily="18" charset="0"/>
                                </a:rPr>
                              </m:ctrlPr>
                            </m:sSupPr>
                            <m:e>
                              <m:d>
                                <m:dPr>
                                  <m:ctrlPr>
                                    <a:rPr lang="en-IE" sz="2400" b="1" i="1" dirty="0">
                                      <a:solidFill>
                                        <a:srgbClr val="C00000"/>
                                      </a:solidFill>
                                      <a:latin typeface="Cambria Math" panose="02040503050406030204" pitchFamily="18" charset="0"/>
                                    </a:rPr>
                                  </m:ctrlPr>
                                </m:dPr>
                                <m:e>
                                  <m:r>
                                    <a:rPr lang="en-IE" sz="2400" b="1" i="1" dirty="0" smtClean="0">
                                      <a:solidFill>
                                        <a:srgbClr val="C00000"/>
                                      </a:solidFill>
                                      <a:latin typeface="Cambria Math"/>
                                    </a:rPr>
                                    <m:t>𝟏</m:t>
                                  </m:r>
                                </m:e>
                              </m:d>
                            </m:e>
                            <m:sup>
                              <m:r>
                                <a:rPr lang="en-IE" sz="2400" b="1" i="1" dirty="0">
                                  <a:solidFill>
                                    <a:srgbClr val="C00000"/>
                                  </a:solidFill>
                                  <a:latin typeface="Cambria Math"/>
                                </a:rPr>
                                <m:t>𝟐</m:t>
                              </m:r>
                            </m:sup>
                          </m:sSup>
                        </m:e>
                      </m:rad>
                    </m:oMath>
                  </m:oMathPara>
                </a14:m>
                <a:endParaRPr lang="en-IE" sz="2400" b="1" dirty="0" smtClean="0">
                  <a:solidFill>
                    <a:srgbClr val="C00000"/>
                  </a:solidFill>
                  <a:latin typeface="Cambria" panose="02040503050406030204" pitchFamily="18"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4017527" y="2277450"/>
                <a:ext cx="3042435" cy="541559"/>
              </a:xfrm>
              <a:prstGeom prst="rect">
                <a:avLst/>
              </a:prstGeom>
              <a:blipFill rotWithShape="1">
                <a:blip r:embed="rId17"/>
                <a:stretch>
                  <a:fillRect/>
                </a:stretch>
              </a:blipFill>
              <a:ln w="41275">
                <a:no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4017527" y="2872682"/>
                <a:ext cx="2210220" cy="505203"/>
              </a:xfrm>
              <a:prstGeom prst="rect">
                <a:avLst/>
              </a:prstGeom>
              <a:noFill/>
              <a:ln w="41275">
                <a:noFill/>
              </a:ln>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IE" sz="2400" b="1" i="1" dirty="0" smtClean="0">
                              <a:solidFill>
                                <a:srgbClr val="C00000"/>
                              </a:solidFill>
                              <a:latin typeface="Cambria Math" panose="02040503050406030204" pitchFamily="18" charset="0"/>
                            </a:rPr>
                          </m:ctrlPr>
                        </m:dPr>
                        <m:e>
                          <m:r>
                            <a:rPr lang="en-IE" sz="2400" b="1" i="1" dirty="0" smtClean="0">
                              <a:solidFill>
                                <a:srgbClr val="C00000"/>
                              </a:solidFill>
                              <a:latin typeface="Cambria Math"/>
                            </a:rPr>
                            <m:t>𝑨𝑩</m:t>
                          </m:r>
                        </m:e>
                      </m:d>
                      <m:r>
                        <a:rPr lang="en-IE" sz="2400" b="1" i="1" dirty="0" smtClean="0">
                          <a:solidFill>
                            <a:srgbClr val="C00000"/>
                          </a:solidFill>
                          <a:latin typeface="Cambria Math"/>
                        </a:rPr>
                        <m:t>=</m:t>
                      </m:r>
                      <m:rad>
                        <m:radPr>
                          <m:degHide m:val="on"/>
                          <m:ctrlPr>
                            <a:rPr lang="en-IE" sz="2400" b="1" i="1" dirty="0" smtClean="0">
                              <a:solidFill>
                                <a:srgbClr val="C00000"/>
                              </a:solidFill>
                              <a:latin typeface="Cambria Math" panose="02040503050406030204" pitchFamily="18" charset="0"/>
                            </a:rPr>
                          </m:ctrlPr>
                        </m:radPr>
                        <m:deg/>
                        <m:e>
                          <m:r>
                            <a:rPr lang="en-IE" sz="2400" b="1" i="1" dirty="0" smtClean="0">
                              <a:solidFill>
                                <a:srgbClr val="C00000"/>
                              </a:solidFill>
                              <a:latin typeface="Cambria Math"/>
                            </a:rPr>
                            <m:t>𝟏</m:t>
                          </m:r>
                          <m:r>
                            <a:rPr lang="en-IE" sz="2400" b="1" i="1" dirty="0" smtClean="0">
                              <a:solidFill>
                                <a:srgbClr val="C00000"/>
                              </a:solidFill>
                              <a:latin typeface="Cambria Math"/>
                            </a:rPr>
                            <m:t>+</m:t>
                          </m:r>
                          <m:r>
                            <a:rPr lang="en-IE" sz="2400" b="1" i="1" dirty="0" smtClean="0">
                              <a:solidFill>
                                <a:srgbClr val="C00000"/>
                              </a:solidFill>
                              <a:latin typeface="Cambria Math"/>
                            </a:rPr>
                            <m:t>𝟏</m:t>
                          </m:r>
                        </m:e>
                      </m:rad>
                    </m:oMath>
                  </m:oMathPara>
                </a14:m>
                <a:endParaRPr lang="en-IE" sz="2400" b="1" dirty="0" smtClean="0">
                  <a:solidFill>
                    <a:srgbClr val="C00000"/>
                  </a:solidFill>
                  <a:latin typeface="Cambria" panose="02040503050406030204" pitchFamily="18" charset="0"/>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4017527" y="2872682"/>
                <a:ext cx="2210220" cy="505203"/>
              </a:xfrm>
              <a:prstGeom prst="rect">
                <a:avLst/>
              </a:prstGeom>
              <a:blipFill rotWithShape="1">
                <a:blip r:embed="rId18"/>
                <a:stretch>
                  <a:fillRect/>
                </a:stretch>
              </a:blipFill>
              <a:ln w="41275">
                <a:no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4017527" y="3358428"/>
                <a:ext cx="1659813" cy="505203"/>
              </a:xfrm>
              <a:prstGeom prst="rect">
                <a:avLst/>
              </a:prstGeom>
              <a:solidFill>
                <a:schemeClr val="bg2"/>
              </a:solidFill>
              <a:ln w="41275">
                <a:noFill/>
              </a:ln>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IE" sz="2400" b="1" i="1" dirty="0" smtClean="0">
                              <a:solidFill>
                                <a:srgbClr val="C00000"/>
                              </a:solidFill>
                              <a:latin typeface="Cambria Math" panose="02040503050406030204" pitchFamily="18" charset="0"/>
                            </a:rPr>
                          </m:ctrlPr>
                        </m:dPr>
                        <m:e>
                          <m:r>
                            <a:rPr lang="en-IE" sz="2400" b="1" i="1" dirty="0" smtClean="0">
                              <a:solidFill>
                                <a:srgbClr val="C00000"/>
                              </a:solidFill>
                              <a:latin typeface="Cambria Math"/>
                            </a:rPr>
                            <m:t>𝑨𝑩</m:t>
                          </m:r>
                        </m:e>
                      </m:d>
                      <m:r>
                        <a:rPr lang="en-IE" sz="2400" b="1" i="1" dirty="0" smtClean="0">
                          <a:solidFill>
                            <a:srgbClr val="C00000"/>
                          </a:solidFill>
                          <a:latin typeface="Cambria Math"/>
                        </a:rPr>
                        <m:t>=</m:t>
                      </m:r>
                      <m:rad>
                        <m:radPr>
                          <m:degHide m:val="on"/>
                          <m:ctrlPr>
                            <a:rPr lang="en-IE" sz="2400" b="1" i="1" dirty="0" smtClean="0">
                              <a:solidFill>
                                <a:srgbClr val="C00000"/>
                              </a:solidFill>
                              <a:latin typeface="Cambria Math" panose="02040503050406030204" pitchFamily="18" charset="0"/>
                            </a:rPr>
                          </m:ctrlPr>
                        </m:radPr>
                        <m:deg/>
                        <m:e>
                          <m:r>
                            <a:rPr lang="en-IE" sz="2400" b="1" i="1" dirty="0" smtClean="0">
                              <a:solidFill>
                                <a:srgbClr val="C00000"/>
                              </a:solidFill>
                              <a:latin typeface="Cambria Math"/>
                            </a:rPr>
                            <m:t>𝟐</m:t>
                          </m:r>
                        </m:e>
                      </m:rad>
                    </m:oMath>
                  </m:oMathPara>
                </a14:m>
                <a:endParaRPr lang="en-IE" sz="2400" b="1" dirty="0" smtClean="0">
                  <a:solidFill>
                    <a:srgbClr val="C00000"/>
                  </a:solidFill>
                  <a:latin typeface="Cambria" panose="02040503050406030204" pitchFamily="18" charset="0"/>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4017527" y="3358428"/>
                <a:ext cx="1659813" cy="505203"/>
              </a:xfrm>
              <a:prstGeom prst="rect">
                <a:avLst/>
              </a:prstGeom>
              <a:blipFill rotWithShape="1">
                <a:blip r:embed="rId19"/>
                <a:stretch>
                  <a:fillRect/>
                </a:stretch>
              </a:blipFill>
              <a:ln w="41275">
                <a:no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42" name="Title 4"/>
              <p:cNvSpPr txBox="1">
                <a:spLocks/>
              </p:cNvSpPr>
              <p:nvPr/>
            </p:nvSpPr>
            <p:spPr bwMode="auto">
              <a:xfrm>
                <a:off x="4755496" y="990501"/>
                <a:ext cx="3728356" cy="1908000"/>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w="60325">
                <a:solidFill>
                  <a:srgbClr val="C00000"/>
                </a:solidFill>
                <a:miter lim="800000"/>
                <a:headEnd/>
                <a:tailEnd/>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lvl1pPr algn="r" rtl="0" eaLnBrk="1" fontAlgn="base" hangingPunct="1">
                  <a:spcBef>
                    <a:spcPct val="0"/>
                  </a:spcBef>
                  <a:spcAft>
                    <a:spcPct val="0"/>
                  </a:spcAft>
                  <a:defRPr sz="2400" b="1">
                    <a:solidFill>
                      <a:schemeClr val="tx1"/>
                    </a:solidFill>
                    <a:effectLst>
                      <a:outerShdw blurRad="38100" dist="38100" dir="2700000" algn="tl">
                        <a:srgbClr val="000000">
                          <a:alpha val="43137"/>
                        </a:srgbClr>
                      </a:outerShdw>
                    </a:effectLst>
                    <a:latin typeface="Century Gothic" pitchFamily="34" charset="0"/>
                    <a:ea typeface="+mj-ea"/>
                    <a:cs typeface="+mj-cs"/>
                  </a:defRPr>
                </a:lvl1pPr>
                <a:lvl2pPr algn="l" rtl="0" eaLnBrk="1" fontAlgn="base" hangingPunct="1">
                  <a:spcBef>
                    <a:spcPct val="0"/>
                  </a:spcBef>
                  <a:spcAft>
                    <a:spcPct val="0"/>
                  </a:spcAft>
                  <a:defRPr sz="1400" b="1">
                    <a:solidFill>
                      <a:schemeClr val="tx2"/>
                    </a:solidFill>
                    <a:latin typeface="Tahoma" pitchFamily="34" charset="0"/>
                  </a:defRPr>
                </a:lvl2pPr>
                <a:lvl3pPr algn="l" rtl="0" eaLnBrk="1" fontAlgn="base" hangingPunct="1">
                  <a:spcBef>
                    <a:spcPct val="0"/>
                  </a:spcBef>
                  <a:spcAft>
                    <a:spcPct val="0"/>
                  </a:spcAft>
                  <a:defRPr sz="1400" b="1">
                    <a:solidFill>
                      <a:schemeClr val="tx2"/>
                    </a:solidFill>
                    <a:latin typeface="Tahoma" pitchFamily="34" charset="0"/>
                  </a:defRPr>
                </a:lvl3pPr>
                <a:lvl4pPr algn="l" rtl="0" eaLnBrk="1" fontAlgn="base" hangingPunct="1">
                  <a:spcBef>
                    <a:spcPct val="0"/>
                  </a:spcBef>
                  <a:spcAft>
                    <a:spcPct val="0"/>
                  </a:spcAft>
                  <a:defRPr sz="1400" b="1">
                    <a:solidFill>
                      <a:schemeClr val="tx2"/>
                    </a:solidFill>
                    <a:latin typeface="Tahoma" pitchFamily="34" charset="0"/>
                  </a:defRPr>
                </a:lvl4pPr>
                <a:lvl5pPr algn="l" rtl="0" eaLnBrk="1" fontAlgn="base" hangingPunct="1">
                  <a:spcBef>
                    <a:spcPct val="0"/>
                  </a:spcBef>
                  <a:spcAft>
                    <a:spcPct val="0"/>
                  </a:spcAft>
                  <a:defRPr sz="1400" b="1">
                    <a:solidFill>
                      <a:schemeClr val="tx2"/>
                    </a:solidFill>
                    <a:latin typeface="Tahoma" pitchFamily="34" charset="0"/>
                  </a:defRPr>
                </a:lvl5pPr>
                <a:lvl6pPr marL="457200" algn="ctr" rtl="0" eaLnBrk="1" fontAlgn="base" hangingPunct="1">
                  <a:spcBef>
                    <a:spcPct val="0"/>
                  </a:spcBef>
                  <a:spcAft>
                    <a:spcPct val="0"/>
                  </a:spcAft>
                  <a:defRPr sz="1600" b="1">
                    <a:solidFill>
                      <a:schemeClr val="tx2"/>
                    </a:solidFill>
                    <a:latin typeface="Tahoma" pitchFamily="34" charset="0"/>
                  </a:defRPr>
                </a:lvl6pPr>
                <a:lvl7pPr marL="914400" algn="ctr" rtl="0" eaLnBrk="1" fontAlgn="base" hangingPunct="1">
                  <a:spcBef>
                    <a:spcPct val="0"/>
                  </a:spcBef>
                  <a:spcAft>
                    <a:spcPct val="0"/>
                  </a:spcAft>
                  <a:defRPr sz="1600" b="1">
                    <a:solidFill>
                      <a:schemeClr val="tx2"/>
                    </a:solidFill>
                    <a:latin typeface="Tahoma" pitchFamily="34" charset="0"/>
                  </a:defRPr>
                </a:lvl7pPr>
                <a:lvl8pPr marL="1371600" algn="ctr" rtl="0" eaLnBrk="1" fontAlgn="base" hangingPunct="1">
                  <a:spcBef>
                    <a:spcPct val="0"/>
                  </a:spcBef>
                  <a:spcAft>
                    <a:spcPct val="0"/>
                  </a:spcAft>
                  <a:defRPr sz="1600" b="1">
                    <a:solidFill>
                      <a:schemeClr val="tx2"/>
                    </a:solidFill>
                    <a:latin typeface="Tahoma" pitchFamily="34" charset="0"/>
                  </a:defRPr>
                </a:lvl8pPr>
                <a:lvl9pPr marL="1828800" algn="ctr" rtl="0" eaLnBrk="1" fontAlgn="base" hangingPunct="1">
                  <a:spcBef>
                    <a:spcPct val="0"/>
                  </a:spcBef>
                  <a:spcAft>
                    <a:spcPct val="0"/>
                  </a:spcAft>
                  <a:defRPr sz="1600" b="1">
                    <a:solidFill>
                      <a:schemeClr val="tx2"/>
                    </a:solidFill>
                    <a:latin typeface="Tahoma" pitchFamily="34" charset="0"/>
                  </a:defRPr>
                </a:lvl9pPr>
              </a:lstStyle>
              <a:p>
                <a:pPr marL="457200" indent="-457200" algn="l">
                  <a:buAutoNum type="arabicParenBoth"/>
                </a:pPr>
                <a:endParaRPr lang="en-IE" sz="2200" b="0" kern="0" dirty="0" smtClean="0">
                  <a:effectLst/>
                </a:endParaRPr>
              </a:p>
              <a:p>
                <a:pPr algn="ctr"/>
                <a:r>
                  <a:rPr lang="en-IE" kern="0" dirty="0" smtClean="0">
                    <a:effectLst/>
                  </a:rPr>
                  <a:t>Plot </a:t>
                </a:r>
                <a:r>
                  <a:rPr lang="en-IE" kern="0" dirty="0">
                    <a:effectLst/>
                  </a:rPr>
                  <a:t>A (0,0), B (1,1) &amp;</a:t>
                </a:r>
              </a:p>
              <a:p>
                <a:pPr algn="ctr"/>
                <a:r>
                  <a:rPr lang="en-IE" kern="0" dirty="0">
                    <a:effectLst/>
                  </a:rPr>
                  <a:t> C (1,0) and </a:t>
                </a:r>
                <a:r>
                  <a:rPr lang="en-IE" kern="0" dirty="0" smtClean="0">
                    <a:effectLst/>
                  </a:rPr>
                  <a:t>join them.</a:t>
                </a:r>
              </a:p>
              <a:p>
                <a:pPr algn="ctr"/>
                <a:endParaRPr lang="en-IE" kern="0" dirty="0" smtClean="0">
                  <a:effectLst/>
                </a:endParaRPr>
              </a:p>
              <a:p>
                <a:pPr algn="ctr"/>
                <a:r>
                  <a:rPr lang="en-IE" kern="0" dirty="0" smtClean="0">
                    <a:effectLst/>
                  </a:rPr>
                  <a:t>Find </a:t>
                </a:r>
                <a14:m>
                  <m:oMath xmlns:m="http://schemas.openxmlformats.org/officeDocument/2006/math">
                    <m:r>
                      <a:rPr lang="en-IE" b="1" i="1" kern="0" smtClean="0">
                        <a:effectLst/>
                        <a:latin typeface="Cambria Math"/>
                      </a:rPr>
                      <m:t>|</m:t>
                    </m:r>
                    <m:r>
                      <a:rPr lang="en-IE" b="1" i="1" kern="0" smtClean="0">
                        <a:effectLst/>
                        <a:latin typeface="Cambria Math"/>
                      </a:rPr>
                      <m:t>𝑨𝑩</m:t>
                    </m:r>
                    <m:r>
                      <a:rPr lang="en-IE" b="1" i="1" kern="0" smtClean="0">
                        <a:effectLst/>
                        <a:latin typeface="Cambria Math"/>
                      </a:rPr>
                      <m:t>|</m:t>
                    </m:r>
                  </m:oMath>
                </a14:m>
                <a:endParaRPr lang="en-IE" kern="0" dirty="0" smtClean="0">
                  <a:effectLst/>
                </a:endParaRPr>
              </a:p>
              <a:p>
                <a:pPr algn="l"/>
                <a:endParaRPr lang="en-IE" sz="2200" b="0" kern="0" dirty="0" smtClean="0">
                  <a:effectLst/>
                </a:endParaRPr>
              </a:p>
              <a:p>
                <a:pPr algn="l"/>
                <a:endParaRPr lang="en-IE" sz="2200" b="0" kern="0" dirty="0" smtClean="0">
                  <a:effectLst/>
                </a:endParaRPr>
              </a:p>
              <a:p>
                <a:pPr algn="l"/>
                <a:endParaRPr lang="en-IE" sz="2800" b="0" kern="0" dirty="0" smtClean="0">
                  <a:effectLst/>
                </a:endParaRPr>
              </a:p>
              <a:p>
                <a:pPr algn="l"/>
                <a:endParaRPr lang="en-IE" sz="2800" b="0" kern="0" dirty="0" smtClean="0">
                  <a:effectLst/>
                </a:endParaRPr>
              </a:p>
              <a:p>
                <a:pPr algn="l"/>
                <a:endParaRPr lang="en-IE" sz="2800" b="0" kern="0" dirty="0">
                  <a:effectLst/>
                </a:endParaRPr>
              </a:p>
            </p:txBody>
          </p:sp>
        </mc:Choice>
        <mc:Fallback xmlns="">
          <p:sp>
            <p:nvSpPr>
              <p:cNvPr id="42" name="Title 4"/>
              <p:cNvSpPr txBox="1">
                <a:spLocks noRot="1" noChangeAspect="1" noMove="1" noResize="1" noEditPoints="1" noAdjustHandles="1" noChangeArrowheads="1" noChangeShapeType="1" noTextEdit="1"/>
              </p:cNvSpPr>
              <p:nvPr/>
            </p:nvSpPr>
            <p:spPr bwMode="auto">
              <a:xfrm>
                <a:off x="4755496" y="990501"/>
                <a:ext cx="3728356" cy="1908000"/>
              </a:xfrm>
              <a:prstGeom prst="rect">
                <a:avLst/>
              </a:prstGeom>
              <a:blipFill rotWithShape="1">
                <a:blip r:embed="rId20"/>
                <a:stretch>
                  <a:fillRect/>
                </a:stretch>
              </a:blipFill>
              <a:ln w="60325">
                <a:solidFill>
                  <a:srgbClr val="C00000"/>
                </a:solidFill>
                <a:miter lim="800000"/>
                <a:headEnd/>
                <a:tailEnd/>
              </a:ln>
              <a:effectLst>
                <a:outerShdw blurRad="50800" dist="38100" dir="2700000" algn="tl" rotWithShape="0">
                  <a:prstClr val="black">
                    <a:alpha val="40000"/>
                  </a:prstClr>
                </a:outerShdw>
              </a:effectLst>
              <a:extLst/>
            </p:spPr>
            <p:txBody>
              <a:bodyPr/>
              <a:lstStyle/>
              <a:p>
                <a:r>
                  <a:rPr lang="en-IE">
                    <a:noFill/>
                  </a:rPr>
                  <a:t> </a:t>
                </a:r>
              </a:p>
            </p:txBody>
          </p:sp>
        </mc:Fallback>
      </mc:AlternateContent>
    </p:spTree>
    <p:extLst>
      <p:ext uri="{BB962C8B-B14F-4D97-AF65-F5344CB8AC3E}">
        <p14:creationId xmlns:p14="http://schemas.microsoft.com/office/powerpoint/2010/main" val="1140673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42"/>
                                        </p:tgtEl>
                                      </p:cBhvr>
                                    </p:animEffect>
                                    <p:set>
                                      <p:cBhvr>
                                        <p:cTn id="32" dur="1" fill="hold">
                                          <p:stCondLst>
                                            <p:cond delay="499"/>
                                          </p:stCondLst>
                                        </p:cTn>
                                        <p:tgtEl>
                                          <p:spTgt spid="42"/>
                                        </p:tgtEl>
                                        <p:attrNameLst>
                                          <p:attrName>style.visibility</p:attrName>
                                        </p:attrNameLst>
                                      </p:cBhvr>
                                      <p:to>
                                        <p:strVal val="hidden"/>
                                      </p:to>
                                    </p:se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par>
                          <p:cTn id="40" fill="hold">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500"/>
                                        <p:tgtEl>
                                          <p:spTgt spid="4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childTnLst>
                          </p:cTn>
                        </p:par>
                        <p:par>
                          <p:cTn id="47" fill="hold">
                            <p:stCondLst>
                              <p:cond delay="1500"/>
                            </p:stCondLst>
                            <p:childTnLst>
                              <p:par>
                                <p:cTn id="48" presetID="10" presetClass="entr" presetSubtype="0" fill="hold" grpId="0" nodeType="after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500"/>
                                        <p:tgtEl>
                                          <p:spTgt spid="36"/>
                                        </p:tgtEl>
                                      </p:cBhvr>
                                    </p:animEffect>
                                  </p:childTnLst>
                                </p:cTn>
                              </p:par>
                            </p:childTnLst>
                          </p:cTn>
                        </p:par>
                        <p:par>
                          <p:cTn id="51" fill="hold">
                            <p:stCondLst>
                              <p:cond delay="2000"/>
                            </p:stCondLst>
                            <p:childTnLst>
                              <p:par>
                                <p:cTn id="52" presetID="10" presetClass="entr" presetSubtype="0" fill="hold" grpId="0"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500"/>
                                        <p:tgtEl>
                                          <p:spTgt spid="37"/>
                                        </p:tgtEl>
                                      </p:cBhvr>
                                    </p:animEffect>
                                  </p:childTnLst>
                                </p:cTn>
                              </p:par>
                            </p:childTnLst>
                          </p:cTn>
                        </p:par>
                        <p:par>
                          <p:cTn id="55" fill="hold">
                            <p:stCondLst>
                              <p:cond delay="2500"/>
                            </p:stCondLst>
                            <p:childTnLst>
                              <p:par>
                                <p:cTn id="56" presetID="10" presetClass="entr" presetSubtype="0" fill="hold" grpId="0"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fade">
                                      <p:cBhvr>
                                        <p:cTn id="58" dur="500"/>
                                        <p:tgtEl>
                                          <p:spTgt spid="38"/>
                                        </p:tgtEl>
                                      </p:cBhvr>
                                    </p:animEffect>
                                  </p:childTnLst>
                                </p:cTn>
                              </p:par>
                            </p:childTnLst>
                          </p:cTn>
                        </p:par>
                        <p:par>
                          <p:cTn id="59" fill="hold">
                            <p:stCondLst>
                              <p:cond delay="3000"/>
                            </p:stCondLst>
                            <p:childTnLst>
                              <p:par>
                                <p:cTn id="60" presetID="10" presetClass="entr" presetSubtype="0" fill="hold" grpId="0"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500"/>
                                        <p:tgtEl>
                                          <p:spTgt spid="39"/>
                                        </p:tgtEl>
                                      </p:cBhvr>
                                    </p:animEffect>
                                  </p:childTnLst>
                                </p:cTn>
                              </p:par>
                            </p:childTnLst>
                          </p:cTn>
                        </p:par>
                        <p:par>
                          <p:cTn id="63" fill="hold">
                            <p:stCondLst>
                              <p:cond delay="3500"/>
                            </p:stCondLst>
                            <p:childTnLst>
                              <p:par>
                                <p:cTn id="64" presetID="10" presetClass="entr" presetSubtype="0" fill="hold" grpId="0" nodeType="afterEffect">
                                  <p:stCondLst>
                                    <p:cond delay="0"/>
                                  </p:stCondLst>
                                  <p:childTnLst>
                                    <p:set>
                                      <p:cBhvr>
                                        <p:cTn id="65" dur="1" fill="hold">
                                          <p:stCondLst>
                                            <p:cond delay="0"/>
                                          </p:stCondLst>
                                        </p:cTn>
                                        <p:tgtEl>
                                          <p:spTgt spid="40"/>
                                        </p:tgtEl>
                                        <p:attrNameLst>
                                          <p:attrName>style.visibility</p:attrName>
                                        </p:attrNameLst>
                                      </p:cBhvr>
                                      <p:to>
                                        <p:strVal val="visible"/>
                                      </p:to>
                                    </p:set>
                                    <p:animEffect transition="in" filter="fade">
                                      <p:cBhvr>
                                        <p:cTn id="6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9" grpId="0"/>
      <p:bldP spid="16" grpId="0"/>
      <p:bldP spid="20" grpId="0"/>
      <p:bldP spid="5" grpId="0"/>
      <p:bldP spid="12" grpId="0"/>
      <p:bldP spid="31" grpId="0"/>
      <p:bldP spid="32" grpId="0"/>
      <p:bldP spid="35" grpId="0"/>
      <p:bldP spid="36" grpId="0"/>
      <p:bldP spid="37" grpId="0"/>
      <p:bldP spid="38" grpId="0"/>
      <p:bldP spid="39" grpId="0"/>
      <p:bldP spid="40" grpId="0" animBg="1"/>
      <p:bldP spid="4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p:cNvPicPr>
            <a:picLocks noChangeArrowheads="1"/>
          </p:cNvPicPr>
          <p:nvPr/>
        </p:nvPicPr>
        <p:blipFill rotWithShape="1">
          <a:blip r:embed="rId3">
            <a:extLst>
              <a:ext uri="{28A0092B-C50C-407E-A947-70E740481C1C}">
                <a14:useLocalDpi xmlns:a14="http://schemas.microsoft.com/office/drawing/2010/main" val="0"/>
              </a:ext>
            </a:extLst>
          </a:blip>
          <a:srcRect l="14777" t="6313" r="23793" b="7716"/>
          <a:stretch/>
        </p:blipFill>
        <p:spPr bwMode="auto">
          <a:xfrm>
            <a:off x="236148" y="1463569"/>
            <a:ext cx="3600000" cy="3600000"/>
          </a:xfrm>
          <a:prstGeom prst="rect">
            <a:avLst/>
          </a:prstGeom>
          <a:noFill/>
          <a:ln w="9525">
            <a:solidFill>
              <a:srgbClr val="C00000"/>
            </a:solidFill>
            <a:miter lim="800000"/>
            <a:headEnd/>
            <a:tailEnd/>
          </a:ln>
          <a:extLst>
            <a:ext uri="{909E8E84-426E-40DD-AFC4-6F175D3DCCD1}">
              <a14:hiddenFill xmlns:a14="http://schemas.microsoft.com/office/drawing/2010/main">
                <a:solidFill>
                  <a:schemeClr val="accent1"/>
                </a:solidFill>
              </a14:hiddenFill>
            </a:ext>
          </a:extLst>
        </p:spPr>
      </p:pic>
      <mc:AlternateContent xmlns:mc="http://schemas.openxmlformats.org/markup-compatibility/2006" xmlns:a14="http://schemas.microsoft.com/office/drawing/2010/main">
        <mc:Choice Requires="a14">
          <p:sp>
            <p:nvSpPr>
              <p:cNvPr id="9" name="TextBox 8"/>
              <p:cNvSpPr txBox="1"/>
              <p:nvPr/>
            </p:nvSpPr>
            <p:spPr>
              <a:xfrm>
                <a:off x="2965595" y="3182444"/>
                <a:ext cx="44275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sz="2400" b="1" i="1" dirty="0" smtClean="0">
                          <a:solidFill>
                            <a:srgbClr val="C00000"/>
                          </a:solidFill>
                          <a:latin typeface="Cambria Math"/>
                        </a:rPr>
                        <m:t>𝒂</m:t>
                      </m:r>
                    </m:oMath>
                  </m:oMathPara>
                </a14:m>
                <a:endParaRPr lang="en-IE" sz="2400" b="1" dirty="0" smtClean="0">
                  <a:solidFill>
                    <a:srgbClr val="C00000"/>
                  </a:solidFill>
                  <a:latin typeface="Cambria" panose="020405030504060302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965595" y="3182444"/>
                <a:ext cx="442750" cy="461665"/>
              </a:xfrm>
              <a:prstGeom prst="rect">
                <a:avLst/>
              </a:prstGeom>
              <a:blipFill rotWithShape="1">
                <a:blip r:embed="rId4"/>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2280984" y="4053966"/>
                <a:ext cx="43954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sz="2400" b="1" i="1" dirty="0" smtClean="0">
                          <a:solidFill>
                            <a:srgbClr val="C00000"/>
                          </a:solidFill>
                          <a:latin typeface="Cambria Math"/>
                        </a:rPr>
                        <m:t>𝒃</m:t>
                      </m:r>
                    </m:oMath>
                  </m:oMathPara>
                </a14:m>
                <a:endParaRPr lang="en-IE" sz="2400" b="1" dirty="0" smtClean="0">
                  <a:solidFill>
                    <a:srgbClr val="C00000"/>
                  </a:solidFill>
                  <a:latin typeface="Cambria" panose="02040503050406030204" pitchFamily="18"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2280984" y="4053966"/>
                <a:ext cx="439544" cy="461665"/>
              </a:xfrm>
              <a:prstGeom prst="rect">
                <a:avLst/>
              </a:prstGeom>
              <a:blipFill rotWithShape="1">
                <a:blip r:embed="rId5"/>
                <a:stretch>
                  <a:fillRect/>
                </a:stretch>
              </a:blipFill>
            </p:spPr>
            <p:txBody>
              <a:bodyPr/>
              <a:lstStyle/>
              <a:p>
                <a:r>
                  <a:rPr lang="en-IE">
                    <a:noFill/>
                  </a:rPr>
                  <a:t> </a:t>
                </a:r>
              </a:p>
            </p:txBody>
          </p:sp>
        </mc:Fallback>
      </mc:AlternateContent>
      <p:grpSp>
        <p:nvGrpSpPr>
          <p:cNvPr id="17" name="Group 16"/>
          <p:cNvGrpSpPr/>
          <p:nvPr/>
        </p:nvGrpSpPr>
        <p:grpSpPr>
          <a:xfrm>
            <a:off x="2561614" y="3505267"/>
            <a:ext cx="197996" cy="339241"/>
            <a:chOff x="3155326" y="3619567"/>
            <a:chExt cx="197996" cy="339241"/>
          </a:xfrm>
        </p:grpSpPr>
        <p:cxnSp>
          <p:nvCxnSpPr>
            <p:cNvPr id="18" name="Straight Connector 17"/>
            <p:cNvCxnSpPr/>
            <p:nvPr/>
          </p:nvCxnSpPr>
          <p:spPr bwMode="auto">
            <a:xfrm>
              <a:off x="3335828" y="3619567"/>
              <a:ext cx="0" cy="339241"/>
            </a:xfrm>
            <a:prstGeom prst="line">
              <a:avLst/>
            </a:prstGeom>
            <a:solidFill>
              <a:schemeClr val="hlink">
                <a:alpha val="64999"/>
              </a:schemeClr>
            </a:solidFill>
            <a:ln w="28575"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flipH="1">
              <a:off x="3155326" y="3943114"/>
              <a:ext cx="197996" cy="0"/>
            </a:xfrm>
            <a:prstGeom prst="line">
              <a:avLst/>
            </a:prstGeom>
            <a:solidFill>
              <a:schemeClr val="hlink">
                <a:alpha val="64999"/>
              </a:schemeClr>
            </a:solidFill>
            <a:ln w="28575" cap="flat" cmpd="sng" algn="ctr">
              <a:solidFill>
                <a:schemeClr val="tx1"/>
              </a:solidFill>
              <a:prstDash val="solid"/>
              <a:round/>
              <a:headEnd type="none" w="med" len="med"/>
              <a:tailEnd type="none" w="med" len="med"/>
            </a:ln>
            <a:effectLst/>
          </p:spPr>
        </p:cxnSp>
      </p:grpSp>
      <p:cxnSp>
        <p:nvCxnSpPr>
          <p:cNvPr id="23" name="Straight Connector 22"/>
          <p:cNvCxnSpPr/>
          <p:nvPr/>
        </p:nvCxnSpPr>
        <p:spPr bwMode="auto">
          <a:xfrm flipV="1">
            <a:off x="1503684" y="2666652"/>
            <a:ext cx="1461911" cy="1359430"/>
          </a:xfrm>
          <a:prstGeom prst="line">
            <a:avLst/>
          </a:prstGeom>
          <a:solidFill>
            <a:schemeClr val="hlink">
              <a:alpha val="64999"/>
            </a:schemeClr>
          </a:solidFill>
          <a:ln w="76200" cap="flat" cmpd="sng" algn="ctr">
            <a:solidFill>
              <a:srgbClr val="FF0000"/>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24" name="TextBox 23"/>
              <p:cNvSpPr txBox="1"/>
              <p:nvPr/>
            </p:nvSpPr>
            <p:spPr>
              <a:xfrm>
                <a:off x="3452867" y="3413277"/>
                <a:ext cx="470000"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sz="2800" b="1" i="1" dirty="0" smtClean="0">
                          <a:solidFill>
                            <a:schemeClr val="accent6"/>
                          </a:solidFill>
                          <a:latin typeface="Cambria Math"/>
                        </a:rPr>
                        <m:t>𝒙</m:t>
                      </m:r>
                    </m:oMath>
                  </m:oMathPara>
                </a14:m>
                <a:endParaRPr lang="en-IE" sz="2800" b="1" dirty="0" smtClean="0">
                  <a:solidFill>
                    <a:schemeClr val="accent6"/>
                  </a:solidFill>
                  <a:latin typeface="Cambria" panose="02040503050406030204" pitchFamily="18"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3452867" y="3413277"/>
                <a:ext cx="470000" cy="523220"/>
              </a:xfrm>
              <a:prstGeom prst="rect">
                <a:avLst/>
              </a:prstGeom>
              <a:blipFill rotWithShape="1">
                <a:blip r:embed="rId6"/>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1048283" y="1616577"/>
                <a:ext cx="47801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sz="2800" b="1" i="1" dirty="0" smtClean="0">
                          <a:solidFill>
                            <a:schemeClr val="accent6"/>
                          </a:solidFill>
                          <a:latin typeface="Cambria Math"/>
                        </a:rPr>
                        <m:t>𝒚</m:t>
                      </m:r>
                    </m:oMath>
                  </m:oMathPara>
                </a14:m>
                <a:endParaRPr lang="en-IE" sz="2800" b="1" dirty="0" smtClean="0">
                  <a:solidFill>
                    <a:schemeClr val="accent6"/>
                  </a:solidFill>
                  <a:latin typeface="Cambria" panose="02040503050406030204" pitchFamily="18"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1048283" y="1616577"/>
                <a:ext cx="478016" cy="523220"/>
              </a:xfrm>
              <a:prstGeom prst="rect">
                <a:avLst/>
              </a:prstGeom>
              <a:blipFill rotWithShape="1">
                <a:blip r:embed="rId7"/>
                <a:stretch>
                  <a:fillRect/>
                </a:stretch>
              </a:blipFill>
            </p:spPr>
            <p:txBody>
              <a:bodyPr/>
              <a:lstStyle/>
              <a:p>
                <a:r>
                  <a:rPr lang="en-IE">
                    <a:noFill/>
                  </a:rPr>
                  <a:t> </a:t>
                </a:r>
              </a:p>
            </p:txBody>
          </p:sp>
        </mc:Fallback>
      </mc:AlternateContent>
      <p:sp>
        <p:nvSpPr>
          <p:cNvPr id="4" name="Text Placeholder 3"/>
          <p:cNvSpPr>
            <a:spLocks noGrp="1"/>
          </p:cNvSpPr>
          <p:nvPr>
            <p:ph type="body" sz="quarter" idx="12"/>
          </p:nvPr>
        </p:nvSpPr>
        <p:spPr>
          <a:xfrm>
            <a:off x="120649" y="112059"/>
            <a:ext cx="8384721" cy="657197"/>
          </a:xfrm>
        </p:spPr>
        <p:txBody>
          <a:bodyPr/>
          <a:lstStyle/>
          <a:p>
            <a:r>
              <a:rPr lang="en-IE" dirty="0">
                <a:effectLst/>
              </a:rPr>
              <a:t>Taking a closer look at surds graphically</a:t>
            </a:r>
          </a:p>
        </p:txBody>
      </p:sp>
      <mc:AlternateContent xmlns:mc="http://schemas.openxmlformats.org/markup-compatibility/2006" xmlns:a14="http://schemas.microsoft.com/office/drawing/2010/main">
        <mc:Choice Requires="a14">
          <p:sp>
            <p:nvSpPr>
              <p:cNvPr id="12" name="TextBox 11"/>
              <p:cNvSpPr txBox="1"/>
              <p:nvPr/>
            </p:nvSpPr>
            <p:spPr>
              <a:xfrm>
                <a:off x="1853680" y="2904158"/>
                <a:ext cx="40748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sz="2400" b="1" i="1" dirty="0" smtClean="0">
                          <a:solidFill>
                            <a:srgbClr val="C00000"/>
                          </a:solidFill>
                          <a:latin typeface="Cambria Math"/>
                        </a:rPr>
                        <m:t>𝒄</m:t>
                      </m:r>
                    </m:oMath>
                  </m:oMathPara>
                </a14:m>
                <a:endParaRPr lang="en-IE" sz="2400" b="1" dirty="0" smtClean="0">
                  <a:solidFill>
                    <a:srgbClr val="C00000"/>
                  </a:solidFill>
                  <a:latin typeface="Cambria" panose="020405030504060302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853680" y="2904158"/>
                <a:ext cx="407484" cy="461665"/>
              </a:xfrm>
              <a:prstGeom prst="rect">
                <a:avLst/>
              </a:prstGeom>
              <a:blipFill rotWithShape="1">
                <a:blip r:embed="rId8"/>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2911502" y="2774021"/>
                <a:ext cx="45717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sz="2400" b="1" i="1" smtClean="0">
                          <a:solidFill>
                            <a:srgbClr val="C00000"/>
                          </a:solidFill>
                          <a:latin typeface="Cambria Math"/>
                        </a:rPr>
                        <m:t>𝟏</m:t>
                      </m:r>
                    </m:oMath>
                  </m:oMathPara>
                </a14:m>
                <a:endParaRPr lang="en-IE" sz="2400" b="1" dirty="0">
                  <a:solidFill>
                    <a:srgbClr val="C00000"/>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2911502" y="2774021"/>
                <a:ext cx="457176" cy="461665"/>
              </a:xfrm>
              <a:prstGeom prst="rect">
                <a:avLst/>
              </a:prstGeom>
              <a:blipFill rotWithShape="1">
                <a:blip r:embed="rId9"/>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1898623" y="3922170"/>
                <a:ext cx="45717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sz="2400" b="1" i="1" smtClean="0">
                          <a:solidFill>
                            <a:srgbClr val="C00000"/>
                          </a:solidFill>
                          <a:latin typeface="Cambria Math"/>
                        </a:rPr>
                        <m:t>𝟏</m:t>
                      </m:r>
                    </m:oMath>
                  </m:oMathPara>
                </a14:m>
                <a:endParaRPr lang="en-IE" sz="2400" b="1" dirty="0">
                  <a:solidFill>
                    <a:srgbClr val="C00000"/>
                  </a:solidFill>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1898623" y="3922170"/>
                <a:ext cx="457176" cy="461665"/>
              </a:xfrm>
              <a:prstGeom prst="rect">
                <a:avLst/>
              </a:prstGeom>
              <a:blipFill rotWithShape="1">
                <a:blip r:embed="rId10"/>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4385652" y="1155064"/>
                <a:ext cx="1949508" cy="470000"/>
              </a:xfrm>
              <a:prstGeom prst="rect">
                <a:avLst/>
              </a:prstGeom>
              <a:noFill/>
              <a:ln w="41275">
                <a:no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IE" sz="2400" b="1" i="1" dirty="0" smtClean="0">
                              <a:solidFill>
                                <a:srgbClr val="C00000"/>
                              </a:solidFill>
                              <a:latin typeface="Cambria Math" panose="02040503050406030204" pitchFamily="18" charset="0"/>
                            </a:rPr>
                          </m:ctrlPr>
                        </m:sSupPr>
                        <m:e>
                          <m:r>
                            <a:rPr lang="en-IE" sz="2400" b="1" i="1" dirty="0" smtClean="0">
                              <a:solidFill>
                                <a:srgbClr val="C00000"/>
                              </a:solidFill>
                              <a:latin typeface="Cambria Math"/>
                            </a:rPr>
                            <m:t>𝒄</m:t>
                          </m:r>
                        </m:e>
                        <m:sup>
                          <m:r>
                            <a:rPr lang="en-IE" sz="2400" b="1" i="1" dirty="0" smtClean="0">
                              <a:solidFill>
                                <a:srgbClr val="C00000"/>
                              </a:solidFill>
                              <a:latin typeface="Cambria Math"/>
                            </a:rPr>
                            <m:t>𝟐</m:t>
                          </m:r>
                        </m:sup>
                      </m:sSup>
                      <m:r>
                        <a:rPr lang="en-IE" sz="2400" b="1" i="1" dirty="0" smtClean="0">
                          <a:solidFill>
                            <a:srgbClr val="C00000"/>
                          </a:solidFill>
                          <a:latin typeface="Cambria Math"/>
                        </a:rPr>
                        <m:t>=</m:t>
                      </m:r>
                      <m:r>
                        <a:rPr lang="en-IE" sz="2400" b="1" i="1" dirty="0" smtClean="0">
                          <a:solidFill>
                            <a:srgbClr val="C00000"/>
                          </a:solidFill>
                          <a:latin typeface="Cambria Math"/>
                        </a:rPr>
                        <m:t>𝒂</m:t>
                      </m:r>
                      <m:r>
                        <a:rPr lang="en-IE" sz="2400" b="1" i="1" dirty="0" smtClean="0">
                          <a:solidFill>
                            <a:srgbClr val="C00000"/>
                          </a:solidFill>
                          <a:latin typeface="Cambria Math"/>
                        </a:rPr>
                        <m:t>²+</m:t>
                      </m:r>
                      <m:r>
                        <a:rPr lang="en-IE" sz="2400" b="1" i="1" dirty="0" smtClean="0">
                          <a:solidFill>
                            <a:srgbClr val="C00000"/>
                          </a:solidFill>
                          <a:latin typeface="Cambria Math"/>
                        </a:rPr>
                        <m:t>𝒃</m:t>
                      </m:r>
                      <m:r>
                        <a:rPr lang="en-IE" sz="2400" b="1" i="1" dirty="0" smtClean="0">
                          <a:solidFill>
                            <a:srgbClr val="C00000"/>
                          </a:solidFill>
                          <a:latin typeface="Cambria Math"/>
                        </a:rPr>
                        <m:t>²</m:t>
                      </m:r>
                    </m:oMath>
                  </m:oMathPara>
                </a14:m>
                <a:endParaRPr lang="en-IE" sz="2400" b="1" dirty="0" smtClean="0">
                  <a:solidFill>
                    <a:srgbClr val="C00000"/>
                  </a:solidFill>
                  <a:latin typeface="Cambria" panose="02040503050406030204" pitchFamily="18"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4385652" y="1155064"/>
                <a:ext cx="1949508" cy="470000"/>
              </a:xfrm>
              <a:prstGeom prst="rect">
                <a:avLst/>
              </a:prstGeom>
              <a:blipFill rotWithShape="1">
                <a:blip r:embed="rId11"/>
                <a:stretch>
                  <a:fillRect/>
                </a:stretch>
              </a:blipFill>
              <a:ln w="41275">
                <a:no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4385652" y="1628147"/>
                <a:ext cx="1939890" cy="4700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IE" sz="2400" b="1" i="1" smtClean="0">
                              <a:solidFill>
                                <a:srgbClr val="C00000"/>
                              </a:solidFill>
                              <a:latin typeface="Cambria Math" panose="02040503050406030204" pitchFamily="18" charset="0"/>
                            </a:rPr>
                          </m:ctrlPr>
                        </m:sSupPr>
                        <m:e>
                          <m:r>
                            <a:rPr lang="en-IE" sz="2400" b="1" i="1" smtClean="0">
                              <a:solidFill>
                                <a:srgbClr val="C00000"/>
                              </a:solidFill>
                              <a:latin typeface="Cambria Math"/>
                            </a:rPr>
                            <m:t>𝒄</m:t>
                          </m:r>
                        </m:e>
                        <m:sup>
                          <m:r>
                            <a:rPr lang="en-IE" sz="2400" b="1" i="1" smtClean="0">
                              <a:solidFill>
                                <a:srgbClr val="C00000"/>
                              </a:solidFill>
                              <a:latin typeface="Cambria Math"/>
                            </a:rPr>
                            <m:t>𝟐</m:t>
                          </m:r>
                        </m:sup>
                      </m:sSup>
                      <m:r>
                        <a:rPr lang="en-IE" sz="2400" b="1" i="1" dirty="0" smtClean="0">
                          <a:solidFill>
                            <a:srgbClr val="C00000"/>
                          </a:solidFill>
                          <a:latin typeface="Cambria Math"/>
                        </a:rPr>
                        <m:t>=</m:t>
                      </m:r>
                      <m:r>
                        <a:rPr lang="en-IE" sz="2400" b="1" i="1" dirty="0" smtClean="0">
                          <a:solidFill>
                            <a:srgbClr val="C00000"/>
                          </a:solidFill>
                          <a:latin typeface="Cambria Math"/>
                        </a:rPr>
                        <m:t>𝟏</m:t>
                      </m:r>
                      <m:r>
                        <a:rPr lang="en-IE" sz="2400" b="1" i="1" dirty="0" smtClean="0">
                          <a:solidFill>
                            <a:srgbClr val="C00000"/>
                          </a:solidFill>
                          <a:latin typeface="Cambria Math"/>
                        </a:rPr>
                        <m:t>²+</m:t>
                      </m:r>
                      <m:r>
                        <a:rPr lang="en-IE" sz="2400" b="1" i="1" dirty="0" smtClean="0">
                          <a:solidFill>
                            <a:srgbClr val="C00000"/>
                          </a:solidFill>
                          <a:latin typeface="Cambria Math"/>
                        </a:rPr>
                        <m:t>𝟏</m:t>
                      </m:r>
                      <m:r>
                        <a:rPr lang="en-IE" sz="2400" b="1" i="1" dirty="0" smtClean="0">
                          <a:solidFill>
                            <a:srgbClr val="C00000"/>
                          </a:solidFill>
                          <a:latin typeface="Cambria Math"/>
                        </a:rPr>
                        <m:t>²</m:t>
                      </m:r>
                    </m:oMath>
                  </m:oMathPara>
                </a14:m>
                <a:endParaRPr lang="en-IE" sz="2400" b="1" dirty="0" smtClean="0">
                  <a:solidFill>
                    <a:srgbClr val="C00000"/>
                  </a:solidFill>
                  <a:latin typeface="Cambria" panose="02040503050406030204" pitchFamily="18"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4385652" y="1628147"/>
                <a:ext cx="1939890" cy="470000"/>
              </a:xfrm>
              <a:prstGeom prst="rect">
                <a:avLst/>
              </a:prstGeom>
              <a:blipFill rotWithShape="1">
                <a:blip r:embed="rId12"/>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4385652" y="2185057"/>
                <a:ext cx="1689822" cy="4700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IE" sz="2400" b="1" i="1" smtClean="0">
                              <a:solidFill>
                                <a:srgbClr val="C00000"/>
                              </a:solidFill>
                              <a:latin typeface="Cambria Math" panose="02040503050406030204" pitchFamily="18" charset="0"/>
                            </a:rPr>
                          </m:ctrlPr>
                        </m:sSupPr>
                        <m:e>
                          <m:r>
                            <a:rPr lang="en-IE" sz="2400" b="1" i="1" smtClean="0">
                              <a:solidFill>
                                <a:srgbClr val="C00000"/>
                              </a:solidFill>
                              <a:latin typeface="Cambria Math"/>
                            </a:rPr>
                            <m:t>𝒄</m:t>
                          </m:r>
                        </m:e>
                        <m:sup>
                          <m:r>
                            <a:rPr lang="en-IE" sz="2400" b="1" i="1" smtClean="0">
                              <a:solidFill>
                                <a:srgbClr val="C00000"/>
                              </a:solidFill>
                              <a:latin typeface="Cambria Math"/>
                            </a:rPr>
                            <m:t>𝟐</m:t>
                          </m:r>
                        </m:sup>
                      </m:sSup>
                      <m:r>
                        <a:rPr lang="en-IE" sz="2400" b="1" i="1" dirty="0" smtClean="0">
                          <a:solidFill>
                            <a:srgbClr val="C00000"/>
                          </a:solidFill>
                          <a:latin typeface="Cambria Math"/>
                        </a:rPr>
                        <m:t>=</m:t>
                      </m:r>
                      <m:r>
                        <a:rPr lang="en-IE" sz="2400" b="1" i="1" dirty="0" smtClean="0">
                          <a:solidFill>
                            <a:srgbClr val="C00000"/>
                          </a:solidFill>
                          <a:latin typeface="Cambria Math"/>
                        </a:rPr>
                        <m:t>𝟏</m:t>
                      </m:r>
                      <m:r>
                        <a:rPr lang="en-IE" sz="2400" b="1" i="1" dirty="0" smtClean="0">
                          <a:solidFill>
                            <a:srgbClr val="C00000"/>
                          </a:solidFill>
                          <a:latin typeface="Cambria Math"/>
                        </a:rPr>
                        <m:t>+</m:t>
                      </m:r>
                      <m:r>
                        <a:rPr lang="en-IE" sz="2400" b="1" i="1" dirty="0" smtClean="0">
                          <a:solidFill>
                            <a:srgbClr val="C00000"/>
                          </a:solidFill>
                          <a:latin typeface="Cambria Math"/>
                        </a:rPr>
                        <m:t>𝟏</m:t>
                      </m:r>
                    </m:oMath>
                  </m:oMathPara>
                </a14:m>
                <a:endParaRPr lang="en-IE" sz="2400" b="1" dirty="0" smtClean="0">
                  <a:solidFill>
                    <a:srgbClr val="C00000"/>
                  </a:solidFill>
                  <a:latin typeface="Cambria" panose="02040503050406030204" pitchFamily="18" charset="0"/>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4385652" y="2185057"/>
                <a:ext cx="1689822" cy="470000"/>
              </a:xfrm>
              <a:prstGeom prst="rect">
                <a:avLst/>
              </a:prstGeom>
              <a:blipFill rotWithShape="1">
                <a:blip r:embed="rId13"/>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4385652" y="2682073"/>
                <a:ext cx="1139414" cy="4700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IE" sz="2400" b="1" i="1" smtClean="0">
                              <a:solidFill>
                                <a:srgbClr val="C00000"/>
                              </a:solidFill>
                              <a:latin typeface="Cambria Math" panose="02040503050406030204" pitchFamily="18" charset="0"/>
                            </a:rPr>
                          </m:ctrlPr>
                        </m:sSupPr>
                        <m:e>
                          <m:r>
                            <a:rPr lang="en-IE" sz="2400" b="1" i="1" smtClean="0">
                              <a:solidFill>
                                <a:srgbClr val="C00000"/>
                              </a:solidFill>
                              <a:latin typeface="Cambria Math"/>
                            </a:rPr>
                            <m:t>𝒄</m:t>
                          </m:r>
                        </m:e>
                        <m:sup>
                          <m:r>
                            <a:rPr lang="en-IE" sz="2400" b="1" i="1" smtClean="0">
                              <a:solidFill>
                                <a:srgbClr val="C00000"/>
                              </a:solidFill>
                              <a:latin typeface="Cambria Math"/>
                            </a:rPr>
                            <m:t>𝟐</m:t>
                          </m:r>
                        </m:sup>
                      </m:sSup>
                      <m:r>
                        <a:rPr lang="en-IE" sz="2400" b="1" i="1" dirty="0" smtClean="0">
                          <a:solidFill>
                            <a:srgbClr val="C00000"/>
                          </a:solidFill>
                          <a:latin typeface="Cambria Math"/>
                        </a:rPr>
                        <m:t>=</m:t>
                      </m:r>
                      <m:r>
                        <a:rPr lang="en-IE" sz="2400" b="1" i="1" dirty="0" smtClean="0">
                          <a:solidFill>
                            <a:srgbClr val="C00000"/>
                          </a:solidFill>
                          <a:latin typeface="Cambria Math"/>
                        </a:rPr>
                        <m:t>𝟐</m:t>
                      </m:r>
                    </m:oMath>
                  </m:oMathPara>
                </a14:m>
                <a:endParaRPr lang="en-IE" sz="2400" b="1" dirty="0" smtClean="0">
                  <a:solidFill>
                    <a:srgbClr val="C00000"/>
                  </a:solidFill>
                  <a:latin typeface="Cambria" panose="02040503050406030204" pitchFamily="18"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4385652" y="2682073"/>
                <a:ext cx="1139414" cy="470000"/>
              </a:xfrm>
              <a:prstGeom prst="rect">
                <a:avLst/>
              </a:prstGeom>
              <a:blipFill rotWithShape="1">
                <a:blip r:embed="rId14"/>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4385651" y="3225182"/>
                <a:ext cx="1570109" cy="55758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sz="2400" b="1" i="1" dirty="0" smtClean="0">
                              <a:solidFill>
                                <a:srgbClr val="C00000"/>
                              </a:solidFill>
                              <a:latin typeface="Cambria Math" panose="02040503050406030204" pitchFamily="18" charset="0"/>
                            </a:rPr>
                          </m:ctrlPr>
                        </m:radPr>
                        <m:deg/>
                        <m:e>
                          <m:sSup>
                            <m:sSupPr>
                              <m:ctrlPr>
                                <a:rPr lang="en-IE" sz="2400" b="1" i="1" dirty="0" smtClean="0">
                                  <a:solidFill>
                                    <a:srgbClr val="C00000"/>
                                  </a:solidFill>
                                  <a:latin typeface="Cambria Math" panose="02040503050406030204" pitchFamily="18" charset="0"/>
                                </a:rPr>
                              </m:ctrlPr>
                            </m:sSupPr>
                            <m:e>
                              <m:r>
                                <a:rPr lang="en-IE" sz="2400" b="1" i="1" dirty="0" smtClean="0">
                                  <a:solidFill>
                                    <a:srgbClr val="C00000"/>
                                  </a:solidFill>
                                  <a:latin typeface="Cambria Math"/>
                                </a:rPr>
                                <m:t>𝒄</m:t>
                              </m:r>
                            </m:e>
                            <m:sup>
                              <m:r>
                                <a:rPr lang="en-IE" sz="2400" b="1" i="1" dirty="0" smtClean="0">
                                  <a:solidFill>
                                    <a:srgbClr val="C00000"/>
                                  </a:solidFill>
                                  <a:latin typeface="Cambria Math"/>
                                </a:rPr>
                                <m:t>𝟐</m:t>
                              </m:r>
                            </m:sup>
                          </m:sSup>
                        </m:e>
                      </m:rad>
                      <m:r>
                        <a:rPr lang="en-IE" sz="2400" b="1" i="1" dirty="0" smtClean="0">
                          <a:solidFill>
                            <a:srgbClr val="C00000"/>
                          </a:solidFill>
                          <a:latin typeface="Cambria Math"/>
                        </a:rPr>
                        <m:t>=</m:t>
                      </m:r>
                      <m:rad>
                        <m:radPr>
                          <m:degHide m:val="on"/>
                          <m:ctrlPr>
                            <a:rPr lang="en-IE" sz="2400" b="1" i="1" dirty="0" smtClean="0">
                              <a:solidFill>
                                <a:srgbClr val="C00000"/>
                              </a:solidFill>
                              <a:latin typeface="Cambria Math" panose="02040503050406030204" pitchFamily="18" charset="0"/>
                            </a:rPr>
                          </m:ctrlPr>
                        </m:radPr>
                        <m:deg/>
                        <m:e>
                          <m:r>
                            <a:rPr lang="en-IE" sz="2400" b="1" i="1" dirty="0" smtClean="0">
                              <a:solidFill>
                                <a:srgbClr val="C00000"/>
                              </a:solidFill>
                              <a:latin typeface="Cambria Math"/>
                            </a:rPr>
                            <m:t>𝟐</m:t>
                          </m:r>
                        </m:e>
                      </m:rad>
                    </m:oMath>
                  </m:oMathPara>
                </a14:m>
                <a:endParaRPr lang="en-IE" sz="2400" b="1" dirty="0" smtClean="0">
                  <a:solidFill>
                    <a:srgbClr val="C00000"/>
                  </a:solidFill>
                  <a:latin typeface="Cambria" panose="02040503050406030204" pitchFamily="18" charset="0"/>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4385651" y="3225182"/>
                <a:ext cx="1570109" cy="557589"/>
              </a:xfrm>
              <a:prstGeom prst="rect">
                <a:avLst/>
              </a:prstGeom>
              <a:blipFill rotWithShape="1">
                <a:blip r:embed="rId15"/>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4385652" y="3948908"/>
                <a:ext cx="1570108" cy="505203"/>
              </a:xfrm>
              <a:prstGeom prst="rect">
                <a:avLst/>
              </a:prstGeom>
              <a:solidFill>
                <a:schemeClr val="bg2"/>
              </a:solidFill>
              <a:ln w="60325">
                <a:noFill/>
              </a:ln>
            </p:spPr>
            <p:txBody>
              <a:bodyPr wrap="square" rtlCol="0">
                <a:spAutoFit/>
              </a:bodyPr>
              <a:lstStyle/>
              <a:p>
                <a:pPr/>
                <a14:m>
                  <m:oMathPara xmlns:m="http://schemas.openxmlformats.org/officeDocument/2006/math">
                    <m:oMathParaPr>
                      <m:jc m:val="left"/>
                    </m:oMathParaPr>
                    <m:oMath xmlns:m="http://schemas.openxmlformats.org/officeDocument/2006/math">
                      <m:r>
                        <a:rPr lang="en-IE" sz="2400" b="1" i="1" dirty="0" smtClean="0">
                          <a:solidFill>
                            <a:srgbClr val="C00000"/>
                          </a:solidFill>
                          <a:latin typeface="Cambria Math"/>
                        </a:rPr>
                        <m:t>𝒄</m:t>
                      </m:r>
                      <m:r>
                        <a:rPr lang="en-IE" sz="2400" b="1" i="1" dirty="0" smtClean="0">
                          <a:solidFill>
                            <a:srgbClr val="C00000"/>
                          </a:solidFill>
                          <a:latin typeface="Cambria Math"/>
                        </a:rPr>
                        <m:t>  =  </m:t>
                      </m:r>
                      <m:rad>
                        <m:radPr>
                          <m:degHide m:val="on"/>
                          <m:ctrlPr>
                            <a:rPr lang="en-IE" sz="2400" b="1" i="1" smtClean="0">
                              <a:solidFill>
                                <a:srgbClr val="C00000"/>
                              </a:solidFill>
                              <a:latin typeface="Cambria Math" panose="02040503050406030204" pitchFamily="18" charset="0"/>
                            </a:rPr>
                          </m:ctrlPr>
                        </m:radPr>
                        <m:deg/>
                        <m:e>
                          <m:r>
                            <a:rPr lang="en-IE" sz="2400" b="1" i="1" smtClean="0">
                              <a:solidFill>
                                <a:srgbClr val="C00000"/>
                              </a:solidFill>
                              <a:latin typeface="Cambria Math"/>
                            </a:rPr>
                            <m:t>𝟐</m:t>
                          </m:r>
                        </m:e>
                      </m:rad>
                    </m:oMath>
                  </m:oMathPara>
                </a14:m>
                <a:endParaRPr lang="en-IE" sz="2400" b="1" dirty="0" smtClean="0">
                  <a:solidFill>
                    <a:srgbClr val="C00000"/>
                  </a:solidFill>
                  <a:latin typeface="Cambria" panose="02040503050406030204" pitchFamily="18" charset="0"/>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4385652" y="3948908"/>
                <a:ext cx="1570108" cy="505203"/>
              </a:xfrm>
              <a:prstGeom prst="rect">
                <a:avLst/>
              </a:prstGeom>
              <a:blipFill rotWithShape="1">
                <a:blip r:embed="rId16"/>
                <a:stretch>
                  <a:fillRect/>
                </a:stretch>
              </a:blipFill>
              <a:ln w="60325">
                <a:noFill/>
              </a:ln>
            </p:spPr>
            <p:txBody>
              <a:bodyPr/>
              <a:lstStyle/>
              <a:p>
                <a:r>
                  <a:rPr lang="en-IE">
                    <a:noFill/>
                  </a:rPr>
                  <a:t> </a:t>
                </a:r>
              </a:p>
            </p:txBody>
          </p:sp>
        </mc:Fallback>
      </mc:AlternateContent>
      <p:sp>
        <p:nvSpPr>
          <p:cNvPr id="38" name="Text Placeholder 6"/>
          <p:cNvSpPr txBox="1">
            <a:spLocks/>
          </p:cNvSpPr>
          <p:nvPr/>
        </p:nvSpPr>
        <p:spPr>
          <a:xfrm>
            <a:off x="120649" y="112059"/>
            <a:ext cx="8384721" cy="657197"/>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effectLst>
            <a:outerShdw blurRad="50800" dist="38100" dir="2700000" algn="tl" rotWithShape="0">
              <a:prstClr val="black">
                <a:alpha val="40000"/>
              </a:prstClr>
            </a:outerShdw>
          </a:effectLst>
        </p:spPr>
        <p:txBody>
          <a:bodyPr vert="horz" anchor="ctr">
            <a:normAutofit/>
          </a:bodyPr>
          <a:lstStyle>
            <a:lvl1pPr marL="0" indent="0" algn="l" rtl="0" eaLnBrk="1" latinLnBrk="0" hangingPunct="1">
              <a:spcBef>
                <a:spcPts val="600"/>
              </a:spcBef>
              <a:buClr>
                <a:schemeClr val="accent1"/>
              </a:buClr>
              <a:buSzPct val="70000"/>
              <a:buFont typeface="Wingdings"/>
              <a:buNone/>
              <a:defRPr kumimoji="0" sz="2800" b="1" kern="1200">
                <a:solidFill>
                  <a:schemeClr val="tx1"/>
                </a:solidFill>
                <a:effectLst>
                  <a:outerShdw blurRad="38100" dist="38100" dir="2700000" algn="tl">
                    <a:srgbClr val="000000">
                      <a:alpha val="43137"/>
                    </a:srgbClr>
                  </a:outerShdw>
                </a:effectLst>
                <a:latin typeface="Cambria" panose="02040503050406030204" pitchFamily="18" charset="0"/>
                <a:ea typeface="+mn-ea"/>
                <a:cs typeface="+mn-cs"/>
              </a:defRPr>
            </a:lvl1pPr>
            <a:lvl2pPr marL="457200" indent="0" algn="l" rtl="0" eaLnBrk="1" latinLnBrk="0" hangingPunct="1">
              <a:spcBef>
                <a:spcPct val="20000"/>
              </a:spcBef>
              <a:buClr>
                <a:schemeClr val="accent1"/>
              </a:buClr>
              <a:buSzPct val="80000"/>
              <a:buFont typeface="Wingdings 2"/>
              <a:buNone/>
              <a:defRPr kumimoji="0" sz="2100" b="1" kern="1200">
                <a:solidFill>
                  <a:schemeClr val="tx1"/>
                </a:solidFill>
                <a:effectLst>
                  <a:outerShdw blurRad="38100" dist="38100" dir="2700000" algn="tl">
                    <a:srgbClr val="000000">
                      <a:alpha val="43137"/>
                    </a:srgbClr>
                  </a:outerShdw>
                </a:effectLst>
                <a:latin typeface="Century Gothic" pitchFamily="34" charset="0"/>
                <a:ea typeface="+mn-ea"/>
                <a:cs typeface="+mn-cs"/>
              </a:defRPr>
            </a:lvl2pPr>
            <a:lvl3pPr marL="914400" indent="0" algn="l" rtl="0" eaLnBrk="1" latinLnBrk="0" hangingPunct="1">
              <a:spcBef>
                <a:spcPct val="20000"/>
              </a:spcBef>
              <a:buClr>
                <a:schemeClr val="accent1">
                  <a:shade val="75000"/>
                </a:schemeClr>
              </a:buClr>
              <a:buSzPct val="60000"/>
              <a:buFont typeface="Wingdings"/>
              <a:buNone/>
              <a:defRPr kumimoji="0" sz="1800" b="1" kern="1200">
                <a:solidFill>
                  <a:schemeClr val="tx1"/>
                </a:solidFill>
                <a:effectLst>
                  <a:outerShdw blurRad="38100" dist="38100" dir="2700000" algn="tl">
                    <a:srgbClr val="000000">
                      <a:alpha val="43137"/>
                    </a:srgbClr>
                  </a:outerShdw>
                </a:effectLst>
                <a:latin typeface="Century Gothic" pitchFamily="34" charset="0"/>
                <a:ea typeface="+mn-ea"/>
                <a:cs typeface="+mn-cs"/>
              </a:defRPr>
            </a:lvl3pPr>
            <a:lvl4pPr marL="1371600" indent="0" algn="l" rtl="0" eaLnBrk="1" latinLnBrk="0" hangingPunct="1">
              <a:spcBef>
                <a:spcPct val="20000"/>
              </a:spcBef>
              <a:buClr>
                <a:schemeClr val="accent1">
                  <a:tint val="60000"/>
                </a:schemeClr>
              </a:buClr>
              <a:buSzPct val="60000"/>
              <a:buFont typeface="Wingdings"/>
              <a:buNone/>
              <a:defRPr kumimoji="0" sz="1800" b="1" kern="1200">
                <a:solidFill>
                  <a:schemeClr val="tx1"/>
                </a:solidFill>
                <a:effectLst>
                  <a:outerShdw blurRad="38100" dist="38100" dir="2700000" algn="tl">
                    <a:srgbClr val="000000">
                      <a:alpha val="43137"/>
                    </a:srgbClr>
                  </a:outerShdw>
                </a:effectLst>
                <a:latin typeface="Century Gothic" pitchFamily="34" charset="0"/>
                <a:ea typeface="+mn-ea"/>
                <a:cs typeface="+mn-cs"/>
              </a:defRPr>
            </a:lvl4pPr>
            <a:lvl5pPr marL="1828800" indent="0" algn="l" rtl="0" eaLnBrk="1" latinLnBrk="0" hangingPunct="1">
              <a:spcBef>
                <a:spcPct val="20000"/>
              </a:spcBef>
              <a:buClr>
                <a:schemeClr val="accent2">
                  <a:tint val="60000"/>
                </a:schemeClr>
              </a:buClr>
              <a:buSzPct val="68000"/>
              <a:buFont typeface="Wingdings 2"/>
              <a:buNone/>
              <a:defRPr kumimoji="0" sz="1600" b="1" kern="1200">
                <a:solidFill>
                  <a:schemeClr val="tx1"/>
                </a:solidFill>
                <a:effectLst>
                  <a:outerShdw blurRad="38100" dist="38100" dir="2700000" algn="tl">
                    <a:srgbClr val="000000">
                      <a:alpha val="43137"/>
                    </a:srgbClr>
                  </a:outerShdw>
                </a:effectLst>
                <a:latin typeface="Century Gothic"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IE" kern="0" dirty="0" smtClean="0">
                <a:effectLst/>
              </a:rPr>
              <a:t>Pythagoras’ Theorem</a:t>
            </a:r>
            <a:endParaRPr lang="en-IE" kern="0" dirty="0">
              <a:effectLst/>
            </a:endParaRPr>
          </a:p>
        </p:txBody>
      </p:sp>
    </p:spTree>
    <p:extLst>
      <p:ext uri="{BB962C8B-B14F-4D97-AF65-F5344CB8AC3E}">
        <p14:creationId xmlns:p14="http://schemas.microsoft.com/office/powerpoint/2010/main" val="3532893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500"/>
                                        <p:tgtEl>
                                          <p:spTgt spid="3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500"/>
                                        <p:tgtEl>
                                          <p:spTgt spid="33"/>
                                        </p:tgtEl>
                                      </p:cBhvr>
                                    </p:animEffect>
                                  </p:childTnLst>
                                </p:cTn>
                              </p:par>
                            </p:childTnLst>
                          </p:cTn>
                        </p:par>
                        <p:par>
                          <p:cTn id="45" fill="hold">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500"/>
                                        <p:tgtEl>
                                          <p:spTgt spid="34"/>
                                        </p:tgtEl>
                                      </p:cBhvr>
                                    </p:animEffect>
                                  </p:childTnLst>
                                </p:cTn>
                              </p:par>
                            </p:childTnLst>
                          </p:cTn>
                        </p:par>
                        <p:par>
                          <p:cTn id="49" fill="hold">
                            <p:stCondLst>
                              <p:cond delay="1500"/>
                            </p:stCondLst>
                            <p:childTnLst>
                              <p:par>
                                <p:cTn id="50" presetID="10" presetClass="entr" presetSubtype="0" fill="hold" grpId="0"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childTnLst>
                                </p:cTn>
                              </p:par>
                            </p:childTnLst>
                          </p:cTn>
                        </p:par>
                        <p:par>
                          <p:cTn id="53" fill="hold">
                            <p:stCondLst>
                              <p:cond delay="2000"/>
                            </p:stCondLst>
                            <p:childTnLst>
                              <p:par>
                                <p:cTn id="54" presetID="10" presetClass="entr" presetSubtype="0" fill="hold" grpId="0" nodeType="after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P spid="12" grpId="0"/>
      <p:bldP spid="32" grpId="0"/>
      <p:bldP spid="35" grpId="0"/>
      <p:bldP spid="25" grpId="0"/>
      <p:bldP spid="30" grpId="0"/>
      <p:bldP spid="33" grpId="0"/>
      <p:bldP spid="34" grpId="0"/>
      <p:bldP spid="36" grpId="0"/>
      <p:bldP spid="37" grpId="0" animBg="1"/>
      <p:bldP spid="38"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p:txBody>
          <a:bodyPr/>
          <a:lstStyle/>
          <a:p>
            <a:r>
              <a:rPr lang="en-IE" dirty="0">
                <a:effectLst/>
              </a:rPr>
              <a:t>Investigating Surds</a:t>
            </a:r>
          </a:p>
        </p:txBody>
      </p:sp>
      <p:sp>
        <p:nvSpPr>
          <p:cNvPr id="16" name="Title 4"/>
          <p:cNvSpPr txBox="1">
            <a:spLocks/>
          </p:cNvSpPr>
          <p:nvPr/>
        </p:nvSpPr>
        <p:spPr bwMode="auto">
          <a:xfrm>
            <a:off x="4755496" y="990502"/>
            <a:ext cx="3728356" cy="1980000"/>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w="60325">
            <a:solidFill>
              <a:srgbClr val="C00000"/>
            </a:solidFill>
            <a:miter lim="800000"/>
            <a:headEnd/>
            <a:tailEnd/>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lvl1pPr algn="r" rtl="0" eaLnBrk="1" fontAlgn="base" hangingPunct="1">
              <a:spcBef>
                <a:spcPct val="0"/>
              </a:spcBef>
              <a:spcAft>
                <a:spcPct val="0"/>
              </a:spcAft>
              <a:defRPr sz="2400" b="1">
                <a:solidFill>
                  <a:schemeClr val="tx1"/>
                </a:solidFill>
                <a:effectLst>
                  <a:outerShdw blurRad="38100" dist="38100" dir="2700000" algn="tl">
                    <a:srgbClr val="000000">
                      <a:alpha val="43137"/>
                    </a:srgbClr>
                  </a:outerShdw>
                </a:effectLst>
                <a:latin typeface="Century Gothic" pitchFamily="34" charset="0"/>
                <a:ea typeface="+mj-ea"/>
                <a:cs typeface="+mj-cs"/>
              </a:defRPr>
            </a:lvl1pPr>
            <a:lvl2pPr algn="l" rtl="0" eaLnBrk="1" fontAlgn="base" hangingPunct="1">
              <a:spcBef>
                <a:spcPct val="0"/>
              </a:spcBef>
              <a:spcAft>
                <a:spcPct val="0"/>
              </a:spcAft>
              <a:defRPr sz="1400" b="1">
                <a:solidFill>
                  <a:schemeClr val="tx2"/>
                </a:solidFill>
                <a:latin typeface="Tahoma" pitchFamily="34" charset="0"/>
              </a:defRPr>
            </a:lvl2pPr>
            <a:lvl3pPr algn="l" rtl="0" eaLnBrk="1" fontAlgn="base" hangingPunct="1">
              <a:spcBef>
                <a:spcPct val="0"/>
              </a:spcBef>
              <a:spcAft>
                <a:spcPct val="0"/>
              </a:spcAft>
              <a:defRPr sz="1400" b="1">
                <a:solidFill>
                  <a:schemeClr val="tx2"/>
                </a:solidFill>
                <a:latin typeface="Tahoma" pitchFamily="34" charset="0"/>
              </a:defRPr>
            </a:lvl3pPr>
            <a:lvl4pPr algn="l" rtl="0" eaLnBrk="1" fontAlgn="base" hangingPunct="1">
              <a:spcBef>
                <a:spcPct val="0"/>
              </a:spcBef>
              <a:spcAft>
                <a:spcPct val="0"/>
              </a:spcAft>
              <a:defRPr sz="1400" b="1">
                <a:solidFill>
                  <a:schemeClr val="tx2"/>
                </a:solidFill>
                <a:latin typeface="Tahoma" pitchFamily="34" charset="0"/>
              </a:defRPr>
            </a:lvl4pPr>
            <a:lvl5pPr algn="l" rtl="0" eaLnBrk="1" fontAlgn="base" hangingPunct="1">
              <a:spcBef>
                <a:spcPct val="0"/>
              </a:spcBef>
              <a:spcAft>
                <a:spcPct val="0"/>
              </a:spcAft>
              <a:defRPr sz="1400" b="1">
                <a:solidFill>
                  <a:schemeClr val="tx2"/>
                </a:solidFill>
                <a:latin typeface="Tahoma" pitchFamily="34" charset="0"/>
              </a:defRPr>
            </a:lvl5pPr>
            <a:lvl6pPr marL="457200" algn="ctr" rtl="0" eaLnBrk="1" fontAlgn="base" hangingPunct="1">
              <a:spcBef>
                <a:spcPct val="0"/>
              </a:spcBef>
              <a:spcAft>
                <a:spcPct val="0"/>
              </a:spcAft>
              <a:defRPr sz="1600" b="1">
                <a:solidFill>
                  <a:schemeClr val="tx2"/>
                </a:solidFill>
                <a:latin typeface="Tahoma" pitchFamily="34" charset="0"/>
              </a:defRPr>
            </a:lvl6pPr>
            <a:lvl7pPr marL="914400" algn="ctr" rtl="0" eaLnBrk="1" fontAlgn="base" hangingPunct="1">
              <a:spcBef>
                <a:spcPct val="0"/>
              </a:spcBef>
              <a:spcAft>
                <a:spcPct val="0"/>
              </a:spcAft>
              <a:defRPr sz="1600" b="1">
                <a:solidFill>
                  <a:schemeClr val="tx2"/>
                </a:solidFill>
                <a:latin typeface="Tahoma" pitchFamily="34" charset="0"/>
              </a:defRPr>
            </a:lvl7pPr>
            <a:lvl8pPr marL="1371600" algn="ctr" rtl="0" eaLnBrk="1" fontAlgn="base" hangingPunct="1">
              <a:spcBef>
                <a:spcPct val="0"/>
              </a:spcBef>
              <a:spcAft>
                <a:spcPct val="0"/>
              </a:spcAft>
              <a:defRPr sz="1600" b="1">
                <a:solidFill>
                  <a:schemeClr val="tx2"/>
                </a:solidFill>
                <a:latin typeface="Tahoma" pitchFamily="34" charset="0"/>
              </a:defRPr>
            </a:lvl8pPr>
            <a:lvl9pPr marL="1828800" algn="ctr" rtl="0" eaLnBrk="1" fontAlgn="base" hangingPunct="1">
              <a:spcBef>
                <a:spcPct val="0"/>
              </a:spcBef>
              <a:spcAft>
                <a:spcPct val="0"/>
              </a:spcAft>
              <a:defRPr sz="1600" b="1">
                <a:solidFill>
                  <a:schemeClr val="tx2"/>
                </a:solidFill>
                <a:latin typeface="Tahoma" pitchFamily="34" charset="0"/>
              </a:defRPr>
            </a:lvl9pPr>
          </a:lstStyle>
          <a:p>
            <a:pPr marL="457200" indent="-457200" algn="l">
              <a:buFont typeface="+mj-lt"/>
              <a:buAutoNum type="arabicPeriod"/>
            </a:pPr>
            <a:endParaRPr lang="en-IE" sz="2000" kern="0" dirty="0" smtClean="0">
              <a:effectLst/>
            </a:endParaRPr>
          </a:p>
          <a:p>
            <a:pPr marL="457200" indent="-457200" algn="l">
              <a:buFont typeface="+mj-lt"/>
              <a:buAutoNum type="arabicPeriod"/>
            </a:pPr>
            <a:r>
              <a:rPr lang="en-IE" sz="2000" kern="0" dirty="0" smtClean="0">
                <a:effectLst/>
              </a:rPr>
              <a:t>Plot D (2,2) and E (2,0).</a:t>
            </a:r>
            <a:endParaRPr lang="en-IE" sz="2000" kern="0" dirty="0">
              <a:effectLst/>
            </a:endParaRPr>
          </a:p>
          <a:p>
            <a:pPr marL="457200" indent="-457200" algn="l">
              <a:buFont typeface="+mj-lt"/>
              <a:buAutoNum type="arabicPeriod"/>
            </a:pPr>
            <a:r>
              <a:rPr lang="en-IE" sz="2000" kern="0" dirty="0">
                <a:effectLst/>
              </a:rPr>
              <a:t>Join (1,1) to (2,2) and join (2,2) to (2,0</a:t>
            </a:r>
            <a:r>
              <a:rPr lang="en-IE" sz="2000" kern="0" dirty="0" smtClean="0">
                <a:effectLst/>
              </a:rPr>
              <a:t>).</a:t>
            </a:r>
          </a:p>
          <a:p>
            <a:pPr marL="457200" indent="-457200" algn="l">
              <a:buFont typeface="+mj-lt"/>
              <a:buAutoNum type="arabicPeriod"/>
            </a:pPr>
            <a:endParaRPr lang="en-IE" sz="2000" kern="0" dirty="0">
              <a:effectLst/>
            </a:endParaRPr>
          </a:p>
          <a:p>
            <a:pPr algn="l"/>
            <a:endParaRPr lang="en-IE" sz="2200" b="0" kern="0" dirty="0" smtClean="0">
              <a:effectLst/>
            </a:endParaRPr>
          </a:p>
          <a:p>
            <a:pPr algn="l"/>
            <a:endParaRPr lang="en-IE" sz="2200" b="0" kern="0" dirty="0" smtClean="0">
              <a:effectLst/>
            </a:endParaRPr>
          </a:p>
          <a:p>
            <a:pPr algn="l"/>
            <a:endParaRPr lang="en-IE" sz="2800" b="0" kern="0" dirty="0" smtClean="0">
              <a:effectLst/>
            </a:endParaRPr>
          </a:p>
          <a:p>
            <a:pPr algn="l"/>
            <a:endParaRPr lang="en-IE" sz="2800" b="0" kern="0" dirty="0" smtClean="0">
              <a:effectLst/>
            </a:endParaRPr>
          </a:p>
          <a:p>
            <a:pPr algn="l"/>
            <a:endParaRPr lang="en-IE" sz="2800" b="0" kern="0" dirty="0">
              <a:effectLst/>
            </a:endParaRPr>
          </a:p>
        </p:txBody>
      </p:sp>
      <p:pic>
        <p:nvPicPr>
          <p:cNvPr id="20" name="Picture 4" descr="http://www.taxitradepromotions.co.uk/user/products/large/DryWipe_Blu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759850">
            <a:off x="3241996" y="3542617"/>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0865" y="5872322"/>
            <a:ext cx="4760105" cy="652652"/>
          </a:xfrm>
          <a:prstGeom prst="rect">
            <a:avLst/>
          </a:prstGeom>
        </p:spPr>
      </p:pic>
      <p:pic>
        <p:nvPicPr>
          <p:cNvPr id="22" name="Picture 2" descr="http://www.ryman.co.uk/Catalogue/Ryman/large/global/images/main/12/1201042077.jpg">
            <a:hlinkClick r:id="rId5" action="ppaction://hlinkpres?slideindex=1&amp;slidetitle="/>
          </p:cNvPr>
          <p:cNvPicPr>
            <a:picLocks noChangeAspect="1" noChangeArrowheads="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468126" y="3439196"/>
            <a:ext cx="2742409" cy="2229938"/>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342917" y="1234226"/>
            <a:ext cx="3501623" cy="4484126"/>
            <a:chOff x="4046426" y="297782"/>
            <a:chExt cx="2971800" cy="2716568"/>
          </a:xfrm>
        </p:grpSpPr>
        <p:pic>
          <p:nvPicPr>
            <p:cNvPr id="18" name="Picture 1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46426" y="297782"/>
              <a:ext cx="2971800" cy="2686050"/>
            </a:xfrm>
            <a:prstGeom prst="rect">
              <a:avLst/>
            </a:prstGeom>
            <a:noFill/>
            <a:ln>
              <a:noFill/>
            </a:ln>
            <a:effectLst/>
            <a:scene3d>
              <a:camera prst="perspectiveRight"/>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4179830" y="2548208"/>
              <a:ext cx="2390273" cy="466142"/>
            </a:xfrm>
            <a:prstGeom prst="rect">
              <a:avLst/>
            </a:prstGeom>
            <a:noFill/>
          </p:spPr>
          <p:txBody>
            <a:bodyPr wrap="square" rtlCol="0">
              <a:spAutoFit/>
            </a:bodyPr>
            <a:lstStyle/>
            <a:p>
              <a:pPr algn="ctr"/>
              <a:r>
                <a:rPr lang="en-IE" sz="2200" b="1" dirty="0" smtClean="0">
                  <a:solidFill>
                    <a:srgbClr val="0070C0"/>
                  </a:solidFill>
                </a:rPr>
                <a:t>Write and Wipe</a:t>
              </a:r>
            </a:p>
            <a:p>
              <a:pPr algn="ctr"/>
              <a:r>
                <a:rPr lang="en-IE" sz="2200" b="1" dirty="0" smtClean="0">
                  <a:solidFill>
                    <a:srgbClr val="0070C0"/>
                  </a:solidFill>
                </a:rPr>
                <a:t> Desk Mats</a:t>
              </a:r>
              <a:endParaRPr lang="en-IE" sz="2200" b="1" dirty="0">
                <a:solidFill>
                  <a:srgbClr val="0070C0"/>
                </a:solidFill>
              </a:endParaRPr>
            </a:p>
          </p:txBody>
        </p:sp>
      </p:grpSp>
    </p:spTree>
    <p:extLst>
      <p:ext uri="{BB962C8B-B14F-4D97-AF65-F5344CB8AC3E}">
        <p14:creationId xmlns:p14="http://schemas.microsoft.com/office/powerpoint/2010/main" val="174509969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148" y="1463569"/>
            <a:ext cx="3600000" cy="3600000"/>
          </a:xfrm>
          <a:prstGeom prst="rect">
            <a:avLst/>
          </a:prstGeom>
          <a:noFill/>
          <a:ln w="9525">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1917183" y="4752757"/>
            <a:ext cx="367408" cy="461665"/>
          </a:xfrm>
          <a:prstGeom prst="rect">
            <a:avLst/>
          </a:prstGeom>
          <a:noFill/>
        </p:spPr>
        <p:txBody>
          <a:bodyPr wrap="none" rtlCol="0">
            <a:spAutoFit/>
          </a:bodyPr>
          <a:lstStyle/>
          <a:p>
            <a:r>
              <a:rPr lang="en-IE" sz="2400" b="1" dirty="0" smtClean="0">
                <a:solidFill>
                  <a:srgbClr val="C00000"/>
                </a:solidFill>
                <a:latin typeface="Cambria" panose="02040503050406030204" pitchFamily="18" charset="0"/>
              </a:rPr>
              <a:t>2</a:t>
            </a:r>
          </a:p>
        </p:txBody>
      </p:sp>
      <p:sp>
        <p:nvSpPr>
          <p:cNvPr id="9" name="TextBox 8"/>
          <p:cNvSpPr txBox="1"/>
          <p:nvPr/>
        </p:nvSpPr>
        <p:spPr>
          <a:xfrm>
            <a:off x="3325754" y="2896725"/>
            <a:ext cx="367408" cy="461665"/>
          </a:xfrm>
          <a:prstGeom prst="rect">
            <a:avLst/>
          </a:prstGeom>
          <a:noFill/>
        </p:spPr>
        <p:txBody>
          <a:bodyPr wrap="none" rtlCol="0">
            <a:spAutoFit/>
          </a:bodyPr>
          <a:lstStyle/>
          <a:p>
            <a:r>
              <a:rPr lang="en-IE" sz="2400" b="1" dirty="0" smtClean="0">
                <a:solidFill>
                  <a:srgbClr val="C00000"/>
                </a:solidFill>
                <a:latin typeface="Cambria" panose="02040503050406030204" pitchFamily="18" charset="0"/>
              </a:rPr>
              <a:t>2</a:t>
            </a:r>
          </a:p>
        </p:txBody>
      </p:sp>
      <mc:AlternateContent xmlns:mc="http://schemas.openxmlformats.org/markup-compatibility/2006" xmlns:a14="http://schemas.microsoft.com/office/drawing/2010/main">
        <mc:Choice Requires="a14">
          <p:sp>
            <p:nvSpPr>
              <p:cNvPr id="27" name="TextBox 26"/>
              <p:cNvSpPr txBox="1"/>
              <p:nvPr/>
            </p:nvSpPr>
            <p:spPr>
              <a:xfrm>
                <a:off x="1409277" y="2592612"/>
                <a:ext cx="638444" cy="50520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sz="2400" b="1" i="1" smtClean="0">
                              <a:solidFill>
                                <a:srgbClr val="C00000"/>
                              </a:solidFill>
                              <a:latin typeface="Cambria Math" panose="02040503050406030204" pitchFamily="18" charset="0"/>
                            </a:rPr>
                          </m:ctrlPr>
                        </m:radPr>
                        <m:deg/>
                        <m:e>
                          <m:r>
                            <a:rPr lang="en-IE" sz="2400" b="1" i="1">
                              <a:solidFill>
                                <a:srgbClr val="C00000"/>
                              </a:solidFill>
                              <a:latin typeface="Cambria Math"/>
                            </a:rPr>
                            <m:t>𝟖</m:t>
                          </m:r>
                        </m:e>
                      </m:rad>
                    </m:oMath>
                  </m:oMathPara>
                </a14:m>
                <a:endParaRPr lang="en-IE" sz="2400" b="1" dirty="0" smtClean="0">
                  <a:solidFill>
                    <a:srgbClr val="C00000"/>
                  </a:solidFill>
                  <a:latin typeface="Cambria" panose="02040503050406030204" pitchFamily="18"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1409277" y="2592612"/>
                <a:ext cx="638444" cy="505203"/>
              </a:xfrm>
              <a:prstGeom prst="rect">
                <a:avLst/>
              </a:prstGeom>
              <a:blipFill rotWithShape="1">
                <a:blip r:embed="rId4"/>
                <a:stretch>
                  <a:fillRect/>
                </a:stretch>
              </a:blipFill>
            </p:spPr>
            <p:txBody>
              <a:bodyPr/>
              <a:lstStyle/>
              <a:p>
                <a:r>
                  <a:rPr lang="en-IE">
                    <a:noFill/>
                  </a:rPr>
                  <a:t> </a:t>
                </a:r>
              </a:p>
            </p:txBody>
          </p:sp>
        </mc:Fallback>
      </mc:AlternateContent>
      <p:sp>
        <p:nvSpPr>
          <p:cNvPr id="2" name="Isosceles Triangle 1"/>
          <p:cNvSpPr/>
          <p:nvPr/>
        </p:nvSpPr>
        <p:spPr bwMode="auto">
          <a:xfrm>
            <a:off x="965560" y="1953546"/>
            <a:ext cx="2160000" cy="2376000"/>
          </a:xfrm>
          <a:prstGeom prst="triangle">
            <a:avLst>
              <a:gd name="adj" fmla="val 100000"/>
            </a:avLst>
          </a:prstGeom>
          <a:solidFill>
            <a:schemeClr val="accent3">
              <a:lumMod val="20000"/>
              <a:lumOff val="80000"/>
              <a:alpha val="6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endParaRPr kumimoji="0" lang="en-IE" sz="2400" b="0" i="0" u="none" strike="noStrike" cap="none" normalizeH="0" baseline="0" dirty="0" smtClean="0">
              <a:ln>
                <a:noFill/>
              </a:ln>
              <a:solidFill>
                <a:schemeClr val="tx1"/>
              </a:solidFill>
              <a:effectLst/>
              <a:latin typeface="Times New Roman" pitchFamily="18" charset="0"/>
            </a:endParaRPr>
          </a:p>
        </p:txBody>
      </p:sp>
      <mc:AlternateContent xmlns:mc="http://schemas.openxmlformats.org/markup-compatibility/2006" xmlns:a14="http://schemas.microsoft.com/office/drawing/2010/main">
        <mc:Choice Requires="a14">
          <p:sp>
            <p:nvSpPr>
              <p:cNvPr id="30" name="TextBox 29"/>
              <p:cNvSpPr txBox="1"/>
              <p:nvPr/>
            </p:nvSpPr>
            <p:spPr>
              <a:xfrm>
                <a:off x="943047" y="3221775"/>
                <a:ext cx="638444" cy="50520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sz="2400" b="1" i="1" smtClean="0">
                              <a:solidFill>
                                <a:srgbClr val="C00000"/>
                              </a:solidFill>
                              <a:latin typeface="Cambria Math" panose="02040503050406030204" pitchFamily="18" charset="0"/>
                            </a:rPr>
                          </m:ctrlPr>
                        </m:radPr>
                        <m:deg/>
                        <m:e>
                          <m:r>
                            <a:rPr lang="en-IE" sz="2400" b="1" i="1" smtClean="0">
                              <a:solidFill>
                                <a:srgbClr val="C00000"/>
                              </a:solidFill>
                              <a:latin typeface="Cambria Math"/>
                            </a:rPr>
                            <m:t>𝟐</m:t>
                          </m:r>
                        </m:e>
                      </m:rad>
                    </m:oMath>
                  </m:oMathPara>
                </a14:m>
                <a:endParaRPr lang="en-IE" sz="2400" b="1" dirty="0" smtClean="0">
                  <a:solidFill>
                    <a:srgbClr val="C00000"/>
                  </a:solidFill>
                  <a:latin typeface="Cambria" panose="02040503050406030204" pitchFamily="18"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943047" y="3221775"/>
                <a:ext cx="638444" cy="505203"/>
              </a:xfrm>
              <a:prstGeom prst="rect">
                <a:avLst/>
              </a:prstGeom>
              <a:blipFill rotWithShape="1">
                <a:blip r:embed="rId5"/>
                <a:stretch>
                  <a:fillRect/>
                </a:stretch>
              </a:blipFill>
            </p:spPr>
            <p:txBody>
              <a:bodyPr/>
              <a:lstStyle/>
              <a:p>
                <a:r>
                  <a:rPr lang="en-IE">
                    <a:noFill/>
                  </a:rPr>
                  <a:t> </a:t>
                </a:r>
              </a:p>
            </p:txBody>
          </p:sp>
        </mc:Fallback>
      </mc:AlternateContent>
      <p:grpSp>
        <p:nvGrpSpPr>
          <p:cNvPr id="31" name="Group 30"/>
          <p:cNvGrpSpPr/>
          <p:nvPr/>
        </p:nvGrpSpPr>
        <p:grpSpPr>
          <a:xfrm>
            <a:off x="2871085" y="3907253"/>
            <a:ext cx="197996" cy="339241"/>
            <a:chOff x="3155326" y="3619567"/>
            <a:chExt cx="197996" cy="339241"/>
          </a:xfrm>
        </p:grpSpPr>
        <p:cxnSp>
          <p:nvCxnSpPr>
            <p:cNvPr id="32" name="Straight Connector 31"/>
            <p:cNvCxnSpPr/>
            <p:nvPr/>
          </p:nvCxnSpPr>
          <p:spPr bwMode="auto">
            <a:xfrm>
              <a:off x="3335828" y="3619567"/>
              <a:ext cx="0" cy="339241"/>
            </a:xfrm>
            <a:prstGeom prst="line">
              <a:avLst/>
            </a:prstGeom>
            <a:solidFill>
              <a:schemeClr val="hlink">
                <a:alpha val="64999"/>
              </a:schemeClr>
            </a:solidFill>
            <a:ln w="28575" cap="flat" cmpd="sng" algn="ctr">
              <a:solidFill>
                <a:schemeClr val="tx1"/>
              </a:solidFill>
              <a:prstDash val="solid"/>
              <a:round/>
              <a:headEnd type="none" w="med" len="med"/>
              <a:tailEnd type="none" w="med" len="med"/>
            </a:ln>
            <a:effectLst/>
          </p:spPr>
        </p:cxnSp>
        <p:cxnSp>
          <p:nvCxnSpPr>
            <p:cNvPr id="33" name="Straight Connector 32"/>
            <p:cNvCxnSpPr/>
            <p:nvPr/>
          </p:nvCxnSpPr>
          <p:spPr bwMode="auto">
            <a:xfrm flipH="1">
              <a:off x="3155326" y="3943114"/>
              <a:ext cx="197996" cy="0"/>
            </a:xfrm>
            <a:prstGeom prst="line">
              <a:avLst/>
            </a:prstGeom>
            <a:solidFill>
              <a:schemeClr val="hlink">
                <a:alpha val="64999"/>
              </a:schemeClr>
            </a:solidFill>
            <a:ln w="28575" cap="flat" cmpd="sng" algn="ctr">
              <a:solidFill>
                <a:schemeClr val="tx1"/>
              </a:solidFill>
              <a:prstDash val="solid"/>
              <a:round/>
              <a:headEnd type="none" w="med" len="med"/>
              <a:tailEnd type="none" w="med" len="med"/>
            </a:ln>
            <a:effectLst/>
          </p:spPr>
        </p:cxnSp>
      </p:grpSp>
      <p:cxnSp>
        <p:nvCxnSpPr>
          <p:cNvPr id="36" name="Straight Connector 35"/>
          <p:cNvCxnSpPr/>
          <p:nvPr/>
        </p:nvCxnSpPr>
        <p:spPr bwMode="auto">
          <a:xfrm flipV="1">
            <a:off x="2001199" y="1891816"/>
            <a:ext cx="1133419" cy="1251646"/>
          </a:xfrm>
          <a:prstGeom prst="line">
            <a:avLst/>
          </a:prstGeom>
          <a:solidFill>
            <a:schemeClr val="hlink">
              <a:alpha val="64999"/>
            </a:schemeClr>
          </a:solidFill>
          <a:ln w="76200" cap="flat" cmpd="sng" algn="ctr">
            <a:solidFill>
              <a:srgbClr val="FFFF00"/>
            </a:solidFill>
            <a:prstDash val="solid"/>
            <a:round/>
            <a:headEnd type="none" w="med" len="med"/>
            <a:tailEnd type="none" w="med" len="med"/>
          </a:ln>
          <a:effectLst/>
        </p:spPr>
      </p:cxnSp>
      <p:sp>
        <p:nvSpPr>
          <p:cNvPr id="23" name="TextBox 22"/>
          <p:cNvSpPr txBox="1"/>
          <p:nvPr/>
        </p:nvSpPr>
        <p:spPr>
          <a:xfrm>
            <a:off x="2160175" y="2171239"/>
            <a:ext cx="324128" cy="461665"/>
          </a:xfrm>
          <a:prstGeom prst="rect">
            <a:avLst/>
          </a:prstGeom>
          <a:noFill/>
        </p:spPr>
        <p:txBody>
          <a:bodyPr wrap="none" rtlCol="0">
            <a:spAutoFit/>
          </a:bodyPr>
          <a:lstStyle/>
          <a:p>
            <a:r>
              <a:rPr lang="en-IE" sz="2400" b="1" dirty="0" smtClean="0">
                <a:solidFill>
                  <a:schemeClr val="accent1"/>
                </a:solidFill>
                <a:latin typeface="Cambria" panose="02040503050406030204" pitchFamily="18" charset="0"/>
              </a:rPr>
              <a:t>?</a:t>
            </a:r>
          </a:p>
        </p:txBody>
      </p:sp>
      <p:sp>
        <p:nvSpPr>
          <p:cNvPr id="3" name="Right Triangle 2"/>
          <p:cNvSpPr/>
          <p:nvPr/>
        </p:nvSpPr>
        <p:spPr bwMode="auto">
          <a:xfrm rot="16200000">
            <a:off x="901900" y="3168978"/>
            <a:ext cx="1188000" cy="1116000"/>
          </a:xfrm>
          <a:prstGeom prst="rtTriangle">
            <a:avLst/>
          </a:prstGeom>
          <a:solidFill>
            <a:schemeClr val="hlink">
              <a:alpha val="64999"/>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2400" b="0" i="0" u="none" strike="noStrike" cap="none" normalizeH="0" baseline="0" smtClean="0">
              <a:ln>
                <a:noFill/>
              </a:ln>
              <a:solidFill>
                <a:schemeClr val="tx1"/>
              </a:solidFill>
              <a:effectLst/>
              <a:latin typeface="Times New Roman" pitchFamily="18" charset="0"/>
            </a:endParaRPr>
          </a:p>
        </p:txBody>
      </p:sp>
      <p:cxnSp>
        <p:nvCxnSpPr>
          <p:cNvPr id="22" name="Straight Connector 21"/>
          <p:cNvCxnSpPr/>
          <p:nvPr/>
        </p:nvCxnSpPr>
        <p:spPr bwMode="auto">
          <a:xfrm flipV="1">
            <a:off x="943047" y="4297228"/>
            <a:ext cx="2196000" cy="24871"/>
          </a:xfrm>
          <a:prstGeom prst="line">
            <a:avLst/>
          </a:prstGeom>
          <a:solidFill>
            <a:schemeClr val="hlink">
              <a:alpha val="64999"/>
            </a:schemeClr>
          </a:solidFill>
          <a:ln w="76200" cap="flat" cmpd="sng" algn="ctr">
            <a:solidFill>
              <a:schemeClr val="accent1"/>
            </a:solidFill>
            <a:prstDash val="solid"/>
            <a:round/>
            <a:headEnd type="none" w="med" len="med"/>
            <a:tailEnd type="none" w="med" len="med"/>
          </a:ln>
          <a:effectLst/>
        </p:spPr>
      </p:cxnSp>
      <p:cxnSp>
        <p:nvCxnSpPr>
          <p:cNvPr id="24" name="Straight Connector 23"/>
          <p:cNvCxnSpPr/>
          <p:nvPr/>
        </p:nvCxnSpPr>
        <p:spPr bwMode="auto">
          <a:xfrm flipH="1" flipV="1">
            <a:off x="3134618" y="1891815"/>
            <a:ext cx="2785" cy="2412000"/>
          </a:xfrm>
          <a:prstGeom prst="line">
            <a:avLst/>
          </a:prstGeom>
          <a:solidFill>
            <a:schemeClr val="hlink">
              <a:alpha val="64999"/>
            </a:schemeClr>
          </a:solidFill>
          <a:ln w="76200" cap="flat" cmpd="sng" algn="ctr">
            <a:solidFill>
              <a:schemeClr val="accent1"/>
            </a:solidFill>
            <a:prstDash val="solid"/>
            <a:round/>
            <a:headEnd type="none" w="med" len="med"/>
            <a:tailEnd type="none" w="med" len="med"/>
          </a:ln>
          <a:effectLst/>
        </p:spPr>
      </p:cxnSp>
      <p:cxnSp>
        <p:nvCxnSpPr>
          <p:cNvPr id="6" name="Straight Connector 5"/>
          <p:cNvCxnSpPr/>
          <p:nvPr/>
        </p:nvCxnSpPr>
        <p:spPr bwMode="auto">
          <a:xfrm flipV="1">
            <a:off x="918607" y="3101137"/>
            <a:ext cx="1113963" cy="1221150"/>
          </a:xfrm>
          <a:prstGeom prst="line">
            <a:avLst/>
          </a:prstGeom>
          <a:solidFill>
            <a:schemeClr val="hlink">
              <a:alpha val="64999"/>
            </a:schemeClr>
          </a:solidFill>
          <a:ln w="79375" cap="flat" cmpd="sng" algn="ctr">
            <a:solidFill>
              <a:schemeClr val="tx1"/>
            </a:solidFill>
            <a:prstDash val="solid"/>
            <a:round/>
            <a:headEnd type="none" w="med" len="med"/>
            <a:tailEnd type="none" w="med" len="med"/>
          </a:ln>
          <a:effectLst/>
        </p:spPr>
      </p:cxnSp>
      <p:cxnSp>
        <p:nvCxnSpPr>
          <p:cNvPr id="29" name="Straight Connector 28"/>
          <p:cNvCxnSpPr/>
          <p:nvPr/>
        </p:nvCxnSpPr>
        <p:spPr bwMode="auto">
          <a:xfrm flipV="1">
            <a:off x="923591" y="1872361"/>
            <a:ext cx="2229645" cy="2430282"/>
          </a:xfrm>
          <a:prstGeom prst="line">
            <a:avLst/>
          </a:prstGeom>
          <a:solidFill>
            <a:schemeClr val="hlink">
              <a:alpha val="64999"/>
            </a:schemeClr>
          </a:solidFill>
          <a:ln w="76200" cap="flat" cmpd="sng" algn="ctr">
            <a:solidFill>
              <a:srgbClr val="FF0000"/>
            </a:solidFill>
            <a:prstDash val="solid"/>
            <a:round/>
            <a:headEnd type="none" w="med" len="med"/>
            <a:tailEnd type="none" w="med" len="med"/>
          </a:ln>
          <a:effectLst/>
        </p:spPr>
      </p:cxnSp>
      <p:sp>
        <p:nvSpPr>
          <p:cNvPr id="7" name="Text Placeholder 6"/>
          <p:cNvSpPr>
            <a:spLocks noGrp="1"/>
          </p:cNvSpPr>
          <p:nvPr>
            <p:ph type="body" sz="quarter" idx="12"/>
          </p:nvPr>
        </p:nvSpPr>
        <p:spPr>
          <a:xfrm>
            <a:off x="120649" y="112059"/>
            <a:ext cx="8384721" cy="657197"/>
          </a:xfrm>
        </p:spPr>
        <p:txBody>
          <a:bodyPr/>
          <a:lstStyle/>
          <a:p>
            <a:r>
              <a:rPr lang="en-IE" dirty="0">
                <a:effectLst/>
              </a:rPr>
              <a:t>Taking a closer look at surds graphically</a:t>
            </a:r>
          </a:p>
        </p:txBody>
      </p:sp>
      <mc:AlternateContent xmlns:mc="http://schemas.openxmlformats.org/markup-compatibility/2006" xmlns:a14="http://schemas.microsoft.com/office/drawing/2010/main">
        <mc:Choice Requires="a14">
          <p:sp>
            <p:nvSpPr>
              <p:cNvPr id="41" name="TextBox 40"/>
              <p:cNvSpPr txBox="1"/>
              <p:nvPr/>
            </p:nvSpPr>
            <p:spPr>
              <a:xfrm>
                <a:off x="3685599" y="2902145"/>
                <a:ext cx="44274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sz="2400" b="1" i="1" dirty="0" smtClean="0">
                          <a:solidFill>
                            <a:srgbClr val="FF0000"/>
                          </a:solidFill>
                          <a:latin typeface="Cambria Math"/>
                        </a:rPr>
                        <m:t>𝒂</m:t>
                      </m:r>
                    </m:oMath>
                  </m:oMathPara>
                </a14:m>
                <a:endParaRPr lang="en-IE" sz="2400" b="1" dirty="0" smtClean="0">
                  <a:solidFill>
                    <a:srgbClr val="FF0000"/>
                  </a:solidFill>
                  <a:latin typeface="Cambria" panose="02040503050406030204" pitchFamily="18" charset="0"/>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3685599" y="2902145"/>
                <a:ext cx="442749" cy="461665"/>
              </a:xfrm>
              <a:prstGeom prst="rect">
                <a:avLst/>
              </a:prstGeom>
              <a:blipFill rotWithShape="1">
                <a:blip r:embed="rId6"/>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1409277" y="2455408"/>
                <a:ext cx="40748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sz="2400" b="1" i="1" dirty="0" smtClean="0">
                          <a:solidFill>
                            <a:srgbClr val="FF0000"/>
                          </a:solidFill>
                          <a:latin typeface="Cambria Math"/>
                        </a:rPr>
                        <m:t>𝒄</m:t>
                      </m:r>
                    </m:oMath>
                  </m:oMathPara>
                </a14:m>
                <a:endParaRPr lang="en-IE" sz="2400" b="1" dirty="0" smtClean="0">
                  <a:solidFill>
                    <a:srgbClr val="FF0000"/>
                  </a:solidFill>
                  <a:latin typeface="Cambria" panose="02040503050406030204" pitchFamily="18" charset="0"/>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1409277" y="2455408"/>
                <a:ext cx="407484" cy="461665"/>
              </a:xfrm>
              <a:prstGeom prst="rect">
                <a:avLst/>
              </a:prstGeom>
              <a:blipFill rotWithShape="1">
                <a:blip r:embed="rId7"/>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4385651" y="1155064"/>
                <a:ext cx="1949508" cy="470000"/>
              </a:xfrm>
              <a:prstGeom prst="rect">
                <a:avLst/>
              </a:prstGeom>
              <a:noFill/>
              <a:ln w="41275">
                <a:no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IE" sz="2400" b="1" i="1" dirty="0" smtClean="0">
                              <a:solidFill>
                                <a:srgbClr val="C00000"/>
                              </a:solidFill>
                              <a:latin typeface="Cambria Math" panose="02040503050406030204" pitchFamily="18" charset="0"/>
                            </a:rPr>
                          </m:ctrlPr>
                        </m:sSupPr>
                        <m:e>
                          <m:r>
                            <a:rPr lang="en-IE" sz="2400" b="1" i="1" dirty="0" smtClean="0">
                              <a:solidFill>
                                <a:srgbClr val="C00000"/>
                              </a:solidFill>
                              <a:latin typeface="Cambria Math"/>
                            </a:rPr>
                            <m:t>𝒄</m:t>
                          </m:r>
                        </m:e>
                        <m:sup>
                          <m:r>
                            <a:rPr lang="en-IE" sz="2400" b="1" i="1" dirty="0" smtClean="0">
                              <a:solidFill>
                                <a:srgbClr val="C00000"/>
                              </a:solidFill>
                              <a:latin typeface="Cambria Math"/>
                            </a:rPr>
                            <m:t>𝟐</m:t>
                          </m:r>
                        </m:sup>
                      </m:sSup>
                      <m:r>
                        <a:rPr lang="en-IE" sz="2400" b="1" i="1" dirty="0" smtClean="0">
                          <a:solidFill>
                            <a:srgbClr val="C00000"/>
                          </a:solidFill>
                          <a:latin typeface="Cambria Math"/>
                        </a:rPr>
                        <m:t>=</m:t>
                      </m:r>
                      <m:r>
                        <a:rPr lang="en-IE" sz="2400" b="1" i="1" dirty="0" smtClean="0">
                          <a:solidFill>
                            <a:srgbClr val="C00000"/>
                          </a:solidFill>
                          <a:latin typeface="Cambria Math"/>
                        </a:rPr>
                        <m:t>𝒂</m:t>
                      </m:r>
                      <m:r>
                        <a:rPr lang="en-IE" sz="2400" b="1" i="1" dirty="0" smtClean="0">
                          <a:solidFill>
                            <a:srgbClr val="C00000"/>
                          </a:solidFill>
                          <a:latin typeface="Cambria Math"/>
                        </a:rPr>
                        <m:t>²+</m:t>
                      </m:r>
                      <m:r>
                        <a:rPr lang="en-IE" sz="2400" b="1" i="1" dirty="0" smtClean="0">
                          <a:solidFill>
                            <a:srgbClr val="C00000"/>
                          </a:solidFill>
                          <a:latin typeface="Cambria Math"/>
                        </a:rPr>
                        <m:t>𝒃</m:t>
                      </m:r>
                      <m:r>
                        <a:rPr lang="en-IE" sz="2400" b="1" i="1" dirty="0" smtClean="0">
                          <a:solidFill>
                            <a:srgbClr val="C00000"/>
                          </a:solidFill>
                          <a:latin typeface="Cambria Math"/>
                        </a:rPr>
                        <m:t>²</m:t>
                      </m:r>
                    </m:oMath>
                  </m:oMathPara>
                </a14:m>
                <a:endParaRPr lang="en-IE" sz="2400" b="1" dirty="0" smtClean="0">
                  <a:solidFill>
                    <a:srgbClr val="C00000"/>
                  </a:solidFill>
                  <a:latin typeface="Cambria" panose="02040503050406030204" pitchFamily="18" charset="0"/>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4385651" y="1155064"/>
                <a:ext cx="1949508" cy="470000"/>
              </a:xfrm>
              <a:prstGeom prst="rect">
                <a:avLst/>
              </a:prstGeom>
              <a:blipFill rotWithShape="1">
                <a:blip r:embed="rId9"/>
                <a:stretch>
                  <a:fillRect/>
                </a:stretch>
              </a:blipFill>
              <a:ln w="41275">
                <a:no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4385651" y="1628147"/>
                <a:ext cx="1939890" cy="4700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IE" sz="2400" b="1" i="1" smtClean="0">
                              <a:solidFill>
                                <a:srgbClr val="C00000"/>
                              </a:solidFill>
                              <a:latin typeface="Cambria Math" panose="02040503050406030204" pitchFamily="18" charset="0"/>
                            </a:rPr>
                          </m:ctrlPr>
                        </m:sSupPr>
                        <m:e>
                          <m:r>
                            <a:rPr lang="en-IE" sz="2400" b="1" i="1" smtClean="0">
                              <a:solidFill>
                                <a:srgbClr val="C00000"/>
                              </a:solidFill>
                              <a:latin typeface="Cambria Math"/>
                            </a:rPr>
                            <m:t>𝒄</m:t>
                          </m:r>
                        </m:e>
                        <m:sup>
                          <m:r>
                            <a:rPr lang="en-IE" sz="2400" b="1" i="1" smtClean="0">
                              <a:solidFill>
                                <a:srgbClr val="C00000"/>
                              </a:solidFill>
                              <a:latin typeface="Cambria Math"/>
                            </a:rPr>
                            <m:t>𝟐</m:t>
                          </m:r>
                        </m:sup>
                      </m:sSup>
                      <m:r>
                        <a:rPr lang="en-IE" sz="2400" b="1" i="1" dirty="0" smtClean="0">
                          <a:solidFill>
                            <a:srgbClr val="C00000"/>
                          </a:solidFill>
                          <a:latin typeface="Cambria Math"/>
                        </a:rPr>
                        <m:t>=</m:t>
                      </m:r>
                      <m:r>
                        <a:rPr lang="en-IE" sz="2400" b="1" i="1" dirty="0" smtClean="0">
                          <a:solidFill>
                            <a:srgbClr val="C00000"/>
                          </a:solidFill>
                          <a:latin typeface="Cambria Math"/>
                        </a:rPr>
                        <m:t>𝟐</m:t>
                      </m:r>
                      <m:r>
                        <a:rPr lang="en-IE" sz="2400" b="1" i="1" dirty="0" smtClean="0">
                          <a:solidFill>
                            <a:srgbClr val="C00000"/>
                          </a:solidFill>
                          <a:latin typeface="Cambria Math"/>
                        </a:rPr>
                        <m:t>²+</m:t>
                      </m:r>
                      <m:r>
                        <a:rPr lang="en-IE" sz="2400" b="1" i="1" dirty="0" smtClean="0">
                          <a:solidFill>
                            <a:srgbClr val="C00000"/>
                          </a:solidFill>
                          <a:latin typeface="Cambria Math"/>
                        </a:rPr>
                        <m:t>𝟐</m:t>
                      </m:r>
                      <m:r>
                        <a:rPr lang="en-IE" sz="2400" b="1" i="1" dirty="0" smtClean="0">
                          <a:solidFill>
                            <a:srgbClr val="C00000"/>
                          </a:solidFill>
                          <a:latin typeface="Cambria Math"/>
                        </a:rPr>
                        <m:t>²</m:t>
                      </m:r>
                    </m:oMath>
                  </m:oMathPara>
                </a14:m>
                <a:endParaRPr lang="en-IE" sz="2400" b="1" dirty="0" smtClean="0">
                  <a:solidFill>
                    <a:srgbClr val="C00000"/>
                  </a:solidFill>
                  <a:latin typeface="Cambria" panose="02040503050406030204" pitchFamily="18" charset="0"/>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4385651" y="1628147"/>
                <a:ext cx="1939890" cy="470000"/>
              </a:xfrm>
              <a:prstGeom prst="rect">
                <a:avLst/>
              </a:prstGeom>
              <a:blipFill rotWithShape="1">
                <a:blip r:embed="rId10"/>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4385651" y="2185057"/>
                <a:ext cx="1689822" cy="4700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IE" sz="2400" b="1" i="1" smtClean="0">
                              <a:solidFill>
                                <a:srgbClr val="C00000"/>
                              </a:solidFill>
                              <a:latin typeface="Cambria Math" panose="02040503050406030204" pitchFamily="18" charset="0"/>
                            </a:rPr>
                          </m:ctrlPr>
                        </m:sSupPr>
                        <m:e>
                          <m:r>
                            <a:rPr lang="en-IE" sz="2400" b="1" i="1" smtClean="0">
                              <a:solidFill>
                                <a:srgbClr val="C00000"/>
                              </a:solidFill>
                              <a:latin typeface="Cambria Math"/>
                            </a:rPr>
                            <m:t>𝒄</m:t>
                          </m:r>
                        </m:e>
                        <m:sup>
                          <m:r>
                            <a:rPr lang="en-IE" sz="2400" b="1" i="1" smtClean="0">
                              <a:solidFill>
                                <a:srgbClr val="C00000"/>
                              </a:solidFill>
                              <a:latin typeface="Cambria Math"/>
                            </a:rPr>
                            <m:t>𝟐</m:t>
                          </m:r>
                        </m:sup>
                      </m:sSup>
                      <m:r>
                        <a:rPr lang="en-IE" sz="2400" b="1" i="1" dirty="0" smtClean="0">
                          <a:solidFill>
                            <a:srgbClr val="C00000"/>
                          </a:solidFill>
                          <a:latin typeface="Cambria Math"/>
                        </a:rPr>
                        <m:t>=</m:t>
                      </m:r>
                      <m:r>
                        <a:rPr lang="en-IE" sz="2400" b="1" i="1" dirty="0" smtClean="0">
                          <a:solidFill>
                            <a:srgbClr val="C00000"/>
                          </a:solidFill>
                          <a:latin typeface="Cambria Math"/>
                        </a:rPr>
                        <m:t>𝟒</m:t>
                      </m:r>
                      <m:r>
                        <a:rPr lang="en-IE" sz="2400" b="1" i="1" dirty="0" smtClean="0">
                          <a:solidFill>
                            <a:srgbClr val="C00000"/>
                          </a:solidFill>
                          <a:latin typeface="Cambria Math"/>
                        </a:rPr>
                        <m:t>+</m:t>
                      </m:r>
                      <m:r>
                        <a:rPr lang="en-IE" sz="2400" b="1" i="1" dirty="0" smtClean="0">
                          <a:solidFill>
                            <a:srgbClr val="C00000"/>
                          </a:solidFill>
                          <a:latin typeface="Cambria Math"/>
                        </a:rPr>
                        <m:t>𝟒</m:t>
                      </m:r>
                    </m:oMath>
                  </m:oMathPara>
                </a14:m>
                <a:endParaRPr lang="en-IE" sz="2400" b="1" dirty="0" smtClean="0">
                  <a:solidFill>
                    <a:srgbClr val="C00000"/>
                  </a:solidFill>
                  <a:latin typeface="Cambria" panose="02040503050406030204" pitchFamily="18" charset="0"/>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4385651" y="2185057"/>
                <a:ext cx="1689822" cy="470000"/>
              </a:xfrm>
              <a:prstGeom prst="rect">
                <a:avLst/>
              </a:prstGeom>
              <a:blipFill rotWithShape="1">
                <a:blip r:embed="rId11"/>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4385651" y="2682073"/>
                <a:ext cx="1139414" cy="4700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IE" sz="2400" b="1" i="1" smtClean="0">
                              <a:solidFill>
                                <a:srgbClr val="C00000"/>
                              </a:solidFill>
                              <a:latin typeface="Cambria Math" panose="02040503050406030204" pitchFamily="18" charset="0"/>
                            </a:rPr>
                          </m:ctrlPr>
                        </m:sSupPr>
                        <m:e>
                          <m:r>
                            <a:rPr lang="en-IE" sz="2400" b="1" i="1" smtClean="0">
                              <a:solidFill>
                                <a:srgbClr val="C00000"/>
                              </a:solidFill>
                              <a:latin typeface="Cambria Math"/>
                            </a:rPr>
                            <m:t>𝒄</m:t>
                          </m:r>
                        </m:e>
                        <m:sup>
                          <m:r>
                            <a:rPr lang="en-IE" sz="2400" b="1" i="1" smtClean="0">
                              <a:solidFill>
                                <a:srgbClr val="C00000"/>
                              </a:solidFill>
                              <a:latin typeface="Cambria Math"/>
                            </a:rPr>
                            <m:t>𝟐</m:t>
                          </m:r>
                        </m:sup>
                      </m:sSup>
                      <m:r>
                        <a:rPr lang="en-IE" sz="2400" b="1" i="1" dirty="0" smtClean="0">
                          <a:solidFill>
                            <a:srgbClr val="C00000"/>
                          </a:solidFill>
                          <a:latin typeface="Cambria Math"/>
                        </a:rPr>
                        <m:t>=</m:t>
                      </m:r>
                      <m:r>
                        <a:rPr lang="en-IE" sz="2400" b="1" i="1" dirty="0" smtClean="0">
                          <a:solidFill>
                            <a:srgbClr val="C00000"/>
                          </a:solidFill>
                          <a:latin typeface="Cambria Math"/>
                        </a:rPr>
                        <m:t>𝟖</m:t>
                      </m:r>
                    </m:oMath>
                  </m:oMathPara>
                </a14:m>
                <a:endParaRPr lang="en-IE" sz="2400" b="1" dirty="0" smtClean="0">
                  <a:solidFill>
                    <a:srgbClr val="C00000"/>
                  </a:solidFill>
                  <a:latin typeface="Cambria" panose="02040503050406030204" pitchFamily="18" charset="0"/>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4385651" y="2682073"/>
                <a:ext cx="1139414" cy="470000"/>
              </a:xfrm>
              <a:prstGeom prst="rect">
                <a:avLst/>
              </a:prstGeom>
              <a:blipFill rotWithShape="1">
                <a:blip r:embed="rId12"/>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4385651" y="3225182"/>
                <a:ext cx="1570109" cy="55758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sz="2400" b="1" i="1" dirty="0" smtClean="0">
                              <a:solidFill>
                                <a:srgbClr val="C00000"/>
                              </a:solidFill>
                              <a:latin typeface="Cambria Math" panose="02040503050406030204" pitchFamily="18" charset="0"/>
                            </a:rPr>
                          </m:ctrlPr>
                        </m:radPr>
                        <m:deg/>
                        <m:e>
                          <m:sSup>
                            <m:sSupPr>
                              <m:ctrlPr>
                                <a:rPr lang="en-IE" sz="2400" b="1" i="1" dirty="0" smtClean="0">
                                  <a:solidFill>
                                    <a:srgbClr val="C00000"/>
                                  </a:solidFill>
                                  <a:latin typeface="Cambria Math" panose="02040503050406030204" pitchFamily="18" charset="0"/>
                                </a:rPr>
                              </m:ctrlPr>
                            </m:sSupPr>
                            <m:e>
                              <m:r>
                                <a:rPr lang="en-IE" sz="2400" b="1" i="1" dirty="0" smtClean="0">
                                  <a:solidFill>
                                    <a:srgbClr val="C00000"/>
                                  </a:solidFill>
                                  <a:latin typeface="Cambria Math"/>
                                </a:rPr>
                                <m:t>𝒄</m:t>
                              </m:r>
                            </m:e>
                            <m:sup>
                              <m:r>
                                <a:rPr lang="en-IE" sz="2400" b="1" i="1" dirty="0" smtClean="0">
                                  <a:solidFill>
                                    <a:srgbClr val="C00000"/>
                                  </a:solidFill>
                                  <a:latin typeface="Cambria Math"/>
                                </a:rPr>
                                <m:t>𝟐</m:t>
                              </m:r>
                            </m:sup>
                          </m:sSup>
                        </m:e>
                      </m:rad>
                      <m:r>
                        <a:rPr lang="en-IE" sz="2400" b="1" i="1" dirty="0" smtClean="0">
                          <a:solidFill>
                            <a:srgbClr val="C00000"/>
                          </a:solidFill>
                          <a:latin typeface="Cambria Math"/>
                        </a:rPr>
                        <m:t>=</m:t>
                      </m:r>
                      <m:rad>
                        <m:radPr>
                          <m:degHide m:val="on"/>
                          <m:ctrlPr>
                            <a:rPr lang="en-IE" sz="2400" b="1" i="1" dirty="0" smtClean="0">
                              <a:solidFill>
                                <a:srgbClr val="C00000"/>
                              </a:solidFill>
                              <a:latin typeface="Cambria Math" panose="02040503050406030204" pitchFamily="18" charset="0"/>
                            </a:rPr>
                          </m:ctrlPr>
                        </m:radPr>
                        <m:deg/>
                        <m:e>
                          <m:r>
                            <a:rPr lang="en-IE" sz="2400" b="1" i="1" dirty="0" smtClean="0">
                              <a:solidFill>
                                <a:srgbClr val="C00000"/>
                              </a:solidFill>
                              <a:latin typeface="Cambria Math"/>
                            </a:rPr>
                            <m:t>𝟖</m:t>
                          </m:r>
                        </m:e>
                      </m:rad>
                    </m:oMath>
                  </m:oMathPara>
                </a14:m>
                <a:endParaRPr lang="en-IE" sz="2400" b="1" dirty="0" smtClean="0">
                  <a:solidFill>
                    <a:srgbClr val="C00000"/>
                  </a:solidFill>
                  <a:latin typeface="Cambria" panose="02040503050406030204" pitchFamily="18" charset="0"/>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4385651" y="3225182"/>
                <a:ext cx="1570109" cy="557589"/>
              </a:xfrm>
              <a:prstGeom prst="rect">
                <a:avLst/>
              </a:prstGeom>
              <a:blipFill rotWithShape="1">
                <a:blip r:embed="rId13"/>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4385651" y="3948908"/>
                <a:ext cx="1570108" cy="505203"/>
              </a:xfrm>
              <a:prstGeom prst="rect">
                <a:avLst/>
              </a:prstGeom>
              <a:solidFill>
                <a:schemeClr val="bg2"/>
              </a:solidFill>
              <a:ln w="60325">
                <a:noFill/>
              </a:ln>
            </p:spPr>
            <p:txBody>
              <a:bodyPr wrap="square" rtlCol="0">
                <a:spAutoFit/>
              </a:bodyPr>
              <a:lstStyle/>
              <a:p>
                <a:pPr/>
                <a14:m>
                  <m:oMathPara xmlns:m="http://schemas.openxmlformats.org/officeDocument/2006/math">
                    <m:oMathParaPr>
                      <m:jc m:val="left"/>
                    </m:oMathParaPr>
                    <m:oMath xmlns:m="http://schemas.openxmlformats.org/officeDocument/2006/math">
                      <m:r>
                        <a:rPr lang="en-IE" sz="2400" b="1" i="1" dirty="0" smtClean="0">
                          <a:solidFill>
                            <a:srgbClr val="C00000"/>
                          </a:solidFill>
                          <a:latin typeface="Cambria Math"/>
                        </a:rPr>
                        <m:t>𝒄</m:t>
                      </m:r>
                      <m:r>
                        <a:rPr lang="en-IE" sz="2400" b="1" i="1" dirty="0" smtClean="0">
                          <a:solidFill>
                            <a:srgbClr val="C00000"/>
                          </a:solidFill>
                          <a:latin typeface="Cambria Math"/>
                        </a:rPr>
                        <m:t>  =  </m:t>
                      </m:r>
                      <m:rad>
                        <m:radPr>
                          <m:degHide m:val="on"/>
                          <m:ctrlPr>
                            <a:rPr lang="en-IE" sz="2400" b="1" i="1" smtClean="0">
                              <a:solidFill>
                                <a:srgbClr val="C00000"/>
                              </a:solidFill>
                              <a:latin typeface="Cambria Math" panose="02040503050406030204" pitchFamily="18" charset="0"/>
                            </a:rPr>
                          </m:ctrlPr>
                        </m:radPr>
                        <m:deg/>
                        <m:e>
                          <m:r>
                            <a:rPr lang="en-IE" sz="2400" b="1" i="1" smtClean="0">
                              <a:solidFill>
                                <a:srgbClr val="C00000"/>
                              </a:solidFill>
                              <a:latin typeface="Cambria Math"/>
                            </a:rPr>
                            <m:t>𝟖</m:t>
                          </m:r>
                        </m:e>
                      </m:rad>
                    </m:oMath>
                  </m:oMathPara>
                </a14:m>
                <a:endParaRPr lang="en-IE" sz="2400" b="1" dirty="0" smtClean="0">
                  <a:solidFill>
                    <a:srgbClr val="C00000"/>
                  </a:solidFill>
                  <a:latin typeface="Cambria" panose="02040503050406030204" pitchFamily="18" charset="0"/>
                </a:endParaRPr>
              </a:p>
            </p:txBody>
          </p:sp>
        </mc:Choice>
        <mc:Fallback xmlns="">
          <p:sp>
            <p:nvSpPr>
              <p:cNvPr id="52" name="TextBox 51"/>
              <p:cNvSpPr txBox="1">
                <a:spLocks noRot="1" noChangeAspect="1" noMove="1" noResize="1" noEditPoints="1" noAdjustHandles="1" noChangeArrowheads="1" noChangeShapeType="1" noTextEdit="1"/>
              </p:cNvSpPr>
              <p:nvPr/>
            </p:nvSpPr>
            <p:spPr>
              <a:xfrm>
                <a:off x="4385651" y="3948908"/>
                <a:ext cx="1570108" cy="505203"/>
              </a:xfrm>
              <a:prstGeom prst="rect">
                <a:avLst/>
              </a:prstGeom>
              <a:blipFill rotWithShape="1">
                <a:blip r:embed="rId14"/>
                <a:stretch>
                  <a:fillRect/>
                </a:stretch>
              </a:blipFill>
              <a:ln w="60325">
                <a:noFill/>
              </a:ln>
            </p:spPr>
            <p:txBody>
              <a:bodyPr/>
              <a:lstStyle/>
              <a:p>
                <a:r>
                  <a:rPr lang="en-IE">
                    <a:noFill/>
                  </a:rPr>
                  <a:t> </a:t>
                </a:r>
              </a:p>
            </p:txBody>
          </p:sp>
        </mc:Fallback>
      </mc:AlternateContent>
      <p:sp>
        <p:nvSpPr>
          <p:cNvPr id="53" name="Text Placeholder 6"/>
          <p:cNvSpPr txBox="1">
            <a:spLocks/>
          </p:cNvSpPr>
          <p:nvPr/>
        </p:nvSpPr>
        <p:spPr>
          <a:xfrm>
            <a:off x="120649" y="112059"/>
            <a:ext cx="8384721" cy="657197"/>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effectLst>
            <a:outerShdw blurRad="50800" dist="38100" dir="2700000" algn="tl" rotWithShape="0">
              <a:prstClr val="black">
                <a:alpha val="40000"/>
              </a:prstClr>
            </a:outerShdw>
          </a:effectLst>
        </p:spPr>
        <p:txBody>
          <a:bodyPr vert="horz" anchor="ctr">
            <a:normAutofit/>
          </a:bodyPr>
          <a:lstStyle>
            <a:lvl1pPr marL="0" indent="0" algn="l" rtl="0" eaLnBrk="1" latinLnBrk="0" hangingPunct="1">
              <a:spcBef>
                <a:spcPts val="600"/>
              </a:spcBef>
              <a:buClr>
                <a:schemeClr val="accent1"/>
              </a:buClr>
              <a:buSzPct val="70000"/>
              <a:buFont typeface="Wingdings"/>
              <a:buNone/>
              <a:defRPr kumimoji="0" sz="2800" b="1" kern="1200">
                <a:solidFill>
                  <a:schemeClr val="tx1"/>
                </a:solidFill>
                <a:effectLst>
                  <a:outerShdw blurRad="38100" dist="38100" dir="2700000" algn="tl">
                    <a:srgbClr val="000000">
                      <a:alpha val="43137"/>
                    </a:srgbClr>
                  </a:outerShdw>
                </a:effectLst>
                <a:latin typeface="Cambria" panose="02040503050406030204" pitchFamily="18" charset="0"/>
                <a:ea typeface="+mn-ea"/>
                <a:cs typeface="+mn-cs"/>
              </a:defRPr>
            </a:lvl1pPr>
            <a:lvl2pPr marL="457200" indent="0" algn="l" rtl="0" eaLnBrk="1" latinLnBrk="0" hangingPunct="1">
              <a:spcBef>
                <a:spcPct val="20000"/>
              </a:spcBef>
              <a:buClr>
                <a:schemeClr val="accent1"/>
              </a:buClr>
              <a:buSzPct val="80000"/>
              <a:buFont typeface="Wingdings 2"/>
              <a:buNone/>
              <a:defRPr kumimoji="0" sz="2100" b="1" kern="1200">
                <a:solidFill>
                  <a:schemeClr val="tx1"/>
                </a:solidFill>
                <a:effectLst>
                  <a:outerShdw blurRad="38100" dist="38100" dir="2700000" algn="tl">
                    <a:srgbClr val="000000">
                      <a:alpha val="43137"/>
                    </a:srgbClr>
                  </a:outerShdw>
                </a:effectLst>
                <a:latin typeface="Century Gothic" pitchFamily="34" charset="0"/>
                <a:ea typeface="+mn-ea"/>
                <a:cs typeface="+mn-cs"/>
              </a:defRPr>
            </a:lvl2pPr>
            <a:lvl3pPr marL="914400" indent="0" algn="l" rtl="0" eaLnBrk="1" latinLnBrk="0" hangingPunct="1">
              <a:spcBef>
                <a:spcPct val="20000"/>
              </a:spcBef>
              <a:buClr>
                <a:schemeClr val="accent1">
                  <a:shade val="75000"/>
                </a:schemeClr>
              </a:buClr>
              <a:buSzPct val="60000"/>
              <a:buFont typeface="Wingdings"/>
              <a:buNone/>
              <a:defRPr kumimoji="0" sz="1800" b="1" kern="1200">
                <a:solidFill>
                  <a:schemeClr val="tx1"/>
                </a:solidFill>
                <a:effectLst>
                  <a:outerShdw blurRad="38100" dist="38100" dir="2700000" algn="tl">
                    <a:srgbClr val="000000">
                      <a:alpha val="43137"/>
                    </a:srgbClr>
                  </a:outerShdw>
                </a:effectLst>
                <a:latin typeface="Century Gothic" pitchFamily="34" charset="0"/>
                <a:ea typeface="+mn-ea"/>
                <a:cs typeface="+mn-cs"/>
              </a:defRPr>
            </a:lvl3pPr>
            <a:lvl4pPr marL="1371600" indent="0" algn="l" rtl="0" eaLnBrk="1" latinLnBrk="0" hangingPunct="1">
              <a:spcBef>
                <a:spcPct val="20000"/>
              </a:spcBef>
              <a:buClr>
                <a:schemeClr val="accent1">
                  <a:tint val="60000"/>
                </a:schemeClr>
              </a:buClr>
              <a:buSzPct val="60000"/>
              <a:buFont typeface="Wingdings"/>
              <a:buNone/>
              <a:defRPr kumimoji="0" sz="1800" b="1" kern="1200">
                <a:solidFill>
                  <a:schemeClr val="tx1"/>
                </a:solidFill>
                <a:effectLst>
                  <a:outerShdw blurRad="38100" dist="38100" dir="2700000" algn="tl">
                    <a:srgbClr val="000000">
                      <a:alpha val="43137"/>
                    </a:srgbClr>
                  </a:outerShdw>
                </a:effectLst>
                <a:latin typeface="Century Gothic" pitchFamily="34" charset="0"/>
                <a:ea typeface="+mn-ea"/>
                <a:cs typeface="+mn-cs"/>
              </a:defRPr>
            </a:lvl4pPr>
            <a:lvl5pPr marL="1828800" indent="0" algn="l" rtl="0" eaLnBrk="1" latinLnBrk="0" hangingPunct="1">
              <a:spcBef>
                <a:spcPct val="20000"/>
              </a:spcBef>
              <a:buClr>
                <a:schemeClr val="accent2">
                  <a:tint val="60000"/>
                </a:schemeClr>
              </a:buClr>
              <a:buSzPct val="68000"/>
              <a:buFont typeface="Wingdings 2"/>
              <a:buNone/>
              <a:defRPr kumimoji="0" sz="1600" b="1" kern="1200">
                <a:solidFill>
                  <a:schemeClr val="tx1"/>
                </a:solidFill>
                <a:effectLst>
                  <a:outerShdw blurRad="38100" dist="38100" dir="2700000" algn="tl">
                    <a:srgbClr val="000000">
                      <a:alpha val="43137"/>
                    </a:srgbClr>
                  </a:outerShdw>
                </a:effectLst>
                <a:latin typeface="Century Gothic"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IE" kern="0" dirty="0" smtClean="0">
                <a:effectLst/>
              </a:rPr>
              <a:t>Pythagoras’ Theorem</a:t>
            </a:r>
            <a:endParaRPr lang="en-IE" kern="0" dirty="0">
              <a:effectLst/>
            </a:endParaRPr>
          </a:p>
        </p:txBody>
      </p:sp>
      <mc:AlternateContent xmlns:mc="http://schemas.openxmlformats.org/markup-compatibility/2006" xmlns:a14="http://schemas.microsoft.com/office/drawing/2010/main">
        <mc:Choice Requires="a14">
          <p:sp>
            <p:nvSpPr>
              <p:cNvPr id="54" name="Title 4"/>
              <p:cNvSpPr txBox="1">
                <a:spLocks/>
              </p:cNvSpPr>
              <p:nvPr/>
            </p:nvSpPr>
            <p:spPr bwMode="auto">
              <a:xfrm>
                <a:off x="4313009" y="996682"/>
                <a:ext cx="3728356" cy="1980000"/>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w="60325">
                <a:solidFill>
                  <a:srgbClr val="C00000"/>
                </a:solidFill>
                <a:miter lim="800000"/>
                <a:headEnd/>
                <a:tailEnd/>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lvl1pPr algn="r" rtl="0" eaLnBrk="1" fontAlgn="base" hangingPunct="1">
                  <a:spcBef>
                    <a:spcPct val="0"/>
                  </a:spcBef>
                  <a:spcAft>
                    <a:spcPct val="0"/>
                  </a:spcAft>
                  <a:defRPr sz="2400" b="1">
                    <a:solidFill>
                      <a:schemeClr val="tx1"/>
                    </a:solidFill>
                    <a:effectLst>
                      <a:outerShdw blurRad="38100" dist="38100" dir="2700000" algn="tl">
                        <a:srgbClr val="000000">
                          <a:alpha val="43137"/>
                        </a:srgbClr>
                      </a:outerShdw>
                    </a:effectLst>
                    <a:latin typeface="Century Gothic" pitchFamily="34" charset="0"/>
                    <a:ea typeface="+mj-ea"/>
                    <a:cs typeface="+mj-cs"/>
                  </a:defRPr>
                </a:lvl1pPr>
                <a:lvl2pPr algn="l" rtl="0" eaLnBrk="1" fontAlgn="base" hangingPunct="1">
                  <a:spcBef>
                    <a:spcPct val="0"/>
                  </a:spcBef>
                  <a:spcAft>
                    <a:spcPct val="0"/>
                  </a:spcAft>
                  <a:defRPr sz="1400" b="1">
                    <a:solidFill>
                      <a:schemeClr val="tx2"/>
                    </a:solidFill>
                    <a:latin typeface="Tahoma" pitchFamily="34" charset="0"/>
                  </a:defRPr>
                </a:lvl2pPr>
                <a:lvl3pPr algn="l" rtl="0" eaLnBrk="1" fontAlgn="base" hangingPunct="1">
                  <a:spcBef>
                    <a:spcPct val="0"/>
                  </a:spcBef>
                  <a:spcAft>
                    <a:spcPct val="0"/>
                  </a:spcAft>
                  <a:defRPr sz="1400" b="1">
                    <a:solidFill>
                      <a:schemeClr val="tx2"/>
                    </a:solidFill>
                    <a:latin typeface="Tahoma" pitchFamily="34" charset="0"/>
                  </a:defRPr>
                </a:lvl3pPr>
                <a:lvl4pPr algn="l" rtl="0" eaLnBrk="1" fontAlgn="base" hangingPunct="1">
                  <a:spcBef>
                    <a:spcPct val="0"/>
                  </a:spcBef>
                  <a:spcAft>
                    <a:spcPct val="0"/>
                  </a:spcAft>
                  <a:defRPr sz="1400" b="1">
                    <a:solidFill>
                      <a:schemeClr val="tx2"/>
                    </a:solidFill>
                    <a:latin typeface="Tahoma" pitchFamily="34" charset="0"/>
                  </a:defRPr>
                </a:lvl4pPr>
                <a:lvl5pPr algn="l" rtl="0" eaLnBrk="1" fontAlgn="base" hangingPunct="1">
                  <a:spcBef>
                    <a:spcPct val="0"/>
                  </a:spcBef>
                  <a:spcAft>
                    <a:spcPct val="0"/>
                  </a:spcAft>
                  <a:defRPr sz="1400" b="1">
                    <a:solidFill>
                      <a:schemeClr val="tx2"/>
                    </a:solidFill>
                    <a:latin typeface="Tahoma" pitchFamily="34" charset="0"/>
                  </a:defRPr>
                </a:lvl5pPr>
                <a:lvl6pPr marL="457200" algn="ctr" rtl="0" eaLnBrk="1" fontAlgn="base" hangingPunct="1">
                  <a:spcBef>
                    <a:spcPct val="0"/>
                  </a:spcBef>
                  <a:spcAft>
                    <a:spcPct val="0"/>
                  </a:spcAft>
                  <a:defRPr sz="1600" b="1">
                    <a:solidFill>
                      <a:schemeClr val="tx2"/>
                    </a:solidFill>
                    <a:latin typeface="Tahoma" pitchFamily="34" charset="0"/>
                  </a:defRPr>
                </a:lvl6pPr>
                <a:lvl7pPr marL="914400" algn="ctr" rtl="0" eaLnBrk="1" fontAlgn="base" hangingPunct="1">
                  <a:spcBef>
                    <a:spcPct val="0"/>
                  </a:spcBef>
                  <a:spcAft>
                    <a:spcPct val="0"/>
                  </a:spcAft>
                  <a:defRPr sz="1600" b="1">
                    <a:solidFill>
                      <a:schemeClr val="tx2"/>
                    </a:solidFill>
                    <a:latin typeface="Tahoma" pitchFamily="34" charset="0"/>
                  </a:defRPr>
                </a:lvl7pPr>
                <a:lvl8pPr marL="1371600" algn="ctr" rtl="0" eaLnBrk="1" fontAlgn="base" hangingPunct="1">
                  <a:spcBef>
                    <a:spcPct val="0"/>
                  </a:spcBef>
                  <a:spcAft>
                    <a:spcPct val="0"/>
                  </a:spcAft>
                  <a:defRPr sz="1600" b="1">
                    <a:solidFill>
                      <a:schemeClr val="tx2"/>
                    </a:solidFill>
                    <a:latin typeface="Tahoma" pitchFamily="34" charset="0"/>
                  </a:defRPr>
                </a:lvl8pPr>
                <a:lvl9pPr marL="1828800" algn="ctr" rtl="0" eaLnBrk="1" fontAlgn="base" hangingPunct="1">
                  <a:spcBef>
                    <a:spcPct val="0"/>
                  </a:spcBef>
                  <a:spcAft>
                    <a:spcPct val="0"/>
                  </a:spcAft>
                  <a:defRPr sz="1600" b="1">
                    <a:solidFill>
                      <a:schemeClr val="tx2"/>
                    </a:solidFill>
                    <a:latin typeface="Tahoma" pitchFamily="34" charset="0"/>
                  </a:defRPr>
                </a:lvl9pPr>
              </a:lstStyle>
              <a:p>
                <a:pPr marL="457200" indent="-457200" algn="l">
                  <a:buFont typeface="+mj-lt"/>
                  <a:buAutoNum type="arabicPeriod"/>
                </a:pPr>
                <a:endParaRPr lang="en-IE" sz="2000" kern="0" dirty="0" smtClean="0">
                  <a:effectLst/>
                </a:endParaRPr>
              </a:p>
              <a:p>
                <a:pPr marL="457200" indent="-457200" algn="l">
                  <a:buFont typeface="+mj-lt"/>
                  <a:buAutoNum type="arabicPeriod"/>
                </a:pPr>
                <a:r>
                  <a:rPr lang="en-IE" sz="2000" kern="0" dirty="0" smtClean="0">
                    <a:effectLst/>
                  </a:rPr>
                  <a:t>Plot </a:t>
                </a:r>
                <a:r>
                  <a:rPr lang="en-IE" sz="2000" kern="0" dirty="0">
                    <a:effectLst/>
                  </a:rPr>
                  <a:t>D (2,2) and E (2,0</a:t>
                </a:r>
                <a:r>
                  <a:rPr lang="en-IE" sz="2000" kern="0" dirty="0" smtClean="0">
                    <a:effectLst/>
                  </a:rPr>
                  <a:t>).</a:t>
                </a:r>
                <a:endParaRPr lang="en-IE" sz="2000" kern="0" dirty="0">
                  <a:effectLst/>
                </a:endParaRPr>
              </a:p>
              <a:p>
                <a:pPr marL="457200" indent="-457200" algn="l">
                  <a:buFont typeface="+mj-lt"/>
                  <a:buAutoNum type="arabicPeriod"/>
                </a:pPr>
                <a:r>
                  <a:rPr lang="en-IE" sz="2000" kern="0" dirty="0">
                    <a:effectLst/>
                  </a:rPr>
                  <a:t>Join (1,1) to (2,2) and join (2,2) to (2,0</a:t>
                </a:r>
                <a:r>
                  <a:rPr lang="en-IE" sz="2000" kern="0" dirty="0" smtClean="0">
                    <a:effectLst/>
                  </a:rPr>
                  <a:t>).</a:t>
                </a:r>
              </a:p>
              <a:p>
                <a:pPr marL="457200" indent="-457200" algn="l">
                  <a:buFont typeface="+mj-lt"/>
                  <a:buAutoNum type="arabicPeriod"/>
                </a:pPr>
                <a:r>
                  <a:rPr lang="en-IE" sz="2000" kern="0" dirty="0" smtClean="0">
                    <a:effectLst/>
                  </a:rPr>
                  <a:t>Find </a:t>
                </a:r>
                <a14:m>
                  <m:oMath xmlns:m="http://schemas.openxmlformats.org/officeDocument/2006/math">
                    <m:r>
                      <a:rPr lang="en-IE" sz="2000" b="1" i="1" kern="0" smtClean="0">
                        <a:effectLst/>
                        <a:latin typeface="Cambria Math"/>
                      </a:rPr>
                      <m:t>|</m:t>
                    </m:r>
                    <m:r>
                      <a:rPr lang="en-IE" sz="2000" b="1" i="1" kern="0" smtClean="0">
                        <a:effectLst/>
                        <a:latin typeface="Cambria Math"/>
                      </a:rPr>
                      <m:t>𝑨𝑫</m:t>
                    </m:r>
                    <m:r>
                      <a:rPr lang="en-IE" sz="2000" b="1" i="1" kern="0" smtClean="0">
                        <a:effectLst/>
                        <a:latin typeface="Cambria Math"/>
                      </a:rPr>
                      <m:t>|</m:t>
                    </m:r>
                  </m:oMath>
                </a14:m>
                <a:endParaRPr lang="en-IE" sz="2000" kern="0" dirty="0" smtClean="0">
                  <a:effectLst/>
                </a:endParaRPr>
              </a:p>
              <a:p>
                <a:pPr marL="457200" indent="-457200" algn="l">
                  <a:buFont typeface="+mj-lt"/>
                  <a:buAutoNum type="arabicPeriod"/>
                </a:pPr>
                <a:endParaRPr lang="en-IE" sz="2000" kern="0" dirty="0">
                  <a:effectLst/>
                </a:endParaRPr>
              </a:p>
              <a:p>
                <a:pPr algn="l"/>
                <a:endParaRPr lang="en-IE" sz="2200" b="0" kern="0" dirty="0" smtClean="0">
                  <a:effectLst/>
                </a:endParaRPr>
              </a:p>
              <a:p>
                <a:pPr algn="l"/>
                <a:endParaRPr lang="en-IE" sz="2200" b="0" kern="0" dirty="0" smtClean="0">
                  <a:effectLst/>
                </a:endParaRPr>
              </a:p>
              <a:p>
                <a:pPr algn="l"/>
                <a:endParaRPr lang="en-IE" sz="2800" b="0" kern="0" dirty="0" smtClean="0">
                  <a:effectLst/>
                </a:endParaRPr>
              </a:p>
              <a:p>
                <a:pPr algn="l"/>
                <a:endParaRPr lang="en-IE" sz="2800" b="0" kern="0" dirty="0" smtClean="0">
                  <a:effectLst/>
                </a:endParaRPr>
              </a:p>
              <a:p>
                <a:pPr algn="l"/>
                <a:endParaRPr lang="en-IE" sz="2800" b="0" kern="0" dirty="0">
                  <a:effectLst/>
                </a:endParaRPr>
              </a:p>
            </p:txBody>
          </p:sp>
        </mc:Choice>
        <mc:Fallback xmlns="">
          <p:sp>
            <p:nvSpPr>
              <p:cNvPr id="54" name="Title 4"/>
              <p:cNvSpPr txBox="1">
                <a:spLocks noRot="1" noChangeAspect="1" noMove="1" noResize="1" noEditPoints="1" noAdjustHandles="1" noChangeArrowheads="1" noChangeShapeType="1" noTextEdit="1"/>
              </p:cNvSpPr>
              <p:nvPr/>
            </p:nvSpPr>
            <p:spPr bwMode="auto">
              <a:xfrm>
                <a:off x="4313009" y="996682"/>
                <a:ext cx="3728356" cy="1980000"/>
              </a:xfrm>
              <a:prstGeom prst="rect">
                <a:avLst/>
              </a:prstGeom>
              <a:blipFill rotWithShape="1">
                <a:blip r:embed="rId15"/>
                <a:stretch>
                  <a:fillRect/>
                </a:stretch>
              </a:blipFill>
              <a:ln w="60325">
                <a:solidFill>
                  <a:srgbClr val="C00000"/>
                </a:solidFill>
                <a:miter lim="800000"/>
                <a:headEnd/>
                <a:tailEnd/>
              </a:ln>
              <a:effectLst>
                <a:outerShdw blurRad="50800" dist="38100" dir="2700000" algn="tl" rotWithShape="0">
                  <a:prstClr val="black">
                    <a:alpha val="40000"/>
                  </a:prstClr>
                </a:outerShdw>
              </a:effectLst>
              <a:extLst/>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509986" y="4301317"/>
                <a:ext cx="45557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sz="2400" b="1" i="1" dirty="0" smtClean="0">
                          <a:solidFill>
                            <a:srgbClr val="FF0000"/>
                          </a:solidFill>
                          <a:latin typeface="Cambria Math"/>
                        </a:rPr>
                        <m:t>𝑨</m:t>
                      </m:r>
                    </m:oMath>
                  </m:oMathPara>
                </a14:m>
                <a:endParaRPr lang="en-IE" sz="2400" b="1" dirty="0" smtClean="0">
                  <a:solidFill>
                    <a:srgbClr val="FF0000"/>
                  </a:solidFill>
                  <a:latin typeface="Cambria" panose="02040503050406030204" pitchFamily="18"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509986" y="4301317"/>
                <a:ext cx="455574" cy="461665"/>
              </a:xfrm>
              <a:prstGeom prst="rect">
                <a:avLst/>
              </a:prstGeom>
              <a:blipFill rotWithShape="1">
                <a:blip r:embed="rId16"/>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3119215" y="1500621"/>
                <a:ext cx="48282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sz="2400" b="1" i="1" dirty="0" smtClean="0">
                          <a:solidFill>
                            <a:srgbClr val="FF0000"/>
                          </a:solidFill>
                          <a:latin typeface="Cambria Math"/>
                        </a:rPr>
                        <m:t>𝑫</m:t>
                      </m:r>
                    </m:oMath>
                  </m:oMathPara>
                </a14:m>
                <a:endParaRPr lang="en-IE" sz="2400" b="1" dirty="0" smtClean="0">
                  <a:solidFill>
                    <a:srgbClr val="FF0000"/>
                  </a:solidFill>
                  <a:latin typeface="Cambria" panose="02040503050406030204" pitchFamily="18" charset="0"/>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3119215" y="1500621"/>
                <a:ext cx="482824" cy="461665"/>
              </a:xfrm>
              <a:prstGeom prst="rect">
                <a:avLst/>
              </a:prstGeom>
              <a:blipFill rotWithShape="1">
                <a:blip r:embed="rId17"/>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3078594" y="3907253"/>
                <a:ext cx="45397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sz="2400" b="1" i="1" dirty="0" smtClean="0">
                          <a:solidFill>
                            <a:srgbClr val="FF0000"/>
                          </a:solidFill>
                          <a:latin typeface="Cambria Math"/>
                        </a:rPr>
                        <m:t>𝑬</m:t>
                      </m:r>
                    </m:oMath>
                  </m:oMathPara>
                </a14:m>
                <a:endParaRPr lang="en-IE" sz="2400" b="1" dirty="0" smtClean="0">
                  <a:solidFill>
                    <a:srgbClr val="FF0000"/>
                  </a:solidFill>
                  <a:latin typeface="Cambria" panose="02040503050406030204" pitchFamily="18" charset="0"/>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3078594" y="3907253"/>
                <a:ext cx="453970" cy="461665"/>
              </a:xfrm>
              <a:prstGeom prst="rect">
                <a:avLst/>
              </a:prstGeom>
              <a:blipFill rotWithShape="1">
                <a:blip r:embed="rId18"/>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1917183" y="2976853"/>
                <a:ext cx="47480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sz="2400" b="1" i="1" dirty="0" smtClean="0">
                          <a:solidFill>
                            <a:srgbClr val="FF0000"/>
                          </a:solidFill>
                          <a:latin typeface="Cambria Math"/>
                        </a:rPr>
                        <m:t>𝑩</m:t>
                      </m:r>
                    </m:oMath>
                  </m:oMathPara>
                </a14:m>
                <a:endParaRPr lang="en-IE" sz="2400" b="1" dirty="0" smtClean="0">
                  <a:solidFill>
                    <a:srgbClr val="FF0000"/>
                  </a:solidFill>
                  <a:latin typeface="Cambria" panose="02040503050406030204" pitchFamily="18"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1917183" y="2976853"/>
                <a:ext cx="474809" cy="461665"/>
              </a:xfrm>
              <a:prstGeom prst="rect">
                <a:avLst/>
              </a:prstGeom>
              <a:blipFill rotWithShape="1">
                <a:blip r:embed="rId19"/>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1883100" y="5063569"/>
                <a:ext cx="43954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sz="2400" b="1" i="1" smtClean="0">
                          <a:solidFill>
                            <a:srgbClr val="FF0000"/>
                          </a:solidFill>
                          <a:latin typeface="Cambria Math"/>
                        </a:rPr>
                        <m:t>𝒃</m:t>
                      </m:r>
                    </m:oMath>
                  </m:oMathPara>
                </a14:m>
                <a:endParaRPr lang="en-IE" sz="2400" b="1" dirty="0" smtClean="0">
                  <a:solidFill>
                    <a:srgbClr val="FF0000"/>
                  </a:solidFill>
                  <a:latin typeface="Cambria" panose="02040503050406030204" pitchFamily="18" charset="0"/>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1883100" y="5063569"/>
                <a:ext cx="439544" cy="461665"/>
              </a:xfrm>
              <a:prstGeom prst="rect">
                <a:avLst/>
              </a:prstGeom>
              <a:blipFill rotWithShape="1">
                <a:blip r:embed="rId20"/>
                <a:stretch>
                  <a:fillRect/>
                </a:stretch>
              </a:blipFill>
            </p:spPr>
            <p:txBody>
              <a:bodyPr/>
              <a:lstStyle/>
              <a:p>
                <a:r>
                  <a:rPr lang="en-IE">
                    <a:noFill/>
                  </a:rPr>
                  <a:t> </a:t>
                </a:r>
              </a:p>
            </p:txBody>
          </p:sp>
        </mc:Fallback>
      </mc:AlternateContent>
    </p:spTree>
    <p:extLst>
      <p:ext uri="{BB962C8B-B14F-4D97-AF65-F5344CB8AC3E}">
        <p14:creationId xmlns:p14="http://schemas.microsoft.com/office/powerpoint/2010/main" val="804095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500"/>
                                        <p:tgtEl>
                                          <p:spTgt spid="4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500"/>
                                        <p:tgtEl>
                                          <p:spTgt spid="3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fade">
                                      <p:cBhvr>
                                        <p:cTn id="29" dur="500"/>
                                        <p:tgtEl>
                                          <p:spTgt spid="46"/>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54"/>
                                        </p:tgtEl>
                                      </p:cBhvr>
                                    </p:animEffect>
                                    <p:set>
                                      <p:cBhvr>
                                        <p:cTn id="42" dur="1" fill="hold">
                                          <p:stCondLst>
                                            <p:cond delay="499"/>
                                          </p:stCondLst>
                                        </p:cTn>
                                        <p:tgtEl>
                                          <p:spTgt spid="54"/>
                                        </p:tgtEl>
                                        <p:attrNameLst>
                                          <p:attrName>style.visibility</p:attrName>
                                        </p:attrNameLst>
                                      </p:cBhvr>
                                      <p:to>
                                        <p:strVal val="hidden"/>
                                      </p:to>
                                    </p:set>
                                  </p:childTnLst>
                                </p:cTn>
                              </p:par>
                              <p:par>
                                <p:cTn id="43" presetID="10" presetClass="entr" presetSubtype="0" fill="hold" grpId="0"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500"/>
                                        <p:tgtEl>
                                          <p:spTgt spid="47"/>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fade">
                                      <p:cBhvr>
                                        <p:cTn id="49" dur="500"/>
                                        <p:tgtEl>
                                          <p:spTgt spid="53"/>
                                        </p:tgtEl>
                                      </p:cBhvr>
                                    </p:animEffect>
                                  </p:childTnLst>
                                </p:cTn>
                              </p:par>
                            </p:childTnLst>
                          </p:cTn>
                        </p:par>
                        <p:par>
                          <p:cTn id="50" fill="hold">
                            <p:stCondLst>
                              <p:cond delay="1000"/>
                            </p:stCondLst>
                            <p:childTnLst>
                              <p:par>
                                <p:cTn id="51" presetID="10" presetClass="entr" presetSubtype="0"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fade">
                                      <p:cBhvr>
                                        <p:cTn id="53" dur="500"/>
                                        <p:tgtEl>
                                          <p:spTgt spid="48"/>
                                        </p:tgtEl>
                                      </p:cBhvr>
                                    </p:animEffect>
                                  </p:childTnLst>
                                </p:cTn>
                              </p:par>
                            </p:childTnLst>
                          </p:cTn>
                        </p:par>
                        <p:par>
                          <p:cTn id="54" fill="hold">
                            <p:stCondLst>
                              <p:cond delay="1500"/>
                            </p:stCondLst>
                            <p:childTnLst>
                              <p:par>
                                <p:cTn id="55" presetID="10" presetClass="entr" presetSubtype="0" fill="hold" grpId="0"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fade">
                                      <p:cBhvr>
                                        <p:cTn id="57" dur="500"/>
                                        <p:tgtEl>
                                          <p:spTgt spid="49"/>
                                        </p:tgtEl>
                                      </p:cBhvr>
                                    </p:animEffect>
                                  </p:childTnLst>
                                </p:cTn>
                              </p:par>
                            </p:childTnLst>
                          </p:cTn>
                        </p:par>
                        <p:par>
                          <p:cTn id="58" fill="hold">
                            <p:stCondLst>
                              <p:cond delay="2000"/>
                            </p:stCondLst>
                            <p:childTnLst>
                              <p:par>
                                <p:cTn id="59" presetID="10" presetClass="entr" presetSubtype="0"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fade">
                                      <p:cBhvr>
                                        <p:cTn id="61" dur="500"/>
                                        <p:tgtEl>
                                          <p:spTgt spid="50"/>
                                        </p:tgtEl>
                                      </p:cBhvr>
                                    </p:animEffect>
                                  </p:childTnLst>
                                </p:cTn>
                              </p:par>
                            </p:childTnLst>
                          </p:cTn>
                        </p:par>
                        <p:par>
                          <p:cTn id="62" fill="hold">
                            <p:stCondLst>
                              <p:cond delay="2500"/>
                            </p:stCondLst>
                            <p:childTnLst>
                              <p:par>
                                <p:cTn id="63" presetID="10" presetClass="entr" presetSubtype="0"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Effect transition="in" filter="fade">
                                      <p:cBhvr>
                                        <p:cTn id="65" dur="500"/>
                                        <p:tgtEl>
                                          <p:spTgt spid="51"/>
                                        </p:tgtEl>
                                      </p:cBhvr>
                                    </p:animEffect>
                                  </p:childTnLst>
                                </p:cTn>
                              </p:par>
                            </p:childTnLst>
                          </p:cTn>
                        </p:par>
                        <p:par>
                          <p:cTn id="66" fill="hold">
                            <p:stCondLst>
                              <p:cond delay="3000"/>
                            </p:stCondLst>
                            <p:childTnLst>
                              <p:par>
                                <p:cTn id="67" presetID="10" presetClass="entr" presetSubtype="0"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fade">
                                      <p:cBhvr>
                                        <p:cTn id="69" dur="500"/>
                                        <p:tgtEl>
                                          <p:spTgt spid="52"/>
                                        </p:tgtEl>
                                      </p:cBhvr>
                                    </p:animEffect>
                                  </p:childTnLst>
                                </p:cTn>
                              </p:par>
                            </p:childTnLst>
                          </p:cTn>
                        </p:par>
                        <p:par>
                          <p:cTn id="70" fill="hold">
                            <p:stCondLst>
                              <p:cond delay="3500"/>
                            </p:stCondLst>
                            <p:childTnLst>
                              <p:par>
                                <p:cTn id="71" presetID="53" presetClass="entr" presetSubtype="16"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p:cTn id="73" dur="500" fill="hold"/>
                                        <p:tgtEl>
                                          <p:spTgt spid="27"/>
                                        </p:tgtEl>
                                        <p:attrNameLst>
                                          <p:attrName>ppt_w</p:attrName>
                                        </p:attrNameLst>
                                      </p:cBhvr>
                                      <p:tavLst>
                                        <p:tav tm="0">
                                          <p:val>
                                            <p:fltVal val="0"/>
                                          </p:val>
                                        </p:tav>
                                        <p:tav tm="100000">
                                          <p:val>
                                            <p:strVal val="#ppt_w"/>
                                          </p:val>
                                        </p:tav>
                                      </p:tavLst>
                                    </p:anim>
                                    <p:anim calcmode="lin" valueType="num">
                                      <p:cBhvr>
                                        <p:cTn id="74" dur="500" fill="hold"/>
                                        <p:tgtEl>
                                          <p:spTgt spid="27"/>
                                        </p:tgtEl>
                                        <p:attrNameLst>
                                          <p:attrName>ppt_h</p:attrName>
                                        </p:attrNameLst>
                                      </p:cBhvr>
                                      <p:tavLst>
                                        <p:tav tm="0">
                                          <p:val>
                                            <p:fltVal val="0"/>
                                          </p:val>
                                        </p:tav>
                                        <p:tav tm="100000">
                                          <p:val>
                                            <p:strVal val="#ppt_h"/>
                                          </p:val>
                                        </p:tav>
                                      </p:tavLst>
                                    </p:anim>
                                    <p:animEffect transition="in" filter="fade">
                                      <p:cBhvr>
                                        <p:cTn id="75" dur="500"/>
                                        <p:tgtEl>
                                          <p:spTgt spid="27"/>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nodeType="clickEffect">
                                  <p:stCondLst>
                                    <p:cond delay="0"/>
                                  </p:stCondLst>
                                  <p:childTnLst>
                                    <p:animEffect transition="out" filter="fade">
                                      <p:cBhvr>
                                        <p:cTn id="79" dur="500"/>
                                        <p:tgtEl>
                                          <p:spTgt spid="29"/>
                                        </p:tgtEl>
                                      </p:cBhvr>
                                    </p:animEffect>
                                    <p:set>
                                      <p:cBhvr>
                                        <p:cTn id="80" dur="1" fill="hold">
                                          <p:stCondLst>
                                            <p:cond delay="499"/>
                                          </p:stCondLst>
                                        </p:cTn>
                                        <p:tgtEl>
                                          <p:spTgt spid="29"/>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22"/>
                                        </p:tgtEl>
                                      </p:cBhvr>
                                    </p:animEffect>
                                    <p:set>
                                      <p:cBhvr>
                                        <p:cTn id="83" dur="1" fill="hold">
                                          <p:stCondLst>
                                            <p:cond delay="499"/>
                                          </p:stCondLst>
                                        </p:cTn>
                                        <p:tgtEl>
                                          <p:spTgt spid="22"/>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24"/>
                                        </p:tgtEl>
                                      </p:cBhvr>
                                    </p:animEffect>
                                    <p:set>
                                      <p:cBhvr>
                                        <p:cTn id="86" dur="1" fill="hold">
                                          <p:stCondLst>
                                            <p:cond delay="499"/>
                                          </p:stCondLst>
                                        </p:cTn>
                                        <p:tgtEl>
                                          <p:spTgt spid="24"/>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41"/>
                                        </p:tgtEl>
                                      </p:cBhvr>
                                    </p:animEffect>
                                    <p:set>
                                      <p:cBhvr>
                                        <p:cTn id="89" dur="1" fill="hold">
                                          <p:stCondLst>
                                            <p:cond delay="499"/>
                                          </p:stCondLst>
                                        </p:cTn>
                                        <p:tgtEl>
                                          <p:spTgt spid="41"/>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46"/>
                                        </p:tgtEl>
                                      </p:cBhvr>
                                    </p:animEffect>
                                    <p:set>
                                      <p:cBhvr>
                                        <p:cTn id="92" dur="1" fill="hold">
                                          <p:stCondLst>
                                            <p:cond delay="499"/>
                                          </p:stCondLst>
                                        </p:cTn>
                                        <p:tgtEl>
                                          <p:spTgt spid="46"/>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8"/>
                                        </p:tgtEl>
                                      </p:cBhvr>
                                    </p:animEffect>
                                    <p:set>
                                      <p:cBhvr>
                                        <p:cTn id="95" dur="1" fill="hold">
                                          <p:stCondLst>
                                            <p:cond delay="499"/>
                                          </p:stCondLst>
                                        </p:cTn>
                                        <p:tgtEl>
                                          <p:spTgt spid="8"/>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500"/>
                                        <p:tgtEl>
                                          <p:spTgt spid="9"/>
                                        </p:tgtEl>
                                      </p:cBhvr>
                                    </p:animEffect>
                                    <p:set>
                                      <p:cBhvr>
                                        <p:cTn id="98" dur="1" fill="hold">
                                          <p:stCondLst>
                                            <p:cond delay="499"/>
                                          </p:stCondLst>
                                        </p:cTn>
                                        <p:tgtEl>
                                          <p:spTgt spid="9"/>
                                        </p:tgtEl>
                                        <p:attrNameLst>
                                          <p:attrName>style.visibility</p:attrName>
                                        </p:attrNameLst>
                                      </p:cBhvr>
                                      <p:to>
                                        <p:strVal val="hidden"/>
                                      </p:to>
                                    </p:set>
                                  </p:childTnLst>
                                </p:cTn>
                              </p:par>
                              <p:par>
                                <p:cTn id="99" presetID="10" presetClass="exit" presetSubtype="0" fill="hold" grpId="1" nodeType="withEffect">
                                  <p:stCondLst>
                                    <p:cond delay="0"/>
                                  </p:stCondLst>
                                  <p:childTnLst>
                                    <p:animEffect transition="out" filter="fade">
                                      <p:cBhvr>
                                        <p:cTn id="100" dur="500"/>
                                        <p:tgtEl>
                                          <p:spTgt spid="2"/>
                                        </p:tgtEl>
                                      </p:cBhvr>
                                    </p:animEffect>
                                    <p:set>
                                      <p:cBhvr>
                                        <p:cTn id="101" dur="1" fill="hold">
                                          <p:stCondLst>
                                            <p:cond delay="499"/>
                                          </p:stCondLst>
                                        </p:cTn>
                                        <p:tgtEl>
                                          <p:spTgt spid="2"/>
                                        </p:tgtEl>
                                        <p:attrNameLst>
                                          <p:attrName>style.visibility</p:attrName>
                                        </p:attrNameLst>
                                      </p:cBhvr>
                                      <p:to>
                                        <p:strVal val="hidden"/>
                                      </p:to>
                                    </p:set>
                                  </p:childTnLst>
                                </p:cTn>
                              </p:par>
                              <p:par>
                                <p:cTn id="102" presetID="10" presetClass="entr" presetSubtype="0" fill="hold" grpId="0" nodeType="withEffect">
                                  <p:stCondLst>
                                    <p:cond delay="0"/>
                                  </p:stCondLst>
                                  <p:childTnLst>
                                    <p:set>
                                      <p:cBhvr>
                                        <p:cTn id="103" dur="1" fill="hold">
                                          <p:stCondLst>
                                            <p:cond delay="0"/>
                                          </p:stCondLst>
                                        </p:cTn>
                                        <p:tgtEl>
                                          <p:spTgt spid="3"/>
                                        </p:tgtEl>
                                        <p:attrNameLst>
                                          <p:attrName>style.visibility</p:attrName>
                                        </p:attrNameLst>
                                      </p:cBhvr>
                                      <p:to>
                                        <p:strVal val="visible"/>
                                      </p:to>
                                    </p:set>
                                    <p:animEffect transition="in" filter="fade">
                                      <p:cBhvr>
                                        <p:cTn id="104" dur="500"/>
                                        <p:tgtEl>
                                          <p:spTgt spid="3"/>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nodeType="clickEffect">
                                  <p:stCondLst>
                                    <p:cond delay="0"/>
                                  </p:stCondLst>
                                  <p:childTnLst>
                                    <p:set>
                                      <p:cBhvr>
                                        <p:cTn id="108" dur="1" fill="hold">
                                          <p:stCondLst>
                                            <p:cond delay="0"/>
                                          </p:stCondLst>
                                        </p:cTn>
                                        <p:tgtEl>
                                          <p:spTgt spid="6"/>
                                        </p:tgtEl>
                                        <p:attrNameLst>
                                          <p:attrName>style.visibility</p:attrName>
                                        </p:attrNameLst>
                                      </p:cBhvr>
                                      <p:to>
                                        <p:strVal val="visible"/>
                                      </p:to>
                                    </p:set>
                                    <p:animEffect transition="in" filter="fade">
                                      <p:cBhvr>
                                        <p:cTn id="109" dur="500"/>
                                        <p:tgtEl>
                                          <p:spTgt spid="6"/>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30"/>
                                        </p:tgtEl>
                                        <p:attrNameLst>
                                          <p:attrName>style.visibility</p:attrName>
                                        </p:attrNameLst>
                                      </p:cBhvr>
                                      <p:to>
                                        <p:strVal val="visible"/>
                                      </p:to>
                                    </p:set>
                                    <p:animEffect transition="in" filter="fade">
                                      <p:cBhvr>
                                        <p:cTn id="114" dur="500"/>
                                        <p:tgtEl>
                                          <p:spTgt spid="30"/>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500"/>
                                        <p:tgtEl>
                                          <p:spTgt spid="36"/>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23"/>
                                        </p:tgtEl>
                                        <p:attrNameLst>
                                          <p:attrName>style.visibility</p:attrName>
                                        </p:attrNameLst>
                                      </p:cBhvr>
                                      <p:to>
                                        <p:strVal val="visible"/>
                                      </p:to>
                                    </p:set>
                                    <p:animEffect transition="in" filter="fade">
                                      <p:cBhvr>
                                        <p:cTn id="122" dur="500"/>
                                        <p:tgtEl>
                                          <p:spTgt spid="23"/>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500"/>
                                        <p:tgtEl>
                                          <p:spTgt spid="38"/>
                                        </p:tgtEl>
                                      </p:cBhvr>
                                    </p:animEffect>
                                  </p:childTnLst>
                                </p:cTn>
                              </p:par>
                              <p:par>
                                <p:cTn id="126" presetID="10" presetClass="exit" presetSubtype="0" fill="hold" grpId="1" nodeType="withEffect">
                                  <p:stCondLst>
                                    <p:cond delay="0"/>
                                  </p:stCondLst>
                                  <p:childTnLst>
                                    <p:animEffect transition="out" filter="fade">
                                      <p:cBhvr>
                                        <p:cTn id="127" dur="500"/>
                                        <p:tgtEl>
                                          <p:spTgt spid="39"/>
                                        </p:tgtEl>
                                      </p:cBhvr>
                                    </p:animEffect>
                                    <p:set>
                                      <p:cBhvr>
                                        <p:cTn id="128" dur="1" fill="hold">
                                          <p:stCondLst>
                                            <p:cond delay="4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27" grpId="0"/>
      <p:bldP spid="2" grpId="0" animBg="1"/>
      <p:bldP spid="2" grpId="1" animBg="1"/>
      <p:bldP spid="30" grpId="0"/>
      <p:bldP spid="23" grpId="0"/>
      <p:bldP spid="3" grpId="0" animBg="1"/>
      <p:bldP spid="41" grpId="0"/>
      <p:bldP spid="41" grpId="1"/>
      <p:bldP spid="46" grpId="0"/>
      <p:bldP spid="46" grpId="1"/>
      <p:bldP spid="47" grpId="0"/>
      <p:bldP spid="48" grpId="0"/>
      <p:bldP spid="49" grpId="0"/>
      <p:bldP spid="50" grpId="0"/>
      <p:bldP spid="51" grpId="0"/>
      <p:bldP spid="52" grpId="0" animBg="1"/>
      <p:bldP spid="53" grpId="0" animBg="1"/>
      <p:bldP spid="54" grpId="0" animBg="1"/>
      <p:bldP spid="38" grpId="0"/>
      <p:bldP spid="39" grpId="0"/>
      <p:bldP spid="39" grpId="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031" y="1229193"/>
            <a:ext cx="3714125" cy="3282845"/>
          </a:xfrm>
          <a:prstGeom prst="rect">
            <a:avLst/>
          </a:prstGeom>
          <a:noFill/>
          <a:ln w="41275">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
        <p:nvSpPr>
          <p:cNvPr id="2" name="Isosceles Triangle 1"/>
          <p:cNvSpPr/>
          <p:nvPr/>
        </p:nvSpPr>
        <p:spPr bwMode="auto">
          <a:xfrm>
            <a:off x="1362629" y="1573522"/>
            <a:ext cx="2266837" cy="2263223"/>
          </a:xfrm>
          <a:prstGeom prst="triangle">
            <a:avLst>
              <a:gd name="adj" fmla="val 100000"/>
            </a:avLst>
          </a:prstGeom>
          <a:solidFill>
            <a:schemeClr val="accent3">
              <a:lumMod val="20000"/>
              <a:lumOff val="80000"/>
              <a:alpha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endParaRPr kumimoji="0" lang="en-IE" sz="2400" b="0" i="0" u="none" strike="noStrike" cap="none" normalizeH="0" baseline="0" dirty="0" smtClean="0">
              <a:ln>
                <a:noFill/>
              </a:ln>
              <a:solidFill>
                <a:schemeClr val="tx1"/>
              </a:solidFill>
              <a:effectLst/>
              <a:latin typeface="Times New Roman" pitchFamily="18" charset="0"/>
            </a:endParaRPr>
          </a:p>
        </p:txBody>
      </p:sp>
      <p:grpSp>
        <p:nvGrpSpPr>
          <p:cNvPr id="31" name="Group 30"/>
          <p:cNvGrpSpPr/>
          <p:nvPr/>
        </p:nvGrpSpPr>
        <p:grpSpPr>
          <a:xfrm>
            <a:off x="3282230" y="3430375"/>
            <a:ext cx="197996" cy="339241"/>
            <a:chOff x="3155326" y="3619567"/>
            <a:chExt cx="197996" cy="339241"/>
          </a:xfrm>
        </p:grpSpPr>
        <p:cxnSp>
          <p:nvCxnSpPr>
            <p:cNvPr id="32" name="Straight Connector 31"/>
            <p:cNvCxnSpPr/>
            <p:nvPr/>
          </p:nvCxnSpPr>
          <p:spPr bwMode="auto">
            <a:xfrm>
              <a:off x="3335828" y="3619567"/>
              <a:ext cx="0" cy="339241"/>
            </a:xfrm>
            <a:prstGeom prst="line">
              <a:avLst/>
            </a:prstGeom>
            <a:solidFill>
              <a:schemeClr val="hlink">
                <a:alpha val="64999"/>
              </a:schemeClr>
            </a:solidFill>
            <a:ln w="28575" cap="flat" cmpd="sng" algn="ctr">
              <a:solidFill>
                <a:schemeClr val="tx1"/>
              </a:solidFill>
              <a:prstDash val="solid"/>
              <a:round/>
              <a:headEnd type="none" w="med" len="med"/>
              <a:tailEnd type="none" w="med" len="med"/>
            </a:ln>
            <a:effectLst/>
          </p:spPr>
        </p:cxnSp>
        <p:cxnSp>
          <p:nvCxnSpPr>
            <p:cNvPr id="33" name="Straight Connector 32"/>
            <p:cNvCxnSpPr/>
            <p:nvPr/>
          </p:nvCxnSpPr>
          <p:spPr bwMode="auto">
            <a:xfrm flipH="1">
              <a:off x="3155326" y="3943114"/>
              <a:ext cx="197996" cy="0"/>
            </a:xfrm>
            <a:prstGeom prst="line">
              <a:avLst/>
            </a:prstGeom>
            <a:solidFill>
              <a:schemeClr val="hlink">
                <a:alpha val="64999"/>
              </a:schemeClr>
            </a:solidFill>
            <a:ln w="28575" cap="flat" cmpd="sng" algn="ctr">
              <a:solidFill>
                <a:schemeClr val="tx1"/>
              </a:solidFill>
              <a:prstDash val="solid"/>
              <a:round/>
              <a:headEnd type="none" w="med" len="med"/>
              <a:tailEnd type="none" w="med" len="med"/>
            </a:ln>
            <a:effectLst/>
          </p:spPr>
        </p:cxnSp>
      </p:grpSp>
      <mc:AlternateContent xmlns:mc="http://schemas.openxmlformats.org/markup-compatibility/2006" xmlns:a14="http://schemas.microsoft.com/office/drawing/2010/main">
        <mc:Choice Requires="a14">
          <p:sp>
            <p:nvSpPr>
              <p:cNvPr id="37" name="TextBox 36"/>
              <p:cNvSpPr txBox="1"/>
              <p:nvPr/>
            </p:nvSpPr>
            <p:spPr>
              <a:xfrm>
                <a:off x="2475093" y="1711854"/>
                <a:ext cx="676146" cy="5395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sz="2600" b="1" i="1" smtClean="0">
                              <a:solidFill>
                                <a:srgbClr val="FF0000"/>
                              </a:solidFill>
                              <a:latin typeface="Cambria Math" panose="02040503050406030204" pitchFamily="18" charset="0"/>
                            </a:rPr>
                          </m:ctrlPr>
                        </m:radPr>
                        <m:deg/>
                        <m:e>
                          <m:r>
                            <a:rPr lang="en-IE" sz="2600" b="1" i="1" smtClean="0">
                              <a:solidFill>
                                <a:srgbClr val="FF0000"/>
                              </a:solidFill>
                              <a:latin typeface="Cambria Math"/>
                            </a:rPr>
                            <m:t>𝟐</m:t>
                          </m:r>
                        </m:e>
                      </m:rad>
                    </m:oMath>
                  </m:oMathPara>
                </a14:m>
                <a:endParaRPr lang="en-IE" sz="2600" b="1" dirty="0" smtClean="0">
                  <a:solidFill>
                    <a:schemeClr val="accent6"/>
                  </a:solidFill>
                  <a:latin typeface="Cambria" panose="02040503050406030204" pitchFamily="18" charset="0"/>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2475093" y="1711854"/>
                <a:ext cx="676146" cy="539571"/>
              </a:xfrm>
              <a:prstGeom prst="rect">
                <a:avLst/>
              </a:prstGeom>
              <a:blipFill rotWithShape="1">
                <a:blip r:embed="rId4"/>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4793604" y="1613905"/>
                <a:ext cx="4479240" cy="8438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IE" sz="2400" b="1" i="1" smtClean="0">
                              <a:solidFill>
                                <a:srgbClr val="00B050"/>
                              </a:solidFill>
                              <a:latin typeface="Cambria Math" panose="02040503050406030204" pitchFamily="18" charset="0"/>
                            </a:rPr>
                          </m:ctrlPr>
                        </m:dPr>
                        <m:e>
                          <m:r>
                            <a:rPr lang="en-IE" sz="2400" b="1" i="1" smtClean="0">
                              <a:solidFill>
                                <a:srgbClr val="00B050"/>
                              </a:solidFill>
                              <a:latin typeface="Cambria Math"/>
                            </a:rPr>
                            <m:t>𝑨𝑩</m:t>
                          </m:r>
                        </m:e>
                      </m:d>
                      <m:r>
                        <a:rPr lang="en-IE" sz="2400" b="1" i="1" smtClean="0">
                          <a:solidFill>
                            <a:srgbClr val="00B050"/>
                          </a:solidFill>
                          <a:latin typeface="Cambria Math"/>
                        </a:rPr>
                        <m:t>=</m:t>
                      </m:r>
                      <m:rad>
                        <m:radPr>
                          <m:degHide m:val="on"/>
                          <m:ctrlPr>
                            <a:rPr lang="en-IE" sz="2400" b="1" i="1" smtClean="0">
                              <a:solidFill>
                                <a:srgbClr val="00B050"/>
                              </a:solidFill>
                              <a:latin typeface="Cambria Math" panose="02040503050406030204" pitchFamily="18" charset="0"/>
                            </a:rPr>
                          </m:ctrlPr>
                        </m:radPr>
                        <m:deg/>
                        <m:e>
                          <m:sSub>
                            <m:sSubPr>
                              <m:ctrlPr>
                                <a:rPr lang="en-IE" sz="2400" b="1" i="1">
                                  <a:solidFill>
                                    <a:srgbClr val="00B050"/>
                                  </a:solidFill>
                                  <a:latin typeface="Cambria Math" panose="02040503050406030204" pitchFamily="18" charset="0"/>
                                </a:rPr>
                              </m:ctrlPr>
                            </m:sSubPr>
                            <m:e>
                              <m:r>
                                <a:rPr lang="en-IE" sz="2400" b="1" i="1">
                                  <a:solidFill>
                                    <a:srgbClr val="00B050"/>
                                  </a:solidFill>
                                  <a:latin typeface="Cambria Math"/>
                                </a:rPr>
                                <m:t> (</m:t>
                              </m:r>
                              <m:r>
                                <a:rPr lang="en-IE" sz="2400" b="1" i="1">
                                  <a:solidFill>
                                    <a:srgbClr val="00B050"/>
                                  </a:solidFill>
                                  <a:latin typeface="Cambria Math"/>
                                </a:rPr>
                                <m:t>𝒙</m:t>
                              </m:r>
                            </m:e>
                            <m:sub>
                              <m:r>
                                <a:rPr lang="en-IE" sz="2400" b="1" i="1">
                                  <a:solidFill>
                                    <a:srgbClr val="00B050"/>
                                  </a:solidFill>
                                  <a:latin typeface="Cambria Math"/>
                                </a:rPr>
                                <m:t>𝟐</m:t>
                              </m:r>
                            </m:sub>
                          </m:sSub>
                          <m:r>
                            <m:rPr>
                              <m:nor/>
                            </m:rPr>
                            <a:rPr lang="en-IE" sz="2400" b="1" dirty="0">
                              <a:solidFill>
                                <a:srgbClr val="00B050"/>
                              </a:solidFill>
                              <a:latin typeface="Cambria" panose="02040503050406030204" pitchFamily="18" charset="0"/>
                            </a:rPr>
                            <m:t>−</m:t>
                          </m:r>
                          <m:sSub>
                            <m:sSubPr>
                              <m:ctrlPr>
                                <a:rPr lang="en-IE" sz="2400" b="1" i="1" dirty="0">
                                  <a:solidFill>
                                    <a:srgbClr val="00B050"/>
                                  </a:solidFill>
                                  <a:latin typeface="Cambria Math" panose="02040503050406030204" pitchFamily="18" charset="0"/>
                                </a:rPr>
                              </m:ctrlPr>
                            </m:sSubPr>
                            <m:e>
                              <m:r>
                                <a:rPr lang="en-IE" sz="2400" b="1" i="1" dirty="0">
                                  <a:solidFill>
                                    <a:srgbClr val="00B050"/>
                                  </a:solidFill>
                                  <a:latin typeface="Cambria Math"/>
                                </a:rPr>
                                <m:t>𝒙</m:t>
                              </m:r>
                            </m:e>
                            <m:sub>
                              <m:r>
                                <a:rPr lang="en-IE" sz="2400" b="1" i="1" dirty="0">
                                  <a:solidFill>
                                    <a:srgbClr val="00B050"/>
                                  </a:solidFill>
                                  <a:latin typeface="Cambria Math"/>
                                </a:rPr>
                                <m:t>𝟏</m:t>
                              </m:r>
                            </m:sub>
                          </m:sSub>
                          <m:r>
                            <m:rPr>
                              <m:nor/>
                            </m:rPr>
                            <a:rPr lang="en-IE" sz="2400" b="1" dirty="0">
                              <a:solidFill>
                                <a:srgbClr val="00B050"/>
                              </a:solidFill>
                              <a:latin typeface="Cambria" panose="02040503050406030204" pitchFamily="18" charset="0"/>
                            </a:rPr>
                            <m:t>)²+</m:t>
                          </m:r>
                          <m:r>
                            <m:rPr>
                              <m:nor/>
                            </m:rPr>
                            <a:rPr lang="en-IE" sz="2400" b="1" dirty="0">
                              <a:solidFill>
                                <a:srgbClr val="00B050"/>
                              </a:solidFill>
                            </a:rPr>
                            <m:t> </m:t>
                          </m:r>
                          <m:sSub>
                            <m:sSubPr>
                              <m:ctrlPr>
                                <a:rPr lang="en-IE" sz="2400" b="1" i="1">
                                  <a:solidFill>
                                    <a:srgbClr val="00B050"/>
                                  </a:solidFill>
                                  <a:latin typeface="Cambria Math" panose="02040503050406030204" pitchFamily="18" charset="0"/>
                                </a:rPr>
                              </m:ctrlPr>
                            </m:sSubPr>
                            <m:e>
                              <m:r>
                                <a:rPr lang="en-IE" sz="2400" b="1" i="1">
                                  <a:solidFill>
                                    <a:srgbClr val="00B050"/>
                                  </a:solidFill>
                                  <a:latin typeface="Cambria Math"/>
                                </a:rPr>
                                <m:t> (</m:t>
                              </m:r>
                              <m:r>
                                <a:rPr lang="en-IE" sz="2400" b="1" i="1">
                                  <a:solidFill>
                                    <a:srgbClr val="00B050"/>
                                  </a:solidFill>
                                  <a:latin typeface="Cambria Math"/>
                                </a:rPr>
                                <m:t>𝒚</m:t>
                              </m:r>
                            </m:e>
                            <m:sub>
                              <m:r>
                                <a:rPr lang="en-IE" sz="2400" b="1" i="1">
                                  <a:solidFill>
                                    <a:srgbClr val="00B050"/>
                                  </a:solidFill>
                                  <a:latin typeface="Cambria Math"/>
                                </a:rPr>
                                <m:t>𝟐</m:t>
                              </m:r>
                            </m:sub>
                          </m:sSub>
                          <m:r>
                            <m:rPr>
                              <m:nor/>
                            </m:rPr>
                            <a:rPr lang="en-IE" sz="2400" b="1" dirty="0">
                              <a:solidFill>
                                <a:srgbClr val="00B050"/>
                              </a:solidFill>
                              <a:latin typeface="Cambria" panose="02040503050406030204" pitchFamily="18" charset="0"/>
                            </a:rPr>
                            <m:t>−</m:t>
                          </m:r>
                          <m:sSub>
                            <m:sSubPr>
                              <m:ctrlPr>
                                <a:rPr lang="en-IE" sz="2400" b="1" i="1" dirty="0">
                                  <a:solidFill>
                                    <a:srgbClr val="00B050"/>
                                  </a:solidFill>
                                  <a:latin typeface="Cambria Math" panose="02040503050406030204" pitchFamily="18" charset="0"/>
                                </a:rPr>
                              </m:ctrlPr>
                            </m:sSubPr>
                            <m:e>
                              <m:r>
                                <a:rPr lang="en-IE" sz="2400" b="1" i="1" dirty="0">
                                  <a:solidFill>
                                    <a:srgbClr val="00B050"/>
                                  </a:solidFill>
                                  <a:latin typeface="Cambria Math"/>
                                </a:rPr>
                                <m:t>𝒚</m:t>
                              </m:r>
                            </m:e>
                            <m:sub>
                              <m:r>
                                <a:rPr lang="en-IE" sz="2400" b="1" i="1" dirty="0">
                                  <a:solidFill>
                                    <a:srgbClr val="00B050"/>
                                  </a:solidFill>
                                  <a:latin typeface="Cambria Math"/>
                                </a:rPr>
                                <m:t>𝟏</m:t>
                              </m:r>
                            </m:sub>
                          </m:sSub>
                          <m:r>
                            <m:rPr>
                              <m:nor/>
                            </m:rPr>
                            <a:rPr lang="en-IE" sz="2400" b="1" dirty="0">
                              <a:solidFill>
                                <a:srgbClr val="00B050"/>
                              </a:solidFill>
                              <a:latin typeface="Cambria" panose="02040503050406030204" pitchFamily="18" charset="0"/>
                            </a:rPr>
                            <m:t>)²  </m:t>
                          </m:r>
                        </m:e>
                      </m:rad>
                    </m:oMath>
                  </m:oMathPara>
                </a14:m>
                <a:endParaRPr lang="en-IE" sz="2400" b="1" dirty="0" smtClean="0">
                  <a:solidFill>
                    <a:srgbClr val="00B050"/>
                  </a:solidFill>
                  <a:latin typeface="Cambria" panose="02040503050406030204" pitchFamily="18"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4793604" y="1613905"/>
                <a:ext cx="4479240" cy="843885"/>
              </a:xfrm>
              <a:prstGeom prst="rect">
                <a:avLst/>
              </a:prstGeom>
              <a:blipFill rotWithShape="1">
                <a:blip r:embed="rId5"/>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4793604" y="2610190"/>
                <a:ext cx="4506747" cy="8438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IE" sz="2400" b="1" i="1" smtClean="0">
                              <a:solidFill>
                                <a:srgbClr val="00B050"/>
                              </a:solidFill>
                              <a:latin typeface="Cambria Math" panose="02040503050406030204" pitchFamily="18" charset="0"/>
                            </a:rPr>
                          </m:ctrlPr>
                        </m:dPr>
                        <m:e>
                          <m:r>
                            <a:rPr lang="en-IE" sz="2400" b="1" i="1" smtClean="0">
                              <a:solidFill>
                                <a:srgbClr val="00B050"/>
                              </a:solidFill>
                              <a:latin typeface="Cambria Math"/>
                            </a:rPr>
                            <m:t>𝑨𝑩</m:t>
                          </m:r>
                        </m:e>
                      </m:d>
                      <m:r>
                        <a:rPr lang="en-IE" sz="2400" b="1" i="1" smtClean="0">
                          <a:solidFill>
                            <a:srgbClr val="00B050"/>
                          </a:solidFill>
                          <a:latin typeface="Cambria Math"/>
                        </a:rPr>
                        <m:t>=</m:t>
                      </m:r>
                      <m:rad>
                        <m:radPr>
                          <m:degHide m:val="on"/>
                          <m:ctrlPr>
                            <a:rPr lang="en-IE" sz="2400" b="1" i="1" smtClean="0">
                              <a:solidFill>
                                <a:srgbClr val="00B050"/>
                              </a:solidFill>
                              <a:latin typeface="Cambria Math" panose="02040503050406030204" pitchFamily="18" charset="0"/>
                            </a:rPr>
                          </m:ctrlPr>
                        </m:radPr>
                        <m:deg/>
                        <m:e>
                          <m:r>
                            <a:rPr lang="en-IE" sz="2400" b="1" i="1" smtClean="0">
                              <a:solidFill>
                                <a:srgbClr val="00B050"/>
                              </a:solidFill>
                              <a:latin typeface="Cambria Math"/>
                            </a:rPr>
                            <m:t>   </m:t>
                          </m:r>
                          <m:r>
                            <m:rPr>
                              <m:nor/>
                            </m:rPr>
                            <a:rPr lang="en-IE" sz="2400" b="1" i="0" smtClean="0">
                              <a:solidFill>
                                <a:srgbClr val="00B050"/>
                              </a:solidFill>
                              <a:latin typeface="Cambria Math"/>
                            </a:rPr>
                            <m:t>(2− 1</m:t>
                          </m:r>
                          <m:r>
                            <m:rPr>
                              <m:nor/>
                            </m:rPr>
                            <a:rPr lang="en-IE" sz="2400" b="1" dirty="0">
                              <a:solidFill>
                                <a:srgbClr val="00B050"/>
                              </a:solidFill>
                              <a:latin typeface="Cambria" panose="02040503050406030204" pitchFamily="18" charset="0"/>
                            </a:rPr>
                            <m:t>)²</m:t>
                          </m:r>
                          <m:r>
                            <m:rPr>
                              <m:nor/>
                            </m:rPr>
                            <a:rPr lang="en-IE" sz="2400" b="1" i="0" dirty="0" smtClean="0">
                              <a:solidFill>
                                <a:srgbClr val="00B050"/>
                              </a:solidFill>
                              <a:latin typeface="Cambria" panose="02040503050406030204" pitchFamily="18" charset="0"/>
                            </a:rPr>
                            <m:t>   </m:t>
                          </m:r>
                          <m:r>
                            <m:rPr>
                              <m:nor/>
                            </m:rPr>
                            <a:rPr lang="en-IE" sz="2400" b="1" dirty="0">
                              <a:solidFill>
                                <a:srgbClr val="00B050"/>
                              </a:solidFill>
                              <a:latin typeface="Cambria" panose="02040503050406030204" pitchFamily="18" charset="0"/>
                            </a:rPr>
                            <m:t>+</m:t>
                          </m:r>
                          <m:r>
                            <m:rPr>
                              <m:nor/>
                            </m:rPr>
                            <a:rPr lang="en-IE" sz="2400" b="1" i="0" dirty="0" smtClean="0">
                              <a:solidFill>
                                <a:srgbClr val="00B050"/>
                              </a:solidFill>
                              <a:latin typeface="Cambria" panose="02040503050406030204" pitchFamily="18" charset="0"/>
                            </a:rPr>
                            <m:t>   ( 2− 1</m:t>
                          </m:r>
                          <m:r>
                            <m:rPr>
                              <m:nor/>
                            </m:rPr>
                            <a:rPr lang="en-IE" sz="2400" b="1" dirty="0">
                              <a:solidFill>
                                <a:srgbClr val="00B050"/>
                              </a:solidFill>
                              <a:latin typeface="Cambria" panose="02040503050406030204" pitchFamily="18" charset="0"/>
                            </a:rPr>
                            <m:t>)²  </m:t>
                          </m:r>
                        </m:e>
                      </m:rad>
                    </m:oMath>
                  </m:oMathPara>
                </a14:m>
                <a:endParaRPr lang="en-IE" sz="2400" b="1" dirty="0" smtClean="0">
                  <a:solidFill>
                    <a:srgbClr val="00B050"/>
                  </a:solidFill>
                  <a:latin typeface="Cambria" panose="02040503050406030204" pitchFamily="18"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4793604" y="2610190"/>
                <a:ext cx="4506747" cy="843885"/>
              </a:xfrm>
              <a:prstGeom prst="rect">
                <a:avLst/>
              </a:prstGeom>
              <a:blipFill rotWithShape="1">
                <a:blip r:embed="rId6"/>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4819876" y="3818912"/>
                <a:ext cx="3815853" cy="8438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IE" sz="2400" b="1" i="1" smtClean="0">
                              <a:solidFill>
                                <a:srgbClr val="00B050"/>
                              </a:solidFill>
                              <a:latin typeface="Cambria Math" panose="02040503050406030204" pitchFamily="18" charset="0"/>
                            </a:rPr>
                          </m:ctrlPr>
                        </m:dPr>
                        <m:e>
                          <m:r>
                            <a:rPr lang="en-IE" sz="2400" b="1" i="1" smtClean="0">
                              <a:solidFill>
                                <a:srgbClr val="00B050"/>
                              </a:solidFill>
                              <a:latin typeface="Cambria Math"/>
                            </a:rPr>
                            <m:t>𝑨𝑩</m:t>
                          </m:r>
                        </m:e>
                      </m:d>
                      <m:r>
                        <a:rPr lang="en-IE" sz="2400" b="1" i="1" smtClean="0">
                          <a:solidFill>
                            <a:srgbClr val="00B050"/>
                          </a:solidFill>
                          <a:latin typeface="Cambria Math"/>
                        </a:rPr>
                        <m:t>=</m:t>
                      </m:r>
                      <m:rad>
                        <m:radPr>
                          <m:degHide m:val="on"/>
                          <m:ctrlPr>
                            <a:rPr lang="en-IE" sz="2400" b="1" i="1" smtClean="0">
                              <a:solidFill>
                                <a:srgbClr val="00B050"/>
                              </a:solidFill>
                              <a:latin typeface="Cambria Math" panose="02040503050406030204" pitchFamily="18" charset="0"/>
                            </a:rPr>
                          </m:ctrlPr>
                        </m:radPr>
                        <m:deg/>
                        <m:e>
                          <m:r>
                            <m:rPr>
                              <m:nor/>
                            </m:rPr>
                            <a:rPr lang="en-IE" sz="2400" b="1" i="0" smtClean="0">
                              <a:solidFill>
                                <a:srgbClr val="00B050"/>
                              </a:solidFill>
                              <a:latin typeface="Cambria Math"/>
                            </a:rPr>
                            <m:t>      (1</m:t>
                          </m:r>
                          <m:r>
                            <m:rPr>
                              <m:nor/>
                            </m:rPr>
                            <a:rPr lang="en-IE" sz="2400" b="1" dirty="0">
                              <a:solidFill>
                                <a:srgbClr val="00B050"/>
                              </a:solidFill>
                              <a:latin typeface="Cambria" panose="02040503050406030204" pitchFamily="18" charset="0"/>
                            </a:rPr>
                            <m:t>)²</m:t>
                          </m:r>
                          <m:r>
                            <m:rPr>
                              <m:nor/>
                            </m:rPr>
                            <a:rPr lang="en-IE" sz="2400" b="1" i="0" dirty="0" smtClean="0">
                              <a:solidFill>
                                <a:srgbClr val="00B050"/>
                              </a:solidFill>
                              <a:latin typeface="Cambria" panose="02040503050406030204" pitchFamily="18" charset="0"/>
                            </a:rPr>
                            <m:t>    </m:t>
                          </m:r>
                          <m:r>
                            <m:rPr>
                              <m:nor/>
                            </m:rPr>
                            <a:rPr lang="en-IE" sz="2400" b="1" dirty="0">
                              <a:solidFill>
                                <a:srgbClr val="00B050"/>
                              </a:solidFill>
                              <a:latin typeface="Cambria" panose="02040503050406030204" pitchFamily="18" charset="0"/>
                            </a:rPr>
                            <m:t>+</m:t>
                          </m:r>
                          <m:r>
                            <m:rPr>
                              <m:nor/>
                            </m:rPr>
                            <a:rPr lang="en-IE" sz="2400" b="1" i="0" dirty="0" smtClean="0">
                              <a:solidFill>
                                <a:srgbClr val="00B050"/>
                              </a:solidFill>
                              <a:latin typeface="Cambria" panose="02040503050406030204" pitchFamily="18" charset="0"/>
                            </a:rPr>
                            <m:t>   (1</m:t>
                          </m:r>
                          <m:r>
                            <m:rPr>
                              <m:nor/>
                            </m:rPr>
                            <a:rPr lang="en-IE" sz="2400" b="1" dirty="0">
                              <a:solidFill>
                                <a:srgbClr val="00B050"/>
                              </a:solidFill>
                              <a:latin typeface="Cambria" panose="02040503050406030204" pitchFamily="18" charset="0"/>
                            </a:rPr>
                            <m:t>)²  </m:t>
                          </m:r>
                        </m:e>
                      </m:rad>
                    </m:oMath>
                  </m:oMathPara>
                </a14:m>
                <a:endParaRPr lang="en-IE" sz="2400" b="1" dirty="0" smtClean="0">
                  <a:solidFill>
                    <a:srgbClr val="00B050"/>
                  </a:solidFill>
                  <a:latin typeface="Cambria" panose="02040503050406030204" pitchFamily="18"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4819876" y="3818912"/>
                <a:ext cx="3815853" cy="843885"/>
              </a:xfrm>
              <a:prstGeom prst="rect">
                <a:avLst/>
              </a:prstGeom>
              <a:blipFill rotWithShape="1">
                <a:blip r:embed="rId7"/>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4861914" y="5070478"/>
                <a:ext cx="3152210" cy="50712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IE" sz="2400" b="1" i="1" smtClean="0">
                              <a:solidFill>
                                <a:srgbClr val="00B050"/>
                              </a:solidFill>
                              <a:latin typeface="Cambria Math" panose="02040503050406030204" pitchFamily="18" charset="0"/>
                            </a:rPr>
                          </m:ctrlPr>
                        </m:dPr>
                        <m:e>
                          <m:r>
                            <a:rPr lang="en-IE" sz="2400" b="1" i="1" smtClean="0">
                              <a:solidFill>
                                <a:srgbClr val="00B050"/>
                              </a:solidFill>
                              <a:latin typeface="Cambria Math"/>
                            </a:rPr>
                            <m:t>𝑨𝑩</m:t>
                          </m:r>
                        </m:e>
                      </m:d>
                      <m:r>
                        <a:rPr lang="en-IE" sz="2400" b="1" i="1" smtClean="0">
                          <a:solidFill>
                            <a:srgbClr val="00B050"/>
                          </a:solidFill>
                          <a:latin typeface="Cambria Math"/>
                        </a:rPr>
                        <m:t>=</m:t>
                      </m:r>
                      <m:rad>
                        <m:radPr>
                          <m:degHide m:val="on"/>
                          <m:ctrlPr>
                            <a:rPr lang="en-IE" sz="2400" b="1" i="1" smtClean="0">
                              <a:solidFill>
                                <a:srgbClr val="00B050"/>
                              </a:solidFill>
                              <a:latin typeface="Cambria Math" panose="02040503050406030204" pitchFamily="18" charset="0"/>
                            </a:rPr>
                          </m:ctrlPr>
                        </m:radPr>
                        <m:deg/>
                        <m:e>
                          <m:r>
                            <m:rPr>
                              <m:nor/>
                            </m:rPr>
                            <a:rPr lang="en-IE" sz="2400" b="1" i="0" smtClean="0">
                              <a:solidFill>
                                <a:srgbClr val="00B050"/>
                              </a:solidFill>
                              <a:latin typeface="Cambria Math"/>
                            </a:rPr>
                            <m:t>      1</m:t>
                          </m:r>
                          <m:r>
                            <m:rPr>
                              <m:nor/>
                            </m:rPr>
                            <a:rPr lang="en-IE" sz="2400" b="1" i="0" dirty="0" smtClean="0">
                              <a:solidFill>
                                <a:srgbClr val="00B050"/>
                              </a:solidFill>
                              <a:latin typeface="Cambria" panose="02040503050406030204" pitchFamily="18" charset="0"/>
                            </a:rPr>
                            <m:t>    </m:t>
                          </m:r>
                          <m:r>
                            <m:rPr>
                              <m:nor/>
                            </m:rPr>
                            <a:rPr lang="en-IE" sz="2400" b="1" dirty="0">
                              <a:solidFill>
                                <a:srgbClr val="00B050"/>
                              </a:solidFill>
                              <a:latin typeface="Cambria" panose="02040503050406030204" pitchFamily="18" charset="0"/>
                            </a:rPr>
                            <m:t>+</m:t>
                          </m:r>
                          <m:r>
                            <m:rPr>
                              <m:nor/>
                            </m:rPr>
                            <a:rPr lang="en-IE" sz="2400" b="1" i="0" dirty="0" smtClean="0">
                              <a:solidFill>
                                <a:srgbClr val="00B050"/>
                              </a:solidFill>
                              <a:latin typeface="Cambria" panose="02040503050406030204" pitchFamily="18" charset="0"/>
                            </a:rPr>
                            <m:t>     1</m:t>
                          </m:r>
                          <m:r>
                            <m:rPr>
                              <m:nor/>
                            </m:rPr>
                            <a:rPr lang="en-IE" sz="2400" b="1" dirty="0">
                              <a:solidFill>
                                <a:srgbClr val="00B050"/>
                              </a:solidFill>
                              <a:latin typeface="Cambria" panose="02040503050406030204" pitchFamily="18" charset="0"/>
                            </a:rPr>
                            <m:t>  </m:t>
                          </m:r>
                        </m:e>
                      </m:rad>
                    </m:oMath>
                  </m:oMathPara>
                </a14:m>
                <a:endParaRPr lang="en-IE" sz="2400" b="1" dirty="0" smtClean="0">
                  <a:solidFill>
                    <a:srgbClr val="00B050"/>
                  </a:solidFill>
                  <a:latin typeface="Cambria" panose="02040503050406030204" pitchFamily="18"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4861914" y="5070478"/>
                <a:ext cx="3152210" cy="507127"/>
              </a:xfrm>
              <a:prstGeom prst="rect">
                <a:avLst/>
              </a:prstGeom>
              <a:blipFill rotWithShape="1">
                <a:blip r:embed="rId8"/>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5017956" y="5987092"/>
                <a:ext cx="2468694" cy="497637"/>
              </a:xfrm>
              <a:prstGeom prst="rect">
                <a:avLst/>
              </a:prstGeom>
              <a:solidFill>
                <a:schemeClr val="accent3">
                  <a:lumMod val="20000"/>
                  <a:lumOff val="80000"/>
                </a:schemeClr>
              </a:solidFill>
              <a:ln w="60325">
                <a:solidFill>
                  <a:schemeClr val="tx1"/>
                </a:solidFill>
              </a:ln>
            </p:spPr>
            <p:txBody>
              <a:bodyPr wrap="square" rtlCol="0">
                <a:spAutoFit/>
              </a:bodyPr>
              <a:lstStyle/>
              <a:p>
                <a:r>
                  <a:rPr lang="en-IE" sz="2400" b="1" dirty="0" smtClean="0">
                    <a:solidFill>
                      <a:srgbClr val="00B050"/>
                    </a:solidFill>
                    <a:latin typeface="Cambria" panose="02040503050406030204" pitchFamily="18" charset="0"/>
                  </a:rPr>
                  <a:t>    |AB|  =  </a:t>
                </a:r>
                <a14:m>
                  <m:oMath xmlns:m="http://schemas.openxmlformats.org/officeDocument/2006/math">
                    <m:r>
                      <a:rPr lang="en-IE" sz="2400" b="1" i="0" smtClean="0">
                        <a:solidFill>
                          <a:srgbClr val="00B050"/>
                        </a:solidFill>
                        <a:latin typeface="Cambria Math"/>
                      </a:rPr>
                      <m:t>    </m:t>
                    </m:r>
                    <m:rad>
                      <m:radPr>
                        <m:degHide m:val="on"/>
                        <m:ctrlPr>
                          <a:rPr lang="en-IE" sz="2400" b="1" i="1" smtClean="0">
                            <a:solidFill>
                              <a:srgbClr val="00B050"/>
                            </a:solidFill>
                            <a:latin typeface="Cambria Math" panose="02040503050406030204" pitchFamily="18" charset="0"/>
                          </a:rPr>
                        </m:ctrlPr>
                      </m:radPr>
                      <m:deg/>
                      <m:e>
                        <m:r>
                          <a:rPr lang="en-IE" sz="2400" b="1" i="1" smtClean="0">
                            <a:solidFill>
                              <a:srgbClr val="00B050"/>
                            </a:solidFill>
                            <a:latin typeface="Cambria Math"/>
                          </a:rPr>
                          <m:t>𝟐</m:t>
                        </m:r>
                      </m:e>
                    </m:rad>
                  </m:oMath>
                </a14:m>
                <a:endParaRPr lang="en-IE" sz="2400" b="1" dirty="0" smtClean="0">
                  <a:solidFill>
                    <a:srgbClr val="00B050"/>
                  </a:solidFill>
                  <a:latin typeface="Cambria" panose="02040503050406030204" pitchFamily="18" charset="0"/>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5017956" y="5987092"/>
                <a:ext cx="2468694" cy="497637"/>
              </a:xfrm>
              <a:prstGeom prst="rect">
                <a:avLst/>
              </a:prstGeom>
              <a:blipFill rotWithShape="1">
                <a:blip r:embed="rId9"/>
                <a:stretch>
                  <a:fillRect b="-18478"/>
                </a:stretch>
              </a:blipFill>
              <a:ln w="60325">
                <a:solidFill>
                  <a:schemeClr val="tx1"/>
                </a:solidFill>
              </a:ln>
            </p:spPr>
            <p:txBody>
              <a:bodyPr/>
              <a:lstStyle/>
              <a:p>
                <a:r>
                  <a:rPr lang="en-IE">
                    <a:noFill/>
                  </a:rPr>
                  <a:t> </a:t>
                </a:r>
              </a:p>
            </p:txBody>
          </p:sp>
        </mc:Fallback>
      </mc:AlternateContent>
      <p:sp>
        <p:nvSpPr>
          <p:cNvPr id="40" name="Title 1"/>
          <p:cNvSpPr txBox="1">
            <a:spLocks/>
          </p:cNvSpPr>
          <p:nvPr/>
        </p:nvSpPr>
        <p:spPr bwMode="auto">
          <a:xfrm>
            <a:off x="196492" y="40189"/>
            <a:ext cx="8831539" cy="648000"/>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2400" b="1">
                <a:solidFill>
                  <a:schemeClr val="tx1"/>
                </a:solidFill>
                <a:effectLst>
                  <a:outerShdw blurRad="38100" dist="38100" dir="2700000" algn="tl">
                    <a:srgbClr val="000000">
                      <a:alpha val="43137"/>
                    </a:srgbClr>
                  </a:outerShdw>
                </a:effectLst>
                <a:latin typeface="Century Gothic" pitchFamily="34" charset="0"/>
                <a:ea typeface="+mj-ea"/>
                <a:cs typeface="+mj-cs"/>
              </a:defRPr>
            </a:lvl1pPr>
            <a:lvl2pPr algn="l" rtl="0" eaLnBrk="1" fontAlgn="base" hangingPunct="1">
              <a:spcBef>
                <a:spcPct val="0"/>
              </a:spcBef>
              <a:spcAft>
                <a:spcPct val="0"/>
              </a:spcAft>
              <a:defRPr sz="1400" b="1">
                <a:solidFill>
                  <a:schemeClr val="tx2"/>
                </a:solidFill>
                <a:latin typeface="Tahoma" pitchFamily="34" charset="0"/>
              </a:defRPr>
            </a:lvl2pPr>
            <a:lvl3pPr algn="l" rtl="0" eaLnBrk="1" fontAlgn="base" hangingPunct="1">
              <a:spcBef>
                <a:spcPct val="0"/>
              </a:spcBef>
              <a:spcAft>
                <a:spcPct val="0"/>
              </a:spcAft>
              <a:defRPr sz="1400" b="1">
                <a:solidFill>
                  <a:schemeClr val="tx2"/>
                </a:solidFill>
                <a:latin typeface="Tahoma" pitchFamily="34" charset="0"/>
              </a:defRPr>
            </a:lvl3pPr>
            <a:lvl4pPr algn="l" rtl="0" eaLnBrk="1" fontAlgn="base" hangingPunct="1">
              <a:spcBef>
                <a:spcPct val="0"/>
              </a:spcBef>
              <a:spcAft>
                <a:spcPct val="0"/>
              </a:spcAft>
              <a:defRPr sz="1400" b="1">
                <a:solidFill>
                  <a:schemeClr val="tx2"/>
                </a:solidFill>
                <a:latin typeface="Tahoma" pitchFamily="34" charset="0"/>
              </a:defRPr>
            </a:lvl4pPr>
            <a:lvl5pPr algn="l" rtl="0" eaLnBrk="1" fontAlgn="base" hangingPunct="1">
              <a:spcBef>
                <a:spcPct val="0"/>
              </a:spcBef>
              <a:spcAft>
                <a:spcPct val="0"/>
              </a:spcAft>
              <a:defRPr sz="1400" b="1">
                <a:solidFill>
                  <a:schemeClr val="tx2"/>
                </a:solidFill>
                <a:latin typeface="Tahoma" pitchFamily="34" charset="0"/>
              </a:defRPr>
            </a:lvl5pPr>
            <a:lvl6pPr marL="457200" algn="ctr" rtl="0" eaLnBrk="1" fontAlgn="base" hangingPunct="1">
              <a:spcBef>
                <a:spcPct val="0"/>
              </a:spcBef>
              <a:spcAft>
                <a:spcPct val="0"/>
              </a:spcAft>
              <a:defRPr sz="1600" b="1">
                <a:solidFill>
                  <a:schemeClr val="tx2"/>
                </a:solidFill>
                <a:latin typeface="Tahoma" pitchFamily="34" charset="0"/>
              </a:defRPr>
            </a:lvl6pPr>
            <a:lvl7pPr marL="914400" algn="ctr" rtl="0" eaLnBrk="1" fontAlgn="base" hangingPunct="1">
              <a:spcBef>
                <a:spcPct val="0"/>
              </a:spcBef>
              <a:spcAft>
                <a:spcPct val="0"/>
              </a:spcAft>
              <a:defRPr sz="1600" b="1">
                <a:solidFill>
                  <a:schemeClr val="tx2"/>
                </a:solidFill>
                <a:latin typeface="Tahoma" pitchFamily="34" charset="0"/>
              </a:defRPr>
            </a:lvl7pPr>
            <a:lvl8pPr marL="1371600" algn="ctr" rtl="0" eaLnBrk="1" fontAlgn="base" hangingPunct="1">
              <a:spcBef>
                <a:spcPct val="0"/>
              </a:spcBef>
              <a:spcAft>
                <a:spcPct val="0"/>
              </a:spcAft>
              <a:defRPr sz="1600" b="1">
                <a:solidFill>
                  <a:schemeClr val="tx2"/>
                </a:solidFill>
                <a:latin typeface="Tahoma" pitchFamily="34" charset="0"/>
              </a:defRPr>
            </a:lvl8pPr>
            <a:lvl9pPr marL="1828800" algn="ctr" rtl="0" eaLnBrk="1" fontAlgn="base" hangingPunct="1">
              <a:spcBef>
                <a:spcPct val="0"/>
              </a:spcBef>
              <a:spcAft>
                <a:spcPct val="0"/>
              </a:spcAft>
              <a:defRPr sz="1600" b="1">
                <a:solidFill>
                  <a:schemeClr val="tx2"/>
                </a:solidFill>
                <a:latin typeface="Tahoma" pitchFamily="34" charset="0"/>
              </a:defRPr>
            </a:lvl9pPr>
          </a:lstStyle>
          <a:p>
            <a:pPr algn="l"/>
            <a:r>
              <a:rPr lang="en-IE" sz="2800" kern="0" dirty="0" smtClean="0"/>
              <a:t>(1)                                    </a:t>
            </a:r>
            <a:r>
              <a:rPr lang="en-IE" sz="2800" u="sng" kern="0" dirty="0" smtClean="0"/>
              <a:t>Length Formula (Distance)</a:t>
            </a:r>
            <a:endParaRPr lang="en-IE" sz="2800" u="sng" kern="0" dirty="0"/>
          </a:p>
        </p:txBody>
      </p:sp>
      <p:cxnSp>
        <p:nvCxnSpPr>
          <p:cNvPr id="41" name="Straight Arrow Connector 40"/>
          <p:cNvCxnSpPr/>
          <p:nvPr/>
        </p:nvCxnSpPr>
        <p:spPr bwMode="auto">
          <a:xfrm>
            <a:off x="2082093" y="1981980"/>
            <a:ext cx="176437" cy="386587"/>
          </a:xfrm>
          <a:prstGeom prst="straightConnector1">
            <a:avLst/>
          </a:prstGeom>
          <a:solidFill>
            <a:schemeClr val="hlink">
              <a:alpha val="64999"/>
            </a:schemeClr>
          </a:solidFill>
          <a:ln w="28575" cap="flat" cmpd="sng" algn="ctr">
            <a:solidFill>
              <a:schemeClr val="accent4">
                <a:lumMod val="50000"/>
              </a:schemeClr>
            </a:solidFill>
            <a:prstDash val="solid"/>
            <a:round/>
            <a:headEnd type="none" w="med" len="med"/>
            <a:tailEnd type="arrow"/>
          </a:ln>
          <a:effectLst/>
        </p:spPr>
      </p:cxnSp>
      <p:cxnSp>
        <p:nvCxnSpPr>
          <p:cNvPr id="42" name="Straight Arrow Connector 41"/>
          <p:cNvCxnSpPr/>
          <p:nvPr/>
        </p:nvCxnSpPr>
        <p:spPr bwMode="auto">
          <a:xfrm>
            <a:off x="3064034" y="1122035"/>
            <a:ext cx="398698" cy="175413"/>
          </a:xfrm>
          <a:prstGeom prst="straightConnector1">
            <a:avLst/>
          </a:prstGeom>
          <a:solidFill>
            <a:schemeClr val="hlink">
              <a:alpha val="64999"/>
            </a:schemeClr>
          </a:solidFill>
          <a:ln w="28575" cap="flat" cmpd="sng" algn="ctr">
            <a:solidFill>
              <a:schemeClr val="accent4">
                <a:lumMod val="50000"/>
              </a:schemeClr>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43" name="Rectangle 42"/>
              <p:cNvSpPr/>
              <p:nvPr/>
            </p:nvSpPr>
            <p:spPr>
              <a:xfrm>
                <a:off x="1390809" y="1534590"/>
                <a:ext cx="1105238"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E" sz="2000" b="1" i="1" smtClean="0">
                              <a:solidFill>
                                <a:srgbClr val="FF0000"/>
                              </a:solidFill>
                              <a:latin typeface="Cambria Math" panose="02040503050406030204" pitchFamily="18" charset="0"/>
                            </a:rPr>
                          </m:ctrlPr>
                        </m:sSubPr>
                        <m:e>
                          <m:r>
                            <a:rPr lang="en-IE" sz="2000" b="1" i="1">
                              <a:solidFill>
                                <a:srgbClr val="FF0000"/>
                              </a:solidFill>
                              <a:latin typeface="Cambria Math"/>
                            </a:rPr>
                            <m:t> (</m:t>
                          </m:r>
                          <m:r>
                            <a:rPr lang="en-IE" sz="2000" b="1" i="1">
                              <a:solidFill>
                                <a:srgbClr val="FF0000"/>
                              </a:solidFill>
                              <a:latin typeface="Cambria Math"/>
                            </a:rPr>
                            <m:t>𝒙</m:t>
                          </m:r>
                        </m:e>
                        <m:sub>
                          <m:r>
                            <a:rPr lang="en-IE" sz="2000" b="1" i="1" smtClean="0">
                              <a:solidFill>
                                <a:srgbClr val="FF0000"/>
                              </a:solidFill>
                              <a:latin typeface="Cambria Math"/>
                            </a:rPr>
                            <m:t>𝟏</m:t>
                          </m:r>
                        </m:sub>
                      </m:sSub>
                      <m:r>
                        <m:rPr>
                          <m:nor/>
                        </m:rPr>
                        <a:rPr lang="en-IE" sz="2000" b="1" i="0" smtClean="0">
                          <a:solidFill>
                            <a:srgbClr val="FF0000"/>
                          </a:solidFill>
                          <a:latin typeface="Cambria Math"/>
                        </a:rPr>
                        <m:t>,</m:t>
                      </m:r>
                      <m:sSub>
                        <m:sSubPr>
                          <m:ctrlPr>
                            <a:rPr lang="en-IE" sz="2000" b="1" i="1" dirty="0">
                              <a:solidFill>
                                <a:srgbClr val="FF0000"/>
                              </a:solidFill>
                              <a:latin typeface="Cambria Math" panose="02040503050406030204" pitchFamily="18" charset="0"/>
                            </a:rPr>
                          </m:ctrlPr>
                        </m:sSubPr>
                        <m:e>
                          <m:r>
                            <a:rPr lang="en-IE" sz="2000" b="1" i="1" dirty="0" smtClean="0">
                              <a:solidFill>
                                <a:srgbClr val="FF0000"/>
                              </a:solidFill>
                              <a:latin typeface="Cambria Math"/>
                            </a:rPr>
                            <m:t>𝒚</m:t>
                          </m:r>
                        </m:e>
                        <m:sub>
                          <m:r>
                            <a:rPr lang="en-IE" sz="2000" b="1" i="1" dirty="0" smtClean="0">
                              <a:solidFill>
                                <a:srgbClr val="FF0000"/>
                              </a:solidFill>
                              <a:latin typeface="Cambria Math"/>
                            </a:rPr>
                            <m:t>𝟏</m:t>
                          </m:r>
                        </m:sub>
                      </m:sSub>
                      <m:r>
                        <m:rPr>
                          <m:nor/>
                        </m:rPr>
                        <a:rPr lang="en-IE" sz="2000" b="1" dirty="0">
                          <a:solidFill>
                            <a:srgbClr val="FF0000"/>
                          </a:solidFill>
                          <a:latin typeface="Cambria" panose="02040503050406030204" pitchFamily="18" charset="0"/>
                        </a:rPr>
                        <m:t>)</m:t>
                      </m:r>
                    </m:oMath>
                  </m:oMathPara>
                </a14:m>
                <a:endParaRPr lang="en-IE" sz="2000" dirty="0">
                  <a:solidFill>
                    <a:srgbClr val="FF0000"/>
                  </a:solidFill>
                </a:endParaRPr>
              </a:p>
            </p:txBody>
          </p:sp>
        </mc:Choice>
        <mc:Fallback xmlns="">
          <p:sp>
            <p:nvSpPr>
              <p:cNvPr id="43" name="Rectangle 42"/>
              <p:cNvSpPr>
                <a:spLocks noRot="1" noChangeAspect="1" noMove="1" noResize="1" noEditPoints="1" noAdjustHandles="1" noChangeArrowheads="1" noChangeShapeType="1" noTextEdit="1"/>
              </p:cNvSpPr>
              <p:nvPr/>
            </p:nvSpPr>
            <p:spPr>
              <a:xfrm>
                <a:off x="1390809" y="1534590"/>
                <a:ext cx="1105238" cy="400110"/>
              </a:xfrm>
              <a:prstGeom prst="rect">
                <a:avLst/>
              </a:prstGeom>
              <a:blipFill rotWithShape="1">
                <a:blip r:embed="rId11"/>
                <a:stretch>
                  <a:fillRect r="-552" b="-18462"/>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44" name="Rectangle 43"/>
              <p:cNvSpPr/>
              <p:nvPr/>
            </p:nvSpPr>
            <p:spPr>
              <a:xfrm>
                <a:off x="2036706" y="842788"/>
                <a:ext cx="110523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E" sz="2000" b="1" i="1" smtClean="0">
                              <a:solidFill>
                                <a:srgbClr val="FF0000"/>
                              </a:solidFill>
                              <a:latin typeface="Cambria Math" panose="02040503050406030204" pitchFamily="18" charset="0"/>
                            </a:rPr>
                          </m:ctrlPr>
                        </m:sSubPr>
                        <m:e>
                          <m:r>
                            <a:rPr lang="en-IE" sz="2000" b="1" i="1">
                              <a:solidFill>
                                <a:srgbClr val="FF0000"/>
                              </a:solidFill>
                              <a:latin typeface="Cambria Math"/>
                            </a:rPr>
                            <m:t> (</m:t>
                          </m:r>
                          <m:r>
                            <a:rPr lang="en-IE" sz="2000" b="1" i="1">
                              <a:solidFill>
                                <a:srgbClr val="FF0000"/>
                              </a:solidFill>
                              <a:latin typeface="Cambria Math"/>
                            </a:rPr>
                            <m:t>𝒙</m:t>
                          </m:r>
                        </m:e>
                        <m:sub>
                          <m:r>
                            <a:rPr lang="en-IE" sz="2000" b="1" i="1" smtClean="0">
                              <a:solidFill>
                                <a:srgbClr val="FF0000"/>
                              </a:solidFill>
                              <a:latin typeface="Cambria Math"/>
                            </a:rPr>
                            <m:t>𝟐</m:t>
                          </m:r>
                        </m:sub>
                      </m:sSub>
                      <m:r>
                        <m:rPr>
                          <m:nor/>
                        </m:rPr>
                        <a:rPr lang="en-IE" sz="2000" b="1" i="0" smtClean="0">
                          <a:solidFill>
                            <a:srgbClr val="FF0000"/>
                          </a:solidFill>
                          <a:latin typeface="Cambria Math"/>
                        </a:rPr>
                        <m:t>,</m:t>
                      </m:r>
                      <m:sSub>
                        <m:sSubPr>
                          <m:ctrlPr>
                            <a:rPr lang="en-IE" sz="2000" b="1" i="1" dirty="0">
                              <a:solidFill>
                                <a:srgbClr val="FF0000"/>
                              </a:solidFill>
                              <a:latin typeface="Cambria Math" panose="02040503050406030204" pitchFamily="18" charset="0"/>
                            </a:rPr>
                          </m:ctrlPr>
                        </m:sSubPr>
                        <m:e>
                          <m:r>
                            <a:rPr lang="en-IE" sz="2000" b="1" i="1" dirty="0" smtClean="0">
                              <a:solidFill>
                                <a:srgbClr val="FF0000"/>
                              </a:solidFill>
                              <a:latin typeface="Cambria Math"/>
                            </a:rPr>
                            <m:t>𝒚</m:t>
                          </m:r>
                        </m:e>
                        <m:sub>
                          <m:r>
                            <a:rPr lang="en-IE" sz="2000" b="1" i="1" dirty="0" smtClean="0">
                              <a:solidFill>
                                <a:srgbClr val="FF0000"/>
                              </a:solidFill>
                              <a:latin typeface="Cambria Math"/>
                            </a:rPr>
                            <m:t>𝟐</m:t>
                          </m:r>
                        </m:sub>
                      </m:sSub>
                      <m:r>
                        <m:rPr>
                          <m:nor/>
                        </m:rPr>
                        <a:rPr lang="en-IE" sz="2000" b="1" dirty="0">
                          <a:solidFill>
                            <a:srgbClr val="FF0000"/>
                          </a:solidFill>
                          <a:latin typeface="Cambria" panose="02040503050406030204" pitchFamily="18" charset="0"/>
                        </a:rPr>
                        <m:t>)</m:t>
                      </m:r>
                    </m:oMath>
                  </m:oMathPara>
                </a14:m>
                <a:endParaRPr lang="en-IE" sz="2000" dirty="0">
                  <a:solidFill>
                    <a:srgbClr val="FF0000"/>
                  </a:solidFill>
                </a:endParaRPr>
              </a:p>
            </p:txBody>
          </p:sp>
        </mc:Choice>
        <mc:Fallback xmlns="">
          <p:sp>
            <p:nvSpPr>
              <p:cNvPr id="44" name="Rectangle 43"/>
              <p:cNvSpPr>
                <a:spLocks noRot="1" noChangeAspect="1" noMove="1" noResize="1" noEditPoints="1" noAdjustHandles="1" noChangeArrowheads="1" noChangeShapeType="1" noTextEdit="1"/>
              </p:cNvSpPr>
              <p:nvPr/>
            </p:nvSpPr>
            <p:spPr>
              <a:xfrm>
                <a:off x="2036706" y="842788"/>
                <a:ext cx="1105239" cy="400110"/>
              </a:xfrm>
              <a:prstGeom prst="rect">
                <a:avLst/>
              </a:prstGeom>
              <a:blipFill rotWithShape="1">
                <a:blip r:embed="rId12"/>
                <a:stretch>
                  <a:fillRect r="-552" b="-16667"/>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45" name="Rectangle 44"/>
              <p:cNvSpPr/>
              <p:nvPr/>
            </p:nvSpPr>
            <p:spPr>
              <a:xfrm>
                <a:off x="1888979" y="2277745"/>
                <a:ext cx="814647" cy="400110"/>
              </a:xfrm>
              <a:prstGeom prst="rect">
                <a:avLst/>
              </a:prstGeom>
            </p:spPr>
            <p:txBody>
              <a:bodyPr wrap="none">
                <a:spAutoFit/>
              </a:bodyPr>
              <a:lstStyle/>
              <a:p>
                <a:r>
                  <a:rPr lang="en-IE" sz="2000" b="1" dirty="0" smtClean="0">
                    <a:solidFill>
                      <a:srgbClr val="FF0000"/>
                    </a:solidFill>
                  </a:rPr>
                  <a:t>(1, </a:t>
                </a:r>
                <a14:m>
                  <m:oMath xmlns:m="http://schemas.openxmlformats.org/officeDocument/2006/math">
                    <m:r>
                      <a:rPr lang="en-IE" sz="2000" b="1" i="1" dirty="0" smtClean="0">
                        <a:solidFill>
                          <a:srgbClr val="FF0000"/>
                        </a:solidFill>
                        <a:latin typeface="Cambria Math"/>
                      </a:rPr>
                      <m:t>𝟏</m:t>
                    </m:r>
                    <m:r>
                      <m:rPr>
                        <m:nor/>
                      </m:rPr>
                      <a:rPr lang="en-IE" sz="2000" b="1" dirty="0">
                        <a:solidFill>
                          <a:srgbClr val="FF0000"/>
                        </a:solidFill>
                        <a:latin typeface="Cambria" panose="02040503050406030204" pitchFamily="18" charset="0"/>
                      </a:rPr>
                      <m:t>)</m:t>
                    </m:r>
                  </m:oMath>
                </a14:m>
                <a:endParaRPr lang="en-IE" sz="2000" dirty="0">
                  <a:solidFill>
                    <a:srgbClr val="FF0000"/>
                  </a:solidFill>
                </a:endParaRPr>
              </a:p>
            </p:txBody>
          </p:sp>
        </mc:Choice>
        <mc:Fallback xmlns="">
          <p:sp>
            <p:nvSpPr>
              <p:cNvPr id="45" name="Rectangle 44"/>
              <p:cNvSpPr>
                <a:spLocks noRot="1" noChangeAspect="1" noMove="1" noResize="1" noEditPoints="1" noAdjustHandles="1" noChangeArrowheads="1" noChangeShapeType="1" noTextEdit="1"/>
              </p:cNvSpPr>
              <p:nvPr/>
            </p:nvSpPr>
            <p:spPr>
              <a:xfrm>
                <a:off x="1888979" y="2277745"/>
                <a:ext cx="814647" cy="400110"/>
              </a:xfrm>
              <a:prstGeom prst="rect">
                <a:avLst/>
              </a:prstGeom>
              <a:blipFill rotWithShape="1">
                <a:blip r:embed="rId13"/>
                <a:stretch>
                  <a:fillRect l="-8209" t="-7692" r="-1493" b="-27692"/>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46" name="Rectangle 45"/>
              <p:cNvSpPr/>
              <p:nvPr/>
            </p:nvSpPr>
            <p:spPr>
              <a:xfrm>
                <a:off x="3324666" y="1203580"/>
                <a:ext cx="813043" cy="400110"/>
              </a:xfrm>
              <a:prstGeom prst="rect">
                <a:avLst/>
              </a:prstGeom>
            </p:spPr>
            <p:txBody>
              <a:bodyPr wrap="none">
                <a:spAutoFit/>
              </a:bodyPr>
              <a:lstStyle/>
              <a:p>
                <a:r>
                  <a:rPr lang="en-IE" sz="2000" b="1" dirty="0" smtClean="0">
                    <a:solidFill>
                      <a:srgbClr val="FF0000"/>
                    </a:solidFill>
                  </a:rPr>
                  <a:t>(2, 2</a:t>
                </a:r>
                <a14:m>
                  <m:oMath xmlns:m="http://schemas.openxmlformats.org/officeDocument/2006/math">
                    <m:r>
                      <m:rPr>
                        <m:nor/>
                      </m:rPr>
                      <a:rPr lang="en-IE" sz="2000" b="1" dirty="0">
                        <a:solidFill>
                          <a:srgbClr val="FF0000"/>
                        </a:solidFill>
                        <a:latin typeface="Cambria" panose="02040503050406030204" pitchFamily="18" charset="0"/>
                      </a:rPr>
                      <m:t>)</m:t>
                    </m:r>
                  </m:oMath>
                </a14:m>
                <a:endParaRPr lang="en-IE" sz="2000" dirty="0">
                  <a:solidFill>
                    <a:srgbClr val="FF0000"/>
                  </a:solidFill>
                </a:endParaRPr>
              </a:p>
            </p:txBody>
          </p:sp>
        </mc:Choice>
        <mc:Fallback xmlns="">
          <p:sp>
            <p:nvSpPr>
              <p:cNvPr id="46" name="Rectangle 45"/>
              <p:cNvSpPr>
                <a:spLocks noRot="1" noChangeAspect="1" noMove="1" noResize="1" noEditPoints="1" noAdjustHandles="1" noChangeArrowheads="1" noChangeShapeType="1" noTextEdit="1"/>
              </p:cNvSpPr>
              <p:nvPr/>
            </p:nvSpPr>
            <p:spPr>
              <a:xfrm>
                <a:off x="3324666" y="1203580"/>
                <a:ext cx="813043" cy="400110"/>
              </a:xfrm>
              <a:prstGeom prst="rect">
                <a:avLst/>
              </a:prstGeom>
              <a:blipFill rotWithShape="1">
                <a:blip r:embed="rId14"/>
                <a:stretch>
                  <a:fillRect l="-7463" t="-7576" r="-2239" b="-25758"/>
                </a:stretch>
              </a:blipFill>
            </p:spPr>
            <p:txBody>
              <a:bodyPr/>
              <a:lstStyle/>
              <a:p>
                <a:r>
                  <a:rPr lang="en-IE">
                    <a:noFill/>
                  </a:rPr>
                  <a:t> </a:t>
                </a:r>
              </a:p>
            </p:txBody>
          </p:sp>
        </mc:Fallback>
      </mc:AlternateContent>
      <p:cxnSp>
        <p:nvCxnSpPr>
          <p:cNvPr id="29" name="Straight Connector 28"/>
          <p:cNvCxnSpPr/>
          <p:nvPr/>
        </p:nvCxnSpPr>
        <p:spPr bwMode="auto">
          <a:xfrm flipV="1">
            <a:off x="2498832" y="1573523"/>
            <a:ext cx="1133419" cy="1131611"/>
          </a:xfrm>
          <a:prstGeom prst="line">
            <a:avLst/>
          </a:prstGeom>
          <a:solidFill>
            <a:schemeClr val="hlink">
              <a:alpha val="64999"/>
            </a:schemeClr>
          </a:solidFill>
          <a:ln w="76200" cap="flat" cmpd="sng" algn="ctr">
            <a:solidFill>
              <a:srgbClr val="FFFF00"/>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21" name="TextBox 20"/>
              <p:cNvSpPr txBox="1"/>
              <p:nvPr/>
            </p:nvSpPr>
            <p:spPr>
              <a:xfrm>
                <a:off x="3611343" y="1520076"/>
                <a:ext cx="48282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sz="2400" b="1" i="1" dirty="0" smtClean="0">
                          <a:solidFill>
                            <a:srgbClr val="FF0000"/>
                          </a:solidFill>
                          <a:latin typeface="Cambria Math"/>
                        </a:rPr>
                        <m:t>𝑫</m:t>
                      </m:r>
                    </m:oMath>
                  </m:oMathPara>
                </a14:m>
                <a:endParaRPr lang="en-IE" sz="2400" b="1" dirty="0" smtClean="0">
                  <a:solidFill>
                    <a:srgbClr val="FF0000"/>
                  </a:solidFill>
                  <a:latin typeface="Cambria" panose="02040503050406030204" pitchFamily="18"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3611343" y="1520076"/>
                <a:ext cx="482824" cy="461665"/>
              </a:xfrm>
              <a:prstGeom prst="rect">
                <a:avLst/>
              </a:prstGeom>
              <a:blipFill rotWithShape="1">
                <a:blip r:embed="rId15"/>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2466221" y="2568737"/>
                <a:ext cx="47481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sz="2400" b="1" i="1" smtClean="0">
                          <a:solidFill>
                            <a:srgbClr val="FF0000"/>
                          </a:solidFill>
                          <a:latin typeface="Cambria Math"/>
                        </a:rPr>
                        <m:t>𝑩</m:t>
                      </m:r>
                    </m:oMath>
                  </m:oMathPara>
                </a14:m>
                <a:endParaRPr lang="en-IE" sz="2400" b="1" dirty="0" smtClean="0">
                  <a:solidFill>
                    <a:srgbClr val="FF0000"/>
                  </a:solidFill>
                  <a:latin typeface="Cambria" panose="02040503050406030204" pitchFamily="18"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2466221" y="2568737"/>
                <a:ext cx="474810" cy="461665"/>
              </a:xfrm>
              <a:prstGeom prst="rect">
                <a:avLst/>
              </a:prstGeom>
              <a:blipFill rotWithShape="1">
                <a:blip r:embed="rId16"/>
                <a:stretch>
                  <a:fillRect/>
                </a:stretch>
              </a:blipFill>
            </p:spPr>
            <p:txBody>
              <a:bodyPr/>
              <a:lstStyle/>
              <a:p>
                <a:r>
                  <a:rPr lang="en-IE">
                    <a:noFill/>
                  </a:rPr>
                  <a:t> </a:t>
                </a:r>
              </a:p>
            </p:txBody>
          </p:sp>
        </mc:Fallback>
      </mc:AlternateContent>
    </p:spTree>
    <p:extLst>
      <p:ext uri="{BB962C8B-B14F-4D97-AF65-F5344CB8AC3E}">
        <p14:creationId xmlns:p14="http://schemas.microsoft.com/office/powerpoint/2010/main" val="38773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500"/>
                                        <p:tgtEl>
                                          <p:spTgt spid="4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500"/>
                                        <p:tgtEl>
                                          <p:spTgt spid="4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500"/>
                                        <p:tgtEl>
                                          <p:spTgt spid="4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500"/>
                                        <p:tgtEl>
                                          <p:spTgt spid="4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500"/>
                                        <p:tgtEl>
                                          <p:spTgt spid="2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500"/>
                                        <p:tgtEl>
                                          <p:spTgt spid="3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500"/>
                                        <p:tgtEl>
                                          <p:spTgt spid="37"/>
                                        </p:tgtEl>
                                      </p:cBhvr>
                                    </p:animEffect>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500"/>
                                        <p:tgtEl>
                                          <p:spTgt spid="21"/>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500"/>
                                        <p:tgtEl>
                                          <p:spTgt spid="22"/>
                                        </p:tgtEl>
                                      </p:cBhvr>
                                    </p:animEffect>
                                  </p:childTnLst>
                                </p:cTn>
                              </p:par>
                              <p:par>
                                <p:cTn id="72" presetID="10" presetClass="exit" presetSubtype="0" fill="hold" grpId="1" nodeType="withEffect">
                                  <p:stCondLst>
                                    <p:cond delay="0"/>
                                  </p:stCondLst>
                                  <p:childTnLst>
                                    <p:animEffect transition="out" filter="fade">
                                      <p:cBhvr>
                                        <p:cTn id="73" dur="500"/>
                                        <p:tgtEl>
                                          <p:spTgt spid="21"/>
                                        </p:tgtEl>
                                      </p:cBhvr>
                                    </p:animEffect>
                                    <p:set>
                                      <p:cBhvr>
                                        <p:cTn id="74" dur="1" fill="hold">
                                          <p:stCondLst>
                                            <p:cond delay="499"/>
                                          </p:stCondLst>
                                        </p:cTn>
                                        <p:tgtEl>
                                          <p:spTgt spid="21"/>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22"/>
                                        </p:tgtEl>
                                      </p:cBhvr>
                                    </p:animEffect>
                                    <p:set>
                                      <p:cBhvr>
                                        <p:cTn id="77"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24" grpId="0"/>
      <p:bldP spid="26" grpId="0"/>
      <p:bldP spid="27" grpId="0"/>
      <p:bldP spid="28" grpId="0"/>
      <p:bldP spid="36" grpId="0" animBg="1"/>
      <p:bldP spid="40" grpId="0" animBg="1"/>
      <p:bldP spid="43" grpId="0"/>
      <p:bldP spid="44" grpId="0"/>
      <p:bldP spid="45" grpId="0"/>
      <p:bldP spid="46" grpId="0"/>
      <p:bldP spid="21" grpId="0"/>
      <p:bldP spid="21" grpId="1"/>
      <p:bldP spid="22" grpId="0"/>
      <p:bldP spid="22" grpId="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148" y="1463569"/>
            <a:ext cx="3600000" cy="3600000"/>
          </a:xfrm>
          <a:prstGeom prst="rect">
            <a:avLst/>
          </a:prstGeom>
          <a:noFill/>
          <a:ln w="9525">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grpSp>
        <p:nvGrpSpPr>
          <p:cNvPr id="31" name="Group 30"/>
          <p:cNvGrpSpPr/>
          <p:nvPr/>
        </p:nvGrpSpPr>
        <p:grpSpPr>
          <a:xfrm>
            <a:off x="2871085" y="3907253"/>
            <a:ext cx="197996" cy="339241"/>
            <a:chOff x="3155326" y="3619567"/>
            <a:chExt cx="197996" cy="339241"/>
          </a:xfrm>
        </p:grpSpPr>
        <p:cxnSp>
          <p:nvCxnSpPr>
            <p:cNvPr id="32" name="Straight Connector 31"/>
            <p:cNvCxnSpPr/>
            <p:nvPr/>
          </p:nvCxnSpPr>
          <p:spPr bwMode="auto">
            <a:xfrm>
              <a:off x="3335828" y="3619567"/>
              <a:ext cx="0" cy="339241"/>
            </a:xfrm>
            <a:prstGeom prst="line">
              <a:avLst/>
            </a:prstGeom>
            <a:solidFill>
              <a:schemeClr val="hlink">
                <a:alpha val="64999"/>
              </a:schemeClr>
            </a:solidFill>
            <a:ln w="28575" cap="flat" cmpd="sng" algn="ctr">
              <a:solidFill>
                <a:schemeClr val="tx1"/>
              </a:solidFill>
              <a:prstDash val="solid"/>
              <a:round/>
              <a:headEnd type="none" w="med" len="med"/>
              <a:tailEnd type="none" w="med" len="med"/>
            </a:ln>
            <a:effectLst/>
          </p:spPr>
        </p:cxnSp>
        <p:cxnSp>
          <p:nvCxnSpPr>
            <p:cNvPr id="33" name="Straight Connector 32"/>
            <p:cNvCxnSpPr/>
            <p:nvPr/>
          </p:nvCxnSpPr>
          <p:spPr bwMode="auto">
            <a:xfrm flipH="1">
              <a:off x="3155326" y="3943114"/>
              <a:ext cx="197996" cy="0"/>
            </a:xfrm>
            <a:prstGeom prst="line">
              <a:avLst/>
            </a:prstGeom>
            <a:solidFill>
              <a:schemeClr val="hlink">
                <a:alpha val="64999"/>
              </a:schemeClr>
            </a:solidFill>
            <a:ln w="28575" cap="flat" cmpd="sng" algn="ctr">
              <a:solidFill>
                <a:schemeClr val="tx1"/>
              </a:solidFill>
              <a:prstDash val="solid"/>
              <a:round/>
              <a:headEnd type="none" w="med" len="med"/>
              <a:tailEnd type="none" w="med" len="med"/>
            </a:ln>
            <a:effectLst/>
          </p:spPr>
        </p:cxnSp>
      </p:grpSp>
      <p:cxnSp>
        <p:nvCxnSpPr>
          <p:cNvPr id="36" name="Straight Connector 35"/>
          <p:cNvCxnSpPr/>
          <p:nvPr/>
        </p:nvCxnSpPr>
        <p:spPr bwMode="auto">
          <a:xfrm flipV="1">
            <a:off x="2001199" y="1891816"/>
            <a:ext cx="1133419" cy="1251646"/>
          </a:xfrm>
          <a:prstGeom prst="line">
            <a:avLst/>
          </a:prstGeom>
          <a:solidFill>
            <a:schemeClr val="hlink">
              <a:alpha val="64999"/>
            </a:schemeClr>
          </a:solidFill>
          <a:ln w="76200" cap="flat" cmpd="sng" algn="ctr">
            <a:solidFill>
              <a:srgbClr val="FFFF00"/>
            </a:solidFill>
            <a:prstDash val="solid"/>
            <a:round/>
            <a:headEnd type="none" w="med" len="med"/>
            <a:tailEnd type="none" w="med" len="med"/>
          </a:ln>
          <a:effectLst/>
        </p:spPr>
      </p:cxnSp>
      <p:sp>
        <p:nvSpPr>
          <p:cNvPr id="7" name="Text Placeholder 6"/>
          <p:cNvSpPr>
            <a:spLocks noGrp="1"/>
          </p:cNvSpPr>
          <p:nvPr>
            <p:ph type="body" sz="quarter" idx="12"/>
          </p:nvPr>
        </p:nvSpPr>
        <p:spPr/>
        <p:txBody>
          <a:bodyPr/>
          <a:lstStyle/>
          <a:p>
            <a:r>
              <a:rPr lang="en-IE" kern="0" dirty="0">
                <a:effectLst/>
              </a:rPr>
              <a:t>(2) </a:t>
            </a:r>
            <a:r>
              <a:rPr lang="en-IE" kern="0" dirty="0" smtClean="0">
                <a:effectLst/>
              </a:rPr>
              <a:t>Pythagoras</a:t>
            </a:r>
            <a:r>
              <a:rPr lang="en-IE" kern="0" dirty="0">
                <a:effectLst/>
              </a:rPr>
              <a:t>’ Theorem</a:t>
            </a:r>
          </a:p>
        </p:txBody>
      </p:sp>
      <p:sp>
        <p:nvSpPr>
          <p:cNvPr id="41" name="TextBox 40"/>
          <p:cNvSpPr txBox="1"/>
          <p:nvPr/>
        </p:nvSpPr>
        <p:spPr>
          <a:xfrm>
            <a:off x="3104055" y="1453030"/>
            <a:ext cx="401072" cy="461665"/>
          </a:xfrm>
          <a:prstGeom prst="rect">
            <a:avLst/>
          </a:prstGeom>
          <a:noFill/>
        </p:spPr>
        <p:txBody>
          <a:bodyPr wrap="none" rtlCol="0">
            <a:spAutoFit/>
          </a:bodyPr>
          <a:lstStyle/>
          <a:p>
            <a:r>
              <a:rPr lang="en-IE" sz="2400" b="1" dirty="0" smtClean="0">
                <a:solidFill>
                  <a:srgbClr val="FF0000"/>
                </a:solidFill>
                <a:latin typeface="Cambria" panose="02040503050406030204" pitchFamily="18" charset="0"/>
              </a:rPr>
              <a:t>D</a:t>
            </a:r>
          </a:p>
        </p:txBody>
      </p:sp>
      <mc:AlternateContent xmlns:mc="http://schemas.openxmlformats.org/markup-compatibility/2006" xmlns:a14="http://schemas.microsoft.com/office/drawing/2010/main">
        <mc:Choice Requires="a14">
          <p:sp>
            <p:nvSpPr>
              <p:cNvPr id="42" name="TextBox 41"/>
              <p:cNvSpPr txBox="1"/>
              <p:nvPr/>
            </p:nvSpPr>
            <p:spPr>
              <a:xfrm>
                <a:off x="1481049" y="2930156"/>
                <a:ext cx="47481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sz="2400" b="1" i="1" smtClean="0">
                          <a:solidFill>
                            <a:srgbClr val="FF0000"/>
                          </a:solidFill>
                          <a:latin typeface="Cambria Math"/>
                        </a:rPr>
                        <m:t>𝑩</m:t>
                      </m:r>
                    </m:oMath>
                  </m:oMathPara>
                </a14:m>
                <a:endParaRPr lang="en-IE" sz="2400" b="1" dirty="0" smtClean="0">
                  <a:solidFill>
                    <a:srgbClr val="FF0000"/>
                  </a:solidFill>
                  <a:latin typeface="Cambria" panose="02040503050406030204" pitchFamily="18" charset="0"/>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1481049" y="2930156"/>
                <a:ext cx="474810" cy="461665"/>
              </a:xfrm>
              <a:prstGeom prst="rect">
                <a:avLst/>
              </a:prstGeom>
              <a:blipFill rotWithShape="1">
                <a:blip r:embed="rId6"/>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3179348" y="2998118"/>
                <a:ext cx="44435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sz="2400" b="1" i="1" dirty="0" smtClean="0">
                          <a:solidFill>
                            <a:srgbClr val="FF0000"/>
                          </a:solidFill>
                          <a:latin typeface="Cambria Math"/>
                        </a:rPr>
                        <m:t>𝑪</m:t>
                      </m:r>
                    </m:oMath>
                  </m:oMathPara>
                </a14:m>
                <a:endParaRPr lang="en-IE" sz="2400" b="1" dirty="0" smtClean="0">
                  <a:solidFill>
                    <a:srgbClr val="FF0000"/>
                  </a:solidFill>
                  <a:latin typeface="Cambria" panose="02040503050406030204" pitchFamily="18" charset="0"/>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3179348" y="2998118"/>
                <a:ext cx="444352" cy="461665"/>
              </a:xfrm>
              <a:prstGeom prst="rect">
                <a:avLst/>
              </a:prstGeom>
              <a:blipFill rotWithShape="1">
                <a:blip r:embed="rId7"/>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811334" y="1155064"/>
                <a:ext cx="1949508" cy="470000"/>
              </a:xfrm>
              <a:prstGeom prst="rect">
                <a:avLst/>
              </a:prstGeom>
              <a:noFill/>
              <a:ln w="41275">
                <a:no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IE" sz="2400" b="1" i="1" dirty="0" smtClean="0">
                              <a:solidFill>
                                <a:srgbClr val="C00000"/>
                              </a:solidFill>
                              <a:latin typeface="Cambria Math" panose="02040503050406030204" pitchFamily="18" charset="0"/>
                            </a:rPr>
                          </m:ctrlPr>
                        </m:sSupPr>
                        <m:e>
                          <m:r>
                            <a:rPr lang="en-IE" sz="2400" b="1" i="1" dirty="0" smtClean="0">
                              <a:solidFill>
                                <a:srgbClr val="C00000"/>
                              </a:solidFill>
                              <a:latin typeface="Cambria Math"/>
                            </a:rPr>
                            <m:t>𝒄</m:t>
                          </m:r>
                        </m:e>
                        <m:sup>
                          <m:r>
                            <a:rPr lang="en-IE" sz="2400" b="1" i="1" dirty="0" smtClean="0">
                              <a:solidFill>
                                <a:srgbClr val="C00000"/>
                              </a:solidFill>
                              <a:latin typeface="Cambria Math"/>
                            </a:rPr>
                            <m:t>𝟐</m:t>
                          </m:r>
                        </m:sup>
                      </m:sSup>
                      <m:r>
                        <a:rPr lang="en-IE" sz="2400" b="1" i="1" dirty="0" smtClean="0">
                          <a:solidFill>
                            <a:srgbClr val="C00000"/>
                          </a:solidFill>
                          <a:latin typeface="Cambria Math"/>
                        </a:rPr>
                        <m:t>=</m:t>
                      </m:r>
                      <m:r>
                        <a:rPr lang="en-IE" sz="2400" b="1" i="1" dirty="0" smtClean="0">
                          <a:solidFill>
                            <a:srgbClr val="C00000"/>
                          </a:solidFill>
                          <a:latin typeface="Cambria Math"/>
                        </a:rPr>
                        <m:t>𝒂</m:t>
                      </m:r>
                      <m:r>
                        <a:rPr lang="en-IE" sz="2400" b="1" i="1" dirty="0" smtClean="0">
                          <a:solidFill>
                            <a:srgbClr val="C00000"/>
                          </a:solidFill>
                          <a:latin typeface="Cambria Math"/>
                        </a:rPr>
                        <m:t>²+</m:t>
                      </m:r>
                      <m:r>
                        <a:rPr lang="en-IE" sz="2400" b="1" i="1" dirty="0" smtClean="0">
                          <a:solidFill>
                            <a:srgbClr val="C00000"/>
                          </a:solidFill>
                          <a:latin typeface="Cambria Math"/>
                        </a:rPr>
                        <m:t>𝒃</m:t>
                      </m:r>
                      <m:r>
                        <a:rPr lang="en-IE" sz="2400" b="1" i="1" dirty="0" smtClean="0">
                          <a:solidFill>
                            <a:srgbClr val="C00000"/>
                          </a:solidFill>
                          <a:latin typeface="Cambria Math"/>
                        </a:rPr>
                        <m:t>²</m:t>
                      </m:r>
                    </m:oMath>
                  </m:oMathPara>
                </a14:m>
                <a:endParaRPr lang="en-IE" sz="2400" b="1" dirty="0" smtClean="0">
                  <a:solidFill>
                    <a:srgbClr val="C00000"/>
                  </a:solidFill>
                  <a:latin typeface="Cambria" panose="02040503050406030204" pitchFamily="18"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4811334" y="1155064"/>
                <a:ext cx="1949508" cy="470000"/>
              </a:xfrm>
              <a:prstGeom prst="rect">
                <a:avLst/>
              </a:prstGeom>
              <a:blipFill rotWithShape="1">
                <a:blip r:embed="rId8"/>
                <a:stretch>
                  <a:fillRect/>
                </a:stretch>
              </a:blipFill>
              <a:ln w="41275">
                <a:no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385652" y="1628147"/>
                <a:ext cx="2432845" cy="4700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IE" sz="2400" b="1" i="1" smtClean="0">
                              <a:solidFill>
                                <a:srgbClr val="C00000"/>
                              </a:solidFill>
                              <a:latin typeface="Cambria Math" panose="02040503050406030204" pitchFamily="18" charset="0"/>
                            </a:rPr>
                          </m:ctrlPr>
                        </m:sSupPr>
                        <m:e>
                          <m:d>
                            <m:dPr>
                              <m:begChr m:val="|"/>
                              <m:endChr m:val="|"/>
                              <m:ctrlPr>
                                <a:rPr lang="en-IE" sz="2400" b="1" i="1" dirty="0">
                                  <a:solidFill>
                                    <a:srgbClr val="C00000"/>
                                  </a:solidFill>
                                  <a:latin typeface="Cambria Math" panose="02040503050406030204" pitchFamily="18" charset="0"/>
                                </a:rPr>
                              </m:ctrlPr>
                            </m:dPr>
                            <m:e>
                              <m:r>
                                <a:rPr lang="en-IE" sz="2400" b="1" i="1" dirty="0">
                                  <a:solidFill>
                                    <a:srgbClr val="C00000"/>
                                  </a:solidFill>
                                  <a:latin typeface="Cambria Math"/>
                                </a:rPr>
                                <m:t>𝑩</m:t>
                              </m:r>
                              <m:r>
                                <a:rPr lang="en-IE" sz="2400" b="1" i="1" dirty="0" smtClean="0">
                                  <a:solidFill>
                                    <a:srgbClr val="C00000"/>
                                  </a:solidFill>
                                  <a:latin typeface="Cambria Math"/>
                                </a:rPr>
                                <m:t>𝑫</m:t>
                              </m:r>
                            </m:e>
                          </m:d>
                        </m:e>
                        <m:sup>
                          <m:r>
                            <a:rPr lang="en-IE" sz="2400" b="1" i="1" smtClean="0">
                              <a:solidFill>
                                <a:srgbClr val="C00000"/>
                              </a:solidFill>
                              <a:latin typeface="Cambria Math"/>
                            </a:rPr>
                            <m:t>𝟐</m:t>
                          </m:r>
                        </m:sup>
                      </m:sSup>
                      <m:r>
                        <a:rPr lang="en-IE" sz="2400" b="1" i="1" dirty="0" smtClean="0">
                          <a:solidFill>
                            <a:srgbClr val="C00000"/>
                          </a:solidFill>
                          <a:latin typeface="Cambria Math"/>
                        </a:rPr>
                        <m:t>=</m:t>
                      </m:r>
                      <m:r>
                        <a:rPr lang="en-IE" sz="2400" b="1" i="1" dirty="0" smtClean="0">
                          <a:solidFill>
                            <a:srgbClr val="C00000"/>
                          </a:solidFill>
                          <a:latin typeface="Cambria Math"/>
                        </a:rPr>
                        <m:t>𝟏</m:t>
                      </m:r>
                      <m:r>
                        <a:rPr lang="en-IE" sz="2400" b="1" i="1" dirty="0" smtClean="0">
                          <a:solidFill>
                            <a:srgbClr val="C00000"/>
                          </a:solidFill>
                          <a:latin typeface="Cambria Math"/>
                        </a:rPr>
                        <m:t>²+</m:t>
                      </m:r>
                      <m:r>
                        <a:rPr lang="en-IE" sz="2400" b="1" i="1" dirty="0" smtClean="0">
                          <a:solidFill>
                            <a:srgbClr val="C00000"/>
                          </a:solidFill>
                          <a:latin typeface="Cambria Math"/>
                        </a:rPr>
                        <m:t>𝟏</m:t>
                      </m:r>
                      <m:r>
                        <a:rPr lang="en-IE" sz="2400" b="1" i="1" dirty="0" smtClean="0">
                          <a:solidFill>
                            <a:srgbClr val="C00000"/>
                          </a:solidFill>
                          <a:latin typeface="Cambria Math"/>
                        </a:rPr>
                        <m:t>²</m:t>
                      </m:r>
                    </m:oMath>
                  </m:oMathPara>
                </a14:m>
                <a:endParaRPr lang="en-IE" sz="2400" b="1" dirty="0" smtClean="0">
                  <a:solidFill>
                    <a:srgbClr val="C00000"/>
                  </a:solidFill>
                  <a:latin typeface="Cambria" panose="02040503050406030204"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4385652" y="1628147"/>
                <a:ext cx="2432845" cy="470000"/>
              </a:xfrm>
              <a:prstGeom prst="rect">
                <a:avLst/>
              </a:prstGeom>
              <a:blipFill rotWithShape="1">
                <a:blip r:embed="rId9"/>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4385652" y="2185057"/>
                <a:ext cx="2182777" cy="4700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IE" sz="2400" b="1" i="1" smtClean="0">
                              <a:solidFill>
                                <a:srgbClr val="C00000"/>
                              </a:solidFill>
                              <a:latin typeface="Cambria Math" panose="02040503050406030204" pitchFamily="18" charset="0"/>
                            </a:rPr>
                          </m:ctrlPr>
                        </m:sSupPr>
                        <m:e>
                          <m:d>
                            <m:dPr>
                              <m:begChr m:val="|"/>
                              <m:endChr m:val="|"/>
                              <m:ctrlPr>
                                <a:rPr lang="en-IE" sz="2400" b="1" i="1" dirty="0">
                                  <a:solidFill>
                                    <a:srgbClr val="C00000"/>
                                  </a:solidFill>
                                  <a:latin typeface="Cambria Math" panose="02040503050406030204" pitchFamily="18" charset="0"/>
                                </a:rPr>
                              </m:ctrlPr>
                            </m:dPr>
                            <m:e>
                              <m:r>
                                <a:rPr lang="en-IE" sz="2400" b="1" i="1" dirty="0">
                                  <a:solidFill>
                                    <a:srgbClr val="C00000"/>
                                  </a:solidFill>
                                  <a:latin typeface="Cambria Math"/>
                                </a:rPr>
                                <m:t>𝑩</m:t>
                              </m:r>
                              <m:r>
                                <a:rPr lang="en-IE" sz="2400" b="1" i="1" dirty="0" smtClean="0">
                                  <a:solidFill>
                                    <a:srgbClr val="C00000"/>
                                  </a:solidFill>
                                  <a:latin typeface="Cambria Math"/>
                                </a:rPr>
                                <m:t>𝑫</m:t>
                              </m:r>
                            </m:e>
                          </m:d>
                        </m:e>
                        <m:sup>
                          <m:r>
                            <a:rPr lang="en-IE" sz="2400" b="1" i="1" smtClean="0">
                              <a:solidFill>
                                <a:srgbClr val="C00000"/>
                              </a:solidFill>
                              <a:latin typeface="Cambria Math"/>
                            </a:rPr>
                            <m:t>𝟐</m:t>
                          </m:r>
                        </m:sup>
                      </m:sSup>
                      <m:r>
                        <a:rPr lang="en-IE" sz="2400" b="1" i="1" dirty="0" smtClean="0">
                          <a:solidFill>
                            <a:srgbClr val="C00000"/>
                          </a:solidFill>
                          <a:latin typeface="Cambria Math"/>
                        </a:rPr>
                        <m:t>=</m:t>
                      </m:r>
                      <m:r>
                        <a:rPr lang="en-IE" sz="2400" b="1" i="1" dirty="0" smtClean="0">
                          <a:solidFill>
                            <a:srgbClr val="C00000"/>
                          </a:solidFill>
                          <a:latin typeface="Cambria Math"/>
                        </a:rPr>
                        <m:t>𝟏</m:t>
                      </m:r>
                      <m:r>
                        <a:rPr lang="en-IE" sz="2400" b="1" i="1" dirty="0" smtClean="0">
                          <a:solidFill>
                            <a:srgbClr val="C00000"/>
                          </a:solidFill>
                          <a:latin typeface="Cambria Math"/>
                        </a:rPr>
                        <m:t>+</m:t>
                      </m:r>
                      <m:r>
                        <a:rPr lang="en-IE" sz="2400" b="1" i="1" dirty="0" smtClean="0">
                          <a:solidFill>
                            <a:srgbClr val="C00000"/>
                          </a:solidFill>
                          <a:latin typeface="Cambria Math"/>
                        </a:rPr>
                        <m:t>𝟏</m:t>
                      </m:r>
                    </m:oMath>
                  </m:oMathPara>
                </a14:m>
                <a:endParaRPr lang="en-IE" sz="2400" b="1" dirty="0" smtClean="0">
                  <a:solidFill>
                    <a:srgbClr val="C00000"/>
                  </a:solidFill>
                  <a:latin typeface="Cambria" panose="02040503050406030204" pitchFamily="18"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4385652" y="2185057"/>
                <a:ext cx="2182777" cy="470000"/>
              </a:xfrm>
              <a:prstGeom prst="rect">
                <a:avLst/>
              </a:prstGeom>
              <a:blipFill rotWithShape="1">
                <a:blip r:embed="rId10"/>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4385652" y="2682073"/>
                <a:ext cx="1632370" cy="4700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IE" sz="2400" b="1" i="1" smtClean="0">
                              <a:solidFill>
                                <a:srgbClr val="C00000"/>
                              </a:solidFill>
                              <a:latin typeface="Cambria Math" panose="02040503050406030204" pitchFamily="18" charset="0"/>
                            </a:rPr>
                          </m:ctrlPr>
                        </m:sSupPr>
                        <m:e>
                          <m:d>
                            <m:dPr>
                              <m:begChr m:val="|"/>
                              <m:endChr m:val="|"/>
                              <m:ctrlPr>
                                <a:rPr lang="en-IE" sz="2400" b="1" i="1" dirty="0">
                                  <a:solidFill>
                                    <a:srgbClr val="C00000"/>
                                  </a:solidFill>
                                  <a:latin typeface="Cambria Math" panose="02040503050406030204" pitchFamily="18" charset="0"/>
                                </a:rPr>
                              </m:ctrlPr>
                            </m:dPr>
                            <m:e>
                              <m:r>
                                <a:rPr lang="en-IE" sz="2400" b="1" i="1" dirty="0">
                                  <a:solidFill>
                                    <a:srgbClr val="C00000"/>
                                  </a:solidFill>
                                  <a:latin typeface="Cambria Math"/>
                                </a:rPr>
                                <m:t>𝑩</m:t>
                              </m:r>
                              <m:r>
                                <a:rPr lang="en-IE" sz="2400" b="1" i="1" dirty="0" smtClean="0">
                                  <a:solidFill>
                                    <a:srgbClr val="C00000"/>
                                  </a:solidFill>
                                  <a:latin typeface="Cambria Math"/>
                                </a:rPr>
                                <m:t>𝑫</m:t>
                              </m:r>
                            </m:e>
                          </m:d>
                        </m:e>
                        <m:sup>
                          <m:r>
                            <a:rPr lang="en-IE" sz="2400" b="1" i="1" smtClean="0">
                              <a:solidFill>
                                <a:srgbClr val="C00000"/>
                              </a:solidFill>
                              <a:latin typeface="Cambria Math"/>
                            </a:rPr>
                            <m:t>𝟐</m:t>
                          </m:r>
                        </m:sup>
                      </m:sSup>
                      <m:r>
                        <a:rPr lang="en-IE" sz="2400" b="1" i="1" dirty="0" smtClean="0">
                          <a:solidFill>
                            <a:srgbClr val="C00000"/>
                          </a:solidFill>
                          <a:latin typeface="Cambria Math"/>
                        </a:rPr>
                        <m:t>=</m:t>
                      </m:r>
                      <m:r>
                        <a:rPr lang="en-IE" sz="2400" b="1" i="1" dirty="0" smtClean="0">
                          <a:solidFill>
                            <a:srgbClr val="C00000"/>
                          </a:solidFill>
                          <a:latin typeface="Cambria Math"/>
                        </a:rPr>
                        <m:t>𝟐</m:t>
                      </m:r>
                    </m:oMath>
                  </m:oMathPara>
                </a14:m>
                <a:endParaRPr lang="en-IE" sz="2400" b="1" dirty="0" smtClean="0">
                  <a:solidFill>
                    <a:srgbClr val="C00000"/>
                  </a:solidFill>
                  <a:latin typeface="Cambria" panose="02040503050406030204" pitchFamily="18"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4385652" y="2682073"/>
                <a:ext cx="1632370" cy="470000"/>
              </a:xfrm>
              <a:prstGeom prst="rect">
                <a:avLst/>
              </a:prstGeom>
              <a:blipFill rotWithShape="1">
                <a:blip r:embed="rId11"/>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4180693" y="3225182"/>
                <a:ext cx="2063065" cy="5415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sz="2400" i="1" dirty="0" smtClean="0">
                              <a:solidFill>
                                <a:srgbClr val="C00000"/>
                              </a:solidFill>
                              <a:latin typeface="Cambria Math" panose="02040503050406030204" pitchFamily="18" charset="0"/>
                            </a:rPr>
                          </m:ctrlPr>
                        </m:radPr>
                        <m:deg/>
                        <m:e>
                          <m:sSup>
                            <m:sSupPr>
                              <m:ctrlPr>
                                <a:rPr lang="en-IE" sz="2400" i="1" dirty="0" smtClean="0">
                                  <a:solidFill>
                                    <a:srgbClr val="C00000"/>
                                  </a:solidFill>
                                  <a:latin typeface="Cambria Math" panose="02040503050406030204" pitchFamily="18" charset="0"/>
                                </a:rPr>
                              </m:ctrlPr>
                            </m:sSupPr>
                            <m:e>
                              <m:d>
                                <m:dPr>
                                  <m:begChr m:val="|"/>
                                  <m:endChr m:val="|"/>
                                  <m:ctrlPr>
                                    <a:rPr lang="en-IE" sz="2400" b="1" i="1" dirty="0">
                                      <a:solidFill>
                                        <a:srgbClr val="C00000"/>
                                      </a:solidFill>
                                      <a:latin typeface="Cambria Math" panose="02040503050406030204" pitchFamily="18" charset="0"/>
                                    </a:rPr>
                                  </m:ctrlPr>
                                </m:dPr>
                                <m:e>
                                  <m:r>
                                    <a:rPr lang="en-IE" sz="2400" b="1" i="1" dirty="0">
                                      <a:solidFill>
                                        <a:srgbClr val="C00000"/>
                                      </a:solidFill>
                                      <a:latin typeface="Cambria Math"/>
                                    </a:rPr>
                                    <m:t>𝑩</m:t>
                                  </m:r>
                                  <m:r>
                                    <a:rPr lang="en-IE" sz="2400" b="1" i="1" dirty="0" smtClean="0">
                                      <a:solidFill>
                                        <a:srgbClr val="C00000"/>
                                      </a:solidFill>
                                      <a:latin typeface="Cambria Math"/>
                                    </a:rPr>
                                    <m:t>𝑫</m:t>
                                  </m:r>
                                </m:e>
                              </m:d>
                            </m:e>
                            <m:sup>
                              <m:r>
                                <a:rPr lang="en-IE" sz="2400" b="1" i="1" dirty="0" smtClean="0">
                                  <a:solidFill>
                                    <a:srgbClr val="C00000"/>
                                  </a:solidFill>
                                  <a:latin typeface="Cambria Math"/>
                                </a:rPr>
                                <m:t>𝟐</m:t>
                              </m:r>
                            </m:sup>
                          </m:sSup>
                        </m:e>
                      </m:rad>
                      <m:r>
                        <a:rPr lang="en-IE" sz="2400" b="1" i="1" dirty="0" smtClean="0">
                          <a:solidFill>
                            <a:srgbClr val="C00000"/>
                          </a:solidFill>
                          <a:latin typeface="Cambria Math"/>
                        </a:rPr>
                        <m:t>=</m:t>
                      </m:r>
                      <m:rad>
                        <m:radPr>
                          <m:degHide m:val="on"/>
                          <m:ctrlPr>
                            <a:rPr lang="en-IE" sz="2400" b="1" i="1" dirty="0" smtClean="0">
                              <a:solidFill>
                                <a:srgbClr val="C00000"/>
                              </a:solidFill>
                              <a:latin typeface="Cambria Math" panose="02040503050406030204" pitchFamily="18" charset="0"/>
                            </a:rPr>
                          </m:ctrlPr>
                        </m:radPr>
                        <m:deg/>
                        <m:e>
                          <m:r>
                            <a:rPr lang="en-IE" sz="2400" b="1" i="1" dirty="0" smtClean="0">
                              <a:solidFill>
                                <a:srgbClr val="C00000"/>
                              </a:solidFill>
                              <a:latin typeface="Cambria Math"/>
                            </a:rPr>
                            <m:t>𝟐</m:t>
                          </m:r>
                        </m:e>
                      </m:rad>
                    </m:oMath>
                  </m:oMathPara>
                </a14:m>
                <a:endParaRPr lang="en-IE" sz="2400" b="1" dirty="0" smtClean="0">
                  <a:solidFill>
                    <a:srgbClr val="C00000"/>
                  </a:solidFill>
                  <a:latin typeface="Cambria" panose="02040503050406030204" pitchFamily="18"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4180693" y="3225182"/>
                <a:ext cx="2063065" cy="541559"/>
              </a:xfrm>
              <a:prstGeom prst="rect">
                <a:avLst/>
              </a:prstGeom>
              <a:blipFill rotWithShape="1">
                <a:blip r:embed="rId12"/>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622141" y="3948908"/>
                <a:ext cx="2153923" cy="505203"/>
              </a:xfrm>
              <a:prstGeom prst="rect">
                <a:avLst/>
              </a:prstGeom>
              <a:solidFill>
                <a:schemeClr val="bg2"/>
              </a:solidFill>
              <a:ln w="60325">
                <a:noFill/>
              </a:ln>
            </p:spPr>
            <p:txBody>
              <a:bodyPr wrap="square" rtlCol="0">
                <a:spAutoFit/>
              </a:bodyPr>
              <a:lstStyle/>
              <a:p>
                <a:pPr/>
                <a14:m>
                  <m:oMathPara xmlns:m="http://schemas.openxmlformats.org/officeDocument/2006/math">
                    <m:oMathParaPr>
                      <m:jc m:val="left"/>
                    </m:oMathParaPr>
                    <m:oMath xmlns:m="http://schemas.openxmlformats.org/officeDocument/2006/math">
                      <m:d>
                        <m:dPr>
                          <m:begChr m:val="|"/>
                          <m:endChr m:val="|"/>
                          <m:ctrlPr>
                            <a:rPr lang="en-IE" sz="2400" b="1" i="1" dirty="0" smtClean="0">
                              <a:solidFill>
                                <a:srgbClr val="C00000"/>
                              </a:solidFill>
                              <a:latin typeface="Cambria Math" panose="02040503050406030204" pitchFamily="18" charset="0"/>
                            </a:rPr>
                          </m:ctrlPr>
                        </m:dPr>
                        <m:e>
                          <m:r>
                            <a:rPr lang="en-IE" sz="2400" b="1" i="1" dirty="0">
                              <a:solidFill>
                                <a:srgbClr val="C00000"/>
                              </a:solidFill>
                              <a:latin typeface="Cambria Math"/>
                            </a:rPr>
                            <m:t>𝑩</m:t>
                          </m:r>
                          <m:r>
                            <a:rPr lang="en-IE" sz="2400" b="1" i="1" dirty="0" smtClean="0">
                              <a:solidFill>
                                <a:srgbClr val="C00000"/>
                              </a:solidFill>
                              <a:latin typeface="Cambria Math"/>
                            </a:rPr>
                            <m:t>𝑫</m:t>
                          </m:r>
                        </m:e>
                      </m:d>
                      <m:r>
                        <a:rPr lang="en-IE" sz="2400" b="1" i="1" dirty="0" smtClean="0">
                          <a:solidFill>
                            <a:srgbClr val="C00000"/>
                          </a:solidFill>
                          <a:latin typeface="Cambria Math"/>
                        </a:rPr>
                        <m:t>=  </m:t>
                      </m:r>
                      <m:rad>
                        <m:radPr>
                          <m:degHide m:val="on"/>
                          <m:ctrlPr>
                            <a:rPr lang="en-IE" sz="2400" b="1" i="1" smtClean="0">
                              <a:solidFill>
                                <a:srgbClr val="C00000"/>
                              </a:solidFill>
                              <a:latin typeface="Cambria Math" panose="02040503050406030204" pitchFamily="18" charset="0"/>
                            </a:rPr>
                          </m:ctrlPr>
                        </m:radPr>
                        <m:deg/>
                        <m:e>
                          <m:r>
                            <a:rPr lang="en-IE" sz="2400" b="1" i="1" smtClean="0">
                              <a:solidFill>
                                <a:srgbClr val="C00000"/>
                              </a:solidFill>
                              <a:latin typeface="Cambria Math"/>
                            </a:rPr>
                            <m:t>𝟐</m:t>
                          </m:r>
                        </m:e>
                      </m:rad>
                    </m:oMath>
                  </m:oMathPara>
                </a14:m>
                <a:endParaRPr lang="en-IE" sz="2400" b="1" dirty="0" smtClean="0">
                  <a:solidFill>
                    <a:srgbClr val="C00000"/>
                  </a:solidFill>
                  <a:latin typeface="Cambria" panose="02040503050406030204" pitchFamily="18"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4622141" y="3948908"/>
                <a:ext cx="2153923" cy="505203"/>
              </a:xfrm>
              <a:prstGeom prst="rect">
                <a:avLst/>
              </a:prstGeom>
              <a:blipFill rotWithShape="1">
                <a:blip r:embed="rId13"/>
                <a:stretch>
                  <a:fillRect/>
                </a:stretch>
              </a:blipFill>
              <a:ln w="60325">
                <a:noFill/>
              </a:ln>
            </p:spPr>
            <p:txBody>
              <a:bodyPr/>
              <a:lstStyle/>
              <a:p>
                <a:r>
                  <a:rPr lang="en-IE">
                    <a:noFill/>
                  </a:rPr>
                  <a:t> </a:t>
                </a:r>
              </a:p>
            </p:txBody>
          </p:sp>
        </mc:Fallback>
      </mc:AlternateContent>
    </p:spTree>
    <p:extLst>
      <p:ext uri="{BB962C8B-B14F-4D97-AF65-F5344CB8AC3E}">
        <p14:creationId xmlns:p14="http://schemas.microsoft.com/office/powerpoint/2010/main" val="3442339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par>
                          <p:cTn id="40" fill="hold">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6" grpId="0"/>
      <p:bldP spid="16" grpId="0"/>
      <p:bldP spid="17" grpId="0"/>
      <p:bldP spid="18" grpId="0"/>
      <p:bldP spid="19" grpId="0"/>
      <p:bldP spid="20" grpId="0"/>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983" y="278064"/>
            <a:ext cx="8352928" cy="584775"/>
          </a:xfrm>
          <a:prstGeom prst="rect">
            <a:avLst/>
          </a:prstGeom>
          <a:solidFill>
            <a:srgbClr val="EAEAEA"/>
          </a:solidFill>
        </p:spPr>
        <p:txBody>
          <a:bodyPr wrap="square">
            <a:spAutoFit/>
          </a:bodyPr>
          <a:lstStyle/>
          <a:p>
            <a:pPr eaLnBrk="1" hangingPunct="1"/>
            <a:r>
              <a:rPr lang="en-IE" sz="3200" b="1" i="1" dirty="0" smtClean="0">
                <a:solidFill>
                  <a:srgbClr val="00B0F0"/>
                </a:solidFill>
              </a:rPr>
              <a:t>The </a:t>
            </a:r>
            <a:r>
              <a:rPr lang="en-IE" sz="3200" b="1" i="1" u="sng" dirty="0" smtClean="0">
                <a:solidFill>
                  <a:schemeClr val="accent1"/>
                </a:solidFill>
              </a:rPr>
              <a:t>Integers  </a:t>
            </a:r>
            <a:r>
              <a:rPr lang="en-IE" sz="3200" b="1" i="1" dirty="0" smtClean="0">
                <a:solidFill>
                  <a:srgbClr val="00B0F0"/>
                </a:solidFill>
              </a:rPr>
              <a:t>are……</a:t>
            </a:r>
          </a:p>
        </p:txBody>
      </p:sp>
      <p:sp>
        <p:nvSpPr>
          <p:cNvPr id="18" name="Oval 17"/>
          <p:cNvSpPr/>
          <p:nvPr/>
        </p:nvSpPr>
        <p:spPr>
          <a:xfrm>
            <a:off x="154142" y="3887782"/>
            <a:ext cx="216024" cy="2160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i="1" dirty="0"/>
          </a:p>
        </p:txBody>
      </p:sp>
      <p:sp>
        <p:nvSpPr>
          <p:cNvPr id="19" name="Oval 18"/>
          <p:cNvSpPr/>
          <p:nvPr/>
        </p:nvSpPr>
        <p:spPr>
          <a:xfrm>
            <a:off x="151081" y="4559000"/>
            <a:ext cx="216024" cy="2160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i="1" dirty="0"/>
          </a:p>
        </p:txBody>
      </p:sp>
      <p:sp>
        <p:nvSpPr>
          <p:cNvPr id="23" name="Rectangle 22"/>
          <p:cNvSpPr/>
          <p:nvPr/>
        </p:nvSpPr>
        <p:spPr>
          <a:xfrm>
            <a:off x="741992" y="3790584"/>
            <a:ext cx="6582443" cy="830997"/>
          </a:xfrm>
          <a:prstGeom prst="rect">
            <a:avLst/>
          </a:prstGeom>
        </p:spPr>
        <p:txBody>
          <a:bodyPr wrap="none">
            <a:spAutoFit/>
          </a:bodyPr>
          <a:lstStyle/>
          <a:p>
            <a:r>
              <a:rPr lang="en-IE" sz="2400" b="1" i="1" dirty="0" smtClean="0">
                <a:solidFill>
                  <a:srgbClr val="FFC000"/>
                </a:solidFill>
              </a:rPr>
              <a:t>B.</a:t>
            </a:r>
            <a:r>
              <a:rPr lang="en-IE" sz="2400" b="1" i="1" dirty="0"/>
              <a:t> </a:t>
            </a:r>
            <a:r>
              <a:rPr lang="en-IE" sz="2400" b="1" i="1" dirty="0" smtClean="0"/>
              <a:t>    </a:t>
            </a:r>
            <a:r>
              <a:rPr lang="en-IE" sz="2400" b="1" i="1" dirty="0" smtClean="0">
                <a:solidFill>
                  <a:schemeClr val="accent1"/>
                </a:solidFill>
              </a:rPr>
              <a:t>The set of all positive whole numbers </a:t>
            </a:r>
            <a:r>
              <a:rPr lang="en-IE" sz="2400" b="1" i="1" dirty="0" smtClean="0">
                <a:solidFill>
                  <a:srgbClr val="00B0F0"/>
                </a:solidFill>
              </a:rPr>
              <a:t>only</a:t>
            </a:r>
            <a:r>
              <a:rPr lang="en-IE" sz="2400" b="1" i="1" dirty="0" smtClean="0">
                <a:solidFill>
                  <a:schemeClr val="accent1"/>
                </a:solidFill>
              </a:rPr>
              <a:t>.</a:t>
            </a:r>
            <a:endParaRPr lang="en-IE" sz="2400" b="1" i="1" dirty="0">
              <a:solidFill>
                <a:schemeClr val="accent1"/>
              </a:solidFill>
            </a:endParaRPr>
          </a:p>
          <a:p>
            <a:r>
              <a:rPr lang="en-IE" sz="2400" b="1" i="1" dirty="0" smtClean="0"/>
              <a:t>	</a:t>
            </a:r>
            <a:endParaRPr lang="en-IE" sz="2400" i="1" dirty="0"/>
          </a:p>
        </p:txBody>
      </p:sp>
      <p:pic>
        <p:nvPicPr>
          <p:cNvPr id="21510" name="Picture 6" descr="http://www.wmich.edu/math/m2rap/images/Integer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264" y="936960"/>
            <a:ext cx="4582847" cy="268805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33728" y="2399620"/>
            <a:ext cx="1572683" cy="584775"/>
          </a:xfrm>
          <a:prstGeom prst="rect">
            <a:avLst/>
          </a:prstGeom>
          <a:solidFill>
            <a:schemeClr val="bg1"/>
          </a:solidFill>
        </p:spPr>
        <p:txBody>
          <a:bodyPr wrap="square" rtlCol="0">
            <a:spAutoFit/>
          </a:bodyPr>
          <a:lstStyle/>
          <a:p>
            <a:endParaRPr lang="en-IE" sz="1600" dirty="0" smtClean="0">
              <a:latin typeface="Cambria" panose="02040503050406030204" pitchFamily="18" charset="0"/>
            </a:endParaRPr>
          </a:p>
          <a:p>
            <a:r>
              <a:rPr lang="en-IE" sz="1600" dirty="0">
                <a:latin typeface="Cambria" panose="02040503050406030204" pitchFamily="18" charset="0"/>
              </a:rPr>
              <a:t> </a:t>
            </a:r>
            <a:r>
              <a:rPr lang="en-IE" sz="1600" dirty="0" smtClean="0">
                <a:latin typeface="Cambria" panose="02040503050406030204" pitchFamily="18" charset="0"/>
              </a:rPr>
              <a:t> </a:t>
            </a:r>
          </a:p>
        </p:txBody>
      </p:sp>
      <p:sp>
        <p:nvSpPr>
          <p:cNvPr id="20" name="TextBox 19"/>
          <p:cNvSpPr txBox="1"/>
          <p:nvPr/>
        </p:nvSpPr>
        <p:spPr>
          <a:xfrm>
            <a:off x="123264" y="2816950"/>
            <a:ext cx="4680383" cy="830997"/>
          </a:xfrm>
          <a:prstGeom prst="rect">
            <a:avLst/>
          </a:prstGeom>
          <a:solidFill>
            <a:schemeClr val="bg1"/>
          </a:solidFill>
        </p:spPr>
        <p:txBody>
          <a:bodyPr wrap="square" rtlCol="0">
            <a:spAutoFit/>
          </a:bodyPr>
          <a:lstStyle/>
          <a:p>
            <a:endParaRPr lang="en-IE" sz="1600" dirty="0" smtClean="0">
              <a:latin typeface="Cambria" panose="02040503050406030204" pitchFamily="18" charset="0"/>
            </a:endParaRPr>
          </a:p>
          <a:p>
            <a:endParaRPr lang="en-IE" sz="1600" dirty="0">
              <a:latin typeface="Cambria" panose="02040503050406030204" pitchFamily="18" charset="0"/>
            </a:endParaRPr>
          </a:p>
          <a:p>
            <a:endParaRPr lang="en-IE" sz="1600" dirty="0" smtClean="0">
              <a:latin typeface="Cambria" panose="02040503050406030204" pitchFamily="18" charset="0"/>
            </a:endParaRPr>
          </a:p>
        </p:txBody>
      </p:sp>
      <p:sp>
        <p:nvSpPr>
          <p:cNvPr id="3" name="TextBox 2"/>
          <p:cNvSpPr txBox="1"/>
          <p:nvPr/>
        </p:nvSpPr>
        <p:spPr>
          <a:xfrm>
            <a:off x="958793" y="988513"/>
            <a:ext cx="2441269" cy="360000"/>
          </a:xfrm>
          <a:prstGeom prst="rect">
            <a:avLst/>
          </a:prstGeom>
          <a:solidFill>
            <a:schemeClr val="bg1"/>
          </a:solidFill>
          <a:ln w="47625">
            <a:noFill/>
          </a:ln>
        </p:spPr>
        <p:txBody>
          <a:bodyPr wrap="square" rtlCol="0">
            <a:spAutoFit/>
          </a:bodyPr>
          <a:lstStyle/>
          <a:p>
            <a:endParaRPr lang="en-IE" sz="2800" b="1" dirty="0" smtClean="0">
              <a:solidFill>
                <a:srgbClr val="0070C0"/>
              </a:solidFill>
              <a:latin typeface="Cambria" panose="02040503050406030204" pitchFamily="18" charset="0"/>
            </a:endParaRPr>
          </a:p>
          <a:p>
            <a:endParaRPr lang="en-IE" sz="2800" b="1" dirty="0">
              <a:solidFill>
                <a:srgbClr val="0070C0"/>
              </a:solidFill>
              <a:latin typeface="Cambria" panose="02040503050406030204" pitchFamily="18" charset="0"/>
            </a:endParaRPr>
          </a:p>
          <a:p>
            <a:endParaRPr lang="en-IE" sz="2800" b="1" dirty="0" smtClean="0">
              <a:solidFill>
                <a:srgbClr val="0070C0"/>
              </a:solidFill>
              <a:latin typeface="Cambria" panose="02040503050406030204" pitchFamily="18" charset="0"/>
            </a:endParaRPr>
          </a:p>
          <a:p>
            <a:endParaRPr lang="en-IE" sz="2800" b="1" dirty="0" smtClean="0">
              <a:solidFill>
                <a:srgbClr val="0070C0"/>
              </a:solidFill>
              <a:latin typeface="Cambria" panose="02040503050406030204" pitchFamily="18" charset="0"/>
            </a:endParaRPr>
          </a:p>
        </p:txBody>
      </p:sp>
      <p:sp>
        <p:nvSpPr>
          <p:cNvPr id="17" name="Oval 16"/>
          <p:cNvSpPr/>
          <p:nvPr/>
        </p:nvSpPr>
        <p:spPr>
          <a:xfrm>
            <a:off x="154142" y="3234015"/>
            <a:ext cx="216024" cy="2160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i="1" dirty="0"/>
          </a:p>
        </p:txBody>
      </p:sp>
      <p:sp>
        <p:nvSpPr>
          <p:cNvPr id="21" name="Rectangle 20"/>
          <p:cNvSpPr/>
          <p:nvPr/>
        </p:nvSpPr>
        <p:spPr>
          <a:xfrm>
            <a:off x="757504" y="3111194"/>
            <a:ext cx="8494633" cy="461665"/>
          </a:xfrm>
          <a:prstGeom prst="rect">
            <a:avLst/>
          </a:prstGeom>
        </p:spPr>
        <p:txBody>
          <a:bodyPr wrap="none">
            <a:spAutoFit/>
          </a:bodyPr>
          <a:lstStyle/>
          <a:p>
            <a:r>
              <a:rPr lang="en-IE" sz="2400" b="1" i="1" dirty="0" smtClean="0">
                <a:solidFill>
                  <a:srgbClr val="FFC000"/>
                </a:solidFill>
              </a:rPr>
              <a:t>A.     </a:t>
            </a:r>
            <a:r>
              <a:rPr lang="en-IE" sz="2400" b="1" i="1" dirty="0" smtClean="0">
                <a:solidFill>
                  <a:schemeClr val="accent1"/>
                </a:solidFill>
              </a:rPr>
              <a:t>The set of all whole numbers , positive, negative and 0.</a:t>
            </a:r>
            <a:r>
              <a:rPr lang="en-IE" sz="2400" b="1" i="1" dirty="0" smtClean="0"/>
              <a:t>	</a:t>
            </a:r>
            <a:endParaRPr lang="en-IE" sz="2400" i="1" dirty="0"/>
          </a:p>
        </p:txBody>
      </p:sp>
      <p:sp>
        <p:nvSpPr>
          <p:cNvPr id="24" name="Rectangle 23"/>
          <p:cNvSpPr/>
          <p:nvPr/>
        </p:nvSpPr>
        <p:spPr>
          <a:xfrm>
            <a:off x="727145" y="4452616"/>
            <a:ext cx="6666761" cy="461665"/>
          </a:xfrm>
          <a:prstGeom prst="rect">
            <a:avLst/>
          </a:prstGeom>
        </p:spPr>
        <p:txBody>
          <a:bodyPr wrap="none">
            <a:spAutoFit/>
          </a:bodyPr>
          <a:lstStyle/>
          <a:p>
            <a:r>
              <a:rPr lang="en-IE" sz="2400" b="1" i="1" dirty="0" smtClean="0">
                <a:solidFill>
                  <a:srgbClr val="FFC000"/>
                </a:solidFill>
              </a:rPr>
              <a:t>C.</a:t>
            </a:r>
            <a:r>
              <a:rPr lang="en-IE" sz="2400" b="1" i="1" dirty="0"/>
              <a:t> </a:t>
            </a:r>
            <a:r>
              <a:rPr lang="en-IE" sz="2400" b="1" i="1" dirty="0" smtClean="0"/>
              <a:t>    </a:t>
            </a:r>
            <a:r>
              <a:rPr lang="en-IE" sz="2400" b="1" i="1" dirty="0" smtClean="0">
                <a:solidFill>
                  <a:schemeClr val="accent1"/>
                </a:solidFill>
              </a:rPr>
              <a:t>The set of all negative whole numbers </a:t>
            </a:r>
            <a:r>
              <a:rPr lang="en-IE" sz="2400" b="1" i="1" dirty="0" smtClean="0">
                <a:solidFill>
                  <a:srgbClr val="00B0F0"/>
                </a:solidFill>
              </a:rPr>
              <a:t>only</a:t>
            </a:r>
            <a:r>
              <a:rPr lang="en-IE" sz="2400" b="1" i="1" dirty="0" smtClean="0">
                <a:solidFill>
                  <a:schemeClr val="accent1"/>
                </a:solidFill>
              </a:rPr>
              <a:t>.</a:t>
            </a:r>
            <a:endParaRPr lang="en-IE" sz="2400" b="1" i="1" dirty="0">
              <a:solidFill>
                <a:schemeClr val="accent1"/>
              </a:solidFill>
            </a:endParaRPr>
          </a:p>
        </p:txBody>
      </p:sp>
      <p:sp>
        <p:nvSpPr>
          <p:cNvPr id="13" name="Rectangle 12"/>
          <p:cNvSpPr/>
          <p:nvPr/>
        </p:nvSpPr>
        <p:spPr>
          <a:xfrm>
            <a:off x="764764" y="3118454"/>
            <a:ext cx="8494633" cy="461665"/>
          </a:xfrm>
          <a:prstGeom prst="rect">
            <a:avLst/>
          </a:prstGeom>
        </p:spPr>
        <p:txBody>
          <a:bodyPr wrap="none">
            <a:spAutoFit/>
          </a:bodyPr>
          <a:lstStyle/>
          <a:p>
            <a:r>
              <a:rPr lang="en-IE" sz="2400" b="1" i="1" dirty="0" smtClean="0">
                <a:solidFill>
                  <a:srgbClr val="336600"/>
                </a:solidFill>
              </a:rPr>
              <a:t>A.     The set of all whole numbers , positive, negative and 0.	</a:t>
            </a:r>
            <a:endParaRPr lang="en-IE" sz="2400" i="1" dirty="0">
              <a:solidFill>
                <a:srgbClr val="336600"/>
              </a:solidFill>
            </a:endParaRPr>
          </a:p>
        </p:txBody>
      </p:sp>
    </p:spTree>
    <p:extLst>
      <p:ext uri="{BB962C8B-B14F-4D97-AF65-F5344CB8AC3E}">
        <p14:creationId xmlns:p14="http://schemas.microsoft.com/office/powerpoint/2010/main" val="3618499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17"/>
                                        </p:tgtEl>
                                        <p:attrNameLst>
                                          <p:attrName>fillcolor</p:attrName>
                                        </p:attrNameLst>
                                      </p:cBhvr>
                                      <p:to>
                                        <a:srgbClr val="008000"/>
                                      </p:to>
                                    </p:animClr>
                                    <p:set>
                                      <p:cBhvr>
                                        <p:cTn id="7" dur="500" fill="hold"/>
                                        <p:tgtEl>
                                          <p:spTgt spid="17"/>
                                        </p:tgtEl>
                                        <p:attrNameLst>
                                          <p:attrName>fill.type</p:attrName>
                                        </p:attrNameLst>
                                      </p:cBhvr>
                                      <p:to>
                                        <p:strVal val="solid"/>
                                      </p:to>
                                    </p:set>
                                    <p:set>
                                      <p:cBhvr>
                                        <p:cTn id="8" dur="500" fill="hold"/>
                                        <p:tgtEl>
                                          <p:spTgt spid="17"/>
                                        </p:tgtEl>
                                        <p:attrNameLst>
                                          <p:attrName>fill.on</p:attrName>
                                        </p:attrNameLst>
                                      </p:cBhvr>
                                      <p:to>
                                        <p:strVal val="true"/>
                                      </p:to>
                                    </p:se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par>
                          <p:cTn id="13" fill="hold">
                            <p:stCondLst>
                              <p:cond delay="1000"/>
                            </p:stCondLst>
                            <p:childTnLst>
                              <p:par>
                                <p:cTn id="14" presetID="1" presetClass="emph" presetSubtype="2" fill="hold" nodeType="afterEffect">
                                  <p:stCondLst>
                                    <p:cond delay="0"/>
                                  </p:stCondLst>
                                  <p:childTnLst>
                                    <p:animClr clrSpc="rgb" dir="cw">
                                      <p:cBhvr>
                                        <p:cTn id="15" dur="500" fill="hold"/>
                                        <p:tgtEl>
                                          <p:spTgt spid="18"/>
                                        </p:tgtEl>
                                        <p:attrNameLst>
                                          <p:attrName>fillcolor</p:attrName>
                                        </p:attrNameLst>
                                      </p:cBhvr>
                                      <p:to>
                                        <a:srgbClr val="FF3300"/>
                                      </p:to>
                                    </p:animClr>
                                    <p:set>
                                      <p:cBhvr>
                                        <p:cTn id="16" dur="500" fill="hold"/>
                                        <p:tgtEl>
                                          <p:spTgt spid="18"/>
                                        </p:tgtEl>
                                        <p:attrNameLst>
                                          <p:attrName>fill.type</p:attrName>
                                        </p:attrNameLst>
                                      </p:cBhvr>
                                      <p:to>
                                        <p:strVal val="solid"/>
                                      </p:to>
                                    </p:set>
                                    <p:set>
                                      <p:cBhvr>
                                        <p:cTn id="17" dur="500" fill="hold"/>
                                        <p:tgtEl>
                                          <p:spTgt spid="18"/>
                                        </p:tgtEl>
                                        <p:attrNameLst>
                                          <p:attrName>fill.on</p:attrName>
                                        </p:attrNameLst>
                                      </p:cBhvr>
                                      <p:to>
                                        <p:strVal val="true"/>
                                      </p:to>
                                    </p:set>
                                  </p:childTnLst>
                                </p:cTn>
                              </p:par>
                            </p:childTnLst>
                          </p:cTn>
                        </p:par>
                        <p:par>
                          <p:cTn id="18" fill="hold">
                            <p:stCondLst>
                              <p:cond delay="1500"/>
                            </p:stCondLst>
                            <p:childTnLst>
                              <p:par>
                                <p:cTn id="19" presetID="1" presetClass="emph" presetSubtype="2" fill="hold" nodeType="afterEffect">
                                  <p:stCondLst>
                                    <p:cond delay="0"/>
                                  </p:stCondLst>
                                  <p:childTnLst>
                                    <p:animClr clrSpc="rgb" dir="cw">
                                      <p:cBhvr>
                                        <p:cTn id="20" dur="500" fill="hold"/>
                                        <p:tgtEl>
                                          <p:spTgt spid="19"/>
                                        </p:tgtEl>
                                        <p:attrNameLst>
                                          <p:attrName>fillcolor</p:attrName>
                                        </p:attrNameLst>
                                      </p:cBhvr>
                                      <p:to>
                                        <a:srgbClr val="FF3300"/>
                                      </p:to>
                                    </p:animClr>
                                    <p:set>
                                      <p:cBhvr>
                                        <p:cTn id="21" dur="500" fill="hold"/>
                                        <p:tgtEl>
                                          <p:spTgt spid="19"/>
                                        </p:tgtEl>
                                        <p:attrNameLst>
                                          <p:attrName>fill.type</p:attrName>
                                        </p:attrNameLst>
                                      </p:cBhvr>
                                      <p:to>
                                        <p:strVal val="solid"/>
                                      </p:to>
                                    </p:set>
                                    <p:set>
                                      <p:cBhvr>
                                        <p:cTn id="22" dur="500" fill="hold"/>
                                        <p:tgtEl>
                                          <p:spTgt spid="1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031" y="1229193"/>
            <a:ext cx="3714125" cy="3282845"/>
          </a:xfrm>
          <a:prstGeom prst="rect">
            <a:avLst/>
          </a:prstGeom>
          <a:noFill/>
          <a:ln w="38100">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
        <p:nvSpPr>
          <p:cNvPr id="2" name="Isosceles Triangle 1"/>
          <p:cNvSpPr/>
          <p:nvPr/>
        </p:nvSpPr>
        <p:spPr bwMode="auto">
          <a:xfrm>
            <a:off x="2480280" y="1573521"/>
            <a:ext cx="1133419" cy="1131611"/>
          </a:xfrm>
          <a:prstGeom prst="triangle">
            <a:avLst>
              <a:gd name="adj" fmla="val 100000"/>
            </a:avLst>
          </a:prstGeom>
          <a:solidFill>
            <a:schemeClr val="accent3">
              <a:lumMod val="20000"/>
              <a:lumOff val="80000"/>
              <a:alpha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endParaRPr kumimoji="0" lang="en-IE" sz="2400" b="0" i="0" u="none" strike="noStrike" cap="none" normalizeH="0" baseline="0" dirty="0" smtClean="0">
              <a:ln>
                <a:noFill/>
              </a:ln>
              <a:solidFill>
                <a:schemeClr val="tx1"/>
              </a:solidFill>
              <a:effectLst/>
              <a:latin typeface="Times New Roman" pitchFamily="18" charset="0"/>
            </a:endParaRPr>
          </a:p>
        </p:txBody>
      </p:sp>
      <mc:AlternateContent xmlns:mc="http://schemas.openxmlformats.org/markup-compatibility/2006" xmlns:a14="http://schemas.microsoft.com/office/drawing/2010/main">
        <mc:Choice Requires="a14">
          <p:sp>
            <p:nvSpPr>
              <p:cNvPr id="37" name="TextBox 36"/>
              <p:cNvSpPr txBox="1"/>
              <p:nvPr/>
            </p:nvSpPr>
            <p:spPr>
              <a:xfrm>
                <a:off x="2358981" y="1653798"/>
                <a:ext cx="713849" cy="57394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sz="2800" b="1" i="1" smtClean="0">
                              <a:solidFill>
                                <a:srgbClr val="FF0000"/>
                              </a:solidFill>
                              <a:latin typeface="Cambria Math" panose="02040503050406030204" pitchFamily="18" charset="0"/>
                            </a:rPr>
                          </m:ctrlPr>
                        </m:radPr>
                        <m:deg/>
                        <m:e>
                          <m:r>
                            <a:rPr lang="en-IE" sz="2800" b="1" i="1" smtClean="0">
                              <a:solidFill>
                                <a:srgbClr val="FF0000"/>
                              </a:solidFill>
                              <a:latin typeface="Cambria Math"/>
                            </a:rPr>
                            <m:t>𝟐</m:t>
                          </m:r>
                        </m:e>
                      </m:rad>
                    </m:oMath>
                  </m:oMathPara>
                </a14:m>
                <a:endParaRPr lang="en-IE" sz="2800" b="1" dirty="0" smtClean="0">
                  <a:solidFill>
                    <a:schemeClr val="accent6"/>
                  </a:solidFill>
                  <a:latin typeface="Cambria" panose="02040503050406030204" pitchFamily="18" charset="0"/>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2358981" y="1653798"/>
                <a:ext cx="713849" cy="573940"/>
              </a:xfrm>
              <a:prstGeom prst="rect">
                <a:avLst/>
              </a:prstGeom>
              <a:blipFill rotWithShape="1">
                <a:blip r:embed="rId4"/>
                <a:stretch>
                  <a:fillRect/>
                </a:stretch>
              </a:blipFill>
            </p:spPr>
            <p:txBody>
              <a:bodyPr/>
              <a:lstStyle/>
              <a:p>
                <a:r>
                  <a:rPr lang="en-IE">
                    <a:noFill/>
                  </a:rPr>
                  <a:t> </a:t>
                </a:r>
              </a:p>
            </p:txBody>
          </p:sp>
        </mc:Fallback>
      </mc:AlternateContent>
      <p:sp>
        <p:nvSpPr>
          <p:cNvPr id="40" name="Title 1"/>
          <p:cNvSpPr txBox="1">
            <a:spLocks/>
          </p:cNvSpPr>
          <p:nvPr/>
        </p:nvSpPr>
        <p:spPr bwMode="auto">
          <a:xfrm>
            <a:off x="196492" y="40189"/>
            <a:ext cx="8831539" cy="648000"/>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2400" b="1">
                <a:solidFill>
                  <a:schemeClr val="tx1"/>
                </a:solidFill>
                <a:effectLst>
                  <a:outerShdw blurRad="38100" dist="38100" dir="2700000" algn="tl">
                    <a:srgbClr val="000000">
                      <a:alpha val="43137"/>
                    </a:srgbClr>
                  </a:outerShdw>
                </a:effectLst>
                <a:latin typeface="Century Gothic" pitchFamily="34" charset="0"/>
                <a:ea typeface="+mj-ea"/>
                <a:cs typeface="+mj-cs"/>
              </a:defRPr>
            </a:lvl1pPr>
            <a:lvl2pPr algn="l" rtl="0" eaLnBrk="1" fontAlgn="base" hangingPunct="1">
              <a:spcBef>
                <a:spcPct val="0"/>
              </a:spcBef>
              <a:spcAft>
                <a:spcPct val="0"/>
              </a:spcAft>
              <a:defRPr sz="1400" b="1">
                <a:solidFill>
                  <a:schemeClr val="tx2"/>
                </a:solidFill>
                <a:latin typeface="Tahoma" pitchFamily="34" charset="0"/>
              </a:defRPr>
            </a:lvl2pPr>
            <a:lvl3pPr algn="l" rtl="0" eaLnBrk="1" fontAlgn="base" hangingPunct="1">
              <a:spcBef>
                <a:spcPct val="0"/>
              </a:spcBef>
              <a:spcAft>
                <a:spcPct val="0"/>
              </a:spcAft>
              <a:defRPr sz="1400" b="1">
                <a:solidFill>
                  <a:schemeClr val="tx2"/>
                </a:solidFill>
                <a:latin typeface="Tahoma" pitchFamily="34" charset="0"/>
              </a:defRPr>
            </a:lvl3pPr>
            <a:lvl4pPr algn="l" rtl="0" eaLnBrk="1" fontAlgn="base" hangingPunct="1">
              <a:spcBef>
                <a:spcPct val="0"/>
              </a:spcBef>
              <a:spcAft>
                <a:spcPct val="0"/>
              </a:spcAft>
              <a:defRPr sz="1400" b="1">
                <a:solidFill>
                  <a:schemeClr val="tx2"/>
                </a:solidFill>
                <a:latin typeface="Tahoma" pitchFamily="34" charset="0"/>
              </a:defRPr>
            </a:lvl4pPr>
            <a:lvl5pPr algn="l" rtl="0" eaLnBrk="1" fontAlgn="base" hangingPunct="1">
              <a:spcBef>
                <a:spcPct val="0"/>
              </a:spcBef>
              <a:spcAft>
                <a:spcPct val="0"/>
              </a:spcAft>
              <a:defRPr sz="1400" b="1">
                <a:solidFill>
                  <a:schemeClr val="tx2"/>
                </a:solidFill>
                <a:latin typeface="Tahoma" pitchFamily="34" charset="0"/>
              </a:defRPr>
            </a:lvl5pPr>
            <a:lvl6pPr marL="457200" algn="ctr" rtl="0" eaLnBrk="1" fontAlgn="base" hangingPunct="1">
              <a:spcBef>
                <a:spcPct val="0"/>
              </a:spcBef>
              <a:spcAft>
                <a:spcPct val="0"/>
              </a:spcAft>
              <a:defRPr sz="1600" b="1">
                <a:solidFill>
                  <a:schemeClr val="tx2"/>
                </a:solidFill>
                <a:latin typeface="Tahoma" pitchFamily="34" charset="0"/>
              </a:defRPr>
            </a:lvl6pPr>
            <a:lvl7pPr marL="914400" algn="ctr" rtl="0" eaLnBrk="1" fontAlgn="base" hangingPunct="1">
              <a:spcBef>
                <a:spcPct val="0"/>
              </a:spcBef>
              <a:spcAft>
                <a:spcPct val="0"/>
              </a:spcAft>
              <a:defRPr sz="1600" b="1">
                <a:solidFill>
                  <a:schemeClr val="tx2"/>
                </a:solidFill>
                <a:latin typeface="Tahoma" pitchFamily="34" charset="0"/>
              </a:defRPr>
            </a:lvl7pPr>
            <a:lvl8pPr marL="1371600" algn="ctr" rtl="0" eaLnBrk="1" fontAlgn="base" hangingPunct="1">
              <a:spcBef>
                <a:spcPct val="0"/>
              </a:spcBef>
              <a:spcAft>
                <a:spcPct val="0"/>
              </a:spcAft>
              <a:defRPr sz="1600" b="1">
                <a:solidFill>
                  <a:schemeClr val="tx2"/>
                </a:solidFill>
                <a:latin typeface="Tahoma" pitchFamily="34" charset="0"/>
              </a:defRPr>
            </a:lvl8pPr>
            <a:lvl9pPr marL="1828800" algn="ctr" rtl="0" eaLnBrk="1" fontAlgn="base" hangingPunct="1">
              <a:spcBef>
                <a:spcPct val="0"/>
              </a:spcBef>
              <a:spcAft>
                <a:spcPct val="0"/>
              </a:spcAft>
              <a:defRPr sz="1600" b="1">
                <a:solidFill>
                  <a:schemeClr val="tx2"/>
                </a:solidFill>
                <a:latin typeface="Tahoma" pitchFamily="34" charset="0"/>
              </a:defRPr>
            </a:lvl9pPr>
          </a:lstStyle>
          <a:p>
            <a:pPr algn="l"/>
            <a:r>
              <a:rPr lang="en-IE" sz="2800" kern="0" dirty="0" smtClean="0"/>
              <a:t>(2)                                            </a:t>
            </a:r>
            <a:r>
              <a:rPr lang="en-IE" sz="2800" u="sng" kern="0" dirty="0" smtClean="0"/>
              <a:t>Pythagoras’ Theorem</a:t>
            </a:r>
            <a:endParaRPr lang="en-IE" sz="2800" u="sng" kern="0" dirty="0"/>
          </a:p>
        </p:txBody>
      </p:sp>
      <p:cxnSp>
        <p:nvCxnSpPr>
          <p:cNvPr id="29" name="Straight Connector 28"/>
          <p:cNvCxnSpPr/>
          <p:nvPr/>
        </p:nvCxnSpPr>
        <p:spPr bwMode="auto">
          <a:xfrm flipV="1">
            <a:off x="2498832" y="1573523"/>
            <a:ext cx="1133419" cy="1131611"/>
          </a:xfrm>
          <a:prstGeom prst="line">
            <a:avLst/>
          </a:prstGeom>
          <a:solidFill>
            <a:schemeClr val="hlink">
              <a:alpha val="64999"/>
            </a:schemeClr>
          </a:solidFill>
          <a:ln w="76200" cap="flat" cmpd="sng" algn="ctr">
            <a:solidFill>
              <a:srgbClr val="FFFF00"/>
            </a:solidFill>
            <a:prstDash val="solid"/>
            <a:round/>
            <a:headEnd type="none" w="med" len="med"/>
            <a:tailEnd type="none" w="med" len="med"/>
          </a:ln>
          <a:effectLst/>
        </p:spPr>
      </p:cxnSp>
      <p:cxnSp>
        <p:nvCxnSpPr>
          <p:cNvPr id="21" name="Straight Connector 20"/>
          <p:cNvCxnSpPr/>
          <p:nvPr/>
        </p:nvCxnSpPr>
        <p:spPr bwMode="auto">
          <a:xfrm>
            <a:off x="2498832" y="2705132"/>
            <a:ext cx="1154373" cy="1"/>
          </a:xfrm>
          <a:prstGeom prst="line">
            <a:avLst/>
          </a:prstGeom>
          <a:solidFill>
            <a:schemeClr val="hlink">
              <a:alpha val="64999"/>
            </a:schemeClr>
          </a:solidFill>
          <a:ln w="53975"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flipV="1">
            <a:off x="3632251" y="1573523"/>
            <a:ext cx="0" cy="1131610"/>
          </a:xfrm>
          <a:prstGeom prst="line">
            <a:avLst/>
          </a:prstGeom>
          <a:solidFill>
            <a:schemeClr val="hlink">
              <a:alpha val="64999"/>
            </a:schemeClr>
          </a:solidFill>
          <a:ln w="53975" cap="flat" cmpd="sng" algn="ctr">
            <a:solidFill>
              <a:schemeClr val="tx1"/>
            </a:solidFill>
            <a:prstDash val="solid"/>
            <a:round/>
            <a:headEnd type="none" w="med" len="med"/>
            <a:tailEnd type="none" w="med" len="med"/>
          </a:ln>
          <a:effectLst/>
        </p:spPr>
      </p:cxnSp>
      <p:grpSp>
        <p:nvGrpSpPr>
          <p:cNvPr id="30" name="Group 29"/>
          <p:cNvGrpSpPr/>
          <p:nvPr/>
        </p:nvGrpSpPr>
        <p:grpSpPr>
          <a:xfrm>
            <a:off x="3363734" y="2256429"/>
            <a:ext cx="197996" cy="339241"/>
            <a:chOff x="3155326" y="3619567"/>
            <a:chExt cx="197996" cy="339241"/>
          </a:xfrm>
        </p:grpSpPr>
        <p:cxnSp>
          <p:nvCxnSpPr>
            <p:cNvPr id="34" name="Straight Connector 33"/>
            <p:cNvCxnSpPr/>
            <p:nvPr/>
          </p:nvCxnSpPr>
          <p:spPr bwMode="auto">
            <a:xfrm>
              <a:off x="3335828" y="3619567"/>
              <a:ext cx="0" cy="339241"/>
            </a:xfrm>
            <a:prstGeom prst="line">
              <a:avLst/>
            </a:prstGeom>
            <a:solidFill>
              <a:schemeClr val="hlink">
                <a:alpha val="64999"/>
              </a:schemeClr>
            </a:solidFill>
            <a:ln w="28575" cap="flat" cmpd="sng" algn="ctr">
              <a:solidFill>
                <a:schemeClr val="tx1"/>
              </a:solidFill>
              <a:prstDash val="solid"/>
              <a:round/>
              <a:headEnd type="none" w="med" len="med"/>
              <a:tailEnd type="none" w="med" len="med"/>
            </a:ln>
            <a:effectLst/>
          </p:spPr>
        </p:cxnSp>
        <p:cxnSp>
          <p:nvCxnSpPr>
            <p:cNvPr id="35" name="Straight Connector 34"/>
            <p:cNvCxnSpPr/>
            <p:nvPr/>
          </p:nvCxnSpPr>
          <p:spPr bwMode="auto">
            <a:xfrm flipH="1">
              <a:off x="3155326" y="3943114"/>
              <a:ext cx="197996" cy="0"/>
            </a:xfrm>
            <a:prstGeom prst="line">
              <a:avLst/>
            </a:prstGeom>
            <a:solidFill>
              <a:schemeClr val="hlink">
                <a:alpha val="64999"/>
              </a:schemeClr>
            </a:solidFill>
            <a:ln w="28575" cap="flat" cmpd="sng" algn="ctr">
              <a:solidFill>
                <a:schemeClr val="tx1"/>
              </a:solidFill>
              <a:prstDash val="solid"/>
              <a:round/>
              <a:headEnd type="none" w="med" len="med"/>
              <a:tailEnd type="none" w="med" len="med"/>
            </a:ln>
            <a:effectLst/>
          </p:spPr>
        </p:cxnSp>
      </p:grpSp>
      <p:sp>
        <p:nvSpPr>
          <p:cNvPr id="38" name="TextBox 37"/>
          <p:cNvSpPr txBox="1"/>
          <p:nvPr/>
        </p:nvSpPr>
        <p:spPr>
          <a:xfrm>
            <a:off x="2891262" y="2705134"/>
            <a:ext cx="397866" cy="523220"/>
          </a:xfrm>
          <a:prstGeom prst="rect">
            <a:avLst/>
          </a:prstGeom>
          <a:noFill/>
        </p:spPr>
        <p:txBody>
          <a:bodyPr wrap="none" rtlCol="0">
            <a:spAutoFit/>
          </a:bodyPr>
          <a:lstStyle/>
          <a:p>
            <a:r>
              <a:rPr lang="en-IE" sz="2800" b="1" dirty="0">
                <a:solidFill>
                  <a:schemeClr val="accent6"/>
                </a:solidFill>
                <a:latin typeface="Cambria" panose="02040503050406030204" pitchFamily="18" charset="0"/>
              </a:rPr>
              <a:t>1</a:t>
            </a:r>
            <a:endParaRPr lang="en-IE" sz="2800" b="1" dirty="0" smtClean="0">
              <a:solidFill>
                <a:schemeClr val="accent6"/>
              </a:solidFill>
              <a:latin typeface="Cambria" panose="02040503050406030204" pitchFamily="18" charset="0"/>
            </a:endParaRPr>
          </a:p>
        </p:txBody>
      </p:sp>
      <p:sp>
        <p:nvSpPr>
          <p:cNvPr id="39" name="TextBox 38"/>
          <p:cNvSpPr txBox="1"/>
          <p:nvPr/>
        </p:nvSpPr>
        <p:spPr>
          <a:xfrm>
            <a:off x="3653205" y="1854694"/>
            <a:ext cx="397866" cy="523220"/>
          </a:xfrm>
          <a:prstGeom prst="rect">
            <a:avLst/>
          </a:prstGeom>
          <a:noFill/>
        </p:spPr>
        <p:txBody>
          <a:bodyPr wrap="none" rtlCol="0">
            <a:spAutoFit/>
          </a:bodyPr>
          <a:lstStyle/>
          <a:p>
            <a:r>
              <a:rPr lang="en-IE" sz="2800" b="1" dirty="0">
                <a:solidFill>
                  <a:schemeClr val="accent6"/>
                </a:solidFill>
                <a:latin typeface="Cambria" panose="02040503050406030204" pitchFamily="18" charset="0"/>
              </a:rPr>
              <a:t>1</a:t>
            </a:r>
            <a:endParaRPr lang="en-IE" sz="2800" b="1" dirty="0" smtClean="0">
              <a:solidFill>
                <a:schemeClr val="accent6"/>
              </a:solidFill>
              <a:latin typeface="Cambria" panose="02040503050406030204" pitchFamily="18" charset="0"/>
            </a:endParaRPr>
          </a:p>
        </p:txBody>
      </p:sp>
      <mc:AlternateContent xmlns:mc="http://schemas.openxmlformats.org/markup-compatibility/2006" xmlns:a14="http://schemas.microsoft.com/office/drawing/2010/main">
        <mc:Choice Requires="a14">
          <p:sp>
            <p:nvSpPr>
              <p:cNvPr id="47" name="TextBox 46"/>
              <p:cNvSpPr txBox="1"/>
              <p:nvPr/>
            </p:nvSpPr>
            <p:spPr>
              <a:xfrm>
                <a:off x="6026046" y="1061987"/>
                <a:ext cx="2344937" cy="595932"/>
              </a:xfrm>
              <a:prstGeom prst="rect">
                <a:avLst/>
              </a:prstGeom>
              <a:noFill/>
              <a:ln w="41275">
                <a:solidFill>
                  <a:schemeClr val="accent4">
                    <a:lumMod val="50000"/>
                  </a:schemeClr>
                </a:solidFill>
              </a:ln>
            </p:spPr>
            <p:txBody>
              <a:bodyPr wrap="none" rtlCol="0">
                <a:spAutoFit/>
              </a:bodyPr>
              <a:lstStyle/>
              <a:p>
                <a14:m>
                  <m:oMath xmlns:m="http://schemas.openxmlformats.org/officeDocument/2006/math">
                    <m:sSup>
                      <m:sSupPr>
                        <m:ctrlPr>
                          <a:rPr lang="en-IE" sz="3200" b="1" i="1" smtClean="0">
                            <a:solidFill>
                              <a:srgbClr val="00B050"/>
                            </a:solidFill>
                            <a:latin typeface="Cambria Math" panose="02040503050406030204" pitchFamily="18" charset="0"/>
                          </a:rPr>
                        </m:ctrlPr>
                      </m:sSupPr>
                      <m:e>
                        <m:r>
                          <a:rPr lang="en-IE" sz="3200" b="1" i="1" smtClean="0">
                            <a:solidFill>
                              <a:srgbClr val="00B050"/>
                            </a:solidFill>
                            <a:latin typeface="Cambria Math"/>
                          </a:rPr>
                          <m:t>𝒄</m:t>
                        </m:r>
                      </m:e>
                      <m:sup>
                        <m:r>
                          <a:rPr lang="en-IE" sz="3200" b="1" i="1" smtClean="0">
                            <a:solidFill>
                              <a:srgbClr val="00B050"/>
                            </a:solidFill>
                            <a:latin typeface="Cambria Math"/>
                          </a:rPr>
                          <m:t>𝟐</m:t>
                        </m:r>
                      </m:sup>
                    </m:sSup>
                  </m:oMath>
                </a14:m>
                <a:r>
                  <a:rPr lang="en-IE" sz="3200" b="1" dirty="0" smtClean="0">
                    <a:solidFill>
                      <a:srgbClr val="00B050"/>
                    </a:solidFill>
                    <a:latin typeface="Cambria" panose="02040503050406030204" pitchFamily="18" charset="0"/>
                  </a:rPr>
                  <a:t>  = a² + b²</a:t>
                </a:r>
              </a:p>
            </p:txBody>
          </p:sp>
        </mc:Choice>
        <mc:Fallback xmlns="">
          <p:sp>
            <p:nvSpPr>
              <p:cNvPr id="47" name="TextBox 46"/>
              <p:cNvSpPr txBox="1">
                <a:spLocks noRot="1" noChangeAspect="1" noMove="1" noResize="1" noEditPoints="1" noAdjustHandles="1" noChangeArrowheads="1" noChangeShapeType="1" noTextEdit="1"/>
              </p:cNvSpPr>
              <p:nvPr/>
            </p:nvSpPr>
            <p:spPr>
              <a:xfrm>
                <a:off x="6026046" y="1061987"/>
                <a:ext cx="2344937" cy="595932"/>
              </a:xfrm>
              <a:prstGeom prst="rect">
                <a:avLst/>
              </a:prstGeom>
              <a:blipFill rotWithShape="1">
                <a:blip r:embed="rId5"/>
                <a:stretch>
                  <a:fillRect t="-7619" r="-4859" b="-26667"/>
                </a:stretch>
              </a:blipFill>
              <a:ln w="41275">
                <a:solidFill>
                  <a:schemeClr val="accent4">
                    <a:lumMod val="50000"/>
                  </a:schemeClr>
                </a:solid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6103496" y="1719443"/>
                <a:ext cx="2101281" cy="595932"/>
              </a:xfrm>
              <a:prstGeom prst="rect">
                <a:avLst/>
              </a:prstGeom>
              <a:noFill/>
            </p:spPr>
            <p:txBody>
              <a:bodyPr wrap="none" rtlCol="0">
                <a:spAutoFit/>
              </a:bodyPr>
              <a:lstStyle/>
              <a:p>
                <a14:m>
                  <m:oMath xmlns:m="http://schemas.openxmlformats.org/officeDocument/2006/math">
                    <m:sSup>
                      <m:sSupPr>
                        <m:ctrlPr>
                          <a:rPr lang="en-IE" sz="3200" b="1" i="1" smtClean="0">
                            <a:solidFill>
                              <a:srgbClr val="00B050"/>
                            </a:solidFill>
                            <a:latin typeface="Cambria Math" panose="02040503050406030204" pitchFamily="18" charset="0"/>
                          </a:rPr>
                        </m:ctrlPr>
                      </m:sSupPr>
                      <m:e>
                        <m:r>
                          <a:rPr lang="en-IE" sz="3200" b="1" i="1" smtClean="0">
                            <a:solidFill>
                              <a:srgbClr val="00B050"/>
                            </a:solidFill>
                            <a:latin typeface="Cambria Math"/>
                          </a:rPr>
                          <m:t>𝒄</m:t>
                        </m:r>
                      </m:e>
                      <m:sup>
                        <m:r>
                          <a:rPr lang="en-IE" sz="3200" b="1" i="1" smtClean="0">
                            <a:solidFill>
                              <a:srgbClr val="00B050"/>
                            </a:solidFill>
                            <a:latin typeface="Cambria Math"/>
                          </a:rPr>
                          <m:t>𝟐</m:t>
                        </m:r>
                      </m:sup>
                    </m:sSup>
                  </m:oMath>
                </a14:m>
                <a:r>
                  <a:rPr lang="en-IE" sz="3200" b="1" dirty="0" smtClean="0">
                    <a:solidFill>
                      <a:srgbClr val="00B050"/>
                    </a:solidFill>
                    <a:latin typeface="Cambria" panose="02040503050406030204" pitchFamily="18" charset="0"/>
                  </a:rPr>
                  <a:t> =1²+ 1²</a:t>
                </a:r>
              </a:p>
            </p:txBody>
          </p:sp>
        </mc:Choice>
        <mc:Fallback xmlns="">
          <p:sp>
            <p:nvSpPr>
              <p:cNvPr id="48" name="TextBox 47"/>
              <p:cNvSpPr txBox="1">
                <a:spLocks noRot="1" noChangeAspect="1" noMove="1" noResize="1" noEditPoints="1" noAdjustHandles="1" noChangeArrowheads="1" noChangeShapeType="1" noTextEdit="1"/>
              </p:cNvSpPr>
              <p:nvPr/>
            </p:nvSpPr>
            <p:spPr>
              <a:xfrm>
                <a:off x="6103496" y="1719443"/>
                <a:ext cx="2101281" cy="595932"/>
              </a:xfrm>
              <a:prstGeom prst="rect">
                <a:avLst/>
              </a:prstGeom>
              <a:blipFill rotWithShape="1">
                <a:blip r:embed="rId6"/>
                <a:stretch>
                  <a:fillRect t="-11224" r="-6667" b="-32653"/>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6096825" y="2442603"/>
                <a:ext cx="1921745" cy="595932"/>
              </a:xfrm>
              <a:prstGeom prst="rect">
                <a:avLst/>
              </a:prstGeom>
              <a:noFill/>
            </p:spPr>
            <p:txBody>
              <a:bodyPr wrap="none" rtlCol="0">
                <a:spAutoFit/>
              </a:bodyPr>
              <a:lstStyle/>
              <a:p>
                <a14:m>
                  <m:oMath xmlns:m="http://schemas.openxmlformats.org/officeDocument/2006/math">
                    <m:sSup>
                      <m:sSupPr>
                        <m:ctrlPr>
                          <a:rPr lang="en-IE" sz="3200" b="1" i="1" smtClean="0">
                            <a:solidFill>
                              <a:srgbClr val="00B050"/>
                            </a:solidFill>
                            <a:latin typeface="Cambria Math" panose="02040503050406030204" pitchFamily="18" charset="0"/>
                          </a:rPr>
                        </m:ctrlPr>
                      </m:sSupPr>
                      <m:e>
                        <m:r>
                          <a:rPr lang="en-IE" sz="3200" b="1" i="1" smtClean="0">
                            <a:solidFill>
                              <a:srgbClr val="00B050"/>
                            </a:solidFill>
                            <a:latin typeface="Cambria Math"/>
                          </a:rPr>
                          <m:t>𝒄</m:t>
                        </m:r>
                      </m:e>
                      <m:sup>
                        <m:r>
                          <a:rPr lang="en-IE" sz="3200" b="1" i="1" smtClean="0">
                            <a:solidFill>
                              <a:srgbClr val="00B050"/>
                            </a:solidFill>
                            <a:latin typeface="Cambria Math"/>
                          </a:rPr>
                          <m:t>𝟐</m:t>
                        </m:r>
                      </m:sup>
                    </m:sSup>
                  </m:oMath>
                </a14:m>
                <a:r>
                  <a:rPr lang="en-IE" sz="3200" b="1" dirty="0" smtClean="0">
                    <a:solidFill>
                      <a:srgbClr val="00B050"/>
                    </a:solidFill>
                    <a:latin typeface="Cambria" panose="02040503050406030204" pitchFamily="18" charset="0"/>
                  </a:rPr>
                  <a:t> = 1 + 1</a:t>
                </a:r>
              </a:p>
            </p:txBody>
          </p:sp>
        </mc:Choice>
        <mc:Fallback xmlns="">
          <p:sp>
            <p:nvSpPr>
              <p:cNvPr id="49" name="TextBox 48"/>
              <p:cNvSpPr txBox="1">
                <a:spLocks noRot="1" noChangeAspect="1" noMove="1" noResize="1" noEditPoints="1" noAdjustHandles="1" noChangeArrowheads="1" noChangeShapeType="1" noTextEdit="1"/>
              </p:cNvSpPr>
              <p:nvPr/>
            </p:nvSpPr>
            <p:spPr>
              <a:xfrm>
                <a:off x="6096825" y="2442603"/>
                <a:ext cx="1921745" cy="595932"/>
              </a:xfrm>
              <a:prstGeom prst="rect">
                <a:avLst/>
              </a:prstGeom>
              <a:blipFill rotWithShape="1">
                <a:blip r:embed="rId7"/>
                <a:stretch>
                  <a:fillRect t="-11340" r="-7619" b="-34021"/>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6125030" y="3106497"/>
                <a:ext cx="1344663" cy="595932"/>
              </a:xfrm>
              <a:prstGeom prst="rect">
                <a:avLst/>
              </a:prstGeom>
              <a:noFill/>
            </p:spPr>
            <p:txBody>
              <a:bodyPr wrap="none" rtlCol="0">
                <a:spAutoFit/>
              </a:bodyPr>
              <a:lstStyle/>
              <a:p>
                <a14:m>
                  <m:oMath xmlns:m="http://schemas.openxmlformats.org/officeDocument/2006/math">
                    <m:sSup>
                      <m:sSupPr>
                        <m:ctrlPr>
                          <a:rPr lang="en-IE" sz="3200" b="1" i="1" smtClean="0">
                            <a:solidFill>
                              <a:srgbClr val="00B050"/>
                            </a:solidFill>
                            <a:latin typeface="Cambria Math" panose="02040503050406030204" pitchFamily="18" charset="0"/>
                          </a:rPr>
                        </m:ctrlPr>
                      </m:sSupPr>
                      <m:e>
                        <m:r>
                          <a:rPr lang="en-IE" sz="3200" b="1" i="1" smtClean="0">
                            <a:solidFill>
                              <a:srgbClr val="00B050"/>
                            </a:solidFill>
                            <a:latin typeface="Cambria Math"/>
                          </a:rPr>
                          <m:t>𝒄</m:t>
                        </m:r>
                      </m:e>
                      <m:sup>
                        <m:r>
                          <a:rPr lang="en-IE" sz="3200" b="1" i="1" smtClean="0">
                            <a:solidFill>
                              <a:srgbClr val="00B050"/>
                            </a:solidFill>
                            <a:latin typeface="Cambria Math"/>
                          </a:rPr>
                          <m:t>𝟐</m:t>
                        </m:r>
                      </m:sup>
                    </m:sSup>
                  </m:oMath>
                </a14:m>
                <a:r>
                  <a:rPr lang="en-IE" sz="3200" b="1" dirty="0" smtClean="0">
                    <a:solidFill>
                      <a:srgbClr val="00B050"/>
                    </a:solidFill>
                    <a:latin typeface="Cambria" panose="02040503050406030204" pitchFamily="18" charset="0"/>
                  </a:rPr>
                  <a:t> = </a:t>
                </a:r>
                <a:r>
                  <a:rPr lang="en-IE" sz="3200" b="1" dirty="0">
                    <a:solidFill>
                      <a:srgbClr val="00B050"/>
                    </a:solidFill>
                    <a:latin typeface="Cambria" panose="02040503050406030204" pitchFamily="18" charset="0"/>
                  </a:rPr>
                  <a:t> </a:t>
                </a:r>
                <a:r>
                  <a:rPr lang="en-IE" sz="3200" b="1" dirty="0" smtClean="0">
                    <a:solidFill>
                      <a:srgbClr val="00B050"/>
                    </a:solidFill>
                    <a:latin typeface="Cambria" panose="02040503050406030204" pitchFamily="18" charset="0"/>
                  </a:rPr>
                  <a:t>2</a:t>
                </a:r>
              </a:p>
            </p:txBody>
          </p:sp>
        </mc:Choice>
        <mc:Fallback xmlns="">
          <p:sp>
            <p:nvSpPr>
              <p:cNvPr id="50" name="TextBox 49"/>
              <p:cNvSpPr txBox="1">
                <a:spLocks noRot="1" noChangeAspect="1" noMove="1" noResize="1" noEditPoints="1" noAdjustHandles="1" noChangeArrowheads="1" noChangeShapeType="1" noTextEdit="1"/>
              </p:cNvSpPr>
              <p:nvPr/>
            </p:nvSpPr>
            <p:spPr>
              <a:xfrm>
                <a:off x="6125030" y="3106497"/>
                <a:ext cx="1344663" cy="595932"/>
              </a:xfrm>
              <a:prstGeom prst="rect">
                <a:avLst/>
              </a:prstGeom>
              <a:blipFill rotWithShape="1">
                <a:blip r:embed="rId8"/>
                <a:stretch>
                  <a:fillRect t="-11340" r="-11364" b="-34021"/>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5899991" y="3976989"/>
                <a:ext cx="1885260" cy="655500"/>
              </a:xfrm>
              <a:prstGeom prst="rect">
                <a:avLst/>
              </a:prstGeom>
              <a:noFill/>
            </p:spPr>
            <p:txBody>
              <a:bodyPr wrap="none" rtlCol="0">
                <a:spAutoFit/>
              </a:bodyPr>
              <a:lstStyle/>
              <a:p>
                <a14:m>
                  <m:oMath xmlns:m="http://schemas.openxmlformats.org/officeDocument/2006/math">
                    <m:rad>
                      <m:radPr>
                        <m:degHide m:val="on"/>
                        <m:ctrlPr>
                          <a:rPr lang="en-IE" sz="3200" b="1" i="1" smtClean="0">
                            <a:solidFill>
                              <a:srgbClr val="00B050"/>
                            </a:solidFill>
                            <a:latin typeface="Cambria Math" panose="02040503050406030204" pitchFamily="18" charset="0"/>
                          </a:rPr>
                        </m:ctrlPr>
                      </m:radPr>
                      <m:deg/>
                      <m:e>
                        <m:sSup>
                          <m:sSupPr>
                            <m:ctrlPr>
                              <a:rPr lang="en-IE" sz="3200" b="1" i="1" smtClean="0">
                                <a:solidFill>
                                  <a:srgbClr val="00B050"/>
                                </a:solidFill>
                                <a:latin typeface="Cambria Math" panose="02040503050406030204" pitchFamily="18" charset="0"/>
                              </a:rPr>
                            </m:ctrlPr>
                          </m:sSupPr>
                          <m:e>
                            <m:r>
                              <a:rPr lang="en-IE" sz="3200" b="1" i="1" smtClean="0">
                                <a:solidFill>
                                  <a:srgbClr val="00B050"/>
                                </a:solidFill>
                                <a:latin typeface="Cambria Math"/>
                              </a:rPr>
                              <m:t>𝒄</m:t>
                            </m:r>
                          </m:e>
                          <m:sup>
                            <m:r>
                              <a:rPr lang="en-IE" sz="3200" b="1" i="1" smtClean="0">
                                <a:solidFill>
                                  <a:srgbClr val="00B050"/>
                                </a:solidFill>
                                <a:latin typeface="Cambria Math"/>
                              </a:rPr>
                              <m:t>𝟐</m:t>
                            </m:r>
                          </m:sup>
                        </m:sSup>
                        <m:r>
                          <a:rPr lang="en-IE" sz="3200" b="1" i="1" smtClean="0">
                            <a:solidFill>
                              <a:srgbClr val="00B050"/>
                            </a:solidFill>
                            <a:latin typeface="Cambria Math"/>
                          </a:rPr>
                          <m:t> </m:t>
                        </m:r>
                      </m:e>
                    </m:rad>
                  </m:oMath>
                </a14:m>
                <a:r>
                  <a:rPr lang="en-IE" sz="3200" b="1" dirty="0" smtClean="0">
                    <a:solidFill>
                      <a:srgbClr val="00B050"/>
                    </a:solidFill>
                    <a:latin typeface="Cambria" panose="02040503050406030204" pitchFamily="18" charset="0"/>
                  </a:rPr>
                  <a:t>=  </a:t>
                </a:r>
                <a14:m>
                  <m:oMath xmlns:m="http://schemas.openxmlformats.org/officeDocument/2006/math">
                    <m:rad>
                      <m:radPr>
                        <m:degHide m:val="on"/>
                        <m:ctrlPr>
                          <a:rPr lang="en-IE" sz="3200" b="1" i="1" dirty="0" smtClean="0">
                            <a:solidFill>
                              <a:srgbClr val="00B050"/>
                            </a:solidFill>
                            <a:latin typeface="Cambria Math" panose="02040503050406030204" pitchFamily="18" charset="0"/>
                          </a:rPr>
                        </m:ctrlPr>
                      </m:radPr>
                      <m:deg/>
                      <m:e>
                        <m:r>
                          <a:rPr lang="en-IE" sz="3200" b="1" i="1" dirty="0" smtClean="0">
                            <a:solidFill>
                              <a:srgbClr val="00B050"/>
                            </a:solidFill>
                            <a:latin typeface="Cambria Math"/>
                          </a:rPr>
                          <m:t>𝟐</m:t>
                        </m:r>
                      </m:e>
                    </m:rad>
                  </m:oMath>
                </a14:m>
                <a:endParaRPr lang="en-IE" sz="3200" b="1" dirty="0" smtClean="0">
                  <a:solidFill>
                    <a:srgbClr val="00B050"/>
                  </a:solidFill>
                  <a:latin typeface="Cambria" panose="02040503050406030204" pitchFamily="18" charset="0"/>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5899991" y="3976989"/>
                <a:ext cx="1885260" cy="655500"/>
              </a:xfrm>
              <a:prstGeom prst="rect">
                <a:avLst/>
              </a:prstGeom>
              <a:blipFill rotWithShape="1">
                <a:blip r:embed="rId9"/>
                <a:stretch>
                  <a:fillRect t="-1852" b="-28704"/>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5899991" y="4969815"/>
                <a:ext cx="2215018" cy="654025"/>
              </a:xfrm>
              <a:prstGeom prst="rect">
                <a:avLst/>
              </a:prstGeom>
              <a:solidFill>
                <a:schemeClr val="accent3">
                  <a:lumMod val="20000"/>
                  <a:lumOff val="80000"/>
                </a:schemeClr>
              </a:solidFill>
              <a:ln w="60325">
                <a:solidFill>
                  <a:schemeClr val="tx1"/>
                </a:solidFill>
              </a:ln>
            </p:spPr>
            <p:txBody>
              <a:bodyPr wrap="square" rtlCol="0">
                <a:spAutoFit/>
              </a:bodyPr>
              <a:lstStyle/>
              <a:p>
                <a:r>
                  <a:rPr lang="en-IE" sz="3200" b="1" dirty="0" smtClean="0">
                    <a:solidFill>
                      <a:srgbClr val="00B050"/>
                    </a:solidFill>
                    <a:latin typeface="Cambria" panose="02040503050406030204" pitchFamily="18" charset="0"/>
                  </a:rPr>
                  <a:t>    c  =  </a:t>
                </a:r>
                <a14:m>
                  <m:oMath xmlns:m="http://schemas.openxmlformats.org/officeDocument/2006/math">
                    <m:rad>
                      <m:radPr>
                        <m:degHide m:val="on"/>
                        <m:ctrlPr>
                          <a:rPr lang="en-IE" sz="3200" b="1" i="1" smtClean="0">
                            <a:solidFill>
                              <a:srgbClr val="00B050"/>
                            </a:solidFill>
                            <a:latin typeface="Cambria Math" panose="02040503050406030204" pitchFamily="18" charset="0"/>
                          </a:rPr>
                        </m:ctrlPr>
                      </m:radPr>
                      <m:deg/>
                      <m:e>
                        <m:r>
                          <a:rPr lang="en-IE" sz="3200" b="1" i="1" smtClean="0">
                            <a:solidFill>
                              <a:srgbClr val="00B050"/>
                            </a:solidFill>
                            <a:latin typeface="Cambria Math"/>
                          </a:rPr>
                          <m:t>𝟐</m:t>
                        </m:r>
                      </m:e>
                    </m:rad>
                  </m:oMath>
                </a14:m>
                <a:endParaRPr lang="en-IE" sz="3200" b="1" dirty="0" smtClean="0">
                  <a:solidFill>
                    <a:srgbClr val="00B050"/>
                  </a:solidFill>
                  <a:latin typeface="Cambria" panose="02040503050406030204" pitchFamily="18" charset="0"/>
                </a:endParaRPr>
              </a:p>
            </p:txBody>
          </p:sp>
        </mc:Choice>
        <mc:Fallback xmlns="">
          <p:sp>
            <p:nvSpPr>
              <p:cNvPr id="52" name="TextBox 51"/>
              <p:cNvSpPr txBox="1">
                <a:spLocks noRot="1" noChangeAspect="1" noMove="1" noResize="1" noEditPoints="1" noAdjustHandles="1" noChangeArrowheads="1" noChangeShapeType="1" noTextEdit="1"/>
              </p:cNvSpPr>
              <p:nvPr/>
            </p:nvSpPr>
            <p:spPr>
              <a:xfrm>
                <a:off x="5899991" y="4969815"/>
                <a:ext cx="2215018" cy="654025"/>
              </a:xfrm>
              <a:prstGeom prst="rect">
                <a:avLst/>
              </a:prstGeom>
              <a:blipFill rotWithShape="1">
                <a:blip r:embed="rId10"/>
                <a:stretch>
                  <a:fillRect b="-19492"/>
                </a:stretch>
              </a:blipFill>
              <a:ln w="60325">
                <a:solidFill>
                  <a:schemeClr val="tx1"/>
                </a:solid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4028052" y="1946234"/>
                <a:ext cx="44275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sz="2400" b="1" i="1" dirty="0" smtClean="0">
                          <a:solidFill>
                            <a:srgbClr val="C00000"/>
                          </a:solidFill>
                          <a:latin typeface="Cambria Math"/>
                        </a:rPr>
                        <m:t>𝒂</m:t>
                      </m:r>
                    </m:oMath>
                  </m:oMathPara>
                </a14:m>
                <a:endParaRPr lang="en-IE" sz="2400" b="1" dirty="0" smtClean="0">
                  <a:solidFill>
                    <a:srgbClr val="C00000"/>
                  </a:solidFill>
                  <a:latin typeface="Cambria" panose="02040503050406030204" pitchFamily="18"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4028052" y="1946234"/>
                <a:ext cx="442750" cy="461665"/>
              </a:xfrm>
              <a:prstGeom prst="rect">
                <a:avLst/>
              </a:prstGeom>
              <a:blipFill rotWithShape="1">
                <a:blip r:embed="rId11"/>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2905086" y="3096042"/>
                <a:ext cx="43954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sz="2400" b="1" i="1" dirty="0" smtClean="0">
                          <a:solidFill>
                            <a:srgbClr val="C00000"/>
                          </a:solidFill>
                          <a:latin typeface="Cambria Math"/>
                        </a:rPr>
                        <m:t>𝒃</m:t>
                      </m:r>
                    </m:oMath>
                  </m:oMathPara>
                </a14:m>
                <a:endParaRPr lang="en-IE" sz="2400" b="1" dirty="0" smtClean="0">
                  <a:solidFill>
                    <a:srgbClr val="C00000"/>
                  </a:solidFill>
                  <a:latin typeface="Cambria" panose="02040503050406030204" pitchFamily="18"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2905086" y="3096042"/>
                <a:ext cx="439544" cy="461665"/>
              </a:xfrm>
              <a:prstGeom prst="rect">
                <a:avLst/>
              </a:prstGeom>
              <a:blipFill rotWithShape="1">
                <a:blip r:embed="rId12"/>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2358981" y="1427086"/>
                <a:ext cx="40748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sz="2400" b="1" i="1" dirty="0" smtClean="0">
                          <a:solidFill>
                            <a:srgbClr val="C00000"/>
                          </a:solidFill>
                          <a:latin typeface="Cambria Math"/>
                        </a:rPr>
                        <m:t>𝒄</m:t>
                      </m:r>
                    </m:oMath>
                  </m:oMathPara>
                </a14:m>
                <a:endParaRPr lang="en-IE" sz="2400" b="1" dirty="0" smtClean="0">
                  <a:solidFill>
                    <a:srgbClr val="C00000"/>
                  </a:solidFill>
                  <a:latin typeface="Cambria" panose="02040503050406030204" pitchFamily="18"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2358981" y="1427086"/>
                <a:ext cx="407484" cy="461665"/>
              </a:xfrm>
              <a:prstGeom prst="rect">
                <a:avLst/>
              </a:prstGeom>
              <a:blipFill rotWithShape="1">
                <a:blip r:embed="rId13"/>
                <a:stretch>
                  <a:fillRect/>
                </a:stretch>
              </a:blipFill>
            </p:spPr>
            <p:txBody>
              <a:bodyPr/>
              <a:lstStyle/>
              <a:p>
                <a:r>
                  <a:rPr lang="en-IE">
                    <a:noFill/>
                  </a:rPr>
                  <a:t> </a:t>
                </a:r>
              </a:p>
            </p:txBody>
          </p:sp>
        </mc:Fallback>
      </mc:AlternateContent>
    </p:spTree>
    <p:extLst>
      <p:ext uri="{BB962C8B-B14F-4D97-AF65-F5344CB8AC3E}">
        <p14:creationId xmlns:p14="http://schemas.microsoft.com/office/powerpoint/2010/main" val="42824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500"/>
                                        <p:tgtEl>
                                          <p:spTgt spid="38"/>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500"/>
                                        <p:tgtEl>
                                          <p:spTgt spid="39"/>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500"/>
                                        <p:tgtEl>
                                          <p:spTgt spid="47"/>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fade">
                                      <p:cBhvr>
                                        <p:cTn id="41" dur="500"/>
                                        <p:tgtEl>
                                          <p:spTgt spid="48"/>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fade">
                                      <p:cBhvr>
                                        <p:cTn id="45" dur="500"/>
                                        <p:tgtEl>
                                          <p:spTgt spid="49"/>
                                        </p:tgtEl>
                                      </p:cBhvr>
                                    </p:animEffect>
                                  </p:childTnLst>
                                </p:cTn>
                              </p:par>
                            </p:childTnLst>
                          </p:cTn>
                        </p:par>
                        <p:par>
                          <p:cTn id="46" fill="hold">
                            <p:stCondLst>
                              <p:cond delay="4500"/>
                            </p:stCondLst>
                            <p:childTnLst>
                              <p:par>
                                <p:cTn id="47" presetID="10" presetClass="entr" presetSubtype="0"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fade">
                                      <p:cBhvr>
                                        <p:cTn id="49" dur="500"/>
                                        <p:tgtEl>
                                          <p:spTgt spid="50"/>
                                        </p:tgtEl>
                                      </p:cBhvr>
                                    </p:animEffect>
                                  </p:childTnLst>
                                </p:cTn>
                              </p:par>
                            </p:childTnLst>
                          </p:cTn>
                        </p:par>
                        <p:par>
                          <p:cTn id="50" fill="hold">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500"/>
                                        <p:tgtEl>
                                          <p:spTgt spid="51"/>
                                        </p:tgtEl>
                                      </p:cBhvr>
                                    </p:animEffect>
                                  </p:childTnLst>
                                </p:cTn>
                              </p:par>
                            </p:childTnLst>
                          </p:cTn>
                        </p:par>
                        <p:par>
                          <p:cTn id="54" fill="hold">
                            <p:stCondLst>
                              <p:cond delay="5500"/>
                            </p:stCondLst>
                            <p:childTnLst>
                              <p:par>
                                <p:cTn id="55" presetID="10" presetClass="entr" presetSubtype="0"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fade">
                                      <p:cBhvr>
                                        <p:cTn id="57" dur="500"/>
                                        <p:tgtEl>
                                          <p:spTgt spid="52"/>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7" grpId="0" animBg="1"/>
      <p:bldP spid="48" grpId="0"/>
      <p:bldP spid="49" grpId="0"/>
      <p:bldP spid="50" grpId="0"/>
      <p:bldP spid="51" grpId="0"/>
      <p:bldP spid="52" grpId="0" animBg="1"/>
      <p:bldP spid="20" grpId="0"/>
      <p:bldP spid="23" grpId="0"/>
      <p:bldP spid="2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148" y="1463569"/>
            <a:ext cx="3600000" cy="3600000"/>
          </a:xfrm>
          <a:prstGeom prst="rect">
            <a:avLst/>
          </a:prstGeom>
          <a:noFill/>
          <a:ln w="9525">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 Placeholder 6"/>
          <p:cNvSpPr>
            <a:spLocks noGrp="1"/>
          </p:cNvSpPr>
          <p:nvPr>
            <p:ph type="body" sz="quarter" idx="12"/>
          </p:nvPr>
        </p:nvSpPr>
        <p:spPr/>
        <p:txBody>
          <a:bodyPr/>
          <a:lstStyle/>
          <a:p>
            <a:r>
              <a:rPr lang="en-IE" kern="0" dirty="0">
                <a:effectLst/>
              </a:rPr>
              <a:t>(3) Congruent Triangles</a:t>
            </a:r>
          </a:p>
        </p:txBody>
      </p:sp>
      <p:sp>
        <p:nvSpPr>
          <p:cNvPr id="16" name="TextBox 15"/>
          <p:cNvSpPr txBox="1"/>
          <p:nvPr/>
        </p:nvSpPr>
        <p:spPr>
          <a:xfrm>
            <a:off x="1328630" y="4333799"/>
            <a:ext cx="397866" cy="523220"/>
          </a:xfrm>
          <a:prstGeom prst="rect">
            <a:avLst/>
          </a:prstGeom>
          <a:noFill/>
        </p:spPr>
        <p:txBody>
          <a:bodyPr wrap="none" rtlCol="0">
            <a:spAutoFit/>
          </a:bodyPr>
          <a:lstStyle/>
          <a:p>
            <a:r>
              <a:rPr lang="en-IE" sz="2800" b="1" dirty="0">
                <a:solidFill>
                  <a:srgbClr val="C00000"/>
                </a:solidFill>
                <a:latin typeface="Cambria" panose="02040503050406030204" pitchFamily="18" charset="0"/>
              </a:rPr>
              <a:t>1</a:t>
            </a:r>
            <a:endParaRPr lang="en-IE" sz="2800" b="1" dirty="0" smtClean="0">
              <a:solidFill>
                <a:srgbClr val="C00000"/>
              </a:solidFill>
              <a:latin typeface="Cambria" panose="02040503050406030204" pitchFamily="18" charset="0"/>
            </a:endParaRPr>
          </a:p>
        </p:txBody>
      </p:sp>
      <mc:AlternateContent xmlns:mc="http://schemas.openxmlformats.org/markup-compatibility/2006" xmlns:a14="http://schemas.microsoft.com/office/drawing/2010/main">
        <mc:Choice Requires="a14">
          <p:sp>
            <p:nvSpPr>
              <p:cNvPr id="17" name="TextBox 16"/>
              <p:cNvSpPr txBox="1"/>
              <p:nvPr/>
            </p:nvSpPr>
            <p:spPr>
              <a:xfrm>
                <a:off x="899046" y="3286980"/>
                <a:ext cx="676146" cy="5395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sz="2600" b="1" i="1" smtClean="0">
                              <a:solidFill>
                                <a:srgbClr val="FF0000"/>
                              </a:solidFill>
                              <a:latin typeface="Cambria Math" panose="02040503050406030204" pitchFamily="18" charset="0"/>
                            </a:rPr>
                          </m:ctrlPr>
                        </m:radPr>
                        <m:deg/>
                        <m:e>
                          <m:r>
                            <a:rPr lang="en-IE" sz="2600" b="1" i="1" smtClean="0">
                              <a:solidFill>
                                <a:srgbClr val="FF0000"/>
                              </a:solidFill>
                              <a:latin typeface="Cambria Math"/>
                            </a:rPr>
                            <m:t>𝟐</m:t>
                          </m:r>
                        </m:e>
                      </m:rad>
                    </m:oMath>
                  </m:oMathPara>
                </a14:m>
                <a:endParaRPr lang="en-IE" sz="2600" b="1" dirty="0" smtClean="0">
                  <a:solidFill>
                    <a:schemeClr val="accent6"/>
                  </a:solidFill>
                  <a:latin typeface="Cambria" panose="02040503050406030204"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899046" y="3286980"/>
                <a:ext cx="676146" cy="539571"/>
              </a:xfrm>
              <a:prstGeom prst="rect">
                <a:avLst/>
              </a:prstGeom>
              <a:blipFill rotWithShape="1">
                <a:blip r:embed="rId4"/>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883174" y="2190352"/>
                <a:ext cx="676146" cy="5395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sz="2600" b="1" i="1" smtClean="0">
                              <a:solidFill>
                                <a:srgbClr val="FF0000"/>
                              </a:solidFill>
                              <a:latin typeface="Cambria Math" panose="02040503050406030204" pitchFamily="18" charset="0"/>
                            </a:rPr>
                          </m:ctrlPr>
                        </m:radPr>
                        <m:deg/>
                        <m:e>
                          <m:r>
                            <a:rPr lang="en-IE" sz="2600" b="1" i="1" smtClean="0">
                              <a:solidFill>
                                <a:srgbClr val="FF0000"/>
                              </a:solidFill>
                              <a:latin typeface="Cambria Math"/>
                            </a:rPr>
                            <m:t>𝟐</m:t>
                          </m:r>
                        </m:e>
                      </m:rad>
                    </m:oMath>
                  </m:oMathPara>
                </a14:m>
                <a:endParaRPr lang="en-IE" sz="2600" b="1" dirty="0" smtClean="0">
                  <a:solidFill>
                    <a:schemeClr val="accent6"/>
                  </a:solidFill>
                  <a:latin typeface="Cambria" panose="02040503050406030204" pitchFamily="18"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883174" y="2190352"/>
                <a:ext cx="676146" cy="539571"/>
              </a:xfrm>
              <a:prstGeom prst="rect">
                <a:avLst/>
              </a:prstGeom>
              <a:blipFill rotWithShape="1">
                <a:blip r:embed="rId5"/>
                <a:stretch>
                  <a:fillRect/>
                </a:stretch>
              </a:blipFill>
            </p:spPr>
            <p:txBody>
              <a:bodyPr/>
              <a:lstStyle/>
              <a:p>
                <a:r>
                  <a:rPr lang="en-IE">
                    <a:noFill/>
                  </a:rPr>
                  <a:t> </a:t>
                </a:r>
              </a:p>
            </p:txBody>
          </p:sp>
        </mc:Fallback>
      </mc:AlternateContent>
      <p:sp>
        <p:nvSpPr>
          <p:cNvPr id="19" name="TextBox 18"/>
          <p:cNvSpPr txBox="1"/>
          <p:nvPr/>
        </p:nvSpPr>
        <p:spPr>
          <a:xfrm>
            <a:off x="2393935" y="3184064"/>
            <a:ext cx="397866" cy="523220"/>
          </a:xfrm>
          <a:prstGeom prst="rect">
            <a:avLst/>
          </a:prstGeom>
          <a:noFill/>
        </p:spPr>
        <p:txBody>
          <a:bodyPr wrap="none" rtlCol="0">
            <a:spAutoFit/>
          </a:bodyPr>
          <a:lstStyle/>
          <a:p>
            <a:r>
              <a:rPr lang="en-IE" sz="2800" b="1" dirty="0">
                <a:solidFill>
                  <a:srgbClr val="C00000"/>
                </a:solidFill>
                <a:latin typeface="Cambria" panose="02040503050406030204" pitchFamily="18" charset="0"/>
              </a:rPr>
              <a:t>1</a:t>
            </a:r>
            <a:endParaRPr lang="en-IE" sz="2800" b="1" dirty="0" smtClean="0">
              <a:solidFill>
                <a:srgbClr val="C00000"/>
              </a:solidFill>
              <a:latin typeface="Cambria" panose="02040503050406030204" pitchFamily="18" charset="0"/>
            </a:endParaRPr>
          </a:p>
        </p:txBody>
      </p:sp>
      <p:grpSp>
        <p:nvGrpSpPr>
          <p:cNvPr id="20" name="Group 19"/>
          <p:cNvGrpSpPr/>
          <p:nvPr/>
        </p:nvGrpSpPr>
        <p:grpSpPr>
          <a:xfrm>
            <a:off x="935129" y="3097008"/>
            <a:ext cx="1164177" cy="1260000"/>
            <a:chOff x="1362629" y="2705134"/>
            <a:chExt cx="1164177" cy="1131611"/>
          </a:xfrm>
        </p:grpSpPr>
        <p:cxnSp>
          <p:nvCxnSpPr>
            <p:cNvPr id="21" name="Straight Connector 20"/>
            <p:cNvCxnSpPr/>
            <p:nvPr/>
          </p:nvCxnSpPr>
          <p:spPr bwMode="auto">
            <a:xfrm flipV="1">
              <a:off x="1362629" y="2705134"/>
              <a:ext cx="1133419" cy="1131611"/>
            </a:xfrm>
            <a:prstGeom prst="line">
              <a:avLst/>
            </a:prstGeom>
            <a:solidFill>
              <a:schemeClr val="hlink">
                <a:alpha val="64999"/>
              </a:schemeClr>
            </a:solidFill>
            <a:ln w="50800"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flipV="1">
              <a:off x="1393387" y="3811629"/>
              <a:ext cx="1133419" cy="102"/>
            </a:xfrm>
            <a:prstGeom prst="line">
              <a:avLst/>
            </a:prstGeom>
            <a:solidFill>
              <a:schemeClr val="hlink">
                <a:alpha val="64999"/>
              </a:schemeClr>
            </a:solidFill>
            <a:ln w="50800"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flipV="1">
              <a:off x="2475093" y="2705134"/>
              <a:ext cx="20955" cy="1131611"/>
            </a:xfrm>
            <a:prstGeom prst="line">
              <a:avLst/>
            </a:prstGeom>
            <a:solidFill>
              <a:schemeClr val="hlink">
                <a:alpha val="64999"/>
              </a:schemeClr>
            </a:solidFill>
            <a:ln w="50800" cap="flat" cmpd="sng" algn="ctr">
              <a:solidFill>
                <a:schemeClr val="tx1"/>
              </a:solidFill>
              <a:prstDash val="solid"/>
              <a:round/>
              <a:headEnd type="none" w="med" len="med"/>
              <a:tailEnd type="none" w="med" len="med"/>
            </a:ln>
            <a:effectLst/>
          </p:spPr>
        </p:cxnSp>
      </p:grpSp>
      <p:grpSp>
        <p:nvGrpSpPr>
          <p:cNvPr id="24" name="Group 23"/>
          <p:cNvGrpSpPr/>
          <p:nvPr/>
        </p:nvGrpSpPr>
        <p:grpSpPr>
          <a:xfrm>
            <a:off x="2044862" y="1846646"/>
            <a:ext cx="1142154" cy="1260000"/>
            <a:chOff x="2507987" y="1573521"/>
            <a:chExt cx="1142154" cy="1149818"/>
          </a:xfrm>
        </p:grpSpPr>
        <p:cxnSp>
          <p:nvCxnSpPr>
            <p:cNvPr id="25" name="Straight Connector 24"/>
            <p:cNvCxnSpPr/>
            <p:nvPr/>
          </p:nvCxnSpPr>
          <p:spPr bwMode="auto">
            <a:xfrm flipV="1">
              <a:off x="2516722" y="2723237"/>
              <a:ext cx="1133419" cy="102"/>
            </a:xfrm>
            <a:prstGeom prst="line">
              <a:avLst/>
            </a:prstGeom>
            <a:solidFill>
              <a:schemeClr val="hlink">
                <a:alpha val="64999"/>
              </a:schemeClr>
            </a:solidFill>
            <a:ln w="50800"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flipV="1">
              <a:off x="2507987" y="1573521"/>
              <a:ext cx="1130634" cy="1131612"/>
            </a:xfrm>
            <a:prstGeom prst="line">
              <a:avLst/>
            </a:prstGeom>
            <a:solidFill>
              <a:schemeClr val="hlink">
                <a:alpha val="64999"/>
              </a:schemeClr>
            </a:solidFill>
            <a:ln w="50800"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flipV="1">
              <a:off x="3603943" y="1573521"/>
              <a:ext cx="25523" cy="1149818"/>
            </a:xfrm>
            <a:prstGeom prst="line">
              <a:avLst/>
            </a:prstGeom>
            <a:solidFill>
              <a:schemeClr val="hlink">
                <a:alpha val="64999"/>
              </a:schemeClr>
            </a:solidFill>
            <a:ln w="50800" cap="flat" cmpd="sng" algn="ctr">
              <a:solidFill>
                <a:schemeClr val="tx1"/>
              </a:solidFill>
              <a:prstDash val="solid"/>
              <a:round/>
              <a:headEnd type="none" w="med" len="med"/>
              <a:tailEnd type="none" w="med" len="med"/>
            </a:ln>
            <a:effectLst/>
          </p:spPr>
        </p:cxnSp>
      </p:grpSp>
      <p:sp>
        <p:nvSpPr>
          <p:cNvPr id="29" name="TextBox 28"/>
          <p:cNvSpPr txBox="1"/>
          <p:nvPr/>
        </p:nvSpPr>
        <p:spPr>
          <a:xfrm>
            <a:off x="2051122" y="3583991"/>
            <a:ext cx="780152" cy="523220"/>
          </a:xfrm>
          <a:prstGeom prst="rect">
            <a:avLst/>
          </a:prstGeom>
          <a:noFill/>
          <a:ln w="50800">
            <a:noFill/>
          </a:ln>
        </p:spPr>
        <p:txBody>
          <a:bodyPr wrap="square" rtlCol="0">
            <a:spAutoFit/>
          </a:bodyPr>
          <a:lstStyle/>
          <a:p>
            <a:r>
              <a:rPr lang="en-IE" sz="2800" b="1" dirty="0">
                <a:solidFill>
                  <a:srgbClr val="C00000"/>
                </a:solidFill>
                <a:latin typeface="Cambria" panose="02040503050406030204" pitchFamily="18" charset="0"/>
              </a:rPr>
              <a:t>1</a:t>
            </a:r>
            <a:endParaRPr lang="en-IE" sz="2800" b="1" dirty="0" smtClean="0">
              <a:solidFill>
                <a:srgbClr val="C00000"/>
              </a:solidFill>
              <a:latin typeface="Cambria" panose="02040503050406030204" pitchFamily="18" charset="0"/>
            </a:endParaRPr>
          </a:p>
        </p:txBody>
      </p:sp>
      <p:sp>
        <p:nvSpPr>
          <p:cNvPr id="30" name="TextBox 29"/>
          <p:cNvSpPr txBox="1"/>
          <p:nvPr/>
        </p:nvSpPr>
        <p:spPr>
          <a:xfrm>
            <a:off x="3215232" y="2373695"/>
            <a:ext cx="397866" cy="523220"/>
          </a:xfrm>
          <a:prstGeom prst="rect">
            <a:avLst/>
          </a:prstGeom>
          <a:noFill/>
        </p:spPr>
        <p:txBody>
          <a:bodyPr wrap="none" rtlCol="0">
            <a:spAutoFit/>
          </a:bodyPr>
          <a:lstStyle/>
          <a:p>
            <a:r>
              <a:rPr lang="en-IE" sz="2800" b="1" dirty="0">
                <a:solidFill>
                  <a:srgbClr val="C00000"/>
                </a:solidFill>
                <a:latin typeface="Cambria" panose="02040503050406030204" pitchFamily="18" charset="0"/>
              </a:rPr>
              <a:t>1</a:t>
            </a:r>
            <a:endParaRPr lang="en-IE" sz="2800" b="1" dirty="0" smtClean="0">
              <a:solidFill>
                <a:srgbClr val="C00000"/>
              </a:solidFill>
              <a:latin typeface="Cambria" panose="02040503050406030204" pitchFamily="18" charset="0"/>
            </a:endParaRPr>
          </a:p>
        </p:txBody>
      </p:sp>
      <p:grpSp>
        <p:nvGrpSpPr>
          <p:cNvPr id="35" name="Group 34"/>
          <p:cNvGrpSpPr/>
          <p:nvPr/>
        </p:nvGrpSpPr>
        <p:grpSpPr>
          <a:xfrm>
            <a:off x="1756428" y="4018779"/>
            <a:ext cx="197996" cy="204797"/>
            <a:chOff x="3155326" y="3738317"/>
            <a:chExt cx="197996" cy="204797"/>
          </a:xfrm>
        </p:grpSpPr>
        <p:cxnSp>
          <p:nvCxnSpPr>
            <p:cNvPr id="37" name="Straight Connector 36"/>
            <p:cNvCxnSpPr/>
            <p:nvPr/>
          </p:nvCxnSpPr>
          <p:spPr bwMode="auto">
            <a:xfrm>
              <a:off x="3335828" y="3738317"/>
              <a:ext cx="0" cy="180000"/>
            </a:xfrm>
            <a:prstGeom prst="line">
              <a:avLst/>
            </a:prstGeom>
            <a:solidFill>
              <a:schemeClr val="hlink">
                <a:alpha val="64999"/>
              </a:schemeClr>
            </a:solidFill>
            <a:ln w="28575" cap="flat" cmpd="sng" algn="ctr">
              <a:solidFill>
                <a:schemeClr val="tx1"/>
              </a:solidFill>
              <a:prstDash val="solid"/>
              <a:round/>
              <a:headEnd type="none" w="med" len="med"/>
              <a:tailEnd type="none" w="med" len="med"/>
            </a:ln>
            <a:effectLst/>
          </p:spPr>
        </p:cxnSp>
        <p:cxnSp>
          <p:nvCxnSpPr>
            <p:cNvPr id="38" name="Straight Connector 37"/>
            <p:cNvCxnSpPr/>
            <p:nvPr/>
          </p:nvCxnSpPr>
          <p:spPr bwMode="auto">
            <a:xfrm flipH="1">
              <a:off x="3155326" y="3943114"/>
              <a:ext cx="197996" cy="0"/>
            </a:xfrm>
            <a:prstGeom prst="line">
              <a:avLst/>
            </a:prstGeom>
            <a:solidFill>
              <a:schemeClr val="hlink">
                <a:alpha val="64999"/>
              </a:schemeClr>
            </a:solidFill>
            <a:ln w="28575" cap="flat" cmpd="sng" algn="ctr">
              <a:solidFill>
                <a:schemeClr val="tx1"/>
              </a:solidFill>
              <a:prstDash val="solid"/>
              <a:round/>
              <a:headEnd type="none" w="med" len="med"/>
              <a:tailEnd type="none" w="med" len="med"/>
            </a:ln>
            <a:effectLst/>
          </p:spPr>
        </p:cxnSp>
      </p:grpSp>
      <p:grpSp>
        <p:nvGrpSpPr>
          <p:cNvPr id="39" name="Group 38"/>
          <p:cNvGrpSpPr/>
          <p:nvPr/>
        </p:nvGrpSpPr>
        <p:grpSpPr>
          <a:xfrm>
            <a:off x="2872507" y="2839023"/>
            <a:ext cx="197996" cy="216672"/>
            <a:chOff x="3155326" y="3726442"/>
            <a:chExt cx="197996" cy="216672"/>
          </a:xfrm>
        </p:grpSpPr>
        <p:cxnSp>
          <p:nvCxnSpPr>
            <p:cNvPr id="40" name="Straight Connector 39"/>
            <p:cNvCxnSpPr/>
            <p:nvPr/>
          </p:nvCxnSpPr>
          <p:spPr bwMode="auto">
            <a:xfrm>
              <a:off x="3347703" y="3726442"/>
              <a:ext cx="0" cy="216000"/>
            </a:xfrm>
            <a:prstGeom prst="line">
              <a:avLst/>
            </a:prstGeom>
            <a:solidFill>
              <a:schemeClr val="hlink">
                <a:alpha val="64999"/>
              </a:schemeClr>
            </a:solidFill>
            <a:ln w="28575" cap="flat" cmpd="sng" algn="ctr">
              <a:solidFill>
                <a:schemeClr val="tx1"/>
              </a:solidFill>
              <a:prstDash val="solid"/>
              <a:round/>
              <a:headEnd type="none" w="med" len="med"/>
              <a:tailEnd type="none" w="med" len="med"/>
            </a:ln>
            <a:effectLst/>
          </p:spPr>
        </p:cxnSp>
        <p:cxnSp>
          <p:nvCxnSpPr>
            <p:cNvPr id="47" name="Straight Connector 46"/>
            <p:cNvCxnSpPr/>
            <p:nvPr/>
          </p:nvCxnSpPr>
          <p:spPr bwMode="auto">
            <a:xfrm flipH="1">
              <a:off x="3155326" y="3943114"/>
              <a:ext cx="197996" cy="0"/>
            </a:xfrm>
            <a:prstGeom prst="line">
              <a:avLst/>
            </a:prstGeom>
            <a:solidFill>
              <a:schemeClr val="hlink">
                <a:alpha val="64999"/>
              </a:schemeClr>
            </a:solidFill>
            <a:ln w="28575" cap="flat" cmpd="sng" algn="ctr">
              <a:solidFill>
                <a:schemeClr val="tx1"/>
              </a:solidFill>
              <a:prstDash val="solid"/>
              <a:round/>
              <a:headEnd type="none" w="med" len="med"/>
              <a:tailEnd type="none" w="med" len="med"/>
            </a:ln>
            <a:effectLst/>
          </p:spPr>
        </p:cxnSp>
      </p:grpSp>
      <p:sp>
        <p:nvSpPr>
          <p:cNvPr id="48" name="TextBox 47"/>
          <p:cNvSpPr txBox="1"/>
          <p:nvPr/>
        </p:nvSpPr>
        <p:spPr>
          <a:xfrm>
            <a:off x="5520002" y="1463569"/>
            <a:ext cx="2160000" cy="3024000"/>
          </a:xfrm>
          <a:prstGeom prst="rect">
            <a:avLst/>
          </a:prstGeom>
          <a:solidFill>
            <a:schemeClr val="bg2"/>
          </a:solidFill>
          <a:ln w="9525">
            <a:solidFill>
              <a:srgbClr val="C00000"/>
            </a:solidFill>
          </a:ln>
        </p:spPr>
        <p:txBody>
          <a:bodyPr wrap="square" rtlCol="0">
            <a:spAutoFit/>
          </a:bodyPr>
          <a:lstStyle/>
          <a:p>
            <a:r>
              <a:rPr lang="en-IE" sz="4000" b="1" dirty="0" smtClean="0">
                <a:solidFill>
                  <a:srgbClr val="C00000"/>
                </a:solidFill>
                <a:latin typeface="Cambria" panose="02040503050406030204" pitchFamily="18" charset="0"/>
              </a:rPr>
              <a:t>      SAS</a:t>
            </a:r>
          </a:p>
          <a:p>
            <a:pPr algn="ctr"/>
            <a:endParaRPr lang="en-IE" sz="4000" b="1" dirty="0" smtClean="0">
              <a:solidFill>
                <a:srgbClr val="C00000"/>
              </a:solidFill>
              <a:latin typeface="Cambria" panose="02040503050406030204" pitchFamily="18" charset="0"/>
            </a:endParaRPr>
          </a:p>
          <a:p>
            <a:pPr algn="ctr"/>
            <a:r>
              <a:rPr lang="en-IE" sz="2800" b="1" dirty="0" smtClean="0">
                <a:solidFill>
                  <a:srgbClr val="C00000"/>
                </a:solidFill>
                <a:latin typeface="Cambria" panose="02040503050406030204" pitchFamily="18" charset="0"/>
              </a:rPr>
              <a:t>Two sides and the included angle</a:t>
            </a:r>
          </a:p>
        </p:txBody>
      </p:sp>
      <p:cxnSp>
        <p:nvCxnSpPr>
          <p:cNvPr id="49" name="Straight Connector 48"/>
          <p:cNvCxnSpPr/>
          <p:nvPr/>
        </p:nvCxnSpPr>
        <p:spPr bwMode="auto">
          <a:xfrm flipV="1">
            <a:off x="2055998" y="1876301"/>
            <a:ext cx="1073880" cy="1232582"/>
          </a:xfrm>
          <a:prstGeom prst="line">
            <a:avLst/>
          </a:prstGeom>
          <a:solidFill>
            <a:schemeClr val="hlink">
              <a:alpha val="64999"/>
            </a:schemeClr>
          </a:solidFill>
          <a:ln w="76200" cap="flat" cmpd="sng" algn="ctr">
            <a:solidFill>
              <a:srgbClr val="FFFF00"/>
            </a:solidFill>
            <a:prstDash val="solid"/>
            <a:round/>
            <a:headEnd type="none" w="med" len="med"/>
            <a:tailEnd type="none" w="med" len="med"/>
          </a:ln>
          <a:effectLst/>
        </p:spPr>
      </p:cxnSp>
      <p:cxnSp>
        <p:nvCxnSpPr>
          <p:cNvPr id="3" name="Straight Arrow Connector 2"/>
          <p:cNvCxnSpPr/>
          <p:nvPr/>
        </p:nvCxnSpPr>
        <p:spPr bwMode="auto">
          <a:xfrm>
            <a:off x="6600002" y="2190352"/>
            <a:ext cx="0" cy="539571"/>
          </a:xfrm>
          <a:prstGeom prst="straightConnector1">
            <a:avLst/>
          </a:prstGeom>
          <a:solidFill>
            <a:schemeClr val="hlink">
              <a:alpha val="64999"/>
            </a:schemeClr>
          </a:solidFill>
          <a:ln w="349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7344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0"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fade">
                                      <p:cBhvr>
                                        <p:cTn id="38" dur="500"/>
                                        <p:tgtEl>
                                          <p:spTgt spid="4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fade">
                                      <p:cBhvr>
                                        <p:cTn id="43" dur="500"/>
                                        <p:tgtEl>
                                          <p:spTgt spid="4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9" grpId="0"/>
      <p:bldP spid="30" grpId="0"/>
      <p:bldP spid="48"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148" y="1463569"/>
            <a:ext cx="3600000" cy="3600000"/>
          </a:xfrm>
          <a:prstGeom prst="rect">
            <a:avLst/>
          </a:prstGeom>
          <a:blipFill dpi="0" rotWithShape="1">
            <a:blip r:embed="rId3">
              <a:alphaModFix amt="14000"/>
            </a:blip>
            <a:srcRect/>
            <a:stretch>
              <a:fillRect/>
            </a:stretch>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Text Placeholder 6"/>
          <p:cNvSpPr>
            <a:spLocks noGrp="1"/>
          </p:cNvSpPr>
          <p:nvPr>
            <p:ph type="body" sz="quarter" idx="12"/>
          </p:nvPr>
        </p:nvSpPr>
        <p:spPr/>
        <p:txBody>
          <a:bodyPr/>
          <a:lstStyle/>
          <a:p>
            <a:r>
              <a:rPr lang="en-IE" kern="0" dirty="0">
                <a:effectLst/>
              </a:rPr>
              <a:t>(4) Similar Triangles</a:t>
            </a:r>
          </a:p>
        </p:txBody>
      </p:sp>
      <p:sp>
        <p:nvSpPr>
          <p:cNvPr id="16" name="TextBox 15"/>
          <p:cNvSpPr txBox="1"/>
          <p:nvPr/>
        </p:nvSpPr>
        <p:spPr>
          <a:xfrm>
            <a:off x="1328630" y="4333799"/>
            <a:ext cx="397866" cy="523220"/>
          </a:xfrm>
          <a:prstGeom prst="rect">
            <a:avLst/>
          </a:prstGeom>
          <a:noFill/>
        </p:spPr>
        <p:txBody>
          <a:bodyPr wrap="none" rtlCol="0">
            <a:spAutoFit/>
          </a:bodyPr>
          <a:lstStyle/>
          <a:p>
            <a:r>
              <a:rPr lang="en-IE" sz="2800" b="1" dirty="0">
                <a:solidFill>
                  <a:srgbClr val="C00000"/>
                </a:solidFill>
                <a:latin typeface="Cambria" panose="02040503050406030204" pitchFamily="18" charset="0"/>
              </a:rPr>
              <a:t>1</a:t>
            </a:r>
            <a:endParaRPr lang="en-IE" sz="2800" b="1" dirty="0" smtClean="0">
              <a:solidFill>
                <a:srgbClr val="C00000"/>
              </a:solidFill>
              <a:latin typeface="Cambria" panose="02040503050406030204" pitchFamily="18" charset="0"/>
            </a:endParaRPr>
          </a:p>
        </p:txBody>
      </p:sp>
      <mc:AlternateContent xmlns:mc="http://schemas.openxmlformats.org/markup-compatibility/2006" xmlns:a14="http://schemas.microsoft.com/office/drawing/2010/main">
        <mc:Choice Requires="a14">
          <p:sp>
            <p:nvSpPr>
              <p:cNvPr id="17" name="TextBox 16"/>
              <p:cNvSpPr txBox="1"/>
              <p:nvPr/>
            </p:nvSpPr>
            <p:spPr>
              <a:xfrm>
                <a:off x="899046" y="3286980"/>
                <a:ext cx="676146" cy="5395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sz="2600" b="1" i="1" smtClean="0">
                              <a:solidFill>
                                <a:srgbClr val="FF0000"/>
                              </a:solidFill>
                              <a:latin typeface="Cambria Math" panose="02040503050406030204" pitchFamily="18" charset="0"/>
                            </a:rPr>
                          </m:ctrlPr>
                        </m:radPr>
                        <m:deg/>
                        <m:e>
                          <m:r>
                            <a:rPr lang="en-IE" sz="2600" b="1" i="1" smtClean="0">
                              <a:solidFill>
                                <a:srgbClr val="FF0000"/>
                              </a:solidFill>
                              <a:latin typeface="Cambria Math"/>
                            </a:rPr>
                            <m:t>𝟐</m:t>
                          </m:r>
                        </m:e>
                      </m:rad>
                    </m:oMath>
                  </m:oMathPara>
                </a14:m>
                <a:endParaRPr lang="en-IE" sz="2600" b="1" dirty="0" smtClean="0">
                  <a:solidFill>
                    <a:schemeClr val="accent6"/>
                  </a:solidFill>
                  <a:latin typeface="Cambria" panose="02040503050406030204"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899046" y="3286980"/>
                <a:ext cx="676146" cy="539571"/>
              </a:xfrm>
              <a:prstGeom prst="rect">
                <a:avLst/>
              </a:prstGeom>
              <a:blipFill rotWithShape="1">
                <a:blip r:embed="rId4"/>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990049" y="2190352"/>
                <a:ext cx="450764" cy="492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sz="2600" b="1" i="1" smtClean="0">
                          <a:solidFill>
                            <a:srgbClr val="FF0000"/>
                          </a:solidFill>
                          <a:latin typeface="Cambria Math"/>
                        </a:rPr>
                        <m:t>𝒙</m:t>
                      </m:r>
                    </m:oMath>
                  </m:oMathPara>
                </a14:m>
                <a:endParaRPr lang="en-IE" sz="2600" b="1" dirty="0" smtClean="0">
                  <a:solidFill>
                    <a:schemeClr val="accent6"/>
                  </a:solidFill>
                  <a:latin typeface="Cambria" panose="02040503050406030204" pitchFamily="18"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990049" y="2190352"/>
                <a:ext cx="450764" cy="492443"/>
              </a:xfrm>
              <a:prstGeom prst="rect">
                <a:avLst/>
              </a:prstGeom>
              <a:blipFill rotWithShape="1">
                <a:blip r:embed="rId5"/>
                <a:stretch>
                  <a:fillRect/>
                </a:stretch>
              </a:blipFill>
            </p:spPr>
            <p:txBody>
              <a:bodyPr/>
              <a:lstStyle/>
              <a:p>
                <a:r>
                  <a:rPr lang="en-IE">
                    <a:noFill/>
                  </a:rPr>
                  <a:t> </a:t>
                </a:r>
              </a:p>
            </p:txBody>
          </p:sp>
        </mc:Fallback>
      </mc:AlternateContent>
      <p:sp>
        <p:nvSpPr>
          <p:cNvPr id="19" name="TextBox 18"/>
          <p:cNvSpPr txBox="1"/>
          <p:nvPr/>
        </p:nvSpPr>
        <p:spPr>
          <a:xfrm>
            <a:off x="2393935" y="3184064"/>
            <a:ext cx="397866" cy="523220"/>
          </a:xfrm>
          <a:prstGeom prst="rect">
            <a:avLst/>
          </a:prstGeom>
          <a:noFill/>
        </p:spPr>
        <p:txBody>
          <a:bodyPr wrap="none" rtlCol="0">
            <a:spAutoFit/>
          </a:bodyPr>
          <a:lstStyle/>
          <a:p>
            <a:r>
              <a:rPr lang="en-IE" sz="2800" b="1" dirty="0">
                <a:solidFill>
                  <a:srgbClr val="C00000"/>
                </a:solidFill>
                <a:latin typeface="Cambria" panose="02040503050406030204" pitchFamily="18" charset="0"/>
              </a:rPr>
              <a:t>1</a:t>
            </a:r>
            <a:endParaRPr lang="en-IE" sz="2800" b="1" dirty="0" smtClean="0">
              <a:solidFill>
                <a:srgbClr val="C00000"/>
              </a:solidFill>
              <a:latin typeface="Cambria" panose="02040503050406030204" pitchFamily="18" charset="0"/>
            </a:endParaRPr>
          </a:p>
        </p:txBody>
      </p:sp>
      <p:grpSp>
        <p:nvGrpSpPr>
          <p:cNvPr id="20" name="Group 19"/>
          <p:cNvGrpSpPr/>
          <p:nvPr/>
        </p:nvGrpSpPr>
        <p:grpSpPr>
          <a:xfrm>
            <a:off x="935129" y="3097008"/>
            <a:ext cx="1164177" cy="1260000"/>
            <a:chOff x="1362629" y="2705134"/>
            <a:chExt cx="1164177" cy="1131611"/>
          </a:xfrm>
        </p:grpSpPr>
        <p:cxnSp>
          <p:nvCxnSpPr>
            <p:cNvPr id="21" name="Straight Connector 20"/>
            <p:cNvCxnSpPr/>
            <p:nvPr/>
          </p:nvCxnSpPr>
          <p:spPr bwMode="auto">
            <a:xfrm flipV="1">
              <a:off x="1362629" y="2705134"/>
              <a:ext cx="1133419" cy="1131611"/>
            </a:xfrm>
            <a:prstGeom prst="line">
              <a:avLst/>
            </a:prstGeom>
            <a:solidFill>
              <a:schemeClr val="hlink">
                <a:alpha val="64999"/>
              </a:schemeClr>
            </a:solidFill>
            <a:ln w="50800"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flipV="1">
              <a:off x="1393387" y="3811629"/>
              <a:ext cx="1133419" cy="102"/>
            </a:xfrm>
            <a:prstGeom prst="line">
              <a:avLst/>
            </a:prstGeom>
            <a:solidFill>
              <a:schemeClr val="hlink">
                <a:alpha val="64999"/>
              </a:schemeClr>
            </a:solidFill>
            <a:ln w="50800"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flipV="1">
              <a:off x="2475093" y="2705134"/>
              <a:ext cx="20955" cy="1131611"/>
            </a:xfrm>
            <a:prstGeom prst="line">
              <a:avLst/>
            </a:prstGeom>
            <a:solidFill>
              <a:schemeClr val="hlink">
                <a:alpha val="64999"/>
              </a:schemeClr>
            </a:solidFill>
            <a:ln w="50800" cap="flat" cmpd="sng" algn="ctr">
              <a:solidFill>
                <a:schemeClr val="tx1"/>
              </a:solidFill>
              <a:prstDash val="solid"/>
              <a:round/>
              <a:headEnd type="none" w="med" len="med"/>
              <a:tailEnd type="none" w="med" len="med"/>
            </a:ln>
            <a:effectLst/>
          </p:spPr>
        </p:cxnSp>
      </p:grpSp>
      <p:grpSp>
        <p:nvGrpSpPr>
          <p:cNvPr id="24" name="Group 23"/>
          <p:cNvGrpSpPr/>
          <p:nvPr/>
        </p:nvGrpSpPr>
        <p:grpSpPr>
          <a:xfrm>
            <a:off x="2044862" y="1846646"/>
            <a:ext cx="1142154" cy="1260000"/>
            <a:chOff x="2507987" y="1573521"/>
            <a:chExt cx="1142154" cy="1149818"/>
          </a:xfrm>
        </p:grpSpPr>
        <p:cxnSp>
          <p:nvCxnSpPr>
            <p:cNvPr id="25" name="Straight Connector 24"/>
            <p:cNvCxnSpPr/>
            <p:nvPr/>
          </p:nvCxnSpPr>
          <p:spPr bwMode="auto">
            <a:xfrm flipV="1">
              <a:off x="2516722" y="2723237"/>
              <a:ext cx="1133419" cy="102"/>
            </a:xfrm>
            <a:prstGeom prst="line">
              <a:avLst/>
            </a:prstGeom>
            <a:solidFill>
              <a:schemeClr val="hlink">
                <a:alpha val="64999"/>
              </a:schemeClr>
            </a:solidFill>
            <a:ln w="50800"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flipV="1">
              <a:off x="2507987" y="1573521"/>
              <a:ext cx="1130634" cy="1131612"/>
            </a:xfrm>
            <a:prstGeom prst="line">
              <a:avLst/>
            </a:prstGeom>
            <a:solidFill>
              <a:schemeClr val="hlink">
                <a:alpha val="64999"/>
              </a:schemeClr>
            </a:solidFill>
            <a:ln w="50800"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flipV="1">
              <a:off x="3603943" y="1573521"/>
              <a:ext cx="25523" cy="1149818"/>
            </a:xfrm>
            <a:prstGeom prst="line">
              <a:avLst/>
            </a:prstGeom>
            <a:solidFill>
              <a:schemeClr val="hlink">
                <a:alpha val="64999"/>
              </a:schemeClr>
            </a:solidFill>
            <a:ln w="50800" cap="flat" cmpd="sng" algn="ctr">
              <a:solidFill>
                <a:schemeClr val="tx1"/>
              </a:solidFill>
              <a:prstDash val="solid"/>
              <a:round/>
              <a:headEnd type="none" w="med" len="med"/>
              <a:tailEnd type="none" w="med" len="med"/>
            </a:ln>
            <a:effectLst/>
          </p:spPr>
        </p:cxnSp>
      </p:grpSp>
      <p:sp>
        <p:nvSpPr>
          <p:cNvPr id="29" name="TextBox 28"/>
          <p:cNvSpPr txBox="1"/>
          <p:nvPr/>
        </p:nvSpPr>
        <p:spPr>
          <a:xfrm>
            <a:off x="2051122" y="3583991"/>
            <a:ext cx="780152" cy="523220"/>
          </a:xfrm>
          <a:prstGeom prst="rect">
            <a:avLst/>
          </a:prstGeom>
          <a:noFill/>
          <a:ln w="50800">
            <a:noFill/>
          </a:ln>
        </p:spPr>
        <p:txBody>
          <a:bodyPr wrap="square" rtlCol="0">
            <a:spAutoFit/>
          </a:bodyPr>
          <a:lstStyle/>
          <a:p>
            <a:r>
              <a:rPr lang="en-IE" sz="2800" b="1" dirty="0">
                <a:solidFill>
                  <a:srgbClr val="C00000"/>
                </a:solidFill>
                <a:latin typeface="Cambria" panose="02040503050406030204" pitchFamily="18" charset="0"/>
              </a:rPr>
              <a:t>1</a:t>
            </a:r>
            <a:endParaRPr lang="en-IE" sz="2800" b="1" dirty="0" smtClean="0">
              <a:solidFill>
                <a:srgbClr val="C00000"/>
              </a:solidFill>
              <a:latin typeface="Cambria" panose="02040503050406030204" pitchFamily="18" charset="0"/>
            </a:endParaRPr>
          </a:p>
        </p:txBody>
      </p:sp>
      <p:sp>
        <p:nvSpPr>
          <p:cNvPr id="30" name="TextBox 29"/>
          <p:cNvSpPr txBox="1"/>
          <p:nvPr/>
        </p:nvSpPr>
        <p:spPr>
          <a:xfrm>
            <a:off x="3215232" y="2373695"/>
            <a:ext cx="397866" cy="523220"/>
          </a:xfrm>
          <a:prstGeom prst="rect">
            <a:avLst/>
          </a:prstGeom>
          <a:noFill/>
        </p:spPr>
        <p:txBody>
          <a:bodyPr wrap="none" rtlCol="0">
            <a:spAutoFit/>
          </a:bodyPr>
          <a:lstStyle/>
          <a:p>
            <a:r>
              <a:rPr lang="en-IE" sz="2800" b="1" dirty="0">
                <a:solidFill>
                  <a:srgbClr val="C00000"/>
                </a:solidFill>
                <a:latin typeface="Cambria" panose="02040503050406030204" pitchFamily="18" charset="0"/>
              </a:rPr>
              <a:t>1</a:t>
            </a:r>
            <a:endParaRPr lang="en-IE" sz="2800" b="1" dirty="0" smtClean="0">
              <a:solidFill>
                <a:srgbClr val="C00000"/>
              </a:solidFill>
              <a:latin typeface="Cambria" panose="02040503050406030204" pitchFamily="18" charset="0"/>
            </a:endParaRPr>
          </a:p>
        </p:txBody>
      </p:sp>
      <p:grpSp>
        <p:nvGrpSpPr>
          <p:cNvPr id="35" name="Group 34"/>
          <p:cNvGrpSpPr/>
          <p:nvPr/>
        </p:nvGrpSpPr>
        <p:grpSpPr>
          <a:xfrm>
            <a:off x="1756428" y="4018779"/>
            <a:ext cx="197996" cy="204797"/>
            <a:chOff x="3155326" y="3738317"/>
            <a:chExt cx="197996" cy="204797"/>
          </a:xfrm>
        </p:grpSpPr>
        <p:cxnSp>
          <p:nvCxnSpPr>
            <p:cNvPr id="37" name="Straight Connector 36"/>
            <p:cNvCxnSpPr/>
            <p:nvPr/>
          </p:nvCxnSpPr>
          <p:spPr bwMode="auto">
            <a:xfrm>
              <a:off x="3335828" y="3738317"/>
              <a:ext cx="0" cy="180000"/>
            </a:xfrm>
            <a:prstGeom prst="line">
              <a:avLst/>
            </a:prstGeom>
            <a:solidFill>
              <a:schemeClr val="hlink">
                <a:alpha val="64999"/>
              </a:schemeClr>
            </a:solidFill>
            <a:ln w="28575" cap="flat" cmpd="sng" algn="ctr">
              <a:solidFill>
                <a:schemeClr val="tx1"/>
              </a:solidFill>
              <a:prstDash val="solid"/>
              <a:round/>
              <a:headEnd type="none" w="med" len="med"/>
              <a:tailEnd type="none" w="med" len="med"/>
            </a:ln>
            <a:effectLst/>
          </p:spPr>
        </p:cxnSp>
        <p:cxnSp>
          <p:nvCxnSpPr>
            <p:cNvPr id="38" name="Straight Connector 37"/>
            <p:cNvCxnSpPr/>
            <p:nvPr/>
          </p:nvCxnSpPr>
          <p:spPr bwMode="auto">
            <a:xfrm flipH="1">
              <a:off x="3155326" y="3943114"/>
              <a:ext cx="197996" cy="0"/>
            </a:xfrm>
            <a:prstGeom prst="line">
              <a:avLst/>
            </a:prstGeom>
            <a:solidFill>
              <a:schemeClr val="hlink">
                <a:alpha val="64999"/>
              </a:schemeClr>
            </a:solidFill>
            <a:ln w="28575" cap="flat" cmpd="sng" algn="ctr">
              <a:solidFill>
                <a:schemeClr val="tx1"/>
              </a:solidFill>
              <a:prstDash val="solid"/>
              <a:round/>
              <a:headEnd type="none" w="med" len="med"/>
              <a:tailEnd type="none" w="med" len="med"/>
            </a:ln>
            <a:effectLst/>
          </p:spPr>
        </p:cxnSp>
      </p:grpSp>
      <p:grpSp>
        <p:nvGrpSpPr>
          <p:cNvPr id="39" name="Group 38"/>
          <p:cNvGrpSpPr/>
          <p:nvPr/>
        </p:nvGrpSpPr>
        <p:grpSpPr>
          <a:xfrm>
            <a:off x="2872507" y="2839023"/>
            <a:ext cx="197996" cy="216672"/>
            <a:chOff x="3155326" y="3726442"/>
            <a:chExt cx="197996" cy="216672"/>
          </a:xfrm>
        </p:grpSpPr>
        <p:cxnSp>
          <p:nvCxnSpPr>
            <p:cNvPr id="40" name="Straight Connector 39"/>
            <p:cNvCxnSpPr/>
            <p:nvPr/>
          </p:nvCxnSpPr>
          <p:spPr bwMode="auto">
            <a:xfrm>
              <a:off x="3347703" y="3726442"/>
              <a:ext cx="0" cy="216000"/>
            </a:xfrm>
            <a:prstGeom prst="line">
              <a:avLst/>
            </a:prstGeom>
            <a:solidFill>
              <a:schemeClr val="hlink">
                <a:alpha val="64999"/>
              </a:schemeClr>
            </a:solidFill>
            <a:ln w="28575" cap="flat" cmpd="sng" algn="ctr">
              <a:solidFill>
                <a:schemeClr val="tx1"/>
              </a:solidFill>
              <a:prstDash val="solid"/>
              <a:round/>
              <a:headEnd type="none" w="med" len="med"/>
              <a:tailEnd type="none" w="med" len="med"/>
            </a:ln>
            <a:effectLst/>
          </p:spPr>
        </p:cxnSp>
        <p:cxnSp>
          <p:nvCxnSpPr>
            <p:cNvPr id="47" name="Straight Connector 46"/>
            <p:cNvCxnSpPr/>
            <p:nvPr/>
          </p:nvCxnSpPr>
          <p:spPr bwMode="auto">
            <a:xfrm flipH="1">
              <a:off x="3155326" y="3943114"/>
              <a:ext cx="197996" cy="0"/>
            </a:xfrm>
            <a:prstGeom prst="line">
              <a:avLst/>
            </a:prstGeom>
            <a:solidFill>
              <a:schemeClr val="hlink">
                <a:alpha val="64999"/>
              </a:schemeClr>
            </a:solidFill>
            <a:ln w="28575" cap="flat" cmpd="sng" algn="ctr">
              <a:solidFill>
                <a:schemeClr val="tx1"/>
              </a:solidFill>
              <a:prstDash val="solid"/>
              <a:round/>
              <a:headEnd type="none" w="med" len="med"/>
              <a:tailEnd type="none" w="med" len="med"/>
            </a:ln>
            <a:effectLst/>
          </p:spPr>
        </p:cxnSp>
      </p:grpSp>
      <p:cxnSp>
        <p:nvCxnSpPr>
          <p:cNvPr id="49" name="Straight Connector 48"/>
          <p:cNvCxnSpPr/>
          <p:nvPr/>
        </p:nvCxnSpPr>
        <p:spPr bwMode="auto">
          <a:xfrm flipV="1">
            <a:off x="2055998" y="1876301"/>
            <a:ext cx="1073880" cy="1232582"/>
          </a:xfrm>
          <a:prstGeom prst="line">
            <a:avLst/>
          </a:prstGeom>
          <a:solidFill>
            <a:schemeClr val="hlink">
              <a:alpha val="64999"/>
            </a:schemeClr>
          </a:solidFill>
          <a:ln w="76200" cap="flat" cmpd="sng" algn="ctr">
            <a:solidFill>
              <a:srgbClr val="FFFF00"/>
            </a:solidFill>
            <a:prstDash val="solid"/>
            <a:round/>
            <a:headEnd type="none" w="med" len="med"/>
            <a:tailEnd type="none" w="med" len="med"/>
          </a:ln>
          <a:effectLst/>
        </p:spPr>
      </p:cxnSp>
      <p:sp>
        <p:nvSpPr>
          <p:cNvPr id="28" name="TextBox 27"/>
          <p:cNvSpPr txBox="1"/>
          <p:nvPr/>
        </p:nvSpPr>
        <p:spPr>
          <a:xfrm>
            <a:off x="1084961" y="4021476"/>
            <a:ext cx="463588" cy="307777"/>
          </a:xfrm>
          <a:prstGeom prst="rect">
            <a:avLst/>
          </a:prstGeom>
          <a:noFill/>
          <a:ln w="47625">
            <a:noFill/>
          </a:ln>
        </p:spPr>
        <p:txBody>
          <a:bodyPr wrap="none" rtlCol="0">
            <a:spAutoFit/>
          </a:bodyPr>
          <a:lstStyle/>
          <a:p>
            <a:r>
              <a:rPr lang="en-IE" sz="1400" b="1" dirty="0" smtClean="0">
                <a:solidFill>
                  <a:srgbClr val="0070C0"/>
                </a:solidFill>
                <a:latin typeface="Cambria" panose="02040503050406030204" pitchFamily="18" charset="0"/>
              </a:rPr>
              <a:t>45°</a:t>
            </a:r>
          </a:p>
        </p:txBody>
      </p:sp>
      <p:sp>
        <p:nvSpPr>
          <p:cNvPr id="31" name="TextBox 30"/>
          <p:cNvSpPr txBox="1"/>
          <p:nvPr/>
        </p:nvSpPr>
        <p:spPr>
          <a:xfrm>
            <a:off x="1658442" y="3408295"/>
            <a:ext cx="463588" cy="307777"/>
          </a:xfrm>
          <a:prstGeom prst="rect">
            <a:avLst/>
          </a:prstGeom>
          <a:noFill/>
          <a:ln w="47625">
            <a:noFill/>
          </a:ln>
        </p:spPr>
        <p:txBody>
          <a:bodyPr wrap="none" rtlCol="0">
            <a:spAutoFit/>
          </a:bodyPr>
          <a:lstStyle/>
          <a:p>
            <a:r>
              <a:rPr lang="en-IE" sz="1400" b="1" dirty="0" smtClean="0">
                <a:solidFill>
                  <a:srgbClr val="0070C0"/>
                </a:solidFill>
                <a:latin typeface="Cambria" panose="02040503050406030204" pitchFamily="18" charset="0"/>
              </a:rPr>
              <a:t>45°</a:t>
            </a:r>
          </a:p>
        </p:txBody>
      </p:sp>
      <p:sp>
        <p:nvSpPr>
          <p:cNvPr id="32" name="TextBox 31"/>
          <p:cNvSpPr txBox="1"/>
          <p:nvPr/>
        </p:nvSpPr>
        <p:spPr>
          <a:xfrm>
            <a:off x="2180896" y="2827214"/>
            <a:ext cx="463588" cy="307777"/>
          </a:xfrm>
          <a:prstGeom prst="rect">
            <a:avLst/>
          </a:prstGeom>
          <a:noFill/>
          <a:ln w="47625">
            <a:noFill/>
          </a:ln>
        </p:spPr>
        <p:txBody>
          <a:bodyPr wrap="none" rtlCol="0">
            <a:spAutoFit/>
          </a:bodyPr>
          <a:lstStyle/>
          <a:p>
            <a:r>
              <a:rPr lang="en-IE" sz="1400" b="1" dirty="0" smtClean="0">
                <a:solidFill>
                  <a:srgbClr val="0070C0"/>
                </a:solidFill>
                <a:latin typeface="Cambria" panose="02040503050406030204" pitchFamily="18" charset="0"/>
              </a:rPr>
              <a:t>45°</a:t>
            </a:r>
          </a:p>
        </p:txBody>
      </p:sp>
      <p:sp>
        <p:nvSpPr>
          <p:cNvPr id="33" name="TextBox 32"/>
          <p:cNvSpPr txBox="1"/>
          <p:nvPr/>
        </p:nvSpPr>
        <p:spPr>
          <a:xfrm>
            <a:off x="2744312" y="2131123"/>
            <a:ext cx="463588" cy="307777"/>
          </a:xfrm>
          <a:prstGeom prst="rect">
            <a:avLst/>
          </a:prstGeom>
          <a:noFill/>
          <a:ln w="47625">
            <a:noFill/>
          </a:ln>
        </p:spPr>
        <p:txBody>
          <a:bodyPr wrap="none" rtlCol="0">
            <a:spAutoFit/>
          </a:bodyPr>
          <a:lstStyle/>
          <a:p>
            <a:r>
              <a:rPr lang="en-IE" sz="1400" b="1" dirty="0" smtClean="0">
                <a:solidFill>
                  <a:srgbClr val="0070C0"/>
                </a:solidFill>
                <a:latin typeface="Cambria" panose="02040503050406030204" pitchFamily="18" charset="0"/>
              </a:rPr>
              <a:t>45°</a:t>
            </a:r>
          </a:p>
        </p:txBody>
      </p:sp>
      <mc:AlternateContent xmlns:mc="http://schemas.openxmlformats.org/markup-compatibility/2006" xmlns:a14="http://schemas.microsoft.com/office/drawing/2010/main">
        <mc:Choice Requires="a14">
          <p:sp>
            <p:nvSpPr>
              <p:cNvPr id="3" name="TextBox 2"/>
              <p:cNvSpPr txBox="1"/>
              <p:nvPr/>
            </p:nvSpPr>
            <p:spPr>
              <a:xfrm>
                <a:off x="5482645" y="1463569"/>
                <a:ext cx="2234714" cy="4210063"/>
              </a:xfrm>
              <a:prstGeom prst="rect">
                <a:avLst/>
              </a:prstGeom>
              <a:solidFill>
                <a:schemeClr val="bg2"/>
              </a:solidFill>
              <a:ln>
                <a:solidFill>
                  <a:srgbClr val="C00000"/>
                </a:solidFill>
              </a:ln>
            </p:spPr>
            <p:txBody>
              <a:bodyPr wrap="none" rtlCol="0">
                <a:spAutoFit/>
              </a:bodyPr>
              <a:lstStyle/>
              <a:p>
                <a:pPr algn="ctr"/>
                <a14:m>
                  <m:oMathPara xmlns:m="http://schemas.openxmlformats.org/officeDocument/2006/math">
                    <m:oMathParaPr>
                      <m:jc m:val="centerGroup"/>
                    </m:oMathParaPr>
                    <m:oMath xmlns:m="http://schemas.openxmlformats.org/officeDocument/2006/math">
                      <m:f>
                        <m:fPr>
                          <m:ctrlPr>
                            <a:rPr lang="en-IE" sz="2400" b="0" i="1" smtClean="0">
                              <a:solidFill>
                                <a:srgbClr val="C00000"/>
                              </a:solidFill>
                              <a:latin typeface="Cambria Math" panose="02040503050406030204" pitchFamily="18" charset="0"/>
                            </a:rPr>
                          </m:ctrlPr>
                        </m:fPr>
                        <m:num>
                          <m:r>
                            <a:rPr lang="en-IE" sz="2400" b="0" i="1" smtClean="0">
                              <a:solidFill>
                                <a:srgbClr val="C00000"/>
                              </a:solidFill>
                              <a:latin typeface="Cambria Math"/>
                            </a:rPr>
                            <m:t>𝑥</m:t>
                          </m:r>
                        </m:num>
                        <m:den>
                          <m:rad>
                            <m:radPr>
                              <m:degHide m:val="on"/>
                              <m:ctrlPr>
                                <a:rPr lang="en-IE" sz="2400" b="0" i="1" smtClean="0">
                                  <a:solidFill>
                                    <a:srgbClr val="C00000"/>
                                  </a:solidFill>
                                  <a:latin typeface="Cambria Math" panose="02040503050406030204" pitchFamily="18" charset="0"/>
                                </a:rPr>
                              </m:ctrlPr>
                            </m:radPr>
                            <m:deg/>
                            <m:e>
                              <m:r>
                                <a:rPr lang="en-IE" sz="2400" b="0" i="1" smtClean="0">
                                  <a:solidFill>
                                    <a:srgbClr val="C00000"/>
                                  </a:solidFill>
                                  <a:latin typeface="Cambria Math"/>
                                </a:rPr>
                                <m:t>2</m:t>
                              </m:r>
                            </m:e>
                          </m:rad>
                        </m:den>
                      </m:f>
                      <m:r>
                        <a:rPr lang="en-IE" sz="2400" b="0" i="1" smtClean="0">
                          <a:solidFill>
                            <a:srgbClr val="C00000"/>
                          </a:solidFill>
                          <a:latin typeface="Cambria Math"/>
                        </a:rPr>
                        <m:t>=</m:t>
                      </m:r>
                      <m:f>
                        <m:fPr>
                          <m:ctrlPr>
                            <a:rPr lang="en-IE" sz="2400" b="0" i="1" smtClean="0">
                              <a:solidFill>
                                <a:srgbClr val="C00000"/>
                              </a:solidFill>
                              <a:latin typeface="Cambria Math" panose="02040503050406030204" pitchFamily="18" charset="0"/>
                            </a:rPr>
                          </m:ctrlPr>
                        </m:fPr>
                        <m:num>
                          <m:r>
                            <a:rPr lang="en-IE" sz="2400" b="0" i="1" smtClean="0">
                              <a:solidFill>
                                <a:srgbClr val="C00000"/>
                              </a:solidFill>
                              <a:latin typeface="Cambria Math"/>
                            </a:rPr>
                            <m:t>1</m:t>
                          </m:r>
                        </m:num>
                        <m:den>
                          <m:r>
                            <a:rPr lang="en-IE" sz="2400" b="0" i="1" smtClean="0">
                              <a:solidFill>
                                <a:srgbClr val="C00000"/>
                              </a:solidFill>
                              <a:latin typeface="Cambria Math"/>
                            </a:rPr>
                            <m:t>1</m:t>
                          </m:r>
                        </m:den>
                      </m:f>
                    </m:oMath>
                  </m:oMathPara>
                </a14:m>
                <a:endParaRPr lang="en-IE" sz="2400" b="0" dirty="0" smtClean="0">
                  <a:solidFill>
                    <a:srgbClr val="C00000"/>
                  </a:solidFill>
                </a:endParaRPr>
              </a:p>
              <a:p>
                <a:pPr algn="ctr"/>
                <a:r>
                  <a:rPr lang="en-IE" sz="2400" b="0" dirty="0" smtClean="0">
                    <a:solidFill>
                      <a:srgbClr val="C00000"/>
                    </a:solidFill>
                  </a:rPr>
                  <a:t/>
                </a:r>
                <a:br>
                  <a:rPr lang="en-IE" sz="2400" b="0" dirty="0" smtClean="0">
                    <a:solidFill>
                      <a:srgbClr val="C00000"/>
                    </a:solidFill>
                  </a:rPr>
                </a:br>
                <a14:m>
                  <m:oMathPara xmlns:m="http://schemas.openxmlformats.org/officeDocument/2006/math">
                    <m:oMathParaPr>
                      <m:jc m:val="center"/>
                    </m:oMathParaPr>
                    <m:oMath xmlns:m="http://schemas.openxmlformats.org/officeDocument/2006/math">
                      <m:f>
                        <m:fPr>
                          <m:ctrlPr>
                            <a:rPr lang="en-IE" sz="2400" i="1">
                              <a:solidFill>
                                <a:srgbClr val="C00000"/>
                              </a:solidFill>
                              <a:latin typeface="Cambria Math" panose="02040503050406030204" pitchFamily="18" charset="0"/>
                            </a:rPr>
                          </m:ctrlPr>
                        </m:fPr>
                        <m:num>
                          <m:r>
                            <a:rPr lang="en-IE" sz="2400" i="1">
                              <a:solidFill>
                                <a:srgbClr val="C00000"/>
                              </a:solidFill>
                              <a:latin typeface="Cambria Math"/>
                            </a:rPr>
                            <m:t>𝑥</m:t>
                          </m:r>
                        </m:num>
                        <m:den>
                          <m:rad>
                            <m:radPr>
                              <m:degHide m:val="on"/>
                              <m:ctrlPr>
                                <a:rPr lang="en-IE" sz="2400" i="1">
                                  <a:solidFill>
                                    <a:srgbClr val="C00000"/>
                                  </a:solidFill>
                                  <a:latin typeface="Cambria Math" panose="02040503050406030204" pitchFamily="18" charset="0"/>
                                </a:rPr>
                              </m:ctrlPr>
                            </m:radPr>
                            <m:deg/>
                            <m:e>
                              <m:r>
                                <a:rPr lang="en-IE" sz="2400" i="1">
                                  <a:solidFill>
                                    <a:srgbClr val="C00000"/>
                                  </a:solidFill>
                                  <a:latin typeface="Cambria Math"/>
                                </a:rPr>
                                <m:t>2</m:t>
                              </m:r>
                            </m:e>
                          </m:rad>
                        </m:den>
                      </m:f>
                      <m:r>
                        <a:rPr lang="en-IE" sz="2400" i="1">
                          <a:solidFill>
                            <a:srgbClr val="C00000"/>
                          </a:solidFill>
                          <a:latin typeface="Cambria Math"/>
                        </a:rPr>
                        <m:t>=</m:t>
                      </m:r>
                      <m:r>
                        <a:rPr lang="en-IE" sz="2400" b="0" i="1" smtClean="0">
                          <a:solidFill>
                            <a:srgbClr val="C00000"/>
                          </a:solidFill>
                          <a:latin typeface="Cambria Math"/>
                        </a:rPr>
                        <m:t>1</m:t>
                      </m:r>
                    </m:oMath>
                  </m:oMathPara>
                </a14:m>
                <a:endParaRPr lang="en-IE" sz="2400" b="0" dirty="0" smtClean="0">
                  <a:solidFill>
                    <a:srgbClr val="C00000"/>
                  </a:solidFill>
                </a:endParaRPr>
              </a:p>
              <a:p>
                <a:pPr algn="ctr"/>
                <a:r>
                  <a:rPr lang="en-IE" sz="2400" b="0" dirty="0" smtClean="0">
                    <a:solidFill>
                      <a:srgbClr val="C00000"/>
                    </a:solidFill>
                  </a:rPr>
                  <a:t/>
                </a:r>
                <a:br>
                  <a:rPr lang="en-IE" sz="2400" b="0" dirty="0" smtClean="0">
                    <a:solidFill>
                      <a:srgbClr val="C00000"/>
                    </a:solidFill>
                  </a:rPr>
                </a:br>
                <a14:m>
                  <m:oMathPara xmlns:m="http://schemas.openxmlformats.org/officeDocument/2006/math">
                    <m:oMathParaPr>
                      <m:jc m:val="center"/>
                    </m:oMathParaPr>
                    <m:oMath xmlns:m="http://schemas.openxmlformats.org/officeDocument/2006/math">
                      <m:rad>
                        <m:radPr>
                          <m:degHide m:val="on"/>
                          <m:ctrlPr>
                            <a:rPr lang="en-IE" sz="2400" b="0" i="1" smtClean="0">
                              <a:solidFill>
                                <a:srgbClr val="C00000"/>
                              </a:solidFill>
                              <a:latin typeface="Cambria Math" panose="02040503050406030204" pitchFamily="18" charset="0"/>
                            </a:rPr>
                          </m:ctrlPr>
                        </m:radPr>
                        <m:deg/>
                        <m:e>
                          <m:r>
                            <a:rPr lang="en-IE" sz="2400" b="0" i="1" smtClean="0">
                              <a:solidFill>
                                <a:srgbClr val="C00000"/>
                              </a:solidFill>
                              <a:latin typeface="Cambria Math"/>
                            </a:rPr>
                            <m:t>2</m:t>
                          </m:r>
                        </m:e>
                      </m:rad>
                      <m:r>
                        <a:rPr lang="en-IE" sz="2400" b="0" i="1" smtClean="0">
                          <a:solidFill>
                            <a:srgbClr val="C00000"/>
                          </a:solidFill>
                          <a:latin typeface="Cambria Math"/>
                        </a:rPr>
                        <m:t>.</m:t>
                      </m:r>
                      <m:f>
                        <m:fPr>
                          <m:ctrlPr>
                            <a:rPr lang="en-IE" sz="2400" i="1">
                              <a:solidFill>
                                <a:srgbClr val="C00000"/>
                              </a:solidFill>
                              <a:latin typeface="Cambria Math" panose="02040503050406030204" pitchFamily="18" charset="0"/>
                            </a:rPr>
                          </m:ctrlPr>
                        </m:fPr>
                        <m:num>
                          <m:r>
                            <a:rPr lang="en-IE" sz="2400" i="1">
                              <a:solidFill>
                                <a:srgbClr val="C00000"/>
                              </a:solidFill>
                              <a:latin typeface="Cambria Math"/>
                            </a:rPr>
                            <m:t>𝑥</m:t>
                          </m:r>
                        </m:num>
                        <m:den>
                          <m:rad>
                            <m:radPr>
                              <m:degHide m:val="on"/>
                              <m:ctrlPr>
                                <a:rPr lang="en-IE" sz="2400" i="1">
                                  <a:solidFill>
                                    <a:srgbClr val="C00000"/>
                                  </a:solidFill>
                                  <a:latin typeface="Cambria Math" panose="02040503050406030204" pitchFamily="18" charset="0"/>
                                </a:rPr>
                              </m:ctrlPr>
                            </m:radPr>
                            <m:deg/>
                            <m:e>
                              <m:r>
                                <a:rPr lang="en-IE" sz="2400" i="1">
                                  <a:solidFill>
                                    <a:srgbClr val="C00000"/>
                                  </a:solidFill>
                                  <a:latin typeface="Cambria Math"/>
                                </a:rPr>
                                <m:t>2</m:t>
                              </m:r>
                            </m:e>
                          </m:rad>
                        </m:den>
                      </m:f>
                      <m:r>
                        <a:rPr lang="en-IE" sz="2400" i="1">
                          <a:solidFill>
                            <a:srgbClr val="C00000"/>
                          </a:solidFill>
                          <a:latin typeface="Cambria Math"/>
                        </a:rPr>
                        <m:t>=</m:t>
                      </m:r>
                      <m:f>
                        <m:fPr>
                          <m:ctrlPr>
                            <a:rPr lang="en-IE" sz="2400" i="1">
                              <a:solidFill>
                                <a:srgbClr val="C00000"/>
                              </a:solidFill>
                              <a:latin typeface="Cambria Math" panose="02040503050406030204" pitchFamily="18" charset="0"/>
                            </a:rPr>
                          </m:ctrlPr>
                        </m:fPr>
                        <m:num>
                          <m:r>
                            <a:rPr lang="en-IE" sz="2400" i="1">
                              <a:solidFill>
                                <a:srgbClr val="C00000"/>
                              </a:solidFill>
                              <a:latin typeface="Cambria Math"/>
                            </a:rPr>
                            <m:t>1</m:t>
                          </m:r>
                        </m:num>
                        <m:den>
                          <m:r>
                            <a:rPr lang="en-IE" sz="2400" i="1">
                              <a:solidFill>
                                <a:srgbClr val="C00000"/>
                              </a:solidFill>
                              <a:latin typeface="Cambria Math"/>
                            </a:rPr>
                            <m:t>1</m:t>
                          </m:r>
                        </m:den>
                      </m:f>
                      <m:r>
                        <a:rPr lang="en-IE" sz="2400" b="0" i="1" smtClean="0">
                          <a:solidFill>
                            <a:srgbClr val="C00000"/>
                          </a:solidFill>
                          <a:latin typeface="Cambria Math"/>
                        </a:rPr>
                        <m:t>.</m:t>
                      </m:r>
                      <m:rad>
                        <m:radPr>
                          <m:degHide m:val="on"/>
                          <m:ctrlPr>
                            <a:rPr lang="en-IE" sz="2400" b="0" i="1" smtClean="0">
                              <a:solidFill>
                                <a:srgbClr val="C00000"/>
                              </a:solidFill>
                              <a:latin typeface="Cambria Math" panose="02040503050406030204" pitchFamily="18" charset="0"/>
                            </a:rPr>
                          </m:ctrlPr>
                        </m:radPr>
                        <m:deg/>
                        <m:e>
                          <m:r>
                            <a:rPr lang="en-IE" sz="2400" b="0" i="1" smtClean="0">
                              <a:solidFill>
                                <a:srgbClr val="C00000"/>
                              </a:solidFill>
                              <a:latin typeface="Cambria Math"/>
                            </a:rPr>
                            <m:t>2</m:t>
                          </m:r>
                        </m:e>
                      </m:rad>
                    </m:oMath>
                  </m:oMathPara>
                </a14:m>
                <a:endParaRPr lang="en-IE" sz="2400" b="0" dirty="0" smtClean="0">
                  <a:solidFill>
                    <a:srgbClr val="C00000"/>
                  </a:solidFill>
                </a:endParaRPr>
              </a:p>
              <a:p>
                <a:pPr algn="ctr"/>
                <a:r>
                  <a:rPr lang="en-IE" sz="2400" b="0" dirty="0" smtClean="0">
                    <a:solidFill>
                      <a:srgbClr val="C00000"/>
                    </a:solidFill>
                  </a:rPr>
                  <a:t/>
                </a:r>
                <a:br>
                  <a:rPr lang="en-IE" sz="2400" b="0" dirty="0" smtClean="0">
                    <a:solidFill>
                      <a:srgbClr val="C00000"/>
                    </a:solidFill>
                  </a:rPr>
                </a:br>
                <a14:m>
                  <m:oMathPara xmlns:m="http://schemas.openxmlformats.org/officeDocument/2006/math">
                    <m:oMathParaPr>
                      <m:jc m:val="center"/>
                    </m:oMathParaPr>
                    <m:oMath xmlns:m="http://schemas.openxmlformats.org/officeDocument/2006/math">
                      <m:r>
                        <a:rPr lang="en-IE" sz="2400" b="0" i="1" smtClean="0">
                          <a:solidFill>
                            <a:srgbClr val="C00000"/>
                          </a:solidFill>
                          <a:latin typeface="Cambria Math"/>
                        </a:rPr>
                        <m:t>𝑥</m:t>
                      </m:r>
                      <m:r>
                        <a:rPr lang="en-IE" sz="2400" b="0" i="1" smtClean="0">
                          <a:solidFill>
                            <a:srgbClr val="C00000"/>
                          </a:solidFill>
                          <a:latin typeface="Cambria Math"/>
                        </a:rPr>
                        <m:t>=</m:t>
                      </m:r>
                      <m:rad>
                        <m:radPr>
                          <m:degHide m:val="on"/>
                          <m:ctrlPr>
                            <a:rPr lang="en-IE" sz="2400" b="0" i="1" smtClean="0">
                              <a:solidFill>
                                <a:srgbClr val="C00000"/>
                              </a:solidFill>
                              <a:latin typeface="Cambria Math" panose="02040503050406030204" pitchFamily="18" charset="0"/>
                            </a:rPr>
                          </m:ctrlPr>
                        </m:radPr>
                        <m:deg/>
                        <m:e>
                          <m:r>
                            <a:rPr lang="en-IE" sz="2400" b="0" i="1" smtClean="0">
                              <a:solidFill>
                                <a:srgbClr val="C00000"/>
                              </a:solidFill>
                              <a:latin typeface="Cambria Math"/>
                            </a:rPr>
                            <m:t>2</m:t>
                          </m:r>
                        </m:e>
                      </m:rad>
                    </m:oMath>
                  </m:oMathPara>
                </a14:m>
                <a:endParaRPr lang="en-IE" sz="2400" b="0" dirty="0" smtClean="0">
                  <a:solidFill>
                    <a:srgbClr val="C00000"/>
                  </a:solidFill>
                </a:endParaRPr>
              </a:p>
              <a:p>
                <a:pPr algn="ctr"/>
                <a:endParaRPr lang="en-IE" sz="2400" dirty="0">
                  <a:solidFill>
                    <a:srgbClr val="C0000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5482645" y="1463569"/>
                <a:ext cx="2234714" cy="4210063"/>
              </a:xfrm>
              <a:prstGeom prst="rect">
                <a:avLst/>
              </a:prstGeom>
              <a:blipFill rotWithShape="1">
                <a:blip r:embed="rId6"/>
                <a:stretch>
                  <a:fillRect/>
                </a:stretch>
              </a:blipFill>
              <a:ln>
                <a:solidFill>
                  <a:srgbClr val="C00000"/>
                </a:solidFill>
              </a:ln>
            </p:spPr>
            <p:txBody>
              <a:bodyPr/>
              <a:lstStyle/>
              <a:p>
                <a:r>
                  <a:rPr lang="en-IE">
                    <a:noFill/>
                  </a:rPr>
                  <a:t> </a:t>
                </a:r>
              </a:p>
            </p:txBody>
          </p:sp>
        </mc:Fallback>
      </mc:AlternateContent>
    </p:spTree>
    <p:extLst>
      <p:ext uri="{BB962C8B-B14F-4D97-AF65-F5344CB8AC3E}">
        <p14:creationId xmlns:p14="http://schemas.microsoft.com/office/powerpoint/2010/main" val="2409402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0"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fade">
                                      <p:cBhvr>
                                        <p:cTn id="38" dur="500"/>
                                        <p:tgtEl>
                                          <p:spTgt spid="4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500"/>
                                        <p:tgtEl>
                                          <p:spTgt spid="3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9" grpId="0"/>
      <p:bldP spid="30" grpId="0"/>
      <p:bldP spid="28" grpId="0"/>
      <p:bldP spid="31" grpId="0"/>
      <p:bldP spid="32" grpId="0"/>
      <p:bldP spid="33" grpId="0"/>
      <p:bldP spid="3"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148" y="1463569"/>
            <a:ext cx="3600000" cy="3600000"/>
          </a:xfrm>
          <a:prstGeom prst="rect">
            <a:avLst/>
          </a:prstGeom>
          <a:blipFill dpi="0" rotWithShape="1">
            <a:blip r:embed="rId3">
              <a:alphaModFix amt="14000"/>
            </a:blip>
            <a:srcRect/>
            <a:stretch>
              <a:fillRect/>
            </a:stretch>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Text Placeholder 6"/>
          <p:cNvSpPr>
            <a:spLocks noGrp="1"/>
          </p:cNvSpPr>
          <p:nvPr>
            <p:ph type="body" sz="quarter" idx="12"/>
          </p:nvPr>
        </p:nvSpPr>
        <p:spPr/>
        <p:txBody>
          <a:bodyPr/>
          <a:lstStyle/>
          <a:p>
            <a:r>
              <a:rPr lang="en-IE" kern="0" dirty="0">
                <a:effectLst/>
              </a:rPr>
              <a:t>(5</a:t>
            </a:r>
            <a:r>
              <a:rPr lang="en-IE" kern="0" dirty="0" smtClean="0">
                <a:effectLst/>
              </a:rPr>
              <a:t>) </a:t>
            </a:r>
            <a:r>
              <a:rPr lang="en-IE" kern="0" dirty="0">
                <a:effectLst/>
              </a:rPr>
              <a:t>Trigonometry </a:t>
            </a:r>
          </a:p>
        </p:txBody>
      </p:sp>
      <mc:AlternateContent xmlns:mc="http://schemas.openxmlformats.org/markup-compatibility/2006" xmlns:a14="http://schemas.microsoft.com/office/drawing/2010/main">
        <mc:Choice Requires="a14">
          <p:sp>
            <p:nvSpPr>
              <p:cNvPr id="18" name="TextBox 17"/>
              <p:cNvSpPr txBox="1"/>
              <p:nvPr/>
            </p:nvSpPr>
            <p:spPr>
              <a:xfrm>
                <a:off x="1990049" y="2190352"/>
                <a:ext cx="450764" cy="492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sz="2600" b="1" i="1" smtClean="0">
                          <a:solidFill>
                            <a:srgbClr val="FF0000"/>
                          </a:solidFill>
                          <a:latin typeface="Cambria Math"/>
                        </a:rPr>
                        <m:t>𝒙</m:t>
                      </m:r>
                    </m:oMath>
                  </m:oMathPara>
                </a14:m>
                <a:endParaRPr lang="en-IE" sz="2600" b="1" dirty="0" smtClean="0">
                  <a:solidFill>
                    <a:schemeClr val="accent6"/>
                  </a:solidFill>
                  <a:latin typeface="Cambria" panose="02040503050406030204" pitchFamily="18"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990049" y="2190352"/>
                <a:ext cx="450764" cy="492443"/>
              </a:xfrm>
              <a:prstGeom prst="rect">
                <a:avLst/>
              </a:prstGeom>
              <a:blipFill rotWithShape="1">
                <a:blip r:embed="rId4"/>
                <a:stretch>
                  <a:fillRect/>
                </a:stretch>
              </a:blipFill>
            </p:spPr>
            <p:txBody>
              <a:bodyPr/>
              <a:lstStyle/>
              <a:p>
                <a:r>
                  <a:rPr lang="en-IE">
                    <a:noFill/>
                  </a:rPr>
                  <a:t> </a:t>
                </a:r>
              </a:p>
            </p:txBody>
          </p:sp>
        </mc:Fallback>
      </mc:AlternateContent>
      <p:sp>
        <p:nvSpPr>
          <p:cNvPr id="19" name="TextBox 18"/>
          <p:cNvSpPr txBox="1"/>
          <p:nvPr/>
        </p:nvSpPr>
        <p:spPr>
          <a:xfrm>
            <a:off x="2393935" y="3184064"/>
            <a:ext cx="397866" cy="523220"/>
          </a:xfrm>
          <a:prstGeom prst="rect">
            <a:avLst/>
          </a:prstGeom>
          <a:noFill/>
        </p:spPr>
        <p:txBody>
          <a:bodyPr wrap="none" rtlCol="0">
            <a:spAutoFit/>
          </a:bodyPr>
          <a:lstStyle/>
          <a:p>
            <a:r>
              <a:rPr lang="en-IE" sz="2800" b="1" dirty="0">
                <a:solidFill>
                  <a:srgbClr val="C00000"/>
                </a:solidFill>
                <a:latin typeface="Cambria" panose="02040503050406030204" pitchFamily="18" charset="0"/>
              </a:rPr>
              <a:t>1</a:t>
            </a:r>
            <a:endParaRPr lang="en-IE" sz="2800" b="1" dirty="0" smtClean="0">
              <a:solidFill>
                <a:srgbClr val="C00000"/>
              </a:solidFill>
              <a:latin typeface="Cambria" panose="02040503050406030204" pitchFamily="18" charset="0"/>
            </a:endParaRPr>
          </a:p>
        </p:txBody>
      </p:sp>
      <p:grpSp>
        <p:nvGrpSpPr>
          <p:cNvPr id="24" name="Group 23"/>
          <p:cNvGrpSpPr/>
          <p:nvPr/>
        </p:nvGrpSpPr>
        <p:grpSpPr>
          <a:xfrm>
            <a:off x="2044862" y="1846646"/>
            <a:ext cx="1142154" cy="1260000"/>
            <a:chOff x="2507987" y="1573521"/>
            <a:chExt cx="1142154" cy="1149818"/>
          </a:xfrm>
        </p:grpSpPr>
        <p:cxnSp>
          <p:nvCxnSpPr>
            <p:cNvPr id="25" name="Straight Connector 24"/>
            <p:cNvCxnSpPr/>
            <p:nvPr/>
          </p:nvCxnSpPr>
          <p:spPr bwMode="auto">
            <a:xfrm flipV="1">
              <a:off x="2516722" y="2723237"/>
              <a:ext cx="1133419" cy="102"/>
            </a:xfrm>
            <a:prstGeom prst="line">
              <a:avLst/>
            </a:prstGeom>
            <a:solidFill>
              <a:schemeClr val="hlink">
                <a:alpha val="64999"/>
              </a:schemeClr>
            </a:solidFill>
            <a:ln w="50800"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flipV="1">
              <a:off x="2507987" y="1573521"/>
              <a:ext cx="1130634" cy="1131612"/>
            </a:xfrm>
            <a:prstGeom prst="line">
              <a:avLst/>
            </a:prstGeom>
            <a:solidFill>
              <a:schemeClr val="hlink">
                <a:alpha val="64999"/>
              </a:schemeClr>
            </a:solidFill>
            <a:ln w="50800"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flipV="1">
              <a:off x="3603943" y="1573521"/>
              <a:ext cx="25523" cy="1149818"/>
            </a:xfrm>
            <a:prstGeom prst="line">
              <a:avLst/>
            </a:prstGeom>
            <a:solidFill>
              <a:schemeClr val="hlink">
                <a:alpha val="64999"/>
              </a:schemeClr>
            </a:solidFill>
            <a:ln w="50800" cap="flat" cmpd="sng" algn="ctr">
              <a:solidFill>
                <a:schemeClr val="tx1"/>
              </a:solidFill>
              <a:prstDash val="solid"/>
              <a:round/>
              <a:headEnd type="none" w="med" len="med"/>
              <a:tailEnd type="none" w="med" len="med"/>
            </a:ln>
            <a:effectLst/>
          </p:spPr>
        </p:cxnSp>
      </p:grpSp>
      <p:sp>
        <p:nvSpPr>
          <p:cNvPr id="30" name="TextBox 29"/>
          <p:cNvSpPr txBox="1"/>
          <p:nvPr/>
        </p:nvSpPr>
        <p:spPr>
          <a:xfrm>
            <a:off x="3215232" y="2373695"/>
            <a:ext cx="397866" cy="523220"/>
          </a:xfrm>
          <a:prstGeom prst="rect">
            <a:avLst/>
          </a:prstGeom>
          <a:noFill/>
        </p:spPr>
        <p:txBody>
          <a:bodyPr wrap="none" rtlCol="0">
            <a:spAutoFit/>
          </a:bodyPr>
          <a:lstStyle/>
          <a:p>
            <a:r>
              <a:rPr lang="en-IE" sz="2800" b="1" dirty="0">
                <a:solidFill>
                  <a:srgbClr val="C00000"/>
                </a:solidFill>
                <a:latin typeface="Cambria" panose="02040503050406030204" pitchFamily="18" charset="0"/>
              </a:rPr>
              <a:t>1</a:t>
            </a:r>
            <a:endParaRPr lang="en-IE" sz="2800" b="1" dirty="0" smtClean="0">
              <a:solidFill>
                <a:srgbClr val="C00000"/>
              </a:solidFill>
              <a:latin typeface="Cambria" panose="02040503050406030204" pitchFamily="18" charset="0"/>
            </a:endParaRPr>
          </a:p>
        </p:txBody>
      </p:sp>
      <p:grpSp>
        <p:nvGrpSpPr>
          <p:cNvPr id="39" name="Group 38"/>
          <p:cNvGrpSpPr/>
          <p:nvPr/>
        </p:nvGrpSpPr>
        <p:grpSpPr>
          <a:xfrm>
            <a:off x="2872507" y="2839023"/>
            <a:ext cx="197996" cy="216672"/>
            <a:chOff x="3155326" y="3726442"/>
            <a:chExt cx="197996" cy="216672"/>
          </a:xfrm>
        </p:grpSpPr>
        <p:cxnSp>
          <p:nvCxnSpPr>
            <p:cNvPr id="40" name="Straight Connector 39"/>
            <p:cNvCxnSpPr/>
            <p:nvPr/>
          </p:nvCxnSpPr>
          <p:spPr bwMode="auto">
            <a:xfrm>
              <a:off x="3347703" y="3726442"/>
              <a:ext cx="0" cy="216000"/>
            </a:xfrm>
            <a:prstGeom prst="line">
              <a:avLst/>
            </a:prstGeom>
            <a:solidFill>
              <a:schemeClr val="hlink">
                <a:alpha val="64999"/>
              </a:schemeClr>
            </a:solidFill>
            <a:ln w="28575" cap="flat" cmpd="sng" algn="ctr">
              <a:solidFill>
                <a:schemeClr val="tx1"/>
              </a:solidFill>
              <a:prstDash val="solid"/>
              <a:round/>
              <a:headEnd type="none" w="med" len="med"/>
              <a:tailEnd type="none" w="med" len="med"/>
            </a:ln>
            <a:effectLst/>
          </p:spPr>
        </p:cxnSp>
        <p:cxnSp>
          <p:nvCxnSpPr>
            <p:cNvPr id="47" name="Straight Connector 46"/>
            <p:cNvCxnSpPr/>
            <p:nvPr/>
          </p:nvCxnSpPr>
          <p:spPr bwMode="auto">
            <a:xfrm flipH="1">
              <a:off x="3155326" y="3943114"/>
              <a:ext cx="197996" cy="0"/>
            </a:xfrm>
            <a:prstGeom prst="line">
              <a:avLst/>
            </a:prstGeom>
            <a:solidFill>
              <a:schemeClr val="hlink">
                <a:alpha val="64999"/>
              </a:schemeClr>
            </a:solidFill>
            <a:ln w="28575" cap="flat" cmpd="sng" algn="ctr">
              <a:solidFill>
                <a:schemeClr val="tx1"/>
              </a:solidFill>
              <a:prstDash val="solid"/>
              <a:round/>
              <a:headEnd type="none" w="med" len="med"/>
              <a:tailEnd type="none" w="med" len="med"/>
            </a:ln>
            <a:effectLst/>
          </p:spPr>
        </p:cxnSp>
      </p:grpSp>
      <p:cxnSp>
        <p:nvCxnSpPr>
          <p:cNvPr id="49" name="Straight Connector 48"/>
          <p:cNvCxnSpPr/>
          <p:nvPr/>
        </p:nvCxnSpPr>
        <p:spPr bwMode="auto">
          <a:xfrm flipV="1">
            <a:off x="2055998" y="1876301"/>
            <a:ext cx="1073880" cy="1232582"/>
          </a:xfrm>
          <a:prstGeom prst="line">
            <a:avLst/>
          </a:prstGeom>
          <a:solidFill>
            <a:schemeClr val="hlink">
              <a:alpha val="64999"/>
            </a:schemeClr>
          </a:solidFill>
          <a:ln w="76200" cap="flat" cmpd="sng" algn="ctr">
            <a:solidFill>
              <a:srgbClr val="FFFF00"/>
            </a:solidFill>
            <a:prstDash val="solid"/>
            <a:round/>
            <a:headEnd type="none" w="med" len="med"/>
            <a:tailEnd type="none" w="med" len="med"/>
          </a:ln>
          <a:effectLst/>
        </p:spPr>
      </p:cxnSp>
      <p:sp>
        <p:nvSpPr>
          <p:cNvPr id="32" name="TextBox 31"/>
          <p:cNvSpPr txBox="1"/>
          <p:nvPr/>
        </p:nvSpPr>
        <p:spPr>
          <a:xfrm>
            <a:off x="2180896" y="2827214"/>
            <a:ext cx="463588" cy="307777"/>
          </a:xfrm>
          <a:prstGeom prst="rect">
            <a:avLst/>
          </a:prstGeom>
          <a:noFill/>
          <a:ln w="47625">
            <a:noFill/>
          </a:ln>
        </p:spPr>
        <p:txBody>
          <a:bodyPr wrap="none" rtlCol="0">
            <a:spAutoFit/>
          </a:bodyPr>
          <a:lstStyle/>
          <a:p>
            <a:r>
              <a:rPr lang="en-IE" sz="1400" b="1" dirty="0" smtClean="0">
                <a:solidFill>
                  <a:srgbClr val="0070C0"/>
                </a:solidFill>
                <a:latin typeface="Cambria" panose="02040503050406030204" pitchFamily="18" charset="0"/>
              </a:rPr>
              <a:t>45°</a:t>
            </a:r>
          </a:p>
        </p:txBody>
      </p:sp>
      <mc:AlternateContent xmlns:mc="http://schemas.openxmlformats.org/markup-compatibility/2006" xmlns:a14="http://schemas.microsoft.com/office/drawing/2010/main">
        <mc:Choice Requires="a14">
          <p:sp>
            <p:nvSpPr>
              <p:cNvPr id="3" name="TextBox 2"/>
              <p:cNvSpPr txBox="1"/>
              <p:nvPr/>
            </p:nvSpPr>
            <p:spPr>
              <a:xfrm>
                <a:off x="5229787" y="880933"/>
                <a:ext cx="2740430" cy="5482848"/>
              </a:xfrm>
              <a:prstGeom prst="rect">
                <a:avLst/>
              </a:prstGeom>
              <a:solidFill>
                <a:schemeClr val="bg2"/>
              </a:solidFill>
              <a:ln>
                <a:solidFill>
                  <a:srgbClr val="C00000"/>
                </a:solidFill>
              </a:ln>
            </p:spPr>
            <p:txBody>
              <a:bodyPr wrap="none" rtlCol="0">
                <a:spAutoFit/>
              </a:bodyPr>
              <a:lstStyle/>
              <a:p>
                <a:pPr algn="ctr"/>
                <a14:m>
                  <m:oMathPara xmlns:m="http://schemas.openxmlformats.org/officeDocument/2006/math">
                    <m:oMathParaPr>
                      <m:jc m:val="centerGroup"/>
                    </m:oMathParaPr>
                    <m:oMath xmlns:m="http://schemas.openxmlformats.org/officeDocument/2006/math">
                      <m:func>
                        <m:funcPr>
                          <m:ctrlPr>
                            <a:rPr lang="en-IE" sz="2400" i="1" smtClean="0">
                              <a:solidFill>
                                <a:srgbClr val="C00000"/>
                              </a:solidFill>
                              <a:latin typeface="Cambria Math" panose="02040503050406030204" pitchFamily="18" charset="0"/>
                            </a:rPr>
                          </m:ctrlPr>
                        </m:funcPr>
                        <m:fName>
                          <m:r>
                            <m:rPr>
                              <m:sty m:val="p"/>
                            </m:rPr>
                            <a:rPr lang="en-IE" sz="2400">
                              <a:solidFill>
                                <a:srgbClr val="C00000"/>
                              </a:solidFill>
                              <a:latin typeface="Cambria Math"/>
                            </a:rPr>
                            <m:t>sin</m:t>
                          </m:r>
                        </m:fName>
                        <m:e>
                          <m:r>
                            <a:rPr lang="en-IE" sz="2400" i="1">
                              <a:solidFill>
                                <a:srgbClr val="C00000"/>
                              </a:solidFill>
                              <a:latin typeface="Cambria Math"/>
                              <a:ea typeface="Cambria Math"/>
                            </a:rPr>
                            <m:t>𝜃</m:t>
                          </m:r>
                        </m:e>
                      </m:func>
                      <m:r>
                        <a:rPr lang="en-IE" sz="2400" i="1">
                          <a:solidFill>
                            <a:srgbClr val="C00000"/>
                          </a:solidFill>
                          <a:latin typeface="Cambria Math"/>
                        </a:rPr>
                        <m:t>=</m:t>
                      </m:r>
                      <m:f>
                        <m:fPr>
                          <m:ctrlPr>
                            <a:rPr lang="en-IE" sz="2400" i="1">
                              <a:solidFill>
                                <a:srgbClr val="C00000"/>
                              </a:solidFill>
                              <a:latin typeface="Cambria Math" panose="02040503050406030204" pitchFamily="18" charset="0"/>
                            </a:rPr>
                          </m:ctrlPr>
                        </m:fPr>
                        <m:num>
                          <m:r>
                            <a:rPr lang="en-IE" sz="2400" i="1">
                              <a:solidFill>
                                <a:srgbClr val="C00000"/>
                              </a:solidFill>
                              <a:latin typeface="Cambria Math"/>
                            </a:rPr>
                            <m:t>𝑎</m:t>
                          </m:r>
                        </m:num>
                        <m:den>
                          <m:r>
                            <a:rPr lang="en-IE" sz="2400" i="1">
                              <a:solidFill>
                                <a:srgbClr val="C00000"/>
                              </a:solidFill>
                              <a:latin typeface="Cambria Math"/>
                            </a:rPr>
                            <m:t>𝑐</m:t>
                          </m:r>
                        </m:den>
                      </m:f>
                    </m:oMath>
                  </m:oMathPara>
                </a14:m>
                <a:endParaRPr lang="en-IE" sz="2400" dirty="0" smtClean="0">
                  <a:solidFill>
                    <a:srgbClr val="C00000"/>
                  </a:solidFill>
                </a:endParaRPr>
              </a:p>
              <a:p>
                <a:pPr algn="ctr"/>
                <a:endParaRPr lang="en-IE" sz="2400" dirty="0" smtClean="0">
                  <a:solidFill>
                    <a:srgbClr val="C00000"/>
                  </a:solidFill>
                </a:endParaRPr>
              </a:p>
              <a:p>
                <a:pPr algn="ctr"/>
                <a14:m>
                  <m:oMathPara xmlns:m="http://schemas.openxmlformats.org/officeDocument/2006/math">
                    <m:oMathParaPr>
                      <m:jc m:val="center"/>
                    </m:oMathParaPr>
                    <m:oMath xmlns:m="http://schemas.openxmlformats.org/officeDocument/2006/math">
                      <m:func>
                        <m:funcPr>
                          <m:ctrlPr>
                            <a:rPr lang="en-IE" sz="2400" i="1">
                              <a:solidFill>
                                <a:srgbClr val="C00000"/>
                              </a:solidFill>
                              <a:latin typeface="Cambria Math" panose="02040503050406030204" pitchFamily="18" charset="0"/>
                            </a:rPr>
                          </m:ctrlPr>
                        </m:funcPr>
                        <m:fName>
                          <m:r>
                            <m:rPr>
                              <m:sty m:val="p"/>
                            </m:rPr>
                            <a:rPr lang="en-IE" sz="2400">
                              <a:solidFill>
                                <a:srgbClr val="C00000"/>
                              </a:solidFill>
                              <a:latin typeface="Cambria Math"/>
                            </a:rPr>
                            <m:t>sin</m:t>
                          </m:r>
                        </m:fName>
                        <m:e>
                          <m:sSup>
                            <m:sSupPr>
                              <m:ctrlPr>
                                <a:rPr lang="en-IE" sz="2400" b="0" i="1" smtClean="0">
                                  <a:solidFill>
                                    <a:srgbClr val="C00000"/>
                                  </a:solidFill>
                                  <a:latin typeface="Cambria Math" panose="02040503050406030204" pitchFamily="18" charset="0"/>
                                </a:rPr>
                              </m:ctrlPr>
                            </m:sSupPr>
                            <m:e>
                              <m:r>
                                <a:rPr lang="en-IE" sz="2400" b="0" i="1" smtClean="0">
                                  <a:solidFill>
                                    <a:srgbClr val="C00000"/>
                                  </a:solidFill>
                                  <a:latin typeface="Cambria Math"/>
                                </a:rPr>
                                <m:t>45</m:t>
                              </m:r>
                            </m:e>
                            <m:sup>
                              <m:r>
                                <a:rPr lang="en-IE" sz="2400" b="0" i="1" smtClean="0">
                                  <a:solidFill>
                                    <a:srgbClr val="C00000"/>
                                  </a:solidFill>
                                  <a:latin typeface="Cambria Math"/>
                                </a:rPr>
                                <m:t>0</m:t>
                              </m:r>
                            </m:sup>
                          </m:sSup>
                        </m:e>
                      </m:func>
                      <m:r>
                        <a:rPr lang="en-IE" sz="2400" i="1">
                          <a:solidFill>
                            <a:srgbClr val="C00000"/>
                          </a:solidFill>
                          <a:latin typeface="Cambria Math"/>
                        </a:rPr>
                        <m:t>=</m:t>
                      </m:r>
                      <m:f>
                        <m:fPr>
                          <m:ctrlPr>
                            <a:rPr lang="en-IE" sz="2400" i="1">
                              <a:solidFill>
                                <a:srgbClr val="C00000"/>
                              </a:solidFill>
                              <a:latin typeface="Cambria Math" panose="02040503050406030204" pitchFamily="18" charset="0"/>
                            </a:rPr>
                          </m:ctrlPr>
                        </m:fPr>
                        <m:num>
                          <m:r>
                            <a:rPr lang="en-IE" sz="2400" b="0" i="1" smtClean="0">
                              <a:solidFill>
                                <a:srgbClr val="C00000"/>
                              </a:solidFill>
                              <a:latin typeface="Cambria Math"/>
                            </a:rPr>
                            <m:t>1</m:t>
                          </m:r>
                        </m:num>
                        <m:den>
                          <m:r>
                            <a:rPr lang="en-IE" sz="2400" b="0" i="1" smtClean="0">
                              <a:solidFill>
                                <a:srgbClr val="C00000"/>
                              </a:solidFill>
                              <a:latin typeface="Cambria Math"/>
                            </a:rPr>
                            <m:t>𝑥</m:t>
                          </m:r>
                        </m:den>
                      </m:f>
                    </m:oMath>
                  </m:oMathPara>
                </a14:m>
                <a:endParaRPr lang="en-IE" sz="2400" dirty="0" smtClean="0">
                  <a:solidFill>
                    <a:srgbClr val="C00000"/>
                  </a:solidFill>
                </a:endParaRPr>
              </a:p>
              <a:p>
                <a:pPr algn="ctr"/>
                <a:r>
                  <a:rPr lang="en-IE" sz="2400" dirty="0" smtClean="0">
                    <a:solidFill>
                      <a:srgbClr val="C00000"/>
                    </a:solidFill>
                  </a:rPr>
                  <a:t/>
                </a:r>
                <a:br>
                  <a:rPr lang="en-IE" sz="2400" dirty="0" smtClean="0">
                    <a:solidFill>
                      <a:srgbClr val="C00000"/>
                    </a:solidFill>
                  </a:rPr>
                </a:br>
                <a14:m>
                  <m:oMathPara xmlns:m="http://schemas.openxmlformats.org/officeDocument/2006/math">
                    <m:oMathParaPr>
                      <m:jc m:val="center"/>
                    </m:oMathParaPr>
                    <m:oMath xmlns:m="http://schemas.openxmlformats.org/officeDocument/2006/math">
                      <m:r>
                        <a:rPr lang="en-IE" sz="2400" b="0" i="1" smtClean="0">
                          <a:solidFill>
                            <a:srgbClr val="C00000"/>
                          </a:solidFill>
                          <a:latin typeface="Cambria Math"/>
                        </a:rPr>
                        <m:t>𝑥</m:t>
                      </m:r>
                      <m:r>
                        <a:rPr lang="en-IE" sz="2400" b="0" i="1" smtClean="0">
                          <a:solidFill>
                            <a:srgbClr val="C00000"/>
                          </a:solidFill>
                          <a:latin typeface="Cambria Math"/>
                        </a:rPr>
                        <m:t>.</m:t>
                      </m:r>
                      <m:func>
                        <m:funcPr>
                          <m:ctrlPr>
                            <a:rPr lang="en-IE" sz="2400" i="1">
                              <a:solidFill>
                                <a:srgbClr val="C00000"/>
                              </a:solidFill>
                              <a:latin typeface="Cambria Math" panose="02040503050406030204" pitchFamily="18" charset="0"/>
                            </a:rPr>
                          </m:ctrlPr>
                        </m:funcPr>
                        <m:fName>
                          <m:r>
                            <m:rPr>
                              <m:sty m:val="p"/>
                            </m:rPr>
                            <a:rPr lang="en-IE" sz="2400">
                              <a:solidFill>
                                <a:srgbClr val="C00000"/>
                              </a:solidFill>
                              <a:latin typeface="Cambria Math"/>
                            </a:rPr>
                            <m:t>sin</m:t>
                          </m:r>
                        </m:fName>
                        <m:e>
                          <m:sSup>
                            <m:sSupPr>
                              <m:ctrlPr>
                                <a:rPr lang="en-IE" sz="2400" i="1">
                                  <a:solidFill>
                                    <a:srgbClr val="C00000"/>
                                  </a:solidFill>
                                  <a:latin typeface="Cambria Math" panose="02040503050406030204" pitchFamily="18" charset="0"/>
                                </a:rPr>
                              </m:ctrlPr>
                            </m:sSupPr>
                            <m:e>
                              <m:r>
                                <a:rPr lang="en-IE" sz="2400" i="1">
                                  <a:solidFill>
                                    <a:srgbClr val="C00000"/>
                                  </a:solidFill>
                                  <a:latin typeface="Cambria Math"/>
                                </a:rPr>
                                <m:t>45</m:t>
                              </m:r>
                            </m:e>
                            <m:sup>
                              <m:r>
                                <a:rPr lang="en-IE" sz="2400" i="1">
                                  <a:solidFill>
                                    <a:srgbClr val="C00000"/>
                                  </a:solidFill>
                                  <a:latin typeface="Cambria Math"/>
                                </a:rPr>
                                <m:t>0</m:t>
                              </m:r>
                            </m:sup>
                          </m:sSup>
                        </m:e>
                      </m:func>
                      <m:r>
                        <a:rPr lang="en-IE" sz="2400" i="1">
                          <a:solidFill>
                            <a:srgbClr val="C00000"/>
                          </a:solidFill>
                          <a:latin typeface="Cambria Math"/>
                        </a:rPr>
                        <m:t>=</m:t>
                      </m:r>
                      <m:f>
                        <m:fPr>
                          <m:ctrlPr>
                            <a:rPr lang="en-IE" sz="2400" i="1">
                              <a:solidFill>
                                <a:srgbClr val="C00000"/>
                              </a:solidFill>
                              <a:latin typeface="Cambria Math" panose="02040503050406030204" pitchFamily="18" charset="0"/>
                            </a:rPr>
                          </m:ctrlPr>
                        </m:fPr>
                        <m:num>
                          <m:r>
                            <a:rPr lang="en-IE" sz="2400" i="1">
                              <a:solidFill>
                                <a:srgbClr val="C00000"/>
                              </a:solidFill>
                              <a:latin typeface="Cambria Math"/>
                            </a:rPr>
                            <m:t>1</m:t>
                          </m:r>
                        </m:num>
                        <m:den>
                          <m:r>
                            <a:rPr lang="en-IE" sz="2400" i="1">
                              <a:solidFill>
                                <a:srgbClr val="C00000"/>
                              </a:solidFill>
                              <a:latin typeface="Cambria Math"/>
                            </a:rPr>
                            <m:t>𝑥</m:t>
                          </m:r>
                        </m:den>
                      </m:f>
                      <m:r>
                        <a:rPr lang="en-IE" sz="2400" b="0" i="1" smtClean="0">
                          <a:solidFill>
                            <a:srgbClr val="C00000"/>
                          </a:solidFill>
                          <a:latin typeface="Cambria Math"/>
                        </a:rPr>
                        <m:t>.</m:t>
                      </m:r>
                      <m:r>
                        <a:rPr lang="en-IE" sz="2400" b="0" i="1" smtClean="0">
                          <a:solidFill>
                            <a:srgbClr val="C00000"/>
                          </a:solidFill>
                          <a:latin typeface="Cambria Math"/>
                        </a:rPr>
                        <m:t>𝑥</m:t>
                      </m:r>
                    </m:oMath>
                  </m:oMathPara>
                </a14:m>
                <a:endParaRPr lang="en-IE" sz="2400" b="0" dirty="0" smtClean="0">
                  <a:solidFill>
                    <a:srgbClr val="C00000"/>
                  </a:solidFill>
                </a:endParaRPr>
              </a:p>
              <a:p>
                <a:pPr algn="ctr"/>
                <a:r>
                  <a:rPr lang="en-IE" sz="2400" b="0" dirty="0" smtClean="0">
                    <a:solidFill>
                      <a:srgbClr val="C00000"/>
                    </a:solidFill>
                  </a:rPr>
                  <a:t/>
                </a:r>
                <a:br>
                  <a:rPr lang="en-IE" sz="2400" b="0" dirty="0" smtClean="0">
                    <a:solidFill>
                      <a:srgbClr val="C00000"/>
                    </a:solidFill>
                  </a:rPr>
                </a:br>
                <a14:m>
                  <m:oMathPara xmlns:m="http://schemas.openxmlformats.org/officeDocument/2006/math">
                    <m:oMathParaPr>
                      <m:jc m:val="center"/>
                    </m:oMathParaPr>
                    <m:oMath xmlns:m="http://schemas.openxmlformats.org/officeDocument/2006/math">
                      <m:r>
                        <a:rPr lang="en-IE" sz="2400" b="0" i="1" smtClean="0">
                          <a:solidFill>
                            <a:srgbClr val="C00000"/>
                          </a:solidFill>
                          <a:latin typeface="Cambria Math"/>
                        </a:rPr>
                        <m:t>𝑥</m:t>
                      </m:r>
                      <m:func>
                        <m:funcPr>
                          <m:ctrlPr>
                            <a:rPr lang="en-IE" sz="2400" i="1">
                              <a:solidFill>
                                <a:srgbClr val="C00000"/>
                              </a:solidFill>
                              <a:latin typeface="Cambria Math" panose="02040503050406030204" pitchFamily="18" charset="0"/>
                            </a:rPr>
                          </m:ctrlPr>
                        </m:funcPr>
                        <m:fName>
                          <m:r>
                            <m:rPr>
                              <m:sty m:val="p"/>
                            </m:rPr>
                            <a:rPr lang="en-IE" sz="2400">
                              <a:solidFill>
                                <a:srgbClr val="C00000"/>
                              </a:solidFill>
                              <a:latin typeface="Cambria Math"/>
                            </a:rPr>
                            <m:t>sin</m:t>
                          </m:r>
                        </m:fName>
                        <m:e>
                          <m:sSup>
                            <m:sSupPr>
                              <m:ctrlPr>
                                <a:rPr lang="en-IE" sz="2400" i="1">
                                  <a:solidFill>
                                    <a:srgbClr val="C00000"/>
                                  </a:solidFill>
                                  <a:latin typeface="Cambria Math" panose="02040503050406030204" pitchFamily="18" charset="0"/>
                                </a:rPr>
                              </m:ctrlPr>
                            </m:sSupPr>
                            <m:e>
                              <m:r>
                                <a:rPr lang="en-IE" sz="2400" i="1">
                                  <a:solidFill>
                                    <a:srgbClr val="C00000"/>
                                  </a:solidFill>
                                  <a:latin typeface="Cambria Math"/>
                                </a:rPr>
                                <m:t>45</m:t>
                              </m:r>
                            </m:e>
                            <m:sup>
                              <m:r>
                                <a:rPr lang="en-IE" sz="2400" i="1">
                                  <a:solidFill>
                                    <a:srgbClr val="C00000"/>
                                  </a:solidFill>
                                  <a:latin typeface="Cambria Math"/>
                                </a:rPr>
                                <m:t>0</m:t>
                              </m:r>
                            </m:sup>
                          </m:sSup>
                        </m:e>
                      </m:func>
                      <m:r>
                        <a:rPr lang="en-IE" sz="2400" i="1">
                          <a:solidFill>
                            <a:srgbClr val="C00000"/>
                          </a:solidFill>
                          <a:latin typeface="Cambria Math"/>
                        </a:rPr>
                        <m:t>=</m:t>
                      </m:r>
                      <m:r>
                        <a:rPr lang="en-IE" sz="2400" b="0" i="1" smtClean="0">
                          <a:solidFill>
                            <a:srgbClr val="C00000"/>
                          </a:solidFill>
                          <a:latin typeface="Cambria Math"/>
                        </a:rPr>
                        <m:t>1</m:t>
                      </m:r>
                    </m:oMath>
                  </m:oMathPara>
                </a14:m>
                <a:endParaRPr lang="en-IE" sz="2400" b="0" dirty="0" smtClean="0">
                  <a:solidFill>
                    <a:srgbClr val="C00000"/>
                  </a:solidFill>
                </a:endParaRPr>
              </a:p>
              <a:p>
                <a:pPr algn="ctr"/>
                <a:r>
                  <a:rPr lang="en-IE" sz="2400" b="0" dirty="0" smtClean="0">
                    <a:solidFill>
                      <a:srgbClr val="C00000"/>
                    </a:solidFill>
                  </a:rPr>
                  <a:t/>
                </a:r>
                <a:br>
                  <a:rPr lang="en-IE" sz="2400" b="0" dirty="0" smtClean="0">
                    <a:solidFill>
                      <a:srgbClr val="C00000"/>
                    </a:solidFill>
                  </a:rPr>
                </a:br>
                <a14:m>
                  <m:oMathPara xmlns:m="http://schemas.openxmlformats.org/officeDocument/2006/math">
                    <m:oMathParaPr>
                      <m:jc m:val="center"/>
                    </m:oMathParaPr>
                    <m:oMath xmlns:m="http://schemas.openxmlformats.org/officeDocument/2006/math">
                      <m:f>
                        <m:fPr>
                          <m:ctrlPr>
                            <a:rPr lang="en-IE" sz="2400" i="1" smtClean="0">
                              <a:solidFill>
                                <a:srgbClr val="C00000"/>
                              </a:solidFill>
                              <a:latin typeface="Cambria Math" panose="02040503050406030204" pitchFamily="18" charset="0"/>
                            </a:rPr>
                          </m:ctrlPr>
                        </m:fPr>
                        <m:num>
                          <m:r>
                            <a:rPr lang="en-IE" sz="2400" i="1">
                              <a:solidFill>
                                <a:srgbClr val="C00000"/>
                              </a:solidFill>
                              <a:latin typeface="Cambria Math"/>
                            </a:rPr>
                            <m:t>𝑥</m:t>
                          </m:r>
                          <m:func>
                            <m:funcPr>
                              <m:ctrlPr>
                                <a:rPr lang="en-IE" sz="2400" i="1">
                                  <a:solidFill>
                                    <a:srgbClr val="C00000"/>
                                  </a:solidFill>
                                  <a:latin typeface="Cambria Math" panose="02040503050406030204" pitchFamily="18" charset="0"/>
                                </a:rPr>
                              </m:ctrlPr>
                            </m:funcPr>
                            <m:fName>
                              <m:r>
                                <m:rPr>
                                  <m:sty m:val="p"/>
                                </m:rPr>
                                <a:rPr lang="en-IE" sz="2400">
                                  <a:solidFill>
                                    <a:srgbClr val="C00000"/>
                                  </a:solidFill>
                                  <a:latin typeface="Cambria Math"/>
                                </a:rPr>
                                <m:t>sin</m:t>
                              </m:r>
                            </m:fName>
                            <m:e>
                              <m:sSup>
                                <m:sSupPr>
                                  <m:ctrlPr>
                                    <a:rPr lang="en-IE" sz="2400" i="1">
                                      <a:solidFill>
                                        <a:srgbClr val="C00000"/>
                                      </a:solidFill>
                                      <a:latin typeface="Cambria Math" panose="02040503050406030204" pitchFamily="18" charset="0"/>
                                    </a:rPr>
                                  </m:ctrlPr>
                                </m:sSupPr>
                                <m:e>
                                  <m:r>
                                    <a:rPr lang="en-IE" sz="2400" i="1">
                                      <a:solidFill>
                                        <a:srgbClr val="C00000"/>
                                      </a:solidFill>
                                      <a:latin typeface="Cambria Math"/>
                                    </a:rPr>
                                    <m:t>45</m:t>
                                  </m:r>
                                </m:e>
                                <m:sup>
                                  <m:r>
                                    <a:rPr lang="en-IE" sz="2400" i="1">
                                      <a:solidFill>
                                        <a:srgbClr val="C00000"/>
                                      </a:solidFill>
                                      <a:latin typeface="Cambria Math"/>
                                    </a:rPr>
                                    <m:t>0</m:t>
                                  </m:r>
                                </m:sup>
                              </m:sSup>
                            </m:e>
                          </m:func>
                        </m:num>
                        <m:den>
                          <m:func>
                            <m:funcPr>
                              <m:ctrlPr>
                                <a:rPr lang="en-IE" sz="2400" i="1">
                                  <a:solidFill>
                                    <a:srgbClr val="C00000"/>
                                  </a:solidFill>
                                  <a:latin typeface="Cambria Math" panose="02040503050406030204" pitchFamily="18" charset="0"/>
                                </a:rPr>
                              </m:ctrlPr>
                            </m:funcPr>
                            <m:fName>
                              <m:r>
                                <m:rPr>
                                  <m:sty m:val="p"/>
                                </m:rPr>
                                <a:rPr lang="en-IE" sz="2400">
                                  <a:solidFill>
                                    <a:srgbClr val="C00000"/>
                                  </a:solidFill>
                                  <a:latin typeface="Cambria Math"/>
                                </a:rPr>
                                <m:t>sin</m:t>
                              </m:r>
                            </m:fName>
                            <m:e>
                              <m:sSup>
                                <m:sSupPr>
                                  <m:ctrlPr>
                                    <a:rPr lang="en-IE" sz="2400" i="1">
                                      <a:solidFill>
                                        <a:srgbClr val="C00000"/>
                                      </a:solidFill>
                                      <a:latin typeface="Cambria Math" panose="02040503050406030204" pitchFamily="18" charset="0"/>
                                    </a:rPr>
                                  </m:ctrlPr>
                                </m:sSupPr>
                                <m:e>
                                  <m:r>
                                    <a:rPr lang="en-IE" sz="2400" i="1">
                                      <a:solidFill>
                                        <a:srgbClr val="C00000"/>
                                      </a:solidFill>
                                      <a:latin typeface="Cambria Math"/>
                                    </a:rPr>
                                    <m:t>45</m:t>
                                  </m:r>
                                </m:e>
                                <m:sup>
                                  <m:r>
                                    <a:rPr lang="en-IE" sz="2400" i="1">
                                      <a:solidFill>
                                        <a:srgbClr val="C00000"/>
                                      </a:solidFill>
                                      <a:latin typeface="Cambria Math"/>
                                    </a:rPr>
                                    <m:t>0</m:t>
                                  </m:r>
                                </m:sup>
                              </m:sSup>
                            </m:e>
                          </m:func>
                        </m:den>
                      </m:f>
                      <m:r>
                        <a:rPr lang="en-IE" sz="2400" i="1">
                          <a:solidFill>
                            <a:srgbClr val="C00000"/>
                          </a:solidFill>
                          <a:latin typeface="Cambria Math"/>
                        </a:rPr>
                        <m:t>=</m:t>
                      </m:r>
                      <m:f>
                        <m:fPr>
                          <m:ctrlPr>
                            <a:rPr lang="en-IE" sz="2400" i="1" smtClean="0">
                              <a:solidFill>
                                <a:srgbClr val="C00000"/>
                              </a:solidFill>
                              <a:latin typeface="Cambria Math" panose="02040503050406030204" pitchFamily="18" charset="0"/>
                            </a:rPr>
                          </m:ctrlPr>
                        </m:fPr>
                        <m:num>
                          <m:r>
                            <a:rPr lang="en-IE" sz="2400" b="0" i="1" smtClean="0">
                              <a:solidFill>
                                <a:srgbClr val="C00000"/>
                              </a:solidFill>
                              <a:latin typeface="Cambria Math"/>
                            </a:rPr>
                            <m:t>1</m:t>
                          </m:r>
                        </m:num>
                        <m:den>
                          <m:func>
                            <m:funcPr>
                              <m:ctrlPr>
                                <a:rPr lang="en-IE" sz="2400" i="1">
                                  <a:solidFill>
                                    <a:srgbClr val="C00000"/>
                                  </a:solidFill>
                                  <a:latin typeface="Cambria Math" panose="02040503050406030204" pitchFamily="18" charset="0"/>
                                </a:rPr>
                              </m:ctrlPr>
                            </m:funcPr>
                            <m:fName>
                              <m:r>
                                <m:rPr>
                                  <m:sty m:val="p"/>
                                </m:rPr>
                                <a:rPr lang="en-IE" sz="2400">
                                  <a:solidFill>
                                    <a:srgbClr val="C00000"/>
                                  </a:solidFill>
                                  <a:latin typeface="Cambria Math"/>
                                </a:rPr>
                                <m:t>sin</m:t>
                              </m:r>
                            </m:fName>
                            <m:e>
                              <m:sSup>
                                <m:sSupPr>
                                  <m:ctrlPr>
                                    <a:rPr lang="en-IE" sz="2400" i="1">
                                      <a:solidFill>
                                        <a:srgbClr val="C00000"/>
                                      </a:solidFill>
                                      <a:latin typeface="Cambria Math" panose="02040503050406030204" pitchFamily="18" charset="0"/>
                                    </a:rPr>
                                  </m:ctrlPr>
                                </m:sSupPr>
                                <m:e>
                                  <m:r>
                                    <a:rPr lang="en-IE" sz="2400" i="1">
                                      <a:solidFill>
                                        <a:srgbClr val="C00000"/>
                                      </a:solidFill>
                                      <a:latin typeface="Cambria Math"/>
                                    </a:rPr>
                                    <m:t>45</m:t>
                                  </m:r>
                                </m:e>
                                <m:sup>
                                  <m:r>
                                    <a:rPr lang="en-IE" sz="2400" i="1">
                                      <a:solidFill>
                                        <a:srgbClr val="C00000"/>
                                      </a:solidFill>
                                      <a:latin typeface="Cambria Math"/>
                                    </a:rPr>
                                    <m:t>0</m:t>
                                  </m:r>
                                </m:sup>
                              </m:sSup>
                            </m:e>
                          </m:func>
                        </m:den>
                      </m:f>
                    </m:oMath>
                  </m:oMathPara>
                </a14:m>
                <a:endParaRPr lang="en-IE" sz="2400" dirty="0" smtClean="0">
                  <a:solidFill>
                    <a:srgbClr val="C00000"/>
                  </a:solidFill>
                </a:endParaRPr>
              </a:p>
              <a:p>
                <a:pPr algn="ctr"/>
                <a:endParaRPr lang="en-IE" sz="2400" dirty="0" smtClean="0">
                  <a:solidFill>
                    <a:srgbClr val="C00000"/>
                  </a:solidFill>
                </a:endParaRPr>
              </a:p>
              <a:p>
                <a:pPr algn="ctr"/>
                <a14:m>
                  <m:oMathPara xmlns:m="http://schemas.openxmlformats.org/officeDocument/2006/math">
                    <m:oMathParaPr>
                      <m:jc m:val="centerGroup"/>
                    </m:oMathParaPr>
                    <m:oMath xmlns:m="http://schemas.openxmlformats.org/officeDocument/2006/math">
                      <m:r>
                        <a:rPr lang="en-IE" sz="2400" b="0" i="1" smtClean="0">
                          <a:solidFill>
                            <a:srgbClr val="C00000"/>
                          </a:solidFill>
                          <a:latin typeface="Cambria Math"/>
                        </a:rPr>
                        <m:t>𝑥</m:t>
                      </m:r>
                      <m:r>
                        <a:rPr lang="en-IE" sz="2400" b="0" i="1" smtClean="0">
                          <a:solidFill>
                            <a:srgbClr val="C00000"/>
                          </a:solidFill>
                          <a:latin typeface="Cambria Math"/>
                        </a:rPr>
                        <m:t>=</m:t>
                      </m:r>
                      <m:rad>
                        <m:radPr>
                          <m:degHide m:val="on"/>
                          <m:ctrlPr>
                            <a:rPr lang="en-IE" sz="2400" b="0" i="1" smtClean="0">
                              <a:solidFill>
                                <a:srgbClr val="C00000"/>
                              </a:solidFill>
                              <a:latin typeface="Cambria Math" panose="02040503050406030204" pitchFamily="18" charset="0"/>
                            </a:rPr>
                          </m:ctrlPr>
                        </m:radPr>
                        <m:deg/>
                        <m:e>
                          <m:r>
                            <a:rPr lang="en-IE" sz="2400" b="0" i="1" smtClean="0">
                              <a:solidFill>
                                <a:srgbClr val="C00000"/>
                              </a:solidFill>
                              <a:latin typeface="Cambria Math"/>
                            </a:rPr>
                            <m:t>2</m:t>
                          </m:r>
                        </m:e>
                      </m:rad>
                    </m:oMath>
                  </m:oMathPara>
                </a14:m>
                <a:endParaRPr lang="en-IE" sz="2400" dirty="0">
                  <a:solidFill>
                    <a:srgbClr val="C0000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5229787" y="880933"/>
                <a:ext cx="2740430" cy="5482848"/>
              </a:xfrm>
              <a:prstGeom prst="rect">
                <a:avLst/>
              </a:prstGeom>
              <a:blipFill rotWithShape="1">
                <a:blip r:embed="rId5"/>
                <a:stretch>
                  <a:fillRect/>
                </a:stretch>
              </a:blipFill>
              <a:ln>
                <a:solidFill>
                  <a:srgbClr val="C00000"/>
                </a:solid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3100921" y="2030927"/>
                <a:ext cx="44275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sz="2400" b="1" i="1" dirty="0" smtClean="0">
                          <a:solidFill>
                            <a:srgbClr val="FF0000"/>
                          </a:solidFill>
                          <a:latin typeface="Cambria Math"/>
                        </a:rPr>
                        <m:t>𝒂</m:t>
                      </m:r>
                    </m:oMath>
                  </m:oMathPara>
                </a14:m>
                <a:endParaRPr lang="en-IE" sz="2400" b="1" dirty="0" smtClean="0">
                  <a:solidFill>
                    <a:srgbClr val="FF0000"/>
                  </a:solidFill>
                  <a:latin typeface="Cambria" panose="02040503050406030204" pitchFamily="18"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3100921" y="2030927"/>
                <a:ext cx="442750" cy="461665"/>
              </a:xfrm>
              <a:prstGeom prst="rect">
                <a:avLst/>
              </a:prstGeom>
              <a:blipFill rotWithShape="1">
                <a:blip r:embed="rId6"/>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2650571" y="3077827"/>
                <a:ext cx="43954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sz="2400" b="1" i="1" dirty="0" smtClean="0">
                          <a:solidFill>
                            <a:srgbClr val="FF0000"/>
                          </a:solidFill>
                          <a:latin typeface="Cambria Math"/>
                        </a:rPr>
                        <m:t>𝒃</m:t>
                      </m:r>
                    </m:oMath>
                  </m:oMathPara>
                </a14:m>
                <a:endParaRPr lang="en-IE" sz="2400" b="1" dirty="0" smtClean="0">
                  <a:solidFill>
                    <a:srgbClr val="FF0000"/>
                  </a:solidFill>
                  <a:latin typeface="Cambria" panose="02040503050406030204" pitchFamily="18" charset="0"/>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2650571" y="3077827"/>
                <a:ext cx="439544" cy="461665"/>
              </a:xfrm>
              <a:prstGeom prst="rect">
                <a:avLst/>
              </a:prstGeom>
              <a:blipFill rotWithShape="1">
                <a:blip r:embed="rId7"/>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2367415" y="1980014"/>
                <a:ext cx="40748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sz="2400" b="1" i="1" dirty="0" smtClean="0">
                          <a:solidFill>
                            <a:srgbClr val="FF0000"/>
                          </a:solidFill>
                          <a:latin typeface="Cambria Math"/>
                        </a:rPr>
                        <m:t>𝒄</m:t>
                      </m:r>
                    </m:oMath>
                  </m:oMathPara>
                </a14:m>
                <a:endParaRPr lang="en-IE" sz="2400" b="1" dirty="0" smtClean="0">
                  <a:solidFill>
                    <a:srgbClr val="FF0000"/>
                  </a:solidFill>
                  <a:latin typeface="Cambria" panose="02040503050406030204" pitchFamily="18" charset="0"/>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2367415" y="1980014"/>
                <a:ext cx="407484" cy="461665"/>
              </a:xfrm>
              <a:prstGeom prst="rect">
                <a:avLst/>
              </a:prstGeom>
              <a:blipFill rotWithShape="1">
                <a:blip r:embed="rId8"/>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78120" y="5122944"/>
                <a:ext cx="5087644" cy="793743"/>
              </a:xfrm>
              <a:prstGeom prst="rect">
                <a:avLst/>
              </a:prstGeom>
              <a:noFill/>
            </p:spPr>
            <p:txBody>
              <a:bodyPr wrap="square" rtlCol="0">
                <a:spAutoFit/>
              </a:bodyPr>
              <a:lstStyle/>
              <a:p>
                <a:pPr algn="ctr"/>
                <a14:m>
                  <m:oMathPara xmlns:m="http://schemas.openxmlformats.org/officeDocument/2006/math">
                    <m:oMathParaPr>
                      <m:jc m:val="left"/>
                    </m:oMathParaPr>
                    <m:oMath xmlns:m="http://schemas.openxmlformats.org/officeDocument/2006/math">
                      <m:func>
                        <m:funcPr>
                          <m:ctrlPr>
                            <a:rPr lang="en-IE" sz="2400" b="0" i="1" smtClean="0">
                              <a:solidFill>
                                <a:srgbClr val="C00000"/>
                              </a:solidFill>
                              <a:latin typeface="Cambria Math" panose="02040503050406030204" pitchFamily="18" charset="0"/>
                            </a:rPr>
                          </m:ctrlPr>
                        </m:funcPr>
                        <m:fName>
                          <m:r>
                            <m:rPr>
                              <m:sty m:val="p"/>
                            </m:rPr>
                            <a:rPr lang="en-IE" sz="2400" b="0" i="0" smtClean="0">
                              <a:solidFill>
                                <a:srgbClr val="C00000"/>
                              </a:solidFill>
                              <a:latin typeface="Cambria Math"/>
                            </a:rPr>
                            <m:t>sin</m:t>
                          </m:r>
                        </m:fName>
                        <m:e>
                          <m:r>
                            <a:rPr lang="en-IE" sz="2400" b="0" i="1" smtClean="0">
                              <a:solidFill>
                                <a:srgbClr val="C00000"/>
                              </a:solidFill>
                              <a:latin typeface="Cambria Math"/>
                              <a:ea typeface="Cambria Math"/>
                            </a:rPr>
                            <m:t>𝜃</m:t>
                          </m:r>
                        </m:e>
                      </m:func>
                      <m:r>
                        <a:rPr lang="en-IE" sz="2400" b="0" i="1" smtClean="0">
                          <a:solidFill>
                            <a:srgbClr val="C00000"/>
                          </a:solidFill>
                          <a:latin typeface="Cambria Math"/>
                        </a:rPr>
                        <m:t>=</m:t>
                      </m:r>
                      <m:f>
                        <m:fPr>
                          <m:ctrlPr>
                            <a:rPr lang="en-IE" sz="2400" b="0" i="1" smtClean="0">
                              <a:solidFill>
                                <a:srgbClr val="C00000"/>
                              </a:solidFill>
                              <a:latin typeface="Cambria Math" panose="02040503050406030204" pitchFamily="18" charset="0"/>
                            </a:rPr>
                          </m:ctrlPr>
                        </m:fPr>
                        <m:num>
                          <m:r>
                            <a:rPr lang="en-IE" sz="2400" b="0" i="1" smtClean="0">
                              <a:solidFill>
                                <a:srgbClr val="C00000"/>
                              </a:solidFill>
                              <a:latin typeface="Cambria Math"/>
                            </a:rPr>
                            <m:t>𝑎</m:t>
                          </m:r>
                        </m:num>
                        <m:den>
                          <m:r>
                            <a:rPr lang="en-IE" sz="2400" b="0" i="1" smtClean="0">
                              <a:solidFill>
                                <a:srgbClr val="C00000"/>
                              </a:solidFill>
                              <a:latin typeface="Cambria Math"/>
                            </a:rPr>
                            <m:t>𝑐</m:t>
                          </m:r>
                        </m:den>
                      </m:f>
                      <m:r>
                        <a:rPr lang="en-IE" sz="2400" b="0" i="1" smtClean="0">
                          <a:solidFill>
                            <a:srgbClr val="C00000"/>
                          </a:solidFill>
                          <a:latin typeface="Cambria Math"/>
                        </a:rPr>
                        <m:t>       </m:t>
                      </m:r>
                      <m:func>
                        <m:funcPr>
                          <m:ctrlPr>
                            <a:rPr lang="en-IE" sz="2400" i="1" smtClean="0">
                              <a:solidFill>
                                <a:srgbClr val="C00000"/>
                              </a:solidFill>
                              <a:latin typeface="Cambria Math" panose="02040503050406030204" pitchFamily="18" charset="0"/>
                            </a:rPr>
                          </m:ctrlPr>
                        </m:funcPr>
                        <m:fName>
                          <m:r>
                            <m:rPr>
                              <m:sty m:val="p"/>
                            </m:rPr>
                            <a:rPr lang="en-IE" sz="2400" i="0" smtClean="0">
                              <a:solidFill>
                                <a:srgbClr val="C00000"/>
                              </a:solidFill>
                              <a:latin typeface="Cambria Math"/>
                            </a:rPr>
                            <m:t>cos</m:t>
                          </m:r>
                        </m:fName>
                        <m:e>
                          <m:r>
                            <a:rPr lang="en-IE" sz="2400" i="1" smtClean="0">
                              <a:solidFill>
                                <a:srgbClr val="C00000"/>
                              </a:solidFill>
                              <a:latin typeface="Cambria Math"/>
                              <a:ea typeface="Cambria Math"/>
                            </a:rPr>
                            <m:t>𝜃</m:t>
                          </m:r>
                          <m:r>
                            <a:rPr lang="en-IE" sz="2400" b="0" i="1" smtClean="0">
                              <a:solidFill>
                                <a:srgbClr val="C00000"/>
                              </a:solidFill>
                              <a:latin typeface="Cambria Math"/>
                              <a:ea typeface="Cambria Math"/>
                            </a:rPr>
                            <m:t>=</m:t>
                          </m:r>
                          <m:f>
                            <m:fPr>
                              <m:ctrlPr>
                                <a:rPr lang="en-IE" sz="2400" b="0" i="1" smtClean="0">
                                  <a:solidFill>
                                    <a:srgbClr val="C00000"/>
                                  </a:solidFill>
                                  <a:latin typeface="Cambria Math" panose="02040503050406030204" pitchFamily="18" charset="0"/>
                                  <a:ea typeface="Cambria Math"/>
                                </a:rPr>
                              </m:ctrlPr>
                            </m:fPr>
                            <m:num>
                              <m:r>
                                <a:rPr lang="en-IE" sz="2400" b="0" i="1" smtClean="0">
                                  <a:solidFill>
                                    <a:srgbClr val="C00000"/>
                                  </a:solidFill>
                                  <a:latin typeface="Cambria Math"/>
                                  <a:ea typeface="Cambria Math"/>
                                </a:rPr>
                                <m:t>𝑏</m:t>
                              </m:r>
                            </m:num>
                            <m:den>
                              <m:r>
                                <a:rPr lang="en-IE" sz="2400" b="0" i="1" smtClean="0">
                                  <a:solidFill>
                                    <a:srgbClr val="C00000"/>
                                  </a:solidFill>
                                  <a:latin typeface="Cambria Math"/>
                                  <a:ea typeface="Cambria Math"/>
                                </a:rPr>
                                <m:t>𝑐</m:t>
                              </m:r>
                            </m:den>
                          </m:f>
                        </m:e>
                      </m:func>
                      <m:r>
                        <a:rPr lang="en-IE" sz="2400" b="0" i="1" smtClean="0">
                          <a:solidFill>
                            <a:srgbClr val="C00000"/>
                          </a:solidFill>
                          <a:latin typeface="Cambria Math"/>
                        </a:rPr>
                        <m:t>       </m:t>
                      </m:r>
                      <m:func>
                        <m:funcPr>
                          <m:ctrlPr>
                            <a:rPr lang="en-IE" sz="2400" i="1" smtClean="0">
                              <a:solidFill>
                                <a:srgbClr val="C00000"/>
                              </a:solidFill>
                              <a:latin typeface="Cambria Math" panose="02040503050406030204" pitchFamily="18" charset="0"/>
                            </a:rPr>
                          </m:ctrlPr>
                        </m:funcPr>
                        <m:fName>
                          <m:r>
                            <m:rPr>
                              <m:sty m:val="p"/>
                            </m:rPr>
                            <a:rPr lang="en-IE" sz="2400" i="0" smtClean="0">
                              <a:solidFill>
                                <a:srgbClr val="C00000"/>
                              </a:solidFill>
                              <a:latin typeface="Cambria Math"/>
                            </a:rPr>
                            <m:t>tan</m:t>
                          </m:r>
                        </m:fName>
                        <m:e>
                          <m:r>
                            <a:rPr lang="en-IE" sz="2400" i="1" smtClean="0">
                              <a:solidFill>
                                <a:srgbClr val="C00000"/>
                              </a:solidFill>
                              <a:latin typeface="Cambria Math"/>
                              <a:ea typeface="Cambria Math"/>
                            </a:rPr>
                            <m:t>𝜃</m:t>
                          </m:r>
                          <m:r>
                            <a:rPr lang="en-IE" sz="2400" b="0" i="1" smtClean="0">
                              <a:solidFill>
                                <a:srgbClr val="C00000"/>
                              </a:solidFill>
                              <a:latin typeface="Cambria Math"/>
                              <a:ea typeface="Cambria Math"/>
                            </a:rPr>
                            <m:t>=</m:t>
                          </m:r>
                          <m:f>
                            <m:fPr>
                              <m:ctrlPr>
                                <a:rPr lang="en-IE" sz="2400" b="0" i="1" smtClean="0">
                                  <a:solidFill>
                                    <a:srgbClr val="C00000"/>
                                  </a:solidFill>
                                  <a:latin typeface="Cambria Math" panose="02040503050406030204" pitchFamily="18" charset="0"/>
                                  <a:ea typeface="Cambria Math"/>
                                </a:rPr>
                              </m:ctrlPr>
                            </m:fPr>
                            <m:num>
                              <m:r>
                                <a:rPr lang="en-IE" sz="2400" b="0" i="1" smtClean="0">
                                  <a:solidFill>
                                    <a:srgbClr val="C00000"/>
                                  </a:solidFill>
                                  <a:latin typeface="Cambria Math"/>
                                  <a:ea typeface="Cambria Math"/>
                                </a:rPr>
                                <m:t>𝑎</m:t>
                              </m:r>
                            </m:num>
                            <m:den>
                              <m:r>
                                <a:rPr lang="en-IE" sz="2400" b="0" i="1" smtClean="0">
                                  <a:solidFill>
                                    <a:srgbClr val="C00000"/>
                                  </a:solidFill>
                                  <a:latin typeface="Cambria Math"/>
                                  <a:ea typeface="Cambria Math"/>
                                </a:rPr>
                                <m:t>𝑏</m:t>
                              </m:r>
                            </m:den>
                          </m:f>
                        </m:e>
                      </m:func>
                    </m:oMath>
                  </m:oMathPara>
                </a14:m>
                <a:endParaRPr lang="en-IE" sz="2400" dirty="0">
                  <a:solidFill>
                    <a:srgbClr val="C00000"/>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78120" y="5122944"/>
                <a:ext cx="5087644" cy="793743"/>
              </a:xfrm>
              <a:prstGeom prst="rect">
                <a:avLst/>
              </a:prstGeom>
              <a:blipFill rotWithShape="1">
                <a:blip r:embed="rId9"/>
                <a:stretch>
                  <a:fillRect/>
                </a:stretch>
              </a:blipFill>
            </p:spPr>
            <p:txBody>
              <a:bodyPr/>
              <a:lstStyle/>
              <a:p>
                <a:r>
                  <a:rPr lang="en-IE">
                    <a:noFill/>
                  </a:rPr>
                  <a:t> </a:t>
                </a:r>
              </a:p>
            </p:txBody>
          </p:sp>
        </mc:Fallback>
      </mc:AlternateContent>
      <p:grpSp>
        <p:nvGrpSpPr>
          <p:cNvPr id="42" name="Group 41"/>
          <p:cNvGrpSpPr/>
          <p:nvPr/>
        </p:nvGrpSpPr>
        <p:grpSpPr>
          <a:xfrm>
            <a:off x="8783960" y="620688"/>
            <a:ext cx="7093296" cy="4937756"/>
            <a:chOff x="8783960" y="620688"/>
            <a:chExt cx="7093296" cy="4937756"/>
          </a:xfrm>
        </p:grpSpPr>
        <p:sp>
          <p:nvSpPr>
            <p:cNvPr id="43" name="Snip Single Corner Rectangle 42"/>
            <p:cNvSpPr/>
            <p:nvPr/>
          </p:nvSpPr>
          <p:spPr>
            <a:xfrm flipH="1">
              <a:off x="8783960" y="620688"/>
              <a:ext cx="360040" cy="1044116"/>
            </a:xfrm>
            <a:prstGeom prst="snip1Rect">
              <a:avLst>
                <a:gd name="adj" fmla="val 27932"/>
              </a:avLst>
            </a:prstGeom>
            <a:solidFill>
              <a:srgbClr val="990033"/>
            </a:solidFill>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IE" dirty="0" smtClean="0"/>
                <a:t>Page 16</a:t>
              </a:r>
              <a:endParaRPr lang="en-IE" dirty="0"/>
            </a:p>
          </p:txBody>
        </p:sp>
        <p:pic>
          <p:nvPicPr>
            <p:cNvPr id="44" name="Picture 4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202136" y="908720"/>
              <a:ext cx="6675120" cy="46497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extLst>
      <p:ext uri="{BB962C8B-B14F-4D97-AF65-F5344CB8AC3E}">
        <p14:creationId xmlns:p14="http://schemas.microsoft.com/office/powerpoint/2010/main" val="469214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500"/>
                                        <p:tgtEl>
                                          <p:spTgt spid="49"/>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500"/>
                                        <p:tgtEl>
                                          <p:spTgt spid="3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500"/>
                                        <p:tgtEl>
                                          <p:spTgt spid="4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9" restart="whenNotActive" fill="hold" evtFilter="cancelBubble" nodeType="interactiveSeq">
                <p:stCondLst>
                  <p:cond evt="onClick" delay="0">
                    <p:tgtEl>
                      <p:spTgt spid="42"/>
                    </p:tgtEl>
                  </p:cond>
                </p:stCondLst>
                <p:endSync evt="end" delay="0">
                  <p:rtn val="all"/>
                </p:endSync>
                <p:childTnLst>
                  <p:par>
                    <p:cTn id="50" fill="hold">
                      <p:stCondLst>
                        <p:cond delay="0"/>
                      </p:stCondLst>
                      <p:childTnLst>
                        <p:par>
                          <p:cTn id="51" fill="hold">
                            <p:stCondLst>
                              <p:cond delay="0"/>
                            </p:stCondLst>
                            <p:childTnLst>
                              <p:par>
                                <p:cTn id="52" presetID="35" presetClass="path" presetSubtype="0" accel="50000" decel="50000" fill="hold" nodeType="clickEffect">
                                  <p:stCondLst>
                                    <p:cond delay="0"/>
                                  </p:stCondLst>
                                  <p:childTnLst>
                                    <p:animMotion origin="layout" path="M 4.16667E-6 -3.7037E-6 L -0.93386 0.00394 " pathEditMode="relative" rAng="0" ptsTypes="AA">
                                      <p:cBhvr>
                                        <p:cTn id="53" dur="2000" fill="hold"/>
                                        <p:tgtEl>
                                          <p:spTgt spid="42"/>
                                        </p:tgtEl>
                                        <p:attrNameLst>
                                          <p:attrName>ppt_x</p:attrName>
                                          <p:attrName>ppt_y</p:attrName>
                                        </p:attrNameLst>
                                      </p:cBhvr>
                                      <p:rCtr x="-46701" y="185"/>
                                    </p:animMotion>
                                  </p:childTnLst>
                                </p:cTn>
                              </p:par>
                            </p:childTnLst>
                          </p:cTn>
                        </p:par>
                      </p:childTnLst>
                    </p:cTn>
                  </p:par>
                  <p:par>
                    <p:cTn id="54" fill="hold">
                      <p:stCondLst>
                        <p:cond delay="indefinite"/>
                      </p:stCondLst>
                      <p:childTnLst>
                        <p:par>
                          <p:cTn id="55" fill="hold">
                            <p:stCondLst>
                              <p:cond delay="0"/>
                            </p:stCondLst>
                            <p:childTnLst>
                              <p:par>
                                <p:cTn id="56" presetID="63" presetClass="path" presetSubtype="0" accel="50000" decel="50000" fill="hold" nodeType="clickEffect">
                                  <p:stCondLst>
                                    <p:cond delay="0"/>
                                  </p:stCondLst>
                                  <p:childTnLst>
                                    <p:animMotion origin="layout" path="M -0.93385 0.00393 L 0.00018 1.48148E-6 " pathEditMode="relative" rAng="0" ptsTypes="AA">
                                      <p:cBhvr>
                                        <p:cTn id="57" dur="2000" fill="hold"/>
                                        <p:tgtEl>
                                          <p:spTgt spid="42"/>
                                        </p:tgtEl>
                                        <p:attrNameLst>
                                          <p:attrName>ppt_x</p:attrName>
                                          <p:attrName>ppt_y</p:attrName>
                                        </p:attrNameLst>
                                      </p:cBhvr>
                                      <p:rCtr x="46701" y="-208"/>
                                    </p:animMotion>
                                  </p:childTnLst>
                                </p:cTn>
                              </p:par>
                            </p:childTnLst>
                          </p:cTn>
                        </p:par>
                      </p:childTnLst>
                    </p:cTn>
                  </p:par>
                </p:childTnLst>
              </p:cTn>
              <p:nextCondLst>
                <p:cond evt="onClick" delay="0">
                  <p:tgtEl>
                    <p:spTgt spid="42"/>
                  </p:tgtEl>
                </p:cond>
              </p:nextCondLst>
            </p:seq>
          </p:childTnLst>
        </p:cTn>
      </p:par>
    </p:tnLst>
    <p:bldLst>
      <p:bldP spid="18" grpId="0"/>
      <p:bldP spid="19" grpId="0"/>
      <p:bldP spid="30" grpId="0"/>
      <p:bldP spid="32" grpId="0"/>
      <p:bldP spid="3" grpId="0" animBg="1"/>
      <p:bldP spid="34" grpId="0"/>
      <p:bldP spid="36" grpId="0"/>
      <p:bldP spid="41" grpId="0"/>
      <p:bldP spid="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148" y="1463569"/>
            <a:ext cx="3600000" cy="3600000"/>
          </a:xfrm>
          <a:prstGeom prst="rect">
            <a:avLst/>
          </a:prstGeom>
          <a:noFill/>
          <a:ln w="9525">
            <a:solidFill>
              <a:srgbClr val="C00000"/>
            </a:solidFill>
            <a:miter lim="800000"/>
            <a:headEnd/>
            <a:tailEnd/>
          </a:ln>
          <a:extLst>
            <a:ext uri="{909E8E84-426E-40DD-AFC4-6F175D3DCCD1}">
              <a14:hiddenFill xmlns:a14="http://schemas.microsoft.com/office/drawing/2010/main">
                <a:solidFill>
                  <a:schemeClr val="accent1"/>
                </a:solidFill>
              </a14:hiddenFill>
            </a:ext>
          </a:extLst>
        </p:spPr>
      </p:pic>
      <mc:AlternateContent xmlns:mc="http://schemas.openxmlformats.org/markup-compatibility/2006" xmlns:a14="http://schemas.microsoft.com/office/drawing/2010/main">
        <mc:Choice Requires="a14">
          <p:sp>
            <p:nvSpPr>
              <p:cNvPr id="7" name="Text Placeholder 6"/>
              <p:cNvSpPr>
                <a:spLocks noGrp="1"/>
              </p:cNvSpPr>
              <p:nvPr>
                <p:ph type="body" sz="quarter" idx="12"/>
              </p:nvPr>
            </p:nvSpPr>
            <p:spPr>
              <a:xfrm>
                <a:off x="120649" y="112059"/>
                <a:ext cx="8384721" cy="1111099"/>
              </a:xfrm>
            </p:spPr>
            <p:txBody>
              <a:bodyPr>
                <a:normAutofit/>
              </a:bodyPr>
              <a:lstStyle/>
              <a:p>
                <a:r>
                  <a:rPr lang="en-IE" dirty="0" smtClean="0">
                    <a:solidFill>
                      <a:schemeClr val="tx1"/>
                    </a:solidFill>
                    <a:effectLst/>
                  </a:rPr>
                  <a:t>What are  </a:t>
                </a:r>
                <a:r>
                  <a:rPr lang="en-IE" dirty="0">
                    <a:solidFill>
                      <a:schemeClr val="tx1"/>
                    </a:solidFill>
                    <a:effectLst/>
                  </a:rPr>
                  <a:t>the possible  misconceptions with </a:t>
                </a:r>
              </a:p>
              <a:p>
                <a:pPr algn="ctr"/>
                <a14:m>
                  <m:oMath xmlns:m="http://schemas.openxmlformats.org/officeDocument/2006/math">
                    <m:rad>
                      <m:radPr>
                        <m:degHide m:val="on"/>
                        <m:ctrlPr>
                          <a:rPr lang="en-IE" i="1">
                            <a:solidFill>
                              <a:schemeClr val="tx1"/>
                            </a:solidFill>
                            <a:effectLst/>
                            <a:latin typeface="Cambria Math" panose="02040503050406030204" pitchFamily="18" charset="0"/>
                          </a:rPr>
                        </m:ctrlPr>
                      </m:radPr>
                      <m:deg/>
                      <m:e>
                        <m:r>
                          <a:rPr lang="en-IE" i="1">
                            <a:solidFill>
                              <a:schemeClr val="tx1"/>
                            </a:solidFill>
                            <a:effectLst/>
                            <a:latin typeface="Cambria Math"/>
                          </a:rPr>
                          <m:t>𝟐</m:t>
                        </m:r>
                      </m:e>
                    </m:rad>
                    <m:r>
                      <a:rPr lang="en-IE" i="1">
                        <a:solidFill>
                          <a:schemeClr val="tx1"/>
                        </a:solidFill>
                        <a:effectLst/>
                        <a:latin typeface="Cambria Math"/>
                      </a:rPr>
                      <m:t>+</m:t>
                    </m:r>
                    <m:rad>
                      <m:radPr>
                        <m:degHide m:val="on"/>
                        <m:ctrlPr>
                          <a:rPr lang="en-IE" i="1">
                            <a:solidFill>
                              <a:schemeClr val="tx1"/>
                            </a:solidFill>
                            <a:effectLst/>
                            <a:latin typeface="Cambria Math" panose="02040503050406030204" pitchFamily="18" charset="0"/>
                          </a:rPr>
                        </m:ctrlPr>
                      </m:radPr>
                      <m:deg/>
                      <m:e>
                        <m:r>
                          <a:rPr lang="en-IE" i="1">
                            <a:solidFill>
                              <a:schemeClr val="tx1"/>
                            </a:solidFill>
                            <a:effectLst/>
                            <a:latin typeface="Cambria Math"/>
                          </a:rPr>
                          <m:t>𝟐</m:t>
                        </m:r>
                      </m:e>
                    </m:rad>
                  </m:oMath>
                </a14:m>
                <a:r>
                  <a:rPr lang="en-IE" dirty="0">
                    <a:solidFill>
                      <a:schemeClr val="tx1"/>
                    </a:solidFill>
                    <a:effectLst/>
                  </a:rPr>
                  <a:t> ?</a:t>
                </a:r>
              </a:p>
            </p:txBody>
          </p:sp>
        </mc:Choice>
        <mc:Fallback xmlns="">
          <p:sp>
            <p:nvSpPr>
              <p:cNvPr id="7" name="Text Placeholder 6"/>
              <p:cNvSpPr>
                <a:spLocks noGrp="1" noRot="1" noChangeAspect="1" noMove="1" noResize="1" noEditPoints="1" noAdjustHandles="1" noChangeArrowheads="1" noChangeShapeType="1" noTextEdit="1"/>
              </p:cNvSpPr>
              <p:nvPr>
                <p:ph type="body" sz="quarter" idx="12"/>
              </p:nvPr>
            </p:nvSpPr>
            <p:spPr>
              <a:xfrm>
                <a:off x="120649" y="112059"/>
                <a:ext cx="8384721" cy="1111099"/>
              </a:xfrm>
              <a:blipFill rotWithShape="1">
                <a:blip r:embed="rId4"/>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1006619" y="3217539"/>
                <a:ext cx="638444" cy="50520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sz="2400" b="1" i="1" smtClean="0">
                              <a:solidFill>
                                <a:srgbClr val="C00000"/>
                              </a:solidFill>
                              <a:latin typeface="Cambria Math" panose="02040503050406030204" pitchFamily="18" charset="0"/>
                            </a:rPr>
                          </m:ctrlPr>
                        </m:radPr>
                        <m:deg/>
                        <m:e>
                          <m:r>
                            <a:rPr lang="en-IE" sz="2400" b="1" i="1" smtClean="0">
                              <a:solidFill>
                                <a:srgbClr val="C00000"/>
                              </a:solidFill>
                              <a:latin typeface="Cambria Math"/>
                            </a:rPr>
                            <m:t>𝟐</m:t>
                          </m:r>
                        </m:e>
                      </m:rad>
                    </m:oMath>
                  </m:oMathPara>
                </a14:m>
                <a:endParaRPr lang="en-IE" sz="2400" b="1" dirty="0" smtClean="0">
                  <a:solidFill>
                    <a:srgbClr val="C00000"/>
                  </a:solidFill>
                  <a:latin typeface="Cambria" panose="02040503050406030204" pitchFamily="18"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1006619" y="3217539"/>
                <a:ext cx="638444" cy="505203"/>
              </a:xfrm>
              <a:prstGeom prst="rect">
                <a:avLst/>
              </a:prstGeom>
              <a:blipFill rotWithShape="1">
                <a:blip r:embed="rId5"/>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1239247" y="2505488"/>
                <a:ext cx="753091" cy="597408"/>
              </a:xfrm>
              <a:prstGeom prst="rect">
                <a:avLst/>
              </a:prstGeom>
            </p:spPr>
            <p:txBody>
              <a:bodyPr wrap="none">
                <a:spAutoFit/>
              </a:bodyPr>
              <a:lstStyle/>
              <a:p>
                <a14:m>
                  <m:oMath xmlns:m="http://schemas.openxmlformats.org/officeDocument/2006/math">
                    <m:rad>
                      <m:radPr>
                        <m:degHide m:val="on"/>
                        <m:ctrlPr>
                          <a:rPr lang="en-IE" sz="3000" b="1" i="1" smtClean="0">
                            <a:solidFill>
                              <a:srgbClr val="C00000"/>
                            </a:solidFill>
                            <a:latin typeface="Cambria Math" panose="02040503050406030204" pitchFamily="18" charset="0"/>
                          </a:rPr>
                        </m:ctrlPr>
                      </m:radPr>
                      <m:deg/>
                      <m:e>
                        <m:r>
                          <a:rPr lang="en-IE" sz="3000" b="1" i="1" smtClean="0">
                            <a:solidFill>
                              <a:srgbClr val="C00000"/>
                            </a:solidFill>
                            <a:latin typeface="Cambria Math"/>
                          </a:rPr>
                          <m:t>𝟖</m:t>
                        </m:r>
                      </m:e>
                    </m:rad>
                  </m:oMath>
                </a14:m>
                <a:r>
                  <a:rPr lang="en-IE" sz="3000" b="1" dirty="0" smtClean="0">
                    <a:solidFill>
                      <a:srgbClr val="C00000"/>
                    </a:solidFill>
                    <a:latin typeface="Cambria" panose="02040503050406030204" pitchFamily="18" charset="0"/>
                  </a:rPr>
                  <a:t> </a:t>
                </a:r>
                <a:endParaRPr lang="en-IE" sz="3000" dirty="0">
                  <a:solidFill>
                    <a:srgbClr val="C00000"/>
                  </a:solidFill>
                </a:endParaRPr>
              </a:p>
            </p:txBody>
          </p:sp>
        </mc:Choice>
        <mc:Fallback xmlns="">
          <p:sp>
            <p:nvSpPr>
              <p:cNvPr id="31" name="Rectangle 30"/>
              <p:cNvSpPr>
                <a:spLocks noRot="1" noChangeAspect="1" noMove="1" noResize="1" noEditPoints="1" noAdjustHandles="1" noChangeArrowheads="1" noChangeShapeType="1" noTextEdit="1"/>
              </p:cNvSpPr>
              <p:nvPr/>
            </p:nvSpPr>
            <p:spPr>
              <a:xfrm>
                <a:off x="1239247" y="2505488"/>
                <a:ext cx="753091" cy="597408"/>
              </a:xfrm>
              <a:prstGeom prst="rect">
                <a:avLst/>
              </a:prstGeom>
              <a:blipFill rotWithShape="1">
                <a:blip r:embed="rId6"/>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1976955" y="2168171"/>
                <a:ext cx="638444" cy="50520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sz="2400" b="1" i="1" smtClean="0">
                              <a:solidFill>
                                <a:srgbClr val="C00000"/>
                              </a:solidFill>
                              <a:latin typeface="Cambria Math" panose="02040503050406030204" pitchFamily="18" charset="0"/>
                            </a:rPr>
                          </m:ctrlPr>
                        </m:radPr>
                        <m:deg/>
                        <m:e>
                          <m:r>
                            <a:rPr lang="en-IE" sz="2400" b="1" i="1" smtClean="0">
                              <a:solidFill>
                                <a:srgbClr val="C00000"/>
                              </a:solidFill>
                              <a:latin typeface="Cambria Math"/>
                            </a:rPr>
                            <m:t>𝟐</m:t>
                          </m:r>
                        </m:e>
                      </m:rad>
                    </m:oMath>
                  </m:oMathPara>
                </a14:m>
                <a:endParaRPr lang="en-IE" sz="2400" b="1" dirty="0" smtClean="0">
                  <a:solidFill>
                    <a:srgbClr val="C00000"/>
                  </a:solidFill>
                  <a:latin typeface="Cambria" panose="02040503050406030204" pitchFamily="18" charset="0"/>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1976955" y="2168171"/>
                <a:ext cx="638444" cy="505203"/>
              </a:xfrm>
              <a:prstGeom prst="rect">
                <a:avLst/>
              </a:prstGeom>
              <a:blipFill rotWithShape="1">
                <a:blip r:embed="rId7"/>
                <a:stretch>
                  <a:fillRect/>
                </a:stretch>
              </a:blipFill>
            </p:spPr>
            <p:txBody>
              <a:bodyPr/>
              <a:lstStyle/>
              <a:p>
                <a:r>
                  <a:rPr lang="en-IE">
                    <a:noFill/>
                  </a:rPr>
                  <a:t> </a:t>
                </a:r>
              </a:p>
            </p:txBody>
          </p:sp>
        </mc:Fallback>
      </mc:AlternateContent>
      <p:grpSp>
        <p:nvGrpSpPr>
          <p:cNvPr id="33" name="Group 32"/>
          <p:cNvGrpSpPr/>
          <p:nvPr/>
        </p:nvGrpSpPr>
        <p:grpSpPr>
          <a:xfrm>
            <a:off x="2855764" y="3811070"/>
            <a:ext cx="197996" cy="339241"/>
            <a:chOff x="3155326" y="3619567"/>
            <a:chExt cx="197996" cy="339241"/>
          </a:xfrm>
        </p:grpSpPr>
        <p:cxnSp>
          <p:nvCxnSpPr>
            <p:cNvPr id="34" name="Straight Connector 33"/>
            <p:cNvCxnSpPr/>
            <p:nvPr/>
          </p:nvCxnSpPr>
          <p:spPr bwMode="auto">
            <a:xfrm>
              <a:off x="3335828" y="3619567"/>
              <a:ext cx="0" cy="339241"/>
            </a:xfrm>
            <a:prstGeom prst="line">
              <a:avLst/>
            </a:prstGeom>
            <a:solidFill>
              <a:schemeClr val="hlink">
                <a:alpha val="64999"/>
              </a:schemeClr>
            </a:solidFill>
            <a:ln w="28575" cap="flat" cmpd="sng" algn="ctr">
              <a:solidFill>
                <a:schemeClr val="tx1"/>
              </a:solidFill>
              <a:prstDash val="solid"/>
              <a:round/>
              <a:headEnd type="none" w="med" len="med"/>
              <a:tailEnd type="none" w="med" len="med"/>
            </a:ln>
            <a:effectLst/>
          </p:spPr>
        </p:cxnSp>
        <p:cxnSp>
          <p:nvCxnSpPr>
            <p:cNvPr id="36" name="Straight Connector 35"/>
            <p:cNvCxnSpPr/>
            <p:nvPr/>
          </p:nvCxnSpPr>
          <p:spPr bwMode="auto">
            <a:xfrm flipH="1">
              <a:off x="3155326" y="3943114"/>
              <a:ext cx="197996" cy="0"/>
            </a:xfrm>
            <a:prstGeom prst="line">
              <a:avLst/>
            </a:prstGeom>
            <a:solidFill>
              <a:schemeClr val="hlink">
                <a:alpha val="64999"/>
              </a:schemeClr>
            </a:solidFill>
            <a:ln w="28575" cap="flat" cmpd="sng" algn="ctr">
              <a:solidFill>
                <a:schemeClr val="tx1"/>
              </a:solidFill>
              <a:prstDash val="solid"/>
              <a:round/>
              <a:headEnd type="none" w="med" len="med"/>
              <a:tailEnd type="none" w="med" len="med"/>
            </a:ln>
            <a:effectLst/>
          </p:spPr>
        </p:cxnSp>
      </p:grpSp>
      <p:sp>
        <p:nvSpPr>
          <p:cNvPr id="41" name="Isosceles Triangle 40"/>
          <p:cNvSpPr/>
          <p:nvPr/>
        </p:nvSpPr>
        <p:spPr bwMode="auto">
          <a:xfrm>
            <a:off x="973978" y="1948728"/>
            <a:ext cx="2160000" cy="2376000"/>
          </a:xfrm>
          <a:prstGeom prst="triangle">
            <a:avLst>
              <a:gd name="adj" fmla="val 100000"/>
            </a:avLst>
          </a:prstGeom>
          <a:solidFill>
            <a:schemeClr val="accent3">
              <a:lumMod val="20000"/>
              <a:lumOff val="80000"/>
              <a:alpha val="6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endParaRPr kumimoji="0" lang="en-IE" sz="2400" b="0" i="0" u="none" strike="noStrike" cap="none" normalizeH="0" baseline="0" dirty="0" smtClean="0">
              <a:ln>
                <a:noFill/>
              </a:ln>
              <a:solidFill>
                <a:schemeClr val="tx1"/>
              </a:solidFill>
              <a:effectLst/>
              <a:latin typeface="Times New Roman" pitchFamily="18" charset="0"/>
            </a:endParaRPr>
          </a:p>
        </p:txBody>
      </p:sp>
      <p:cxnSp>
        <p:nvCxnSpPr>
          <p:cNvPr id="42" name="Straight Connector 41"/>
          <p:cNvCxnSpPr/>
          <p:nvPr/>
        </p:nvCxnSpPr>
        <p:spPr bwMode="auto">
          <a:xfrm flipV="1">
            <a:off x="2036147" y="1839388"/>
            <a:ext cx="1133419" cy="1277929"/>
          </a:xfrm>
          <a:prstGeom prst="line">
            <a:avLst/>
          </a:prstGeom>
          <a:solidFill>
            <a:schemeClr val="hlink">
              <a:alpha val="64999"/>
            </a:schemeClr>
          </a:solidFill>
          <a:ln w="63500" cap="flat" cmpd="sng" algn="ctr">
            <a:solidFill>
              <a:schemeClr val="accent1"/>
            </a:solidFill>
            <a:prstDash val="solid"/>
            <a:round/>
            <a:headEnd type="triangle" w="med" len="med"/>
            <a:tailEnd type="triangle" w="med" len="med"/>
          </a:ln>
          <a:effectLst/>
        </p:spPr>
      </p:cxnSp>
      <p:sp>
        <p:nvSpPr>
          <p:cNvPr id="50" name="TextBox 49"/>
          <p:cNvSpPr txBox="1"/>
          <p:nvPr/>
        </p:nvSpPr>
        <p:spPr>
          <a:xfrm>
            <a:off x="4411058" y="1418703"/>
            <a:ext cx="2345322" cy="584775"/>
          </a:xfrm>
          <a:prstGeom prst="rect">
            <a:avLst/>
          </a:prstGeom>
          <a:noFill/>
        </p:spPr>
        <p:txBody>
          <a:bodyPr wrap="none" rtlCol="0">
            <a:spAutoFit/>
          </a:bodyPr>
          <a:lstStyle/>
          <a:p>
            <a:r>
              <a:rPr lang="en-IE" sz="3200" b="1" u="sng" dirty="0" smtClean="0">
                <a:solidFill>
                  <a:srgbClr val="C00000"/>
                </a:solidFill>
                <a:latin typeface="Cambria" panose="02040503050406030204" pitchFamily="18" charset="0"/>
              </a:rPr>
              <a:t>Graphically</a:t>
            </a:r>
          </a:p>
        </p:txBody>
      </p:sp>
      <mc:AlternateContent xmlns:mc="http://schemas.openxmlformats.org/markup-compatibility/2006" xmlns:a14="http://schemas.microsoft.com/office/drawing/2010/main">
        <mc:Choice Requires="a14">
          <p:sp>
            <p:nvSpPr>
              <p:cNvPr id="51" name="TextBox 50"/>
              <p:cNvSpPr txBox="1"/>
              <p:nvPr/>
            </p:nvSpPr>
            <p:spPr>
              <a:xfrm>
                <a:off x="4411058" y="1979279"/>
                <a:ext cx="2244910" cy="497637"/>
              </a:xfrm>
              <a:prstGeom prst="rect">
                <a:avLst/>
              </a:prstGeom>
              <a:noFill/>
            </p:spPr>
            <p:txBody>
              <a:bodyPr wrap="none" rtlCol="0">
                <a:spAutoFit/>
              </a:bodyPr>
              <a:lstStyle/>
              <a:p>
                <a14:m>
                  <m:oMath xmlns:m="http://schemas.openxmlformats.org/officeDocument/2006/math">
                    <m:rad>
                      <m:radPr>
                        <m:degHide m:val="on"/>
                        <m:ctrlPr>
                          <a:rPr lang="en-IE" sz="2400" b="1" i="1" smtClean="0">
                            <a:solidFill>
                              <a:srgbClr val="C00000"/>
                            </a:solidFill>
                            <a:latin typeface="Cambria Math" panose="02040503050406030204" pitchFamily="18" charset="0"/>
                          </a:rPr>
                        </m:ctrlPr>
                      </m:radPr>
                      <m:deg/>
                      <m:e>
                        <m:r>
                          <a:rPr lang="en-IE" sz="2400" b="1" i="1" smtClean="0">
                            <a:solidFill>
                              <a:srgbClr val="C00000"/>
                            </a:solidFill>
                            <a:latin typeface="Cambria Math"/>
                          </a:rPr>
                          <m:t>𝟖</m:t>
                        </m:r>
                      </m:e>
                    </m:rad>
                    <m:r>
                      <a:rPr lang="en-IE" sz="2400" b="1" i="1" smtClean="0">
                        <a:solidFill>
                          <a:srgbClr val="C00000"/>
                        </a:solidFill>
                        <a:latin typeface="Cambria Math"/>
                      </a:rPr>
                      <m:t>=</m:t>
                    </m:r>
                    <m:rad>
                      <m:radPr>
                        <m:degHide m:val="on"/>
                        <m:ctrlPr>
                          <a:rPr lang="en-IE" sz="2400" b="1" i="1" smtClean="0">
                            <a:solidFill>
                              <a:srgbClr val="C00000"/>
                            </a:solidFill>
                            <a:latin typeface="Cambria Math" panose="02040503050406030204" pitchFamily="18" charset="0"/>
                          </a:rPr>
                        </m:ctrlPr>
                      </m:radPr>
                      <m:deg/>
                      <m:e>
                        <m:r>
                          <a:rPr lang="en-IE" sz="2400" b="1" i="1" smtClean="0">
                            <a:solidFill>
                              <a:srgbClr val="C00000"/>
                            </a:solidFill>
                            <a:latin typeface="Cambria Math"/>
                          </a:rPr>
                          <m:t>𝟐</m:t>
                        </m:r>
                      </m:e>
                    </m:rad>
                    <m:r>
                      <a:rPr lang="en-IE" sz="2400" b="1" i="1" smtClean="0">
                        <a:solidFill>
                          <a:srgbClr val="C00000"/>
                        </a:solidFill>
                        <a:latin typeface="Cambria Math"/>
                      </a:rPr>
                      <m:t>+</m:t>
                    </m:r>
                    <m:rad>
                      <m:radPr>
                        <m:degHide m:val="on"/>
                        <m:ctrlPr>
                          <a:rPr lang="en-IE" sz="2400" b="1" i="1" smtClean="0">
                            <a:solidFill>
                              <a:srgbClr val="C00000"/>
                            </a:solidFill>
                            <a:latin typeface="Cambria Math" panose="02040503050406030204" pitchFamily="18" charset="0"/>
                          </a:rPr>
                        </m:ctrlPr>
                      </m:radPr>
                      <m:deg/>
                      <m:e>
                        <m:r>
                          <a:rPr lang="en-IE" sz="2400" b="1" i="1" smtClean="0">
                            <a:solidFill>
                              <a:srgbClr val="C00000"/>
                            </a:solidFill>
                            <a:latin typeface="Cambria Math"/>
                          </a:rPr>
                          <m:t>𝟐</m:t>
                        </m:r>
                      </m:e>
                    </m:rad>
                  </m:oMath>
                </a14:m>
                <a:r>
                  <a:rPr lang="en-IE" sz="2400" b="1" dirty="0" smtClean="0">
                    <a:solidFill>
                      <a:srgbClr val="C00000"/>
                    </a:solidFill>
                    <a:latin typeface="Cambria" panose="02040503050406030204" pitchFamily="18" charset="0"/>
                  </a:rPr>
                  <a:t>  </a:t>
                </a:r>
              </a:p>
            </p:txBody>
          </p:sp>
        </mc:Choice>
        <mc:Fallback xmlns="">
          <p:sp>
            <p:nvSpPr>
              <p:cNvPr id="51" name="TextBox 50"/>
              <p:cNvSpPr txBox="1">
                <a:spLocks noRot="1" noChangeAspect="1" noMove="1" noResize="1" noEditPoints="1" noAdjustHandles="1" noChangeArrowheads="1" noChangeShapeType="1" noTextEdit="1"/>
              </p:cNvSpPr>
              <p:nvPr/>
            </p:nvSpPr>
            <p:spPr>
              <a:xfrm>
                <a:off x="4411058" y="1979279"/>
                <a:ext cx="2244910" cy="497637"/>
              </a:xfrm>
              <a:prstGeom prst="rect">
                <a:avLst/>
              </a:prstGeom>
              <a:blipFill rotWithShape="1">
                <a:blip r:embed="rId11"/>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4411058" y="2436477"/>
                <a:ext cx="1609415" cy="497637"/>
              </a:xfrm>
              <a:prstGeom prst="rect">
                <a:avLst/>
              </a:prstGeom>
              <a:noFill/>
            </p:spPr>
            <p:txBody>
              <a:bodyPr wrap="none" rtlCol="0">
                <a:spAutoFit/>
              </a:bodyPr>
              <a:lstStyle/>
              <a:p>
                <a14:m>
                  <m:oMath xmlns:m="http://schemas.openxmlformats.org/officeDocument/2006/math">
                    <m:rad>
                      <m:radPr>
                        <m:degHide m:val="on"/>
                        <m:ctrlPr>
                          <a:rPr lang="en-IE" sz="2400" b="1" i="1" smtClean="0">
                            <a:solidFill>
                              <a:srgbClr val="C00000"/>
                            </a:solidFill>
                            <a:latin typeface="Cambria Math" panose="02040503050406030204" pitchFamily="18" charset="0"/>
                          </a:rPr>
                        </m:ctrlPr>
                      </m:radPr>
                      <m:deg/>
                      <m:e>
                        <m:r>
                          <a:rPr lang="en-IE" sz="2400" b="1" i="1" smtClean="0">
                            <a:solidFill>
                              <a:srgbClr val="C00000"/>
                            </a:solidFill>
                            <a:latin typeface="Cambria Math"/>
                          </a:rPr>
                          <m:t>𝟖</m:t>
                        </m:r>
                      </m:e>
                    </m:rad>
                    <m:r>
                      <a:rPr lang="en-IE" sz="2400" b="1" i="1" smtClean="0">
                        <a:solidFill>
                          <a:srgbClr val="C00000"/>
                        </a:solidFill>
                        <a:latin typeface="Cambria Math"/>
                      </a:rPr>
                      <m:t>=</m:t>
                    </m:r>
                    <m:r>
                      <a:rPr lang="en-IE" sz="2400" b="1" i="1" dirty="0" smtClean="0">
                        <a:solidFill>
                          <a:srgbClr val="C00000"/>
                        </a:solidFill>
                        <a:latin typeface="Cambria Math"/>
                      </a:rPr>
                      <m:t>𝟐</m:t>
                    </m:r>
                    <m:rad>
                      <m:radPr>
                        <m:degHide m:val="on"/>
                        <m:ctrlPr>
                          <a:rPr lang="en-IE" sz="2400" b="1" i="1" smtClean="0">
                            <a:solidFill>
                              <a:srgbClr val="C00000"/>
                            </a:solidFill>
                            <a:latin typeface="Cambria Math" panose="02040503050406030204" pitchFamily="18" charset="0"/>
                          </a:rPr>
                        </m:ctrlPr>
                      </m:radPr>
                      <m:deg/>
                      <m:e>
                        <m:r>
                          <a:rPr lang="en-IE" sz="2400" b="1" i="1" smtClean="0">
                            <a:solidFill>
                              <a:srgbClr val="C00000"/>
                            </a:solidFill>
                            <a:latin typeface="Cambria Math"/>
                          </a:rPr>
                          <m:t>𝟐</m:t>
                        </m:r>
                      </m:e>
                    </m:rad>
                  </m:oMath>
                </a14:m>
                <a:r>
                  <a:rPr lang="en-IE" sz="2400" b="1" dirty="0" smtClean="0">
                    <a:solidFill>
                      <a:srgbClr val="C00000"/>
                    </a:solidFill>
                    <a:latin typeface="Cambria" panose="02040503050406030204" pitchFamily="18" charset="0"/>
                  </a:rPr>
                  <a:t> </a:t>
                </a:r>
              </a:p>
            </p:txBody>
          </p:sp>
        </mc:Choice>
        <mc:Fallback xmlns="">
          <p:sp>
            <p:nvSpPr>
              <p:cNvPr id="52" name="TextBox 51"/>
              <p:cNvSpPr txBox="1">
                <a:spLocks noRot="1" noChangeAspect="1" noMove="1" noResize="1" noEditPoints="1" noAdjustHandles="1" noChangeArrowheads="1" noChangeShapeType="1" noTextEdit="1"/>
              </p:cNvSpPr>
              <p:nvPr/>
            </p:nvSpPr>
            <p:spPr>
              <a:xfrm>
                <a:off x="4411058" y="2436477"/>
                <a:ext cx="1609415" cy="497637"/>
              </a:xfrm>
              <a:prstGeom prst="rect">
                <a:avLst/>
              </a:prstGeom>
              <a:blipFill rotWithShape="1">
                <a:blip r:embed="rId12"/>
                <a:stretch>
                  <a:fillRect/>
                </a:stretch>
              </a:blipFill>
            </p:spPr>
            <p:txBody>
              <a:bodyPr/>
              <a:lstStyle/>
              <a:p>
                <a:r>
                  <a:rPr lang="en-IE">
                    <a:noFill/>
                  </a:rPr>
                  <a:t> </a:t>
                </a:r>
              </a:p>
            </p:txBody>
          </p:sp>
        </mc:Fallback>
      </mc:AlternateContent>
      <p:sp>
        <p:nvSpPr>
          <p:cNvPr id="53" name="TextBox 52"/>
          <p:cNvSpPr txBox="1"/>
          <p:nvPr/>
        </p:nvSpPr>
        <p:spPr>
          <a:xfrm>
            <a:off x="4411058" y="3034927"/>
            <a:ext cx="2656305" cy="584775"/>
          </a:xfrm>
          <a:prstGeom prst="rect">
            <a:avLst/>
          </a:prstGeom>
          <a:noFill/>
        </p:spPr>
        <p:txBody>
          <a:bodyPr wrap="none" rtlCol="0">
            <a:spAutoFit/>
          </a:bodyPr>
          <a:lstStyle/>
          <a:p>
            <a:r>
              <a:rPr lang="en-IE" sz="3200" b="1" u="sng" dirty="0" smtClean="0">
                <a:solidFill>
                  <a:srgbClr val="C00000"/>
                </a:solidFill>
                <a:latin typeface="Cambria" panose="02040503050406030204" pitchFamily="18" charset="0"/>
              </a:rPr>
              <a:t>Algebraically</a:t>
            </a:r>
          </a:p>
        </p:txBody>
      </p:sp>
      <mc:AlternateContent xmlns:mc="http://schemas.openxmlformats.org/markup-compatibility/2006" xmlns:a14="http://schemas.microsoft.com/office/drawing/2010/main">
        <mc:Choice Requires="a14">
          <p:sp>
            <p:nvSpPr>
              <p:cNvPr id="54" name="TextBox 53"/>
              <p:cNvSpPr txBox="1"/>
              <p:nvPr/>
            </p:nvSpPr>
            <p:spPr>
              <a:xfrm>
                <a:off x="4411058" y="3643008"/>
                <a:ext cx="1676741" cy="497637"/>
              </a:xfrm>
              <a:prstGeom prst="rect">
                <a:avLst/>
              </a:prstGeom>
              <a:noFill/>
            </p:spPr>
            <p:txBody>
              <a:bodyPr wrap="none" rtlCol="0">
                <a:spAutoFit/>
              </a:bodyPr>
              <a:lstStyle/>
              <a:p>
                <a:r>
                  <a:rPr lang="en-IE" sz="2400" b="1" dirty="0" smtClean="0">
                    <a:solidFill>
                      <a:srgbClr val="C00000"/>
                    </a:solidFill>
                    <a:latin typeface="Cambria" panose="02040503050406030204" pitchFamily="18" charset="0"/>
                  </a:rPr>
                  <a:t> </a:t>
                </a:r>
                <a14:m>
                  <m:oMath xmlns:m="http://schemas.openxmlformats.org/officeDocument/2006/math">
                    <m:rad>
                      <m:radPr>
                        <m:degHide m:val="on"/>
                        <m:ctrlPr>
                          <a:rPr lang="en-IE" sz="2400" b="1" i="1" smtClean="0">
                            <a:solidFill>
                              <a:srgbClr val="C00000"/>
                            </a:solidFill>
                            <a:latin typeface="Cambria Math" panose="02040503050406030204" pitchFamily="18" charset="0"/>
                          </a:rPr>
                        </m:ctrlPr>
                      </m:radPr>
                      <m:deg/>
                      <m:e>
                        <m:r>
                          <a:rPr lang="en-IE" sz="2400" b="1" i="1" smtClean="0">
                            <a:solidFill>
                              <a:srgbClr val="C00000"/>
                            </a:solidFill>
                            <a:latin typeface="Cambria Math"/>
                          </a:rPr>
                          <m:t>𝟖</m:t>
                        </m:r>
                      </m:e>
                    </m:rad>
                    <m:r>
                      <a:rPr lang="en-IE" sz="2400" b="1" i="0" smtClean="0">
                        <a:solidFill>
                          <a:srgbClr val="C00000"/>
                        </a:solidFill>
                        <a:latin typeface="Cambria Math"/>
                      </a:rPr>
                      <m:t>=</m:t>
                    </m:r>
                    <m:r>
                      <a:rPr lang="en-IE" sz="2400" b="1" i="0" smtClean="0">
                        <a:solidFill>
                          <a:srgbClr val="C00000"/>
                        </a:solidFill>
                        <a:latin typeface="Cambria Math"/>
                      </a:rPr>
                      <m:t>𝟐</m:t>
                    </m:r>
                    <m:rad>
                      <m:radPr>
                        <m:degHide m:val="on"/>
                        <m:ctrlPr>
                          <a:rPr lang="en-IE" sz="2400" b="1" i="1" smtClean="0">
                            <a:solidFill>
                              <a:srgbClr val="C00000"/>
                            </a:solidFill>
                            <a:latin typeface="Cambria Math" panose="02040503050406030204" pitchFamily="18" charset="0"/>
                          </a:rPr>
                        </m:ctrlPr>
                      </m:radPr>
                      <m:deg/>
                      <m:e>
                        <m:r>
                          <a:rPr lang="en-IE" sz="2400" b="1" i="1" smtClean="0">
                            <a:solidFill>
                              <a:srgbClr val="C00000"/>
                            </a:solidFill>
                            <a:latin typeface="Cambria Math"/>
                          </a:rPr>
                          <m:t>𝟐</m:t>
                        </m:r>
                      </m:e>
                    </m:rad>
                  </m:oMath>
                </a14:m>
                <a:r>
                  <a:rPr lang="en-IE" sz="2400" b="1" dirty="0" smtClean="0">
                    <a:solidFill>
                      <a:srgbClr val="C00000"/>
                    </a:solidFill>
                    <a:latin typeface="Cambria" panose="02040503050406030204" pitchFamily="18" charset="0"/>
                  </a:rPr>
                  <a:t> </a:t>
                </a:r>
              </a:p>
            </p:txBody>
          </p:sp>
        </mc:Choice>
        <mc:Fallback xmlns="">
          <p:sp>
            <p:nvSpPr>
              <p:cNvPr id="54" name="TextBox 53"/>
              <p:cNvSpPr txBox="1">
                <a:spLocks noRot="1" noChangeAspect="1" noMove="1" noResize="1" noEditPoints="1" noAdjustHandles="1" noChangeArrowheads="1" noChangeShapeType="1" noTextEdit="1"/>
              </p:cNvSpPr>
              <p:nvPr/>
            </p:nvSpPr>
            <p:spPr>
              <a:xfrm>
                <a:off x="4411058" y="3643008"/>
                <a:ext cx="1676741" cy="497637"/>
              </a:xfrm>
              <a:prstGeom prst="rect">
                <a:avLst/>
              </a:prstGeom>
              <a:blipFill rotWithShape="1">
                <a:blip r:embed="rId13"/>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4411058" y="4159313"/>
                <a:ext cx="2006884" cy="513602"/>
              </a:xfrm>
              <a:prstGeom prst="rect">
                <a:avLst/>
              </a:prstGeom>
              <a:noFill/>
              <a:ln w="38100">
                <a:noFill/>
              </a:ln>
            </p:spPr>
            <p:txBody>
              <a:bodyPr wrap="square" rtlCol="0">
                <a:spAutoFit/>
              </a:bodyPr>
              <a:lstStyle/>
              <a:p>
                <a:pPr/>
                <a14:m>
                  <m:oMathPara xmlns:m="http://schemas.openxmlformats.org/officeDocument/2006/math">
                    <m:oMathParaPr>
                      <m:jc m:val="left"/>
                    </m:oMathParaPr>
                    <m:oMath xmlns:m="http://schemas.openxmlformats.org/officeDocument/2006/math">
                      <m:rad>
                        <m:radPr>
                          <m:degHide m:val="on"/>
                          <m:ctrlPr>
                            <a:rPr lang="en-IE" sz="2400" b="1" i="1" smtClean="0">
                              <a:solidFill>
                                <a:srgbClr val="C00000"/>
                              </a:solidFill>
                              <a:latin typeface="Cambria Math" panose="02040503050406030204" pitchFamily="18" charset="0"/>
                            </a:rPr>
                          </m:ctrlPr>
                        </m:radPr>
                        <m:deg/>
                        <m:e>
                          <m:r>
                            <a:rPr lang="en-IE" sz="2400" b="1" i="1" smtClean="0">
                              <a:solidFill>
                                <a:srgbClr val="C00000"/>
                              </a:solidFill>
                              <a:latin typeface="Cambria Math"/>
                            </a:rPr>
                            <m:t>𝟖</m:t>
                          </m:r>
                        </m:e>
                      </m:rad>
                      <m:r>
                        <a:rPr lang="en-IE" sz="2400" b="1" i="1" smtClean="0">
                          <a:solidFill>
                            <a:srgbClr val="C00000"/>
                          </a:solidFill>
                          <a:latin typeface="Cambria Math"/>
                        </a:rPr>
                        <m:t>=</m:t>
                      </m:r>
                      <m:rad>
                        <m:radPr>
                          <m:degHide m:val="on"/>
                          <m:ctrlPr>
                            <a:rPr lang="en-IE" sz="2400" b="1" i="1" smtClean="0">
                              <a:solidFill>
                                <a:srgbClr val="C00000"/>
                              </a:solidFill>
                              <a:latin typeface="Cambria Math" panose="02040503050406030204" pitchFamily="18" charset="0"/>
                            </a:rPr>
                          </m:ctrlPr>
                        </m:radPr>
                        <m:deg/>
                        <m:e>
                          <m:r>
                            <a:rPr lang="en-IE" sz="2400" b="1" i="1" smtClean="0">
                              <a:solidFill>
                                <a:srgbClr val="C00000"/>
                              </a:solidFill>
                              <a:latin typeface="Cambria Math"/>
                            </a:rPr>
                            <m:t>𝟒</m:t>
                          </m:r>
                          <m:r>
                            <a:rPr lang="en-IE" sz="2400" b="1" i="1" smtClean="0">
                              <a:solidFill>
                                <a:srgbClr val="C00000"/>
                              </a:solidFill>
                              <a:latin typeface="Cambria Math"/>
                            </a:rPr>
                            <m:t> </m:t>
                          </m:r>
                        </m:e>
                      </m:rad>
                      <m:rad>
                        <m:radPr>
                          <m:degHide m:val="on"/>
                          <m:ctrlPr>
                            <a:rPr lang="en-IE" sz="2400" b="1" i="1" smtClean="0">
                              <a:solidFill>
                                <a:srgbClr val="C00000"/>
                              </a:solidFill>
                              <a:latin typeface="Cambria Math" panose="02040503050406030204" pitchFamily="18" charset="0"/>
                            </a:rPr>
                          </m:ctrlPr>
                        </m:radPr>
                        <m:deg/>
                        <m:e>
                          <m:r>
                            <a:rPr lang="en-IE" sz="2400" b="1" i="1" smtClean="0">
                              <a:solidFill>
                                <a:srgbClr val="C00000"/>
                              </a:solidFill>
                              <a:latin typeface="Cambria Math"/>
                            </a:rPr>
                            <m:t>𝟐</m:t>
                          </m:r>
                        </m:e>
                      </m:rad>
                    </m:oMath>
                  </m:oMathPara>
                </a14:m>
                <a:endParaRPr lang="en-IE" sz="2400" b="1" dirty="0" smtClean="0">
                  <a:solidFill>
                    <a:srgbClr val="C00000"/>
                  </a:solidFill>
                  <a:latin typeface="Cambria" panose="02040503050406030204" pitchFamily="18" charset="0"/>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4411058" y="4159313"/>
                <a:ext cx="2006884" cy="513602"/>
              </a:xfrm>
              <a:prstGeom prst="rect">
                <a:avLst/>
              </a:prstGeom>
              <a:blipFill rotWithShape="1">
                <a:blip r:embed="rId14"/>
                <a:stretch>
                  <a:fillRect/>
                </a:stretch>
              </a:blipFill>
              <a:ln w="38100">
                <a:no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4411058" y="4672915"/>
                <a:ext cx="2345322" cy="505203"/>
              </a:xfrm>
              <a:prstGeom prst="rect">
                <a:avLst/>
              </a:prstGeom>
              <a:noFill/>
              <a:ln w="38100">
                <a:noFill/>
              </a:ln>
            </p:spPr>
            <p:txBody>
              <a:bodyPr wrap="square" rtlCol="0">
                <a:spAutoFit/>
              </a:bodyPr>
              <a:lstStyle/>
              <a:p>
                <a:pPr/>
                <a14:m>
                  <m:oMathPara xmlns:m="http://schemas.openxmlformats.org/officeDocument/2006/math">
                    <m:oMathParaPr>
                      <m:jc m:val="left"/>
                    </m:oMathParaPr>
                    <m:oMath xmlns:m="http://schemas.openxmlformats.org/officeDocument/2006/math">
                      <m:rad>
                        <m:radPr>
                          <m:degHide m:val="on"/>
                          <m:ctrlPr>
                            <a:rPr lang="en-IE" sz="2400" b="1" i="1" smtClean="0">
                              <a:solidFill>
                                <a:srgbClr val="C00000"/>
                              </a:solidFill>
                              <a:latin typeface="Cambria Math" panose="02040503050406030204" pitchFamily="18" charset="0"/>
                            </a:rPr>
                          </m:ctrlPr>
                        </m:radPr>
                        <m:deg/>
                        <m:e>
                          <m:r>
                            <a:rPr lang="en-IE" sz="2400" b="1" i="1" smtClean="0">
                              <a:solidFill>
                                <a:srgbClr val="C00000"/>
                              </a:solidFill>
                              <a:latin typeface="Cambria Math"/>
                            </a:rPr>
                            <m:t>𝟒</m:t>
                          </m:r>
                          <m:r>
                            <a:rPr lang="en-IE" sz="2400" b="1" i="1" smtClean="0">
                              <a:solidFill>
                                <a:srgbClr val="C00000"/>
                              </a:solidFill>
                              <a:latin typeface="Cambria Math"/>
                            </a:rPr>
                            <m:t> </m:t>
                          </m:r>
                          <m:r>
                            <a:rPr lang="en-IE" sz="2400" b="1" i="0" smtClean="0">
                              <a:solidFill>
                                <a:srgbClr val="C00000"/>
                              </a:solidFill>
                              <a:latin typeface="Cambria Math"/>
                            </a:rPr>
                            <m:t>𝐱</m:t>
                          </m:r>
                          <m:r>
                            <a:rPr lang="en-IE" sz="2400" b="1" i="1" smtClean="0">
                              <a:solidFill>
                                <a:srgbClr val="C00000"/>
                              </a:solidFill>
                              <a:latin typeface="Cambria Math"/>
                            </a:rPr>
                            <m:t> </m:t>
                          </m:r>
                          <m:r>
                            <a:rPr lang="en-IE" sz="2400" b="1" i="1" smtClean="0">
                              <a:solidFill>
                                <a:srgbClr val="C00000"/>
                              </a:solidFill>
                              <a:latin typeface="Cambria Math"/>
                            </a:rPr>
                            <m:t>𝟐</m:t>
                          </m:r>
                        </m:e>
                      </m:rad>
                      <m:r>
                        <a:rPr lang="en-IE" sz="2400" b="1" i="1" smtClean="0">
                          <a:solidFill>
                            <a:srgbClr val="C00000"/>
                          </a:solidFill>
                          <a:latin typeface="Cambria Math"/>
                        </a:rPr>
                        <m:t>=</m:t>
                      </m:r>
                      <m:rad>
                        <m:radPr>
                          <m:degHide m:val="on"/>
                          <m:ctrlPr>
                            <a:rPr lang="en-IE" sz="2400" b="1" i="1" smtClean="0">
                              <a:solidFill>
                                <a:srgbClr val="C00000"/>
                              </a:solidFill>
                              <a:latin typeface="Cambria Math" panose="02040503050406030204" pitchFamily="18" charset="0"/>
                            </a:rPr>
                          </m:ctrlPr>
                        </m:radPr>
                        <m:deg/>
                        <m:e>
                          <m:r>
                            <a:rPr lang="en-IE" sz="2400" b="1" i="1" smtClean="0">
                              <a:solidFill>
                                <a:srgbClr val="C00000"/>
                              </a:solidFill>
                              <a:latin typeface="Cambria Math"/>
                            </a:rPr>
                            <m:t>𝟒</m:t>
                          </m:r>
                          <m:r>
                            <a:rPr lang="en-IE" sz="2400" b="1" i="1" smtClean="0">
                              <a:solidFill>
                                <a:srgbClr val="C00000"/>
                              </a:solidFill>
                              <a:latin typeface="Cambria Math"/>
                            </a:rPr>
                            <m:t> </m:t>
                          </m:r>
                        </m:e>
                      </m:rad>
                      <m:rad>
                        <m:radPr>
                          <m:degHide m:val="on"/>
                          <m:ctrlPr>
                            <a:rPr lang="en-IE" sz="2400" b="1" i="1" smtClean="0">
                              <a:solidFill>
                                <a:srgbClr val="C00000"/>
                              </a:solidFill>
                              <a:latin typeface="Cambria Math" panose="02040503050406030204" pitchFamily="18" charset="0"/>
                            </a:rPr>
                          </m:ctrlPr>
                        </m:radPr>
                        <m:deg/>
                        <m:e>
                          <m:r>
                            <a:rPr lang="en-IE" sz="2400" b="1" i="1" smtClean="0">
                              <a:solidFill>
                                <a:srgbClr val="C00000"/>
                              </a:solidFill>
                              <a:latin typeface="Cambria Math"/>
                            </a:rPr>
                            <m:t>𝟐</m:t>
                          </m:r>
                        </m:e>
                      </m:rad>
                    </m:oMath>
                  </m:oMathPara>
                </a14:m>
                <a:endParaRPr lang="en-IE" sz="2400" b="1" dirty="0" smtClean="0">
                  <a:solidFill>
                    <a:srgbClr val="C00000"/>
                  </a:solidFill>
                  <a:latin typeface="Cambria" panose="02040503050406030204" pitchFamily="18" charset="0"/>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4411058" y="4672915"/>
                <a:ext cx="2345322" cy="505203"/>
              </a:xfrm>
              <a:prstGeom prst="rect">
                <a:avLst/>
              </a:prstGeom>
              <a:blipFill rotWithShape="1">
                <a:blip r:embed="rId15"/>
                <a:stretch>
                  <a:fillRect/>
                </a:stretch>
              </a:blipFill>
              <a:ln w="38100">
                <a:no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4411058" y="5275701"/>
                <a:ext cx="2345322" cy="513602"/>
              </a:xfrm>
              <a:prstGeom prst="rect">
                <a:avLst/>
              </a:prstGeom>
              <a:solidFill>
                <a:schemeClr val="accent3">
                  <a:lumMod val="20000"/>
                  <a:lumOff val="80000"/>
                </a:schemeClr>
              </a:solidFill>
              <a:ln w="38100">
                <a:noFill/>
              </a:ln>
            </p:spPr>
            <p:txBody>
              <a:bodyPr wrap="square" rtlCol="0">
                <a:spAutoFit/>
              </a:bodyPr>
              <a:lstStyle/>
              <a:p>
                <a:pPr/>
                <a14:m>
                  <m:oMathPara xmlns:m="http://schemas.openxmlformats.org/officeDocument/2006/math">
                    <m:oMathParaPr>
                      <m:jc m:val="left"/>
                    </m:oMathParaPr>
                    <m:oMath xmlns:m="http://schemas.openxmlformats.org/officeDocument/2006/math">
                      <m:rad>
                        <m:radPr>
                          <m:degHide m:val="on"/>
                          <m:ctrlPr>
                            <a:rPr lang="en-IE" sz="2400" b="1" i="1" smtClean="0">
                              <a:solidFill>
                                <a:srgbClr val="C00000"/>
                              </a:solidFill>
                              <a:latin typeface="Cambria Math" panose="02040503050406030204" pitchFamily="18" charset="0"/>
                            </a:rPr>
                          </m:ctrlPr>
                        </m:radPr>
                        <m:deg/>
                        <m:e>
                          <m:r>
                            <a:rPr lang="en-IE" sz="2400" b="1" i="1" smtClean="0">
                              <a:solidFill>
                                <a:srgbClr val="C00000"/>
                              </a:solidFill>
                              <a:latin typeface="Cambria Math"/>
                            </a:rPr>
                            <m:t>𝒂</m:t>
                          </m:r>
                          <m:r>
                            <a:rPr lang="en-IE" sz="2400" b="1" i="1" smtClean="0">
                              <a:solidFill>
                                <a:srgbClr val="C00000"/>
                              </a:solidFill>
                              <a:latin typeface="Cambria Math"/>
                            </a:rPr>
                            <m:t> </m:t>
                          </m:r>
                          <m:r>
                            <a:rPr lang="en-IE" sz="2400" b="1" i="1" smtClean="0">
                              <a:solidFill>
                                <a:srgbClr val="C00000"/>
                              </a:solidFill>
                              <a:latin typeface="Cambria Math"/>
                            </a:rPr>
                            <m:t>𝒃</m:t>
                          </m:r>
                        </m:e>
                      </m:rad>
                      <m:r>
                        <a:rPr lang="en-IE" sz="2400" b="1" i="1" smtClean="0">
                          <a:solidFill>
                            <a:srgbClr val="C00000"/>
                          </a:solidFill>
                          <a:latin typeface="Cambria Math"/>
                        </a:rPr>
                        <m:t>=</m:t>
                      </m:r>
                      <m:rad>
                        <m:radPr>
                          <m:degHide m:val="on"/>
                          <m:ctrlPr>
                            <a:rPr lang="en-IE" sz="2400" b="1" i="1" smtClean="0">
                              <a:solidFill>
                                <a:srgbClr val="C00000"/>
                              </a:solidFill>
                              <a:latin typeface="Cambria Math" panose="02040503050406030204" pitchFamily="18" charset="0"/>
                            </a:rPr>
                          </m:ctrlPr>
                        </m:radPr>
                        <m:deg/>
                        <m:e>
                          <m:r>
                            <a:rPr lang="en-IE" sz="2400" b="1" i="1" smtClean="0">
                              <a:solidFill>
                                <a:srgbClr val="C00000"/>
                              </a:solidFill>
                              <a:latin typeface="Cambria Math"/>
                            </a:rPr>
                            <m:t>𝒂</m:t>
                          </m:r>
                          <m:r>
                            <a:rPr lang="en-IE" sz="2400" b="1" i="1" smtClean="0">
                              <a:solidFill>
                                <a:srgbClr val="C00000"/>
                              </a:solidFill>
                              <a:latin typeface="Cambria Math"/>
                            </a:rPr>
                            <m:t> </m:t>
                          </m:r>
                        </m:e>
                      </m:rad>
                      <m:rad>
                        <m:radPr>
                          <m:degHide m:val="on"/>
                          <m:ctrlPr>
                            <a:rPr lang="en-IE" sz="2400" b="1" i="1" smtClean="0">
                              <a:solidFill>
                                <a:srgbClr val="C00000"/>
                              </a:solidFill>
                              <a:latin typeface="Cambria Math" panose="02040503050406030204" pitchFamily="18" charset="0"/>
                            </a:rPr>
                          </m:ctrlPr>
                        </m:radPr>
                        <m:deg/>
                        <m:e>
                          <m:r>
                            <a:rPr lang="en-IE" sz="2400" b="1" i="1" smtClean="0">
                              <a:solidFill>
                                <a:srgbClr val="C00000"/>
                              </a:solidFill>
                              <a:latin typeface="Cambria Math"/>
                            </a:rPr>
                            <m:t>𝒃</m:t>
                          </m:r>
                        </m:e>
                      </m:rad>
                    </m:oMath>
                  </m:oMathPara>
                </a14:m>
                <a:endParaRPr lang="en-IE" sz="2400" b="1" dirty="0" smtClean="0">
                  <a:solidFill>
                    <a:srgbClr val="C00000"/>
                  </a:solidFill>
                  <a:latin typeface="Cambria" panose="02040503050406030204" pitchFamily="18" charset="0"/>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4411058" y="5275701"/>
                <a:ext cx="2345322" cy="513602"/>
              </a:xfrm>
              <a:prstGeom prst="rect">
                <a:avLst/>
              </a:prstGeom>
              <a:blipFill rotWithShape="1">
                <a:blip r:embed="rId16"/>
                <a:stretch>
                  <a:fillRect/>
                </a:stretch>
              </a:blipFill>
              <a:ln w="38100">
                <a:noFill/>
              </a:ln>
            </p:spPr>
            <p:txBody>
              <a:bodyPr/>
              <a:lstStyle/>
              <a:p>
                <a:r>
                  <a:rPr lang="en-IE">
                    <a:noFill/>
                  </a:rPr>
                  <a:t> </a:t>
                </a:r>
              </a:p>
            </p:txBody>
          </p:sp>
        </mc:Fallback>
      </mc:AlternateContent>
      <p:sp>
        <p:nvSpPr>
          <p:cNvPr id="58" name="Oval 57"/>
          <p:cNvSpPr/>
          <p:nvPr/>
        </p:nvSpPr>
        <p:spPr>
          <a:xfrm>
            <a:off x="5240076" y="3722742"/>
            <a:ext cx="396000" cy="388786"/>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rgbClr val="C00000"/>
              </a:solidFill>
            </a:endParaRPr>
          </a:p>
        </p:txBody>
      </p:sp>
      <p:cxnSp>
        <p:nvCxnSpPr>
          <p:cNvPr id="59" name="Straight Connector 58"/>
          <p:cNvCxnSpPr/>
          <p:nvPr/>
        </p:nvCxnSpPr>
        <p:spPr bwMode="auto">
          <a:xfrm flipV="1">
            <a:off x="941363" y="3062861"/>
            <a:ext cx="1133419" cy="1277929"/>
          </a:xfrm>
          <a:prstGeom prst="line">
            <a:avLst/>
          </a:prstGeom>
          <a:solidFill>
            <a:schemeClr val="hlink">
              <a:alpha val="64999"/>
            </a:schemeClr>
          </a:solidFill>
          <a:ln w="63500" cap="flat" cmpd="sng" algn="ctr">
            <a:solidFill>
              <a:schemeClr val="accent1"/>
            </a:solidFill>
            <a:prstDash val="solid"/>
            <a:round/>
            <a:headEnd type="triangle" w="med" len="med"/>
            <a:tailEnd type="triangle" w="med" len="med"/>
          </a:ln>
          <a:effectLst/>
        </p:spPr>
      </p:cxnSp>
      <p:cxnSp>
        <p:nvCxnSpPr>
          <p:cNvPr id="43" name="Straight Arrow Connector 42"/>
          <p:cNvCxnSpPr/>
          <p:nvPr/>
        </p:nvCxnSpPr>
        <p:spPr bwMode="auto">
          <a:xfrm flipV="1">
            <a:off x="940542" y="1877477"/>
            <a:ext cx="2193436" cy="2448000"/>
          </a:xfrm>
          <a:prstGeom prst="straightConnector1">
            <a:avLst/>
          </a:prstGeom>
          <a:solidFill>
            <a:schemeClr val="hlink">
              <a:alpha val="64999"/>
            </a:schemeClr>
          </a:solidFill>
          <a:ln w="53975" cap="flat" cmpd="sng" algn="ctr">
            <a:solidFill>
              <a:srgbClr val="FF0000"/>
            </a:solidFill>
            <a:prstDash val="solid"/>
            <a:round/>
            <a:headEnd type="arrow"/>
            <a:tailEnd type="arrow"/>
          </a:ln>
          <a:effectLst/>
        </p:spPr>
      </p:cxnSp>
      <p:sp>
        <p:nvSpPr>
          <p:cNvPr id="26" name="Text Placeholder 6"/>
          <p:cNvSpPr txBox="1">
            <a:spLocks/>
          </p:cNvSpPr>
          <p:nvPr/>
        </p:nvSpPr>
        <p:spPr>
          <a:xfrm>
            <a:off x="0" y="300874"/>
            <a:ext cx="8384721" cy="657197"/>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effectLst>
            <a:outerShdw blurRad="50800" dist="38100" dir="2700000" algn="tl" rotWithShape="0">
              <a:prstClr val="black">
                <a:alpha val="40000"/>
              </a:prstClr>
            </a:outerShdw>
          </a:effectLst>
        </p:spPr>
        <p:txBody>
          <a:bodyPr vert="horz" anchor="ctr">
            <a:normAutofit/>
          </a:bodyPr>
          <a:lstStyle>
            <a:lvl1pPr marL="0" indent="0" algn="l" rtl="0" eaLnBrk="1" latinLnBrk="0" hangingPunct="1">
              <a:spcBef>
                <a:spcPts val="600"/>
              </a:spcBef>
              <a:buClr>
                <a:schemeClr val="accent1"/>
              </a:buClr>
              <a:buSzPct val="70000"/>
              <a:buFont typeface="Wingdings"/>
              <a:buNone/>
              <a:defRPr kumimoji="0" sz="2800" b="1" kern="1200">
                <a:solidFill>
                  <a:schemeClr val="tx1"/>
                </a:solidFill>
                <a:effectLst>
                  <a:outerShdw blurRad="38100" dist="38100" dir="2700000" algn="tl">
                    <a:srgbClr val="000000">
                      <a:alpha val="43137"/>
                    </a:srgbClr>
                  </a:outerShdw>
                </a:effectLst>
                <a:latin typeface="Cambria" panose="02040503050406030204" pitchFamily="18" charset="0"/>
                <a:ea typeface="+mn-ea"/>
                <a:cs typeface="+mn-cs"/>
              </a:defRPr>
            </a:lvl1pPr>
            <a:lvl2pPr marL="457200" indent="0" algn="l" rtl="0" eaLnBrk="1" latinLnBrk="0" hangingPunct="1">
              <a:spcBef>
                <a:spcPct val="20000"/>
              </a:spcBef>
              <a:buClr>
                <a:schemeClr val="accent1"/>
              </a:buClr>
              <a:buSzPct val="80000"/>
              <a:buFont typeface="Wingdings 2"/>
              <a:buNone/>
              <a:defRPr kumimoji="0" sz="2100" b="1" kern="1200">
                <a:solidFill>
                  <a:schemeClr val="tx1"/>
                </a:solidFill>
                <a:effectLst>
                  <a:outerShdw blurRad="38100" dist="38100" dir="2700000" algn="tl">
                    <a:srgbClr val="000000">
                      <a:alpha val="43137"/>
                    </a:srgbClr>
                  </a:outerShdw>
                </a:effectLst>
                <a:latin typeface="Century Gothic" pitchFamily="34" charset="0"/>
                <a:ea typeface="+mn-ea"/>
                <a:cs typeface="+mn-cs"/>
              </a:defRPr>
            </a:lvl2pPr>
            <a:lvl3pPr marL="914400" indent="0" algn="l" rtl="0" eaLnBrk="1" latinLnBrk="0" hangingPunct="1">
              <a:spcBef>
                <a:spcPct val="20000"/>
              </a:spcBef>
              <a:buClr>
                <a:schemeClr val="accent1">
                  <a:shade val="75000"/>
                </a:schemeClr>
              </a:buClr>
              <a:buSzPct val="60000"/>
              <a:buFont typeface="Wingdings"/>
              <a:buNone/>
              <a:defRPr kumimoji="0" sz="1800" b="1" kern="1200">
                <a:solidFill>
                  <a:schemeClr val="tx1"/>
                </a:solidFill>
                <a:effectLst>
                  <a:outerShdw blurRad="38100" dist="38100" dir="2700000" algn="tl">
                    <a:srgbClr val="000000">
                      <a:alpha val="43137"/>
                    </a:srgbClr>
                  </a:outerShdw>
                </a:effectLst>
                <a:latin typeface="Century Gothic" pitchFamily="34" charset="0"/>
                <a:ea typeface="+mn-ea"/>
                <a:cs typeface="+mn-cs"/>
              </a:defRPr>
            </a:lvl3pPr>
            <a:lvl4pPr marL="1371600" indent="0" algn="l" rtl="0" eaLnBrk="1" latinLnBrk="0" hangingPunct="1">
              <a:spcBef>
                <a:spcPct val="20000"/>
              </a:spcBef>
              <a:buClr>
                <a:schemeClr val="accent1">
                  <a:tint val="60000"/>
                </a:schemeClr>
              </a:buClr>
              <a:buSzPct val="60000"/>
              <a:buFont typeface="Wingdings"/>
              <a:buNone/>
              <a:defRPr kumimoji="0" sz="1800" b="1" kern="1200">
                <a:solidFill>
                  <a:schemeClr val="tx1"/>
                </a:solidFill>
                <a:effectLst>
                  <a:outerShdw blurRad="38100" dist="38100" dir="2700000" algn="tl">
                    <a:srgbClr val="000000">
                      <a:alpha val="43137"/>
                    </a:srgbClr>
                  </a:outerShdw>
                </a:effectLst>
                <a:latin typeface="Century Gothic" pitchFamily="34" charset="0"/>
                <a:ea typeface="+mn-ea"/>
                <a:cs typeface="+mn-cs"/>
              </a:defRPr>
            </a:lvl4pPr>
            <a:lvl5pPr marL="1828800" indent="0" algn="l" rtl="0" eaLnBrk="1" latinLnBrk="0" hangingPunct="1">
              <a:spcBef>
                <a:spcPct val="20000"/>
              </a:spcBef>
              <a:buClr>
                <a:schemeClr val="accent2">
                  <a:tint val="60000"/>
                </a:schemeClr>
              </a:buClr>
              <a:buSzPct val="68000"/>
              <a:buFont typeface="Wingdings 2"/>
              <a:buNone/>
              <a:defRPr kumimoji="0" sz="1600" b="1" kern="1200">
                <a:solidFill>
                  <a:schemeClr val="tx1"/>
                </a:solidFill>
                <a:effectLst>
                  <a:outerShdw blurRad="38100" dist="38100" dir="2700000" algn="tl">
                    <a:srgbClr val="000000">
                      <a:alpha val="43137"/>
                    </a:srgbClr>
                  </a:outerShdw>
                </a:effectLst>
                <a:latin typeface="Century Gothic"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IE" kern="0" dirty="0" smtClean="0">
                <a:effectLst/>
              </a:rPr>
              <a:t>Multiplication of surds</a:t>
            </a:r>
            <a:endParaRPr lang="en-IE" kern="0" dirty="0">
              <a:effectLst/>
            </a:endParaRPr>
          </a:p>
        </p:txBody>
      </p:sp>
    </p:spTree>
    <p:extLst>
      <p:ext uri="{BB962C8B-B14F-4D97-AF65-F5344CB8AC3E}">
        <p14:creationId xmlns:p14="http://schemas.microsoft.com/office/powerpoint/2010/main" val="3560668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500"/>
                                        <p:tgtEl>
                                          <p:spTgt spid="59"/>
                                        </p:tgtEl>
                                      </p:cBhvr>
                                    </p:animEffect>
                                  </p:childTnLst>
                                </p:cTn>
                              </p:par>
                              <p:par>
                                <p:cTn id="11" presetID="10" presetClass="entr" presetSubtype="0" fill="hold" nodeType="withEffect">
                                  <p:stCondLst>
                                    <p:cond delay="0"/>
                                  </p:stCondLst>
                                  <p:childTnLst>
                                    <p:set>
                                      <p:cBhvr>
                                        <p:cTn id="12" dur="1" fill="hold">
                                          <p:stCondLst>
                                            <p:cond delay="0"/>
                                          </p:stCondLst>
                                        </p:cTn>
                                        <p:tgtEl>
                                          <p:spTgt spid="11267"/>
                                        </p:tgtEl>
                                        <p:attrNameLst>
                                          <p:attrName>style.visibility</p:attrName>
                                        </p:attrNameLst>
                                      </p:cBhvr>
                                      <p:to>
                                        <p:strVal val="visible"/>
                                      </p:to>
                                    </p:set>
                                    <p:animEffect transition="in" filter="fade">
                                      <p:cBhvr>
                                        <p:cTn id="13" dur="500"/>
                                        <p:tgtEl>
                                          <p:spTgt spid="11267"/>
                                        </p:tgtEl>
                                      </p:cBhvr>
                                    </p:animEffect>
                                  </p:childTnLst>
                                </p:cTn>
                              </p:par>
                              <p:par>
                                <p:cTn id="14" presetID="10" presetClass="entr" presetSubtype="0"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500"/>
                                        <p:tgtEl>
                                          <p:spTgt spid="4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tgtEl>
                                          <p:spTgt spid="4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5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fade">
                                      <p:cBhvr>
                                        <p:cTn id="48" dur="500"/>
                                        <p:tgtEl>
                                          <p:spTgt spid="5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fade">
                                      <p:cBhvr>
                                        <p:cTn id="53" dur="500"/>
                                        <p:tgtEl>
                                          <p:spTgt spid="52"/>
                                        </p:tgtEl>
                                      </p:cBhvr>
                                    </p:animEffec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fade">
                                      <p:cBhvr>
                                        <p:cTn id="57" dur="500"/>
                                        <p:tgtEl>
                                          <p:spTgt spid="5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4"/>
                                        </p:tgtEl>
                                        <p:attrNameLst>
                                          <p:attrName>style.visibility</p:attrName>
                                        </p:attrNameLst>
                                      </p:cBhvr>
                                      <p:to>
                                        <p:strVal val="visible"/>
                                      </p:to>
                                    </p:set>
                                    <p:animEffect transition="in" filter="fade">
                                      <p:cBhvr>
                                        <p:cTn id="62" dur="500"/>
                                        <p:tgtEl>
                                          <p:spTgt spid="5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8"/>
                                        </p:tgtEl>
                                        <p:attrNameLst>
                                          <p:attrName>style.visibility</p:attrName>
                                        </p:attrNameLst>
                                      </p:cBhvr>
                                      <p:to>
                                        <p:strVal val="visible"/>
                                      </p:to>
                                    </p:set>
                                    <p:animEffect transition="in" filter="fade">
                                      <p:cBhvr>
                                        <p:cTn id="67" dur="500"/>
                                        <p:tgtEl>
                                          <p:spTgt spid="5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5"/>
                                        </p:tgtEl>
                                        <p:attrNameLst>
                                          <p:attrName>style.visibility</p:attrName>
                                        </p:attrNameLst>
                                      </p:cBhvr>
                                      <p:to>
                                        <p:strVal val="visible"/>
                                      </p:to>
                                    </p:set>
                                    <p:animEffect transition="in" filter="fade">
                                      <p:cBhvr>
                                        <p:cTn id="72" dur="500"/>
                                        <p:tgtEl>
                                          <p:spTgt spid="5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500"/>
                                        <p:tgtEl>
                                          <p:spTgt spid="56"/>
                                        </p:tgtEl>
                                      </p:cBhvr>
                                    </p:animEffect>
                                  </p:childTnLst>
                                </p:cTn>
                              </p:par>
                              <p:par>
                                <p:cTn id="78" presetID="10" presetClass="exit" presetSubtype="0" fill="hold" grpId="0" nodeType="withEffect">
                                  <p:stCondLst>
                                    <p:cond delay="0"/>
                                  </p:stCondLst>
                                  <p:childTnLst>
                                    <p:animEffect transition="out" filter="fade">
                                      <p:cBhvr>
                                        <p:cTn id="79" dur="500"/>
                                        <p:tgtEl>
                                          <p:spTgt spid="7">
                                            <p:txEl>
                                              <p:pRg st="0" end="0"/>
                                            </p:txEl>
                                          </p:spTgt>
                                        </p:tgtEl>
                                      </p:cBhvr>
                                    </p:animEffect>
                                    <p:set>
                                      <p:cBhvr>
                                        <p:cTn id="80" dur="1" fill="hold">
                                          <p:stCondLst>
                                            <p:cond delay="499"/>
                                          </p:stCondLst>
                                        </p:cTn>
                                        <p:tgtEl>
                                          <p:spTgt spid="7">
                                            <p:txEl>
                                              <p:pRg st="0" end="0"/>
                                            </p:txEl>
                                          </p:spTgt>
                                        </p:tgtEl>
                                        <p:attrNameLst>
                                          <p:attrName>style.visibility</p:attrName>
                                        </p:attrNameLst>
                                      </p:cBhvr>
                                      <p:to>
                                        <p:strVal val="hidden"/>
                                      </p:to>
                                    </p:set>
                                  </p:childTnLst>
                                </p:cTn>
                              </p:par>
                              <p:par>
                                <p:cTn id="81" presetID="10" presetClass="exit" presetSubtype="0" fill="hold" grpId="0" nodeType="withEffect">
                                  <p:stCondLst>
                                    <p:cond delay="0"/>
                                  </p:stCondLst>
                                  <p:childTnLst>
                                    <p:animEffect transition="out" filter="fade">
                                      <p:cBhvr>
                                        <p:cTn id="82" dur="500"/>
                                        <p:tgtEl>
                                          <p:spTgt spid="7">
                                            <p:txEl>
                                              <p:pRg st="1" end="1"/>
                                            </p:txEl>
                                          </p:spTgt>
                                        </p:tgtEl>
                                      </p:cBhvr>
                                    </p:animEffect>
                                    <p:set>
                                      <p:cBhvr>
                                        <p:cTn id="83" dur="1" fill="hold">
                                          <p:stCondLst>
                                            <p:cond delay="499"/>
                                          </p:stCondLst>
                                        </p:cTn>
                                        <p:tgtEl>
                                          <p:spTgt spid="7">
                                            <p:txEl>
                                              <p:pRg st="1" end="1"/>
                                            </p:txEl>
                                          </p:spTgt>
                                        </p:tgtEl>
                                        <p:attrNameLst>
                                          <p:attrName>style.visibility</p:attrName>
                                        </p:attrNameLst>
                                      </p:cBhvr>
                                      <p:to>
                                        <p:strVal val="hidden"/>
                                      </p:to>
                                    </p:set>
                                  </p:childTnLst>
                                </p:cTn>
                              </p:par>
                              <p:par>
                                <p:cTn id="84" presetID="10" presetClass="exit" presetSubtype="0" fill="hold" grpId="0" nodeType="withEffect">
                                  <p:stCondLst>
                                    <p:cond delay="0"/>
                                  </p:stCondLst>
                                  <p:childTnLst>
                                    <p:animEffect transition="out" filter="fade">
                                      <p:cBhvr>
                                        <p:cTn id="85" dur="500"/>
                                        <p:tgtEl>
                                          <p:spTgt spid="7">
                                            <p:bg/>
                                          </p:spTgt>
                                        </p:tgtEl>
                                      </p:cBhvr>
                                    </p:animEffect>
                                    <p:set>
                                      <p:cBhvr>
                                        <p:cTn id="86" dur="1" fill="hold">
                                          <p:stCondLst>
                                            <p:cond delay="499"/>
                                          </p:stCondLst>
                                        </p:cTn>
                                        <p:tgtEl>
                                          <p:spTgt spid="7">
                                            <p:bg/>
                                          </p:spTgt>
                                        </p:tgtEl>
                                        <p:attrNameLst>
                                          <p:attrName>style.visibility</p:attrName>
                                        </p:attrNameLst>
                                      </p:cBhvr>
                                      <p:to>
                                        <p:strVal val="hidden"/>
                                      </p:to>
                                    </p:set>
                                  </p:childTnLst>
                                </p:cTn>
                              </p:par>
                              <p:par>
                                <p:cTn id="87" presetID="10" presetClass="entr" presetSubtype="0" fill="hold" grpId="0" nodeType="with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fade">
                                      <p:cBhvr>
                                        <p:cTn id="89" dur="500"/>
                                        <p:tgtEl>
                                          <p:spTgt spid="26"/>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57"/>
                                        </p:tgtEl>
                                        <p:attrNameLst>
                                          <p:attrName>style.visibility</p:attrName>
                                        </p:attrNameLst>
                                      </p:cBhvr>
                                      <p:to>
                                        <p:strVal val="visible"/>
                                      </p:to>
                                    </p:set>
                                    <p:animEffect transition="in" filter="fade">
                                      <p:cBhvr>
                                        <p:cTn id="94"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28" grpId="0"/>
      <p:bldP spid="31" grpId="0"/>
      <p:bldP spid="32" grpId="0"/>
      <p:bldP spid="41" grpId="0" animBg="1"/>
      <p:bldP spid="50" grpId="0"/>
      <p:bldP spid="51" grpId="0"/>
      <p:bldP spid="52" grpId="0"/>
      <p:bldP spid="53" grpId="0"/>
      <p:bldP spid="54" grpId="0"/>
      <p:bldP spid="55" grpId="0"/>
      <p:bldP spid="56" grpId="0"/>
      <p:bldP spid="57" grpId="0" animBg="1"/>
      <p:bldP spid="58" grpId="0" animBg="1"/>
      <p:bldP spid="2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148" y="1463569"/>
            <a:ext cx="3600000" cy="3600000"/>
          </a:xfrm>
          <a:prstGeom prst="rect">
            <a:avLst/>
          </a:prstGeom>
          <a:noFill/>
          <a:ln w="9525">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 Placeholder 6"/>
          <p:cNvSpPr>
            <a:spLocks noGrp="1"/>
          </p:cNvSpPr>
          <p:nvPr>
            <p:ph type="body" sz="quarter" idx="12"/>
          </p:nvPr>
        </p:nvSpPr>
        <p:spPr>
          <a:xfrm>
            <a:off x="120649" y="112059"/>
            <a:ext cx="8384721" cy="658800"/>
          </a:xfrm>
        </p:spPr>
        <p:txBody>
          <a:bodyPr>
            <a:normAutofit/>
          </a:bodyPr>
          <a:lstStyle/>
          <a:p>
            <a:r>
              <a:rPr lang="en-IE" dirty="0">
                <a:effectLst/>
              </a:rPr>
              <a:t>Division of Surds</a:t>
            </a:r>
            <a:endParaRPr lang="en-IE" dirty="0">
              <a:solidFill>
                <a:schemeClr val="tx1"/>
              </a:solidFill>
              <a:effectLst/>
            </a:endParaRPr>
          </a:p>
        </p:txBody>
      </p:sp>
      <mc:AlternateContent xmlns:mc="http://schemas.openxmlformats.org/markup-compatibility/2006" xmlns:a14="http://schemas.microsoft.com/office/drawing/2010/main">
        <mc:Choice Requires="a14">
          <p:sp>
            <p:nvSpPr>
              <p:cNvPr id="28" name="TextBox 27"/>
              <p:cNvSpPr txBox="1"/>
              <p:nvPr/>
            </p:nvSpPr>
            <p:spPr>
              <a:xfrm>
                <a:off x="1006619" y="3217539"/>
                <a:ext cx="638444" cy="50520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sz="2400" b="1" i="1" smtClean="0">
                              <a:solidFill>
                                <a:srgbClr val="C00000"/>
                              </a:solidFill>
                              <a:latin typeface="Cambria Math" panose="02040503050406030204" pitchFamily="18" charset="0"/>
                            </a:rPr>
                          </m:ctrlPr>
                        </m:radPr>
                        <m:deg/>
                        <m:e>
                          <m:r>
                            <a:rPr lang="en-IE" sz="2400" b="1" i="1" smtClean="0">
                              <a:solidFill>
                                <a:srgbClr val="C00000"/>
                              </a:solidFill>
                              <a:latin typeface="Cambria Math"/>
                            </a:rPr>
                            <m:t>𝟐</m:t>
                          </m:r>
                        </m:e>
                      </m:rad>
                    </m:oMath>
                  </m:oMathPara>
                </a14:m>
                <a:endParaRPr lang="en-IE" sz="2400" b="1" dirty="0" smtClean="0">
                  <a:solidFill>
                    <a:srgbClr val="C00000"/>
                  </a:solidFill>
                  <a:latin typeface="Cambria" panose="02040503050406030204" pitchFamily="18"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1006619" y="3217539"/>
                <a:ext cx="638444" cy="505203"/>
              </a:xfrm>
              <a:prstGeom prst="rect">
                <a:avLst/>
              </a:prstGeom>
              <a:blipFill rotWithShape="1">
                <a:blip r:embed="rId4"/>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1239247" y="2505488"/>
                <a:ext cx="753091" cy="597408"/>
              </a:xfrm>
              <a:prstGeom prst="rect">
                <a:avLst/>
              </a:prstGeom>
            </p:spPr>
            <p:txBody>
              <a:bodyPr wrap="none">
                <a:spAutoFit/>
              </a:bodyPr>
              <a:lstStyle/>
              <a:p>
                <a14:m>
                  <m:oMath xmlns:m="http://schemas.openxmlformats.org/officeDocument/2006/math">
                    <m:rad>
                      <m:radPr>
                        <m:degHide m:val="on"/>
                        <m:ctrlPr>
                          <a:rPr lang="en-IE" sz="3000" b="1" i="1" smtClean="0">
                            <a:solidFill>
                              <a:srgbClr val="C00000"/>
                            </a:solidFill>
                            <a:latin typeface="Cambria Math" panose="02040503050406030204" pitchFamily="18" charset="0"/>
                          </a:rPr>
                        </m:ctrlPr>
                      </m:radPr>
                      <m:deg/>
                      <m:e>
                        <m:r>
                          <a:rPr lang="en-IE" sz="3000" b="1" i="1" smtClean="0">
                            <a:solidFill>
                              <a:srgbClr val="C00000"/>
                            </a:solidFill>
                            <a:latin typeface="Cambria Math"/>
                          </a:rPr>
                          <m:t>𝟖</m:t>
                        </m:r>
                      </m:e>
                    </m:rad>
                  </m:oMath>
                </a14:m>
                <a:r>
                  <a:rPr lang="en-IE" sz="3000" b="1" dirty="0" smtClean="0">
                    <a:solidFill>
                      <a:srgbClr val="C00000"/>
                    </a:solidFill>
                    <a:latin typeface="Cambria" panose="02040503050406030204" pitchFamily="18" charset="0"/>
                  </a:rPr>
                  <a:t> </a:t>
                </a:r>
                <a:endParaRPr lang="en-IE" sz="3000" dirty="0">
                  <a:solidFill>
                    <a:srgbClr val="C00000"/>
                  </a:solidFill>
                </a:endParaRPr>
              </a:p>
            </p:txBody>
          </p:sp>
        </mc:Choice>
        <mc:Fallback xmlns="">
          <p:sp>
            <p:nvSpPr>
              <p:cNvPr id="31" name="Rectangle 30"/>
              <p:cNvSpPr>
                <a:spLocks noRot="1" noChangeAspect="1" noMove="1" noResize="1" noEditPoints="1" noAdjustHandles="1" noChangeArrowheads="1" noChangeShapeType="1" noTextEdit="1"/>
              </p:cNvSpPr>
              <p:nvPr/>
            </p:nvSpPr>
            <p:spPr>
              <a:xfrm>
                <a:off x="1239247" y="2505488"/>
                <a:ext cx="753091" cy="597408"/>
              </a:xfrm>
              <a:prstGeom prst="rect">
                <a:avLst/>
              </a:prstGeom>
              <a:blipFill rotWithShape="1">
                <a:blip r:embed="rId5"/>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1976955" y="2168171"/>
                <a:ext cx="638444" cy="50520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sz="2400" b="1" i="1" smtClean="0">
                              <a:solidFill>
                                <a:srgbClr val="C00000"/>
                              </a:solidFill>
                              <a:latin typeface="Cambria Math" panose="02040503050406030204" pitchFamily="18" charset="0"/>
                            </a:rPr>
                          </m:ctrlPr>
                        </m:radPr>
                        <m:deg/>
                        <m:e>
                          <m:r>
                            <a:rPr lang="en-IE" sz="2400" b="1" i="1" smtClean="0">
                              <a:solidFill>
                                <a:srgbClr val="C00000"/>
                              </a:solidFill>
                              <a:latin typeface="Cambria Math"/>
                            </a:rPr>
                            <m:t>𝟐</m:t>
                          </m:r>
                        </m:e>
                      </m:rad>
                    </m:oMath>
                  </m:oMathPara>
                </a14:m>
                <a:endParaRPr lang="en-IE" sz="2400" b="1" dirty="0" smtClean="0">
                  <a:solidFill>
                    <a:srgbClr val="C00000"/>
                  </a:solidFill>
                  <a:latin typeface="Cambria" panose="02040503050406030204" pitchFamily="18" charset="0"/>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1976955" y="2168171"/>
                <a:ext cx="638444" cy="505203"/>
              </a:xfrm>
              <a:prstGeom prst="rect">
                <a:avLst/>
              </a:prstGeom>
              <a:blipFill rotWithShape="1">
                <a:blip r:embed="rId6"/>
                <a:stretch>
                  <a:fillRect/>
                </a:stretch>
              </a:blipFill>
            </p:spPr>
            <p:txBody>
              <a:bodyPr/>
              <a:lstStyle/>
              <a:p>
                <a:r>
                  <a:rPr lang="en-IE">
                    <a:noFill/>
                  </a:rPr>
                  <a:t> </a:t>
                </a:r>
              </a:p>
            </p:txBody>
          </p:sp>
        </mc:Fallback>
      </mc:AlternateContent>
      <p:grpSp>
        <p:nvGrpSpPr>
          <p:cNvPr id="33" name="Group 32"/>
          <p:cNvGrpSpPr/>
          <p:nvPr/>
        </p:nvGrpSpPr>
        <p:grpSpPr>
          <a:xfrm>
            <a:off x="2855764" y="3811070"/>
            <a:ext cx="197996" cy="339241"/>
            <a:chOff x="3155326" y="3619567"/>
            <a:chExt cx="197996" cy="339241"/>
          </a:xfrm>
        </p:grpSpPr>
        <p:cxnSp>
          <p:nvCxnSpPr>
            <p:cNvPr id="34" name="Straight Connector 33"/>
            <p:cNvCxnSpPr/>
            <p:nvPr/>
          </p:nvCxnSpPr>
          <p:spPr bwMode="auto">
            <a:xfrm>
              <a:off x="3335828" y="3619567"/>
              <a:ext cx="0" cy="339241"/>
            </a:xfrm>
            <a:prstGeom prst="line">
              <a:avLst/>
            </a:prstGeom>
            <a:solidFill>
              <a:schemeClr val="hlink">
                <a:alpha val="64999"/>
              </a:schemeClr>
            </a:solidFill>
            <a:ln w="28575" cap="flat" cmpd="sng" algn="ctr">
              <a:solidFill>
                <a:schemeClr val="tx1"/>
              </a:solidFill>
              <a:prstDash val="solid"/>
              <a:round/>
              <a:headEnd type="none" w="med" len="med"/>
              <a:tailEnd type="none" w="med" len="med"/>
            </a:ln>
            <a:effectLst/>
          </p:spPr>
        </p:cxnSp>
        <p:cxnSp>
          <p:nvCxnSpPr>
            <p:cNvPr id="36" name="Straight Connector 35"/>
            <p:cNvCxnSpPr/>
            <p:nvPr/>
          </p:nvCxnSpPr>
          <p:spPr bwMode="auto">
            <a:xfrm flipH="1">
              <a:off x="3155326" y="3943114"/>
              <a:ext cx="197996" cy="0"/>
            </a:xfrm>
            <a:prstGeom prst="line">
              <a:avLst/>
            </a:prstGeom>
            <a:solidFill>
              <a:schemeClr val="hlink">
                <a:alpha val="64999"/>
              </a:schemeClr>
            </a:solidFill>
            <a:ln w="28575" cap="flat" cmpd="sng" algn="ctr">
              <a:solidFill>
                <a:schemeClr val="tx1"/>
              </a:solidFill>
              <a:prstDash val="solid"/>
              <a:round/>
              <a:headEnd type="none" w="med" len="med"/>
              <a:tailEnd type="none" w="med" len="med"/>
            </a:ln>
            <a:effectLst/>
          </p:spPr>
        </p:cxnSp>
      </p:grpSp>
      <p:sp>
        <p:nvSpPr>
          <p:cNvPr id="41" name="Isosceles Triangle 40"/>
          <p:cNvSpPr/>
          <p:nvPr/>
        </p:nvSpPr>
        <p:spPr bwMode="auto">
          <a:xfrm>
            <a:off x="973978" y="1948728"/>
            <a:ext cx="2160000" cy="2376000"/>
          </a:xfrm>
          <a:prstGeom prst="triangle">
            <a:avLst>
              <a:gd name="adj" fmla="val 100000"/>
            </a:avLst>
          </a:prstGeom>
          <a:solidFill>
            <a:schemeClr val="accent3">
              <a:lumMod val="20000"/>
              <a:lumOff val="80000"/>
              <a:alpha val="6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endParaRPr kumimoji="0" lang="en-IE" sz="2400" b="0" i="0" u="none" strike="noStrike" cap="none" normalizeH="0" baseline="0" dirty="0" smtClean="0">
              <a:ln>
                <a:noFill/>
              </a:ln>
              <a:solidFill>
                <a:schemeClr val="tx1"/>
              </a:solidFill>
              <a:effectLst/>
              <a:latin typeface="Times New Roman" pitchFamily="18" charset="0"/>
            </a:endParaRPr>
          </a:p>
        </p:txBody>
      </p:sp>
      <p:cxnSp>
        <p:nvCxnSpPr>
          <p:cNvPr id="42" name="Straight Connector 41"/>
          <p:cNvCxnSpPr/>
          <p:nvPr/>
        </p:nvCxnSpPr>
        <p:spPr bwMode="auto">
          <a:xfrm flipV="1">
            <a:off x="2036147" y="1839388"/>
            <a:ext cx="1133419" cy="1277929"/>
          </a:xfrm>
          <a:prstGeom prst="line">
            <a:avLst/>
          </a:prstGeom>
          <a:solidFill>
            <a:schemeClr val="hlink">
              <a:alpha val="64999"/>
            </a:schemeClr>
          </a:solidFill>
          <a:ln w="63500" cap="flat" cmpd="sng" algn="ctr">
            <a:solidFill>
              <a:schemeClr val="accent1"/>
            </a:solidFill>
            <a:prstDash val="solid"/>
            <a:round/>
            <a:headEnd type="triangle" w="med" len="med"/>
            <a:tailEnd type="triangle" w="med" len="med"/>
          </a:ln>
          <a:effectLst/>
        </p:spPr>
      </p:cxnSp>
      <p:sp>
        <p:nvSpPr>
          <p:cNvPr id="50" name="TextBox 49"/>
          <p:cNvSpPr txBox="1"/>
          <p:nvPr/>
        </p:nvSpPr>
        <p:spPr>
          <a:xfrm>
            <a:off x="4411058" y="1418703"/>
            <a:ext cx="2345322" cy="584775"/>
          </a:xfrm>
          <a:prstGeom prst="rect">
            <a:avLst/>
          </a:prstGeom>
          <a:noFill/>
        </p:spPr>
        <p:txBody>
          <a:bodyPr wrap="none" rtlCol="0">
            <a:spAutoFit/>
          </a:bodyPr>
          <a:lstStyle/>
          <a:p>
            <a:r>
              <a:rPr lang="en-IE" sz="3200" b="1" u="sng" dirty="0" smtClean="0">
                <a:solidFill>
                  <a:srgbClr val="C00000"/>
                </a:solidFill>
                <a:latin typeface="Cambria" panose="02040503050406030204" pitchFamily="18" charset="0"/>
              </a:rPr>
              <a:t>Graphically</a:t>
            </a:r>
          </a:p>
        </p:txBody>
      </p:sp>
      <mc:AlternateContent xmlns:mc="http://schemas.openxmlformats.org/markup-compatibility/2006" xmlns:a14="http://schemas.microsoft.com/office/drawing/2010/main">
        <mc:Choice Requires="a14">
          <p:sp>
            <p:nvSpPr>
              <p:cNvPr id="51" name="TextBox 50"/>
              <p:cNvSpPr txBox="1"/>
              <p:nvPr/>
            </p:nvSpPr>
            <p:spPr>
              <a:xfrm>
                <a:off x="4215112" y="1841213"/>
                <a:ext cx="638444" cy="9383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2400" b="1" i="1" smtClean="0">
                              <a:solidFill>
                                <a:srgbClr val="C00000"/>
                              </a:solidFill>
                              <a:latin typeface="Cambria Math" panose="02040503050406030204" pitchFamily="18" charset="0"/>
                            </a:rPr>
                          </m:ctrlPr>
                        </m:fPr>
                        <m:num>
                          <m:rad>
                            <m:radPr>
                              <m:degHide m:val="on"/>
                              <m:ctrlPr>
                                <a:rPr lang="en-IE" sz="2400" b="1" i="1" smtClean="0">
                                  <a:solidFill>
                                    <a:srgbClr val="C00000"/>
                                  </a:solidFill>
                                  <a:latin typeface="Cambria Math" panose="02040503050406030204" pitchFamily="18" charset="0"/>
                                </a:rPr>
                              </m:ctrlPr>
                            </m:radPr>
                            <m:deg/>
                            <m:e>
                              <m:r>
                                <a:rPr lang="en-IE" sz="2400" b="1" i="1" smtClean="0">
                                  <a:solidFill>
                                    <a:srgbClr val="C00000"/>
                                  </a:solidFill>
                                  <a:latin typeface="Cambria Math"/>
                                </a:rPr>
                                <m:t>𝟖</m:t>
                              </m:r>
                            </m:e>
                          </m:rad>
                        </m:num>
                        <m:den>
                          <m:rad>
                            <m:radPr>
                              <m:degHide m:val="on"/>
                              <m:ctrlPr>
                                <a:rPr lang="en-IE" sz="2400" b="1" i="1">
                                  <a:solidFill>
                                    <a:srgbClr val="C00000"/>
                                  </a:solidFill>
                                  <a:latin typeface="Cambria Math" panose="02040503050406030204" pitchFamily="18" charset="0"/>
                                </a:rPr>
                              </m:ctrlPr>
                            </m:radPr>
                            <m:deg/>
                            <m:e>
                              <m:r>
                                <a:rPr lang="en-IE" sz="2400" b="1" i="1">
                                  <a:solidFill>
                                    <a:srgbClr val="C00000"/>
                                  </a:solidFill>
                                  <a:latin typeface="Cambria Math"/>
                                </a:rPr>
                                <m:t>𝟐</m:t>
                              </m:r>
                            </m:e>
                          </m:rad>
                        </m:den>
                      </m:f>
                    </m:oMath>
                  </m:oMathPara>
                </a14:m>
                <a:endParaRPr lang="en-IE" sz="2400" b="1" dirty="0" smtClean="0">
                  <a:solidFill>
                    <a:srgbClr val="C00000"/>
                  </a:solidFill>
                  <a:latin typeface="Cambria" panose="02040503050406030204" pitchFamily="18" charset="0"/>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4215112" y="1841213"/>
                <a:ext cx="638444" cy="938334"/>
              </a:xfrm>
              <a:prstGeom prst="rect">
                <a:avLst/>
              </a:prstGeom>
              <a:blipFill rotWithShape="1">
                <a:blip r:embed="rId7"/>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5828487" y="1840572"/>
                <a:ext cx="1728037" cy="9396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IE" sz="2400" b="1" i="0" smtClean="0">
                          <a:solidFill>
                            <a:srgbClr val="C00000"/>
                          </a:solidFill>
                          <a:latin typeface="Cambria Math"/>
                        </a:rPr>
                        <m:t> </m:t>
                      </m:r>
                      <m:f>
                        <m:fPr>
                          <m:ctrlPr>
                            <a:rPr lang="en-IE" sz="2400" b="1" i="1">
                              <a:solidFill>
                                <a:srgbClr val="C00000"/>
                              </a:solidFill>
                              <a:latin typeface="Cambria Math" panose="02040503050406030204" pitchFamily="18" charset="0"/>
                            </a:rPr>
                          </m:ctrlPr>
                        </m:fPr>
                        <m:num>
                          <m:rad>
                            <m:radPr>
                              <m:degHide m:val="on"/>
                              <m:ctrlPr>
                                <a:rPr lang="en-IE" sz="2400" b="1" i="1">
                                  <a:solidFill>
                                    <a:srgbClr val="C00000"/>
                                  </a:solidFill>
                                  <a:latin typeface="Cambria Math" panose="02040503050406030204" pitchFamily="18" charset="0"/>
                                </a:rPr>
                              </m:ctrlPr>
                            </m:radPr>
                            <m:deg/>
                            <m:e>
                              <m:r>
                                <a:rPr lang="en-IE" sz="2400" b="1" i="1">
                                  <a:solidFill>
                                    <a:srgbClr val="C00000"/>
                                  </a:solidFill>
                                  <a:latin typeface="Cambria Math"/>
                                </a:rPr>
                                <m:t>𝟖</m:t>
                              </m:r>
                            </m:e>
                          </m:rad>
                        </m:num>
                        <m:den>
                          <m:rad>
                            <m:radPr>
                              <m:degHide m:val="on"/>
                              <m:ctrlPr>
                                <a:rPr lang="en-IE" sz="2400" b="1" i="1">
                                  <a:solidFill>
                                    <a:srgbClr val="C00000"/>
                                  </a:solidFill>
                                  <a:latin typeface="Cambria Math" panose="02040503050406030204" pitchFamily="18" charset="0"/>
                                </a:rPr>
                              </m:ctrlPr>
                            </m:radPr>
                            <m:deg/>
                            <m:e>
                              <m:r>
                                <a:rPr lang="en-IE" sz="2400" b="1" i="1">
                                  <a:solidFill>
                                    <a:srgbClr val="C00000"/>
                                  </a:solidFill>
                                  <a:latin typeface="Cambria Math"/>
                                </a:rPr>
                                <m:t>𝟐</m:t>
                              </m:r>
                            </m:e>
                          </m:rad>
                        </m:den>
                      </m:f>
                      <m:r>
                        <a:rPr lang="en-IE" sz="2400" b="1" i="1" smtClean="0">
                          <a:solidFill>
                            <a:srgbClr val="C00000"/>
                          </a:solidFill>
                          <a:latin typeface="Cambria Math"/>
                        </a:rPr>
                        <m:t>=</m:t>
                      </m:r>
                      <m:f>
                        <m:fPr>
                          <m:ctrlPr>
                            <a:rPr lang="en-IE" sz="2400" b="1" i="1">
                              <a:solidFill>
                                <a:srgbClr val="C00000"/>
                              </a:solidFill>
                              <a:latin typeface="Cambria Math" panose="02040503050406030204" pitchFamily="18" charset="0"/>
                            </a:rPr>
                          </m:ctrlPr>
                        </m:fPr>
                        <m:num>
                          <m:r>
                            <a:rPr lang="en-IE" sz="2400" b="1" i="1" dirty="0">
                              <a:solidFill>
                                <a:srgbClr val="C00000"/>
                              </a:solidFill>
                              <a:latin typeface="Cambria Math"/>
                            </a:rPr>
                            <m:t>𝟐</m:t>
                          </m:r>
                          <m:rad>
                            <m:radPr>
                              <m:degHide m:val="on"/>
                              <m:ctrlPr>
                                <a:rPr lang="en-IE" sz="2400" b="1" i="1">
                                  <a:solidFill>
                                    <a:srgbClr val="C00000"/>
                                  </a:solidFill>
                                  <a:latin typeface="Cambria Math" panose="02040503050406030204" pitchFamily="18" charset="0"/>
                                </a:rPr>
                              </m:ctrlPr>
                            </m:radPr>
                            <m:deg/>
                            <m:e>
                              <m:r>
                                <a:rPr lang="en-IE" sz="2400" b="1" i="1">
                                  <a:solidFill>
                                    <a:srgbClr val="C00000"/>
                                  </a:solidFill>
                                  <a:latin typeface="Cambria Math"/>
                                </a:rPr>
                                <m:t>𝟐</m:t>
                              </m:r>
                            </m:e>
                          </m:rad>
                        </m:num>
                        <m:den>
                          <m:rad>
                            <m:radPr>
                              <m:degHide m:val="on"/>
                              <m:ctrlPr>
                                <a:rPr lang="en-IE" sz="2400" b="1" i="1">
                                  <a:solidFill>
                                    <a:srgbClr val="C00000"/>
                                  </a:solidFill>
                                  <a:latin typeface="Cambria Math" panose="02040503050406030204" pitchFamily="18" charset="0"/>
                                </a:rPr>
                              </m:ctrlPr>
                            </m:radPr>
                            <m:deg/>
                            <m:e>
                              <m:r>
                                <a:rPr lang="en-IE" sz="2400" b="1" i="1">
                                  <a:solidFill>
                                    <a:srgbClr val="C00000"/>
                                  </a:solidFill>
                                  <a:latin typeface="Cambria Math"/>
                                </a:rPr>
                                <m:t>𝟐</m:t>
                              </m:r>
                            </m:e>
                          </m:rad>
                        </m:den>
                      </m:f>
                    </m:oMath>
                  </m:oMathPara>
                </a14:m>
                <a:endParaRPr lang="en-IE" sz="2400" b="1" dirty="0" smtClean="0">
                  <a:solidFill>
                    <a:srgbClr val="C00000"/>
                  </a:solidFill>
                  <a:latin typeface="Cambria" panose="02040503050406030204" pitchFamily="18" charset="0"/>
                </a:endParaRPr>
              </a:p>
            </p:txBody>
          </p:sp>
        </mc:Choice>
        <mc:Fallback xmlns="">
          <p:sp>
            <p:nvSpPr>
              <p:cNvPr id="52" name="TextBox 51"/>
              <p:cNvSpPr txBox="1">
                <a:spLocks noRot="1" noChangeAspect="1" noMove="1" noResize="1" noEditPoints="1" noAdjustHandles="1" noChangeArrowheads="1" noChangeShapeType="1" noTextEdit="1"/>
              </p:cNvSpPr>
              <p:nvPr/>
            </p:nvSpPr>
            <p:spPr>
              <a:xfrm>
                <a:off x="5828487" y="1840572"/>
                <a:ext cx="1728037" cy="939616"/>
              </a:xfrm>
              <a:prstGeom prst="rect">
                <a:avLst/>
              </a:prstGeom>
              <a:blipFill rotWithShape="1">
                <a:blip r:embed="rId8"/>
                <a:stretch>
                  <a:fillRect/>
                </a:stretch>
              </a:blipFill>
            </p:spPr>
            <p:txBody>
              <a:bodyPr/>
              <a:lstStyle/>
              <a:p>
                <a:r>
                  <a:rPr lang="en-IE">
                    <a:noFill/>
                  </a:rPr>
                  <a:t> </a:t>
                </a:r>
              </a:p>
            </p:txBody>
          </p:sp>
        </mc:Fallback>
      </mc:AlternateContent>
      <p:sp>
        <p:nvSpPr>
          <p:cNvPr id="53" name="TextBox 52"/>
          <p:cNvSpPr txBox="1"/>
          <p:nvPr/>
        </p:nvSpPr>
        <p:spPr>
          <a:xfrm>
            <a:off x="4411058" y="3034927"/>
            <a:ext cx="2656305" cy="584775"/>
          </a:xfrm>
          <a:prstGeom prst="rect">
            <a:avLst/>
          </a:prstGeom>
          <a:noFill/>
        </p:spPr>
        <p:txBody>
          <a:bodyPr wrap="none" rtlCol="0">
            <a:spAutoFit/>
          </a:bodyPr>
          <a:lstStyle/>
          <a:p>
            <a:r>
              <a:rPr lang="en-IE" sz="3200" b="1" u="sng" dirty="0" smtClean="0">
                <a:solidFill>
                  <a:srgbClr val="C00000"/>
                </a:solidFill>
                <a:latin typeface="Cambria" panose="02040503050406030204" pitchFamily="18" charset="0"/>
              </a:rPr>
              <a:t>Algebraically</a:t>
            </a:r>
          </a:p>
        </p:txBody>
      </p:sp>
      <mc:AlternateContent xmlns:mc="http://schemas.openxmlformats.org/markup-compatibility/2006" xmlns:a14="http://schemas.microsoft.com/office/drawing/2010/main">
        <mc:Choice Requires="a14">
          <p:sp>
            <p:nvSpPr>
              <p:cNvPr id="54" name="TextBox 53"/>
              <p:cNvSpPr txBox="1"/>
              <p:nvPr/>
            </p:nvSpPr>
            <p:spPr>
              <a:xfrm>
                <a:off x="4338633" y="3650727"/>
                <a:ext cx="638444" cy="9383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2400" b="1" i="1" smtClean="0">
                              <a:solidFill>
                                <a:srgbClr val="C00000"/>
                              </a:solidFill>
                              <a:latin typeface="Cambria Math" panose="02040503050406030204" pitchFamily="18" charset="0"/>
                            </a:rPr>
                          </m:ctrlPr>
                        </m:fPr>
                        <m:num>
                          <m:rad>
                            <m:radPr>
                              <m:degHide m:val="on"/>
                              <m:ctrlPr>
                                <a:rPr lang="en-IE" sz="2400" b="1" i="1">
                                  <a:solidFill>
                                    <a:srgbClr val="C00000"/>
                                  </a:solidFill>
                                  <a:latin typeface="Cambria Math" panose="02040503050406030204" pitchFamily="18" charset="0"/>
                                </a:rPr>
                              </m:ctrlPr>
                            </m:radPr>
                            <m:deg/>
                            <m:e>
                              <m:r>
                                <a:rPr lang="en-IE" sz="2400" b="1" i="1">
                                  <a:solidFill>
                                    <a:srgbClr val="C00000"/>
                                  </a:solidFill>
                                  <a:latin typeface="Cambria Math"/>
                                </a:rPr>
                                <m:t>𝟖</m:t>
                              </m:r>
                            </m:e>
                          </m:rad>
                        </m:num>
                        <m:den>
                          <m:rad>
                            <m:radPr>
                              <m:degHide m:val="on"/>
                              <m:ctrlPr>
                                <a:rPr lang="en-IE" sz="2400" b="1" i="1">
                                  <a:solidFill>
                                    <a:srgbClr val="C00000"/>
                                  </a:solidFill>
                                  <a:latin typeface="Cambria Math" panose="02040503050406030204" pitchFamily="18" charset="0"/>
                                </a:rPr>
                              </m:ctrlPr>
                            </m:radPr>
                            <m:deg/>
                            <m:e>
                              <m:r>
                                <a:rPr lang="en-IE" sz="2400" b="1" i="1">
                                  <a:solidFill>
                                    <a:srgbClr val="C00000"/>
                                  </a:solidFill>
                                  <a:latin typeface="Cambria Math"/>
                                </a:rPr>
                                <m:t>𝟐</m:t>
                              </m:r>
                            </m:e>
                          </m:rad>
                        </m:den>
                      </m:f>
                    </m:oMath>
                  </m:oMathPara>
                </a14:m>
                <a:endParaRPr lang="en-IE" sz="2400" b="1" dirty="0" smtClean="0">
                  <a:solidFill>
                    <a:srgbClr val="C00000"/>
                  </a:solidFill>
                  <a:latin typeface="Cambria" panose="02040503050406030204" pitchFamily="18" charset="0"/>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4338633" y="3650727"/>
                <a:ext cx="638444" cy="938334"/>
              </a:xfrm>
              <a:prstGeom prst="rect">
                <a:avLst/>
              </a:prstGeom>
              <a:blipFill rotWithShape="1">
                <a:blip r:embed="rId9"/>
                <a:stretch>
                  <a:fillRect/>
                </a:stretch>
              </a:blipFill>
            </p:spPr>
            <p:txBody>
              <a:bodyPr/>
              <a:lstStyle/>
              <a:p>
                <a:r>
                  <a:rPr lang="en-IE">
                    <a:noFill/>
                  </a:rPr>
                  <a:t> </a:t>
                </a:r>
              </a:p>
            </p:txBody>
          </p:sp>
        </mc:Fallback>
      </mc:AlternateContent>
      <p:sp>
        <p:nvSpPr>
          <p:cNvPr id="58" name="Oval 57"/>
          <p:cNvSpPr/>
          <p:nvPr/>
        </p:nvSpPr>
        <p:spPr>
          <a:xfrm>
            <a:off x="4379577" y="3587949"/>
            <a:ext cx="638444" cy="1064171"/>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rgbClr val="C00000"/>
              </a:solidFill>
            </a:endParaRPr>
          </a:p>
        </p:txBody>
      </p:sp>
      <p:cxnSp>
        <p:nvCxnSpPr>
          <p:cNvPr id="59" name="Straight Connector 58"/>
          <p:cNvCxnSpPr/>
          <p:nvPr/>
        </p:nvCxnSpPr>
        <p:spPr bwMode="auto">
          <a:xfrm flipV="1">
            <a:off x="941363" y="3062861"/>
            <a:ext cx="1133419" cy="1277929"/>
          </a:xfrm>
          <a:prstGeom prst="line">
            <a:avLst/>
          </a:prstGeom>
          <a:solidFill>
            <a:schemeClr val="hlink">
              <a:alpha val="64999"/>
            </a:schemeClr>
          </a:solidFill>
          <a:ln w="63500" cap="flat" cmpd="sng" algn="ctr">
            <a:solidFill>
              <a:schemeClr val="accent1"/>
            </a:solidFill>
            <a:prstDash val="solid"/>
            <a:round/>
            <a:headEnd type="triangle" w="med" len="med"/>
            <a:tailEnd type="triangle" w="med" len="med"/>
          </a:ln>
          <a:effectLst/>
        </p:spPr>
      </p:cxnSp>
      <p:cxnSp>
        <p:nvCxnSpPr>
          <p:cNvPr id="43" name="Straight Arrow Connector 42"/>
          <p:cNvCxnSpPr/>
          <p:nvPr/>
        </p:nvCxnSpPr>
        <p:spPr bwMode="auto">
          <a:xfrm flipV="1">
            <a:off x="940542" y="1877477"/>
            <a:ext cx="2193436" cy="2448000"/>
          </a:xfrm>
          <a:prstGeom prst="straightConnector1">
            <a:avLst/>
          </a:prstGeom>
          <a:solidFill>
            <a:schemeClr val="hlink">
              <a:alpha val="64999"/>
            </a:schemeClr>
          </a:solidFill>
          <a:ln w="53975" cap="flat" cmpd="sng" algn="ctr">
            <a:solidFill>
              <a:srgbClr val="FF0000"/>
            </a:solidFill>
            <a:prstDash val="solid"/>
            <a:round/>
            <a:headEnd type="arrow"/>
            <a:tailEnd type="arrow"/>
          </a:ln>
          <a:effectLst/>
        </p:spPr>
      </p:cxnSp>
      <mc:AlternateContent xmlns:mc="http://schemas.openxmlformats.org/markup-compatibility/2006" xmlns:a14="http://schemas.microsoft.com/office/drawing/2010/main">
        <mc:Choice Requires="a14">
          <p:sp>
            <p:nvSpPr>
              <p:cNvPr id="6" name="Rectangle 5"/>
              <p:cNvSpPr/>
              <p:nvPr/>
            </p:nvSpPr>
            <p:spPr>
              <a:xfrm>
                <a:off x="5351703" y="2079548"/>
                <a:ext cx="73930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IE" sz="2400" b="1" i="0" smtClean="0">
                          <a:solidFill>
                            <a:srgbClr val="C00000"/>
                          </a:solidFill>
                          <a:latin typeface="Cambria Math"/>
                        </a:rPr>
                        <m:t>   </m:t>
                      </m:r>
                      <m:r>
                        <m:rPr>
                          <m:nor/>
                        </m:rPr>
                        <a:rPr lang="en-IE" sz="2400" b="1">
                          <a:solidFill>
                            <a:srgbClr val="C00000"/>
                          </a:solidFill>
                          <a:latin typeface="Cambria Math"/>
                        </a:rPr>
                        <m:t>or</m:t>
                      </m:r>
                    </m:oMath>
                  </m:oMathPara>
                </a14:m>
                <a:endParaRPr lang="en-IE" dirty="0"/>
              </a:p>
            </p:txBody>
          </p:sp>
        </mc:Choice>
        <mc:Fallback xmlns="">
          <p:sp>
            <p:nvSpPr>
              <p:cNvPr id="6" name="Rectangle 5"/>
              <p:cNvSpPr>
                <a:spLocks noRot="1" noChangeAspect="1" noMove="1" noResize="1" noEditPoints="1" noAdjustHandles="1" noChangeArrowheads="1" noChangeShapeType="1" noTextEdit="1"/>
              </p:cNvSpPr>
              <p:nvPr/>
            </p:nvSpPr>
            <p:spPr>
              <a:xfrm>
                <a:off x="5351703" y="2079548"/>
                <a:ext cx="739305" cy="461665"/>
              </a:xfrm>
              <a:prstGeom prst="rect">
                <a:avLst/>
              </a:prstGeom>
              <a:blipFill rotWithShape="1">
                <a:blip r:embed="rId10"/>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7556524" y="2120167"/>
                <a:ext cx="75103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sz="2400" b="1" i="1" smtClean="0">
                          <a:solidFill>
                            <a:srgbClr val="C00000"/>
                          </a:solidFill>
                          <a:latin typeface="Cambria Math"/>
                        </a:rPr>
                        <m:t>=</m:t>
                      </m:r>
                      <m:r>
                        <a:rPr lang="en-IE" sz="2400" b="1" i="1" smtClean="0">
                          <a:solidFill>
                            <a:srgbClr val="C00000"/>
                          </a:solidFill>
                          <a:latin typeface="Cambria Math"/>
                        </a:rPr>
                        <m:t>𝟐</m:t>
                      </m:r>
                    </m:oMath>
                  </m:oMathPara>
                </a14:m>
                <a:endParaRPr lang="en-IE" sz="2400" b="1" dirty="0" smtClean="0">
                  <a:solidFill>
                    <a:srgbClr val="C00000"/>
                  </a:solidFill>
                  <a:latin typeface="Cambria" panose="02040503050406030204" pitchFamily="18" charset="0"/>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7556524" y="2120167"/>
                <a:ext cx="751039" cy="461665"/>
              </a:xfrm>
              <a:prstGeom prst="rect">
                <a:avLst/>
              </a:prstGeom>
              <a:blipFill rotWithShape="1">
                <a:blip r:embed="rId11"/>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5111464" y="3650118"/>
                <a:ext cx="1434046" cy="939553"/>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IE" sz="2400" b="1" i="1" smtClean="0">
                          <a:solidFill>
                            <a:srgbClr val="C00000"/>
                          </a:solidFill>
                          <a:latin typeface="Cambria Math"/>
                        </a:rPr>
                        <m:t>=</m:t>
                      </m:r>
                      <m:f>
                        <m:fPr>
                          <m:ctrlPr>
                            <a:rPr lang="en-IE" sz="2400" b="1" i="1" smtClean="0">
                              <a:solidFill>
                                <a:srgbClr val="C00000"/>
                              </a:solidFill>
                              <a:latin typeface="Cambria Math" panose="02040503050406030204" pitchFamily="18" charset="0"/>
                            </a:rPr>
                          </m:ctrlPr>
                        </m:fPr>
                        <m:num>
                          <m:rad>
                            <m:radPr>
                              <m:degHide m:val="on"/>
                              <m:ctrlPr>
                                <a:rPr lang="en-IE" sz="2400" b="1" i="1" smtClean="0">
                                  <a:solidFill>
                                    <a:srgbClr val="C00000"/>
                                  </a:solidFill>
                                  <a:latin typeface="Cambria Math" panose="02040503050406030204" pitchFamily="18" charset="0"/>
                                </a:rPr>
                              </m:ctrlPr>
                            </m:radPr>
                            <m:deg/>
                            <m:e>
                              <m:r>
                                <a:rPr lang="en-IE" sz="2400" b="1" i="1" smtClean="0">
                                  <a:solidFill>
                                    <a:srgbClr val="C00000"/>
                                  </a:solidFill>
                                  <a:latin typeface="Cambria Math"/>
                                </a:rPr>
                                <m:t>𝟒</m:t>
                              </m:r>
                              <m:r>
                                <a:rPr lang="en-IE" sz="2400" b="1" i="1" smtClean="0">
                                  <a:solidFill>
                                    <a:srgbClr val="C00000"/>
                                  </a:solidFill>
                                  <a:latin typeface="Cambria Math"/>
                                </a:rPr>
                                <m:t> </m:t>
                              </m:r>
                              <m:r>
                                <a:rPr lang="en-IE" sz="2400" b="1" i="0" smtClean="0">
                                  <a:solidFill>
                                    <a:srgbClr val="C00000"/>
                                  </a:solidFill>
                                  <a:latin typeface="Cambria Math"/>
                                </a:rPr>
                                <m:t>𝐱</m:t>
                              </m:r>
                              <m:r>
                                <a:rPr lang="en-IE" sz="2400" b="1" i="1" smtClean="0">
                                  <a:solidFill>
                                    <a:srgbClr val="C00000"/>
                                  </a:solidFill>
                                  <a:latin typeface="Cambria Math"/>
                                </a:rPr>
                                <m:t> </m:t>
                              </m:r>
                              <m:r>
                                <a:rPr lang="en-IE" sz="2400" b="1" i="1" smtClean="0">
                                  <a:solidFill>
                                    <a:srgbClr val="C00000"/>
                                  </a:solidFill>
                                  <a:latin typeface="Cambria Math"/>
                                </a:rPr>
                                <m:t>𝟐</m:t>
                              </m:r>
                            </m:e>
                          </m:rad>
                        </m:num>
                        <m:den>
                          <m:rad>
                            <m:radPr>
                              <m:degHide m:val="on"/>
                              <m:ctrlPr>
                                <a:rPr lang="en-IE" sz="2400" b="1" i="1">
                                  <a:solidFill>
                                    <a:srgbClr val="C00000"/>
                                  </a:solidFill>
                                  <a:latin typeface="Cambria Math" panose="02040503050406030204" pitchFamily="18" charset="0"/>
                                </a:rPr>
                              </m:ctrlPr>
                            </m:radPr>
                            <m:deg/>
                            <m:e>
                              <m:r>
                                <a:rPr lang="en-IE" sz="2400" b="1" i="1">
                                  <a:solidFill>
                                    <a:srgbClr val="C00000"/>
                                  </a:solidFill>
                                  <a:latin typeface="Cambria Math"/>
                                </a:rPr>
                                <m:t>𝟐</m:t>
                              </m:r>
                            </m:e>
                          </m:rad>
                        </m:den>
                      </m:f>
                    </m:oMath>
                  </m:oMathPara>
                </a14:m>
                <a:endParaRPr lang="en-IE" sz="2400" b="1" dirty="0" smtClean="0">
                  <a:solidFill>
                    <a:srgbClr val="C00000"/>
                  </a:solidFill>
                  <a:latin typeface="Cambria" panose="02040503050406030204" pitchFamily="18" charset="0"/>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5111464" y="3650118"/>
                <a:ext cx="1434046" cy="939553"/>
              </a:xfrm>
              <a:prstGeom prst="rect">
                <a:avLst/>
              </a:prstGeom>
              <a:blipFill rotWithShape="1">
                <a:blip r:embed="rId12"/>
                <a:stretch>
                  <a:fillRect/>
                </a:stretch>
              </a:blipFill>
              <a:ln w="47625">
                <a:no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5111464" y="4644820"/>
                <a:ext cx="1674484" cy="939616"/>
              </a:xfrm>
              <a:prstGeom prst="rect">
                <a:avLst/>
              </a:prstGeom>
              <a:noFill/>
              <a:ln w="47625">
                <a:noFill/>
              </a:ln>
            </p:spPr>
            <p:txBody>
              <a:bodyPr wrap="square" rtlCol="0">
                <a:spAutoFit/>
              </a:bodyPr>
              <a:lstStyle/>
              <a:p>
                <a:pPr/>
                <a14:m>
                  <m:oMathPara xmlns:m="http://schemas.openxmlformats.org/officeDocument/2006/math">
                    <m:oMathParaPr>
                      <m:jc m:val="left"/>
                    </m:oMathParaPr>
                    <m:oMath xmlns:m="http://schemas.openxmlformats.org/officeDocument/2006/math">
                      <m:r>
                        <a:rPr lang="en-IE" sz="2400" b="1" i="1" smtClean="0">
                          <a:solidFill>
                            <a:srgbClr val="C00000"/>
                          </a:solidFill>
                          <a:latin typeface="Cambria Math"/>
                        </a:rPr>
                        <m:t>=</m:t>
                      </m:r>
                      <m:f>
                        <m:fPr>
                          <m:ctrlPr>
                            <a:rPr lang="en-IE" sz="2400" b="1" i="1" smtClean="0">
                              <a:solidFill>
                                <a:srgbClr val="C00000"/>
                              </a:solidFill>
                              <a:latin typeface="Cambria Math" panose="02040503050406030204" pitchFamily="18" charset="0"/>
                            </a:rPr>
                          </m:ctrlPr>
                        </m:fPr>
                        <m:num>
                          <m:rad>
                            <m:radPr>
                              <m:degHide m:val="on"/>
                              <m:ctrlPr>
                                <a:rPr lang="en-IE" sz="2400" b="1" i="1" smtClean="0">
                                  <a:solidFill>
                                    <a:srgbClr val="C00000"/>
                                  </a:solidFill>
                                  <a:latin typeface="Cambria Math" panose="02040503050406030204" pitchFamily="18" charset="0"/>
                                </a:rPr>
                              </m:ctrlPr>
                            </m:radPr>
                            <m:deg/>
                            <m:e>
                              <m:r>
                                <a:rPr lang="en-IE" sz="2400" b="1" i="1" smtClean="0">
                                  <a:solidFill>
                                    <a:srgbClr val="C00000"/>
                                  </a:solidFill>
                                  <a:latin typeface="Cambria Math"/>
                                </a:rPr>
                                <m:t>𝟒</m:t>
                              </m:r>
                              <m:r>
                                <a:rPr lang="en-IE" sz="2400" b="1" i="1" smtClean="0">
                                  <a:solidFill>
                                    <a:srgbClr val="C00000"/>
                                  </a:solidFill>
                                  <a:latin typeface="Cambria Math"/>
                                </a:rPr>
                                <m:t> </m:t>
                              </m:r>
                            </m:e>
                          </m:rad>
                          <m:r>
                            <a:rPr lang="en-IE" sz="2400" b="1" i="1" smtClean="0">
                              <a:solidFill>
                                <a:srgbClr val="C00000"/>
                              </a:solidFill>
                              <a:latin typeface="Cambria Math"/>
                            </a:rPr>
                            <m:t> </m:t>
                          </m:r>
                          <m:rad>
                            <m:radPr>
                              <m:degHide m:val="on"/>
                              <m:ctrlPr>
                                <a:rPr lang="en-IE" sz="2400" b="1" i="1" smtClean="0">
                                  <a:solidFill>
                                    <a:srgbClr val="C00000"/>
                                  </a:solidFill>
                                  <a:latin typeface="Cambria Math" panose="02040503050406030204" pitchFamily="18" charset="0"/>
                                </a:rPr>
                              </m:ctrlPr>
                            </m:radPr>
                            <m:deg/>
                            <m:e>
                              <m:r>
                                <a:rPr lang="en-IE" sz="2400" b="1" i="1" smtClean="0">
                                  <a:solidFill>
                                    <a:srgbClr val="C00000"/>
                                  </a:solidFill>
                                  <a:latin typeface="Cambria Math"/>
                                </a:rPr>
                                <m:t>𝟐</m:t>
                              </m:r>
                            </m:e>
                          </m:rad>
                          <m:r>
                            <a:rPr lang="en-IE" sz="2400" b="1" i="1" smtClean="0">
                              <a:solidFill>
                                <a:srgbClr val="C00000"/>
                              </a:solidFill>
                              <a:latin typeface="Cambria Math"/>
                            </a:rPr>
                            <m:t> </m:t>
                          </m:r>
                        </m:num>
                        <m:den>
                          <m:rad>
                            <m:radPr>
                              <m:degHide m:val="on"/>
                              <m:ctrlPr>
                                <a:rPr lang="en-IE" sz="2400" b="1" i="1">
                                  <a:solidFill>
                                    <a:srgbClr val="C00000"/>
                                  </a:solidFill>
                                  <a:latin typeface="Cambria Math" panose="02040503050406030204" pitchFamily="18" charset="0"/>
                                </a:rPr>
                              </m:ctrlPr>
                            </m:radPr>
                            <m:deg/>
                            <m:e>
                              <m:r>
                                <a:rPr lang="en-IE" sz="2400" b="1" i="1">
                                  <a:solidFill>
                                    <a:srgbClr val="C00000"/>
                                  </a:solidFill>
                                  <a:latin typeface="Cambria Math"/>
                                </a:rPr>
                                <m:t>𝟐</m:t>
                              </m:r>
                            </m:e>
                          </m:rad>
                        </m:den>
                      </m:f>
                    </m:oMath>
                  </m:oMathPara>
                </a14:m>
                <a:endParaRPr lang="en-IE" sz="2400" b="1" dirty="0" smtClean="0">
                  <a:solidFill>
                    <a:srgbClr val="C00000"/>
                  </a:solidFill>
                  <a:latin typeface="Cambria" panose="02040503050406030204" pitchFamily="18" charset="0"/>
                </a:endParaRPr>
              </a:p>
            </p:txBody>
          </p:sp>
        </mc:Choice>
        <mc:Fallback xmlns="">
          <p:sp>
            <p:nvSpPr>
              <p:cNvPr id="63" name="TextBox 62"/>
              <p:cNvSpPr txBox="1">
                <a:spLocks noRot="1" noChangeAspect="1" noMove="1" noResize="1" noEditPoints="1" noAdjustHandles="1" noChangeArrowheads="1" noChangeShapeType="1" noTextEdit="1"/>
              </p:cNvSpPr>
              <p:nvPr/>
            </p:nvSpPr>
            <p:spPr>
              <a:xfrm>
                <a:off x="5111464" y="4644820"/>
                <a:ext cx="1674484" cy="939616"/>
              </a:xfrm>
              <a:prstGeom prst="rect">
                <a:avLst/>
              </a:prstGeom>
              <a:blipFill rotWithShape="1">
                <a:blip r:embed="rId13"/>
                <a:stretch>
                  <a:fillRect/>
                </a:stretch>
              </a:blipFill>
              <a:ln w="47625">
                <a:no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5111464" y="5613143"/>
                <a:ext cx="1234054" cy="503856"/>
              </a:xfrm>
              <a:prstGeom prst="rect">
                <a:avLst/>
              </a:prstGeom>
              <a:noFill/>
              <a:ln w="47625">
                <a:noFill/>
              </a:ln>
            </p:spPr>
            <p:txBody>
              <a:bodyPr wrap="square" rtlCol="0">
                <a:spAutoFit/>
              </a:bodyPr>
              <a:lstStyle/>
              <a:p>
                <a:pPr/>
                <a14:m>
                  <m:oMathPara xmlns:m="http://schemas.openxmlformats.org/officeDocument/2006/math">
                    <m:oMathParaPr>
                      <m:jc m:val="left"/>
                    </m:oMathParaPr>
                    <m:oMath xmlns:m="http://schemas.openxmlformats.org/officeDocument/2006/math">
                      <m:r>
                        <a:rPr lang="en-IE" sz="2400" b="1" i="1" smtClean="0">
                          <a:solidFill>
                            <a:srgbClr val="C00000"/>
                          </a:solidFill>
                          <a:latin typeface="Cambria Math"/>
                        </a:rPr>
                        <m:t>= </m:t>
                      </m:r>
                      <m:rad>
                        <m:radPr>
                          <m:degHide m:val="on"/>
                          <m:ctrlPr>
                            <a:rPr lang="en-IE" sz="2400" b="1" i="1" smtClean="0">
                              <a:solidFill>
                                <a:srgbClr val="C00000"/>
                              </a:solidFill>
                              <a:latin typeface="Cambria Math" panose="02040503050406030204" pitchFamily="18" charset="0"/>
                            </a:rPr>
                          </m:ctrlPr>
                        </m:radPr>
                        <m:deg/>
                        <m:e>
                          <m:r>
                            <a:rPr lang="en-IE" sz="2400" b="1" i="1" smtClean="0">
                              <a:solidFill>
                                <a:srgbClr val="C00000"/>
                              </a:solidFill>
                              <a:latin typeface="Cambria Math"/>
                            </a:rPr>
                            <m:t>𝟒</m:t>
                          </m:r>
                        </m:e>
                      </m:rad>
                    </m:oMath>
                  </m:oMathPara>
                </a14:m>
                <a:endParaRPr lang="en-IE" sz="2400" b="1" dirty="0" smtClean="0">
                  <a:solidFill>
                    <a:srgbClr val="C00000"/>
                  </a:solidFill>
                  <a:latin typeface="Cambria" panose="02040503050406030204" pitchFamily="18" charset="0"/>
                </a:endParaRPr>
              </a:p>
            </p:txBody>
          </p:sp>
        </mc:Choice>
        <mc:Fallback xmlns="">
          <p:sp>
            <p:nvSpPr>
              <p:cNvPr id="64" name="TextBox 63"/>
              <p:cNvSpPr txBox="1">
                <a:spLocks noRot="1" noChangeAspect="1" noMove="1" noResize="1" noEditPoints="1" noAdjustHandles="1" noChangeArrowheads="1" noChangeShapeType="1" noTextEdit="1"/>
              </p:cNvSpPr>
              <p:nvPr/>
            </p:nvSpPr>
            <p:spPr>
              <a:xfrm>
                <a:off x="5111464" y="5613143"/>
                <a:ext cx="1234054" cy="503856"/>
              </a:xfrm>
              <a:prstGeom prst="rect">
                <a:avLst/>
              </a:prstGeom>
              <a:blipFill rotWithShape="1">
                <a:blip r:embed="rId14"/>
                <a:stretch>
                  <a:fillRect/>
                </a:stretch>
              </a:blipFill>
              <a:ln w="47625">
                <a:no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5111464" y="6188736"/>
                <a:ext cx="907442" cy="492443"/>
              </a:xfrm>
              <a:prstGeom prst="rect">
                <a:avLst/>
              </a:prstGeom>
              <a:noFill/>
              <a:ln w="47625">
                <a:noFill/>
              </a:ln>
            </p:spPr>
            <p:txBody>
              <a:bodyPr wrap="square" rtlCol="0">
                <a:spAutoFit/>
              </a:bodyPr>
              <a:lstStyle/>
              <a:p>
                <a:pPr/>
                <a14:m>
                  <m:oMathPara xmlns:m="http://schemas.openxmlformats.org/officeDocument/2006/math">
                    <m:oMathParaPr>
                      <m:jc m:val="left"/>
                    </m:oMathParaPr>
                    <m:oMath xmlns:m="http://schemas.openxmlformats.org/officeDocument/2006/math">
                      <m:r>
                        <a:rPr lang="en-IE" sz="2600" b="1" i="1" dirty="0" smtClean="0">
                          <a:solidFill>
                            <a:srgbClr val="C00000"/>
                          </a:solidFill>
                          <a:latin typeface="Cambria Math"/>
                        </a:rPr>
                        <m:t>=</m:t>
                      </m:r>
                      <m:r>
                        <a:rPr lang="en-IE" sz="2600" b="1" i="1" dirty="0" smtClean="0">
                          <a:solidFill>
                            <a:srgbClr val="C00000"/>
                          </a:solidFill>
                          <a:latin typeface="Cambria Math"/>
                        </a:rPr>
                        <m:t>𝟐</m:t>
                      </m:r>
                    </m:oMath>
                  </m:oMathPara>
                </a14:m>
                <a:endParaRPr lang="en-IE" sz="2600" b="1" dirty="0" smtClean="0">
                  <a:solidFill>
                    <a:srgbClr val="C00000"/>
                  </a:solidFill>
                  <a:latin typeface="Cambria" panose="02040503050406030204" pitchFamily="18" charset="0"/>
                </a:endParaRPr>
              </a:p>
            </p:txBody>
          </p:sp>
        </mc:Choice>
        <mc:Fallback xmlns="">
          <p:sp>
            <p:nvSpPr>
              <p:cNvPr id="65" name="TextBox 64"/>
              <p:cNvSpPr txBox="1">
                <a:spLocks noRot="1" noChangeAspect="1" noMove="1" noResize="1" noEditPoints="1" noAdjustHandles="1" noChangeArrowheads="1" noChangeShapeType="1" noTextEdit="1"/>
              </p:cNvSpPr>
              <p:nvPr/>
            </p:nvSpPr>
            <p:spPr>
              <a:xfrm>
                <a:off x="5111464" y="6188736"/>
                <a:ext cx="907442" cy="492443"/>
              </a:xfrm>
              <a:prstGeom prst="rect">
                <a:avLst/>
              </a:prstGeom>
              <a:blipFill rotWithShape="1">
                <a:blip r:embed="rId15"/>
                <a:stretch>
                  <a:fillRect/>
                </a:stretch>
              </a:blipFill>
              <a:ln w="47625">
                <a:no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5199020" y="4656418"/>
                <a:ext cx="2357504" cy="1094467"/>
              </a:xfrm>
              <a:prstGeom prst="rect">
                <a:avLst/>
              </a:prstGeom>
              <a:solidFill>
                <a:schemeClr val="bg2"/>
              </a:solidFill>
              <a:ln w="47625">
                <a:noFill/>
              </a:ln>
            </p:spPr>
            <p:txBody>
              <a:bodyPr wrap="square" rtlCol="0">
                <a:spAutoFit/>
              </a:bodyPr>
              <a:lstStyle/>
              <a:p>
                <a14:m>
                  <m:oMath xmlns:m="http://schemas.openxmlformats.org/officeDocument/2006/math">
                    <m:rad>
                      <m:radPr>
                        <m:degHide m:val="on"/>
                        <m:ctrlPr>
                          <a:rPr lang="en-IE" sz="3200" b="1" i="1" smtClean="0">
                            <a:solidFill>
                              <a:srgbClr val="C00000"/>
                            </a:solidFill>
                            <a:latin typeface="Cambria Math" panose="02040503050406030204" pitchFamily="18" charset="0"/>
                          </a:rPr>
                        </m:ctrlPr>
                      </m:radPr>
                      <m:deg/>
                      <m:e>
                        <m:f>
                          <m:fPr>
                            <m:ctrlPr>
                              <a:rPr lang="en-IE" sz="3200" b="1" i="1" smtClean="0">
                                <a:solidFill>
                                  <a:srgbClr val="C00000"/>
                                </a:solidFill>
                                <a:latin typeface="Cambria Math" panose="02040503050406030204" pitchFamily="18" charset="0"/>
                              </a:rPr>
                            </m:ctrlPr>
                          </m:fPr>
                          <m:num>
                            <m:r>
                              <a:rPr lang="en-IE" sz="3200" b="1" i="1" smtClean="0">
                                <a:solidFill>
                                  <a:srgbClr val="C00000"/>
                                </a:solidFill>
                                <a:latin typeface="Cambria Math"/>
                              </a:rPr>
                              <m:t>𝒂</m:t>
                            </m:r>
                          </m:num>
                          <m:den>
                            <m:r>
                              <a:rPr lang="en-IE" sz="3200" b="1" i="1" smtClean="0">
                                <a:solidFill>
                                  <a:srgbClr val="C00000"/>
                                </a:solidFill>
                                <a:latin typeface="Cambria Math"/>
                              </a:rPr>
                              <m:t>𝒃</m:t>
                            </m:r>
                          </m:den>
                        </m:f>
                      </m:e>
                    </m:rad>
                  </m:oMath>
                </a14:m>
                <a:r>
                  <a:rPr lang="en-IE" sz="3200" b="1" dirty="0" smtClean="0">
                    <a:solidFill>
                      <a:srgbClr val="C00000"/>
                    </a:solidFill>
                    <a:latin typeface="Cambria" panose="02040503050406030204" pitchFamily="18" charset="0"/>
                  </a:rPr>
                  <a:t>  = </a:t>
                </a:r>
                <a14:m>
                  <m:oMath xmlns:m="http://schemas.openxmlformats.org/officeDocument/2006/math">
                    <m:f>
                      <m:fPr>
                        <m:ctrlPr>
                          <a:rPr lang="en-IE" sz="3200" b="1" i="1">
                            <a:solidFill>
                              <a:srgbClr val="C00000"/>
                            </a:solidFill>
                            <a:latin typeface="Cambria Math" panose="02040503050406030204" pitchFamily="18" charset="0"/>
                          </a:rPr>
                        </m:ctrlPr>
                      </m:fPr>
                      <m:num>
                        <m:rad>
                          <m:radPr>
                            <m:degHide m:val="on"/>
                            <m:ctrlPr>
                              <a:rPr lang="en-IE" sz="3200" b="1" i="1">
                                <a:solidFill>
                                  <a:srgbClr val="C00000"/>
                                </a:solidFill>
                                <a:latin typeface="Cambria Math" panose="02040503050406030204" pitchFamily="18" charset="0"/>
                              </a:rPr>
                            </m:ctrlPr>
                          </m:radPr>
                          <m:deg/>
                          <m:e>
                            <m:r>
                              <a:rPr lang="en-IE" sz="3200" b="1" i="1">
                                <a:solidFill>
                                  <a:srgbClr val="C00000"/>
                                </a:solidFill>
                                <a:latin typeface="Cambria Math"/>
                              </a:rPr>
                              <m:t>𝒂</m:t>
                            </m:r>
                          </m:e>
                        </m:rad>
                      </m:num>
                      <m:den>
                        <m:rad>
                          <m:radPr>
                            <m:degHide m:val="on"/>
                            <m:ctrlPr>
                              <a:rPr lang="en-IE" sz="3200" b="1" i="1">
                                <a:solidFill>
                                  <a:srgbClr val="C00000"/>
                                </a:solidFill>
                                <a:latin typeface="Cambria Math" panose="02040503050406030204" pitchFamily="18" charset="0"/>
                              </a:rPr>
                            </m:ctrlPr>
                          </m:radPr>
                          <m:deg/>
                          <m:e>
                            <m:r>
                              <a:rPr lang="en-IE" sz="3200" b="1" i="1">
                                <a:solidFill>
                                  <a:srgbClr val="C00000"/>
                                </a:solidFill>
                                <a:latin typeface="Cambria Math"/>
                              </a:rPr>
                              <m:t>𝒃</m:t>
                            </m:r>
                          </m:e>
                        </m:rad>
                      </m:den>
                    </m:f>
                    <m:r>
                      <a:rPr lang="en-IE" sz="3200" b="1" i="1">
                        <a:solidFill>
                          <a:srgbClr val="C00000"/>
                        </a:solidFill>
                        <a:latin typeface="Cambria Math"/>
                      </a:rPr>
                      <m:t> </m:t>
                    </m:r>
                  </m:oMath>
                </a14:m>
                <a:endParaRPr lang="en-IE" sz="3200" b="1" dirty="0">
                  <a:solidFill>
                    <a:srgbClr val="C00000"/>
                  </a:solidFill>
                  <a:latin typeface="Cambria" panose="02040503050406030204" pitchFamily="18" charset="0"/>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5199020" y="4656418"/>
                <a:ext cx="2357504" cy="1094467"/>
              </a:xfrm>
              <a:prstGeom prst="rect">
                <a:avLst/>
              </a:prstGeom>
              <a:blipFill rotWithShape="1">
                <a:blip r:embed="rId16"/>
                <a:stretch>
                  <a:fillRect/>
                </a:stretch>
              </a:blipFill>
              <a:ln w="47625">
                <a:no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5199020" y="3558546"/>
                <a:ext cx="2357504" cy="1183529"/>
              </a:xfrm>
              <a:prstGeom prst="rect">
                <a:avLst/>
              </a:prstGeom>
              <a:solidFill>
                <a:schemeClr val="bg2"/>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sz="2400" b="1" i="1" smtClean="0">
                          <a:solidFill>
                            <a:srgbClr val="C00000"/>
                          </a:solidFill>
                          <a:latin typeface="Cambria Math"/>
                        </a:rPr>
                        <m:t>=</m:t>
                      </m:r>
                      <m:rad>
                        <m:radPr>
                          <m:degHide m:val="on"/>
                          <m:ctrlPr>
                            <a:rPr lang="en-IE" sz="2400" b="1" i="1">
                              <a:solidFill>
                                <a:srgbClr val="C00000"/>
                              </a:solidFill>
                              <a:latin typeface="Cambria Math" panose="02040503050406030204" pitchFamily="18" charset="0"/>
                            </a:rPr>
                          </m:ctrlPr>
                        </m:radPr>
                        <m:deg/>
                        <m:e>
                          <m:f>
                            <m:fPr>
                              <m:ctrlPr>
                                <a:rPr lang="en-IE" sz="2400" b="1" i="1" smtClean="0">
                                  <a:solidFill>
                                    <a:srgbClr val="C00000"/>
                                  </a:solidFill>
                                  <a:latin typeface="Cambria Math" panose="02040503050406030204" pitchFamily="18" charset="0"/>
                                </a:rPr>
                              </m:ctrlPr>
                            </m:fPr>
                            <m:num>
                              <m:r>
                                <a:rPr lang="en-IE" sz="2400" b="1" i="1">
                                  <a:solidFill>
                                    <a:srgbClr val="C00000"/>
                                  </a:solidFill>
                                  <a:latin typeface="Cambria Math"/>
                                </a:rPr>
                                <m:t>𝟖</m:t>
                              </m:r>
                            </m:num>
                            <m:den>
                              <m:r>
                                <a:rPr lang="en-IE" sz="2400" b="1" i="1" smtClean="0">
                                  <a:solidFill>
                                    <a:srgbClr val="C00000"/>
                                  </a:solidFill>
                                  <a:latin typeface="Cambria Math"/>
                                </a:rPr>
                                <m:t>𝟐</m:t>
                              </m:r>
                            </m:den>
                          </m:f>
                        </m:e>
                      </m:rad>
                      <m:r>
                        <a:rPr lang="en-IE" sz="2400" b="1" i="1" smtClean="0">
                          <a:solidFill>
                            <a:srgbClr val="C00000"/>
                          </a:solidFill>
                          <a:latin typeface="Cambria Math"/>
                        </a:rPr>
                        <m:t>=</m:t>
                      </m:r>
                      <m:rad>
                        <m:radPr>
                          <m:degHide m:val="on"/>
                          <m:ctrlPr>
                            <a:rPr lang="en-IE" sz="2400" b="1" i="1">
                              <a:solidFill>
                                <a:srgbClr val="C00000"/>
                              </a:solidFill>
                              <a:latin typeface="Cambria Math" panose="02040503050406030204" pitchFamily="18" charset="0"/>
                            </a:rPr>
                          </m:ctrlPr>
                        </m:radPr>
                        <m:deg/>
                        <m:e>
                          <m:r>
                            <a:rPr lang="en-IE" sz="2400" b="1" i="1" smtClean="0">
                              <a:solidFill>
                                <a:srgbClr val="C00000"/>
                              </a:solidFill>
                              <a:latin typeface="Cambria Math"/>
                            </a:rPr>
                            <m:t>𝟒</m:t>
                          </m:r>
                        </m:e>
                      </m:rad>
                      <m:r>
                        <a:rPr lang="en-IE" sz="2400" b="1" i="1" smtClean="0">
                          <a:solidFill>
                            <a:srgbClr val="C00000"/>
                          </a:solidFill>
                          <a:latin typeface="Cambria Math"/>
                        </a:rPr>
                        <m:t>=</m:t>
                      </m:r>
                      <m:r>
                        <a:rPr lang="en-IE" sz="2400" b="1" i="1" smtClean="0">
                          <a:solidFill>
                            <a:srgbClr val="C00000"/>
                          </a:solidFill>
                          <a:latin typeface="Cambria Math"/>
                        </a:rPr>
                        <m:t>𝟐</m:t>
                      </m:r>
                    </m:oMath>
                  </m:oMathPara>
                </a14:m>
                <a:endParaRPr lang="en-IE" sz="2400" b="1" dirty="0" smtClean="0">
                  <a:solidFill>
                    <a:srgbClr val="C00000"/>
                  </a:solidFill>
                  <a:latin typeface="Cambria" panose="02040503050406030204" pitchFamily="18" charset="0"/>
                </a:endParaRPr>
              </a:p>
            </p:txBody>
          </p:sp>
        </mc:Choice>
        <mc:Fallback xmlns="">
          <p:sp>
            <p:nvSpPr>
              <p:cNvPr id="70" name="TextBox 69"/>
              <p:cNvSpPr txBox="1">
                <a:spLocks noRot="1" noChangeAspect="1" noMove="1" noResize="1" noEditPoints="1" noAdjustHandles="1" noChangeArrowheads="1" noChangeShapeType="1" noTextEdit="1"/>
              </p:cNvSpPr>
              <p:nvPr/>
            </p:nvSpPr>
            <p:spPr>
              <a:xfrm>
                <a:off x="5199020" y="3558546"/>
                <a:ext cx="2357504" cy="1183529"/>
              </a:xfrm>
              <a:prstGeom prst="rect">
                <a:avLst/>
              </a:prstGeom>
              <a:blipFill rotWithShape="1">
                <a:blip r:embed="rId17"/>
                <a:stretch>
                  <a:fillRect/>
                </a:stretch>
              </a:blipFill>
            </p:spPr>
            <p:txBody>
              <a:bodyPr/>
              <a:lstStyle/>
              <a:p>
                <a:r>
                  <a:rPr lang="en-IE">
                    <a:noFill/>
                  </a:rPr>
                  <a:t> </a:t>
                </a:r>
              </a:p>
            </p:txBody>
          </p:sp>
        </mc:Fallback>
      </mc:AlternateContent>
      <p:sp>
        <p:nvSpPr>
          <p:cNvPr id="29" name="TextBox 28"/>
          <p:cNvSpPr txBox="1"/>
          <p:nvPr/>
        </p:nvSpPr>
        <p:spPr>
          <a:xfrm>
            <a:off x="4872648" y="2071101"/>
            <a:ext cx="652743" cy="492443"/>
          </a:xfrm>
          <a:prstGeom prst="rect">
            <a:avLst/>
          </a:prstGeom>
          <a:noFill/>
          <a:ln w="47625">
            <a:noFill/>
          </a:ln>
        </p:spPr>
        <p:txBody>
          <a:bodyPr wrap="none" rtlCol="0">
            <a:spAutoFit/>
          </a:bodyPr>
          <a:lstStyle/>
          <a:p>
            <a:r>
              <a:rPr lang="en-IE" sz="2600" b="1" dirty="0" smtClean="0">
                <a:solidFill>
                  <a:srgbClr val="C00000"/>
                </a:solidFill>
                <a:latin typeface="Cambria" panose="02040503050406030204" pitchFamily="18" charset="0"/>
              </a:rPr>
              <a:t>= 2</a:t>
            </a:r>
          </a:p>
        </p:txBody>
      </p:sp>
    </p:spTree>
    <p:extLst>
      <p:ext uri="{BB962C8B-B14F-4D97-AF65-F5344CB8AC3E}">
        <p14:creationId xmlns:p14="http://schemas.microsoft.com/office/powerpoint/2010/main" val="3417259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500"/>
                                        <p:tgtEl>
                                          <p:spTgt spid="4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500"/>
                                        <p:tgtEl>
                                          <p:spTgt spid="51"/>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500"/>
                                        <p:tgtEl>
                                          <p:spTgt spid="52"/>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60"/>
                                        </p:tgtEl>
                                        <p:attrNameLst>
                                          <p:attrName>style.visibility</p:attrName>
                                        </p:attrNameLst>
                                      </p:cBhvr>
                                      <p:to>
                                        <p:strVal val="visible"/>
                                      </p:to>
                                    </p:set>
                                    <p:animEffect transition="in" filter="fade">
                                      <p:cBhvr>
                                        <p:cTn id="45" dur="500"/>
                                        <p:tgtEl>
                                          <p:spTgt spid="6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fade">
                                      <p:cBhvr>
                                        <p:cTn id="55" dur="500"/>
                                        <p:tgtEl>
                                          <p:spTgt spid="54"/>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62"/>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63"/>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64"/>
                                        </p:tgtEl>
                                        <p:attrNameLst>
                                          <p:attrName>style.visibility</p:attrName>
                                        </p:attrNameLst>
                                      </p:cBhvr>
                                      <p:to>
                                        <p:strVal val="visible"/>
                                      </p:to>
                                    </p:set>
                                    <p:animEffect transition="in" filter="fade">
                                      <p:cBhvr>
                                        <p:cTn id="68" dur="500"/>
                                        <p:tgtEl>
                                          <p:spTgt spid="64"/>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65">
                                            <p:txEl>
                                              <p:pRg st="0" end="0"/>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500"/>
                                        <p:tgtEl>
                                          <p:spTgt spid="58"/>
                                        </p:tgtEl>
                                      </p:cBhvr>
                                    </p:animEffect>
                                  </p:childTnLst>
                                </p:cTn>
                              </p:par>
                              <p:par>
                                <p:cTn id="78" presetID="10" presetClass="exit" presetSubtype="0" fill="hold" grpId="1" nodeType="withEffect">
                                  <p:stCondLst>
                                    <p:cond delay="0"/>
                                  </p:stCondLst>
                                  <p:childTnLst>
                                    <p:animEffect transition="out" filter="fade">
                                      <p:cBhvr>
                                        <p:cTn id="79" dur="500"/>
                                        <p:tgtEl>
                                          <p:spTgt spid="62"/>
                                        </p:tgtEl>
                                      </p:cBhvr>
                                    </p:animEffect>
                                    <p:set>
                                      <p:cBhvr>
                                        <p:cTn id="80" dur="1" fill="hold">
                                          <p:stCondLst>
                                            <p:cond delay="499"/>
                                          </p:stCondLst>
                                        </p:cTn>
                                        <p:tgtEl>
                                          <p:spTgt spid="62"/>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63"/>
                                        </p:tgtEl>
                                      </p:cBhvr>
                                    </p:animEffect>
                                    <p:set>
                                      <p:cBhvr>
                                        <p:cTn id="83" dur="1" fill="hold">
                                          <p:stCondLst>
                                            <p:cond delay="499"/>
                                          </p:stCondLst>
                                        </p:cTn>
                                        <p:tgtEl>
                                          <p:spTgt spid="63"/>
                                        </p:tgtEl>
                                        <p:attrNameLst>
                                          <p:attrName>style.visibility</p:attrName>
                                        </p:attrNameLst>
                                      </p:cBhvr>
                                      <p:to>
                                        <p:strVal val="hidden"/>
                                      </p:to>
                                    </p:set>
                                  </p:childTnLst>
                                </p:cTn>
                              </p:par>
                              <p:par>
                                <p:cTn id="84" presetID="10" presetClass="exit" presetSubtype="0" fill="hold" grpId="0" nodeType="withEffect">
                                  <p:stCondLst>
                                    <p:cond delay="0"/>
                                  </p:stCondLst>
                                  <p:childTnLst>
                                    <p:animEffect transition="out" filter="fade">
                                      <p:cBhvr>
                                        <p:cTn id="85" dur="500"/>
                                        <p:tgtEl>
                                          <p:spTgt spid="65"/>
                                        </p:tgtEl>
                                      </p:cBhvr>
                                    </p:animEffect>
                                    <p:set>
                                      <p:cBhvr>
                                        <p:cTn id="86" dur="1" fill="hold">
                                          <p:stCondLst>
                                            <p:cond delay="499"/>
                                          </p:stCondLst>
                                        </p:cTn>
                                        <p:tgtEl>
                                          <p:spTgt spid="65"/>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64"/>
                                        </p:tgtEl>
                                      </p:cBhvr>
                                    </p:animEffect>
                                    <p:set>
                                      <p:cBhvr>
                                        <p:cTn id="89" dur="1" fill="hold">
                                          <p:stCondLst>
                                            <p:cond delay="499"/>
                                          </p:stCondLst>
                                        </p:cTn>
                                        <p:tgtEl>
                                          <p:spTgt spid="64"/>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65">
                                            <p:txEl>
                                              <p:pRg st="0" end="0"/>
                                            </p:txEl>
                                          </p:spTgt>
                                        </p:tgtEl>
                                      </p:cBhvr>
                                    </p:animEffect>
                                    <p:set>
                                      <p:cBhvr>
                                        <p:cTn id="92" dur="1" fill="hold">
                                          <p:stCondLst>
                                            <p:cond delay="499"/>
                                          </p:stCondLst>
                                        </p:cTn>
                                        <p:tgtEl>
                                          <p:spTgt spid="65">
                                            <p:txEl>
                                              <p:pRg st="0" end="0"/>
                                            </p:txEl>
                                          </p:spTgt>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70"/>
                                        </p:tgtEl>
                                        <p:attrNameLst>
                                          <p:attrName>style.visibility</p:attrName>
                                        </p:attrNameLst>
                                      </p:cBhvr>
                                      <p:to>
                                        <p:strVal val="visible"/>
                                      </p:to>
                                    </p:set>
                                    <p:animEffect transition="in" filter="fade">
                                      <p:cBhvr>
                                        <p:cTn id="97" dur="500"/>
                                        <p:tgtEl>
                                          <p:spTgt spid="70"/>
                                        </p:tgtEl>
                                      </p:cBhvr>
                                    </p:animEffect>
                                  </p:childTnLst>
                                </p:cTn>
                              </p:par>
                            </p:childTnLst>
                          </p:cTn>
                        </p:par>
                        <p:par>
                          <p:cTn id="98" fill="hold">
                            <p:stCondLst>
                              <p:cond delay="500"/>
                            </p:stCondLst>
                            <p:childTnLst>
                              <p:par>
                                <p:cTn id="99" presetID="10" presetClass="entr" presetSubtype="0" fill="hold" grpId="0" nodeType="afterEffect">
                                  <p:stCondLst>
                                    <p:cond delay="0"/>
                                  </p:stCondLst>
                                  <p:childTnLst>
                                    <p:set>
                                      <p:cBhvr>
                                        <p:cTn id="100" dur="1" fill="hold">
                                          <p:stCondLst>
                                            <p:cond delay="0"/>
                                          </p:stCondLst>
                                        </p:cTn>
                                        <p:tgtEl>
                                          <p:spTgt spid="68"/>
                                        </p:tgtEl>
                                        <p:attrNameLst>
                                          <p:attrName>style.visibility</p:attrName>
                                        </p:attrNameLst>
                                      </p:cBhvr>
                                      <p:to>
                                        <p:strVal val="visible"/>
                                      </p:to>
                                    </p:set>
                                    <p:animEffect transition="in" filter="fade">
                                      <p:cBhvr>
                                        <p:cTn id="101"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50" grpId="0"/>
      <p:bldP spid="51" grpId="0"/>
      <p:bldP spid="52" grpId="0"/>
      <p:bldP spid="53" grpId="0"/>
      <p:bldP spid="54" grpId="0"/>
      <p:bldP spid="58" grpId="0" animBg="1"/>
      <p:bldP spid="6" grpId="0"/>
      <p:bldP spid="60" grpId="0"/>
      <p:bldP spid="62" grpId="0"/>
      <p:bldP spid="62" grpId="1"/>
      <p:bldP spid="63" grpId="0"/>
      <p:bldP spid="63" grpId="1"/>
      <p:bldP spid="64" grpId="0"/>
      <p:bldP spid="64" grpId="1"/>
      <p:bldP spid="65" grpId="0"/>
      <p:bldP spid="68" grpId="0" animBg="1"/>
      <p:bldP spid="70" grpId="0" animBg="1"/>
      <p:bldP spid="29"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34" y="112060"/>
            <a:ext cx="8925145" cy="648000"/>
          </a:xfrm>
        </p:spPr>
        <p:txBody>
          <a:bodyPr/>
          <a:lstStyle/>
          <a:p>
            <a:r>
              <a:rPr lang="en-IE" sz="3200" u="sng" dirty="0" smtClean="0"/>
              <a:t>Student Activity-White Board</a:t>
            </a:r>
            <a:endParaRPr lang="en-IE" sz="3200" u="sng" dirty="0"/>
          </a:p>
        </p:txBody>
      </p:sp>
      <mc:AlternateContent xmlns:mc="http://schemas.openxmlformats.org/markup-compatibility/2006" xmlns:a14="http://schemas.microsoft.com/office/drawing/2010/main">
        <mc:Choice Requires="a14">
          <p:sp>
            <p:nvSpPr>
              <p:cNvPr id="4" name="Title 4"/>
              <p:cNvSpPr txBox="1">
                <a:spLocks/>
              </p:cNvSpPr>
              <p:nvPr/>
            </p:nvSpPr>
            <p:spPr bwMode="auto">
              <a:xfrm>
                <a:off x="559566" y="858108"/>
                <a:ext cx="8147714" cy="5803949"/>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w="60325">
                <a:solidFill>
                  <a:srgbClr val="000000"/>
                </a:solidFill>
                <a:miter lim="800000"/>
                <a:headEnd/>
                <a:tailEnd/>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lvl1pPr algn="r" rtl="0" eaLnBrk="1" fontAlgn="base" hangingPunct="1">
                  <a:spcBef>
                    <a:spcPct val="0"/>
                  </a:spcBef>
                  <a:spcAft>
                    <a:spcPct val="0"/>
                  </a:spcAft>
                  <a:defRPr sz="2400" b="1">
                    <a:solidFill>
                      <a:schemeClr val="tx1"/>
                    </a:solidFill>
                    <a:effectLst>
                      <a:outerShdw blurRad="38100" dist="38100" dir="2700000" algn="tl">
                        <a:srgbClr val="000000">
                          <a:alpha val="43137"/>
                        </a:srgbClr>
                      </a:outerShdw>
                    </a:effectLst>
                    <a:latin typeface="Century Gothic" pitchFamily="34" charset="0"/>
                    <a:ea typeface="+mj-ea"/>
                    <a:cs typeface="+mj-cs"/>
                  </a:defRPr>
                </a:lvl1pPr>
                <a:lvl2pPr algn="l" rtl="0" eaLnBrk="1" fontAlgn="base" hangingPunct="1">
                  <a:spcBef>
                    <a:spcPct val="0"/>
                  </a:spcBef>
                  <a:spcAft>
                    <a:spcPct val="0"/>
                  </a:spcAft>
                  <a:defRPr sz="1400" b="1">
                    <a:solidFill>
                      <a:schemeClr val="tx2"/>
                    </a:solidFill>
                    <a:latin typeface="Tahoma" pitchFamily="34" charset="0"/>
                  </a:defRPr>
                </a:lvl2pPr>
                <a:lvl3pPr algn="l" rtl="0" eaLnBrk="1" fontAlgn="base" hangingPunct="1">
                  <a:spcBef>
                    <a:spcPct val="0"/>
                  </a:spcBef>
                  <a:spcAft>
                    <a:spcPct val="0"/>
                  </a:spcAft>
                  <a:defRPr sz="1400" b="1">
                    <a:solidFill>
                      <a:schemeClr val="tx2"/>
                    </a:solidFill>
                    <a:latin typeface="Tahoma" pitchFamily="34" charset="0"/>
                  </a:defRPr>
                </a:lvl3pPr>
                <a:lvl4pPr algn="l" rtl="0" eaLnBrk="1" fontAlgn="base" hangingPunct="1">
                  <a:spcBef>
                    <a:spcPct val="0"/>
                  </a:spcBef>
                  <a:spcAft>
                    <a:spcPct val="0"/>
                  </a:spcAft>
                  <a:defRPr sz="1400" b="1">
                    <a:solidFill>
                      <a:schemeClr val="tx2"/>
                    </a:solidFill>
                    <a:latin typeface="Tahoma" pitchFamily="34" charset="0"/>
                  </a:defRPr>
                </a:lvl4pPr>
                <a:lvl5pPr algn="l" rtl="0" eaLnBrk="1" fontAlgn="base" hangingPunct="1">
                  <a:spcBef>
                    <a:spcPct val="0"/>
                  </a:spcBef>
                  <a:spcAft>
                    <a:spcPct val="0"/>
                  </a:spcAft>
                  <a:defRPr sz="1400" b="1">
                    <a:solidFill>
                      <a:schemeClr val="tx2"/>
                    </a:solidFill>
                    <a:latin typeface="Tahoma" pitchFamily="34" charset="0"/>
                  </a:defRPr>
                </a:lvl5pPr>
                <a:lvl6pPr marL="457200" algn="ctr" rtl="0" eaLnBrk="1" fontAlgn="base" hangingPunct="1">
                  <a:spcBef>
                    <a:spcPct val="0"/>
                  </a:spcBef>
                  <a:spcAft>
                    <a:spcPct val="0"/>
                  </a:spcAft>
                  <a:defRPr sz="1600" b="1">
                    <a:solidFill>
                      <a:schemeClr val="tx2"/>
                    </a:solidFill>
                    <a:latin typeface="Tahoma" pitchFamily="34" charset="0"/>
                  </a:defRPr>
                </a:lvl6pPr>
                <a:lvl7pPr marL="914400" algn="ctr" rtl="0" eaLnBrk="1" fontAlgn="base" hangingPunct="1">
                  <a:spcBef>
                    <a:spcPct val="0"/>
                  </a:spcBef>
                  <a:spcAft>
                    <a:spcPct val="0"/>
                  </a:spcAft>
                  <a:defRPr sz="1600" b="1">
                    <a:solidFill>
                      <a:schemeClr val="tx2"/>
                    </a:solidFill>
                    <a:latin typeface="Tahoma" pitchFamily="34" charset="0"/>
                  </a:defRPr>
                </a:lvl7pPr>
                <a:lvl8pPr marL="1371600" algn="ctr" rtl="0" eaLnBrk="1" fontAlgn="base" hangingPunct="1">
                  <a:spcBef>
                    <a:spcPct val="0"/>
                  </a:spcBef>
                  <a:spcAft>
                    <a:spcPct val="0"/>
                  </a:spcAft>
                  <a:defRPr sz="1600" b="1">
                    <a:solidFill>
                      <a:schemeClr val="tx2"/>
                    </a:solidFill>
                    <a:latin typeface="Tahoma" pitchFamily="34" charset="0"/>
                  </a:defRPr>
                </a:lvl8pPr>
                <a:lvl9pPr marL="1828800" algn="ctr" rtl="0" eaLnBrk="1" fontAlgn="base" hangingPunct="1">
                  <a:spcBef>
                    <a:spcPct val="0"/>
                  </a:spcBef>
                  <a:spcAft>
                    <a:spcPct val="0"/>
                  </a:spcAft>
                  <a:defRPr sz="1600" b="1">
                    <a:solidFill>
                      <a:schemeClr val="tx2"/>
                    </a:solidFill>
                    <a:latin typeface="Tahoma" pitchFamily="34" charset="0"/>
                  </a:defRPr>
                </a:lvl9pPr>
              </a:lstStyle>
              <a:p>
                <a:pPr algn="l"/>
                <a:r>
                  <a:rPr lang="en-IE" sz="2200" b="0" kern="0" dirty="0" smtClean="0">
                    <a:effectLst/>
                  </a:rPr>
                  <a:t>Continue using the same whiteboard:</a:t>
                </a:r>
              </a:p>
              <a:p>
                <a:pPr algn="l"/>
                <a:endParaRPr lang="en-IE" sz="2200" b="0" kern="0" dirty="0">
                  <a:effectLst/>
                </a:endParaRPr>
              </a:p>
              <a:p>
                <a:pPr marL="457200" indent="-457200" algn="l">
                  <a:buAutoNum type="arabicParenBoth"/>
                </a:pPr>
                <a:r>
                  <a:rPr lang="en-IE" sz="2200" b="0" kern="0" dirty="0" smtClean="0">
                    <a:effectLst/>
                  </a:rPr>
                  <a:t>Plot (3,3). </a:t>
                </a:r>
              </a:p>
              <a:p>
                <a:pPr marL="457200" indent="-457200" algn="l">
                  <a:buAutoNum type="arabicParenBoth"/>
                </a:pPr>
                <a:endParaRPr lang="en-IE" sz="2200" b="0" kern="0" dirty="0">
                  <a:effectLst/>
                </a:endParaRPr>
              </a:p>
              <a:p>
                <a:pPr marL="457200" indent="-457200" algn="l">
                  <a:buAutoNum type="arabicParenBoth"/>
                </a:pPr>
                <a:r>
                  <a:rPr lang="en-IE" sz="2200" b="0" kern="0" dirty="0" smtClean="0">
                    <a:effectLst/>
                  </a:rPr>
                  <a:t>Join (2,2) to (3,3) and join (3,3) to (3,0).</a:t>
                </a:r>
                <a:endParaRPr lang="en-IE" sz="2200" b="0" i="1" kern="0" dirty="0" smtClean="0">
                  <a:effectLst/>
                  <a:latin typeface="Cambria Math"/>
                </a:endParaRPr>
              </a:p>
              <a:p>
                <a:pPr algn="l"/>
                <a14:m>
                  <m:oMathPara xmlns:m="http://schemas.openxmlformats.org/officeDocument/2006/math">
                    <m:oMathParaPr>
                      <m:jc m:val="centerGroup"/>
                    </m:oMathParaPr>
                    <m:oMath xmlns:m="http://schemas.openxmlformats.org/officeDocument/2006/math">
                      <m:r>
                        <a:rPr lang="en-IE" sz="2200" b="0" i="1" kern="0">
                          <a:effectLst/>
                          <a:latin typeface="Cambria Math"/>
                        </a:rPr>
                        <m:t> </m:t>
                      </m:r>
                    </m:oMath>
                  </m:oMathPara>
                </a14:m>
                <a:endParaRPr lang="en-IE" sz="2200" b="0" kern="0" dirty="0" smtClean="0">
                  <a:effectLst/>
                </a:endParaRPr>
              </a:p>
              <a:p>
                <a:pPr algn="l"/>
                <a:r>
                  <a:rPr lang="en-IE" sz="2200" b="0" kern="0" dirty="0" smtClean="0">
                    <a:effectLst/>
                  </a:rPr>
                  <a:t>(3) Using (0,0), (3,0) and (3,3) as your triangle verify that the     length of the hypotenuse of this triangle is </a:t>
                </a:r>
                <a14:m>
                  <m:oMath xmlns:m="http://schemas.openxmlformats.org/officeDocument/2006/math">
                    <m:rad>
                      <m:radPr>
                        <m:degHide m:val="on"/>
                        <m:ctrlPr>
                          <a:rPr lang="en-IE" sz="2200" b="0" i="1" kern="0">
                            <a:effectLst/>
                            <a:latin typeface="Cambria Math" panose="02040503050406030204" pitchFamily="18" charset="0"/>
                          </a:rPr>
                        </m:ctrlPr>
                      </m:radPr>
                      <m:deg/>
                      <m:e>
                        <m:r>
                          <a:rPr lang="en-IE" sz="2200" b="0" i="1" kern="0">
                            <a:effectLst/>
                            <a:latin typeface="Cambria Math"/>
                          </a:rPr>
                          <m:t>18.</m:t>
                        </m:r>
                      </m:e>
                    </m:rad>
                  </m:oMath>
                </a14:m>
                <a:endParaRPr lang="en-IE" sz="2200" b="0" kern="0" dirty="0" smtClean="0">
                  <a:effectLst/>
                </a:endParaRPr>
              </a:p>
              <a:p>
                <a:pPr algn="l"/>
                <a:endParaRPr lang="en-IE" sz="2200" b="0" kern="0" dirty="0" smtClean="0">
                  <a:effectLst/>
                </a:endParaRPr>
              </a:p>
              <a:p>
                <a:pPr algn="l"/>
                <a:r>
                  <a:rPr lang="en-IE" sz="2200" b="0" kern="0" dirty="0" smtClean="0">
                    <a:effectLst/>
                  </a:rPr>
                  <a:t>(4) Simplify</a:t>
                </a:r>
                <a:r>
                  <a:rPr lang="en-IE" sz="2200" b="0" kern="0" dirty="0">
                    <a:effectLst/>
                  </a:rPr>
                  <a:t> </a:t>
                </a:r>
                <a14:m>
                  <m:oMath xmlns:m="http://schemas.openxmlformats.org/officeDocument/2006/math">
                    <m:rad>
                      <m:radPr>
                        <m:degHide m:val="on"/>
                        <m:ctrlPr>
                          <a:rPr lang="en-IE" sz="2200" b="0" i="1" kern="0">
                            <a:effectLst/>
                            <a:latin typeface="Cambria Math" panose="02040503050406030204" pitchFamily="18" charset="0"/>
                          </a:rPr>
                        </m:ctrlPr>
                      </m:radPr>
                      <m:deg/>
                      <m:e>
                        <m:r>
                          <a:rPr lang="en-IE" sz="2200" b="0" i="1" kern="0">
                            <a:effectLst/>
                            <a:latin typeface="Cambria Math"/>
                          </a:rPr>
                          <m:t>18</m:t>
                        </m:r>
                      </m:e>
                    </m:rad>
                  </m:oMath>
                </a14:m>
                <a:r>
                  <a:rPr lang="en-IE" sz="2200" b="0" kern="0" dirty="0" smtClean="0">
                    <a:effectLst/>
                  </a:rPr>
                  <a:t> without the use of a calculator.</a:t>
                </a:r>
              </a:p>
              <a:p>
                <a:pPr algn="l"/>
                <a:endParaRPr lang="en-IE" sz="2200" b="0" kern="0" dirty="0" smtClean="0">
                  <a:effectLst/>
                </a:endParaRPr>
              </a:p>
              <a:p>
                <a:pPr algn="l"/>
                <a:r>
                  <a:rPr lang="en-IE" sz="2200" b="0" kern="0" dirty="0" smtClean="0">
                    <a:effectLst/>
                  </a:rPr>
                  <a:t>(5) Simplify </a:t>
                </a:r>
                <a14:m>
                  <m:oMath xmlns:m="http://schemas.openxmlformats.org/officeDocument/2006/math">
                    <m:f>
                      <m:fPr>
                        <m:ctrlPr>
                          <a:rPr lang="en-IE" sz="2200" b="0" i="1" kern="0" smtClean="0">
                            <a:effectLst/>
                            <a:latin typeface="Cambria Math" panose="02040503050406030204" pitchFamily="18" charset="0"/>
                          </a:rPr>
                        </m:ctrlPr>
                      </m:fPr>
                      <m:num>
                        <m:rad>
                          <m:radPr>
                            <m:degHide m:val="on"/>
                            <m:ctrlPr>
                              <a:rPr lang="en-IE" sz="2200" b="0" i="1" kern="0" smtClean="0">
                                <a:effectLst/>
                                <a:latin typeface="Cambria Math" panose="02040503050406030204" pitchFamily="18" charset="0"/>
                              </a:rPr>
                            </m:ctrlPr>
                          </m:radPr>
                          <m:deg/>
                          <m:e>
                            <m:r>
                              <a:rPr lang="en-IE" sz="2200" b="0" i="1" kern="0" smtClean="0">
                                <a:effectLst/>
                                <a:latin typeface="Cambria Math"/>
                              </a:rPr>
                              <m:t>18</m:t>
                            </m:r>
                          </m:e>
                        </m:rad>
                      </m:num>
                      <m:den>
                        <m:rad>
                          <m:radPr>
                            <m:degHide m:val="on"/>
                            <m:ctrlPr>
                              <a:rPr lang="en-IE" sz="2200" b="0" i="1" kern="0" smtClean="0">
                                <a:effectLst/>
                                <a:latin typeface="Cambria Math" panose="02040503050406030204" pitchFamily="18" charset="0"/>
                              </a:rPr>
                            </m:ctrlPr>
                          </m:radPr>
                          <m:deg/>
                          <m:e>
                            <m:r>
                              <a:rPr lang="en-IE" sz="2200" b="0" i="1" kern="0" smtClean="0">
                                <a:effectLst/>
                                <a:latin typeface="Cambria Math"/>
                              </a:rPr>
                              <m:t>2</m:t>
                            </m:r>
                          </m:e>
                        </m:rad>
                      </m:den>
                    </m:f>
                  </m:oMath>
                </a14:m>
                <a:r>
                  <a:rPr lang="en-IE" sz="2200" b="0" kern="0" dirty="0" smtClean="0">
                    <a:effectLst/>
                  </a:rPr>
                  <a:t> </a:t>
                </a:r>
                <a:r>
                  <a:rPr lang="en-IE" sz="2200" b="0" kern="0" dirty="0">
                    <a:effectLst/>
                  </a:rPr>
                  <a:t>without the use of a calculator.</a:t>
                </a:r>
              </a:p>
              <a:p>
                <a:pPr algn="l"/>
                <a:endParaRPr lang="en-IE" sz="2200" b="0" kern="0" dirty="0">
                  <a:effectLst/>
                </a:endParaRPr>
              </a:p>
              <a:p>
                <a:pPr algn="l"/>
                <a:r>
                  <a:rPr lang="en-IE" sz="2200" b="0" kern="0" dirty="0" smtClean="0">
                    <a:effectLst/>
                  </a:rPr>
                  <a:t>(6) </a:t>
                </a:r>
                <a:r>
                  <a:rPr lang="en-IE" sz="2200" b="0" kern="0" dirty="0">
                    <a:effectLst/>
                  </a:rPr>
                  <a:t>Simplify </a:t>
                </a:r>
                <a14:m>
                  <m:oMath xmlns:m="http://schemas.openxmlformats.org/officeDocument/2006/math">
                    <m:f>
                      <m:fPr>
                        <m:ctrlPr>
                          <a:rPr lang="en-IE" sz="2200" b="0" i="1" kern="0">
                            <a:effectLst/>
                            <a:latin typeface="Cambria Math" panose="02040503050406030204" pitchFamily="18" charset="0"/>
                          </a:rPr>
                        </m:ctrlPr>
                      </m:fPr>
                      <m:num>
                        <m:rad>
                          <m:radPr>
                            <m:degHide m:val="on"/>
                            <m:ctrlPr>
                              <a:rPr lang="en-IE" sz="2200" b="0" i="1" kern="0">
                                <a:effectLst/>
                                <a:latin typeface="Cambria Math" panose="02040503050406030204" pitchFamily="18" charset="0"/>
                              </a:rPr>
                            </m:ctrlPr>
                          </m:radPr>
                          <m:deg/>
                          <m:e>
                            <m:r>
                              <a:rPr lang="en-IE" sz="2200" b="0" i="1" kern="0">
                                <a:effectLst/>
                                <a:latin typeface="Cambria Math"/>
                              </a:rPr>
                              <m:t>18</m:t>
                            </m:r>
                          </m:e>
                        </m:rad>
                      </m:num>
                      <m:den>
                        <m:rad>
                          <m:radPr>
                            <m:degHide m:val="on"/>
                            <m:ctrlPr>
                              <a:rPr lang="en-IE" sz="2200" b="0" i="1" kern="0">
                                <a:effectLst/>
                                <a:latin typeface="Cambria Math" panose="02040503050406030204" pitchFamily="18" charset="0"/>
                              </a:rPr>
                            </m:ctrlPr>
                          </m:radPr>
                          <m:deg/>
                          <m:e>
                            <m:r>
                              <a:rPr lang="en-IE" sz="2200" b="0" i="1" kern="0" smtClean="0">
                                <a:effectLst/>
                                <a:latin typeface="Cambria Math"/>
                              </a:rPr>
                              <m:t>8</m:t>
                            </m:r>
                          </m:e>
                        </m:rad>
                      </m:den>
                    </m:f>
                    <m:r>
                      <m:rPr>
                        <m:nor/>
                      </m:rPr>
                      <a:rPr lang="en-IE" sz="2200" b="0" kern="0" dirty="0">
                        <a:effectLst/>
                      </a:rPr>
                      <m:t>without</m:t>
                    </m:r>
                    <m:r>
                      <m:rPr>
                        <m:nor/>
                      </m:rPr>
                      <a:rPr lang="en-IE" sz="2200" b="0" kern="0" dirty="0">
                        <a:effectLst/>
                      </a:rPr>
                      <m:t> </m:t>
                    </m:r>
                    <m:r>
                      <m:rPr>
                        <m:nor/>
                      </m:rPr>
                      <a:rPr lang="en-IE" sz="2200" b="0" kern="0" dirty="0">
                        <a:effectLst/>
                      </a:rPr>
                      <m:t>the</m:t>
                    </m:r>
                    <m:r>
                      <m:rPr>
                        <m:nor/>
                      </m:rPr>
                      <a:rPr lang="en-IE" sz="2200" b="0" kern="0" dirty="0">
                        <a:effectLst/>
                      </a:rPr>
                      <m:t> </m:t>
                    </m:r>
                    <m:r>
                      <m:rPr>
                        <m:nor/>
                      </m:rPr>
                      <a:rPr lang="en-IE" sz="2200" b="0" kern="0" dirty="0">
                        <a:effectLst/>
                      </a:rPr>
                      <m:t>use</m:t>
                    </m:r>
                    <m:r>
                      <m:rPr>
                        <m:nor/>
                      </m:rPr>
                      <a:rPr lang="en-IE" sz="2200" b="0" kern="0" dirty="0">
                        <a:effectLst/>
                      </a:rPr>
                      <m:t> </m:t>
                    </m:r>
                    <m:r>
                      <m:rPr>
                        <m:nor/>
                      </m:rPr>
                      <a:rPr lang="en-IE" sz="2200" b="0" kern="0" dirty="0">
                        <a:effectLst/>
                      </a:rPr>
                      <m:t>of</m:t>
                    </m:r>
                    <m:r>
                      <m:rPr>
                        <m:nor/>
                      </m:rPr>
                      <a:rPr lang="en-IE" sz="2200" b="0" kern="0" dirty="0">
                        <a:effectLst/>
                      </a:rPr>
                      <m:t> </m:t>
                    </m:r>
                    <m:r>
                      <m:rPr>
                        <m:nor/>
                      </m:rPr>
                      <a:rPr lang="en-IE" sz="2200" b="0" kern="0" dirty="0">
                        <a:effectLst/>
                      </a:rPr>
                      <m:t>a</m:t>
                    </m:r>
                    <m:r>
                      <m:rPr>
                        <m:nor/>
                      </m:rPr>
                      <a:rPr lang="en-IE" sz="2200" b="0" kern="0" dirty="0">
                        <a:effectLst/>
                      </a:rPr>
                      <m:t> </m:t>
                    </m:r>
                    <m:r>
                      <m:rPr>
                        <m:nor/>
                      </m:rPr>
                      <a:rPr lang="en-IE" sz="2200" b="0" kern="0" dirty="0">
                        <a:effectLst/>
                      </a:rPr>
                      <m:t>calculator</m:t>
                    </m:r>
                    <m:r>
                      <m:rPr>
                        <m:nor/>
                      </m:rPr>
                      <a:rPr lang="en-IE" sz="2200" b="0" kern="0" dirty="0">
                        <a:effectLst/>
                      </a:rPr>
                      <m:t>.</m:t>
                    </m:r>
                  </m:oMath>
                </a14:m>
                <a:endParaRPr lang="en-IE" sz="2200" b="0" kern="0" dirty="0">
                  <a:effectLst/>
                </a:endParaRPr>
              </a:p>
              <a:p>
                <a:pPr algn="l"/>
                <a:endParaRPr lang="en-IE" sz="2200" b="0" kern="0" dirty="0" smtClean="0">
                  <a:effectLst/>
                </a:endParaRPr>
              </a:p>
              <a:p>
                <a:pPr algn="l"/>
                <a:endParaRPr lang="en-IE" sz="2200" b="0" kern="0" dirty="0">
                  <a:effectLst/>
                </a:endParaRPr>
              </a:p>
              <a:p>
                <a:pPr algn="l"/>
                <a:endParaRPr lang="en-IE" sz="2200" b="0" kern="0" dirty="0" smtClean="0">
                  <a:effectLst/>
                </a:endParaRPr>
              </a:p>
              <a:p>
                <a:pPr algn="l"/>
                <a:endParaRPr lang="en-IE" sz="2800" b="0" kern="0" dirty="0" smtClean="0">
                  <a:effectLst/>
                </a:endParaRPr>
              </a:p>
              <a:p>
                <a:pPr algn="l"/>
                <a:endParaRPr lang="en-IE" sz="2800" b="0" kern="0" dirty="0" smtClean="0">
                  <a:effectLst/>
                </a:endParaRPr>
              </a:p>
              <a:p>
                <a:pPr algn="l"/>
                <a:endParaRPr lang="en-IE" sz="2800" b="0" kern="0" dirty="0">
                  <a:effectLst/>
                </a:endParaRPr>
              </a:p>
            </p:txBody>
          </p:sp>
        </mc:Choice>
        <mc:Fallback xmlns="">
          <p:sp>
            <p:nvSpPr>
              <p:cNvPr id="4" name="Title 4"/>
              <p:cNvSpPr txBox="1">
                <a:spLocks noRot="1" noChangeAspect="1" noMove="1" noResize="1" noEditPoints="1" noAdjustHandles="1" noChangeArrowheads="1" noChangeShapeType="1" noTextEdit="1"/>
              </p:cNvSpPr>
              <p:nvPr/>
            </p:nvSpPr>
            <p:spPr bwMode="auto">
              <a:xfrm>
                <a:off x="559566" y="858108"/>
                <a:ext cx="8147714" cy="5803949"/>
              </a:xfrm>
              <a:prstGeom prst="rect">
                <a:avLst/>
              </a:prstGeom>
              <a:blipFill rotWithShape="1">
                <a:blip r:embed="rId3"/>
                <a:stretch>
                  <a:fillRect/>
                </a:stretch>
              </a:blipFill>
              <a:ln w="60325">
                <a:solidFill>
                  <a:srgbClr val="000000"/>
                </a:solidFill>
                <a:miter lim="800000"/>
                <a:headEnd/>
                <a:tailEnd/>
              </a:ln>
              <a:effectLst>
                <a:outerShdw blurRad="50800" dist="38100" dir="2700000" algn="tl" rotWithShape="0">
                  <a:prstClr val="black">
                    <a:alpha val="40000"/>
                  </a:prstClr>
                </a:outerShdw>
              </a:effectLst>
              <a:extLst/>
            </p:spPr>
            <p:txBody>
              <a:bodyPr/>
              <a:lstStyle/>
              <a:p>
                <a:r>
                  <a:rPr lang="en-IE">
                    <a:noFill/>
                  </a:rPr>
                  <a:t> </a:t>
                </a:r>
              </a:p>
            </p:txBody>
          </p:sp>
        </mc:Fallback>
      </mc:AlternateContent>
    </p:spTree>
    <p:extLst>
      <p:ext uri="{BB962C8B-B14F-4D97-AF65-F5344CB8AC3E}">
        <p14:creationId xmlns:p14="http://schemas.microsoft.com/office/powerpoint/2010/main" val="185765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743" y="112060"/>
            <a:ext cx="8773936" cy="648000"/>
          </a:xfrm>
        </p:spPr>
        <p:txBody>
          <a:bodyPr/>
          <a:lstStyle/>
          <a:p>
            <a:r>
              <a:rPr lang="en-IE" sz="2800" u="sng" dirty="0" smtClean="0"/>
              <a:t>Q1,2 &amp;3</a:t>
            </a:r>
            <a:endParaRPr lang="en-IE" sz="2800" u="sng"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525" y="1121998"/>
            <a:ext cx="4297415" cy="3461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ight Triangle 17"/>
          <p:cNvSpPr/>
          <p:nvPr/>
        </p:nvSpPr>
        <p:spPr bwMode="auto">
          <a:xfrm rot="16200000">
            <a:off x="1256555" y="1313042"/>
            <a:ext cx="2659528" cy="3003782"/>
          </a:xfrm>
          <a:prstGeom prst="rtTriangle">
            <a:avLst/>
          </a:prstGeom>
          <a:solidFill>
            <a:schemeClr val="accent3">
              <a:lumMod val="20000"/>
              <a:lumOff val="80000"/>
              <a:alpha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2400" b="0" i="0" u="none" strike="noStrike" cap="none" normalizeH="0" baseline="0" smtClean="0">
              <a:ln>
                <a:noFill/>
              </a:ln>
              <a:solidFill>
                <a:schemeClr val="tx1"/>
              </a:solidFill>
              <a:effectLst/>
              <a:latin typeface="Times New Roman" pitchFamily="18" charset="0"/>
            </a:endParaRPr>
          </a:p>
        </p:txBody>
      </p:sp>
      <mc:AlternateContent xmlns:mc="http://schemas.openxmlformats.org/markup-compatibility/2006" xmlns:a14="http://schemas.microsoft.com/office/drawing/2010/main">
        <mc:Choice Requires="a14">
          <p:sp>
            <p:nvSpPr>
              <p:cNvPr id="34" name="TextBox 33"/>
              <p:cNvSpPr txBox="1"/>
              <p:nvPr/>
            </p:nvSpPr>
            <p:spPr>
              <a:xfrm>
                <a:off x="6880473" y="1067284"/>
                <a:ext cx="2165401" cy="595932"/>
              </a:xfrm>
              <a:prstGeom prst="rect">
                <a:avLst/>
              </a:prstGeom>
              <a:noFill/>
              <a:ln w="41275">
                <a:solidFill>
                  <a:schemeClr val="accent4">
                    <a:lumMod val="50000"/>
                  </a:schemeClr>
                </a:solidFill>
              </a:ln>
            </p:spPr>
            <p:txBody>
              <a:bodyPr wrap="none" rtlCol="0">
                <a:spAutoFit/>
              </a:bodyPr>
              <a:lstStyle/>
              <a:p>
                <a14:m>
                  <m:oMath xmlns:m="http://schemas.openxmlformats.org/officeDocument/2006/math">
                    <m:sSup>
                      <m:sSupPr>
                        <m:ctrlPr>
                          <a:rPr lang="en-IE" sz="3200" b="1" i="1" smtClean="0">
                            <a:solidFill>
                              <a:srgbClr val="00B050"/>
                            </a:solidFill>
                            <a:latin typeface="Cambria Math" panose="02040503050406030204" pitchFamily="18" charset="0"/>
                          </a:rPr>
                        </m:ctrlPr>
                      </m:sSupPr>
                      <m:e>
                        <m:r>
                          <a:rPr lang="en-IE" sz="3200" b="1" i="1" smtClean="0">
                            <a:solidFill>
                              <a:srgbClr val="00B050"/>
                            </a:solidFill>
                            <a:latin typeface="Cambria Math"/>
                          </a:rPr>
                          <m:t>𝒄</m:t>
                        </m:r>
                      </m:e>
                      <m:sup>
                        <m:r>
                          <a:rPr lang="en-IE" sz="3200" b="1" i="1" smtClean="0">
                            <a:solidFill>
                              <a:srgbClr val="00B050"/>
                            </a:solidFill>
                            <a:latin typeface="Cambria Math"/>
                          </a:rPr>
                          <m:t>𝟐</m:t>
                        </m:r>
                      </m:sup>
                    </m:sSup>
                  </m:oMath>
                </a14:m>
                <a:r>
                  <a:rPr lang="en-IE" sz="3200" b="1" dirty="0" smtClean="0">
                    <a:solidFill>
                      <a:srgbClr val="00B050"/>
                    </a:solidFill>
                    <a:latin typeface="Cambria" panose="02040503050406030204" pitchFamily="18" charset="0"/>
                  </a:rPr>
                  <a:t>= a² + b²</a:t>
                </a:r>
              </a:p>
            </p:txBody>
          </p:sp>
        </mc:Choice>
        <mc:Fallback xmlns="">
          <p:sp>
            <p:nvSpPr>
              <p:cNvPr id="34" name="TextBox 33"/>
              <p:cNvSpPr txBox="1">
                <a:spLocks noRot="1" noChangeAspect="1" noMove="1" noResize="1" noEditPoints="1" noAdjustHandles="1" noChangeArrowheads="1" noChangeShapeType="1" noTextEdit="1"/>
              </p:cNvSpPr>
              <p:nvPr/>
            </p:nvSpPr>
            <p:spPr>
              <a:xfrm>
                <a:off x="6880473" y="1067284"/>
                <a:ext cx="2165401" cy="595932"/>
              </a:xfrm>
              <a:prstGeom prst="rect">
                <a:avLst/>
              </a:prstGeom>
              <a:blipFill rotWithShape="1">
                <a:blip r:embed="rId4"/>
                <a:stretch>
                  <a:fillRect t="-7619" r="-5249" b="-26667"/>
                </a:stretch>
              </a:blipFill>
              <a:ln w="41275">
                <a:solidFill>
                  <a:schemeClr val="accent4">
                    <a:lumMod val="50000"/>
                  </a:schemeClr>
                </a:solid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6882976" y="1822227"/>
                <a:ext cx="2101281" cy="595932"/>
              </a:xfrm>
              <a:prstGeom prst="rect">
                <a:avLst/>
              </a:prstGeom>
              <a:noFill/>
            </p:spPr>
            <p:txBody>
              <a:bodyPr wrap="none" rtlCol="0">
                <a:spAutoFit/>
              </a:bodyPr>
              <a:lstStyle/>
              <a:p>
                <a14:m>
                  <m:oMath xmlns:m="http://schemas.openxmlformats.org/officeDocument/2006/math">
                    <m:sSup>
                      <m:sSupPr>
                        <m:ctrlPr>
                          <a:rPr lang="en-IE" sz="3200" b="1" i="1" smtClean="0">
                            <a:solidFill>
                              <a:srgbClr val="00B050"/>
                            </a:solidFill>
                            <a:latin typeface="Cambria Math" panose="02040503050406030204" pitchFamily="18" charset="0"/>
                          </a:rPr>
                        </m:ctrlPr>
                      </m:sSupPr>
                      <m:e>
                        <m:r>
                          <a:rPr lang="en-IE" sz="3200" b="1" i="1" smtClean="0">
                            <a:solidFill>
                              <a:srgbClr val="00B050"/>
                            </a:solidFill>
                            <a:latin typeface="Cambria Math"/>
                          </a:rPr>
                          <m:t>𝒄</m:t>
                        </m:r>
                      </m:e>
                      <m:sup>
                        <m:r>
                          <a:rPr lang="en-IE" sz="3200" b="1" i="1" smtClean="0">
                            <a:solidFill>
                              <a:srgbClr val="00B050"/>
                            </a:solidFill>
                            <a:latin typeface="Cambria Math"/>
                          </a:rPr>
                          <m:t>𝟐</m:t>
                        </m:r>
                      </m:sup>
                    </m:sSup>
                  </m:oMath>
                </a14:m>
                <a:r>
                  <a:rPr lang="en-IE" sz="3200" b="1" dirty="0" smtClean="0">
                    <a:solidFill>
                      <a:srgbClr val="00B050"/>
                    </a:solidFill>
                    <a:latin typeface="Cambria" panose="02040503050406030204" pitchFamily="18" charset="0"/>
                  </a:rPr>
                  <a:t>= 3²+ 3²</a:t>
                </a:r>
              </a:p>
            </p:txBody>
          </p:sp>
        </mc:Choice>
        <mc:Fallback xmlns="">
          <p:sp>
            <p:nvSpPr>
              <p:cNvPr id="35" name="TextBox 34"/>
              <p:cNvSpPr txBox="1">
                <a:spLocks noRot="1" noChangeAspect="1" noMove="1" noResize="1" noEditPoints="1" noAdjustHandles="1" noChangeArrowheads="1" noChangeShapeType="1" noTextEdit="1"/>
              </p:cNvSpPr>
              <p:nvPr/>
            </p:nvSpPr>
            <p:spPr>
              <a:xfrm>
                <a:off x="6882976" y="1822227"/>
                <a:ext cx="2101281" cy="595932"/>
              </a:xfrm>
              <a:prstGeom prst="rect">
                <a:avLst/>
              </a:prstGeom>
              <a:blipFill rotWithShape="1">
                <a:blip r:embed="rId5"/>
                <a:stretch>
                  <a:fillRect t="-11224" r="-6667" b="-32653"/>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6876305" y="2545387"/>
                <a:ext cx="1831976" cy="595932"/>
              </a:xfrm>
              <a:prstGeom prst="rect">
                <a:avLst/>
              </a:prstGeom>
              <a:noFill/>
            </p:spPr>
            <p:txBody>
              <a:bodyPr wrap="none" rtlCol="0">
                <a:spAutoFit/>
              </a:bodyPr>
              <a:lstStyle/>
              <a:p>
                <a14:m>
                  <m:oMath xmlns:m="http://schemas.openxmlformats.org/officeDocument/2006/math">
                    <m:sSup>
                      <m:sSupPr>
                        <m:ctrlPr>
                          <a:rPr lang="en-IE" sz="3200" b="1" i="1" smtClean="0">
                            <a:solidFill>
                              <a:srgbClr val="00B050"/>
                            </a:solidFill>
                            <a:latin typeface="Cambria Math" panose="02040503050406030204" pitchFamily="18" charset="0"/>
                          </a:rPr>
                        </m:ctrlPr>
                      </m:sSupPr>
                      <m:e>
                        <m:r>
                          <a:rPr lang="en-IE" sz="3200" b="1" i="1" smtClean="0">
                            <a:solidFill>
                              <a:srgbClr val="00B050"/>
                            </a:solidFill>
                            <a:latin typeface="Cambria Math"/>
                          </a:rPr>
                          <m:t>𝒄</m:t>
                        </m:r>
                      </m:e>
                      <m:sup>
                        <m:r>
                          <a:rPr lang="en-IE" sz="3200" b="1" i="1" smtClean="0">
                            <a:solidFill>
                              <a:srgbClr val="00B050"/>
                            </a:solidFill>
                            <a:latin typeface="Cambria Math"/>
                          </a:rPr>
                          <m:t>𝟐</m:t>
                        </m:r>
                      </m:sup>
                    </m:sSup>
                  </m:oMath>
                </a14:m>
                <a:r>
                  <a:rPr lang="en-IE" sz="3200" b="1" dirty="0" smtClean="0">
                    <a:solidFill>
                      <a:srgbClr val="00B050"/>
                    </a:solidFill>
                    <a:latin typeface="Cambria" panose="02040503050406030204" pitchFamily="18" charset="0"/>
                  </a:rPr>
                  <a:t>= 9 + 9</a:t>
                </a:r>
              </a:p>
            </p:txBody>
          </p:sp>
        </mc:Choice>
        <mc:Fallback xmlns="">
          <p:sp>
            <p:nvSpPr>
              <p:cNvPr id="37" name="TextBox 36"/>
              <p:cNvSpPr txBox="1">
                <a:spLocks noRot="1" noChangeAspect="1" noMove="1" noResize="1" noEditPoints="1" noAdjustHandles="1" noChangeArrowheads="1" noChangeShapeType="1" noTextEdit="1"/>
              </p:cNvSpPr>
              <p:nvPr/>
            </p:nvSpPr>
            <p:spPr>
              <a:xfrm>
                <a:off x="6876305" y="2545387"/>
                <a:ext cx="1831976" cy="595932"/>
              </a:xfrm>
              <a:prstGeom prst="rect">
                <a:avLst/>
              </a:prstGeom>
              <a:blipFill rotWithShape="1">
                <a:blip r:embed="rId6"/>
                <a:stretch>
                  <a:fillRect t="-11340" r="-7641" b="-34021"/>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6904510" y="3209281"/>
                <a:ext cx="1498552" cy="595932"/>
              </a:xfrm>
              <a:prstGeom prst="rect">
                <a:avLst/>
              </a:prstGeom>
              <a:noFill/>
            </p:spPr>
            <p:txBody>
              <a:bodyPr wrap="none" rtlCol="0">
                <a:spAutoFit/>
              </a:bodyPr>
              <a:lstStyle/>
              <a:p>
                <a14:m>
                  <m:oMath xmlns:m="http://schemas.openxmlformats.org/officeDocument/2006/math">
                    <m:sSup>
                      <m:sSupPr>
                        <m:ctrlPr>
                          <a:rPr lang="en-IE" sz="3200" b="1" i="1" smtClean="0">
                            <a:solidFill>
                              <a:srgbClr val="00B050"/>
                            </a:solidFill>
                            <a:latin typeface="Cambria Math" panose="02040503050406030204" pitchFamily="18" charset="0"/>
                          </a:rPr>
                        </m:ctrlPr>
                      </m:sSupPr>
                      <m:e>
                        <m:r>
                          <a:rPr lang="en-IE" sz="3200" b="1" i="1" smtClean="0">
                            <a:solidFill>
                              <a:srgbClr val="00B050"/>
                            </a:solidFill>
                            <a:latin typeface="Cambria Math"/>
                          </a:rPr>
                          <m:t>𝒄</m:t>
                        </m:r>
                      </m:e>
                      <m:sup>
                        <m:r>
                          <a:rPr lang="en-IE" sz="3200" b="1" i="1" smtClean="0">
                            <a:solidFill>
                              <a:srgbClr val="00B050"/>
                            </a:solidFill>
                            <a:latin typeface="Cambria Math"/>
                          </a:rPr>
                          <m:t>𝟐</m:t>
                        </m:r>
                      </m:sup>
                    </m:sSup>
                  </m:oMath>
                </a14:m>
                <a:r>
                  <a:rPr lang="en-IE" sz="3200" b="1" dirty="0" smtClean="0">
                    <a:solidFill>
                      <a:srgbClr val="00B050"/>
                    </a:solidFill>
                    <a:latin typeface="Cambria" panose="02040503050406030204" pitchFamily="18" charset="0"/>
                  </a:rPr>
                  <a:t>= </a:t>
                </a:r>
                <a:r>
                  <a:rPr lang="en-IE" sz="3200" b="1" dirty="0">
                    <a:solidFill>
                      <a:srgbClr val="00B050"/>
                    </a:solidFill>
                    <a:latin typeface="Cambria" panose="02040503050406030204" pitchFamily="18" charset="0"/>
                  </a:rPr>
                  <a:t> </a:t>
                </a:r>
                <a:r>
                  <a:rPr lang="en-IE" sz="3200" b="1" dirty="0" smtClean="0">
                    <a:solidFill>
                      <a:srgbClr val="00B050"/>
                    </a:solidFill>
                    <a:latin typeface="Cambria" panose="02040503050406030204" pitchFamily="18" charset="0"/>
                  </a:rPr>
                  <a:t>18</a:t>
                </a:r>
              </a:p>
            </p:txBody>
          </p:sp>
        </mc:Choice>
        <mc:Fallback xmlns="">
          <p:sp>
            <p:nvSpPr>
              <p:cNvPr id="46" name="TextBox 45"/>
              <p:cNvSpPr txBox="1">
                <a:spLocks noRot="1" noChangeAspect="1" noMove="1" noResize="1" noEditPoints="1" noAdjustHandles="1" noChangeArrowheads="1" noChangeShapeType="1" noTextEdit="1"/>
              </p:cNvSpPr>
              <p:nvPr/>
            </p:nvSpPr>
            <p:spPr>
              <a:xfrm>
                <a:off x="6904510" y="3209281"/>
                <a:ext cx="1498552" cy="595932"/>
              </a:xfrm>
              <a:prstGeom prst="rect">
                <a:avLst/>
              </a:prstGeom>
              <a:blipFill rotWithShape="1">
                <a:blip r:embed="rId7"/>
                <a:stretch>
                  <a:fillRect t="-11224" r="-10204" b="-32653"/>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6593695" y="4026513"/>
                <a:ext cx="2130520" cy="655500"/>
              </a:xfrm>
              <a:prstGeom prst="rect">
                <a:avLst/>
              </a:prstGeom>
              <a:noFill/>
            </p:spPr>
            <p:txBody>
              <a:bodyPr wrap="none" rtlCol="0">
                <a:spAutoFit/>
              </a:bodyPr>
              <a:lstStyle/>
              <a:p>
                <a14:m>
                  <m:oMath xmlns:m="http://schemas.openxmlformats.org/officeDocument/2006/math">
                    <m:rad>
                      <m:radPr>
                        <m:degHide m:val="on"/>
                        <m:ctrlPr>
                          <a:rPr lang="en-IE" sz="3200" b="1" i="1" smtClean="0">
                            <a:solidFill>
                              <a:srgbClr val="00B050"/>
                            </a:solidFill>
                            <a:latin typeface="Cambria Math" panose="02040503050406030204" pitchFamily="18" charset="0"/>
                          </a:rPr>
                        </m:ctrlPr>
                      </m:radPr>
                      <m:deg/>
                      <m:e>
                        <m:sSup>
                          <m:sSupPr>
                            <m:ctrlPr>
                              <a:rPr lang="en-IE" sz="3200" b="1" i="1" smtClean="0">
                                <a:solidFill>
                                  <a:srgbClr val="00B050"/>
                                </a:solidFill>
                                <a:latin typeface="Cambria Math" panose="02040503050406030204" pitchFamily="18" charset="0"/>
                              </a:rPr>
                            </m:ctrlPr>
                          </m:sSupPr>
                          <m:e>
                            <m:r>
                              <a:rPr lang="en-IE" sz="3200" b="1" i="1" smtClean="0">
                                <a:solidFill>
                                  <a:srgbClr val="00B050"/>
                                </a:solidFill>
                                <a:latin typeface="Cambria Math"/>
                              </a:rPr>
                              <m:t>𝒄</m:t>
                            </m:r>
                          </m:e>
                          <m:sup>
                            <m:r>
                              <a:rPr lang="en-IE" sz="3200" b="1" i="1" smtClean="0">
                                <a:solidFill>
                                  <a:srgbClr val="00B050"/>
                                </a:solidFill>
                                <a:latin typeface="Cambria Math"/>
                              </a:rPr>
                              <m:t>𝟐</m:t>
                            </m:r>
                          </m:sup>
                        </m:sSup>
                        <m:r>
                          <a:rPr lang="en-IE" sz="3200" b="1" i="1" smtClean="0">
                            <a:solidFill>
                              <a:srgbClr val="00B050"/>
                            </a:solidFill>
                            <a:latin typeface="Cambria Math"/>
                          </a:rPr>
                          <m:t> </m:t>
                        </m:r>
                      </m:e>
                    </m:rad>
                  </m:oMath>
                </a14:m>
                <a:r>
                  <a:rPr lang="en-IE" sz="3200" b="1" dirty="0" smtClean="0">
                    <a:solidFill>
                      <a:srgbClr val="00B050"/>
                    </a:solidFill>
                    <a:latin typeface="Cambria" panose="02040503050406030204" pitchFamily="18" charset="0"/>
                  </a:rPr>
                  <a:t>=  </a:t>
                </a:r>
                <a14:m>
                  <m:oMath xmlns:m="http://schemas.openxmlformats.org/officeDocument/2006/math">
                    <m:rad>
                      <m:radPr>
                        <m:degHide m:val="on"/>
                        <m:ctrlPr>
                          <a:rPr lang="en-IE" sz="3200" b="1" i="1" dirty="0" smtClean="0">
                            <a:solidFill>
                              <a:srgbClr val="00B050"/>
                            </a:solidFill>
                            <a:latin typeface="Cambria Math" panose="02040503050406030204" pitchFamily="18" charset="0"/>
                          </a:rPr>
                        </m:ctrlPr>
                      </m:radPr>
                      <m:deg/>
                      <m:e>
                        <m:r>
                          <a:rPr lang="en-IE" sz="3200" b="1" i="1" dirty="0" smtClean="0">
                            <a:solidFill>
                              <a:srgbClr val="00B050"/>
                            </a:solidFill>
                            <a:latin typeface="Cambria Math"/>
                          </a:rPr>
                          <m:t>𝟏𝟖</m:t>
                        </m:r>
                      </m:e>
                    </m:rad>
                  </m:oMath>
                </a14:m>
                <a:endParaRPr lang="en-IE" sz="3200" b="1" dirty="0" smtClean="0">
                  <a:solidFill>
                    <a:srgbClr val="00B050"/>
                  </a:solidFill>
                  <a:latin typeface="Cambria" panose="02040503050406030204" pitchFamily="18" charset="0"/>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6593695" y="4026513"/>
                <a:ext cx="2130520" cy="655500"/>
              </a:xfrm>
              <a:prstGeom prst="rect">
                <a:avLst/>
              </a:prstGeom>
              <a:blipFill rotWithShape="1">
                <a:blip r:embed="rId8"/>
                <a:stretch>
                  <a:fillRect t="-1869" b="-29907"/>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6593695" y="5019339"/>
                <a:ext cx="2215018" cy="654025"/>
              </a:xfrm>
              <a:prstGeom prst="rect">
                <a:avLst/>
              </a:prstGeom>
              <a:solidFill>
                <a:schemeClr val="accent3">
                  <a:lumMod val="20000"/>
                  <a:lumOff val="80000"/>
                </a:schemeClr>
              </a:solidFill>
              <a:ln w="60325">
                <a:solidFill>
                  <a:schemeClr val="tx1"/>
                </a:solidFill>
              </a:ln>
            </p:spPr>
            <p:txBody>
              <a:bodyPr wrap="square" rtlCol="0">
                <a:spAutoFit/>
              </a:bodyPr>
              <a:lstStyle/>
              <a:p>
                <a:r>
                  <a:rPr lang="en-IE" sz="3200" b="1" dirty="0" smtClean="0">
                    <a:solidFill>
                      <a:srgbClr val="00B050"/>
                    </a:solidFill>
                    <a:latin typeface="Cambria" panose="02040503050406030204" pitchFamily="18" charset="0"/>
                  </a:rPr>
                  <a:t>    c  =  </a:t>
                </a:r>
                <a14:m>
                  <m:oMath xmlns:m="http://schemas.openxmlformats.org/officeDocument/2006/math">
                    <m:rad>
                      <m:radPr>
                        <m:degHide m:val="on"/>
                        <m:ctrlPr>
                          <a:rPr lang="en-IE" sz="3200" b="1" i="1" smtClean="0">
                            <a:solidFill>
                              <a:srgbClr val="00B050"/>
                            </a:solidFill>
                            <a:latin typeface="Cambria Math" panose="02040503050406030204" pitchFamily="18" charset="0"/>
                          </a:rPr>
                        </m:ctrlPr>
                      </m:radPr>
                      <m:deg/>
                      <m:e>
                        <m:r>
                          <a:rPr lang="en-IE" sz="3200" b="1" i="1" smtClean="0">
                            <a:solidFill>
                              <a:srgbClr val="00B050"/>
                            </a:solidFill>
                            <a:latin typeface="Cambria Math"/>
                          </a:rPr>
                          <m:t>𝟏𝟖</m:t>
                        </m:r>
                      </m:e>
                    </m:rad>
                  </m:oMath>
                </a14:m>
                <a:endParaRPr lang="en-IE" sz="3200" b="1" dirty="0" smtClean="0">
                  <a:solidFill>
                    <a:srgbClr val="00B050"/>
                  </a:solidFill>
                  <a:latin typeface="Cambria" panose="02040503050406030204" pitchFamily="18" charset="0"/>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6593695" y="5019339"/>
                <a:ext cx="2215018" cy="654025"/>
              </a:xfrm>
              <a:prstGeom prst="rect">
                <a:avLst/>
              </a:prstGeom>
              <a:blipFill rotWithShape="1">
                <a:blip r:embed="rId9"/>
                <a:stretch>
                  <a:fillRect t="-847" b="-18644"/>
                </a:stretch>
              </a:blipFill>
              <a:ln w="60325">
                <a:solidFill>
                  <a:schemeClr val="tx1"/>
                </a:solidFill>
              </a:ln>
            </p:spPr>
            <p:txBody>
              <a:bodyPr/>
              <a:lstStyle/>
              <a:p>
                <a:r>
                  <a:rPr lang="en-IE">
                    <a:noFill/>
                  </a:rPr>
                  <a:t> </a:t>
                </a:r>
              </a:p>
            </p:txBody>
          </p:sp>
        </mc:Fallback>
      </mc:AlternateContent>
      <p:sp>
        <p:nvSpPr>
          <p:cNvPr id="49" name="TextBox 48"/>
          <p:cNvSpPr txBox="1"/>
          <p:nvPr/>
        </p:nvSpPr>
        <p:spPr>
          <a:xfrm>
            <a:off x="2513232" y="4362753"/>
            <a:ext cx="397866" cy="523220"/>
          </a:xfrm>
          <a:prstGeom prst="rect">
            <a:avLst/>
          </a:prstGeom>
          <a:noFill/>
        </p:spPr>
        <p:txBody>
          <a:bodyPr wrap="none" rtlCol="0">
            <a:spAutoFit/>
          </a:bodyPr>
          <a:lstStyle/>
          <a:p>
            <a:r>
              <a:rPr lang="en-IE" sz="2800" b="1" dirty="0" smtClean="0">
                <a:solidFill>
                  <a:schemeClr val="accent6"/>
                </a:solidFill>
                <a:latin typeface="Cambria" panose="02040503050406030204" pitchFamily="18" charset="0"/>
              </a:rPr>
              <a:t>3</a:t>
            </a:r>
          </a:p>
        </p:txBody>
      </p:sp>
      <p:sp>
        <p:nvSpPr>
          <p:cNvPr id="50" name="TextBox 49"/>
          <p:cNvSpPr txBox="1"/>
          <p:nvPr/>
        </p:nvSpPr>
        <p:spPr>
          <a:xfrm>
            <a:off x="4249083" y="2553322"/>
            <a:ext cx="397866" cy="523220"/>
          </a:xfrm>
          <a:prstGeom prst="rect">
            <a:avLst/>
          </a:prstGeom>
          <a:noFill/>
        </p:spPr>
        <p:txBody>
          <a:bodyPr wrap="none" rtlCol="0">
            <a:spAutoFit/>
          </a:bodyPr>
          <a:lstStyle/>
          <a:p>
            <a:r>
              <a:rPr lang="en-IE" sz="2800" b="1" dirty="0" smtClean="0">
                <a:solidFill>
                  <a:schemeClr val="accent6"/>
                </a:solidFill>
                <a:latin typeface="Cambria" panose="02040503050406030204" pitchFamily="18" charset="0"/>
              </a:rPr>
              <a:t>3</a:t>
            </a:r>
          </a:p>
        </p:txBody>
      </p:sp>
      <p:sp>
        <p:nvSpPr>
          <p:cNvPr id="51" name="TextBox 50"/>
          <p:cNvSpPr txBox="1"/>
          <p:nvPr/>
        </p:nvSpPr>
        <p:spPr>
          <a:xfrm>
            <a:off x="1350179" y="1470916"/>
            <a:ext cx="296560" cy="584775"/>
          </a:xfrm>
          <a:prstGeom prst="rect">
            <a:avLst/>
          </a:prstGeom>
          <a:noFill/>
        </p:spPr>
        <p:txBody>
          <a:bodyPr wrap="square" rtlCol="0">
            <a:spAutoFit/>
          </a:bodyPr>
          <a:lstStyle/>
          <a:p>
            <a:r>
              <a:rPr lang="en-IE" sz="3200" b="1" dirty="0" smtClean="0">
                <a:solidFill>
                  <a:srgbClr val="00B050"/>
                </a:solidFill>
                <a:latin typeface="Cambria" panose="02040503050406030204" pitchFamily="18" charset="0"/>
              </a:rPr>
              <a:t>c</a:t>
            </a:r>
          </a:p>
        </p:txBody>
      </p:sp>
      <p:cxnSp>
        <p:nvCxnSpPr>
          <p:cNvPr id="52" name="Straight Arrow Connector 51"/>
          <p:cNvCxnSpPr/>
          <p:nvPr/>
        </p:nvCxnSpPr>
        <p:spPr bwMode="auto">
          <a:xfrm>
            <a:off x="1646739" y="1916066"/>
            <a:ext cx="459206" cy="445064"/>
          </a:xfrm>
          <a:prstGeom prst="straightConnector1">
            <a:avLst/>
          </a:prstGeom>
          <a:solidFill>
            <a:schemeClr val="hlink">
              <a:alpha val="64999"/>
            </a:schemeClr>
          </a:solidFill>
          <a:ln w="28575" cap="flat" cmpd="sng" algn="ctr">
            <a:solidFill>
              <a:schemeClr val="accent4">
                <a:lumMod val="50000"/>
              </a:schemeClr>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24" name="TextBox 23"/>
              <p:cNvSpPr txBox="1"/>
              <p:nvPr/>
            </p:nvSpPr>
            <p:spPr>
              <a:xfrm>
                <a:off x="1734448" y="2355453"/>
                <a:ext cx="928652" cy="994568"/>
              </a:xfrm>
              <a:prstGeom prst="rect">
                <a:avLst/>
              </a:prstGeom>
              <a:noFill/>
            </p:spPr>
            <p:txBody>
              <a:bodyPr wrap="none" rtlCol="0">
                <a:spAutoFit/>
              </a:bodyPr>
              <a:lstStyle/>
              <a:p>
                <a:r>
                  <a:rPr lang="en-IE" sz="2800" b="1" dirty="0" smtClean="0">
                    <a:solidFill>
                      <a:srgbClr val="FF0000"/>
                    </a:solidFill>
                    <a:latin typeface="Cambria" panose="02040503050406030204" pitchFamily="18" charset="0"/>
                  </a:rPr>
                  <a:t> </a:t>
                </a:r>
                <a14:m>
                  <m:oMath xmlns:m="http://schemas.openxmlformats.org/officeDocument/2006/math">
                    <m:rad>
                      <m:radPr>
                        <m:degHide m:val="on"/>
                        <m:ctrlPr>
                          <a:rPr lang="en-IE" sz="2800" b="1" i="1">
                            <a:solidFill>
                              <a:srgbClr val="FF0000"/>
                            </a:solidFill>
                            <a:latin typeface="Cambria Math" panose="02040503050406030204" pitchFamily="18" charset="0"/>
                          </a:rPr>
                        </m:ctrlPr>
                      </m:radPr>
                      <m:deg/>
                      <m:e>
                        <m:r>
                          <a:rPr lang="en-IE" sz="2800" b="1" i="1">
                            <a:solidFill>
                              <a:srgbClr val="FF0000"/>
                            </a:solidFill>
                            <a:latin typeface="Cambria Math"/>
                          </a:rPr>
                          <m:t>𝟏𝟖</m:t>
                        </m:r>
                      </m:e>
                    </m:rad>
                  </m:oMath>
                </a14:m>
                <a:endParaRPr lang="en-IE" sz="2800" b="1" dirty="0" smtClean="0">
                  <a:solidFill>
                    <a:srgbClr val="FF0000"/>
                  </a:solidFill>
                  <a:latin typeface="Cambria" panose="02040503050406030204" pitchFamily="18" charset="0"/>
                </a:endParaRPr>
              </a:p>
              <a:p>
                <a:endParaRPr lang="en-IE" sz="2800" dirty="0" smtClean="0">
                  <a:solidFill>
                    <a:srgbClr val="FF0000"/>
                  </a:solidFill>
                  <a:latin typeface="Cambria" panose="02040503050406030204" pitchFamily="18"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1734448" y="2355453"/>
                <a:ext cx="928652" cy="994568"/>
              </a:xfrm>
              <a:prstGeom prst="rect">
                <a:avLst/>
              </a:prstGeom>
              <a:blipFill rotWithShape="1">
                <a:blip r:embed="rId10"/>
                <a:stretch>
                  <a:fillRect/>
                </a:stretch>
              </a:blipFill>
            </p:spPr>
            <p:txBody>
              <a:bodyPr/>
              <a:lstStyle/>
              <a:p>
                <a:r>
                  <a:rPr lang="en-IE">
                    <a:noFill/>
                  </a:rPr>
                  <a:t> </a:t>
                </a:r>
              </a:p>
            </p:txBody>
          </p:sp>
        </mc:Fallback>
      </mc:AlternateContent>
      <p:cxnSp>
        <p:nvCxnSpPr>
          <p:cNvPr id="16" name="Straight Arrow Connector 15"/>
          <p:cNvCxnSpPr/>
          <p:nvPr/>
        </p:nvCxnSpPr>
        <p:spPr bwMode="auto">
          <a:xfrm flipH="1" flipV="1">
            <a:off x="4602277" y="2866924"/>
            <a:ext cx="535026" cy="176613"/>
          </a:xfrm>
          <a:prstGeom prst="straightConnector1">
            <a:avLst/>
          </a:prstGeom>
          <a:solidFill>
            <a:schemeClr val="hlink">
              <a:alpha val="64999"/>
            </a:schemeClr>
          </a:solidFill>
          <a:ln w="28575" cap="flat" cmpd="sng" algn="ctr">
            <a:solidFill>
              <a:schemeClr val="accent4">
                <a:lumMod val="50000"/>
              </a:schemeClr>
            </a:solidFill>
            <a:prstDash val="solid"/>
            <a:round/>
            <a:headEnd type="none" w="med" len="med"/>
            <a:tailEnd type="arrow"/>
          </a:ln>
          <a:effectLst/>
        </p:spPr>
      </p:cxnSp>
      <p:cxnSp>
        <p:nvCxnSpPr>
          <p:cNvPr id="17" name="Straight Arrow Connector 16"/>
          <p:cNvCxnSpPr/>
          <p:nvPr/>
        </p:nvCxnSpPr>
        <p:spPr bwMode="auto">
          <a:xfrm flipV="1">
            <a:off x="2709621" y="4838642"/>
            <a:ext cx="0" cy="541500"/>
          </a:xfrm>
          <a:prstGeom prst="straightConnector1">
            <a:avLst/>
          </a:prstGeom>
          <a:solidFill>
            <a:schemeClr val="hlink">
              <a:alpha val="64999"/>
            </a:schemeClr>
          </a:solidFill>
          <a:ln w="28575" cap="flat" cmpd="sng" algn="ctr">
            <a:solidFill>
              <a:schemeClr val="accent4">
                <a:lumMod val="50000"/>
              </a:schemeClr>
            </a:solidFill>
            <a:prstDash val="solid"/>
            <a:round/>
            <a:headEnd type="none" w="med" len="med"/>
            <a:tailEnd type="arrow"/>
          </a:ln>
          <a:effectLst/>
        </p:spPr>
      </p:cxnSp>
      <p:sp>
        <p:nvSpPr>
          <p:cNvPr id="19" name="TextBox 18"/>
          <p:cNvSpPr txBox="1"/>
          <p:nvPr/>
        </p:nvSpPr>
        <p:spPr>
          <a:xfrm>
            <a:off x="5145064" y="2788212"/>
            <a:ext cx="404278" cy="584775"/>
          </a:xfrm>
          <a:prstGeom prst="rect">
            <a:avLst/>
          </a:prstGeom>
          <a:noFill/>
        </p:spPr>
        <p:txBody>
          <a:bodyPr wrap="none" rtlCol="0">
            <a:spAutoFit/>
          </a:bodyPr>
          <a:lstStyle/>
          <a:p>
            <a:r>
              <a:rPr lang="en-IE" sz="3200" b="1" dirty="0">
                <a:solidFill>
                  <a:srgbClr val="00B050"/>
                </a:solidFill>
                <a:latin typeface="Cambria" panose="02040503050406030204" pitchFamily="18" charset="0"/>
              </a:rPr>
              <a:t>a</a:t>
            </a:r>
            <a:endParaRPr lang="en-IE" sz="3200" b="1" dirty="0" smtClean="0">
              <a:solidFill>
                <a:srgbClr val="00B050"/>
              </a:solidFill>
              <a:latin typeface="Cambria" panose="02040503050406030204" pitchFamily="18" charset="0"/>
            </a:endParaRPr>
          </a:p>
        </p:txBody>
      </p:sp>
      <p:sp>
        <p:nvSpPr>
          <p:cNvPr id="20" name="TextBox 19"/>
          <p:cNvSpPr txBox="1"/>
          <p:nvPr/>
        </p:nvSpPr>
        <p:spPr>
          <a:xfrm>
            <a:off x="2547729" y="5276953"/>
            <a:ext cx="426720" cy="584775"/>
          </a:xfrm>
          <a:prstGeom prst="rect">
            <a:avLst/>
          </a:prstGeom>
          <a:noFill/>
        </p:spPr>
        <p:txBody>
          <a:bodyPr wrap="none" rtlCol="0">
            <a:spAutoFit/>
          </a:bodyPr>
          <a:lstStyle/>
          <a:p>
            <a:r>
              <a:rPr lang="en-IE" sz="3200" b="1" dirty="0">
                <a:solidFill>
                  <a:srgbClr val="00B050"/>
                </a:solidFill>
                <a:latin typeface="Cambria" panose="02040503050406030204" pitchFamily="18" charset="0"/>
              </a:rPr>
              <a:t>b</a:t>
            </a:r>
            <a:endParaRPr lang="en-IE" sz="3200" b="1" dirty="0" smtClean="0">
              <a:solidFill>
                <a:srgbClr val="00B050"/>
              </a:solidFill>
              <a:latin typeface="Cambria" panose="02040503050406030204" pitchFamily="18" charset="0"/>
            </a:endParaRPr>
          </a:p>
        </p:txBody>
      </p:sp>
      <p:grpSp>
        <p:nvGrpSpPr>
          <p:cNvPr id="21" name="Group 20"/>
          <p:cNvGrpSpPr/>
          <p:nvPr/>
        </p:nvGrpSpPr>
        <p:grpSpPr>
          <a:xfrm>
            <a:off x="3821975" y="3728571"/>
            <a:ext cx="197996" cy="339241"/>
            <a:chOff x="3155326" y="3619567"/>
            <a:chExt cx="197996" cy="339241"/>
          </a:xfrm>
        </p:grpSpPr>
        <p:cxnSp>
          <p:nvCxnSpPr>
            <p:cNvPr id="22" name="Straight Connector 21"/>
            <p:cNvCxnSpPr/>
            <p:nvPr/>
          </p:nvCxnSpPr>
          <p:spPr bwMode="auto">
            <a:xfrm>
              <a:off x="3335828" y="3619567"/>
              <a:ext cx="0" cy="339241"/>
            </a:xfrm>
            <a:prstGeom prst="line">
              <a:avLst/>
            </a:prstGeom>
            <a:solidFill>
              <a:schemeClr val="hlink">
                <a:alpha val="64999"/>
              </a:schemeClr>
            </a:solidFill>
            <a:ln w="28575"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flipH="1">
              <a:off x="3155326" y="3943114"/>
              <a:ext cx="197996" cy="0"/>
            </a:xfrm>
            <a:prstGeom prst="line">
              <a:avLst/>
            </a:prstGeom>
            <a:solidFill>
              <a:schemeClr val="hlink">
                <a:alpha val="64999"/>
              </a:schemeClr>
            </a:solidFill>
            <a:ln w="28575" cap="flat" cmpd="sng" algn="ctr">
              <a:solidFill>
                <a:schemeClr val="tx1"/>
              </a:solidFill>
              <a:prstDash val="solid"/>
              <a:round/>
              <a:headEnd type="none" w="med" len="med"/>
              <a:tailEnd type="none" w="med" len="med"/>
            </a:ln>
            <a:effectLst/>
          </p:spPr>
        </p:cxnSp>
      </p:grpSp>
      <p:cxnSp>
        <p:nvCxnSpPr>
          <p:cNvPr id="25" name="Straight Arrow Connector 24"/>
          <p:cNvCxnSpPr/>
          <p:nvPr/>
        </p:nvCxnSpPr>
        <p:spPr bwMode="auto">
          <a:xfrm flipV="1">
            <a:off x="1084427" y="1470654"/>
            <a:ext cx="3003784" cy="2690400"/>
          </a:xfrm>
          <a:prstGeom prst="straightConnector1">
            <a:avLst/>
          </a:prstGeom>
          <a:solidFill>
            <a:schemeClr val="hlink">
              <a:alpha val="64999"/>
            </a:schemeClr>
          </a:solidFill>
          <a:ln w="53975" cap="flat" cmpd="sng" algn="ctr">
            <a:solidFill>
              <a:srgbClr val="FF0000"/>
            </a:solidFill>
            <a:prstDash val="solid"/>
            <a:round/>
            <a:headEnd type="arrow"/>
            <a:tailEnd type="arrow"/>
          </a:ln>
          <a:effectLst/>
        </p:spPr>
      </p:cxnSp>
    </p:spTree>
    <p:extLst>
      <p:ext uri="{BB962C8B-B14F-4D97-AF65-F5344CB8AC3E}">
        <p14:creationId xmlns:p14="http://schemas.microsoft.com/office/powerpoint/2010/main" val="272317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500"/>
                                        <p:tgtEl>
                                          <p:spTgt spid="5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500"/>
                                        <p:tgtEl>
                                          <p:spTgt spid="35"/>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fade">
                                      <p:cBhvr>
                                        <p:cTn id="47" dur="500"/>
                                        <p:tgtEl>
                                          <p:spTgt spid="47"/>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fade">
                                      <p:cBhvr>
                                        <p:cTn id="51" dur="500"/>
                                        <p:tgtEl>
                                          <p:spTgt spid="48"/>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P spid="37" grpId="0"/>
      <p:bldP spid="46" grpId="0"/>
      <p:bldP spid="47" grpId="0"/>
      <p:bldP spid="48" grpId="0" animBg="1"/>
      <p:bldP spid="51" grpId="0"/>
      <p:bldP spid="24" grpId="0"/>
      <p:bldP spid="19" grpId="0"/>
      <p:bldP spid="20"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88890" y="29028"/>
                <a:ext cx="9055109" cy="648000"/>
              </a:xfrm>
            </p:spPr>
            <p:txBody>
              <a:bodyPr/>
              <a:lstStyle/>
              <a:p>
                <a:pPr algn="l"/>
                <a:r>
                  <a:rPr lang="en-IE" sz="2800" u="sng" dirty="0"/>
                  <a:t/>
                </a:r>
                <a:br>
                  <a:rPr lang="en-IE" sz="2800" u="sng" dirty="0"/>
                </a:br>
                <a:r>
                  <a:rPr lang="en-IE" sz="2800" u="sng" dirty="0" smtClean="0"/>
                  <a:t>Q4</a:t>
                </a:r>
                <a:r>
                  <a:rPr lang="en-IE" sz="2800" dirty="0" smtClean="0"/>
                  <a:t>         </a:t>
                </a:r>
                <a:r>
                  <a:rPr lang="en-IE" sz="2800" b="0" dirty="0" smtClean="0">
                    <a:effectLst/>
                  </a:rPr>
                  <a:t>Simplify </a:t>
                </a:r>
                <a14:m>
                  <m:oMath xmlns:m="http://schemas.openxmlformats.org/officeDocument/2006/math">
                    <m:rad>
                      <m:radPr>
                        <m:degHide m:val="on"/>
                        <m:ctrlPr>
                          <a:rPr lang="en-IE" sz="2800" b="0" i="1">
                            <a:effectLst/>
                            <a:latin typeface="Cambria Math" panose="02040503050406030204" pitchFamily="18" charset="0"/>
                          </a:rPr>
                        </m:ctrlPr>
                      </m:radPr>
                      <m:deg/>
                      <m:e>
                        <m:r>
                          <a:rPr lang="en-IE" sz="2800" b="0" i="1">
                            <a:effectLst/>
                            <a:latin typeface="Cambria Math"/>
                          </a:rPr>
                          <m:t>18</m:t>
                        </m:r>
                      </m:e>
                    </m:rad>
                  </m:oMath>
                </a14:m>
                <a:r>
                  <a:rPr lang="en-IE" sz="2800" b="0" dirty="0">
                    <a:effectLst/>
                  </a:rPr>
                  <a:t> without the use of a calculator.</a:t>
                </a:r>
                <a:br>
                  <a:rPr lang="en-IE" sz="2800" b="0" dirty="0">
                    <a:effectLst/>
                  </a:rPr>
                </a:br>
                <a:r>
                  <a:rPr lang="en-IE" sz="2800" u="sng" dirty="0" smtClean="0"/>
                  <a:t> </a:t>
                </a:r>
                <a:endParaRPr lang="en-IE" sz="2800" u="sng"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88890" y="29028"/>
                <a:ext cx="9055109" cy="648000"/>
              </a:xfrm>
              <a:blipFill rotWithShape="1">
                <a:blip r:embed="rId3"/>
                <a:stretch>
                  <a:fillRect/>
                </a:stretch>
              </a:blipFill>
            </p:spPr>
            <p:txBody>
              <a:bodyPr/>
              <a:lstStyle/>
              <a:p>
                <a:r>
                  <a:rPr lang="en-IE">
                    <a:noFill/>
                  </a:rPr>
                  <a:t> </a:t>
                </a:r>
              </a:p>
            </p:txBody>
          </p:sp>
        </mc:Fallback>
      </mc:AlternateContent>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965" y="1138116"/>
            <a:ext cx="4297415" cy="3461479"/>
          </a:xfrm>
          <a:prstGeom prst="rect">
            <a:avLst/>
          </a:prstGeom>
          <a:noFill/>
          <a:ln w="41275">
            <a:no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1185612" y="3273800"/>
            <a:ext cx="603050" cy="461665"/>
          </a:xfrm>
          <a:prstGeom prst="rect">
            <a:avLst/>
          </a:prstGeom>
          <a:noFill/>
        </p:spPr>
        <p:txBody>
          <a:bodyPr wrap="none" rtlCol="0">
            <a:spAutoFit/>
          </a:bodyPr>
          <a:lstStyle/>
          <a:p>
            <a:r>
              <a:rPr lang="en-IE" sz="2400" b="1" dirty="0" smtClean="0">
                <a:solidFill>
                  <a:schemeClr val="accent6"/>
                </a:solidFill>
                <a:latin typeface="Cambria" panose="02040503050406030204" pitchFamily="18" charset="0"/>
              </a:rPr>
              <a:t>√2</a:t>
            </a:r>
          </a:p>
        </p:txBody>
      </p:sp>
      <p:sp>
        <p:nvSpPr>
          <p:cNvPr id="6" name="TextBox 5"/>
          <p:cNvSpPr txBox="1"/>
          <p:nvPr/>
        </p:nvSpPr>
        <p:spPr>
          <a:xfrm>
            <a:off x="2137657" y="2407247"/>
            <a:ext cx="603050" cy="461665"/>
          </a:xfrm>
          <a:prstGeom prst="rect">
            <a:avLst/>
          </a:prstGeom>
          <a:noFill/>
        </p:spPr>
        <p:txBody>
          <a:bodyPr wrap="none" rtlCol="0">
            <a:spAutoFit/>
          </a:bodyPr>
          <a:lstStyle/>
          <a:p>
            <a:r>
              <a:rPr lang="en-IE" sz="2400" b="1" dirty="0" smtClean="0">
                <a:solidFill>
                  <a:schemeClr val="accent6"/>
                </a:solidFill>
                <a:latin typeface="Cambria" panose="02040503050406030204" pitchFamily="18" charset="0"/>
              </a:rPr>
              <a:t>√2</a:t>
            </a:r>
          </a:p>
        </p:txBody>
      </p:sp>
      <p:sp>
        <p:nvSpPr>
          <p:cNvPr id="7" name="TextBox 6"/>
          <p:cNvSpPr txBox="1"/>
          <p:nvPr/>
        </p:nvSpPr>
        <p:spPr>
          <a:xfrm>
            <a:off x="3078764" y="1599119"/>
            <a:ext cx="603050" cy="461665"/>
          </a:xfrm>
          <a:prstGeom prst="rect">
            <a:avLst/>
          </a:prstGeom>
          <a:noFill/>
        </p:spPr>
        <p:txBody>
          <a:bodyPr wrap="none" rtlCol="0">
            <a:spAutoFit/>
          </a:bodyPr>
          <a:lstStyle/>
          <a:p>
            <a:r>
              <a:rPr lang="en-IE" sz="2400" b="1" dirty="0" smtClean="0">
                <a:solidFill>
                  <a:schemeClr val="accent6"/>
                </a:solidFill>
                <a:latin typeface="Cambria" panose="02040503050406030204" pitchFamily="18" charset="0"/>
              </a:rPr>
              <a:t>√2</a:t>
            </a:r>
          </a:p>
        </p:txBody>
      </p:sp>
      <p:sp>
        <p:nvSpPr>
          <p:cNvPr id="10" name="TextBox 9"/>
          <p:cNvSpPr txBox="1"/>
          <p:nvPr/>
        </p:nvSpPr>
        <p:spPr>
          <a:xfrm>
            <a:off x="2486577" y="4365588"/>
            <a:ext cx="397866" cy="523220"/>
          </a:xfrm>
          <a:prstGeom prst="rect">
            <a:avLst/>
          </a:prstGeom>
          <a:noFill/>
        </p:spPr>
        <p:txBody>
          <a:bodyPr wrap="none" rtlCol="0">
            <a:spAutoFit/>
          </a:bodyPr>
          <a:lstStyle/>
          <a:p>
            <a:r>
              <a:rPr lang="en-IE" sz="2800" b="1" dirty="0" smtClean="0">
                <a:solidFill>
                  <a:schemeClr val="accent6"/>
                </a:solidFill>
                <a:latin typeface="Cambria" panose="02040503050406030204" pitchFamily="18" charset="0"/>
              </a:rPr>
              <a:t>3</a:t>
            </a:r>
          </a:p>
        </p:txBody>
      </p:sp>
      <p:sp>
        <p:nvSpPr>
          <p:cNvPr id="11" name="TextBox 10"/>
          <p:cNvSpPr txBox="1"/>
          <p:nvPr/>
        </p:nvSpPr>
        <p:spPr>
          <a:xfrm>
            <a:off x="4263254" y="2556739"/>
            <a:ext cx="397866" cy="523220"/>
          </a:xfrm>
          <a:prstGeom prst="rect">
            <a:avLst/>
          </a:prstGeom>
          <a:noFill/>
        </p:spPr>
        <p:txBody>
          <a:bodyPr wrap="none" rtlCol="0">
            <a:spAutoFit/>
          </a:bodyPr>
          <a:lstStyle/>
          <a:p>
            <a:r>
              <a:rPr lang="en-IE" sz="2800" b="1" dirty="0" smtClean="0">
                <a:solidFill>
                  <a:schemeClr val="accent6"/>
                </a:solidFill>
                <a:latin typeface="Cambria" panose="02040503050406030204" pitchFamily="18" charset="0"/>
              </a:rPr>
              <a:t>3</a:t>
            </a:r>
          </a:p>
        </p:txBody>
      </p:sp>
      <mc:AlternateContent xmlns:mc="http://schemas.openxmlformats.org/markup-compatibility/2006" xmlns:a14="http://schemas.microsoft.com/office/drawing/2010/main">
        <mc:Choice Requires="a14">
          <p:sp>
            <p:nvSpPr>
              <p:cNvPr id="20" name="TextBox 19"/>
              <p:cNvSpPr txBox="1"/>
              <p:nvPr/>
            </p:nvSpPr>
            <p:spPr>
              <a:xfrm>
                <a:off x="6036835" y="3960979"/>
                <a:ext cx="2605585" cy="500265"/>
              </a:xfrm>
              <a:prstGeom prst="rect">
                <a:avLst/>
              </a:prstGeom>
              <a:solidFill>
                <a:schemeClr val="accent3">
                  <a:lumMod val="20000"/>
                  <a:lumOff val="80000"/>
                </a:schemeClr>
              </a:solidFill>
              <a:ln w="38100">
                <a:solidFill>
                  <a:schemeClr val="tx1"/>
                </a:solidFill>
              </a:ln>
            </p:spPr>
            <p:txBody>
              <a:bodyPr wrap="none" rtlCol="0">
                <a:spAutoFit/>
              </a:bodyPr>
              <a:lstStyle/>
              <a:p>
                <a:r>
                  <a:rPr lang="en-IE" sz="2400" b="1" dirty="0" smtClean="0">
                    <a:solidFill>
                      <a:schemeClr val="accent6"/>
                    </a:solidFill>
                    <a:latin typeface="Cambria" panose="02040503050406030204" pitchFamily="18" charset="0"/>
                  </a:rPr>
                  <a:t> </a:t>
                </a:r>
                <a14:m>
                  <m:oMath xmlns:m="http://schemas.openxmlformats.org/officeDocument/2006/math">
                    <m:rad>
                      <m:radPr>
                        <m:degHide m:val="on"/>
                        <m:ctrlPr>
                          <a:rPr lang="en-IE" sz="2400" b="1" i="1" smtClean="0">
                            <a:solidFill>
                              <a:schemeClr val="accent6"/>
                            </a:solidFill>
                            <a:latin typeface="Cambria Math" panose="02040503050406030204" pitchFamily="18" charset="0"/>
                          </a:rPr>
                        </m:ctrlPr>
                      </m:radPr>
                      <m:deg/>
                      <m:e>
                        <m:r>
                          <a:rPr lang="en-IE" sz="2400" b="1" i="1" smtClean="0">
                            <a:solidFill>
                              <a:schemeClr val="accent6"/>
                            </a:solidFill>
                            <a:latin typeface="Cambria Math"/>
                          </a:rPr>
                          <m:t>𝒂𝒃</m:t>
                        </m:r>
                      </m:e>
                    </m:rad>
                  </m:oMath>
                </a14:m>
                <a:r>
                  <a:rPr lang="en-IE" sz="2400" b="1" dirty="0" smtClean="0">
                    <a:solidFill>
                      <a:schemeClr val="accent6"/>
                    </a:solidFill>
                    <a:latin typeface="Cambria" panose="02040503050406030204" pitchFamily="18" charset="0"/>
                  </a:rPr>
                  <a:t>       =   </a:t>
                </a:r>
                <a14:m>
                  <m:oMath xmlns:m="http://schemas.openxmlformats.org/officeDocument/2006/math">
                    <m:rad>
                      <m:radPr>
                        <m:degHide m:val="on"/>
                        <m:ctrlPr>
                          <a:rPr lang="en-IE" sz="2400" b="1" i="1" smtClean="0">
                            <a:solidFill>
                              <a:schemeClr val="accent6"/>
                            </a:solidFill>
                            <a:latin typeface="Cambria Math" panose="02040503050406030204" pitchFamily="18" charset="0"/>
                          </a:rPr>
                        </m:ctrlPr>
                      </m:radPr>
                      <m:deg/>
                      <m:e>
                        <m:r>
                          <a:rPr lang="en-IE" sz="2400" b="1" i="1" smtClean="0">
                            <a:solidFill>
                              <a:schemeClr val="accent6"/>
                            </a:solidFill>
                            <a:latin typeface="Cambria Math"/>
                          </a:rPr>
                          <m:t>𝒂</m:t>
                        </m:r>
                        <m:r>
                          <a:rPr lang="en-IE" sz="2400" b="1" i="1" smtClean="0">
                            <a:solidFill>
                              <a:schemeClr val="accent6"/>
                            </a:solidFill>
                            <a:latin typeface="Cambria Math"/>
                          </a:rPr>
                          <m:t> </m:t>
                        </m:r>
                      </m:e>
                    </m:rad>
                    <m:rad>
                      <m:radPr>
                        <m:degHide m:val="on"/>
                        <m:ctrlPr>
                          <a:rPr lang="en-IE" sz="2400" b="1" i="1" smtClean="0">
                            <a:solidFill>
                              <a:schemeClr val="accent6"/>
                            </a:solidFill>
                            <a:latin typeface="Cambria Math" panose="02040503050406030204" pitchFamily="18" charset="0"/>
                          </a:rPr>
                        </m:ctrlPr>
                      </m:radPr>
                      <m:deg/>
                      <m:e>
                        <m:r>
                          <a:rPr lang="en-IE" sz="2400" b="1" i="1" smtClean="0">
                            <a:solidFill>
                              <a:schemeClr val="accent6"/>
                            </a:solidFill>
                            <a:latin typeface="Cambria Math"/>
                          </a:rPr>
                          <m:t>𝒃</m:t>
                        </m:r>
                      </m:e>
                    </m:rad>
                  </m:oMath>
                </a14:m>
                <a:endParaRPr lang="en-IE" sz="2400" b="1" dirty="0" smtClean="0">
                  <a:solidFill>
                    <a:schemeClr val="accent6"/>
                  </a:solidFill>
                  <a:latin typeface="Cambria" panose="02040503050406030204" pitchFamily="18"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6036835" y="3960979"/>
                <a:ext cx="2605585" cy="500265"/>
              </a:xfrm>
              <a:prstGeom prst="rect">
                <a:avLst/>
              </a:prstGeom>
              <a:blipFill rotWithShape="1">
                <a:blip r:embed="rId5"/>
                <a:stretch>
                  <a:fillRect b="-21591"/>
                </a:stretch>
              </a:blipFill>
              <a:ln w="38100">
                <a:solidFill>
                  <a:schemeClr val="tx1"/>
                </a:solidFill>
              </a:ln>
            </p:spPr>
            <p:txBody>
              <a:bodyPr/>
              <a:lstStyle/>
              <a:p>
                <a:r>
                  <a:rPr lang="en-IE">
                    <a:noFill/>
                  </a:rPr>
                  <a:t> </a:t>
                </a:r>
              </a:p>
            </p:txBody>
          </p:sp>
        </mc:Fallback>
      </mc:AlternateContent>
      <p:grpSp>
        <p:nvGrpSpPr>
          <p:cNvPr id="36" name="Group 35"/>
          <p:cNvGrpSpPr/>
          <p:nvPr/>
        </p:nvGrpSpPr>
        <p:grpSpPr>
          <a:xfrm>
            <a:off x="1122548" y="3258034"/>
            <a:ext cx="1015109" cy="930302"/>
            <a:chOff x="1106782" y="3289566"/>
            <a:chExt cx="1015109" cy="930302"/>
          </a:xfrm>
        </p:grpSpPr>
        <p:cxnSp>
          <p:nvCxnSpPr>
            <p:cNvPr id="22" name="Straight Connector 21"/>
            <p:cNvCxnSpPr/>
            <p:nvPr/>
          </p:nvCxnSpPr>
          <p:spPr bwMode="auto">
            <a:xfrm flipV="1">
              <a:off x="1106782" y="3289566"/>
              <a:ext cx="999343" cy="930302"/>
            </a:xfrm>
            <a:prstGeom prst="line">
              <a:avLst/>
            </a:prstGeom>
            <a:solidFill>
              <a:schemeClr val="hlink">
                <a:alpha val="64999"/>
              </a:schemeClr>
            </a:solidFill>
            <a:ln w="41275"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1169846" y="4194751"/>
              <a:ext cx="952045" cy="0"/>
            </a:xfrm>
            <a:prstGeom prst="line">
              <a:avLst/>
            </a:prstGeom>
            <a:solidFill>
              <a:schemeClr val="hlink">
                <a:alpha val="64999"/>
              </a:schemeClr>
            </a:solidFill>
            <a:ln w="41275"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flipV="1">
              <a:off x="2106125" y="3289566"/>
              <a:ext cx="0" cy="905185"/>
            </a:xfrm>
            <a:prstGeom prst="line">
              <a:avLst/>
            </a:prstGeom>
            <a:solidFill>
              <a:schemeClr val="hlink">
                <a:alpha val="64999"/>
              </a:schemeClr>
            </a:solidFill>
            <a:ln w="41275" cap="flat" cmpd="sng" algn="ctr">
              <a:solidFill>
                <a:schemeClr val="tx1"/>
              </a:solidFill>
              <a:prstDash val="solid"/>
              <a:round/>
              <a:headEnd type="none" w="med" len="med"/>
              <a:tailEnd type="none" w="med" len="med"/>
            </a:ln>
            <a:effectLst/>
          </p:spPr>
        </p:cxnSp>
      </p:grpSp>
      <p:grpSp>
        <p:nvGrpSpPr>
          <p:cNvPr id="38" name="Group 37"/>
          <p:cNvGrpSpPr/>
          <p:nvPr/>
        </p:nvGrpSpPr>
        <p:grpSpPr>
          <a:xfrm>
            <a:off x="2104499" y="2409539"/>
            <a:ext cx="1030875" cy="930302"/>
            <a:chOff x="1106782" y="3289566"/>
            <a:chExt cx="1030875" cy="930302"/>
          </a:xfrm>
        </p:grpSpPr>
        <p:cxnSp>
          <p:nvCxnSpPr>
            <p:cNvPr id="39" name="Straight Connector 38"/>
            <p:cNvCxnSpPr/>
            <p:nvPr/>
          </p:nvCxnSpPr>
          <p:spPr bwMode="auto">
            <a:xfrm flipV="1">
              <a:off x="1106782" y="3289566"/>
              <a:ext cx="999343" cy="930302"/>
            </a:xfrm>
            <a:prstGeom prst="line">
              <a:avLst/>
            </a:prstGeom>
            <a:solidFill>
              <a:schemeClr val="hlink">
                <a:alpha val="64999"/>
              </a:schemeClr>
            </a:solidFill>
            <a:ln w="41275" cap="flat" cmpd="sng" algn="ctr">
              <a:solidFill>
                <a:schemeClr val="tx1"/>
              </a:solidFill>
              <a:prstDash val="solid"/>
              <a:round/>
              <a:headEnd type="none" w="med" len="med"/>
              <a:tailEnd type="none" w="med" len="med"/>
            </a:ln>
            <a:effectLst/>
          </p:spPr>
        </p:cxnSp>
        <p:cxnSp>
          <p:nvCxnSpPr>
            <p:cNvPr id="40" name="Straight Connector 39"/>
            <p:cNvCxnSpPr/>
            <p:nvPr/>
          </p:nvCxnSpPr>
          <p:spPr bwMode="auto">
            <a:xfrm>
              <a:off x="1169846" y="4163219"/>
              <a:ext cx="952045" cy="0"/>
            </a:xfrm>
            <a:prstGeom prst="line">
              <a:avLst/>
            </a:prstGeom>
            <a:solidFill>
              <a:schemeClr val="hlink">
                <a:alpha val="64999"/>
              </a:schemeClr>
            </a:solidFill>
            <a:ln w="41275" cap="flat" cmpd="sng" algn="ctr">
              <a:solidFill>
                <a:schemeClr val="tx1"/>
              </a:solidFill>
              <a:prstDash val="solid"/>
              <a:round/>
              <a:headEnd type="none" w="med" len="med"/>
              <a:tailEnd type="none" w="med" len="med"/>
            </a:ln>
            <a:effectLst/>
          </p:spPr>
        </p:cxnSp>
        <p:cxnSp>
          <p:nvCxnSpPr>
            <p:cNvPr id="41" name="Straight Connector 40"/>
            <p:cNvCxnSpPr/>
            <p:nvPr/>
          </p:nvCxnSpPr>
          <p:spPr bwMode="auto">
            <a:xfrm flipV="1">
              <a:off x="2137657" y="3341016"/>
              <a:ext cx="0" cy="853736"/>
            </a:xfrm>
            <a:prstGeom prst="line">
              <a:avLst/>
            </a:prstGeom>
            <a:solidFill>
              <a:schemeClr val="hlink">
                <a:alpha val="64999"/>
              </a:schemeClr>
            </a:solidFill>
            <a:ln w="41275" cap="flat" cmpd="sng" algn="ctr">
              <a:solidFill>
                <a:schemeClr val="tx1"/>
              </a:solidFill>
              <a:prstDash val="solid"/>
              <a:round/>
              <a:headEnd type="none" w="med" len="med"/>
              <a:tailEnd type="none" w="med" len="med"/>
            </a:ln>
            <a:effectLst/>
          </p:spPr>
        </p:cxnSp>
      </p:grpSp>
      <p:grpSp>
        <p:nvGrpSpPr>
          <p:cNvPr id="42" name="Group 41"/>
          <p:cNvGrpSpPr/>
          <p:nvPr/>
        </p:nvGrpSpPr>
        <p:grpSpPr>
          <a:xfrm>
            <a:off x="3056544" y="1460922"/>
            <a:ext cx="1114165" cy="993217"/>
            <a:chOff x="1106782" y="3258034"/>
            <a:chExt cx="1015109" cy="930302"/>
          </a:xfrm>
        </p:grpSpPr>
        <p:cxnSp>
          <p:nvCxnSpPr>
            <p:cNvPr id="43" name="Straight Connector 42"/>
            <p:cNvCxnSpPr/>
            <p:nvPr/>
          </p:nvCxnSpPr>
          <p:spPr bwMode="auto">
            <a:xfrm flipV="1">
              <a:off x="1106782" y="3258034"/>
              <a:ext cx="999343" cy="930302"/>
            </a:xfrm>
            <a:prstGeom prst="line">
              <a:avLst/>
            </a:prstGeom>
            <a:solidFill>
              <a:schemeClr val="hlink">
                <a:alpha val="64999"/>
              </a:schemeClr>
            </a:solidFill>
            <a:ln w="41275" cap="flat" cmpd="sng" algn="ctr">
              <a:solidFill>
                <a:schemeClr val="tx1"/>
              </a:solidFill>
              <a:prstDash val="solid"/>
              <a:round/>
              <a:headEnd type="none" w="med" len="med"/>
              <a:tailEnd type="none" w="med" len="med"/>
            </a:ln>
            <a:effectLst/>
          </p:spPr>
        </p:cxnSp>
        <p:cxnSp>
          <p:nvCxnSpPr>
            <p:cNvPr id="44" name="Straight Connector 43"/>
            <p:cNvCxnSpPr/>
            <p:nvPr/>
          </p:nvCxnSpPr>
          <p:spPr bwMode="auto">
            <a:xfrm>
              <a:off x="1169846" y="4135682"/>
              <a:ext cx="952045" cy="0"/>
            </a:xfrm>
            <a:prstGeom prst="line">
              <a:avLst/>
            </a:prstGeom>
            <a:solidFill>
              <a:schemeClr val="hlink">
                <a:alpha val="64999"/>
              </a:schemeClr>
            </a:solidFill>
            <a:ln w="41275" cap="flat" cmpd="sng" algn="ctr">
              <a:solidFill>
                <a:schemeClr val="tx1"/>
              </a:solidFill>
              <a:prstDash val="solid"/>
              <a:round/>
              <a:headEnd type="none" w="med" len="med"/>
              <a:tailEnd type="none" w="med" len="med"/>
            </a:ln>
            <a:effectLst/>
          </p:spPr>
        </p:cxnSp>
        <p:cxnSp>
          <p:nvCxnSpPr>
            <p:cNvPr id="45" name="Straight Connector 44"/>
            <p:cNvCxnSpPr/>
            <p:nvPr/>
          </p:nvCxnSpPr>
          <p:spPr bwMode="auto">
            <a:xfrm flipV="1">
              <a:off x="2074593" y="3274798"/>
              <a:ext cx="1" cy="905185"/>
            </a:xfrm>
            <a:prstGeom prst="line">
              <a:avLst/>
            </a:prstGeom>
            <a:solidFill>
              <a:schemeClr val="hlink">
                <a:alpha val="64999"/>
              </a:schemeClr>
            </a:solidFill>
            <a:ln w="41275" cap="flat" cmpd="sng" algn="ctr">
              <a:solidFill>
                <a:schemeClr val="tx1"/>
              </a:solidFill>
              <a:prstDash val="solid"/>
              <a:round/>
              <a:headEnd type="none" w="med" len="med"/>
              <a:tailEnd type="none" w="med" len="med"/>
            </a:ln>
            <a:effectLst/>
          </p:spPr>
        </p:cxnSp>
      </p:grpSp>
      <p:cxnSp>
        <p:nvCxnSpPr>
          <p:cNvPr id="47" name="Straight Arrow Connector 46"/>
          <p:cNvCxnSpPr/>
          <p:nvPr/>
        </p:nvCxnSpPr>
        <p:spPr bwMode="auto">
          <a:xfrm flipV="1">
            <a:off x="1119504" y="1460922"/>
            <a:ext cx="3048161" cy="2714854"/>
          </a:xfrm>
          <a:prstGeom prst="straightConnector1">
            <a:avLst/>
          </a:prstGeom>
          <a:solidFill>
            <a:schemeClr val="hlink">
              <a:alpha val="64999"/>
            </a:schemeClr>
          </a:solidFill>
          <a:ln w="57150" cap="flat" cmpd="sng" algn="ctr">
            <a:solidFill>
              <a:srgbClr val="FF0000"/>
            </a:solidFill>
            <a:prstDash val="solid"/>
            <a:round/>
            <a:headEnd type="arrow"/>
            <a:tailEnd type="arrow"/>
          </a:ln>
          <a:effectLst/>
        </p:spPr>
      </p:cxnSp>
      <mc:AlternateContent xmlns:mc="http://schemas.openxmlformats.org/markup-compatibility/2006" xmlns:a14="http://schemas.microsoft.com/office/drawing/2010/main">
        <mc:Choice Requires="a14">
          <p:sp>
            <p:nvSpPr>
              <p:cNvPr id="52" name="TextBox 51"/>
              <p:cNvSpPr txBox="1"/>
              <p:nvPr/>
            </p:nvSpPr>
            <p:spPr>
              <a:xfrm>
                <a:off x="1487606" y="1913516"/>
                <a:ext cx="983924" cy="1059072"/>
              </a:xfrm>
              <a:prstGeom prst="rect">
                <a:avLst/>
              </a:prstGeom>
              <a:noFill/>
            </p:spPr>
            <p:txBody>
              <a:bodyPr wrap="none" rtlCol="0">
                <a:spAutoFit/>
              </a:bodyPr>
              <a:lstStyle/>
              <a:p>
                <a:r>
                  <a:rPr lang="en-IE" sz="3000" b="1" dirty="0" smtClean="0">
                    <a:solidFill>
                      <a:srgbClr val="FF0000"/>
                    </a:solidFill>
                    <a:latin typeface="Cambria" panose="02040503050406030204" pitchFamily="18" charset="0"/>
                  </a:rPr>
                  <a:t> </a:t>
                </a:r>
                <a14:m>
                  <m:oMath xmlns:m="http://schemas.openxmlformats.org/officeDocument/2006/math">
                    <m:rad>
                      <m:radPr>
                        <m:degHide m:val="on"/>
                        <m:ctrlPr>
                          <a:rPr lang="en-IE" sz="3000" b="1" i="1">
                            <a:solidFill>
                              <a:srgbClr val="FF0000"/>
                            </a:solidFill>
                            <a:latin typeface="Cambria Math" panose="02040503050406030204" pitchFamily="18" charset="0"/>
                          </a:rPr>
                        </m:ctrlPr>
                      </m:radPr>
                      <m:deg/>
                      <m:e>
                        <m:r>
                          <a:rPr lang="en-IE" sz="3000" b="1" i="1">
                            <a:solidFill>
                              <a:srgbClr val="FF0000"/>
                            </a:solidFill>
                            <a:latin typeface="Cambria Math"/>
                          </a:rPr>
                          <m:t>𝟏𝟖</m:t>
                        </m:r>
                      </m:e>
                    </m:rad>
                  </m:oMath>
                </a14:m>
                <a:endParaRPr lang="en-IE" sz="3000" b="1" dirty="0" smtClean="0">
                  <a:solidFill>
                    <a:srgbClr val="FF0000"/>
                  </a:solidFill>
                  <a:latin typeface="Cambria" panose="02040503050406030204" pitchFamily="18" charset="0"/>
                </a:endParaRPr>
              </a:p>
              <a:p>
                <a:endParaRPr lang="en-IE" sz="3000" dirty="0" smtClean="0">
                  <a:solidFill>
                    <a:srgbClr val="FF0000"/>
                  </a:solidFill>
                  <a:latin typeface="Cambria" panose="02040503050406030204" pitchFamily="18" charset="0"/>
                </a:endParaRPr>
              </a:p>
            </p:txBody>
          </p:sp>
        </mc:Choice>
        <mc:Fallback xmlns="">
          <p:sp>
            <p:nvSpPr>
              <p:cNvPr id="52" name="TextBox 51"/>
              <p:cNvSpPr txBox="1">
                <a:spLocks noRot="1" noChangeAspect="1" noMove="1" noResize="1" noEditPoints="1" noAdjustHandles="1" noChangeArrowheads="1" noChangeShapeType="1" noTextEdit="1"/>
              </p:cNvSpPr>
              <p:nvPr/>
            </p:nvSpPr>
            <p:spPr>
              <a:xfrm>
                <a:off x="1487606" y="1913516"/>
                <a:ext cx="983924" cy="1059072"/>
              </a:xfrm>
              <a:prstGeom prst="rect">
                <a:avLst/>
              </a:prstGeom>
              <a:blipFill rotWithShape="1">
                <a:blip r:embed="rId6"/>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5838800" y="1794987"/>
                <a:ext cx="3068982" cy="497637"/>
              </a:xfrm>
              <a:prstGeom prst="rect">
                <a:avLst/>
              </a:prstGeom>
              <a:noFill/>
            </p:spPr>
            <p:txBody>
              <a:bodyPr wrap="none" rtlCol="0">
                <a:spAutoFit/>
              </a:bodyPr>
              <a:lstStyle/>
              <a:p>
                <a14:m>
                  <m:oMath xmlns:m="http://schemas.openxmlformats.org/officeDocument/2006/math">
                    <m:rad>
                      <m:radPr>
                        <m:degHide m:val="on"/>
                        <m:ctrlPr>
                          <a:rPr lang="en-IE" sz="2400" b="1" i="1" smtClean="0">
                            <a:solidFill>
                              <a:schemeClr val="accent6"/>
                            </a:solidFill>
                            <a:latin typeface="Cambria Math" panose="02040503050406030204" pitchFamily="18" charset="0"/>
                          </a:rPr>
                        </m:ctrlPr>
                      </m:radPr>
                      <m:deg/>
                      <m:e>
                        <m:r>
                          <a:rPr lang="en-IE" sz="2400" b="1" i="1" smtClean="0">
                            <a:solidFill>
                              <a:schemeClr val="accent6"/>
                            </a:solidFill>
                            <a:latin typeface="Cambria Math"/>
                          </a:rPr>
                          <m:t>𝟏𝟖</m:t>
                        </m:r>
                      </m:e>
                    </m:rad>
                  </m:oMath>
                </a14:m>
                <a:r>
                  <a:rPr lang="en-IE" sz="2400" b="1" dirty="0" smtClean="0">
                    <a:solidFill>
                      <a:schemeClr val="accent6"/>
                    </a:solidFill>
                    <a:latin typeface="Cambria" panose="02040503050406030204" pitchFamily="18" charset="0"/>
                  </a:rPr>
                  <a:t>  =  </a:t>
                </a:r>
                <a14:m>
                  <m:oMath xmlns:m="http://schemas.openxmlformats.org/officeDocument/2006/math">
                    <m:rad>
                      <m:radPr>
                        <m:degHide m:val="on"/>
                        <m:ctrlPr>
                          <a:rPr lang="en-IE" sz="2400" b="1" i="1" smtClean="0">
                            <a:solidFill>
                              <a:schemeClr val="accent6"/>
                            </a:solidFill>
                            <a:latin typeface="Cambria Math" panose="02040503050406030204" pitchFamily="18" charset="0"/>
                          </a:rPr>
                        </m:ctrlPr>
                      </m:radPr>
                      <m:deg/>
                      <m:e>
                        <m:r>
                          <a:rPr lang="en-IE" sz="2400" b="1" i="1" smtClean="0">
                            <a:solidFill>
                              <a:schemeClr val="accent6"/>
                            </a:solidFill>
                            <a:latin typeface="Cambria Math"/>
                          </a:rPr>
                          <m:t>𝟐</m:t>
                        </m:r>
                      </m:e>
                    </m:rad>
                  </m:oMath>
                </a14:m>
                <a:r>
                  <a:rPr lang="en-IE" sz="2400" b="1" dirty="0" smtClean="0">
                    <a:solidFill>
                      <a:schemeClr val="accent6"/>
                    </a:solidFill>
                    <a:latin typeface="Cambria" panose="02040503050406030204" pitchFamily="18" charset="0"/>
                  </a:rPr>
                  <a:t> + </a:t>
                </a:r>
                <a14:m>
                  <m:oMath xmlns:m="http://schemas.openxmlformats.org/officeDocument/2006/math">
                    <m:rad>
                      <m:radPr>
                        <m:degHide m:val="on"/>
                        <m:ctrlPr>
                          <a:rPr lang="en-IE" sz="2400" b="1" i="1" smtClean="0">
                            <a:solidFill>
                              <a:schemeClr val="accent6"/>
                            </a:solidFill>
                            <a:latin typeface="Cambria Math" panose="02040503050406030204" pitchFamily="18" charset="0"/>
                          </a:rPr>
                        </m:ctrlPr>
                      </m:radPr>
                      <m:deg/>
                      <m:e>
                        <m:r>
                          <a:rPr lang="en-IE" sz="2400" b="1" i="1" smtClean="0">
                            <a:solidFill>
                              <a:schemeClr val="accent6"/>
                            </a:solidFill>
                            <a:latin typeface="Cambria Math"/>
                          </a:rPr>
                          <m:t>𝟐</m:t>
                        </m:r>
                      </m:e>
                    </m:rad>
                  </m:oMath>
                </a14:m>
                <a:r>
                  <a:rPr lang="en-IE" sz="2400" b="1" dirty="0" smtClean="0">
                    <a:solidFill>
                      <a:schemeClr val="accent6"/>
                    </a:solidFill>
                    <a:latin typeface="Cambria" panose="02040503050406030204" pitchFamily="18" charset="0"/>
                  </a:rPr>
                  <a:t> +</a:t>
                </a:r>
                <a14:m>
                  <m:oMath xmlns:m="http://schemas.openxmlformats.org/officeDocument/2006/math">
                    <m:rad>
                      <m:radPr>
                        <m:degHide m:val="on"/>
                        <m:ctrlPr>
                          <a:rPr lang="en-IE" sz="2400" b="1" i="1" dirty="0" smtClean="0">
                            <a:solidFill>
                              <a:schemeClr val="accent6"/>
                            </a:solidFill>
                            <a:latin typeface="Cambria Math" panose="02040503050406030204" pitchFamily="18" charset="0"/>
                          </a:rPr>
                        </m:ctrlPr>
                      </m:radPr>
                      <m:deg/>
                      <m:e>
                        <m:r>
                          <a:rPr lang="en-IE" sz="2400" b="1" i="1" dirty="0" smtClean="0">
                            <a:solidFill>
                              <a:schemeClr val="accent6"/>
                            </a:solidFill>
                            <a:latin typeface="Cambria Math"/>
                          </a:rPr>
                          <m:t>𝟐</m:t>
                        </m:r>
                      </m:e>
                    </m:rad>
                  </m:oMath>
                </a14:m>
                <a:r>
                  <a:rPr lang="en-IE" sz="2400" b="1" dirty="0" smtClean="0">
                    <a:solidFill>
                      <a:schemeClr val="accent6"/>
                    </a:solidFill>
                    <a:latin typeface="Cambria" panose="02040503050406030204" pitchFamily="18" charset="0"/>
                  </a:rPr>
                  <a:t> </a:t>
                </a:r>
              </a:p>
            </p:txBody>
          </p:sp>
        </mc:Choice>
        <mc:Fallback xmlns="">
          <p:sp>
            <p:nvSpPr>
              <p:cNvPr id="54" name="TextBox 53"/>
              <p:cNvSpPr txBox="1">
                <a:spLocks noRot="1" noChangeAspect="1" noMove="1" noResize="1" noEditPoints="1" noAdjustHandles="1" noChangeArrowheads="1" noChangeShapeType="1" noTextEdit="1"/>
              </p:cNvSpPr>
              <p:nvPr/>
            </p:nvSpPr>
            <p:spPr>
              <a:xfrm>
                <a:off x="5838800" y="1794987"/>
                <a:ext cx="3068982" cy="497637"/>
              </a:xfrm>
              <a:prstGeom prst="rect">
                <a:avLst/>
              </a:prstGeom>
              <a:blipFill rotWithShape="1">
                <a:blip r:embed="rId7"/>
                <a:stretch>
                  <a:fillRect t="-2439" b="-26829"/>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5910640" y="2460989"/>
                <a:ext cx="2249590" cy="497637"/>
              </a:xfrm>
              <a:prstGeom prst="rect">
                <a:avLst/>
              </a:prstGeom>
              <a:solidFill>
                <a:schemeClr val="accent3">
                  <a:lumMod val="20000"/>
                  <a:lumOff val="80000"/>
                </a:schemeClr>
              </a:solidFill>
              <a:ln w="41275">
                <a:solidFill>
                  <a:schemeClr val="tx1"/>
                </a:solidFill>
              </a:ln>
            </p:spPr>
            <p:txBody>
              <a:bodyPr wrap="none" rtlCol="0">
                <a:spAutoFit/>
              </a:bodyPr>
              <a:lstStyle/>
              <a:p>
                <a14:m>
                  <m:oMath xmlns:m="http://schemas.openxmlformats.org/officeDocument/2006/math">
                    <m:rad>
                      <m:radPr>
                        <m:degHide m:val="on"/>
                        <m:ctrlPr>
                          <a:rPr lang="en-IE" sz="2400" b="1" i="1" smtClean="0">
                            <a:solidFill>
                              <a:schemeClr val="accent6"/>
                            </a:solidFill>
                            <a:latin typeface="Cambria Math" panose="02040503050406030204" pitchFamily="18" charset="0"/>
                          </a:rPr>
                        </m:ctrlPr>
                      </m:radPr>
                      <m:deg/>
                      <m:e>
                        <m:r>
                          <a:rPr lang="en-IE" sz="2400" b="1" i="1" smtClean="0">
                            <a:solidFill>
                              <a:schemeClr val="accent6"/>
                            </a:solidFill>
                            <a:latin typeface="Cambria Math"/>
                          </a:rPr>
                          <m:t>𝟏𝟖</m:t>
                        </m:r>
                      </m:e>
                    </m:rad>
                  </m:oMath>
                </a14:m>
                <a:r>
                  <a:rPr lang="en-IE" sz="2400" b="1" dirty="0" smtClean="0">
                    <a:solidFill>
                      <a:schemeClr val="accent6"/>
                    </a:solidFill>
                    <a:latin typeface="Cambria" panose="02040503050406030204" pitchFamily="18" charset="0"/>
                  </a:rPr>
                  <a:t> =        </a:t>
                </a:r>
                <a14:m>
                  <m:oMath xmlns:m="http://schemas.openxmlformats.org/officeDocument/2006/math">
                    <m:r>
                      <a:rPr lang="en-IE" sz="2400" b="1" i="0" smtClean="0">
                        <a:solidFill>
                          <a:schemeClr val="accent6"/>
                        </a:solidFill>
                        <a:latin typeface="Cambria Math"/>
                      </a:rPr>
                      <m:t>𝟑</m:t>
                    </m:r>
                    <m:rad>
                      <m:radPr>
                        <m:degHide m:val="on"/>
                        <m:ctrlPr>
                          <a:rPr lang="en-IE" sz="2400" b="1" i="1" smtClean="0">
                            <a:solidFill>
                              <a:schemeClr val="accent6"/>
                            </a:solidFill>
                            <a:latin typeface="Cambria Math" panose="02040503050406030204" pitchFamily="18" charset="0"/>
                          </a:rPr>
                        </m:ctrlPr>
                      </m:radPr>
                      <m:deg/>
                      <m:e>
                        <m:r>
                          <a:rPr lang="en-IE" sz="2400" b="1" i="1" smtClean="0">
                            <a:solidFill>
                              <a:schemeClr val="accent6"/>
                            </a:solidFill>
                            <a:latin typeface="Cambria Math"/>
                          </a:rPr>
                          <m:t>𝟐</m:t>
                        </m:r>
                      </m:e>
                    </m:rad>
                  </m:oMath>
                </a14:m>
                <a:r>
                  <a:rPr lang="en-IE" sz="2400" b="1" dirty="0" smtClean="0">
                    <a:solidFill>
                      <a:schemeClr val="accent6"/>
                    </a:solidFill>
                    <a:latin typeface="Cambria" panose="02040503050406030204" pitchFamily="18" charset="0"/>
                  </a:rPr>
                  <a:t> </a:t>
                </a:r>
              </a:p>
            </p:txBody>
          </p:sp>
        </mc:Choice>
        <mc:Fallback xmlns="">
          <p:sp>
            <p:nvSpPr>
              <p:cNvPr id="55" name="TextBox 54"/>
              <p:cNvSpPr txBox="1">
                <a:spLocks noRot="1" noChangeAspect="1" noMove="1" noResize="1" noEditPoints="1" noAdjustHandles="1" noChangeArrowheads="1" noChangeShapeType="1" noTextEdit="1"/>
              </p:cNvSpPr>
              <p:nvPr/>
            </p:nvSpPr>
            <p:spPr>
              <a:xfrm>
                <a:off x="5910640" y="2460989"/>
                <a:ext cx="2249590" cy="497637"/>
              </a:xfrm>
              <a:prstGeom prst="rect">
                <a:avLst/>
              </a:prstGeom>
              <a:blipFill rotWithShape="1">
                <a:blip r:embed="rId8"/>
                <a:stretch>
                  <a:fillRect b="-21591"/>
                </a:stretch>
              </a:blipFill>
              <a:ln w="41275">
                <a:solidFill>
                  <a:schemeClr val="tx1"/>
                </a:solidFill>
              </a:ln>
            </p:spPr>
            <p:txBody>
              <a:bodyPr/>
              <a:lstStyle/>
              <a:p>
                <a:r>
                  <a:rPr lang="en-IE">
                    <a:noFill/>
                  </a:rPr>
                  <a:t> </a:t>
                </a:r>
              </a:p>
            </p:txBody>
          </p:sp>
        </mc:Fallback>
      </mc:AlternateContent>
      <p:sp>
        <p:nvSpPr>
          <p:cNvPr id="56" name="TextBox 55"/>
          <p:cNvSpPr txBox="1"/>
          <p:nvPr/>
        </p:nvSpPr>
        <p:spPr>
          <a:xfrm>
            <a:off x="6037599" y="1014344"/>
            <a:ext cx="2345322" cy="584775"/>
          </a:xfrm>
          <a:prstGeom prst="rect">
            <a:avLst/>
          </a:prstGeom>
          <a:noFill/>
        </p:spPr>
        <p:txBody>
          <a:bodyPr wrap="none" rtlCol="0">
            <a:spAutoFit/>
          </a:bodyPr>
          <a:lstStyle/>
          <a:p>
            <a:r>
              <a:rPr lang="en-IE" sz="3200" b="1" u="sng" dirty="0" smtClean="0">
                <a:solidFill>
                  <a:srgbClr val="00B050"/>
                </a:solidFill>
                <a:latin typeface="Cambria" panose="02040503050406030204" pitchFamily="18" charset="0"/>
              </a:rPr>
              <a:t>Graphically</a:t>
            </a:r>
          </a:p>
        </p:txBody>
      </p:sp>
      <p:sp>
        <p:nvSpPr>
          <p:cNvPr id="57" name="TextBox 56"/>
          <p:cNvSpPr txBox="1"/>
          <p:nvPr/>
        </p:nvSpPr>
        <p:spPr>
          <a:xfrm>
            <a:off x="6037599" y="3292111"/>
            <a:ext cx="2656305" cy="584775"/>
          </a:xfrm>
          <a:prstGeom prst="rect">
            <a:avLst/>
          </a:prstGeom>
          <a:noFill/>
        </p:spPr>
        <p:txBody>
          <a:bodyPr wrap="none" rtlCol="0">
            <a:spAutoFit/>
          </a:bodyPr>
          <a:lstStyle/>
          <a:p>
            <a:r>
              <a:rPr lang="en-IE" sz="3200" b="1" u="sng" dirty="0" smtClean="0">
                <a:solidFill>
                  <a:srgbClr val="00B050"/>
                </a:solidFill>
                <a:latin typeface="Cambria" panose="02040503050406030204" pitchFamily="18" charset="0"/>
              </a:rPr>
              <a:t>Algebraically</a:t>
            </a:r>
          </a:p>
        </p:txBody>
      </p:sp>
      <mc:AlternateContent xmlns:mc="http://schemas.openxmlformats.org/markup-compatibility/2006" xmlns:a14="http://schemas.microsoft.com/office/drawing/2010/main">
        <mc:Choice Requires="a14">
          <p:sp>
            <p:nvSpPr>
              <p:cNvPr id="58" name="TextBox 57"/>
              <p:cNvSpPr txBox="1"/>
              <p:nvPr/>
            </p:nvSpPr>
            <p:spPr>
              <a:xfrm>
                <a:off x="6307499" y="5413945"/>
                <a:ext cx="2249590" cy="497637"/>
              </a:xfrm>
              <a:prstGeom prst="rect">
                <a:avLst/>
              </a:prstGeom>
              <a:solidFill>
                <a:schemeClr val="accent3">
                  <a:lumMod val="20000"/>
                  <a:lumOff val="80000"/>
                </a:schemeClr>
              </a:solidFill>
              <a:ln w="41275">
                <a:solidFill>
                  <a:schemeClr val="tx1"/>
                </a:solidFill>
              </a:ln>
            </p:spPr>
            <p:txBody>
              <a:bodyPr wrap="none" rtlCol="0">
                <a:spAutoFit/>
              </a:bodyPr>
              <a:lstStyle/>
              <a:p>
                <a14:m>
                  <m:oMath xmlns:m="http://schemas.openxmlformats.org/officeDocument/2006/math">
                    <m:rad>
                      <m:radPr>
                        <m:degHide m:val="on"/>
                        <m:ctrlPr>
                          <a:rPr lang="en-IE" sz="2400" b="1" i="1" smtClean="0">
                            <a:solidFill>
                              <a:schemeClr val="accent6"/>
                            </a:solidFill>
                            <a:latin typeface="Cambria Math" panose="02040503050406030204" pitchFamily="18" charset="0"/>
                          </a:rPr>
                        </m:ctrlPr>
                      </m:radPr>
                      <m:deg/>
                      <m:e>
                        <m:r>
                          <a:rPr lang="en-IE" sz="2400" b="1" i="1" smtClean="0">
                            <a:solidFill>
                              <a:schemeClr val="accent6"/>
                            </a:solidFill>
                            <a:latin typeface="Cambria Math"/>
                          </a:rPr>
                          <m:t>𝟏𝟖</m:t>
                        </m:r>
                      </m:e>
                    </m:rad>
                  </m:oMath>
                </a14:m>
                <a:r>
                  <a:rPr lang="en-IE" sz="2400" b="1" dirty="0" smtClean="0">
                    <a:solidFill>
                      <a:schemeClr val="accent6"/>
                    </a:solidFill>
                    <a:latin typeface="Cambria" panose="02040503050406030204" pitchFamily="18" charset="0"/>
                  </a:rPr>
                  <a:t>    =    </a:t>
                </a:r>
                <a14:m>
                  <m:oMath xmlns:m="http://schemas.openxmlformats.org/officeDocument/2006/math">
                    <m:r>
                      <a:rPr lang="en-IE" sz="2400" b="1" i="0" smtClean="0">
                        <a:solidFill>
                          <a:schemeClr val="accent6"/>
                        </a:solidFill>
                        <a:latin typeface="Cambria Math"/>
                      </a:rPr>
                      <m:t>𝟑</m:t>
                    </m:r>
                    <m:r>
                      <a:rPr lang="en-IE" sz="2400" b="1" i="0" smtClean="0">
                        <a:solidFill>
                          <a:schemeClr val="accent6"/>
                        </a:solidFill>
                        <a:latin typeface="Cambria Math"/>
                      </a:rPr>
                      <m:t> </m:t>
                    </m:r>
                    <m:rad>
                      <m:radPr>
                        <m:degHide m:val="on"/>
                        <m:ctrlPr>
                          <a:rPr lang="en-IE" sz="2400" b="1" i="1" smtClean="0">
                            <a:solidFill>
                              <a:schemeClr val="accent6"/>
                            </a:solidFill>
                            <a:latin typeface="Cambria Math" panose="02040503050406030204" pitchFamily="18" charset="0"/>
                          </a:rPr>
                        </m:ctrlPr>
                      </m:radPr>
                      <m:deg/>
                      <m:e>
                        <m:r>
                          <a:rPr lang="en-IE" sz="2400" b="1" i="1" smtClean="0">
                            <a:solidFill>
                              <a:schemeClr val="accent6"/>
                            </a:solidFill>
                            <a:latin typeface="Cambria Math"/>
                          </a:rPr>
                          <m:t>𝟐</m:t>
                        </m:r>
                      </m:e>
                    </m:rad>
                  </m:oMath>
                </a14:m>
                <a:r>
                  <a:rPr lang="en-IE" sz="2400" b="1" dirty="0" smtClean="0">
                    <a:solidFill>
                      <a:schemeClr val="accent6"/>
                    </a:solidFill>
                    <a:latin typeface="Cambria" panose="02040503050406030204" pitchFamily="18" charset="0"/>
                  </a:rPr>
                  <a:t> </a:t>
                </a:r>
              </a:p>
            </p:txBody>
          </p:sp>
        </mc:Choice>
        <mc:Fallback xmlns="">
          <p:sp>
            <p:nvSpPr>
              <p:cNvPr id="58" name="TextBox 57"/>
              <p:cNvSpPr txBox="1">
                <a:spLocks noRot="1" noChangeAspect="1" noMove="1" noResize="1" noEditPoints="1" noAdjustHandles="1" noChangeArrowheads="1" noChangeShapeType="1" noTextEdit="1"/>
              </p:cNvSpPr>
              <p:nvPr/>
            </p:nvSpPr>
            <p:spPr>
              <a:xfrm>
                <a:off x="6307499" y="5413945"/>
                <a:ext cx="2249590" cy="497637"/>
              </a:xfrm>
              <a:prstGeom prst="rect">
                <a:avLst/>
              </a:prstGeom>
              <a:blipFill rotWithShape="1">
                <a:blip r:embed="rId9"/>
                <a:stretch>
                  <a:fillRect b="-20225"/>
                </a:stretch>
              </a:blipFill>
              <a:ln w="41275">
                <a:solidFill>
                  <a:schemeClr val="tx1"/>
                </a:solid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5993732" y="4641050"/>
                <a:ext cx="2653675" cy="497572"/>
              </a:xfrm>
              <a:prstGeom prst="rect">
                <a:avLst/>
              </a:prstGeom>
              <a:noFill/>
              <a:ln w="31750">
                <a:noFill/>
              </a:ln>
            </p:spPr>
            <p:txBody>
              <a:bodyPr wrap="none" rtlCol="0">
                <a:spAutoFit/>
              </a:bodyPr>
              <a:lstStyle/>
              <a:p>
                <a14:m>
                  <m:oMath xmlns:m="http://schemas.openxmlformats.org/officeDocument/2006/math">
                    <m:rad>
                      <m:radPr>
                        <m:degHide m:val="on"/>
                        <m:ctrlPr>
                          <a:rPr lang="en-IE" sz="2400" b="1" i="1" smtClean="0">
                            <a:solidFill>
                              <a:schemeClr val="accent6"/>
                            </a:solidFill>
                            <a:latin typeface="Cambria Math" panose="02040503050406030204" pitchFamily="18" charset="0"/>
                          </a:rPr>
                        </m:ctrlPr>
                      </m:radPr>
                      <m:deg/>
                      <m:e>
                        <m:r>
                          <a:rPr lang="en-IE" sz="2400" b="1" i="1" smtClean="0">
                            <a:solidFill>
                              <a:schemeClr val="accent6"/>
                            </a:solidFill>
                            <a:latin typeface="Cambria Math"/>
                          </a:rPr>
                          <m:t>𝟏𝟖</m:t>
                        </m:r>
                      </m:e>
                    </m:rad>
                    <m:r>
                      <a:rPr lang="en-IE" sz="2400" b="1" i="1" smtClean="0">
                        <a:solidFill>
                          <a:schemeClr val="accent6"/>
                        </a:solidFill>
                        <a:latin typeface="Cambria Math"/>
                      </a:rPr>
                      <m:t>    </m:t>
                    </m:r>
                  </m:oMath>
                </a14:m>
                <a:r>
                  <a:rPr lang="en-IE" sz="2400" b="1" dirty="0" smtClean="0">
                    <a:solidFill>
                      <a:schemeClr val="accent6"/>
                    </a:solidFill>
                    <a:latin typeface="Cambria" panose="02040503050406030204" pitchFamily="18" charset="0"/>
                  </a:rPr>
                  <a:t>     =  </a:t>
                </a:r>
                <a14:m>
                  <m:oMath xmlns:m="http://schemas.openxmlformats.org/officeDocument/2006/math">
                    <m:rad>
                      <m:radPr>
                        <m:degHide m:val="on"/>
                        <m:ctrlPr>
                          <a:rPr lang="en-IE" sz="2400" b="1" i="1" smtClean="0">
                            <a:solidFill>
                              <a:schemeClr val="accent6"/>
                            </a:solidFill>
                            <a:latin typeface="Cambria Math" panose="02040503050406030204" pitchFamily="18" charset="0"/>
                          </a:rPr>
                        </m:ctrlPr>
                      </m:radPr>
                      <m:deg/>
                      <m:e>
                        <m:r>
                          <a:rPr lang="en-IE" sz="2400" b="1" i="1" smtClean="0">
                            <a:solidFill>
                              <a:schemeClr val="accent6"/>
                            </a:solidFill>
                            <a:latin typeface="Cambria Math"/>
                          </a:rPr>
                          <m:t>𝟗</m:t>
                        </m:r>
                      </m:e>
                    </m:rad>
                    <m:r>
                      <a:rPr lang="en-IE" sz="2400" b="1" i="1" smtClean="0">
                        <a:solidFill>
                          <a:schemeClr val="accent6"/>
                        </a:solidFill>
                        <a:latin typeface="Cambria Math"/>
                      </a:rPr>
                      <m:t> </m:t>
                    </m:r>
                    <m:rad>
                      <m:radPr>
                        <m:degHide m:val="on"/>
                        <m:ctrlPr>
                          <a:rPr lang="en-IE" sz="2400" b="1" i="1" smtClean="0">
                            <a:solidFill>
                              <a:schemeClr val="accent6"/>
                            </a:solidFill>
                            <a:latin typeface="Cambria Math" panose="02040503050406030204" pitchFamily="18" charset="0"/>
                          </a:rPr>
                        </m:ctrlPr>
                      </m:radPr>
                      <m:deg/>
                      <m:e>
                        <m:r>
                          <a:rPr lang="en-IE" sz="2400" b="1" i="1" smtClean="0">
                            <a:solidFill>
                              <a:schemeClr val="accent6"/>
                            </a:solidFill>
                            <a:latin typeface="Cambria Math"/>
                          </a:rPr>
                          <m:t> </m:t>
                        </m:r>
                        <m:r>
                          <a:rPr lang="en-IE" sz="2400" b="1" i="1" smtClean="0">
                            <a:solidFill>
                              <a:schemeClr val="accent6"/>
                            </a:solidFill>
                            <a:latin typeface="Cambria Math"/>
                          </a:rPr>
                          <m:t>𝟐</m:t>
                        </m:r>
                      </m:e>
                    </m:rad>
                  </m:oMath>
                </a14:m>
                <a:r>
                  <a:rPr lang="en-IE" sz="2400" b="1" dirty="0" smtClean="0">
                    <a:solidFill>
                      <a:schemeClr val="accent6"/>
                    </a:solidFill>
                    <a:latin typeface="Cambria" panose="02040503050406030204" pitchFamily="18" charset="0"/>
                  </a:rPr>
                  <a:t> </a:t>
                </a:r>
              </a:p>
            </p:txBody>
          </p:sp>
        </mc:Choice>
        <mc:Fallback xmlns="">
          <p:sp>
            <p:nvSpPr>
              <p:cNvPr id="59" name="TextBox 58"/>
              <p:cNvSpPr txBox="1">
                <a:spLocks noRot="1" noChangeAspect="1" noMove="1" noResize="1" noEditPoints="1" noAdjustHandles="1" noChangeArrowheads="1" noChangeShapeType="1" noTextEdit="1"/>
              </p:cNvSpPr>
              <p:nvPr/>
            </p:nvSpPr>
            <p:spPr>
              <a:xfrm>
                <a:off x="5993732" y="4641050"/>
                <a:ext cx="2653675" cy="497572"/>
              </a:xfrm>
              <a:prstGeom prst="rect">
                <a:avLst/>
              </a:prstGeom>
              <a:blipFill rotWithShape="1">
                <a:blip r:embed="rId10"/>
                <a:stretch>
                  <a:fillRect t="-2439" b="-26829"/>
                </a:stretch>
              </a:blipFill>
              <a:ln w="31750">
                <a:noFill/>
              </a:ln>
            </p:spPr>
            <p:txBody>
              <a:bodyPr/>
              <a:lstStyle/>
              <a:p>
                <a:r>
                  <a:rPr lang="en-IE">
                    <a:noFill/>
                  </a:rPr>
                  <a:t> </a:t>
                </a:r>
              </a:p>
            </p:txBody>
          </p:sp>
        </mc:Fallback>
      </mc:AlternateContent>
      <p:grpSp>
        <p:nvGrpSpPr>
          <p:cNvPr id="33" name="Group 32"/>
          <p:cNvGrpSpPr/>
          <p:nvPr/>
        </p:nvGrpSpPr>
        <p:grpSpPr>
          <a:xfrm>
            <a:off x="3866208" y="3723185"/>
            <a:ext cx="197996" cy="339241"/>
            <a:chOff x="3155326" y="3619567"/>
            <a:chExt cx="197996" cy="339241"/>
          </a:xfrm>
        </p:grpSpPr>
        <p:cxnSp>
          <p:nvCxnSpPr>
            <p:cNvPr id="34" name="Straight Connector 33"/>
            <p:cNvCxnSpPr/>
            <p:nvPr/>
          </p:nvCxnSpPr>
          <p:spPr bwMode="auto">
            <a:xfrm>
              <a:off x="3335828" y="3619567"/>
              <a:ext cx="0" cy="339241"/>
            </a:xfrm>
            <a:prstGeom prst="line">
              <a:avLst/>
            </a:prstGeom>
            <a:solidFill>
              <a:schemeClr val="hlink">
                <a:alpha val="64999"/>
              </a:schemeClr>
            </a:solidFill>
            <a:ln w="28575" cap="flat" cmpd="sng" algn="ctr">
              <a:solidFill>
                <a:schemeClr val="tx1"/>
              </a:solidFill>
              <a:prstDash val="solid"/>
              <a:round/>
              <a:headEnd type="none" w="med" len="med"/>
              <a:tailEnd type="none" w="med" len="med"/>
            </a:ln>
            <a:effectLst/>
          </p:spPr>
        </p:cxnSp>
        <p:cxnSp>
          <p:nvCxnSpPr>
            <p:cNvPr id="35" name="Straight Connector 34"/>
            <p:cNvCxnSpPr/>
            <p:nvPr/>
          </p:nvCxnSpPr>
          <p:spPr bwMode="auto">
            <a:xfrm flipH="1">
              <a:off x="3155326" y="3943114"/>
              <a:ext cx="197996" cy="0"/>
            </a:xfrm>
            <a:prstGeom prst="line">
              <a:avLst/>
            </a:prstGeom>
            <a:solidFill>
              <a:schemeClr val="hlink">
                <a:alpha val="64999"/>
              </a:schemeClr>
            </a:solidFill>
            <a:ln w="28575"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655724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par>
                          <p:cTn id="21" fill="hold">
                            <p:stCondLst>
                              <p:cond delay="0"/>
                            </p:stCondLst>
                            <p:childTnLst>
                              <p:par>
                                <p:cTn id="22" presetID="10"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500"/>
                                        <p:tgtEl>
                                          <p:spTgt spid="4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fade">
                                      <p:cBhvr>
                                        <p:cTn id="34" dur="500"/>
                                        <p:tgtEl>
                                          <p:spTgt spid="52"/>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500"/>
                                        <p:tgtEl>
                                          <p:spTgt spid="5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500"/>
                                        <p:tgtEl>
                                          <p:spTgt spid="5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fade">
                                      <p:cBhvr>
                                        <p:cTn id="53" dur="500"/>
                                        <p:tgtEl>
                                          <p:spTgt spid="5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59"/>
                                        </p:tgtEl>
                                        <p:attrNameLst>
                                          <p:attrName>style.visibility</p:attrName>
                                        </p:attrNameLst>
                                      </p:cBhvr>
                                      <p:to>
                                        <p:strVal val="visible"/>
                                      </p:to>
                                    </p:set>
                                    <p:animEffect transition="in" filter="fade">
                                      <p:cBhvr>
                                        <p:cTn id="63" dur="500"/>
                                        <p:tgtEl>
                                          <p:spTgt spid="5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58"/>
                                        </p:tgtEl>
                                        <p:attrNameLst>
                                          <p:attrName>style.visibility</p:attrName>
                                        </p:attrNameLst>
                                      </p:cBhvr>
                                      <p:to>
                                        <p:strVal val="visible"/>
                                      </p:to>
                                    </p:set>
                                    <p:animEffect transition="in" filter="fade">
                                      <p:cBhvr>
                                        <p:cTn id="68"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20" grpId="0" animBg="1"/>
      <p:bldP spid="52" grpId="0"/>
      <p:bldP spid="54" grpId="0"/>
      <p:bldP spid="55" grpId="0" animBg="1"/>
      <p:bldP spid="56" grpId="0"/>
      <p:bldP spid="57" grpId="0"/>
      <p:bldP spid="58" grpId="0" animBg="1"/>
      <p:bldP spid="59"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5072886" y="1465769"/>
                <a:ext cx="874918" cy="1008802"/>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2600" b="1" i="1" smtClean="0">
                              <a:solidFill>
                                <a:srgbClr val="0070C0"/>
                              </a:solidFill>
                              <a:latin typeface="Cambria Math" panose="02040503050406030204" pitchFamily="18" charset="0"/>
                            </a:rPr>
                          </m:ctrlPr>
                        </m:fPr>
                        <m:num>
                          <m:rad>
                            <m:radPr>
                              <m:degHide m:val="on"/>
                              <m:ctrlPr>
                                <a:rPr lang="en-IE" sz="2600" b="1" i="1" smtClean="0">
                                  <a:solidFill>
                                    <a:srgbClr val="0070C0"/>
                                  </a:solidFill>
                                  <a:latin typeface="Cambria Math" panose="02040503050406030204" pitchFamily="18" charset="0"/>
                                </a:rPr>
                              </m:ctrlPr>
                            </m:radPr>
                            <m:deg/>
                            <m:e>
                              <m:r>
                                <a:rPr lang="en-IE" sz="2600" b="1" i="1" smtClean="0">
                                  <a:solidFill>
                                    <a:srgbClr val="0070C0"/>
                                  </a:solidFill>
                                  <a:latin typeface="Cambria Math"/>
                                </a:rPr>
                                <m:t>𝟏𝟖</m:t>
                              </m:r>
                            </m:e>
                          </m:rad>
                        </m:num>
                        <m:den>
                          <m:rad>
                            <m:radPr>
                              <m:degHide m:val="on"/>
                              <m:ctrlPr>
                                <a:rPr lang="en-IE" sz="2600" b="1" i="1" smtClean="0">
                                  <a:solidFill>
                                    <a:srgbClr val="0070C0"/>
                                  </a:solidFill>
                                  <a:latin typeface="Cambria Math" panose="02040503050406030204" pitchFamily="18" charset="0"/>
                                </a:rPr>
                              </m:ctrlPr>
                            </m:radPr>
                            <m:deg/>
                            <m:e>
                              <m:r>
                                <a:rPr lang="en-IE" sz="2600" b="1" i="1" smtClean="0">
                                  <a:solidFill>
                                    <a:srgbClr val="0070C0"/>
                                  </a:solidFill>
                                  <a:latin typeface="Cambria Math"/>
                                </a:rPr>
                                <m:t>𝟐</m:t>
                              </m:r>
                            </m:e>
                          </m:rad>
                        </m:den>
                      </m:f>
                    </m:oMath>
                  </m:oMathPara>
                </a14:m>
                <a:endParaRPr lang="en-IE" sz="2600" b="1" dirty="0" smtClean="0">
                  <a:solidFill>
                    <a:srgbClr val="0070C0"/>
                  </a:solidFill>
                  <a:latin typeface="Cambria" panose="020405030504060302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5072886" y="1465769"/>
                <a:ext cx="874918" cy="1008802"/>
              </a:xfrm>
              <a:prstGeom prst="rect">
                <a:avLst/>
              </a:prstGeom>
              <a:blipFill rotWithShape="1">
                <a:blip r:embed="rId3"/>
                <a:stretch>
                  <a:fillRect/>
                </a:stretch>
              </a:blipFill>
              <a:ln w="47625">
                <a:noFill/>
              </a:ln>
            </p:spPr>
            <p:txBody>
              <a:bodyPr/>
              <a:lstStyle/>
              <a:p>
                <a:r>
                  <a:rPr lang="en-IE">
                    <a:noFill/>
                  </a:rPr>
                  <a:t> </a:t>
                </a:r>
              </a:p>
            </p:txBody>
          </p:sp>
        </mc:Fallback>
      </mc:AlternateContent>
      <p:sp>
        <p:nvSpPr>
          <p:cNvPr id="6" name="TextBox 5"/>
          <p:cNvSpPr txBox="1"/>
          <p:nvPr/>
        </p:nvSpPr>
        <p:spPr>
          <a:xfrm>
            <a:off x="5336101" y="880994"/>
            <a:ext cx="1935082" cy="492443"/>
          </a:xfrm>
          <a:prstGeom prst="rect">
            <a:avLst/>
          </a:prstGeom>
          <a:noFill/>
        </p:spPr>
        <p:txBody>
          <a:bodyPr wrap="none" rtlCol="0">
            <a:spAutoFit/>
          </a:bodyPr>
          <a:lstStyle/>
          <a:p>
            <a:r>
              <a:rPr lang="en-IE" sz="2600" b="1" u="sng" dirty="0" smtClean="0">
                <a:solidFill>
                  <a:srgbClr val="00B050"/>
                </a:solidFill>
                <a:latin typeface="Cambria" panose="02040503050406030204" pitchFamily="18" charset="0"/>
              </a:rPr>
              <a:t>Graphically</a:t>
            </a:r>
          </a:p>
        </p:txBody>
      </p:sp>
      <p:sp>
        <p:nvSpPr>
          <p:cNvPr id="7" name="TextBox 6"/>
          <p:cNvSpPr txBox="1"/>
          <p:nvPr/>
        </p:nvSpPr>
        <p:spPr>
          <a:xfrm>
            <a:off x="5489443" y="2532722"/>
            <a:ext cx="2189958" cy="492443"/>
          </a:xfrm>
          <a:prstGeom prst="rect">
            <a:avLst/>
          </a:prstGeom>
          <a:noFill/>
        </p:spPr>
        <p:txBody>
          <a:bodyPr wrap="none" rtlCol="0">
            <a:spAutoFit/>
          </a:bodyPr>
          <a:lstStyle/>
          <a:p>
            <a:r>
              <a:rPr lang="en-IE" sz="2600" b="1" u="sng" dirty="0" smtClean="0">
                <a:solidFill>
                  <a:srgbClr val="00B050"/>
                </a:solidFill>
                <a:latin typeface="Cambria" panose="02040503050406030204" pitchFamily="18" charset="0"/>
              </a:rPr>
              <a:t>Algebraically</a:t>
            </a:r>
          </a:p>
        </p:txBody>
      </p:sp>
      <mc:AlternateContent xmlns:mc="http://schemas.openxmlformats.org/markup-compatibility/2006" xmlns:a14="http://schemas.microsoft.com/office/drawing/2010/main">
        <mc:Choice Requires="a14">
          <p:sp>
            <p:nvSpPr>
              <p:cNvPr id="8" name="TextBox 7"/>
              <p:cNvSpPr txBox="1"/>
              <p:nvPr/>
            </p:nvSpPr>
            <p:spPr>
              <a:xfrm>
                <a:off x="5187147" y="3050572"/>
                <a:ext cx="874918" cy="1008802"/>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2600" b="1" i="1" smtClean="0">
                              <a:solidFill>
                                <a:srgbClr val="0070C0"/>
                              </a:solidFill>
                              <a:latin typeface="Cambria Math" panose="02040503050406030204" pitchFamily="18" charset="0"/>
                            </a:rPr>
                          </m:ctrlPr>
                        </m:fPr>
                        <m:num>
                          <m:rad>
                            <m:radPr>
                              <m:degHide m:val="on"/>
                              <m:ctrlPr>
                                <a:rPr lang="en-IE" sz="2600" b="1" i="1" smtClean="0">
                                  <a:solidFill>
                                    <a:srgbClr val="0070C0"/>
                                  </a:solidFill>
                                  <a:latin typeface="Cambria Math" panose="02040503050406030204" pitchFamily="18" charset="0"/>
                                </a:rPr>
                              </m:ctrlPr>
                            </m:radPr>
                            <m:deg/>
                            <m:e>
                              <m:r>
                                <a:rPr lang="en-IE" sz="2600" b="1" i="1" smtClean="0">
                                  <a:solidFill>
                                    <a:srgbClr val="0070C0"/>
                                  </a:solidFill>
                                  <a:latin typeface="Cambria Math"/>
                                </a:rPr>
                                <m:t>𝟏𝟖</m:t>
                              </m:r>
                            </m:e>
                          </m:rad>
                        </m:num>
                        <m:den>
                          <m:rad>
                            <m:radPr>
                              <m:degHide m:val="on"/>
                              <m:ctrlPr>
                                <a:rPr lang="en-IE" sz="2600" b="1" i="1" smtClean="0">
                                  <a:solidFill>
                                    <a:srgbClr val="0070C0"/>
                                  </a:solidFill>
                                  <a:latin typeface="Cambria Math" panose="02040503050406030204" pitchFamily="18" charset="0"/>
                                </a:rPr>
                              </m:ctrlPr>
                            </m:radPr>
                            <m:deg/>
                            <m:e>
                              <m:r>
                                <a:rPr lang="en-IE" sz="2600" b="1" i="1" smtClean="0">
                                  <a:solidFill>
                                    <a:srgbClr val="0070C0"/>
                                  </a:solidFill>
                                  <a:latin typeface="Cambria Math"/>
                                </a:rPr>
                                <m:t>𝟐</m:t>
                              </m:r>
                            </m:e>
                          </m:rad>
                        </m:den>
                      </m:f>
                    </m:oMath>
                  </m:oMathPara>
                </a14:m>
                <a:endParaRPr lang="en-IE" sz="2600" b="1" dirty="0" smtClean="0">
                  <a:solidFill>
                    <a:srgbClr val="0070C0"/>
                  </a:solidFill>
                  <a:latin typeface="Cambria" panose="020405030504060302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187147" y="3050572"/>
                <a:ext cx="874918" cy="1008802"/>
              </a:xfrm>
              <a:prstGeom prst="rect">
                <a:avLst/>
              </a:prstGeom>
              <a:blipFill rotWithShape="1">
                <a:blip r:embed="rId4"/>
                <a:stretch>
                  <a:fillRect/>
                </a:stretch>
              </a:blipFill>
              <a:ln w="47625">
                <a:noFill/>
              </a:ln>
            </p:spPr>
            <p:txBody>
              <a:bodyPr/>
              <a:lstStyle/>
              <a:p>
                <a:r>
                  <a:rPr lang="en-IE">
                    <a:noFill/>
                  </a:rPr>
                  <a:t> </a:t>
                </a:r>
              </a:p>
            </p:txBody>
          </p:sp>
        </mc:Fallback>
      </mc:AlternateContent>
      <p:sp>
        <p:nvSpPr>
          <p:cNvPr id="17" name="TextBox 16"/>
          <p:cNvSpPr txBox="1"/>
          <p:nvPr/>
        </p:nvSpPr>
        <p:spPr>
          <a:xfrm>
            <a:off x="6249419" y="1743762"/>
            <a:ext cx="652743" cy="492443"/>
          </a:xfrm>
          <a:prstGeom prst="rect">
            <a:avLst/>
          </a:prstGeom>
          <a:solidFill>
            <a:schemeClr val="accent3">
              <a:lumMod val="20000"/>
              <a:lumOff val="80000"/>
            </a:schemeClr>
          </a:solidFill>
          <a:ln w="47625">
            <a:solidFill>
              <a:srgbClr val="0070C0"/>
            </a:solidFill>
          </a:ln>
        </p:spPr>
        <p:txBody>
          <a:bodyPr wrap="none" rtlCol="0">
            <a:spAutoFit/>
          </a:bodyPr>
          <a:lstStyle/>
          <a:p>
            <a:r>
              <a:rPr lang="en-IE" sz="2600" b="1" dirty="0" smtClean="0">
                <a:solidFill>
                  <a:srgbClr val="0070C0"/>
                </a:solidFill>
                <a:latin typeface="Cambria" panose="02040503050406030204" pitchFamily="18" charset="0"/>
              </a:rPr>
              <a:t>= 3</a:t>
            </a:r>
          </a:p>
        </p:txBody>
      </p:sp>
      <mc:AlternateContent xmlns:mc="http://schemas.openxmlformats.org/markup-compatibility/2006" xmlns:a14="http://schemas.microsoft.com/office/drawing/2010/main">
        <mc:Choice Requires="a14">
          <p:sp>
            <p:nvSpPr>
              <p:cNvPr id="18" name="TextBox 17"/>
              <p:cNvSpPr txBox="1"/>
              <p:nvPr/>
            </p:nvSpPr>
            <p:spPr>
              <a:xfrm>
                <a:off x="6295122" y="3050572"/>
                <a:ext cx="1555811" cy="1008866"/>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IE" sz="2600" b="1" i="1" smtClean="0">
                          <a:solidFill>
                            <a:srgbClr val="0070C0"/>
                          </a:solidFill>
                          <a:latin typeface="Cambria Math"/>
                        </a:rPr>
                        <m:t>=</m:t>
                      </m:r>
                      <m:f>
                        <m:fPr>
                          <m:ctrlPr>
                            <a:rPr lang="en-IE" sz="2600" b="1" i="1" smtClean="0">
                              <a:solidFill>
                                <a:srgbClr val="0070C0"/>
                              </a:solidFill>
                              <a:latin typeface="Cambria Math" panose="02040503050406030204" pitchFamily="18" charset="0"/>
                            </a:rPr>
                          </m:ctrlPr>
                        </m:fPr>
                        <m:num>
                          <m:rad>
                            <m:radPr>
                              <m:degHide m:val="on"/>
                              <m:ctrlPr>
                                <a:rPr lang="en-IE" sz="2600" b="1" i="1" smtClean="0">
                                  <a:solidFill>
                                    <a:srgbClr val="0070C0"/>
                                  </a:solidFill>
                                  <a:latin typeface="Cambria Math" panose="02040503050406030204" pitchFamily="18" charset="0"/>
                                </a:rPr>
                              </m:ctrlPr>
                            </m:radPr>
                            <m:deg/>
                            <m:e>
                              <m:r>
                                <a:rPr lang="en-IE" sz="2600" b="1" i="1" smtClean="0">
                                  <a:solidFill>
                                    <a:srgbClr val="0070C0"/>
                                  </a:solidFill>
                                  <a:latin typeface="Cambria Math"/>
                                </a:rPr>
                                <m:t>𝟗</m:t>
                              </m:r>
                              <m:r>
                                <a:rPr lang="en-IE" sz="2600" b="1" i="1" smtClean="0">
                                  <a:solidFill>
                                    <a:srgbClr val="0070C0"/>
                                  </a:solidFill>
                                  <a:latin typeface="Cambria Math"/>
                                </a:rPr>
                                <m:t> </m:t>
                              </m:r>
                              <m:r>
                                <a:rPr lang="en-IE" sz="2600" b="1" i="0" smtClean="0">
                                  <a:solidFill>
                                    <a:srgbClr val="0070C0"/>
                                  </a:solidFill>
                                  <a:latin typeface="Cambria Math"/>
                                </a:rPr>
                                <m:t>𝐱</m:t>
                              </m:r>
                              <m:r>
                                <a:rPr lang="en-IE" sz="2600" b="1" i="1" smtClean="0">
                                  <a:solidFill>
                                    <a:srgbClr val="0070C0"/>
                                  </a:solidFill>
                                  <a:latin typeface="Cambria Math"/>
                                </a:rPr>
                                <m:t> </m:t>
                              </m:r>
                              <m:r>
                                <a:rPr lang="en-IE" sz="2600" b="1" i="1" smtClean="0">
                                  <a:solidFill>
                                    <a:srgbClr val="0070C0"/>
                                  </a:solidFill>
                                  <a:latin typeface="Cambria Math"/>
                                </a:rPr>
                                <m:t>𝟐</m:t>
                              </m:r>
                            </m:e>
                          </m:rad>
                        </m:num>
                        <m:den>
                          <m:rad>
                            <m:radPr>
                              <m:degHide m:val="on"/>
                              <m:ctrlPr>
                                <a:rPr lang="en-IE" sz="2600" b="1" i="1">
                                  <a:solidFill>
                                    <a:srgbClr val="0070C0"/>
                                  </a:solidFill>
                                  <a:latin typeface="Cambria Math" panose="02040503050406030204" pitchFamily="18" charset="0"/>
                                </a:rPr>
                              </m:ctrlPr>
                            </m:radPr>
                            <m:deg/>
                            <m:e>
                              <m:r>
                                <a:rPr lang="en-IE" sz="2600" b="1" i="1">
                                  <a:solidFill>
                                    <a:srgbClr val="0070C0"/>
                                  </a:solidFill>
                                  <a:latin typeface="Cambria Math"/>
                                </a:rPr>
                                <m:t>𝟐</m:t>
                              </m:r>
                            </m:e>
                          </m:rad>
                        </m:den>
                      </m:f>
                    </m:oMath>
                  </m:oMathPara>
                </a14:m>
                <a:endParaRPr lang="en-IE" sz="2600" b="1" dirty="0" smtClean="0">
                  <a:solidFill>
                    <a:srgbClr val="0070C0"/>
                  </a:solidFill>
                  <a:latin typeface="Cambria" panose="02040503050406030204" pitchFamily="18"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6295122" y="3050572"/>
                <a:ext cx="1555811" cy="1008866"/>
              </a:xfrm>
              <a:prstGeom prst="rect">
                <a:avLst/>
              </a:prstGeom>
              <a:blipFill rotWithShape="1">
                <a:blip r:embed="rId5"/>
                <a:stretch>
                  <a:fillRect/>
                </a:stretch>
              </a:blipFill>
              <a:ln w="47625">
                <a:no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5957793" y="4265707"/>
                <a:ext cx="2230471" cy="1010213"/>
              </a:xfrm>
              <a:prstGeom prst="rect">
                <a:avLst/>
              </a:prstGeom>
              <a:noFill/>
              <a:ln w="47625">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IE" sz="2600" b="1" i="1" smtClean="0">
                          <a:solidFill>
                            <a:srgbClr val="0070C0"/>
                          </a:solidFill>
                          <a:latin typeface="Cambria Math"/>
                        </a:rPr>
                        <m:t>=</m:t>
                      </m:r>
                      <m:f>
                        <m:fPr>
                          <m:ctrlPr>
                            <a:rPr lang="en-IE" sz="2600" b="1" i="1" smtClean="0">
                              <a:solidFill>
                                <a:srgbClr val="0070C0"/>
                              </a:solidFill>
                              <a:latin typeface="Cambria Math" panose="02040503050406030204" pitchFamily="18" charset="0"/>
                            </a:rPr>
                          </m:ctrlPr>
                        </m:fPr>
                        <m:num>
                          <m:rad>
                            <m:radPr>
                              <m:degHide m:val="on"/>
                              <m:ctrlPr>
                                <a:rPr lang="en-IE" sz="2600" b="1" i="1" smtClean="0">
                                  <a:solidFill>
                                    <a:srgbClr val="0070C0"/>
                                  </a:solidFill>
                                  <a:latin typeface="Cambria Math" panose="02040503050406030204" pitchFamily="18" charset="0"/>
                                </a:rPr>
                              </m:ctrlPr>
                            </m:radPr>
                            <m:deg/>
                            <m:e>
                              <m:r>
                                <a:rPr lang="en-IE" sz="2600" b="1" i="1" smtClean="0">
                                  <a:solidFill>
                                    <a:srgbClr val="0070C0"/>
                                  </a:solidFill>
                                  <a:latin typeface="Cambria Math"/>
                                </a:rPr>
                                <m:t>𝟗</m:t>
                              </m:r>
                              <m:r>
                                <a:rPr lang="en-IE" sz="2600" b="1" i="1" smtClean="0">
                                  <a:solidFill>
                                    <a:srgbClr val="0070C0"/>
                                  </a:solidFill>
                                  <a:latin typeface="Cambria Math"/>
                                </a:rPr>
                                <m:t> </m:t>
                              </m:r>
                            </m:e>
                          </m:rad>
                          <m:r>
                            <a:rPr lang="en-IE" sz="2600" b="1" i="1" smtClean="0">
                              <a:solidFill>
                                <a:srgbClr val="0070C0"/>
                              </a:solidFill>
                              <a:latin typeface="Cambria Math"/>
                            </a:rPr>
                            <m:t> </m:t>
                          </m:r>
                          <m:rad>
                            <m:radPr>
                              <m:degHide m:val="on"/>
                              <m:ctrlPr>
                                <a:rPr lang="en-IE" sz="2600" b="1" i="1" smtClean="0">
                                  <a:solidFill>
                                    <a:srgbClr val="0070C0"/>
                                  </a:solidFill>
                                  <a:latin typeface="Cambria Math" panose="02040503050406030204" pitchFamily="18" charset="0"/>
                                </a:rPr>
                              </m:ctrlPr>
                            </m:radPr>
                            <m:deg/>
                            <m:e>
                              <m:r>
                                <a:rPr lang="en-IE" sz="2600" b="1" i="1" smtClean="0">
                                  <a:solidFill>
                                    <a:srgbClr val="0070C0"/>
                                  </a:solidFill>
                                  <a:latin typeface="Cambria Math"/>
                                </a:rPr>
                                <m:t>𝟐</m:t>
                              </m:r>
                            </m:e>
                          </m:rad>
                          <m:r>
                            <a:rPr lang="en-IE" sz="2600" b="1" i="1" smtClean="0">
                              <a:solidFill>
                                <a:srgbClr val="0070C0"/>
                              </a:solidFill>
                              <a:latin typeface="Cambria Math"/>
                            </a:rPr>
                            <m:t> </m:t>
                          </m:r>
                        </m:num>
                        <m:den>
                          <m:rad>
                            <m:radPr>
                              <m:degHide m:val="on"/>
                              <m:ctrlPr>
                                <a:rPr lang="en-IE" sz="2600" b="1" i="1">
                                  <a:solidFill>
                                    <a:srgbClr val="0070C0"/>
                                  </a:solidFill>
                                  <a:latin typeface="Cambria Math" panose="02040503050406030204" pitchFamily="18" charset="0"/>
                                </a:rPr>
                              </m:ctrlPr>
                            </m:radPr>
                            <m:deg/>
                            <m:e>
                              <m:r>
                                <a:rPr lang="en-IE" sz="2600" b="1" i="1">
                                  <a:solidFill>
                                    <a:srgbClr val="0070C0"/>
                                  </a:solidFill>
                                  <a:latin typeface="Cambria Math"/>
                                </a:rPr>
                                <m:t>𝟐</m:t>
                              </m:r>
                            </m:e>
                          </m:rad>
                        </m:den>
                      </m:f>
                    </m:oMath>
                  </m:oMathPara>
                </a14:m>
                <a:endParaRPr lang="en-IE" sz="2600" b="1" dirty="0" smtClean="0">
                  <a:solidFill>
                    <a:srgbClr val="0070C0"/>
                  </a:solidFill>
                  <a:latin typeface="Cambria" panose="02040503050406030204" pitchFamily="18"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5957793" y="4265707"/>
                <a:ext cx="2230471" cy="1010213"/>
              </a:xfrm>
              <a:prstGeom prst="rect">
                <a:avLst/>
              </a:prstGeom>
              <a:blipFill rotWithShape="1">
                <a:blip r:embed="rId6"/>
                <a:stretch>
                  <a:fillRect/>
                </a:stretch>
              </a:blipFill>
              <a:ln w="47625">
                <a:no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5704574" y="5320575"/>
                <a:ext cx="2230471" cy="539571"/>
              </a:xfrm>
              <a:prstGeom prst="rect">
                <a:avLst/>
              </a:prstGeom>
              <a:noFill/>
              <a:ln w="47625">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IE" sz="2600" b="1" i="1" smtClean="0">
                          <a:solidFill>
                            <a:srgbClr val="0070C0"/>
                          </a:solidFill>
                          <a:latin typeface="Cambria Math"/>
                        </a:rPr>
                        <m:t>= </m:t>
                      </m:r>
                      <m:rad>
                        <m:radPr>
                          <m:degHide m:val="on"/>
                          <m:ctrlPr>
                            <a:rPr lang="en-IE" sz="2600" b="1" i="1" smtClean="0">
                              <a:solidFill>
                                <a:srgbClr val="0070C0"/>
                              </a:solidFill>
                              <a:latin typeface="Cambria Math" panose="02040503050406030204" pitchFamily="18" charset="0"/>
                            </a:rPr>
                          </m:ctrlPr>
                        </m:radPr>
                        <m:deg/>
                        <m:e>
                          <m:r>
                            <a:rPr lang="en-IE" sz="2600" b="1" i="1" smtClean="0">
                              <a:solidFill>
                                <a:srgbClr val="0070C0"/>
                              </a:solidFill>
                              <a:latin typeface="Cambria Math"/>
                            </a:rPr>
                            <m:t>𝟗</m:t>
                          </m:r>
                        </m:e>
                      </m:rad>
                    </m:oMath>
                  </m:oMathPara>
                </a14:m>
                <a:endParaRPr lang="en-IE" sz="2600" b="1" dirty="0" smtClean="0">
                  <a:solidFill>
                    <a:srgbClr val="0070C0"/>
                  </a:solidFill>
                  <a:latin typeface="Cambria" panose="02040503050406030204" pitchFamily="18"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5704574" y="5320575"/>
                <a:ext cx="2230471" cy="539571"/>
              </a:xfrm>
              <a:prstGeom prst="rect">
                <a:avLst/>
              </a:prstGeom>
              <a:blipFill rotWithShape="1">
                <a:blip r:embed="rId7"/>
                <a:stretch>
                  <a:fillRect/>
                </a:stretch>
              </a:blipFill>
              <a:ln w="47625">
                <a:noFill/>
              </a:ln>
            </p:spPr>
            <p:txBody>
              <a:bodyPr/>
              <a:lstStyle/>
              <a:p>
                <a:r>
                  <a:rPr lang="en-IE">
                    <a:noFill/>
                  </a:rPr>
                  <a:t> </a:t>
                </a:r>
              </a:p>
            </p:txBody>
          </p:sp>
        </mc:Fallback>
      </mc:AlternateContent>
      <p:sp>
        <p:nvSpPr>
          <p:cNvPr id="21" name="TextBox 20"/>
          <p:cNvSpPr txBox="1"/>
          <p:nvPr/>
        </p:nvSpPr>
        <p:spPr>
          <a:xfrm>
            <a:off x="6364747" y="6046915"/>
            <a:ext cx="873957" cy="492443"/>
          </a:xfrm>
          <a:prstGeom prst="rect">
            <a:avLst/>
          </a:prstGeom>
          <a:solidFill>
            <a:schemeClr val="accent3">
              <a:lumMod val="20000"/>
              <a:lumOff val="80000"/>
            </a:schemeClr>
          </a:solidFill>
          <a:ln w="47625">
            <a:solidFill>
              <a:srgbClr val="0070C0"/>
            </a:solidFill>
          </a:ln>
        </p:spPr>
        <p:txBody>
          <a:bodyPr wrap="none" rtlCol="0">
            <a:spAutoFit/>
          </a:bodyPr>
          <a:lstStyle/>
          <a:p>
            <a:r>
              <a:rPr lang="en-IE" sz="2600" b="1" dirty="0" smtClean="0">
                <a:solidFill>
                  <a:srgbClr val="0070C0"/>
                </a:solidFill>
                <a:latin typeface="Cambria" panose="02040503050406030204" pitchFamily="18" charset="0"/>
              </a:rPr>
              <a:t>=    3</a:t>
            </a:r>
          </a:p>
        </p:txBody>
      </p:sp>
      <p:sp>
        <p:nvSpPr>
          <p:cNvPr id="22" name="Oval 21"/>
          <p:cNvSpPr/>
          <p:nvPr/>
        </p:nvSpPr>
        <p:spPr>
          <a:xfrm>
            <a:off x="5072886" y="3025165"/>
            <a:ext cx="1230756" cy="1097321"/>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mc:AlternateContent xmlns:mc="http://schemas.openxmlformats.org/markup-compatibility/2006" xmlns:a14="http://schemas.microsoft.com/office/drawing/2010/main">
        <mc:Choice Requires="a14">
          <p:sp>
            <p:nvSpPr>
              <p:cNvPr id="3" name="TextBox 2"/>
              <p:cNvSpPr txBox="1"/>
              <p:nvPr/>
            </p:nvSpPr>
            <p:spPr>
              <a:xfrm>
                <a:off x="6364747" y="3070079"/>
                <a:ext cx="2640018" cy="969176"/>
              </a:xfrm>
              <a:prstGeom prst="rect">
                <a:avLst/>
              </a:prstGeom>
              <a:solidFill>
                <a:schemeClr val="accent3">
                  <a:lumMod val="20000"/>
                  <a:lumOff val="80000"/>
                </a:schemeClr>
              </a:solidFill>
              <a:ln w="47625">
                <a:solidFill>
                  <a:srgbClr val="0070C0"/>
                </a:solidFill>
              </a:ln>
            </p:spPr>
            <p:txBody>
              <a:bodyPr wrap="none" rtlCol="0">
                <a:spAutoFit/>
              </a:bodyPr>
              <a:lstStyle/>
              <a:p>
                <a:r>
                  <a:rPr lang="en-IE" sz="2800" b="1" dirty="0" smtClean="0">
                    <a:solidFill>
                      <a:srgbClr val="0070C0"/>
                    </a:solidFill>
                    <a:latin typeface="Cambria" panose="02040503050406030204" pitchFamily="18" charset="0"/>
                  </a:rPr>
                  <a:t>= </a:t>
                </a:r>
                <a14:m>
                  <m:oMath xmlns:m="http://schemas.openxmlformats.org/officeDocument/2006/math">
                    <m:rad>
                      <m:radPr>
                        <m:degHide m:val="on"/>
                        <m:ctrlPr>
                          <a:rPr lang="en-IE" sz="2800" b="1" i="1" smtClean="0">
                            <a:solidFill>
                              <a:srgbClr val="0070C0"/>
                            </a:solidFill>
                            <a:latin typeface="Cambria Math" panose="02040503050406030204" pitchFamily="18" charset="0"/>
                          </a:rPr>
                        </m:ctrlPr>
                      </m:radPr>
                      <m:deg/>
                      <m:e>
                        <m:f>
                          <m:fPr>
                            <m:ctrlPr>
                              <a:rPr lang="en-IE" sz="2800" b="1" i="1" smtClean="0">
                                <a:solidFill>
                                  <a:srgbClr val="0070C0"/>
                                </a:solidFill>
                                <a:latin typeface="Cambria Math" panose="02040503050406030204" pitchFamily="18" charset="0"/>
                              </a:rPr>
                            </m:ctrlPr>
                          </m:fPr>
                          <m:num>
                            <m:r>
                              <a:rPr lang="en-IE" sz="2800" b="1" i="1" smtClean="0">
                                <a:solidFill>
                                  <a:srgbClr val="0070C0"/>
                                </a:solidFill>
                                <a:latin typeface="Cambria Math"/>
                              </a:rPr>
                              <m:t>𝟏𝟖</m:t>
                            </m:r>
                          </m:num>
                          <m:den>
                            <m:r>
                              <a:rPr lang="en-IE" sz="2800" b="1" i="1" smtClean="0">
                                <a:solidFill>
                                  <a:srgbClr val="0070C0"/>
                                </a:solidFill>
                                <a:latin typeface="Cambria Math"/>
                              </a:rPr>
                              <m:t>𝟐</m:t>
                            </m:r>
                          </m:den>
                        </m:f>
                      </m:e>
                    </m:rad>
                    <m:r>
                      <a:rPr lang="en-IE" sz="2800" b="1" i="0" smtClean="0">
                        <a:solidFill>
                          <a:srgbClr val="0070C0"/>
                        </a:solidFill>
                        <a:latin typeface="Cambria Math"/>
                      </a:rPr>
                      <m:t> =</m:t>
                    </m:r>
                    <m:rad>
                      <m:radPr>
                        <m:degHide m:val="on"/>
                        <m:ctrlPr>
                          <a:rPr lang="en-IE" sz="2800" b="1" i="1" smtClean="0">
                            <a:solidFill>
                              <a:srgbClr val="0070C0"/>
                            </a:solidFill>
                            <a:latin typeface="Cambria Math" panose="02040503050406030204" pitchFamily="18" charset="0"/>
                          </a:rPr>
                        </m:ctrlPr>
                      </m:radPr>
                      <m:deg/>
                      <m:e>
                        <m:r>
                          <a:rPr lang="en-IE" sz="2800" b="1" i="1" smtClean="0">
                            <a:solidFill>
                              <a:srgbClr val="0070C0"/>
                            </a:solidFill>
                            <a:latin typeface="Cambria Math"/>
                          </a:rPr>
                          <m:t>𝟗</m:t>
                        </m:r>
                        <m:r>
                          <a:rPr lang="en-IE" sz="2800" b="1" i="1" smtClean="0">
                            <a:solidFill>
                              <a:srgbClr val="0070C0"/>
                            </a:solidFill>
                            <a:latin typeface="Cambria Math"/>
                          </a:rPr>
                          <m:t> </m:t>
                        </m:r>
                      </m:e>
                    </m:rad>
                  </m:oMath>
                </a14:m>
                <a:r>
                  <a:rPr lang="en-IE" sz="2800" b="1" dirty="0" smtClean="0">
                    <a:solidFill>
                      <a:srgbClr val="0070C0"/>
                    </a:solidFill>
                    <a:latin typeface="Cambria" panose="02040503050406030204" pitchFamily="18" charset="0"/>
                  </a:rPr>
                  <a:t>= 3</a:t>
                </a:r>
              </a:p>
            </p:txBody>
          </p:sp>
        </mc:Choice>
        <mc:Fallback xmlns="">
          <p:sp>
            <p:nvSpPr>
              <p:cNvPr id="3" name="TextBox 2"/>
              <p:cNvSpPr txBox="1">
                <a:spLocks noRot="1" noChangeAspect="1" noMove="1" noResize="1" noEditPoints="1" noAdjustHandles="1" noChangeArrowheads="1" noChangeShapeType="1" noTextEdit="1"/>
              </p:cNvSpPr>
              <p:nvPr/>
            </p:nvSpPr>
            <p:spPr>
              <a:xfrm>
                <a:off x="6364747" y="3070079"/>
                <a:ext cx="2640018" cy="969176"/>
              </a:xfrm>
              <a:prstGeom prst="rect">
                <a:avLst/>
              </a:prstGeom>
              <a:blipFill rotWithShape="1">
                <a:blip r:embed="rId8"/>
                <a:stretch>
                  <a:fillRect l="-3628" r="-2721"/>
                </a:stretch>
              </a:blipFill>
              <a:ln w="47625">
                <a:solidFill>
                  <a:srgbClr val="0070C0"/>
                </a:solid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5923701" y="4408814"/>
                <a:ext cx="2033827" cy="1344984"/>
              </a:xfrm>
              <a:prstGeom prst="rect">
                <a:avLst/>
              </a:prstGeom>
              <a:solidFill>
                <a:schemeClr val="accent3">
                  <a:lumMod val="20000"/>
                  <a:lumOff val="80000"/>
                </a:schemeClr>
              </a:solidFill>
              <a:ln w="47625">
                <a:solidFill>
                  <a:srgbClr val="0070C0"/>
                </a:solidFill>
              </a:ln>
            </p:spPr>
            <p:txBody>
              <a:bodyPr wrap="none" rtlCol="0">
                <a:spAutoFit/>
              </a:bodyPr>
              <a:lstStyle/>
              <a:p>
                <a14:m>
                  <m:oMath xmlns:m="http://schemas.openxmlformats.org/officeDocument/2006/math">
                    <m:rad>
                      <m:radPr>
                        <m:degHide m:val="on"/>
                        <m:ctrlPr>
                          <a:rPr lang="en-IE" sz="4000" b="1" i="1" smtClean="0">
                            <a:solidFill>
                              <a:srgbClr val="0070C0"/>
                            </a:solidFill>
                            <a:latin typeface="Cambria Math" panose="02040503050406030204" pitchFamily="18" charset="0"/>
                          </a:rPr>
                        </m:ctrlPr>
                      </m:radPr>
                      <m:deg/>
                      <m:e>
                        <m:f>
                          <m:fPr>
                            <m:ctrlPr>
                              <a:rPr lang="en-IE" sz="4000" b="1" i="1" smtClean="0">
                                <a:solidFill>
                                  <a:srgbClr val="0070C0"/>
                                </a:solidFill>
                                <a:latin typeface="Cambria Math" panose="02040503050406030204" pitchFamily="18" charset="0"/>
                              </a:rPr>
                            </m:ctrlPr>
                          </m:fPr>
                          <m:num>
                            <m:r>
                              <a:rPr lang="en-IE" sz="4000" b="1" i="1" smtClean="0">
                                <a:solidFill>
                                  <a:srgbClr val="0070C0"/>
                                </a:solidFill>
                                <a:latin typeface="Cambria Math"/>
                              </a:rPr>
                              <m:t>𝒂</m:t>
                            </m:r>
                          </m:num>
                          <m:den>
                            <m:r>
                              <a:rPr lang="en-IE" sz="4000" b="1" i="1" smtClean="0">
                                <a:solidFill>
                                  <a:srgbClr val="0070C0"/>
                                </a:solidFill>
                                <a:latin typeface="Cambria Math"/>
                              </a:rPr>
                              <m:t>𝒃</m:t>
                            </m:r>
                          </m:den>
                        </m:f>
                      </m:e>
                    </m:rad>
                  </m:oMath>
                </a14:m>
                <a:r>
                  <a:rPr lang="en-IE" sz="4000" b="1" dirty="0" smtClean="0">
                    <a:solidFill>
                      <a:srgbClr val="0070C0"/>
                    </a:solidFill>
                    <a:latin typeface="Cambria" panose="02040503050406030204" pitchFamily="18" charset="0"/>
                  </a:rPr>
                  <a:t>  = </a:t>
                </a:r>
                <a14:m>
                  <m:oMath xmlns:m="http://schemas.openxmlformats.org/officeDocument/2006/math">
                    <m:f>
                      <m:fPr>
                        <m:ctrlPr>
                          <a:rPr lang="en-IE" sz="4000" b="1" i="1">
                            <a:solidFill>
                              <a:srgbClr val="0070C0"/>
                            </a:solidFill>
                            <a:latin typeface="Cambria Math" panose="02040503050406030204" pitchFamily="18" charset="0"/>
                          </a:rPr>
                        </m:ctrlPr>
                      </m:fPr>
                      <m:num>
                        <m:rad>
                          <m:radPr>
                            <m:degHide m:val="on"/>
                            <m:ctrlPr>
                              <a:rPr lang="en-IE" sz="4000" b="1" i="1">
                                <a:solidFill>
                                  <a:srgbClr val="0070C0"/>
                                </a:solidFill>
                                <a:latin typeface="Cambria Math" panose="02040503050406030204" pitchFamily="18" charset="0"/>
                              </a:rPr>
                            </m:ctrlPr>
                          </m:radPr>
                          <m:deg/>
                          <m:e>
                            <m:r>
                              <a:rPr lang="en-IE" sz="4000" b="1" i="1">
                                <a:solidFill>
                                  <a:srgbClr val="0070C0"/>
                                </a:solidFill>
                                <a:latin typeface="Cambria Math"/>
                              </a:rPr>
                              <m:t>𝒂</m:t>
                            </m:r>
                          </m:e>
                        </m:rad>
                      </m:num>
                      <m:den>
                        <m:rad>
                          <m:radPr>
                            <m:degHide m:val="on"/>
                            <m:ctrlPr>
                              <a:rPr lang="en-IE" sz="4000" b="1" i="1">
                                <a:solidFill>
                                  <a:srgbClr val="0070C0"/>
                                </a:solidFill>
                                <a:latin typeface="Cambria Math" panose="02040503050406030204" pitchFamily="18" charset="0"/>
                              </a:rPr>
                            </m:ctrlPr>
                          </m:radPr>
                          <m:deg/>
                          <m:e>
                            <m:r>
                              <a:rPr lang="en-IE" sz="4000" b="1" i="1">
                                <a:solidFill>
                                  <a:srgbClr val="0070C0"/>
                                </a:solidFill>
                                <a:latin typeface="Cambria Math"/>
                              </a:rPr>
                              <m:t>𝒃</m:t>
                            </m:r>
                          </m:e>
                        </m:rad>
                      </m:den>
                    </m:f>
                    <m:r>
                      <a:rPr lang="en-IE" sz="4000" b="1" i="1">
                        <a:solidFill>
                          <a:srgbClr val="0070C0"/>
                        </a:solidFill>
                        <a:latin typeface="Cambria Math"/>
                      </a:rPr>
                      <m:t> </m:t>
                    </m:r>
                  </m:oMath>
                </a14:m>
                <a:endParaRPr lang="en-IE" sz="4000" b="1" dirty="0">
                  <a:solidFill>
                    <a:srgbClr val="0070C0"/>
                  </a:solidFill>
                  <a:latin typeface="Cambria" panose="02040503050406030204" pitchFamily="18"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5923701" y="4408814"/>
                <a:ext cx="2033827" cy="1344984"/>
              </a:xfrm>
              <a:prstGeom prst="rect">
                <a:avLst/>
              </a:prstGeom>
              <a:blipFill rotWithShape="1">
                <a:blip r:embed="rId9"/>
                <a:stretch>
                  <a:fillRect/>
                </a:stretch>
              </a:blipFill>
              <a:ln w="47625">
                <a:solidFill>
                  <a:srgbClr val="0070C0"/>
                </a:solid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4" name="Title 1"/>
              <p:cNvSpPr>
                <a:spLocks noGrp="1"/>
              </p:cNvSpPr>
              <p:nvPr>
                <p:ph type="title"/>
              </p:nvPr>
            </p:nvSpPr>
            <p:spPr>
              <a:xfrm>
                <a:off x="88890" y="0"/>
                <a:ext cx="9055109" cy="851966"/>
              </a:xfrm>
            </p:spPr>
            <p:txBody>
              <a:bodyPr/>
              <a:lstStyle/>
              <a:p>
                <a:pPr algn="l"/>
                <a:r>
                  <a:rPr lang="en-IE" sz="2800" u="sng" dirty="0"/>
                  <a:t/>
                </a:r>
                <a:br>
                  <a:rPr lang="en-IE" sz="2800" u="sng" dirty="0"/>
                </a:br>
                <a:r>
                  <a:rPr lang="en-IE" sz="2800" u="sng" dirty="0" smtClean="0"/>
                  <a:t/>
                </a:r>
                <a:br>
                  <a:rPr lang="en-IE" sz="2800" u="sng" dirty="0" smtClean="0"/>
                </a:br>
                <a:r>
                  <a:rPr lang="en-IE" sz="2800" u="sng" dirty="0" smtClean="0"/>
                  <a:t>Q5. </a:t>
                </a:r>
                <a:r>
                  <a:rPr lang="en-IE" sz="2800" dirty="0" smtClean="0"/>
                  <a:t>        </a:t>
                </a:r>
                <a:r>
                  <a:rPr lang="en-IE" sz="2800" b="0" dirty="0" smtClean="0">
                    <a:effectLst/>
                  </a:rPr>
                  <a:t>Simplify </a:t>
                </a:r>
                <a14:m>
                  <m:oMath xmlns:m="http://schemas.openxmlformats.org/officeDocument/2006/math">
                    <m:f>
                      <m:fPr>
                        <m:ctrlPr>
                          <a:rPr lang="en-IE" sz="2800" b="0" i="1">
                            <a:effectLst/>
                            <a:latin typeface="Cambria Math" panose="02040503050406030204" pitchFamily="18" charset="0"/>
                          </a:rPr>
                        </m:ctrlPr>
                      </m:fPr>
                      <m:num>
                        <m:rad>
                          <m:radPr>
                            <m:degHide m:val="on"/>
                            <m:ctrlPr>
                              <a:rPr lang="en-IE" sz="2800" b="0" i="1">
                                <a:effectLst/>
                                <a:latin typeface="Cambria Math" panose="02040503050406030204" pitchFamily="18" charset="0"/>
                              </a:rPr>
                            </m:ctrlPr>
                          </m:radPr>
                          <m:deg/>
                          <m:e>
                            <m:r>
                              <a:rPr lang="en-IE" sz="2800" b="0" i="1">
                                <a:effectLst/>
                                <a:latin typeface="Cambria Math"/>
                              </a:rPr>
                              <m:t>18</m:t>
                            </m:r>
                          </m:e>
                        </m:rad>
                      </m:num>
                      <m:den>
                        <m:rad>
                          <m:radPr>
                            <m:degHide m:val="on"/>
                            <m:ctrlPr>
                              <a:rPr lang="en-IE" sz="2800" b="0" i="1">
                                <a:effectLst/>
                                <a:latin typeface="Cambria Math" panose="02040503050406030204" pitchFamily="18" charset="0"/>
                              </a:rPr>
                            </m:ctrlPr>
                          </m:radPr>
                          <m:deg/>
                          <m:e>
                            <m:r>
                              <a:rPr lang="en-IE" sz="2800" b="0" i="1">
                                <a:effectLst/>
                                <a:latin typeface="Cambria Math"/>
                              </a:rPr>
                              <m:t>2</m:t>
                            </m:r>
                          </m:e>
                        </m:rad>
                      </m:den>
                    </m:f>
                  </m:oMath>
                </a14:m>
                <a:r>
                  <a:rPr lang="en-IE" sz="2800" b="0" dirty="0">
                    <a:effectLst/>
                  </a:rPr>
                  <a:t> without the use of a calculator.</a:t>
                </a:r>
                <a:br>
                  <a:rPr lang="en-IE" sz="2800" b="0" dirty="0">
                    <a:effectLst/>
                  </a:rPr>
                </a:br>
                <a:r>
                  <a:rPr lang="en-IE" sz="2800" b="0" dirty="0">
                    <a:effectLst/>
                  </a:rPr>
                  <a:t/>
                </a:r>
                <a:br>
                  <a:rPr lang="en-IE" sz="2800" b="0" dirty="0">
                    <a:effectLst/>
                  </a:rPr>
                </a:br>
                <a:r>
                  <a:rPr lang="en-IE" sz="2800" u="sng" dirty="0" smtClean="0"/>
                  <a:t> </a:t>
                </a:r>
                <a:endParaRPr lang="en-IE" sz="2800" u="sng" dirty="0"/>
              </a:p>
            </p:txBody>
          </p:sp>
        </mc:Choice>
        <mc:Fallback xmlns="">
          <p:sp>
            <p:nvSpPr>
              <p:cNvPr id="24" name="Title 1"/>
              <p:cNvSpPr>
                <a:spLocks noGrp="1" noRot="1" noChangeAspect="1" noMove="1" noResize="1" noEditPoints="1" noAdjustHandles="1" noChangeArrowheads="1" noChangeShapeType="1" noTextEdit="1"/>
              </p:cNvSpPr>
              <p:nvPr>
                <p:ph type="title"/>
              </p:nvPr>
            </p:nvSpPr>
            <p:spPr>
              <a:xfrm>
                <a:off x="88890" y="0"/>
                <a:ext cx="9055109" cy="851966"/>
              </a:xfrm>
              <a:blipFill rotWithShape="1">
                <a:blip r:embed="rId10"/>
                <a:stretch>
                  <a:fillRect/>
                </a:stretch>
              </a:blipFill>
            </p:spPr>
            <p:txBody>
              <a:bodyPr/>
              <a:lstStyle/>
              <a:p>
                <a:r>
                  <a:rPr lang="en-IE">
                    <a:noFill/>
                  </a:rPr>
                  <a:t> </a:t>
                </a:r>
              </a:p>
            </p:txBody>
          </p:sp>
        </mc:Fallback>
      </mc:AlternateContent>
      <p:pic>
        <p:nvPicPr>
          <p:cNvPr id="25"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8682" y="1619827"/>
            <a:ext cx="4297415" cy="3461479"/>
          </a:xfrm>
          <a:prstGeom prst="rect">
            <a:avLst/>
          </a:prstGeom>
          <a:noFill/>
          <a:ln w="41275">
            <a:noFill/>
            <a:miter lim="800000"/>
            <a:headEnd/>
            <a:tailEnd/>
          </a:ln>
          <a:extLst>
            <a:ext uri="{909E8E84-426E-40DD-AFC4-6F175D3DCCD1}">
              <a14:hiddenFill xmlns:a14="http://schemas.microsoft.com/office/drawing/2010/main">
                <a:solidFill>
                  <a:schemeClr val="accent1"/>
                </a:solidFill>
              </a14:hiddenFill>
            </a:ext>
          </a:extLst>
        </p:spPr>
      </p:pic>
      <p:cxnSp>
        <p:nvCxnSpPr>
          <p:cNvPr id="9" name="Straight Arrow Connector 8"/>
          <p:cNvCxnSpPr/>
          <p:nvPr/>
        </p:nvCxnSpPr>
        <p:spPr bwMode="auto">
          <a:xfrm flipV="1">
            <a:off x="888642" y="1952193"/>
            <a:ext cx="3078749" cy="2738690"/>
          </a:xfrm>
          <a:prstGeom prst="straightConnector1">
            <a:avLst/>
          </a:prstGeom>
          <a:solidFill>
            <a:schemeClr val="hlink">
              <a:alpha val="64999"/>
            </a:schemeClr>
          </a:solidFill>
          <a:ln w="53975" cap="flat" cmpd="sng" algn="ctr">
            <a:solidFill>
              <a:schemeClr val="accent6"/>
            </a:solidFill>
            <a:prstDash val="solid"/>
            <a:round/>
            <a:headEnd type="arrow"/>
            <a:tailEnd type="arrow"/>
          </a:ln>
          <a:effectLst/>
        </p:spPr>
      </p:cxnSp>
      <mc:AlternateContent xmlns:mc="http://schemas.openxmlformats.org/markup-compatibility/2006" xmlns:a14="http://schemas.microsoft.com/office/drawing/2010/main">
        <mc:Choice Requires="a14">
          <p:sp>
            <p:nvSpPr>
              <p:cNvPr id="15" name="TextBox 14"/>
              <p:cNvSpPr txBox="1"/>
              <p:nvPr/>
            </p:nvSpPr>
            <p:spPr>
              <a:xfrm>
                <a:off x="1264739" y="2568998"/>
                <a:ext cx="928652" cy="100482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sz="2800" b="1" i="1" smtClean="0">
                              <a:solidFill>
                                <a:srgbClr val="FF0000"/>
                              </a:solidFill>
                              <a:latin typeface="Cambria Math" panose="02040503050406030204" pitchFamily="18" charset="0"/>
                            </a:rPr>
                          </m:ctrlPr>
                        </m:radPr>
                        <m:deg/>
                        <m:e>
                          <m:r>
                            <a:rPr lang="en-IE" sz="2800" b="1" i="1" smtClean="0">
                              <a:solidFill>
                                <a:srgbClr val="FF0000"/>
                              </a:solidFill>
                              <a:latin typeface="Cambria Math"/>
                            </a:rPr>
                            <m:t>𝟏</m:t>
                          </m:r>
                          <m:r>
                            <a:rPr lang="en-IE" sz="2800" b="1" i="1">
                              <a:solidFill>
                                <a:srgbClr val="FF0000"/>
                              </a:solidFill>
                              <a:latin typeface="Cambria Math"/>
                            </a:rPr>
                            <m:t>𝟖</m:t>
                          </m:r>
                        </m:e>
                      </m:rad>
                    </m:oMath>
                  </m:oMathPara>
                </a14:m>
                <a:endParaRPr lang="en-IE" sz="2800" b="1" dirty="0" smtClean="0">
                  <a:solidFill>
                    <a:srgbClr val="FF0000"/>
                  </a:solidFill>
                  <a:latin typeface="Cambria" panose="02040503050406030204" pitchFamily="18" charset="0"/>
                </a:endParaRPr>
              </a:p>
              <a:p>
                <a:endParaRPr lang="en-IE" sz="2800" dirty="0" smtClean="0">
                  <a:solidFill>
                    <a:srgbClr val="FF0000"/>
                  </a:solidFill>
                  <a:latin typeface="Cambria" panose="02040503050406030204" pitchFamily="18"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264739" y="2568998"/>
                <a:ext cx="928652" cy="1004827"/>
              </a:xfrm>
              <a:prstGeom prst="rect">
                <a:avLst/>
              </a:prstGeom>
              <a:blipFill rotWithShape="1">
                <a:blip r:embed="rId12"/>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888642" y="3770383"/>
                <a:ext cx="752194" cy="8745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sz="2400" b="1" i="1" smtClean="0">
                              <a:solidFill>
                                <a:schemeClr val="tx1"/>
                              </a:solidFill>
                              <a:latin typeface="Cambria Math" panose="02040503050406030204" pitchFamily="18" charset="0"/>
                            </a:rPr>
                          </m:ctrlPr>
                        </m:radPr>
                        <m:deg/>
                        <m:e>
                          <m:r>
                            <a:rPr lang="en-IE" sz="2400" b="1" i="1" smtClean="0">
                              <a:solidFill>
                                <a:schemeClr val="tx1"/>
                              </a:solidFill>
                              <a:latin typeface="Cambria Math"/>
                            </a:rPr>
                            <m:t>𝟐</m:t>
                          </m:r>
                        </m:e>
                      </m:rad>
                    </m:oMath>
                  </m:oMathPara>
                </a14:m>
                <a:endParaRPr lang="en-IE" sz="2400" b="1" dirty="0" smtClean="0">
                  <a:solidFill>
                    <a:schemeClr val="tx1"/>
                  </a:solidFill>
                  <a:latin typeface="Cambria" panose="02040503050406030204" pitchFamily="18" charset="0"/>
                </a:endParaRPr>
              </a:p>
              <a:p>
                <a:endParaRPr lang="en-IE" sz="2400" dirty="0" smtClean="0">
                  <a:solidFill>
                    <a:schemeClr val="tx1"/>
                  </a:solidFill>
                  <a:latin typeface="Cambria" panose="02040503050406030204" pitchFamily="18"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888642" y="3770383"/>
                <a:ext cx="752194" cy="874535"/>
              </a:xfrm>
              <a:prstGeom prst="rect">
                <a:avLst/>
              </a:prstGeom>
              <a:blipFill rotWithShape="1">
                <a:blip r:embed="rId13"/>
                <a:stretch>
                  <a:fillRect/>
                </a:stretch>
              </a:blipFill>
            </p:spPr>
            <p:txBody>
              <a:bodyPr/>
              <a:lstStyle/>
              <a:p>
                <a:r>
                  <a:rPr lang="en-IE">
                    <a:noFill/>
                  </a:rPr>
                  <a:t> </a:t>
                </a:r>
              </a:p>
            </p:txBody>
          </p:sp>
        </mc:Fallback>
      </mc:AlternateContent>
      <p:cxnSp>
        <p:nvCxnSpPr>
          <p:cNvPr id="13" name="Straight Arrow Connector 12"/>
          <p:cNvCxnSpPr/>
          <p:nvPr/>
        </p:nvCxnSpPr>
        <p:spPr bwMode="auto">
          <a:xfrm flipV="1">
            <a:off x="883651" y="3730172"/>
            <a:ext cx="1061264" cy="983986"/>
          </a:xfrm>
          <a:prstGeom prst="straightConnector1">
            <a:avLst/>
          </a:prstGeom>
          <a:solidFill>
            <a:schemeClr val="hlink">
              <a:alpha val="64999"/>
            </a:schemeClr>
          </a:solidFill>
          <a:ln w="53975" cap="flat" cmpd="sng" algn="ctr">
            <a:solidFill>
              <a:schemeClr val="tx1"/>
            </a:solidFill>
            <a:prstDash val="solid"/>
            <a:round/>
            <a:headEnd type="arrow"/>
            <a:tailEnd type="arrow"/>
          </a:ln>
          <a:effectLst/>
        </p:spPr>
      </p:cxnSp>
      <mc:AlternateContent xmlns:mc="http://schemas.openxmlformats.org/markup-compatibility/2006" xmlns:a14="http://schemas.microsoft.com/office/drawing/2010/main">
        <mc:Choice Requires="a14">
          <p:sp>
            <p:nvSpPr>
              <p:cNvPr id="26" name="TextBox 25"/>
              <p:cNvSpPr txBox="1"/>
              <p:nvPr/>
            </p:nvSpPr>
            <p:spPr>
              <a:xfrm>
                <a:off x="1863237" y="2913298"/>
                <a:ext cx="752194" cy="8745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sz="2400" b="1" i="1" smtClean="0">
                              <a:solidFill>
                                <a:schemeClr val="tx1"/>
                              </a:solidFill>
                              <a:latin typeface="Cambria Math" panose="02040503050406030204" pitchFamily="18" charset="0"/>
                            </a:rPr>
                          </m:ctrlPr>
                        </m:radPr>
                        <m:deg/>
                        <m:e>
                          <m:r>
                            <a:rPr lang="en-IE" sz="2400" b="1" i="1" smtClean="0">
                              <a:solidFill>
                                <a:schemeClr val="tx1"/>
                              </a:solidFill>
                              <a:latin typeface="Cambria Math"/>
                            </a:rPr>
                            <m:t>𝟐</m:t>
                          </m:r>
                        </m:e>
                      </m:rad>
                    </m:oMath>
                  </m:oMathPara>
                </a14:m>
                <a:endParaRPr lang="en-IE" sz="2400" b="1" dirty="0" smtClean="0">
                  <a:solidFill>
                    <a:schemeClr val="tx1"/>
                  </a:solidFill>
                  <a:latin typeface="Cambria" panose="02040503050406030204" pitchFamily="18" charset="0"/>
                </a:endParaRPr>
              </a:p>
              <a:p>
                <a:endParaRPr lang="en-IE" sz="2400" dirty="0" smtClean="0">
                  <a:solidFill>
                    <a:schemeClr val="tx1"/>
                  </a:solidFill>
                  <a:latin typeface="Cambria" panose="02040503050406030204" pitchFamily="18"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1863237" y="2913298"/>
                <a:ext cx="752194" cy="874535"/>
              </a:xfrm>
              <a:prstGeom prst="rect">
                <a:avLst/>
              </a:prstGeom>
              <a:blipFill rotWithShape="1">
                <a:blip r:embed="rId14"/>
                <a:stretch>
                  <a:fillRect/>
                </a:stretch>
              </a:blipFill>
            </p:spPr>
            <p:txBody>
              <a:bodyPr/>
              <a:lstStyle/>
              <a:p>
                <a:r>
                  <a:rPr lang="en-IE">
                    <a:noFill/>
                  </a:rPr>
                  <a:t> </a:t>
                </a:r>
              </a:p>
            </p:txBody>
          </p:sp>
        </mc:Fallback>
      </mc:AlternateContent>
      <p:cxnSp>
        <p:nvCxnSpPr>
          <p:cNvPr id="27" name="Straight Arrow Connector 26"/>
          <p:cNvCxnSpPr/>
          <p:nvPr/>
        </p:nvCxnSpPr>
        <p:spPr bwMode="auto">
          <a:xfrm flipV="1">
            <a:off x="1915887" y="2822486"/>
            <a:ext cx="1061264" cy="983986"/>
          </a:xfrm>
          <a:prstGeom prst="straightConnector1">
            <a:avLst/>
          </a:prstGeom>
          <a:solidFill>
            <a:schemeClr val="hlink">
              <a:alpha val="64999"/>
            </a:schemeClr>
          </a:solidFill>
          <a:ln w="53975" cap="flat" cmpd="sng" algn="ctr">
            <a:solidFill>
              <a:schemeClr val="tx1"/>
            </a:solidFill>
            <a:prstDash val="solid"/>
            <a:round/>
            <a:headEnd type="arrow"/>
            <a:tailEnd type="arrow"/>
          </a:ln>
          <a:effectLst/>
        </p:spPr>
      </p:cxnSp>
      <mc:AlternateContent xmlns:mc="http://schemas.openxmlformats.org/markup-compatibility/2006" xmlns:a14="http://schemas.microsoft.com/office/drawing/2010/main">
        <mc:Choice Requires="a14">
          <p:sp>
            <p:nvSpPr>
              <p:cNvPr id="28" name="TextBox 27"/>
              <p:cNvSpPr txBox="1"/>
              <p:nvPr/>
            </p:nvSpPr>
            <p:spPr>
              <a:xfrm>
                <a:off x="2904583" y="1919834"/>
                <a:ext cx="752194" cy="8745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sz="2400" b="1" i="1" smtClean="0">
                              <a:solidFill>
                                <a:schemeClr val="tx1"/>
                              </a:solidFill>
                              <a:latin typeface="Cambria Math" panose="02040503050406030204" pitchFamily="18" charset="0"/>
                            </a:rPr>
                          </m:ctrlPr>
                        </m:radPr>
                        <m:deg/>
                        <m:e>
                          <m:r>
                            <a:rPr lang="en-IE" sz="2400" b="1" i="1" smtClean="0">
                              <a:solidFill>
                                <a:schemeClr val="tx1"/>
                              </a:solidFill>
                              <a:latin typeface="Cambria Math"/>
                            </a:rPr>
                            <m:t>𝟐</m:t>
                          </m:r>
                        </m:e>
                      </m:rad>
                    </m:oMath>
                  </m:oMathPara>
                </a14:m>
                <a:endParaRPr lang="en-IE" sz="2400" b="1" dirty="0" smtClean="0">
                  <a:solidFill>
                    <a:schemeClr val="tx1"/>
                  </a:solidFill>
                  <a:latin typeface="Cambria" panose="02040503050406030204" pitchFamily="18" charset="0"/>
                </a:endParaRPr>
              </a:p>
              <a:p>
                <a:endParaRPr lang="en-IE" sz="2400" dirty="0" smtClean="0">
                  <a:solidFill>
                    <a:schemeClr val="tx1"/>
                  </a:solidFill>
                  <a:latin typeface="Cambria" panose="02040503050406030204" pitchFamily="18"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2904583" y="1919834"/>
                <a:ext cx="752194" cy="874535"/>
              </a:xfrm>
              <a:prstGeom prst="rect">
                <a:avLst/>
              </a:prstGeom>
              <a:blipFill rotWithShape="1">
                <a:blip r:embed="rId15"/>
                <a:stretch>
                  <a:fillRect/>
                </a:stretch>
              </a:blipFill>
            </p:spPr>
            <p:txBody>
              <a:bodyPr/>
              <a:lstStyle/>
              <a:p>
                <a:r>
                  <a:rPr lang="en-IE">
                    <a:noFill/>
                  </a:rPr>
                  <a:t> </a:t>
                </a:r>
              </a:p>
            </p:txBody>
          </p:sp>
        </mc:Fallback>
      </mc:AlternateContent>
      <p:cxnSp>
        <p:nvCxnSpPr>
          <p:cNvPr id="29" name="Straight Arrow Connector 28"/>
          <p:cNvCxnSpPr/>
          <p:nvPr/>
        </p:nvCxnSpPr>
        <p:spPr bwMode="auto">
          <a:xfrm flipV="1">
            <a:off x="2885078" y="1952193"/>
            <a:ext cx="1061264" cy="983986"/>
          </a:xfrm>
          <a:prstGeom prst="straightConnector1">
            <a:avLst/>
          </a:prstGeom>
          <a:solidFill>
            <a:schemeClr val="hlink">
              <a:alpha val="64999"/>
            </a:schemeClr>
          </a:solidFill>
          <a:ln w="53975" cap="flat" cmpd="sng" algn="ctr">
            <a:solidFill>
              <a:schemeClr val="tx1"/>
            </a:solidFill>
            <a:prstDash val="solid"/>
            <a:round/>
            <a:headEnd type="arrow"/>
            <a:tailEnd type="arrow"/>
          </a:ln>
          <a:effectLst/>
        </p:spPr>
      </p:cxnSp>
    </p:spTree>
    <p:extLst>
      <p:ext uri="{BB962C8B-B14F-4D97-AF65-F5344CB8AC3E}">
        <p14:creationId xmlns:p14="http://schemas.microsoft.com/office/powerpoint/2010/main" val="3000149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500"/>
                                        <p:tgtEl>
                                          <p:spTgt spid="20"/>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fade">
                                      <p:cBhvr>
                                        <p:cTn id="81" dur="500"/>
                                        <p:tgtEl>
                                          <p:spTgt spid="22"/>
                                        </p:tgtEl>
                                      </p:cBhvr>
                                    </p:animEffect>
                                  </p:childTnLst>
                                </p:cTn>
                              </p:par>
                            </p:childTnLst>
                          </p:cTn>
                        </p:par>
                        <p:par>
                          <p:cTn id="82" fill="hold">
                            <p:stCondLst>
                              <p:cond delay="500"/>
                            </p:stCondLst>
                            <p:childTnLst>
                              <p:par>
                                <p:cTn id="83" presetID="10" presetClass="exit" presetSubtype="0" fill="hold" grpId="1" nodeType="afterEffect">
                                  <p:stCondLst>
                                    <p:cond delay="0"/>
                                  </p:stCondLst>
                                  <p:childTnLst>
                                    <p:animEffect transition="out" filter="fade">
                                      <p:cBhvr>
                                        <p:cTn id="84" dur="500"/>
                                        <p:tgtEl>
                                          <p:spTgt spid="18"/>
                                        </p:tgtEl>
                                      </p:cBhvr>
                                    </p:animEffect>
                                    <p:set>
                                      <p:cBhvr>
                                        <p:cTn id="85" dur="1" fill="hold">
                                          <p:stCondLst>
                                            <p:cond delay="499"/>
                                          </p:stCondLst>
                                        </p:cTn>
                                        <p:tgtEl>
                                          <p:spTgt spid="18"/>
                                        </p:tgtEl>
                                        <p:attrNameLst>
                                          <p:attrName>style.visibility</p:attrName>
                                        </p:attrNameLst>
                                      </p:cBhvr>
                                      <p:to>
                                        <p:strVal val="hidden"/>
                                      </p:to>
                                    </p:set>
                                  </p:childTnLst>
                                </p:cTn>
                              </p:par>
                            </p:childTnLst>
                          </p:cTn>
                        </p:par>
                        <p:par>
                          <p:cTn id="86" fill="hold">
                            <p:stCondLst>
                              <p:cond delay="1000"/>
                            </p:stCondLst>
                            <p:childTnLst>
                              <p:par>
                                <p:cTn id="87" presetID="10" presetClass="exit" presetSubtype="0" fill="hold" grpId="1" nodeType="afterEffect">
                                  <p:stCondLst>
                                    <p:cond delay="0"/>
                                  </p:stCondLst>
                                  <p:childTnLst>
                                    <p:animEffect transition="out" filter="fade">
                                      <p:cBhvr>
                                        <p:cTn id="88" dur="500"/>
                                        <p:tgtEl>
                                          <p:spTgt spid="19"/>
                                        </p:tgtEl>
                                      </p:cBhvr>
                                    </p:animEffect>
                                    <p:set>
                                      <p:cBhvr>
                                        <p:cTn id="89" dur="1" fill="hold">
                                          <p:stCondLst>
                                            <p:cond delay="499"/>
                                          </p:stCondLst>
                                        </p:cTn>
                                        <p:tgtEl>
                                          <p:spTgt spid="19"/>
                                        </p:tgtEl>
                                        <p:attrNameLst>
                                          <p:attrName>style.visibility</p:attrName>
                                        </p:attrNameLst>
                                      </p:cBhvr>
                                      <p:to>
                                        <p:strVal val="hidden"/>
                                      </p:to>
                                    </p:set>
                                  </p:childTnLst>
                                </p:cTn>
                              </p:par>
                            </p:childTnLst>
                          </p:cTn>
                        </p:par>
                        <p:par>
                          <p:cTn id="90" fill="hold">
                            <p:stCondLst>
                              <p:cond delay="1500"/>
                            </p:stCondLst>
                            <p:childTnLst>
                              <p:par>
                                <p:cTn id="91" presetID="10" presetClass="exit" presetSubtype="0" fill="hold" grpId="1" nodeType="afterEffect">
                                  <p:stCondLst>
                                    <p:cond delay="0"/>
                                  </p:stCondLst>
                                  <p:childTnLst>
                                    <p:animEffect transition="out" filter="fade">
                                      <p:cBhvr>
                                        <p:cTn id="92" dur="500"/>
                                        <p:tgtEl>
                                          <p:spTgt spid="21"/>
                                        </p:tgtEl>
                                      </p:cBhvr>
                                    </p:animEffect>
                                    <p:set>
                                      <p:cBhvr>
                                        <p:cTn id="93" dur="1" fill="hold">
                                          <p:stCondLst>
                                            <p:cond delay="499"/>
                                          </p:stCondLst>
                                        </p:cTn>
                                        <p:tgtEl>
                                          <p:spTgt spid="21"/>
                                        </p:tgtEl>
                                        <p:attrNameLst>
                                          <p:attrName>style.visibility</p:attrName>
                                        </p:attrNameLst>
                                      </p:cBhvr>
                                      <p:to>
                                        <p:strVal val="hidden"/>
                                      </p:to>
                                    </p:set>
                                  </p:childTnLst>
                                </p:cTn>
                              </p:par>
                            </p:childTnLst>
                          </p:cTn>
                        </p:par>
                        <p:par>
                          <p:cTn id="94" fill="hold">
                            <p:stCondLst>
                              <p:cond delay="2000"/>
                            </p:stCondLst>
                            <p:childTnLst>
                              <p:par>
                                <p:cTn id="95" presetID="10" presetClass="exit" presetSubtype="0" fill="hold" grpId="1" nodeType="afterEffect">
                                  <p:stCondLst>
                                    <p:cond delay="0"/>
                                  </p:stCondLst>
                                  <p:childTnLst>
                                    <p:animEffect transition="out" filter="fade">
                                      <p:cBhvr>
                                        <p:cTn id="96" dur="500"/>
                                        <p:tgtEl>
                                          <p:spTgt spid="20"/>
                                        </p:tgtEl>
                                      </p:cBhvr>
                                    </p:animEffect>
                                    <p:set>
                                      <p:cBhvr>
                                        <p:cTn id="97" dur="1" fill="hold">
                                          <p:stCondLst>
                                            <p:cond delay="499"/>
                                          </p:stCondLst>
                                        </p:cTn>
                                        <p:tgtEl>
                                          <p:spTgt spid="20"/>
                                        </p:tgtEl>
                                        <p:attrNameLst>
                                          <p:attrName>style.visibility</p:attrName>
                                        </p:attrNameLst>
                                      </p:cBhvr>
                                      <p:to>
                                        <p:strVal val="hidden"/>
                                      </p:to>
                                    </p:set>
                                  </p:childTnLst>
                                </p:cTn>
                              </p:par>
                            </p:childTnLst>
                          </p:cTn>
                        </p:par>
                        <p:par>
                          <p:cTn id="98" fill="hold">
                            <p:stCondLst>
                              <p:cond delay="2500"/>
                            </p:stCondLst>
                            <p:childTnLst>
                              <p:par>
                                <p:cTn id="99" presetID="10" presetClass="exit" presetSubtype="0" fill="hold" nodeType="afterEffect">
                                  <p:stCondLst>
                                    <p:cond delay="0"/>
                                  </p:stCondLst>
                                  <p:childTnLst>
                                    <p:animEffect transition="out" filter="fade">
                                      <p:cBhvr>
                                        <p:cTn id="100" dur="500"/>
                                        <p:tgtEl>
                                          <p:spTgt spid="21">
                                            <p:txEl>
                                              <p:pRg st="0" end="0"/>
                                            </p:txEl>
                                          </p:spTgt>
                                        </p:tgtEl>
                                      </p:cBhvr>
                                    </p:animEffect>
                                    <p:set>
                                      <p:cBhvr>
                                        <p:cTn id="101" dur="1" fill="hold">
                                          <p:stCondLst>
                                            <p:cond delay="499"/>
                                          </p:stCondLst>
                                        </p:cTn>
                                        <p:tgtEl>
                                          <p:spTgt spid="21">
                                            <p:txEl>
                                              <p:pRg st="0" end="0"/>
                                            </p:txEl>
                                          </p:spTgt>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3"/>
                                        </p:tgtEl>
                                        <p:attrNameLst>
                                          <p:attrName>style.visibility</p:attrName>
                                        </p:attrNameLst>
                                      </p:cBhvr>
                                      <p:to>
                                        <p:strVal val="visible"/>
                                      </p:to>
                                    </p:set>
                                    <p:animEffect transition="in" filter="fade">
                                      <p:cBhvr>
                                        <p:cTn id="106" dur="500"/>
                                        <p:tgtEl>
                                          <p:spTgt spid="3"/>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23"/>
                                        </p:tgtEl>
                                        <p:attrNameLst>
                                          <p:attrName>style.visibility</p:attrName>
                                        </p:attrNameLst>
                                      </p:cBhvr>
                                      <p:to>
                                        <p:strVal val="visible"/>
                                      </p:to>
                                    </p:set>
                                    <p:animEffect transition="in" filter="fade">
                                      <p:cBhvr>
                                        <p:cTn id="1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7" grpId="0" animBg="1"/>
      <p:bldP spid="18" grpId="0"/>
      <p:bldP spid="18" grpId="1"/>
      <p:bldP spid="19" grpId="0"/>
      <p:bldP spid="19" grpId="1"/>
      <p:bldP spid="20" grpId="0"/>
      <p:bldP spid="20" grpId="1"/>
      <p:bldP spid="21" grpId="0" animBg="1"/>
      <p:bldP spid="21" grpId="1" animBg="1"/>
      <p:bldP spid="22" grpId="0" animBg="1"/>
      <p:bldP spid="3" grpId="0" animBg="1"/>
      <p:bldP spid="23" grpId="0" animBg="1"/>
      <p:bldP spid="15" grpId="0"/>
      <p:bldP spid="16" grpId="0"/>
      <p:bldP spid="26"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932183" y="3445619"/>
            <a:ext cx="216024" cy="18248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i="1" dirty="0"/>
          </a:p>
        </p:txBody>
      </p:sp>
      <p:sp>
        <p:nvSpPr>
          <p:cNvPr id="6" name="Rectangle 5"/>
          <p:cNvSpPr/>
          <p:nvPr/>
        </p:nvSpPr>
        <p:spPr>
          <a:xfrm>
            <a:off x="1465193" y="3291951"/>
            <a:ext cx="7678807" cy="480131"/>
          </a:xfrm>
          <a:prstGeom prst="rect">
            <a:avLst/>
          </a:prstGeom>
        </p:spPr>
        <p:txBody>
          <a:bodyPr wrap="square">
            <a:spAutoFit/>
          </a:bodyPr>
          <a:lstStyle/>
          <a:p>
            <a:pPr>
              <a:lnSpc>
                <a:spcPct val="90000"/>
              </a:lnSpc>
            </a:pPr>
            <a:r>
              <a:rPr lang="en-IE" sz="2800" b="1" i="1" dirty="0">
                <a:solidFill>
                  <a:srgbClr val="0070C0"/>
                </a:solidFill>
              </a:rPr>
              <a:t>F</a:t>
            </a:r>
            <a:r>
              <a:rPr lang="en-IE" sz="2800" b="1" i="1" dirty="0" smtClean="0">
                <a:solidFill>
                  <a:srgbClr val="0070C0"/>
                </a:solidFill>
              </a:rPr>
              <a:t>ALSE</a:t>
            </a:r>
            <a:endParaRPr lang="en-IE" sz="2800" i="1" dirty="0" smtClean="0">
              <a:solidFill>
                <a:srgbClr val="0070C0"/>
              </a:solidFill>
            </a:endParaRPr>
          </a:p>
        </p:txBody>
      </p:sp>
      <p:sp>
        <p:nvSpPr>
          <p:cNvPr id="7" name="Rectangle 6"/>
          <p:cNvSpPr/>
          <p:nvPr/>
        </p:nvSpPr>
        <p:spPr>
          <a:xfrm>
            <a:off x="1521218" y="2571309"/>
            <a:ext cx="1681358" cy="954107"/>
          </a:xfrm>
          <a:prstGeom prst="rect">
            <a:avLst/>
          </a:prstGeom>
        </p:spPr>
        <p:txBody>
          <a:bodyPr wrap="none">
            <a:spAutoFit/>
          </a:bodyPr>
          <a:lstStyle/>
          <a:p>
            <a:r>
              <a:rPr lang="en-IE" sz="2800" b="1" i="1" dirty="0" smtClean="0">
                <a:solidFill>
                  <a:srgbClr val="0070C0"/>
                </a:solidFill>
              </a:rPr>
              <a:t>TRUE        </a:t>
            </a:r>
            <a:endParaRPr lang="en-IE" sz="2800" i="1" dirty="0">
              <a:solidFill>
                <a:srgbClr val="0070C0"/>
              </a:solidFill>
            </a:endParaRPr>
          </a:p>
          <a:p>
            <a:r>
              <a:rPr lang="en-IE" sz="2800" b="1" i="1" dirty="0" smtClean="0">
                <a:solidFill>
                  <a:srgbClr val="0070C0"/>
                </a:solidFill>
              </a:rPr>
              <a:t>	</a:t>
            </a:r>
            <a:endParaRPr lang="en-IE" sz="2800" i="1" dirty="0">
              <a:solidFill>
                <a:srgbClr val="0070C0"/>
              </a:solidFill>
            </a:endParaRPr>
          </a:p>
        </p:txBody>
      </p:sp>
      <p:sp>
        <p:nvSpPr>
          <p:cNvPr id="18" name="Oval 17"/>
          <p:cNvSpPr/>
          <p:nvPr/>
        </p:nvSpPr>
        <p:spPr>
          <a:xfrm>
            <a:off x="932183" y="2726155"/>
            <a:ext cx="216024" cy="18248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i="1" dirty="0"/>
          </a:p>
        </p:txBody>
      </p:sp>
      <p:sp>
        <p:nvSpPr>
          <p:cNvPr id="12" name="Rectangle 11"/>
          <p:cNvSpPr/>
          <p:nvPr/>
        </p:nvSpPr>
        <p:spPr>
          <a:xfrm>
            <a:off x="53384" y="33971"/>
            <a:ext cx="9090616" cy="1908215"/>
          </a:xfrm>
          <a:prstGeom prst="rect">
            <a:avLst/>
          </a:prstGeom>
          <a:solidFill>
            <a:srgbClr val="EAEAEA"/>
          </a:solidFill>
        </p:spPr>
        <p:txBody>
          <a:bodyPr wrap="square">
            <a:spAutoFit/>
          </a:bodyPr>
          <a:lstStyle/>
          <a:p>
            <a:r>
              <a:rPr lang="en-IE" sz="2800" b="1" i="1" dirty="0" smtClean="0">
                <a:solidFill>
                  <a:srgbClr val="00B0F0"/>
                </a:solidFill>
              </a:rPr>
              <a:t>Answer </a:t>
            </a:r>
            <a:r>
              <a:rPr lang="en-IE" sz="2800" b="1" i="1" u="sng" dirty="0" smtClean="0">
                <a:solidFill>
                  <a:srgbClr val="0070C0"/>
                </a:solidFill>
              </a:rPr>
              <a:t>True</a:t>
            </a:r>
            <a:r>
              <a:rPr lang="en-IE" sz="2800" b="1" i="1" u="sng" dirty="0" smtClean="0">
                <a:solidFill>
                  <a:srgbClr val="00B0F0"/>
                </a:solidFill>
              </a:rPr>
              <a:t> </a:t>
            </a:r>
            <a:r>
              <a:rPr lang="en-IE" sz="2800" b="1" i="1" dirty="0">
                <a:solidFill>
                  <a:srgbClr val="00B0F0"/>
                </a:solidFill>
              </a:rPr>
              <a:t>or </a:t>
            </a:r>
            <a:r>
              <a:rPr lang="en-IE" sz="2800" b="1" i="1" u="sng" dirty="0" smtClean="0">
                <a:solidFill>
                  <a:srgbClr val="0070C0"/>
                </a:solidFill>
              </a:rPr>
              <a:t>False</a:t>
            </a:r>
            <a:r>
              <a:rPr lang="en-IE" sz="2800" b="1" i="1" dirty="0" smtClean="0">
                <a:solidFill>
                  <a:srgbClr val="0070C0"/>
                </a:solidFill>
              </a:rPr>
              <a:t> </a:t>
            </a:r>
            <a:r>
              <a:rPr lang="en-IE" sz="2800" b="1" i="1" dirty="0" smtClean="0">
                <a:solidFill>
                  <a:srgbClr val="00B0F0"/>
                </a:solidFill>
              </a:rPr>
              <a:t>to the following:</a:t>
            </a:r>
            <a:endParaRPr lang="en-IE" sz="2800" b="1" i="1" dirty="0">
              <a:solidFill>
                <a:srgbClr val="00B0F0"/>
              </a:solidFill>
            </a:endParaRPr>
          </a:p>
          <a:p>
            <a:pPr eaLnBrk="1" hangingPunct="1"/>
            <a:endParaRPr lang="en-IE" sz="3000" b="1" i="1" dirty="0">
              <a:solidFill>
                <a:srgbClr val="0070C0"/>
              </a:solidFill>
            </a:endParaRPr>
          </a:p>
          <a:p>
            <a:pPr eaLnBrk="1" hangingPunct="1"/>
            <a:r>
              <a:rPr lang="en-IE" sz="2800" b="1" i="1" dirty="0" smtClean="0">
                <a:solidFill>
                  <a:srgbClr val="0070C0"/>
                </a:solidFill>
              </a:rPr>
              <a:t>‘The natural numbers are a </a:t>
            </a:r>
            <a:r>
              <a:rPr lang="en-IE" sz="2800" b="1" i="1" u="sng" dirty="0" smtClean="0">
                <a:solidFill>
                  <a:srgbClr val="0070C0"/>
                </a:solidFill>
              </a:rPr>
              <a:t>subset</a:t>
            </a:r>
            <a:r>
              <a:rPr lang="en-IE" sz="2800" b="1" i="1" dirty="0" smtClean="0">
                <a:solidFill>
                  <a:srgbClr val="0070C0"/>
                </a:solidFill>
              </a:rPr>
              <a:t> of the integers’.</a:t>
            </a:r>
          </a:p>
          <a:p>
            <a:pPr eaLnBrk="1" hangingPunct="1"/>
            <a:endParaRPr lang="en-IE" sz="3200" b="1" i="1" dirty="0" smtClean="0">
              <a:solidFill>
                <a:srgbClr val="00B0F0"/>
              </a:solidFill>
            </a:endParaRPr>
          </a:p>
        </p:txBody>
      </p:sp>
      <p:pic>
        <p:nvPicPr>
          <p:cNvPr id="23558" name="Picture 6" descr="http://matewikipjm.wikispaces.com/file/view/integers.gif/283696978/integer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4514" y="1996551"/>
            <a:ext cx="2181225" cy="25908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513964" y="2564055"/>
            <a:ext cx="1681358" cy="954107"/>
          </a:xfrm>
          <a:prstGeom prst="rect">
            <a:avLst/>
          </a:prstGeom>
        </p:spPr>
        <p:txBody>
          <a:bodyPr wrap="none">
            <a:spAutoFit/>
          </a:bodyPr>
          <a:lstStyle/>
          <a:p>
            <a:r>
              <a:rPr lang="en-IE" sz="2800" b="1" i="1" dirty="0" smtClean="0">
                <a:solidFill>
                  <a:srgbClr val="336600"/>
                </a:solidFill>
              </a:rPr>
              <a:t>TRUE        </a:t>
            </a:r>
            <a:endParaRPr lang="en-IE" sz="2800" i="1" dirty="0">
              <a:solidFill>
                <a:srgbClr val="336600"/>
              </a:solidFill>
            </a:endParaRPr>
          </a:p>
          <a:p>
            <a:r>
              <a:rPr lang="en-IE" sz="2800" b="1" i="1" dirty="0" smtClean="0">
                <a:solidFill>
                  <a:srgbClr val="336600"/>
                </a:solidFill>
              </a:rPr>
              <a:t>	</a:t>
            </a:r>
            <a:endParaRPr lang="en-IE" sz="2800" i="1" dirty="0">
              <a:solidFill>
                <a:srgbClr val="336600"/>
              </a:solidFill>
            </a:endParaRPr>
          </a:p>
        </p:txBody>
      </p:sp>
    </p:spTree>
    <p:extLst>
      <p:ext uri="{BB962C8B-B14F-4D97-AF65-F5344CB8AC3E}">
        <p14:creationId xmlns:p14="http://schemas.microsoft.com/office/powerpoint/2010/main" val="555985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16"/>
                                        </p:tgtEl>
                                        <p:attrNameLst>
                                          <p:attrName>fillcolor</p:attrName>
                                        </p:attrNameLst>
                                      </p:cBhvr>
                                      <p:to>
                                        <a:srgbClr val="FF3300"/>
                                      </p:to>
                                    </p:animClr>
                                    <p:set>
                                      <p:cBhvr>
                                        <p:cTn id="7" dur="500" fill="hold"/>
                                        <p:tgtEl>
                                          <p:spTgt spid="16"/>
                                        </p:tgtEl>
                                        <p:attrNameLst>
                                          <p:attrName>fill.type</p:attrName>
                                        </p:attrNameLst>
                                      </p:cBhvr>
                                      <p:to>
                                        <p:strVal val="solid"/>
                                      </p:to>
                                    </p:set>
                                    <p:set>
                                      <p:cBhvr>
                                        <p:cTn id="8" dur="500" fill="hold"/>
                                        <p:tgtEl>
                                          <p:spTgt spid="16"/>
                                        </p:tgtEl>
                                        <p:attrNameLst>
                                          <p:attrName>fill.on</p:attrName>
                                        </p:attrNameLst>
                                      </p:cBhvr>
                                      <p:to>
                                        <p:strVal val="true"/>
                                      </p:to>
                                    </p:se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1000"/>
                            </p:stCondLst>
                            <p:childTnLst>
                              <p:par>
                                <p:cTn id="14" presetID="1" presetClass="emph" presetSubtype="2" fill="hold" nodeType="afterEffect">
                                  <p:stCondLst>
                                    <p:cond delay="0"/>
                                  </p:stCondLst>
                                  <p:childTnLst>
                                    <p:animClr clrSpc="rgb" dir="cw">
                                      <p:cBhvr>
                                        <p:cTn id="15" dur="500" fill="hold"/>
                                        <p:tgtEl>
                                          <p:spTgt spid="18"/>
                                        </p:tgtEl>
                                        <p:attrNameLst>
                                          <p:attrName>fillcolor</p:attrName>
                                        </p:attrNameLst>
                                      </p:cBhvr>
                                      <p:to>
                                        <a:srgbClr val="008000"/>
                                      </p:to>
                                    </p:animClr>
                                    <p:set>
                                      <p:cBhvr>
                                        <p:cTn id="16" dur="500" fill="hold"/>
                                        <p:tgtEl>
                                          <p:spTgt spid="18"/>
                                        </p:tgtEl>
                                        <p:attrNameLst>
                                          <p:attrName>fill.type</p:attrName>
                                        </p:attrNameLst>
                                      </p:cBhvr>
                                      <p:to>
                                        <p:strVal val="solid"/>
                                      </p:to>
                                    </p:set>
                                    <p:set>
                                      <p:cBhvr>
                                        <p:cTn id="17" dur="500" fill="hold"/>
                                        <p:tgtEl>
                                          <p:spTgt spid="1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6" y="1510485"/>
            <a:ext cx="3875097" cy="3150544"/>
          </a:xfrm>
          <a:prstGeom prst="rect">
            <a:avLst/>
          </a:prstGeom>
          <a:noFill/>
          <a:ln w="41275">
            <a:noFill/>
            <a:miter lim="800000"/>
            <a:headEnd/>
            <a:tailEnd/>
          </a:ln>
          <a:extLst>
            <a:ext uri="{909E8E84-426E-40DD-AFC4-6F175D3DCCD1}">
              <a14:hiddenFill xmlns:a14="http://schemas.microsoft.com/office/drawing/2010/main">
                <a:solidFill>
                  <a:schemeClr val="accent1"/>
                </a:solidFill>
              </a14:hiddenFill>
            </a:ext>
          </a:extLst>
        </p:spPr>
      </p:pic>
      <mc:AlternateContent xmlns:mc="http://schemas.openxmlformats.org/markup-compatibility/2006" xmlns:a14="http://schemas.microsoft.com/office/drawing/2010/main">
        <mc:Choice Requires="a14">
          <p:sp>
            <p:nvSpPr>
              <p:cNvPr id="5" name="TextBox 4"/>
              <p:cNvSpPr txBox="1"/>
              <p:nvPr/>
            </p:nvSpPr>
            <p:spPr>
              <a:xfrm>
                <a:off x="4376214" y="1465769"/>
                <a:ext cx="874918" cy="1008802"/>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2600" b="1" i="1" smtClean="0">
                              <a:solidFill>
                                <a:srgbClr val="0070C0"/>
                              </a:solidFill>
                              <a:latin typeface="Cambria Math" panose="02040503050406030204" pitchFamily="18" charset="0"/>
                            </a:rPr>
                          </m:ctrlPr>
                        </m:fPr>
                        <m:num>
                          <m:rad>
                            <m:radPr>
                              <m:degHide m:val="on"/>
                              <m:ctrlPr>
                                <a:rPr lang="en-IE" sz="2600" b="1" i="1" smtClean="0">
                                  <a:solidFill>
                                    <a:srgbClr val="0070C0"/>
                                  </a:solidFill>
                                  <a:latin typeface="Cambria Math" panose="02040503050406030204" pitchFamily="18" charset="0"/>
                                </a:rPr>
                              </m:ctrlPr>
                            </m:radPr>
                            <m:deg/>
                            <m:e>
                              <m:r>
                                <a:rPr lang="en-IE" sz="2600" b="1" i="1" smtClean="0">
                                  <a:solidFill>
                                    <a:srgbClr val="0070C0"/>
                                  </a:solidFill>
                                  <a:latin typeface="Cambria Math"/>
                                </a:rPr>
                                <m:t>𝟏𝟖</m:t>
                              </m:r>
                            </m:e>
                          </m:rad>
                        </m:num>
                        <m:den>
                          <m:rad>
                            <m:radPr>
                              <m:degHide m:val="on"/>
                              <m:ctrlPr>
                                <a:rPr lang="en-IE" sz="2600" b="1" i="1" smtClean="0">
                                  <a:solidFill>
                                    <a:srgbClr val="0070C0"/>
                                  </a:solidFill>
                                  <a:latin typeface="Cambria Math" panose="02040503050406030204" pitchFamily="18" charset="0"/>
                                </a:rPr>
                              </m:ctrlPr>
                            </m:radPr>
                            <m:deg/>
                            <m:e>
                              <m:r>
                                <a:rPr lang="en-IE" sz="2600" b="1" i="1" smtClean="0">
                                  <a:solidFill>
                                    <a:srgbClr val="0070C0"/>
                                  </a:solidFill>
                                  <a:latin typeface="Cambria Math"/>
                                </a:rPr>
                                <m:t>𝟖</m:t>
                              </m:r>
                            </m:e>
                          </m:rad>
                        </m:den>
                      </m:f>
                    </m:oMath>
                  </m:oMathPara>
                </a14:m>
                <a:endParaRPr lang="en-IE" sz="2600" b="1" dirty="0" smtClean="0">
                  <a:solidFill>
                    <a:srgbClr val="0070C0"/>
                  </a:solidFill>
                  <a:latin typeface="Cambria" panose="020405030504060302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376214" y="1465769"/>
                <a:ext cx="874918" cy="1008802"/>
              </a:xfrm>
              <a:prstGeom prst="rect">
                <a:avLst/>
              </a:prstGeom>
              <a:blipFill rotWithShape="1">
                <a:blip r:embed="rId4"/>
                <a:stretch>
                  <a:fillRect/>
                </a:stretch>
              </a:blipFill>
              <a:ln w="47625">
                <a:noFill/>
              </a:ln>
            </p:spPr>
            <p:txBody>
              <a:bodyPr/>
              <a:lstStyle/>
              <a:p>
                <a:r>
                  <a:rPr lang="en-IE">
                    <a:noFill/>
                  </a:rPr>
                  <a:t> </a:t>
                </a:r>
              </a:p>
            </p:txBody>
          </p:sp>
        </mc:Fallback>
      </mc:AlternateContent>
      <p:sp>
        <p:nvSpPr>
          <p:cNvPr id="6" name="TextBox 5"/>
          <p:cNvSpPr txBox="1"/>
          <p:nvPr/>
        </p:nvSpPr>
        <p:spPr>
          <a:xfrm>
            <a:off x="4639429" y="880994"/>
            <a:ext cx="1935082" cy="492443"/>
          </a:xfrm>
          <a:prstGeom prst="rect">
            <a:avLst/>
          </a:prstGeom>
          <a:noFill/>
        </p:spPr>
        <p:txBody>
          <a:bodyPr wrap="none" rtlCol="0">
            <a:spAutoFit/>
          </a:bodyPr>
          <a:lstStyle/>
          <a:p>
            <a:r>
              <a:rPr lang="en-IE" sz="2600" b="1" u="sng" dirty="0" smtClean="0">
                <a:solidFill>
                  <a:srgbClr val="00B050"/>
                </a:solidFill>
                <a:latin typeface="Cambria" panose="02040503050406030204" pitchFamily="18" charset="0"/>
              </a:rPr>
              <a:t>Graphically</a:t>
            </a:r>
          </a:p>
        </p:txBody>
      </p:sp>
      <p:sp>
        <p:nvSpPr>
          <p:cNvPr id="7" name="TextBox 6"/>
          <p:cNvSpPr txBox="1"/>
          <p:nvPr/>
        </p:nvSpPr>
        <p:spPr>
          <a:xfrm>
            <a:off x="4792771" y="2532722"/>
            <a:ext cx="2189958" cy="492443"/>
          </a:xfrm>
          <a:prstGeom prst="rect">
            <a:avLst/>
          </a:prstGeom>
          <a:noFill/>
        </p:spPr>
        <p:txBody>
          <a:bodyPr wrap="none" rtlCol="0">
            <a:spAutoFit/>
          </a:bodyPr>
          <a:lstStyle/>
          <a:p>
            <a:r>
              <a:rPr lang="en-IE" sz="2600" b="1" u="sng" dirty="0" smtClean="0">
                <a:solidFill>
                  <a:srgbClr val="00B050"/>
                </a:solidFill>
                <a:latin typeface="Cambria" panose="02040503050406030204" pitchFamily="18" charset="0"/>
              </a:rPr>
              <a:t>Algebraically</a:t>
            </a:r>
          </a:p>
        </p:txBody>
      </p:sp>
      <mc:AlternateContent xmlns:mc="http://schemas.openxmlformats.org/markup-compatibility/2006" xmlns:a14="http://schemas.microsoft.com/office/drawing/2010/main">
        <mc:Choice Requires="a14">
          <p:sp>
            <p:nvSpPr>
              <p:cNvPr id="8" name="TextBox 7"/>
              <p:cNvSpPr txBox="1"/>
              <p:nvPr/>
            </p:nvSpPr>
            <p:spPr>
              <a:xfrm>
                <a:off x="4070626" y="3085793"/>
                <a:ext cx="874918" cy="1008802"/>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2600" b="1" i="1" smtClean="0">
                              <a:solidFill>
                                <a:srgbClr val="0070C0"/>
                              </a:solidFill>
                              <a:latin typeface="Cambria Math" panose="02040503050406030204" pitchFamily="18" charset="0"/>
                            </a:rPr>
                          </m:ctrlPr>
                        </m:fPr>
                        <m:num>
                          <m:rad>
                            <m:radPr>
                              <m:degHide m:val="on"/>
                              <m:ctrlPr>
                                <a:rPr lang="en-IE" sz="2600" b="1" i="1" smtClean="0">
                                  <a:solidFill>
                                    <a:srgbClr val="0070C0"/>
                                  </a:solidFill>
                                  <a:latin typeface="Cambria Math" panose="02040503050406030204" pitchFamily="18" charset="0"/>
                                </a:rPr>
                              </m:ctrlPr>
                            </m:radPr>
                            <m:deg/>
                            <m:e>
                              <m:r>
                                <a:rPr lang="en-IE" sz="2600" b="1" i="1" smtClean="0">
                                  <a:solidFill>
                                    <a:srgbClr val="0070C0"/>
                                  </a:solidFill>
                                  <a:latin typeface="Cambria Math"/>
                                </a:rPr>
                                <m:t>𝟏𝟖</m:t>
                              </m:r>
                            </m:e>
                          </m:rad>
                        </m:num>
                        <m:den>
                          <m:rad>
                            <m:radPr>
                              <m:degHide m:val="on"/>
                              <m:ctrlPr>
                                <a:rPr lang="en-IE" sz="2600" b="1" i="1" smtClean="0">
                                  <a:solidFill>
                                    <a:srgbClr val="0070C0"/>
                                  </a:solidFill>
                                  <a:latin typeface="Cambria Math" panose="02040503050406030204" pitchFamily="18" charset="0"/>
                                </a:rPr>
                              </m:ctrlPr>
                            </m:radPr>
                            <m:deg/>
                            <m:e>
                              <m:r>
                                <a:rPr lang="en-IE" sz="2600" b="1" i="1" smtClean="0">
                                  <a:solidFill>
                                    <a:srgbClr val="0070C0"/>
                                  </a:solidFill>
                                  <a:latin typeface="Cambria Math"/>
                                </a:rPr>
                                <m:t>𝟖</m:t>
                              </m:r>
                            </m:e>
                          </m:rad>
                        </m:den>
                      </m:f>
                    </m:oMath>
                  </m:oMathPara>
                </a14:m>
                <a:endParaRPr lang="en-IE" sz="2600" b="1" dirty="0" smtClean="0">
                  <a:solidFill>
                    <a:srgbClr val="0070C0"/>
                  </a:solidFill>
                  <a:latin typeface="Cambria" panose="020405030504060302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070626" y="3085793"/>
                <a:ext cx="874918" cy="1008802"/>
              </a:xfrm>
              <a:prstGeom prst="rect">
                <a:avLst/>
              </a:prstGeom>
              <a:blipFill rotWithShape="1">
                <a:blip r:embed="rId5"/>
                <a:stretch>
                  <a:fillRect/>
                </a:stretch>
              </a:blipFill>
              <a:ln w="47625">
                <a:noFill/>
              </a:ln>
            </p:spPr>
            <p:txBody>
              <a:bodyPr/>
              <a:lstStyle/>
              <a:p>
                <a:r>
                  <a:rPr lang="en-IE">
                    <a:noFill/>
                  </a:rPr>
                  <a:t> </a:t>
                </a:r>
              </a:p>
            </p:txBody>
          </p:sp>
        </mc:Fallback>
      </mc:AlternateContent>
      <p:cxnSp>
        <p:nvCxnSpPr>
          <p:cNvPr id="9" name="Straight Arrow Connector 8"/>
          <p:cNvCxnSpPr/>
          <p:nvPr/>
        </p:nvCxnSpPr>
        <p:spPr bwMode="auto">
          <a:xfrm flipV="1">
            <a:off x="676181" y="1762120"/>
            <a:ext cx="2807247" cy="2548708"/>
          </a:xfrm>
          <a:prstGeom prst="straightConnector1">
            <a:avLst/>
          </a:prstGeom>
          <a:solidFill>
            <a:schemeClr val="hlink">
              <a:alpha val="64999"/>
            </a:schemeClr>
          </a:solidFill>
          <a:ln w="53975" cap="flat" cmpd="sng" algn="ctr">
            <a:solidFill>
              <a:schemeClr val="accent6"/>
            </a:solidFill>
            <a:prstDash val="solid"/>
            <a:round/>
            <a:headEnd type="arrow"/>
            <a:tailEnd type="arrow"/>
          </a:ln>
          <a:effectLst/>
        </p:spPr>
      </p:cxnSp>
      <p:cxnSp>
        <p:nvCxnSpPr>
          <p:cNvPr id="13" name="Straight Arrow Connector 12"/>
          <p:cNvCxnSpPr/>
          <p:nvPr/>
        </p:nvCxnSpPr>
        <p:spPr bwMode="auto">
          <a:xfrm flipV="1">
            <a:off x="661667" y="2641600"/>
            <a:ext cx="1878334" cy="1654714"/>
          </a:xfrm>
          <a:prstGeom prst="straightConnector1">
            <a:avLst/>
          </a:prstGeom>
          <a:solidFill>
            <a:schemeClr val="hlink">
              <a:alpha val="64999"/>
            </a:schemeClr>
          </a:solidFill>
          <a:ln w="53975" cap="flat" cmpd="sng" algn="ctr">
            <a:solidFill>
              <a:schemeClr val="tx1"/>
            </a:solidFill>
            <a:prstDash val="solid"/>
            <a:round/>
            <a:headEnd type="arrow"/>
            <a:tailEnd type="arrow"/>
          </a:ln>
          <a:effectLst/>
        </p:spPr>
      </p:cxnSp>
      <mc:AlternateContent xmlns:mc="http://schemas.openxmlformats.org/markup-compatibility/2006" xmlns:a14="http://schemas.microsoft.com/office/drawing/2010/main">
        <mc:Choice Requires="a14">
          <p:sp>
            <p:nvSpPr>
              <p:cNvPr id="17" name="TextBox 16"/>
              <p:cNvSpPr txBox="1"/>
              <p:nvPr/>
            </p:nvSpPr>
            <p:spPr>
              <a:xfrm>
                <a:off x="5346201" y="1680406"/>
                <a:ext cx="601447" cy="668388"/>
              </a:xfrm>
              <a:prstGeom prst="rect">
                <a:avLst/>
              </a:prstGeom>
              <a:solidFill>
                <a:schemeClr val="accent3">
                  <a:lumMod val="20000"/>
                  <a:lumOff val="80000"/>
                </a:schemeClr>
              </a:solidFill>
              <a:ln w="47625">
                <a:solidFill>
                  <a:srgbClr val="0070C0"/>
                </a:solidFill>
              </a:ln>
            </p:spPr>
            <p:txBody>
              <a:bodyPr wrap="none" rtlCol="0">
                <a:spAutoFit/>
              </a:bodyPr>
              <a:lstStyle/>
              <a:p>
                <a:r>
                  <a:rPr lang="en-IE" sz="2600" b="1" dirty="0" smtClean="0">
                    <a:solidFill>
                      <a:srgbClr val="0070C0"/>
                    </a:solidFill>
                    <a:latin typeface="Cambria" panose="02040503050406030204" pitchFamily="18" charset="0"/>
                  </a:rPr>
                  <a:t>= </a:t>
                </a:r>
                <a14:m>
                  <m:oMath xmlns:m="http://schemas.openxmlformats.org/officeDocument/2006/math">
                    <m:f>
                      <m:fPr>
                        <m:ctrlPr>
                          <a:rPr lang="en-IE" sz="2600" b="1" i="1" smtClean="0">
                            <a:solidFill>
                              <a:srgbClr val="0070C0"/>
                            </a:solidFill>
                            <a:latin typeface="Cambria Math" panose="02040503050406030204" pitchFamily="18" charset="0"/>
                          </a:rPr>
                        </m:ctrlPr>
                      </m:fPr>
                      <m:num>
                        <m:r>
                          <a:rPr lang="en-IE" sz="2600" b="1" i="1" smtClean="0">
                            <a:solidFill>
                              <a:srgbClr val="0070C0"/>
                            </a:solidFill>
                            <a:latin typeface="Cambria Math"/>
                          </a:rPr>
                          <m:t>𝟑</m:t>
                        </m:r>
                      </m:num>
                      <m:den>
                        <m:r>
                          <a:rPr lang="en-IE" sz="2600" b="1" i="1" smtClean="0">
                            <a:solidFill>
                              <a:srgbClr val="0070C0"/>
                            </a:solidFill>
                            <a:latin typeface="Cambria Math"/>
                          </a:rPr>
                          <m:t>𝟐</m:t>
                        </m:r>
                      </m:den>
                    </m:f>
                  </m:oMath>
                </a14:m>
                <a:endParaRPr lang="en-IE" sz="2600" b="1" dirty="0" smtClean="0">
                  <a:solidFill>
                    <a:srgbClr val="0070C0"/>
                  </a:solidFill>
                  <a:latin typeface="Cambria" panose="02040503050406030204"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5346201" y="1680406"/>
                <a:ext cx="601447" cy="668388"/>
              </a:xfrm>
              <a:prstGeom prst="rect">
                <a:avLst/>
              </a:prstGeom>
              <a:blipFill rotWithShape="1">
                <a:blip r:embed="rId6"/>
                <a:stretch>
                  <a:fillRect l="-12150" b="-4274"/>
                </a:stretch>
              </a:blipFill>
              <a:ln w="47625">
                <a:solidFill>
                  <a:srgbClr val="0070C0"/>
                </a:solid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149788" y="3113621"/>
                <a:ext cx="1538178" cy="1008866"/>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IE" sz="2600" b="1" i="1" smtClean="0">
                          <a:solidFill>
                            <a:srgbClr val="0070C0"/>
                          </a:solidFill>
                          <a:latin typeface="Cambria Math"/>
                        </a:rPr>
                        <m:t>=</m:t>
                      </m:r>
                      <m:f>
                        <m:fPr>
                          <m:ctrlPr>
                            <a:rPr lang="en-IE" sz="2600" b="1" i="1" smtClean="0">
                              <a:solidFill>
                                <a:srgbClr val="0070C0"/>
                              </a:solidFill>
                              <a:latin typeface="Cambria Math" panose="02040503050406030204" pitchFamily="18" charset="0"/>
                            </a:rPr>
                          </m:ctrlPr>
                        </m:fPr>
                        <m:num>
                          <m:rad>
                            <m:radPr>
                              <m:degHide m:val="on"/>
                              <m:ctrlPr>
                                <a:rPr lang="en-IE" sz="2600" b="1" i="1" smtClean="0">
                                  <a:solidFill>
                                    <a:srgbClr val="0070C0"/>
                                  </a:solidFill>
                                  <a:latin typeface="Cambria Math" panose="02040503050406030204" pitchFamily="18" charset="0"/>
                                </a:rPr>
                              </m:ctrlPr>
                            </m:radPr>
                            <m:deg/>
                            <m:e>
                              <m:r>
                                <a:rPr lang="en-IE" sz="2600" b="1" i="1" smtClean="0">
                                  <a:solidFill>
                                    <a:srgbClr val="0070C0"/>
                                  </a:solidFill>
                                  <a:latin typeface="Cambria Math"/>
                                </a:rPr>
                                <m:t>𝟗</m:t>
                              </m:r>
                              <m:r>
                                <a:rPr lang="en-IE" sz="2600" b="1" i="1" smtClean="0">
                                  <a:solidFill>
                                    <a:srgbClr val="0070C0"/>
                                  </a:solidFill>
                                  <a:latin typeface="Cambria Math"/>
                                </a:rPr>
                                <m:t> </m:t>
                              </m:r>
                              <m:r>
                                <a:rPr lang="en-IE" sz="2600" b="1" i="0" smtClean="0">
                                  <a:solidFill>
                                    <a:srgbClr val="0070C0"/>
                                  </a:solidFill>
                                  <a:latin typeface="Cambria Math"/>
                                </a:rPr>
                                <m:t>𝐱</m:t>
                              </m:r>
                              <m:r>
                                <a:rPr lang="en-IE" sz="2600" b="1" i="1" smtClean="0">
                                  <a:solidFill>
                                    <a:srgbClr val="0070C0"/>
                                  </a:solidFill>
                                  <a:latin typeface="Cambria Math"/>
                                </a:rPr>
                                <m:t> </m:t>
                              </m:r>
                              <m:r>
                                <a:rPr lang="en-IE" sz="2600" b="1" i="1" smtClean="0">
                                  <a:solidFill>
                                    <a:srgbClr val="0070C0"/>
                                  </a:solidFill>
                                  <a:latin typeface="Cambria Math"/>
                                </a:rPr>
                                <m:t>𝟐</m:t>
                              </m:r>
                            </m:e>
                          </m:rad>
                        </m:num>
                        <m:den>
                          <m:rad>
                            <m:radPr>
                              <m:degHide m:val="on"/>
                              <m:ctrlPr>
                                <a:rPr lang="en-IE" sz="2600" b="1" i="1">
                                  <a:solidFill>
                                    <a:srgbClr val="0070C0"/>
                                  </a:solidFill>
                                  <a:latin typeface="Cambria Math" panose="02040503050406030204" pitchFamily="18" charset="0"/>
                                </a:rPr>
                              </m:ctrlPr>
                            </m:radPr>
                            <m:deg/>
                            <m:e>
                              <m:r>
                                <a:rPr lang="en-IE" sz="2600" b="1" i="1" smtClean="0">
                                  <a:solidFill>
                                    <a:srgbClr val="0070C0"/>
                                  </a:solidFill>
                                  <a:latin typeface="Cambria Math"/>
                                </a:rPr>
                                <m:t>𝟒</m:t>
                              </m:r>
                              <m:r>
                                <a:rPr lang="en-IE" sz="2600" b="1" i="1" smtClean="0">
                                  <a:solidFill>
                                    <a:srgbClr val="0070C0"/>
                                  </a:solidFill>
                                  <a:latin typeface="Cambria Math"/>
                                </a:rPr>
                                <m:t> </m:t>
                              </m:r>
                              <m:r>
                                <a:rPr lang="en-IE" sz="2600" b="1" i="0" smtClean="0">
                                  <a:solidFill>
                                    <a:srgbClr val="0070C0"/>
                                  </a:solidFill>
                                  <a:latin typeface="Cambria Math"/>
                                </a:rPr>
                                <m:t>𝐱</m:t>
                              </m:r>
                              <m:r>
                                <a:rPr lang="en-IE" sz="2600" b="1" i="1" smtClean="0">
                                  <a:solidFill>
                                    <a:srgbClr val="0070C0"/>
                                  </a:solidFill>
                                  <a:latin typeface="Cambria Math"/>
                                </a:rPr>
                                <m:t> </m:t>
                              </m:r>
                              <m:r>
                                <a:rPr lang="en-IE" sz="2600" b="1" i="1">
                                  <a:solidFill>
                                    <a:srgbClr val="0070C0"/>
                                  </a:solidFill>
                                  <a:latin typeface="Cambria Math"/>
                                </a:rPr>
                                <m:t>𝟐</m:t>
                              </m:r>
                            </m:e>
                          </m:rad>
                        </m:den>
                      </m:f>
                    </m:oMath>
                  </m:oMathPara>
                </a14:m>
                <a:endParaRPr lang="en-IE" sz="2600" b="1" dirty="0" smtClean="0">
                  <a:solidFill>
                    <a:srgbClr val="0070C0"/>
                  </a:solidFill>
                  <a:latin typeface="Cambria" panose="02040503050406030204" pitchFamily="18"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5149788" y="3113621"/>
                <a:ext cx="1538178" cy="1008866"/>
              </a:xfrm>
              <a:prstGeom prst="rect">
                <a:avLst/>
              </a:prstGeom>
              <a:blipFill rotWithShape="1">
                <a:blip r:embed="rId7"/>
                <a:stretch>
                  <a:fillRect/>
                </a:stretch>
              </a:blipFill>
              <a:ln w="47625">
                <a:no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4858460" y="4138902"/>
                <a:ext cx="2230471" cy="955583"/>
              </a:xfrm>
              <a:prstGeom prst="rect">
                <a:avLst/>
              </a:prstGeom>
              <a:noFill/>
              <a:ln w="47625">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IE" sz="2400" b="1" i="1" smtClean="0">
                          <a:solidFill>
                            <a:srgbClr val="0070C0"/>
                          </a:solidFill>
                          <a:latin typeface="Cambria Math"/>
                        </a:rPr>
                        <m:t>=</m:t>
                      </m:r>
                      <m:f>
                        <m:fPr>
                          <m:ctrlPr>
                            <a:rPr lang="en-IE" sz="2400" b="1" i="1" smtClean="0">
                              <a:solidFill>
                                <a:srgbClr val="0070C0"/>
                              </a:solidFill>
                              <a:latin typeface="Cambria Math" panose="02040503050406030204" pitchFamily="18" charset="0"/>
                            </a:rPr>
                          </m:ctrlPr>
                        </m:fPr>
                        <m:num>
                          <m:rad>
                            <m:radPr>
                              <m:degHide m:val="on"/>
                              <m:ctrlPr>
                                <a:rPr lang="en-IE" sz="2400" b="1" i="1" smtClean="0">
                                  <a:solidFill>
                                    <a:srgbClr val="0070C0"/>
                                  </a:solidFill>
                                  <a:latin typeface="Cambria Math" panose="02040503050406030204" pitchFamily="18" charset="0"/>
                                </a:rPr>
                              </m:ctrlPr>
                            </m:radPr>
                            <m:deg/>
                            <m:e>
                              <m:r>
                                <a:rPr lang="en-IE" sz="2400" b="1" i="1" smtClean="0">
                                  <a:solidFill>
                                    <a:srgbClr val="0070C0"/>
                                  </a:solidFill>
                                  <a:latin typeface="Cambria Math"/>
                                </a:rPr>
                                <m:t>𝟗</m:t>
                              </m:r>
                              <m:r>
                                <a:rPr lang="en-IE" sz="2400" b="1" i="1" smtClean="0">
                                  <a:solidFill>
                                    <a:srgbClr val="0070C0"/>
                                  </a:solidFill>
                                  <a:latin typeface="Cambria Math"/>
                                </a:rPr>
                                <m:t> </m:t>
                              </m:r>
                            </m:e>
                          </m:rad>
                          <m:r>
                            <a:rPr lang="en-IE" sz="2400" b="1" i="1" smtClean="0">
                              <a:solidFill>
                                <a:srgbClr val="0070C0"/>
                              </a:solidFill>
                              <a:latin typeface="Cambria Math"/>
                            </a:rPr>
                            <m:t> </m:t>
                          </m:r>
                          <m:rad>
                            <m:radPr>
                              <m:degHide m:val="on"/>
                              <m:ctrlPr>
                                <a:rPr lang="en-IE" sz="2400" b="1" i="1" smtClean="0">
                                  <a:solidFill>
                                    <a:srgbClr val="0070C0"/>
                                  </a:solidFill>
                                  <a:latin typeface="Cambria Math" panose="02040503050406030204" pitchFamily="18" charset="0"/>
                                </a:rPr>
                              </m:ctrlPr>
                            </m:radPr>
                            <m:deg/>
                            <m:e>
                              <m:r>
                                <a:rPr lang="en-IE" sz="2400" b="1" i="1" smtClean="0">
                                  <a:solidFill>
                                    <a:srgbClr val="0070C0"/>
                                  </a:solidFill>
                                  <a:latin typeface="Cambria Math"/>
                                </a:rPr>
                                <m:t>𝟐</m:t>
                              </m:r>
                            </m:e>
                          </m:rad>
                          <m:r>
                            <a:rPr lang="en-IE" sz="2400" b="1" i="1" smtClean="0">
                              <a:solidFill>
                                <a:srgbClr val="0070C0"/>
                              </a:solidFill>
                              <a:latin typeface="Cambria Math"/>
                            </a:rPr>
                            <m:t> </m:t>
                          </m:r>
                        </m:num>
                        <m:den>
                          <m:rad>
                            <m:radPr>
                              <m:degHide m:val="on"/>
                              <m:ctrlPr>
                                <a:rPr lang="en-IE" sz="2400" b="1" i="1">
                                  <a:solidFill>
                                    <a:srgbClr val="0070C0"/>
                                  </a:solidFill>
                                  <a:latin typeface="Cambria Math" panose="02040503050406030204" pitchFamily="18" charset="0"/>
                                </a:rPr>
                              </m:ctrlPr>
                            </m:radPr>
                            <m:deg/>
                            <m:e>
                              <m:r>
                                <a:rPr lang="en-IE" sz="2400" b="1" i="1" smtClean="0">
                                  <a:solidFill>
                                    <a:srgbClr val="0070C0"/>
                                  </a:solidFill>
                                  <a:latin typeface="Cambria Math"/>
                                </a:rPr>
                                <m:t>𝟒</m:t>
                              </m:r>
                            </m:e>
                          </m:rad>
                          <m:r>
                            <a:rPr lang="en-IE" sz="2400" b="1" i="1" smtClean="0">
                              <a:solidFill>
                                <a:srgbClr val="0070C0"/>
                              </a:solidFill>
                              <a:latin typeface="Cambria Math"/>
                            </a:rPr>
                            <m:t>  </m:t>
                          </m:r>
                          <m:rad>
                            <m:radPr>
                              <m:degHide m:val="on"/>
                              <m:ctrlPr>
                                <a:rPr lang="en-IE" sz="2400" b="1" i="1">
                                  <a:solidFill>
                                    <a:srgbClr val="0070C0"/>
                                  </a:solidFill>
                                  <a:latin typeface="Cambria Math" panose="02040503050406030204" pitchFamily="18" charset="0"/>
                                </a:rPr>
                              </m:ctrlPr>
                            </m:radPr>
                            <m:deg/>
                            <m:e>
                              <m:r>
                                <a:rPr lang="en-IE" sz="2400" b="1" i="1" smtClean="0">
                                  <a:solidFill>
                                    <a:srgbClr val="0070C0"/>
                                  </a:solidFill>
                                  <a:latin typeface="Cambria Math"/>
                                </a:rPr>
                                <m:t>𝟐</m:t>
                              </m:r>
                            </m:e>
                          </m:rad>
                        </m:den>
                      </m:f>
                    </m:oMath>
                  </m:oMathPara>
                </a14:m>
                <a:endParaRPr lang="en-IE" sz="2600" b="1" dirty="0" smtClean="0">
                  <a:solidFill>
                    <a:srgbClr val="0070C0"/>
                  </a:solidFill>
                  <a:latin typeface="Cambria" panose="02040503050406030204" pitchFamily="18"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4858460" y="4138902"/>
                <a:ext cx="2230471" cy="955583"/>
              </a:xfrm>
              <a:prstGeom prst="rect">
                <a:avLst/>
              </a:prstGeom>
              <a:blipFill rotWithShape="1">
                <a:blip r:embed="rId8"/>
                <a:stretch>
                  <a:fillRect/>
                </a:stretch>
              </a:blipFill>
              <a:ln w="47625">
                <a:no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4578090" y="5073649"/>
                <a:ext cx="2230471" cy="938462"/>
              </a:xfrm>
              <a:prstGeom prst="rect">
                <a:avLst/>
              </a:prstGeom>
              <a:noFill/>
              <a:ln w="47625">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IE" sz="2400" b="1" i="1" smtClean="0">
                          <a:solidFill>
                            <a:srgbClr val="0070C0"/>
                          </a:solidFill>
                          <a:latin typeface="Cambria Math"/>
                        </a:rPr>
                        <m:t>=</m:t>
                      </m:r>
                      <m:f>
                        <m:fPr>
                          <m:ctrlPr>
                            <a:rPr lang="en-IE" sz="2400" b="1" i="1" smtClean="0">
                              <a:solidFill>
                                <a:srgbClr val="0070C0"/>
                              </a:solidFill>
                              <a:latin typeface="Cambria Math" panose="02040503050406030204" pitchFamily="18" charset="0"/>
                            </a:rPr>
                          </m:ctrlPr>
                        </m:fPr>
                        <m:num>
                          <m:rad>
                            <m:radPr>
                              <m:degHide m:val="on"/>
                              <m:ctrlPr>
                                <a:rPr lang="en-IE" sz="2400" b="1" i="1" smtClean="0">
                                  <a:solidFill>
                                    <a:srgbClr val="0070C0"/>
                                  </a:solidFill>
                                  <a:latin typeface="Cambria Math" panose="02040503050406030204" pitchFamily="18" charset="0"/>
                                </a:rPr>
                              </m:ctrlPr>
                            </m:radPr>
                            <m:deg/>
                            <m:e>
                              <m:r>
                                <a:rPr lang="en-IE" sz="2400" b="1" i="1" smtClean="0">
                                  <a:solidFill>
                                    <a:srgbClr val="0070C0"/>
                                  </a:solidFill>
                                  <a:latin typeface="Cambria Math"/>
                                </a:rPr>
                                <m:t>𝟗</m:t>
                              </m:r>
                            </m:e>
                          </m:rad>
                        </m:num>
                        <m:den>
                          <m:rad>
                            <m:radPr>
                              <m:degHide m:val="on"/>
                              <m:ctrlPr>
                                <a:rPr lang="en-IE" sz="2400" b="1" i="1" smtClean="0">
                                  <a:solidFill>
                                    <a:srgbClr val="0070C0"/>
                                  </a:solidFill>
                                  <a:latin typeface="Cambria Math" panose="02040503050406030204" pitchFamily="18" charset="0"/>
                                </a:rPr>
                              </m:ctrlPr>
                            </m:radPr>
                            <m:deg/>
                            <m:e>
                              <m:r>
                                <a:rPr lang="en-IE" sz="2400" b="1" i="1" smtClean="0">
                                  <a:solidFill>
                                    <a:srgbClr val="0070C0"/>
                                  </a:solidFill>
                                  <a:latin typeface="Cambria Math"/>
                                </a:rPr>
                                <m:t>𝟒</m:t>
                              </m:r>
                            </m:e>
                          </m:rad>
                        </m:den>
                      </m:f>
                    </m:oMath>
                  </m:oMathPara>
                </a14:m>
                <a:endParaRPr lang="en-IE" sz="2400" b="1" dirty="0" smtClean="0">
                  <a:solidFill>
                    <a:srgbClr val="0070C0"/>
                  </a:solidFill>
                  <a:latin typeface="Cambria" panose="02040503050406030204" pitchFamily="18"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4578090" y="5073649"/>
                <a:ext cx="2230471" cy="938462"/>
              </a:xfrm>
              <a:prstGeom prst="rect">
                <a:avLst/>
              </a:prstGeom>
              <a:blipFill rotWithShape="1">
                <a:blip r:embed="rId9"/>
                <a:stretch>
                  <a:fillRect/>
                </a:stretch>
              </a:blipFill>
              <a:ln w="47625">
                <a:no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5348045" y="6116363"/>
                <a:ext cx="822661" cy="668388"/>
              </a:xfrm>
              <a:prstGeom prst="rect">
                <a:avLst/>
              </a:prstGeom>
              <a:solidFill>
                <a:schemeClr val="accent3">
                  <a:lumMod val="20000"/>
                  <a:lumOff val="80000"/>
                </a:schemeClr>
              </a:solidFill>
              <a:ln w="47625">
                <a:solidFill>
                  <a:srgbClr val="0070C0"/>
                </a:solidFill>
              </a:ln>
            </p:spPr>
            <p:txBody>
              <a:bodyPr wrap="none" rtlCol="0">
                <a:spAutoFit/>
              </a:bodyPr>
              <a:lstStyle/>
              <a:p>
                <a:r>
                  <a:rPr lang="en-IE" sz="2600" b="1" dirty="0" smtClean="0">
                    <a:solidFill>
                      <a:srgbClr val="0070C0"/>
                    </a:solidFill>
                    <a:latin typeface="Cambria" panose="02040503050406030204" pitchFamily="18" charset="0"/>
                  </a:rPr>
                  <a:t>=    </a:t>
                </a:r>
                <a14:m>
                  <m:oMath xmlns:m="http://schemas.openxmlformats.org/officeDocument/2006/math">
                    <m:f>
                      <m:fPr>
                        <m:ctrlPr>
                          <a:rPr lang="en-IE" sz="2600" b="1" i="1" smtClean="0">
                            <a:solidFill>
                              <a:srgbClr val="0070C0"/>
                            </a:solidFill>
                            <a:latin typeface="Cambria Math" panose="02040503050406030204" pitchFamily="18" charset="0"/>
                          </a:rPr>
                        </m:ctrlPr>
                      </m:fPr>
                      <m:num>
                        <m:r>
                          <a:rPr lang="en-IE" sz="2600" b="1" i="1" smtClean="0">
                            <a:solidFill>
                              <a:srgbClr val="0070C0"/>
                            </a:solidFill>
                            <a:latin typeface="Cambria Math"/>
                          </a:rPr>
                          <m:t>𝟑</m:t>
                        </m:r>
                      </m:num>
                      <m:den>
                        <m:r>
                          <a:rPr lang="en-IE" sz="2600" b="1" i="1" smtClean="0">
                            <a:solidFill>
                              <a:srgbClr val="0070C0"/>
                            </a:solidFill>
                            <a:latin typeface="Cambria Math"/>
                          </a:rPr>
                          <m:t>𝟐</m:t>
                        </m:r>
                      </m:den>
                    </m:f>
                  </m:oMath>
                </a14:m>
                <a:endParaRPr lang="en-IE" sz="2600" b="1" dirty="0" smtClean="0">
                  <a:solidFill>
                    <a:srgbClr val="0070C0"/>
                  </a:solidFill>
                  <a:latin typeface="Cambria" panose="02040503050406030204" pitchFamily="18"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5348045" y="6116363"/>
                <a:ext cx="822661" cy="668388"/>
              </a:xfrm>
              <a:prstGeom prst="rect">
                <a:avLst/>
              </a:prstGeom>
              <a:blipFill rotWithShape="1">
                <a:blip r:embed="rId10"/>
                <a:stretch>
                  <a:fillRect l="-9091" b="-3390"/>
                </a:stretch>
              </a:blipFill>
              <a:ln w="47625">
                <a:solidFill>
                  <a:srgbClr val="0070C0"/>
                </a:solid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085838" y="2426730"/>
                <a:ext cx="928652" cy="100482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sz="2800" b="1" i="1" smtClean="0">
                              <a:solidFill>
                                <a:srgbClr val="FF0000"/>
                              </a:solidFill>
                              <a:latin typeface="Cambria Math" panose="02040503050406030204" pitchFamily="18" charset="0"/>
                            </a:rPr>
                          </m:ctrlPr>
                        </m:radPr>
                        <m:deg/>
                        <m:e>
                          <m:r>
                            <a:rPr lang="en-IE" sz="2800" b="1" i="1" smtClean="0">
                              <a:solidFill>
                                <a:srgbClr val="FF0000"/>
                              </a:solidFill>
                              <a:latin typeface="Cambria Math"/>
                            </a:rPr>
                            <m:t>𝟏</m:t>
                          </m:r>
                          <m:r>
                            <a:rPr lang="en-IE" sz="2800" b="1" i="1">
                              <a:solidFill>
                                <a:srgbClr val="FF0000"/>
                              </a:solidFill>
                              <a:latin typeface="Cambria Math"/>
                            </a:rPr>
                            <m:t>𝟖</m:t>
                          </m:r>
                        </m:e>
                      </m:rad>
                    </m:oMath>
                  </m:oMathPara>
                </a14:m>
                <a:endParaRPr lang="en-IE" sz="2800" b="1" dirty="0" smtClean="0">
                  <a:solidFill>
                    <a:srgbClr val="FF0000"/>
                  </a:solidFill>
                  <a:latin typeface="Cambria" panose="02040503050406030204" pitchFamily="18" charset="0"/>
                </a:endParaRPr>
              </a:p>
              <a:p>
                <a:endParaRPr lang="en-IE" sz="2800" dirty="0" smtClean="0">
                  <a:solidFill>
                    <a:srgbClr val="FF0000"/>
                  </a:solidFill>
                  <a:latin typeface="Cambria" panose="02040503050406030204" pitchFamily="18"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085838" y="2426730"/>
                <a:ext cx="928652" cy="1004827"/>
              </a:xfrm>
              <a:prstGeom prst="rect">
                <a:avLst/>
              </a:prstGeom>
              <a:blipFill rotWithShape="1">
                <a:blip r:embed="rId11"/>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966991" y="2931806"/>
                <a:ext cx="833946" cy="100482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sz="2800" b="1" i="1" smtClean="0">
                              <a:solidFill>
                                <a:schemeClr val="tx1"/>
                              </a:solidFill>
                              <a:latin typeface="Cambria Math" panose="02040503050406030204" pitchFamily="18" charset="0"/>
                            </a:rPr>
                          </m:ctrlPr>
                        </m:radPr>
                        <m:deg/>
                        <m:e>
                          <m:r>
                            <a:rPr lang="en-IE" sz="2800" b="1" i="1" smtClean="0">
                              <a:solidFill>
                                <a:schemeClr val="tx1"/>
                              </a:solidFill>
                              <a:latin typeface="Cambria Math"/>
                            </a:rPr>
                            <m:t>𝟖</m:t>
                          </m:r>
                        </m:e>
                      </m:rad>
                    </m:oMath>
                  </m:oMathPara>
                </a14:m>
                <a:endParaRPr lang="en-IE" sz="2800" b="1" dirty="0" smtClean="0">
                  <a:solidFill>
                    <a:schemeClr val="tx1"/>
                  </a:solidFill>
                  <a:latin typeface="Cambria" panose="02040503050406030204" pitchFamily="18" charset="0"/>
                </a:endParaRPr>
              </a:p>
              <a:p>
                <a:endParaRPr lang="en-IE" sz="2800" dirty="0" smtClean="0">
                  <a:solidFill>
                    <a:schemeClr val="tx1"/>
                  </a:solidFill>
                  <a:latin typeface="Cambria" panose="02040503050406030204" pitchFamily="18"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966991" y="2931806"/>
                <a:ext cx="833946" cy="1004827"/>
              </a:xfrm>
              <a:prstGeom prst="rect">
                <a:avLst/>
              </a:prstGeom>
              <a:blipFill rotWithShape="1">
                <a:blip r:embed="rId12"/>
                <a:stretch>
                  <a:fillRect/>
                </a:stretch>
              </a:blipFill>
            </p:spPr>
            <p:txBody>
              <a:bodyPr/>
              <a:lstStyle/>
              <a:p>
                <a:r>
                  <a:rPr lang="en-IE">
                    <a:noFill/>
                  </a:rPr>
                  <a:t> </a:t>
                </a:r>
              </a:p>
            </p:txBody>
          </p:sp>
        </mc:Fallback>
      </mc:AlternateContent>
      <p:sp>
        <p:nvSpPr>
          <p:cNvPr id="22" name="Oval 21"/>
          <p:cNvSpPr/>
          <p:nvPr/>
        </p:nvSpPr>
        <p:spPr>
          <a:xfrm>
            <a:off x="3933153" y="3085757"/>
            <a:ext cx="1230756" cy="1097321"/>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mc:AlternateContent xmlns:mc="http://schemas.openxmlformats.org/markup-compatibility/2006" xmlns:a14="http://schemas.microsoft.com/office/drawing/2010/main">
        <mc:Choice Requires="a14">
          <p:sp>
            <p:nvSpPr>
              <p:cNvPr id="3" name="TextBox 2"/>
              <p:cNvSpPr txBox="1"/>
              <p:nvPr/>
            </p:nvSpPr>
            <p:spPr>
              <a:xfrm>
                <a:off x="5225101" y="3085793"/>
                <a:ext cx="3776508" cy="969240"/>
              </a:xfrm>
              <a:prstGeom prst="rect">
                <a:avLst/>
              </a:prstGeom>
              <a:solidFill>
                <a:schemeClr val="accent3">
                  <a:lumMod val="20000"/>
                  <a:lumOff val="80000"/>
                </a:schemeClr>
              </a:solidFill>
              <a:ln w="47625">
                <a:solidFill>
                  <a:srgbClr val="0070C0"/>
                </a:solidFill>
              </a:ln>
            </p:spPr>
            <p:txBody>
              <a:bodyPr wrap="square" rtlCol="0">
                <a:spAutoFit/>
              </a:bodyPr>
              <a:lstStyle/>
              <a:p>
                <a:r>
                  <a:rPr lang="en-IE" sz="2800" b="1" dirty="0" smtClean="0">
                    <a:solidFill>
                      <a:srgbClr val="0070C0"/>
                    </a:solidFill>
                    <a:latin typeface="Cambria" panose="02040503050406030204" pitchFamily="18" charset="0"/>
                  </a:rPr>
                  <a:t>= </a:t>
                </a:r>
                <a14:m>
                  <m:oMath xmlns:m="http://schemas.openxmlformats.org/officeDocument/2006/math">
                    <m:rad>
                      <m:radPr>
                        <m:degHide m:val="on"/>
                        <m:ctrlPr>
                          <a:rPr lang="en-IE" sz="2800" b="1" i="1" smtClean="0">
                            <a:solidFill>
                              <a:srgbClr val="0070C0"/>
                            </a:solidFill>
                            <a:latin typeface="Cambria Math" panose="02040503050406030204" pitchFamily="18" charset="0"/>
                          </a:rPr>
                        </m:ctrlPr>
                      </m:radPr>
                      <m:deg/>
                      <m:e>
                        <m:f>
                          <m:fPr>
                            <m:ctrlPr>
                              <a:rPr lang="en-IE" sz="2800" b="1" i="1" smtClean="0">
                                <a:solidFill>
                                  <a:srgbClr val="0070C0"/>
                                </a:solidFill>
                                <a:latin typeface="Cambria Math" panose="02040503050406030204" pitchFamily="18" charset="0"/>
                              </a:rPr>
                            </m:ctrlPr>
                          </m:fPr>
                          <m:num>
                            <m:r>
                              <a:rPr lang="en-IE" sz="2800" b="1" i="1" smtClean="0">
                                <a:solidFill>
                                  <a:srgbClr val="0070C0"/>
                                </a:solidFill>
                                <a:latin typeface="Cambria Math"/>
                              </a:rPr>
                              <m:t>𝟏𝟖</m:t>
                            </m:r>
                          </m:num>
                          <m:den>
                            <m:r>
                              <a:rPr lang="en-IE" sz="2800" b="1" i="1" smtClean="0">
                                <a:solidFill>
                                  <a:srgbClr val="0070C0"/>
                                </a:solidFill>
                                <a:latin typeface="Cambria Math"/>
                              </a:rPr>
                              <m:t>𝟖</m:t>
                            </m:r>
                          </m:den>
                        </m:f>
                      </m:e>
                    </m:rad>
                    <m:r>
                      <a:rPr lang="en-IE" sz="2800" b="1" i="0" smtClean="0">
                        <a:solidFill>
                          <a:srgbClr val="0070C0"/>
                        </a:solidFill>
                        <a:latin typeface="Cambria Math"/>
                      </a:rPr>
                      <m:t> =</m:t>
                    </m:r>
                    <m:rad>
                      <m:radPr>
                        <m:degHide m:val="on"/>
                        <m:ctrlPr>
                          <a:rPr lang="en-IE" sz="2800" b="1" i="1" smtClean="0">
                            <a:solidFill>
                              <a:srgbClr val="0070C0"/>
                            </a:solidFill>
                            <a:latin typeface="Cambria Math" panose="02040503050406030204" pitchFamily="18" charset="0"/>
                          </a:rPr>
                        </m:ctrlPr>
                      </m:radPr>
                      <m:deg/>
                      <m:e>
                        <m:f>
                          <m:fPr>
                            <m:ctrlPr>
                              <a:rPr lang="en-IE" sz="2800" b="1" i="1">
                                <a:solidFill>
                                  <a:srgbClr val="0070C0"/>
                                </a:solidFill>
                                <a:latin typeface="Cambria Math" panose="02040503050406030204" pitchFamily="18" charset="0"/>
                              </a:rPr>
                            </m:ctrlPr>
                          </m:fPr>
                          <m:num>
                            <m:r>
                              <a:rPr lang="en-IE" sz="2800" b="1" i="1" smtClean="0">
                                <a:solidFill>
                                  <a:srgbClr val="0070C0"/>
                                </a:solidFill>
                                <a:latin typeface="Cambria Math"/>
                              </a:rPr>
                              <m:t>𝟗</m:t>
                            </m:r>
                            <m:r>
                              <a:rPr lang="en-IE" sz="2800" b="1" i="1" smtClean="0">
                                <a:solidFill>
                                  <a:srgbClr val="0070C0"/>
                                </a:solidFill>
                                <a:latin typeface="Cambria Math"/>
                              </a:rPr>
                              <m:t> </m:t>
                            </m:r>
                            <m:r>
                              <a:rPr lang="en-IE" sz="2800" b="1" i="0" smtClean="0">
                                <a:solidFill>
                                  <a:srgbClr val="0070C0"/>
                                </a:solidFill>
                                <a:latin typeface="Cambria Math"/>
                              </a:rPr>
                              <m:t>𝐱</m:t>
                            </m:r>
                            <m:r>
                              <a:rPr lang="en-IE" sz="2800" b="1" i="1" smtClean="0">
                                <a:solidFill>
                                  <a:srgbClr val="0070C0"/>
                                </a:solidFill>
                                <a:latin typeface="Cambria Math"/>
                              </a:rPr>
                              <m:t> </m:t>
                            </m:r>
                            <m:r>
                              <a:rPr lang="en-IE" sz="2800" b="1" i="1" smtClean="0">
                                <a:solidFill>
                                  <a:srgbClr val="0070C0"/>
                                </a:solidFill>
                                <a:latin typeface="Cambria Math"/>
                              </a:rPr>
                              <m:t>𝟐</m:t>
                            </m:r>
                            <m:r>
                              <a:rPr lang="en-IE" sz="2800" b="1" i="1" smtClean="0">
                                <a:solidFill>
                                  <a:srgbClr val="0070C0"/>
                                </a:solidFill>
                                <a:latin typeface="Cambria Math"/>
                              </a:rPr>
                              <m:t> </m:t>
                            </m:r>
                          </m:num>
                          <m:den>
                            <m:r>
                              <a:rPr lang="en-IE" sz="2800" b="1" i="1" smtClean="0">
                                <a:solidFill>
                                  <a:srgbClr val="0070C0"/>
                                </a:solidFill>
                                <a:latin typeface="Cambria Math"/>
                              </a:rPr>
                              <m:t>𝟒</m:t>
                            </m:r>
                            <m:r>
                              <a:rPr lang="en-IE" sz="2800" b="1" i="1" smtClean="0">
                                <a:solidFill>
                                  <a:srgbClr val="0070C0"/>
                                </a:solidFill>
                                <a:latin typeface="Cambria Math"/>
                              </a:rPr>
                              <m:t> </m:t>
                            </m:r>
                            <m:r>
                              <a:rPr lang="en-IE" sz="2800" b="1" i="0" smtClean="0">
                                <a:solidFill>
                                  <a:srgbClr val="0070C0"/>
                                </a:solidFill>
                                <a:latin typeface="Cambria Math"/>
                              </a:rPr>
                              <m:t>𝐱</m:t>
                            </m:r>
                            <m:r>
                              <a:rPr lang="en-IE" sz="2800" b="1" i="1" smtClean="0">
                                <a:solidFill>
                                  <a:srgbClr val="0070C0"/>
                                </a:solidFill>
                                <a:latin typeface="Cambria Math"/>
                              </a:rPr>
                              <m:t> </m:t>
                            </m:r>
                            <m:r>
                              <a:rPr lang="en-IE" sz="2800" b="1" i="1" smtClean="0">
                                <a:solidFill>
                                  <a:srgbClr val="0070C0"/>
                                </a:solidFill>
                                <a:latin typeface="Cambria Math"/>
                              </a:rPr>
                              <m:t>𝟐</m:t>
                            </m:r>
                          </m:den>
                        </m:f>
                      </m:e>
                    </m:rad>
                  </m:oMath>
                </a14:m>
                <a:r>
                  <a:rPr lang="en-IE" sz="2800" b="1" dirty="0" smtClean="0">
                    <a:solidFill>
                      <a:srgbClr val="0070C0"/>
                    </a:solidFill>
                    <a:latin typeface="Cambria" panose="02040503050406030204" pitchFamily="18" charset="0"/>
                  </a:rPr>
                  <a:t>= </a:t>
                </a:r>
                <a14:m>
                  <m:oMath xmlns:m="http://schemas.openxmlformats.org/officeDocument/2006/math">
                    <m:rad>
                      <m:radPr>
                        <m:degHide m:val="on"/>
                        <m:ctrlPr>
                          <a:rPr lang="en-IE" sz="2800" b="1" i="1" dirty="0" smtClean="0">
                            <a:solidFill>
                              <a:srgbClr val="0070C0"/>
                            </a:solidFill>
                            <a:latin typeface="Cambria Math" panose="02040503050406030204" pitchFamily="18" charset="0"/>
                          </a:rPr>
                        </m:ctrlPr>
                      </m:radPr>
                      <m:deg/>
                      <m:e>
                        <m:f>
                          <m:fPr>
                            <m:ctrlPr>
                              <a:rPr lang="en-IE" sz="2800" b="1" i="1" dirty="0" smtClean="0">
                                <a:solidFill>
                                  <a:srgbClr val="0070C0"/>
                                </a:solidFill>
                                <a:latin typeface="Cambria Math" panose="02040503050406030204" pitchFamily="18" charset="0"/>
                              </a:rPr>
                            </m:ctrlPr>
                          </m:fPr>
                          <m:num>
                            <m:r>
                              <a:rPr lang="en-IE" sz="2800" b="1" i="1" dirty="0" smtClean="0">
                                <a:solidFill>
                                  <a:srgbClr val="0070C0"/>
                                </a:solidFill>
                                <a:latin typeface="Cambria Math"/>
                              </a:rPr>
                              <m:t>𝟗</m:t>
                            </m:r>
                          </m:num>
                          <m:den>
                            <m:r>
                              <a:rPr lang="en-IE" sz="2800" b="1" i="1" dirty="0" smtClean="0">
                                <a:solidFill>
                                  <a:srgbClr val="0070C0"/>
                                </a:solidFill>
                                <a:latin typeface="Cambria Math"/>
                              </a:rPr>
                              <m:t>𝟒</m:t>
                            </m:r>
                          </m:den>
                        </m:f>
                      </m:e>
                    </m:rad>
                  </m:oMath>
                </a14:m>
                <a:r>
                  <a:rPr lang="en-IE" sz="2800" b="1" dirty="0" smtClean="0">
                    <a:solidFill>
                      <a:srgbClr val="0070C0"/>
                    </a:solidFill>
                    <a:latin typeface="Cambria" panose="02040503050406030204" pitchFamily="18" charset="0"/>
                  </a:rPr>
                  <a:t>  =</a:t>
                </a:r>
                <a14:m>
                  <m:oMath xmlns:m="http://schemas.openxmlformats.org/officeDocument/2006/math">
                    <m:f>
                      <m:fPr>
                        <m:ctrlPr>
                          <a:rPr lang="en-IE" sz="2800" b="1" i="1" dirty="0" smtClean="0">
                            <a:solidFill>
                              <a:srgbClr val="0070C0"/>
                            </a:solidFill>
                            <a:latin typeface="Cambria Math" panose="02040503050406030204" pitchFamily="18" charset="0"/>
                          </a:rPr>
                        </m:ctrlPr>
                      </m:fPr>
                      <m:num>
                        <m:r>
                          <a:rPr lang="en-IE" sz="2800" b="1" i="1" dirty="0" smtClean="0">
                            <a:solidFill>
                              <a:srgbClr val="0070C0"/>
                            </a:solidFill>
                            <a:latin typeface="Cambria Math"/>
                          </a:rPr>
                          <m:t>𝟑</m:t>
                        </m:r>
                      </m:num>
                      <m:den>
                        <m:r>
                          <a:rPr lang="en-IE" sz="2800" b="1" i="1" dirty="0" smtClean="0">
                            <a:solidFill>
                              <a:srgbClr val="0070C0"/>
                            </a:solidFill>
                            <a:latin typeface="Cambria Math"/>
                          </a:rPr>
                          <m:t>𝟐</m:t>
                        </m:r>
                      </m:den>
                    </m:f>
                  </m:oMath>
                </a14:m>
                <a:endParaRPr lang="en-IE" sz="2800" b="1" dirty="0" smtClean="0">
                  <a:solidFill>
                    <a:srgbClr val="0070C0"/>
                  </a:solidFill>
                  <a:latin typeface="Cambria" panose="020405030504060302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5225101" y="3085793"/>
                <a:ext cx="3776508" cy="969240"/>
              </a:xfrm>
              <a:prstGeom prst="rect">
                <a:avLst/>
              </a:prstGeom>
              <a:blipFill rotWithShape="1">
                <a:blip r:embed="rId13"/>
                <a:stretch>
                  <a:fillRect l="-2548"/>
                </a:stretch>
              </a:blipFill>
              <a:ln w="47625">
                <a:solidFill>
                  <a:srgbClr val="0070C0"/>
                </a:solid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5193076" y="4549953"/>
                <a:ext cx="2033827" cy="1344984"/>
              </a:xfrm>
              <a:prstGeom prst="rect">
                <a:avLst/>
              </a:prstGeom>
              <a:solidFill>
                <a:schemeClr val="accent3">
                  <a:lumMod val="20000"/>
                  <a:lumOff val="80000"/>
                </a:schemeClr>
              </a:solidFill>
              <a:ln w="47625">
                <a:solidFill>
                  <a:srgbClr val="0070C0"/>
                </a:solidFill>
              </a:ln>
            </p:spPr>
            <p:txBody>
              <a:bodyPr wrap="none" rtlCol="0">
                <a:spAutoFit/>
              </a:bodyPr>
              <a:lstStyle/>
              <a:p>
                <a14:m>
                  <m:oMath xmlns:m="http://schemas.openxmlformats.org/officeDocument/2006/math">
                    <m:rad>
                      <m:radPr>
                        <m:degHide m:val="on"/>
                        <m:ctrlPr>
                          <a:rPr lang="en-IE" sz="4000" b="1" i="1" smtClean="0">
                            <a:solidFill>
                              <a:srgbClr val="0070C0"/>
                            </a:solidFill>
                            <a:latin typeface="Cambria Math" panose="02040503050406030204" pitchFamily="18" charset="0"/>
                          </a:rPr>
                        </m:ctrlPr>
                      </m:radPr>
                      <m:deg/>
                      <m:e>
                        <m:f>
                          <m:fPr>
                            <m:ctrlPr>
                              <a:rPr lang="en-IE" sz="4000" b="1" i="1" smtClean="0">
                                <a:solidFill>
                                  <a:srgbClr val="0070C0"/>
                                </a:solidFill>
                                <a:latin typeface="Cambria Math" panose="02040503050406030204" pitchFamily="18" charset="0"/>
                              </a:rPr>
                            </m:ctrlPr>
                          </m:fPr>
                          <m:num>
                            <m:r>
                              <a:rPr lang="en-IE" sz="4000" b="1" i="1" smtClean="0">
                                <a:solidFill>
                                  <a:srgbClr val="0070C0"/>
                                </a:solidFill>
                                <a:latin typeface="Cambria Math"/>
                              </a:rPr>
                              <m:t>𝒂</m:t>
                            </m:r>
                          </m:num>
                          <m:den>
                            <m:r>
                              <a:rPr lang="en-IE" sz="4000" b="1" i="1" smtClean="0">
                                <a:solidFill>
                                  <a:srgbClr val="0070C0"/>
                                </a:solidFill>
                                <a:latin typeface="Cambria Math"/>
                              </a:rPr>
                              <m:t>𝒃</m:t>
                            </m:r>
                          </m:den>
                        </m:f>
                      </m:e>
                    </m:rad>
                  </m:oMath>
                </a14:m>
                <a:r>
                  <a:rPr lang="en-IE" sz="4000" b="1" dirty="0" smtClean="0">
                    <a:solidFill>
                      <a:srgbClr val="0070C0"/>
                    </a:solidFill>
                    <a:latin typeface="Cambria" panose="02040503050406030204" pitchFamily="18" charset="0"/>
                  </a:rPr>
                  <a:t>  = </a:t>
                </a:r>
                <a14:m>
                  <m:oMath xmlns:m="http://schemas.openxmlformats.org/officeDocument/2006/math">
                    <m:f>
                      <m:fPr>
                        <m:ctrlPr>
                          <a:rPr lang="en-IE" sz="4000" b="1" i="1">
                            <a:solidFill>
                              <a:srgbClr val="0070C0"/>
                            </a:solidFill>
                            <a:latin typeface="Cambria Math" panose="02040503050406030204" pitchFamily="18" charset="0"/>
                          </a:rPr>
                        </m:ctrlPr>
                      </m:fPr>
                      <m:num>
                        <m:rad>
                          <m:radPr>
                            <m:degHide m:val="on"/>
                            <m:ctrlPr>
                              <a:rPr lang="en-IE" sz="4000" b="1" i="1">
                                <a:solidFill>
                                  <a:srgbClr val="0070C0"/>
                                </a:solidFill>
                                <a:latin typeface="Cambria Math" panose="02040503050406030204" pitchFamily="18" charset="0"/>
                              </a:rPr>
                            </m:ctrlPr>
                          </m:radPr>
                          <m:deg/>
                          <m:e>
                            <m:r>
                              <a:rPr lang="en-IE" sz="4000" b="1" i="1">
                                <a:solidFill>
                                  <a:srgbClr val="0070C0"/>
                                </a:solidFill>
                                <a:latin typeface="Cambria Math"/>
                              </a:rPr>
                              <m:t>𝒂</m:t>
                            </m:r>
                          </m:e>
                        </m:rad>
                      </m:num>
                      <m:den>
                        <m:rad>
                          <m:radPr>
                            <m:degHide m:val="on"/>
                            <m:ctrlPr>
                              <a:rPr lang="en-IE" sz="4000" b="1" i="1">
                                <a:solidFill>
                                  <a:srgbClr val="0070C0"/>
                                </a:solidFill>
                                <a:latin typeface="Cambria Math" panose="02040503050406030204" pitchFamily="18" charset="0"/>
                              </a:rPr>
                            </m:ctrlPr>
                          </m:radPr>
                          <m:deg/>
                          <m:e>
                            <m:r>
                              <a:rPr lang="en-IE" sz="4000" b="1" i="1">
                                <a:solidFill>
                                  <a:srgbClr val="0070C0"/>
                                </a:solidFill>
                                <a:latin typeface="Cambria Math"/>
                              </a:rPr>
                              <m:t>𝒃</m:t>
                            </m:r>
                          </m:e>
                        </m:rad>
                      </m:den>
                    </m:f>
                    <m:r>
                      <a:rPr lang="en-IE" sz="4000" b="1" i="1">
                        <a:solidFill>
                          <a:srgbClr val="0070C0"/>
                        </a:solidFill>
                        <a:latin typeface="Cambria Math"/>
                      </a:rPr>
                      <m:t> </m:t>
                    </m:r>
                  </m:oMath>
                </a14:m>
                <a:endParaRPr lang="en-IE" sz="4000" b="1" dirty="0">
                  <a:solidFill>
                    <a:srgbClr val="0070C0"/>
                  </a:solidFill>
                  <a:latin typeface="Cambria" panose="02040503050406030204" pitchFamily="18"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5193076" y="4549953"/>
                <a:ext cx="2033827" cy="1344984"/>
              </a:xfrm>
              <a:prstGeom prst="rect">
                <a:avLst/>
              </a:prstGeom>
              <a:blipFill rotWithShape="1">
                <a:blip r:embed="rId14"/>
                <a:stretch>
                  <a:fillRect/>
                </a:stretch>
              </a:blipFill>
              <a:ln w="47625">
                <a:solidFill>
                  <a:srgbClr val="0070C0"/>
                </a:solid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4" name="Title 1"/>
              <p:cNvSpPr>
                <a:spLocks noGrp="1"/>
              </p:cNvSpPr>
              <p:nvPr>
                <p:ph type="title"/>
              </p:nvPr>
            </p:nvSpPr>
            <p:spPr>
              <a:xfrm>
                <a:off x="74376" y="0"/>
                <a:ext cx="9055109" cy="851966"/>
              </a:xfrm>
            </p:spPr>
            <p:txBody>
              <a:bodyPr/>
              <a:lstStyle/>
              <a:p>
                <a:pPr algn="l"/>
                <a:r>
                  <a:rPr lang="en-IE" sz="2800" u="sng" dirty="0" smtClean="0"/>
                  <a:t/>
                </a:r>
                <a:br>
                  <a:rPr lang="en-IE" sz="2800" u="sng" dirty="0" smtClean="0"/>
                </a:br>
                <a:r>
                  <a:rPr lang="en-IE" sz="2800" u="sng" dirty="0" smtClean="0"/>
                  <a:t/>
                </a:r>
                <a:br>
                  <a:rPr lang="en-IE" sz="2800" u="sng" dirty="0" smtClean="0"/>
                </a:br>
                <a:r>
                  <a:rPr lang="en-IE" sz="2800" u="sng" dirty="0" smtClean="0"/>
                  <a:t>Q6. </a:t>
                </a:r>
                <a:r>
                  <a:rPr lang="en-IE" sz="2800" dirty="0" smtClean="0"/>
                  <a:t>        </a:t>
                </a:r>
                <a:r>
                  <a:rPr lang="en-IE" sz="2800" b="0" dirty="0" smtClean="0">
                    <a:effectLst/>
                  </a:rPr>
                  <a:t>Simplify </a:t>
                </a:r>
                <a14:m>
                  <m:oMath xmlns:m="http://schemas.openxmlformats.org/officeDocument/2006/math">
                    <m:f>
                      <m:fPr>
                        <m:ctrlPr>
                          <a:rPr lang="en-IE" sz="2800" b="0" i="1">
                            <a:effectLst/>
                            <a:latin typeface="Cambria Math" panose="02040503050406030204" pitchFamily="18" charset="0"/>
                          </a:rPr>
                        </m:ctrlPr>
                      </m:fPr>
                      <m:num>
                        <m:rad>
                          <m:radPr>
                            <m:degHide m:val="on"/>
                            <m:ctrlPr>
                              <a:rPr lang="en-IE" sz="2800" b="0" i="1">
                                <a:effectLst/>
                                <a:latin typeface="Cambria Math" panose="02040503050406030204" pitchFamily="18" charset="0"/>
                              </a:rPr>
                            </m:ctrlPr>
                          </m:radPr>
                          <m:deg/>
                          <m:e>
                            <m:r>
                              <a:rPr lang="en-IE" sz="2800" b="0" i="1">
                                <a:effectLst/>
                                <a:latin typeface="Cambria Math"/>
                              </a:rPr>
                              <m:t>18</m:t>
                            </m:r>
                          </m:e>
                        </m:rad>
                      </m:num>
                      <m:den>
                        <m:rad>
                          <m:radPr>
                            <m:degHide m:val="on"/>
                            <m:ctrlPr>
                              <a:rPr lang="en-IE" sz="2800" b="0" i="1" smtClean="0">
                                <a:effectLst/>
                                <a:latin typeface="Cambria Math" panose="02040503050406030204" pitchFamily="18" charset="0"/>
                              </a:rPr>
                            </m:ctrlPr>
                          </m:radPr>
                          <m:deg/>
                          <m:e>
                            <m:r>
                              <a:rPr lang="en-IE" sz="2800" b="0" i="1" smtClean="0">
                                <a:effectLst/>
                                <a:latin typeface="Cambria Math"/>
                              </a:rPr>
                              <m:t>8</m:t>
                            </m:r>
                          </m:e>
                        </m:rad>
                      </m:den>
                    </m:f>
                  </m:oMath>
                </a14:m>
                <a:r>
                  <a:rPr lang="en-IE" sz="2800" b="0" dirty="0">
                    <a:effectLst/>
                  </a:rPr>
                  <a:t> without the use of a calculator.</a:t>
                </a:r>
                <a:br>
                  <a:rPr lang="en-IE" sz="2800" b="0" dirty="0">
                    <a:effectLst/>
                  </a:rPr>
                </a:br>
                <a:r>
                  <a:rPr lang="en-IE" sz="2800" b="0" dirty="0">
                    <a:effectLst/>
                  </a:rPr>
                  <a:t/>
                </a:r>
                <a:br>
                  <a:rPr lang="en-IE" sz="2800" b="0" dirty="0">
                    <a:effectLst/>
                  </a:rPr>
                </a:br>
                <a:r>
                  <a:rPr lang="en-IE" sz="2800" u="sng" dirty="0" smtClean="0"/>
                  <a:t> </a:t>
                </a:r>
                <a:endParaRPr lang="en-IE" sz="2800" u="sng" dirty="0"/>
              </a:p>
            </p:txBody>
          </p:sp>
        </mc:Choice>
        <mc:Fallback xmlns="">
          <p:sp>
            <p:nvSpPr>
              <p:cNvPr id="24" name="Title 1"/>
              <p:cNvSpPr>
                <a:spLocks noGrp="1" noRot="1" noChangeAspect="1" noMove="1" noResize="1" noEditPoints="1" noAdjustHandles="1" noChangeArrowheads="1" noChangeShapeType="1" noTextEdit="1"/>
              </p:cNvSpPr>
              <p:nvPr>
                <p:ph type="title"/>
              </p:nvPr>
            </p:nvSpPr>
            <p:spPr>
              <a:xfrm>
                <a:off x="74376" y="0"/>
                <a:ext cx="9055109" cy="851966"/>
              </a:xfrm>
              <a:blipFill rotWithShape="1">
                <a:blip r:embed="rId15"/>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6500885" y="1584090"/>
                <a:ext cx="1776787" cy="805413"/>
              </a:xfrm>
              <a:prstGeom prst="rect">
                <a:avLst/>
              </a:prstGeom>
              <a:solidFill>
                <a:schemeClr val="accent3">
                  <a:lumMod val="20000"/>
                  <a:lumOff val="80000"/>
                </a:schemeClr>
              </a:solidFill>
              <a:ln w="47625">
                <a:solidFill>
                  <a:srgbClr val="0070C0"/>
                </a:solidFill>
              </a:ln>
            </p:spPr>
            <p:txBody>
              <a:bodyPr wrap="square" rtlCol="0">
                <a:spAutoFit/>
              </a:bodyPr>
              <a:lstStyle/>
              <a:p>
                <a14:m>
                  <m:oMath xmlns:m="http://schemas.openxmlformats.org/officeDocument/2006/math">
                    <m:f>
                      <m:fPr>
                        <m:ctrlPr>
                          <a:rPr lang="en-IE" sz="2800" b="1" i="1" smtClean="0">
                            <a:solidFill>
                              <a:srgbClr val="0070C0"/>
                            </a:solidFill>
                            <a:latin typeface="Cambria Math" panose="02040503050406030204" pitchFamily="18" charset="0"/>
                          </a:rPr>
                        </m:ctrlPr>
                      </m:fPr>
                      <m:num>
                        <m:rad>
                          <m:radPr>
                            <m:degHide m:val="on"/>
                            <m:ctrlPr>
                              <a:rPr lang="en-IE" sz="2800" b="1" i="1" smtClean="0">
                                <a:solidFill>
                                  <a:srgbClr val="0070C0"/>
                                </a:solidFill>
                                <a:latin typeface="Cambria Math" panose="02040503050406030204" pitchFamily="18" charset="0"/>
                              </a:rPr>
                            </m:ctrlPr>
                          </m:radPr>
                          <m:deg/>
                          <m:e>
                            <m:r>
                              <a:rPr lang="en-IE" sz="2800" b="1" i="1" smtClean="0">
                                <a:solidFill>
                                  <a:srgbClr val="0070C0"/>
                                </a:solidFill>
                                <a:latin typeface="Cambria Math"/>
                              </a:rPr>
                              <m:t>𝟏𝟖</m:t>
                            </m:r>
                          </m:e>
                        </m:rad>
                      </m:num>
                      <m:den>
                        <m:rad>
                          <m:radPr>
                            <m:degHide m:val="on"/>
                            <m:ctrlPr>
                              <a:rPr lang="en-IE" sz="2800" b="1" i="1" smtClean="0">
                                <a:solidFill>
                                  <a:srgbClr val="0070C0"/>
                                </a:solidFill>
                                <a:latin typeface="Cambria Math" panose="02040503050406030204" pitchFamily="18" charset="0"/>
                              </a:rPr>
                            </m:ctrlPr>
                          </m:radPr>
                          <m:deg/>
                          <m:e>
                            <m:r>
                              <a:rPr lang="en-IE" sz="2800" b="1" i="1" smtClean="0">
                                <a:solidFill>
                                  <a:srgbClr val="0070C0"/>
                                </a:solidFill>
                                <a:latin typeface="Cambria Math"/>
                              </a:rPr>
                              <m:t>𝟖</m:t>
                            </m:r>
                          </m:e>
                        </m:rad>
                      </m:den>
                    </m:f>
                  </m:oMath>
                </a14:m>
                <a:r>
                  <a:rPr lang="en-IE" sz="2800" b="1" dirty="0" smtClean="0">
                    <a:solidFill>
                      <a:srgbClr val="0070C0"/>
                    </a:solidFill>
                    <a:latin typeface="Cambria" panose="02040503050406030204" pitchFamily="18" charset="0"/>
                  </a:rPr>
                  <a:t>   = </a:t>
                </a:r>
                <a14:m>
                  <m:oMath xmlns:m="http://schemas.openxmlformats.org/officeDocument/2006/math">
                    <m:f>
                      <m:fPr>
                        <m:ctrlPr>
                          <a:rPr lang="en-IE" sz="2800" b="1" i="1" smtClean="0">
                            <a:solidFill>
                              <a:srgbClr val="0070C0"/>
                            </a:solidFill>
                            <a:latin typeface="Cambria Math" panose="02040503050406030204" pitchFamily="18" charset="0"/>
                          </a:rPr>
                        </m:ctrlPr>
                      </m:fPr>
                      <m:num>
                        <m:r>
                          <a:rPr lang="en-IE" sz="2800" b="1" i="1" smtClean="0">
                            <a:solidFill>
                              <a:srgbClr val="0070C0"/>
                            </a:solidFill>
                            <a:latin typeface="Cambria Math"/>
                          </a:rPr>
                          <m:t>𝟑</m:t>
                        </m:r>
                        <m:rad>
                          <m:radPr>
                            <m:degHide m:val="on"/>
                            <m:ctrlPr>
                              <a:rPr lang="en-IE" sz="2800" b="1" i="1" smtClean="0">
                                <a:solidFill>
                                  <a:srgbClr val="0070C0"/>
                                </a:solidFill>
                                <a:latin typeface="Cambria Math" panose="02040503050406030204" pitchFamily="18" charset="0"/>
                              </a:rPr>
                            </m:ctrlPr>
                          </m:radPr>
                          <m:deg/>
                          <m:e>
                            <m:r>
                              <a:rPr lang="en-IE" sz="2800" b="1" i="1" smtClean="0">
                                <a:solidFill>
                                  <a:srgbClr val="0070C0"/>
                                </a:solidFill>
                                <a:latin typeface="Cambria Math"/>
                              </a:rPr>
                              <m:t>𝟐</m:t>
                            </m:r>
                          </m:e>
                        </m:rad>
                      </m:num>
                      <m:den>
                        <m:r>
                          <a:rPr lang="en-IE" sz="2800" b="1" i="1" smtClean="0">
                            <a:solidFill>
                              <a:srgbClr val="0070C0"/>
                            </a:solidFill>
                            <a:latin typeface="Cambria Math"/>
                          </a:rPr>
                          <m:t>𝟐</m:t>
                        </m:r>
                        <m:rad>
                          <m:radPr>
                            <m:degHide m:val="on"/>
                            <m:ctrlPr>
                              <a:rPr lang="en-IE" sz="2800" b="1" i="1" smtClean="0">
                                <a:solidFill>
                                  <a:srgbClr val="0070C0"/>
                                </a:solidFill>
                                <a:latin typeface="Cambria Math" panose="02040503050406030204" pitchFamily="18" charset="0"/>
                              </a:rPr>
                            </m:ctrlPr>
                          </m:radPr>
                          <m:deg/>
                          <m:e>
                            <m:r>
                              <a:rPr lang="en-IE" sz="2800" b="1" i="1" smtClean="0">
                                <a:solidFill>
                                  <a:srgbClr val="0070C0"/>
                                </a:solidFill>
                                <a:latin typeface="Cambria Math"/>
                              </a:rPr>
                              <m:t>𝟐</m:t>
                            </m:r>
                          </m:e>
                        </m:rad>
                      </m:den>
                    </m:f>
                  </m:oMath>
                </a14:m>
                <a:endParaRPr lang="en-IE" sz="2800" b="1" dirty="0" smtClean="0">
                  <a:solidFill>
                    <a:srgbClr val="0070C0"/>
                  </a:solidFill>
                  <a:latin typeface="Cambria" panose="02040503050406030204" pitchFamily="18"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6500885" y="1584090"/>
                <a:ext cx="1776787" cy="805413"/>
              </a:xfrm>
              <a:prstGeom prst="rect">
                <a:avLst/>
              </a:prstGeom>
              <a:blipFill rotWithShape="1">
                <a:blip r:embed="rId16"/>
                <a:stretch>
                  <a:fillRect b="-2143"/>
                </a:stretch>
              </a:blipFill>
              <a:ln w="47625">
                <a:solidFill>
                  <a:srgbClr val="0070C0"/>
                </a:solidFill>
              </a:ln>
            </p:spPr>
            <p:txBody>
              <a:bodyPr/>
              <a:lstStyle/>
              <a:p>
                <a:r>
                  <a:rPr lang="en-IE">
                    <a:noFill/>
                  </a:rPr>
                  <a:t> </a:t>
                </a:r>
              </a:p>
            </p:txBody>
          </p:sp>
        </mc:Fallback>
      </mc:AlternateContent>
      <p:sp>
        <p:nvSpPr>
          <p:cNvPr id="32" name="TextBox 31"/>
          <p:cNvSpPr txBox="1"/>
          <p:nvPr/>
        </p:nvSpPr>
        <p:spPr>
          <a:xfrm>
            <a:off x="5949926" y="1716829"/>
            <a:ext cx="569387" cy="461665"/>
          </a:xfrm>
          <a:prstGeom prst="rect">
            <a:avLst/>
          </a:prstGeom>
          <a:noFill/>
          <a:ln w="47625">
            <a:noFill/>
          </a:ln>
        </p:spPr>
        <p:txBody>
          <a:bodyPr wrap="none" rtlCol="0">
            <a:spAutoFit/>
          </a:bodyPr>
          <a:lstStyle/>
          <a:p>
            <a:r>
              <a:rPr lang="en-IE" sz="2400" b="1" dirty="0">
                <a:solidFill>
                  <a:srgbClr val="0070C0"/>
                </a:solidFill>
                <a:latin typeface="Cambria" panose="02040503050406030204" pitchFamily="18" charset="0"/>
              </a:rPr>
              <a:t>o</a:t>
            </a:r>
            <a:r>
              <a:rPr lang="en-IE" sz="2400" b="1" dirty="0" smtClean="0">
                <a:solidFill>
                  <a:srgbClr val="0070C0"/>
                </a:solidFill>
                <a:latin typeface="Cambria" panose="02040503050406030204" pitchFamily="18" charset="0"/>
              </a:rPr>
              <a:t>r </a:t>
            </a:r>
          </a:p>
        </p:txBody>
      </p:sp>
      <mc:AlternateContent xmlns:mc="http://schemas.openxmlformats.org/markup-compatibility/2006" xmlns:a14="http://schemas.microsoft.com/office/drawing/2010/main">
        <mc:Choice Requires="a14">
          <p:sp>
            <p:nvSpPr>
              <p:cNvPr id="33" name="TextBox 32"/>
              <p:cNvSpPr txBox="1"/>
              <p:nvPr/>
            </p:nvSpPr>
            <p:spPr>
              <a:xfrm>
                <a:off x="8432718" y="1660522"/>
                <a:ext cx="569387" cy="624082"/>
              </a:xfrm>
              <a:prstGeom prst="rect">
                <a:avLst/>
              </a:prstGeom>
              <a:solidFill>
                <a:schemeClr val="accent3">
                  <a:lumMod val="20000"/>
                  <a:lumOff val="80000"/>
                </a:schemeClr>
              </a:solidFill>
              <a:ln w="47625">
                <a:solidFill>
                  <a:srgbClr val="0070C0"/>
                </a:solidFill>
              </a:ln>
            </p:spPr>
            <p:txBody>
              <a:bodyPr wrap="none" rtlCol="0">
                <a:spAutoFit/>
              </a:bodyPr>
              <a:lstStyle/>
              <a:p>
                <a:r>
                  <a:rPr lang="en-IE" sz="2400" b="1" dirty="0" smtClean="0">
                    <a:solidFill>
                      <a:srgbClr val="0070C0"/>
                    </a:solidFill>
                    <a:latin typeface="Cambria" panose="02040503050406030204" pitchFamily="18" charset="0"/>
                  </a:rPr>
                  <a:t>= </a:t>
                </a:r>
                <a14:m>
                  <m:oMath xmlns:m="http://schemas.openxmlformats.org/officeDocument/2006/math">
                    <m:f>
                      <m:fPr>
                        <m:ctrlPr>
                          <a:rPr lang="en-IE" sz="2400" b="1" i="1" smtClean="0">
                            <a:solidFill>
                              <a:srgbClr val="0070C0"/>
                            </a:solidFill>
                            <a:latin typeface="Cambria Math" panose="02040503050406030204" pitchFamily="18" charset="0"/>
                          </a:rPr>
                        </m:ctrlPr>
                      </m:fPr>
                      <m:num>
                        <m:r>
                          <a:rPr lang="en-IE" sz="2400" b="1" i="1" smtClean="0">
                            <a:solidFill>
                              <a:srgbClr val="0070C0"/>
                            </a:solidFill>
                            <a:latin typeface="Cambria Math"/>
                          </a:rPr>
                          <m:t>𝟑</m:t>
                        </m:r>
                      </m:num>
                      <m:den>
                        <m:r>
                          <a:rPr lang="en-IE" sz="2400" b="1" i="1" smtClean="0">
                            <a:solidFill>
                              <a:srgbClr val="0070C0"/>
                            </a:solidFill>
                            <a:latin typeface="Cambria Math"/>
                          </a:rPr>
                          <m:t>𝟐</m:t>
                        </m:r>
                      </m:den>
                    </m:f>
                  </m:oMath>
                </a14:m>
                <a:endParaRPr lang="en-IE" sz="2400" b="1" dirty="0" smtClean="0">
                  <a:solidFill>
                    <a:srgbClr val="0070C0"/>
                  </a:solidFill>
                  <a:latin typeface="Cambria" panose="02040503050406030204" pitchFamily="18" charset="0"/>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8432718" y="1660522"/>
                <a:ext cx="569387" cy="624082"/>
              </a:xfrm>
              <a:prstGeom prst="rect">
                <a:avLst/>
              </a:prstGeom>
              <a:blipFill rotWithShape="1">
                <a:blip r:embed="rId17"/>
                <a:stretch>
                  <a:fillRect l="-10784" b="-2703"/>
                </a:stretch>
              </a:blipFill>
              <a:ln w="47625">
                <a:solidFill>
                  <a:srgbClr val="0070C0"/>
                </a:solidFill>
              </a:ln>
            </p:spPr>
            <p:txBody>
              <a:bodyPr/>
              <a:lstStyle/>
              <a:p>
                <a:r>
                  <a:rPr lang="en-IE">
                    <a:noFill/>
                  </a:rPr>
                  <a:t> </a:t>
                </a:r>
              </a:p>
            </p:txBody>
          </p:sp>
        </mc:Fallback>
      </mc:AlternateContent>
    </p:spTree>
    <p:extLst>
      <p:ext uri="{BB962C8B-B14F-4D97-AF65-F5344CB8AC3E}">
        <p14:creationId xmlns:p14="http://schemas.microsoft.com/office/powerpoint/2010/main" val="2268684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500"/>
                                        <p:tgtEl>
                                          <p:spTgt spid="22"/>
                                        </p:tgtEl>
                                      </p:cBhvr>
                                    </p:animEffect>
                                  </p:childTnLst>
                                </p:cTn>
                              </p:par>
                            </p:childTnLst>
                          </p:cTn>
                        </p:par>
                        <p:par>
                          <p:cTn id="76" fill="hold">
                            <p:stCondLst>
                              <p:cond delay="500"/>
                            </p:stCondLst>
                            <p:childTnLst>
                              <p:par>
                                <p:cTn id="77" presetID="10" presetClass="exit" presetSubtype="0" fill="hold" grpId="1" nodeType="afterEffect">
                                  <p:stCondLst>
                                    <p:cond delay="0"/>
                                  </p:stCondLst>
                                  <p:childTnLst>
                                    <p:animEffect transition="out" filter="fade">
                                      <p:cBhvr>
                                        <p:cTn id="78" dur="500"/>
                                        <p:tgtEl>
                                          <p:spTgt spid="18"/>
                                        </p:tgtEl>
                                      </p:cBhvr>
                                    </p:animEffect>
                                    <p:set>
                                      <p:cBhvr>
                                        <p:cTn id="79" dur="1" fill="hold">
                                          <p:stCondLst>
                                            <p:cond delay="499"/>
                                          </p:stCondLst>
                                        </p:cTn>
                                        <p:tgtEl>
                                          <p:spTgt spid="18"/>
                                        </p:tgtEl>
                                        <p:attrNameLst>
                                          <p:attrName>style.visibility</p:attrName>
                                        </p:attrNameLst>
                                      </p:cBhvr>
                                      <p:to>
                                        <p:strVal val="hidden"/>
                                      </p:to>
                                    </p:set>
                                  </p:childTnLst>
                                </p:cTn>
                              </p:par>
                            </p:childTnLst>
                          </p:cTn>
                        </p:par>
                        <p:par>
                          <p:cTn id="80" fill="hold">
                            <p:stCondLst>
                              <p:cond delay="1000"/>
                            </p:stCondLst>
                            <p:childTnLst>
                              <p:par>
                                <p:cTn id="81" presetID="10" presetClass="exit" presetSubtype="0" fill="hold" grpId="1" nodeType="afterEffect">
                                  <p:stCondLst>
                                    <p:cond delay="0"/>
                                  </p:stCondLst>
                                  <p:childTnLst>
                                    <p:animEffect transition="out" filter="fade">
                                      <p:cBhvr>
                                        <p:cTn id="82" dur="500"/>
                                        <p:tgtEl>
                                          <p:spTgt spid="19"/>
                                        </p:tgtEl>
                                      </p:cBhvr>
                                    </p:animEffect>
                                    <p:set>
                                      <p:cBhvr>
                                        <p:cTn id="83" dur="1" fill="hold">
                                          <p:stCondLst>
                                            <p:cond delay="499"/>
                                          </p:stCondLst>
                                        </p:cTn>
                                        <p:tgtEl>
                                          <p:spTgt spid="19"/>
                                        </p:tgtEl>
                                        <p:attrNameLst>
                                          <p:attrName>style.visibility</p:attrName>
                                        </p:attrNameLst>
                                      </p:cBhvr>
                                      <p:to>
                                        <p:strVal val="hidden"/>
                                      </p:to>
                                    </p:set>
                                  </p:childTnLst>
                                </p:cTn>
                              </p:par>
                            </p:childTnLst>
                          </p:cTn>
                        </p:par>
                        <p:par>
                          <p:cTn id="84" fill="hold">
                            <p:stCondLst>
                              <p:cond delay="1500"/>
                            </p:stCondLst>
                            <p:childTnLst>
                              <p:par>
                                <p:cTn id="85" presetID="10" presetClass="exit" presetSubtype="0" fill="hold" grpId="1" nodeType="afterEffect">
                                  <p:stCondLst>
                                    <p:cond delay="0"/>
                                  </p:stCondLst>
                                  <p:childTnLst>
                                    <p:animEffect transition="out" filter="fade">
                                      <p:cBhvr>
                                        <p:cTn id="86" dur="500"/>
                                        <p:tgtEl>
                                          <p:spTgt spid="21"/>
                                        </p:tgtEl>
                                      </p:cBhvr>
                                    </p:animEffect>
                                    <p:set>
                                      <p:cBhvr>
                                        <p:cTn id="87" dur="1" fill="hold">
                                          <p:stCondLst>
                                            <p:cond delay="499"/>
                                          </p:stCondLst>
                                        </p:cTn>
                                        <p:tgtEl>
                                          <p:spTgt spid="21"/>
                                        </p:tgtEl>
                                        <p:attrNameLst>
                                          <p:attrName>style.visibility</p:attrName>
                                        </p:attrNameLst>
                                      </p:cBhvr>
                                      <p:to>
                                        <p:strVal val="hidden"/>
                                      </p:to>
                                    </p:set>
                                  </p:childTnLst>
                                </p:cTn>
                              </p:par>
                            </p:childTnLst>
                          </p:cTn>
                        </p:par>
                        <p:par>
                          <p:cTn id="88" fill="hold">
                            <p:stCondLst>
                              <p:cond delay="2000"/>
                            </p:stCondLst>
                            <p:childTnLst>
                              <p:par>
                                <p:cTn id="89" presetID="10" presetClass="exit" presetSubtype="0" fill="hold" grpId="1" nodeType="afterEffect">
                                  <p:stCondLst>
                                    <p:cond delay="0"/>
                                  </p:stCondLst>
                                  <p:childTnLst>
                                    <p:animEffect transition="out" filter="fade">
                                      <p:cBhvr>
                                        <p:cTn id="90" dur="500"/>
                                        <p:tgtEl>
                                          <p:spTgt spid="20"/>
                                        </p:tgtEl>
                                      </p:cBhvr>
                                    </p:animEffect>
                                    <p:set>
                                      <p:cBhvr>
                                        <p:cTn id="91" dur="1" fill="hold">
                                          <p:stCondLst>
                                            <p:cond delay="499"/>
                                          </p:stCondLst>
                                        </p:cTn>
                                        <p:tgtEl>
                                          <p:spTgt spid="20"/>
                                        </p:tgtEl>
                                        <p:attrNameLst>
                                          <p:attrName>style.visibility</p:attrName>
                                        </p:attrNameLst>
                                      </p:cBhvr>
                                      <p:to>
                                        <p:strVal val="hidden"/>
                                      </p:to>
                                    </p:set>
                                  </p:childTnLst>
                                </p:cTn>
                              </p:par>
                            </p:childTnLst>
                          </p:cTn>
                        </p:par>
                        <p:par>
                          <p:cTn id="92" fill="hold">
                            <p:stCondLst>
                              <p:cond delay="2500"/>
                            </p:stCondLst>
                            <p:childTnLst>
                              <p:par>
                                <p:cTn id="93" presetID="10" presetClass="exit" presetSubtype="0" fill="hold" nodeType="afterEffect">
                                  <p:stCondLst>
                                    <p:cond delay="0"/>
                                  </p:stCondLst>
                                  <p:childTnLst>
                                    <p:animEffect transition="out" filter="fade">
                                      <p:cBhvr>
                                        <p:cTn id="94" dur="500"/>
                                        <p:tgtEl>
                                          <p:spTgt spid="21">
                                            <p:txEl>
                                              <p:pRg st="0" end="0"/>
                                            </p:txEl>
                                          </p:spTgt>
                                        </p:tgtEl>
                                      </p:cBhvr>
                                    </p:animEffect>
                                    <p:set>
                                      <p:cBhvr>
                                        <p:cTn id="95" dur="1" fill="hold">
                                          <p:stCondLst>
                                            <p:cond delay="499"/>
                                          </p:stCondLst>
                                        </p:cTn>
                                        <p:tgtEl>
                                          <p:spTgt spid="21">
                                            <p:txEl>
                                              <p:pRg st="0" end="0"/>
                                            </p:txEl>
                                          </p:spTgt>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3"/>
                                        </p:tgtEl>
                                        <p:attrNameLst>
                                          <p:attrName>style.visibility</p:attrName>
                                        </p:attrNameLst>
                                      </p:cBhvr>
                                      <p:to>
                                        <p:strVal val="visible"/>
                                      </p:to>
                                    </p:set>
                                    <p:animEffect transition="in" filter="fade">
                                      <p:cBhvr>
                                        <p:cTn id="100" dur="500"/>
                                        <p:tgtEl>
                                          <p:spTgt spid="3"/>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23"/>
                                        </p:tgtEl>
                                        <p:attrNameLst>
                                          <p:attrName>style.visibility</p:attrName>
                                        </p:attrNameLst>
                                      </p:cBhvr>
                                      <p:to>
                                        <p:strVal val="visible"/>
                                      </p:to>
                                    </p:set>
                                    <p:animEffect transition="in" filter="fade">
                                      <p:cBhvr>
                                        <p:cTn id="10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7" grpId="0" animBg="1"/>
      <p:bldP spid="18" grpId="0"/>
      <p:bldP spid="18" grpId="1"/>
      <p:bldP spid="19" grpId="0"/>
      <p:bldP spid="19" grpId="1"/>
      <p:bldP spid="20" grpId="0"/>
      <p:bldP spid="20" grpId="1"/>
      <p:bldP spid="21" grpId="0" animBg="1"/>
      <p:bldP spid="21" grpId="1" animBg="1"/>
      <p:bldP spid="15" grpId="0"/>
      <p:bldP spid="16" grpId="0"/>
      <p:bldP spid="22" grpId="0" animBg="1"/>
      <p:bldP spid="3" grpId="0" animBg="1"/>
      <p:bldP spid="23" grpId="0" animBg="1"/>
      <p:bldP spid="31" grpId="0" animBg="1"/>
      <p:bldP spid="32" grpId="0"/>
      <p:bldP spid="3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37110"/>
            <a:ext cx="8839857" cy="648000"/>
          </a:xfrm>
        </p:spPr>
        <p:txBody>
          <a:bodyPr/>
          <a:lstStyle/>
          <a:p>
            <a:pPr algn="l"/>
            <a:r>
              <a:rPr lang="en-IE" sz="2100" u="sng" dirty="0" smtClean="0"/>
              <a:t>What other surds could we illustrate if we extended this diagram ?</a:t>
            </a:r>
            <a:endParaRPr lang="en-IE" sz="2100" u="sng" dirty="0"/>
          </a:p>
        </p:txBody>
      </p:sp>
      <mc:AlternateContent xmlns:mc="http://schemas.openxmlformats.org/markup-compatibility/2006" xmlns:a14="http://schemas.microsoft.com/office/drawing/2010/main">
        <mc:Choice Requires="a14">
          <p:sp>
            <p:nvSpPr>
              <p:cNvPr id="5" name="TextBox 4"/>
              <p:cNvSpPr txBox="1"/>
              <p:nvPr/>
            </p:nvSpPr>
            <p:spPr>
              <a:xfrm>
                <a:off x="6601268" y="1043418"/>
                <a:ext cx="2372729" cy="1529393"/>
              </a:xfrm>
              <a:prstGeom prst="rect">
                <a:avLst/>
              </a:prstGeom>
              <a:solidFill>
                <a:schemeClr val="accent3">
                  <a:lumMod val="20000"/>
                  <a:lumOff val="80000"/>
                </a:schemeClr>
              </a:solidFill>
              <a:ln w="47625">
                <a:solidFill>
                  <a:srgbClr val="0070C0"/>
                </a:solidFill>
              </a:ln>
            </p:spPr>
            <p:txBody>
              <a:bodyPr wrap="square" rtlCol="0">
                <a:spAutoFit/>
              </a:bodyPr>
              <a:lstStyle/>
              <a:p>
                <a14:m>
                  <m:oMath xmlns:m="http://schemas.openxmlformats.org/officeDocument/2006/math">
                    <m:r>
                      <a:rPr lang="en-IE" sz="2800" b="1" i="1" smtClean="0">
                        <a:solidFill>
                          <a:srgbClr val="0070C0"/>
                        </a:solidFill>
                        <a:latin typeface="Cambria Math"/>
                      </a:rPr>
                      <m:t>   </m:t>
                    </m:r>
                    <m:rad>
                      <m:radPr>
                        <m:degHide m:val="on"/>
                        <m:ctrlPr>
                          <a:rPr lang="en-IE" sz="2800" b="1" i="1" smtClean="0">
                            <a:solidFill>
                              <a:srgbClr val="0070C0"/>
                            </a:solidFill>
                            <a:latin typeface="Cambria Math" panose="02040503050406030204" pitchFamily="18" charset="0"/>
                          </a:rPr>
                        </m:ctrlPr>
                      </m:radPr>
                      <m:deg/>
                      <m:e>
                        <m:r>
                          <a:rPr lang="en-IE" sz="2800" b="1" i="1">
                            <a:solidFill>
                              <a:srgbClr val="0070C0"/>
                            </a:solidFill>
                            <a:latin typeface="Cambria Math"/>
                          </a:rPr>
                          <m:t>𝟐</m:t>
                        </m:r>
                      </m:e>
                    </m:rad>
                    <m:r>
                      <a:rPr lang="en-IE" sz="2800" b="1" i="1">
                        <a:solidFill>
                          <a:srgbClr val="0070C0"/>
                        </a:solidFill>
                        <a:latin typeface="Cambria Math"/>
                      </a:rPr>
                      <m:t> </m:t>
                    </m:r>
                  </m:oMath>
                </a14:m>
                <a:r>
                  <a:rPr lang="en-IE" sz="2800" b="1" dirty="0" smtClean="0">
                    <a:solidFill>
                      <a:srgbClr val="0070C0"/>
                    </a:solidFill>
                    <a:latin typeface="Cambria" panose="02040503050406030204" pitchFamily="18" charset="0"/>
                  </a:rPr>
                  <a:t>=1</a:t>
                </a:r>
                <a14:m>
                  <m:oMath xmlns:m="http://schemas.openxmlformats.org/officeDocument/2006/math">
                    <m:rad>
                      <m:radPr>
                        <m:degHide m:val="on"/>
                        <m:ctrlPr>
                          <a:rPr lang="en-IE" sz="2800" b="1" i="1">
                            <a:solidFill>
                              <a:srgbClr val="0070C0"/>
                            </a:solidFill>
                            <a:latin typeface="Cambria Math" panose="02040503050406030204" pitchFamily="18" charset="0"/>
                          </a:rPr>
                        </m:ctrlPr>
                      </m:radPr>
                      <m:deg/>
                      <m:e>
                        <m:r>
                          <a:rPr lang="en-IE" sz="2800" b="1" i="1" smtClean="0">
                            <a:solidFill>
                              <a:srgbClr val="0070C0"/>
                            </a:solidFill>
                            <a:latin typeface="Cambria Math"/>
                          </a:rPr>
                          <m:t>𝟐</m:t>
                        </m:r>
                      </m:e>
                    </m:rad>
                  </m:oMath>
                </a14:m>
                <a:endParaRPr lang="en-IE" sz="2800" b="1" dirty="0" smtClean="0">
                  <a:solidFill>
                    <a:srgbClr val="0070C0"/>
                  </a:solidFill>
                  <a:latin typeface="Cambria" panose="02040503050406030204" pitchFamily="18" charset="0"/>
                </a:endParaRPr>
              </a:p>
              <a:p>
                <a14:m>
                  <m:oMath xmlns:m="http://schemas.openxmlformats.org/officeDocument/2006/math">
                    <m:r>
                      <a:rPr lang="en-IE" sz="2800" b="1" i="1" smtClean="0">
                        <a:solidFill>
                          <a:srgbClr val="0070C0"/>
                        </a:solidFill>
                        <a:latin typeface="Cambria Math"/>
                      </a:rPr>
                      <m:t>   </m:t>
                    </m:r>
                    <m:rad>
                      <m:radPr>
                        <m:degHide m:val="on"/>
                        <m:ctrlPr>
                          <a:rPr lang="en-IE" sz="2800" b="1" i="1">
                            <a:solidFill>
                              <a:srgbClr val="0070C0"/>
                            </a:solidFill>
                            <a:latin typeface="Cambria Math" panose="02040503050406030204" pitchFamily="18" charset="0"/>
                          </a:rPr>
                        </m:ctrlPr>
                      </m:radPr>
                      <m:deg/>
                      <m:e>
                        <m:r>
                          <a:rPr lang="en-IE" sz="2800" b="1" i="1">
                            <a:solidFill>
                              <a:srgbClr val="0070C0"/>
                            </a:solidFill>
                            <a:latin typeface="Cambria Math"/>
                          </a:rPr>
                          <m:t>𝟖</m:t>
                        </m:r>
                      </m:e>
                    </m:rad>
                    <m:r>
                      <a:rPr lang="en-IE" sz="2800" b="1" i="1">
                        <a:solidFill>
                          <a:srgbClr val="0070C0"/>
                        </a:solidFill>
                        <a:latin typeface="Cambria Math"/>
                      </a:rPr>
                      <m:t> </m:t>
                    </m:r>
                  </m:oMath>
                </a14:m>
                <a:r>
                  <a:rPr lang="en-IE" sz="2800" b="1" dirty="0" smtClean="0">
                    <a:solidFill>
                      <a:srgbClr val="0070C0"/>
                    </a:solidFill>
                    <a:latin typeface="Cambria" panose="02040503050406030204" pitchFamily="18" charset="0"/>
                  </a:rPr>
                  <a:t>=2</a:t>
                </a:r>
                <a14:m>
                  <m:oMath xmlns:m="http://schemas.openxmlformats.org/officeDocument/2006/math">
                    <m:rad>
                      <m:radPr>
                        <m:degHide m:val="on"/>
                        <m:ctrlPr>
                          <a:rPr lang="en-IE" sz="2800" b="1" i="1">
                            <a:solidFill>
                              <a:srgbClr val="0070C0"/>
                            </a:solidFill>
                            <a:latin typeface="Cambria Math" panose="02040503050406030204" pitchFamily="18" charset="0"/>
                          </a:rPr>
                        </m:ctrlPr>
                      </m:radPr>
                      <m:deg/>
                      <m:e>
                        <m:r>
                          <a:rPr lang="en-IE" sz="2800" b="1" i="1" smtClean="0">
                            <a:solidFill>
                              <a:srgbClr val="0070C0"/>
                            </a:solidFill>
                            <a:latin typeface="Cambria Math"/>
                          </a:rPr>
                          <m:t>𝟐</m:t>
                        </m:r>
                      </m:e>
                    </m:rad>
                  </m:oMath>
                </a14:m>
                <a:r>
                  <a:rPr lang="en-IE" sz="2800" b="1" dirty="0" smtClean="0">
                    <a:solidFill>
                      <a:srgbClr val="0070C0"/>
                    </a:solidFill>
                    <a:latin typeface="Cambria" panose="02040503050406030204" pitchFamily="18" charset="0"/>
                  </a:rPr>
                  <a:t> </a:t>
                </a:r>
              </a:p>
              <a:p>
                <a14:m>
                  <m:oMath xmlns:m="http://schemas.openxmlformats.org/officeDocument/2006/math">
                    <m:rad>
                      <m:radPr>
                        <m:degHide m:val="on"/>
                        <m:ctrlPr>
                          <a:rPr lang="en-IE" sz="2800" b="1" i="1">
                            <a:solidFill>
                              <a:srgbClr val="0070C0"/>
                            </a:solidFill>
                            <a:latin typeface="Cambria Math" panose="02040503050406030204" pitchFamily="18" charset="0"/>
                          </a:rPr>
                        </m:ctrlPr>
                      </m:radPr>
                      <m:deg/>
                      <m:e>
                        <m:r>
                          <a:rPr lang="en-IE" sz="2800" b="1" i="1">
                            <a:solidFill>
                              <a:srgbClr val="0070C0"/>
                            </a:solidFill>
                            <a:latin typeface="Cambria Math"/>
                          </a:rPr>
                          <m:t>𝟏𝟖</m:t>
                        </m:r>
                      </m:e>
                    </m:rad>
                    <m:r>
                      <a:rPr lang="en-IE" sz="2800" b="1" i="1">
                        <a:solidFill>
                          <a:srgbClr val="0070C0"/>
                        </a:solidFill>
                        <a:latin typeface="Cambria Math"/>
                      </a:rPr>
                      <m:t> </m:t>
                    </m:r>
                  </m:oMath>
                </a14:m>
                <a:r>
                  <a:rPr lang="en-IE" sz="2800" b="1" dirty="0" smtClean="0">
                    <a:solidFill>
                      <a:srgbClr val="0070C0"/>
                    </a:solidFill>
                    <a:latin typeface="Cambria" panose="02040503050406030204" pitchFamily="18" charset="0"/>
                  </a:rPr>
                  <a:t>=3</a:t>
                </a:r>
                <a14:m>
                  <m:oMath xmlns:m="http://schemas.openxmlformats.org/officeDocument/2006/math">
                    <m:rad>
                      <m:radPr>
                        <m:degHide m:val="on"/>
                        <m:ctrlPr>
                          <a:rPr lang="en-IE" sz="2800" b="1" i="1">
                            <a:solidFill>
                              <a:srgbClr val="0070C0"/>
                            </a:solidFill>
                            <a:latin typeface="Cambria Math" panose="02040503050406030204" pitchFamily="18" charset="0"/>
                          </a:rPr>
                        </m:ctrlPr>
                      </m:radPr>
                      <m:deg/>
                      <m:e>
                        <m:r>
                          <a:rPr lang="en-IE" sz="2800" b="1" i="1" smtClean="0">
                            <a:solidFill>
                              <a:srgbClr val="0070C0"/>
                            </a:solidFill>
                            <a:latin typeface="Cambria Math"/>
                          </a:rPr>
                          <m:t>𝟐</m:t>
                        </m:r>
                      </m:e>
                    </m:rad>
                  </m:oMath>
                </a14:m>
                <a:r>
                  <a:rPr lang="en-IE" sz="2800" b="1" dirty="0" smtClean="0">
                    <a:solidFill>
                      <a:srgbClr val="0070C0"/>
                    </a:solidFill>
                    <a:latin typeface="Cambria" panose="02040503050406030204" pitchFamily="18"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6601268" y="1043418"/>
                <a:ext cx="2372729" cy="1529393"/>
              </a:xfrm>
              <a:prstGeom prst="rect">
                <a:avLst/>
              </a:prstGeom>
              <a:blipFill rotWithShape="1">
                <a:blip r:embed="rId3"/>
                <a:stretch>
                  <a:fillRect b="-6950"/>
                </a:stretch>
              </a:blipFill>
              <a:ln w="47625">
                <a:solidFill>
                  <a:srgbClr val="0070C0"/>
                </a:solidFill>
              </a:ln>
            </p:spPr>
            <p:txBody>
              <a:bodyPr/>
              <a:lstStyle/>
              <a:p>
                <a:r>
                  <a:rPr lang="en-IE">
                    <a:noFill/>
                  </a:rPr>
                  <a:t> </a:t>
                </a:r>
              </a:p>
            </p:txBody>
          </p:sp>
        </mc:Fallback>
      </mc:AlternateContent>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52" y="1043418"/>
            <a:ext cx="6359851" cy="4784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8" name="TextBox 7"/>
              <p:cNvSpPr txBox="1"/>
              <p:nvPr/>
            </p:nvSpPr>
            <p:spPr>
              <a:xfrm>
                <a:off x="395821" y="4906155"/>
                <a:ext cx="586635" cy="6789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b="1" i="1" smtClean="0">
                              <a:solidFill>
                                <a:srgbClr val="FF0000"/>
                              </a:solidFill>
                              <a:latin typeface="Cambria Math" panose="02040503050406030204" pitchFamily="18" charset="0"/>
                            </a:rPr>
                          </m:ctrlPr>
                        </m:radPr>
                        <m:deg/>
                        <m:e>
                          <m:r>
                            <a:rPr lang="en-IE" b="1" i="1" smtClean="0">
                              <a:solidFill>
                                <a:srgbClr val="FF0000"/>
                              </a:solidFill>
                              <a:latin typeface="Cambria Math"/>
                            </a:rPr>
                            <m:t>𝟐</m:t>
                          </m:r>
                        </m:e>
                      </m:rad>
                    </m:oMath>
                  </m:oMathPara>
                </a14:m>
                <a:endParaRPr lang="en-IE" b="1" dirty="0" smtClean="0">
                  <a:solidFill>
                    <a:srgbClr val="FF0000"/>
                  </a:solidFill>
                  <a:latin typeface="Cambria" panose="02040503050406030204" pitchFamily="18" charset="0"/>
                </a:endParaRPr>
              </a:p>
              <a:p>
                <a:endParaRPr lang="en-IE" dirty="0" smtClean="0">
                  <a:solidFill>
                    <a:srgbClr val="FF0000"/>
                  </a:solidFill>
                  <a:latin typeface="Cambria" panose="020405030504060302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95821" y="4906155"/>
                <a:ext cx="586635" cy="678968"/>
              </a:xfrm>
              <a:prstGeom prst="rect">
                <a:avLst/>
              </a:prstGeom>
              <a:blipFill rotWithShape="1">
                <a:blip r:embed="rId5"/>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034046" y="4495872"/>
                <a:ext cx="448443" cy="6789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b="1" i="1" smtClean="0">
                              <a:solidFill>
                                <a:srgbClr val="FF0000"/>
                              </a:solidFill>
                              <a:latin typeface="Cambria Math" panose="02040503050406030204" pitchFamily="18" charset="0"/>
                            </a:rPr>
                          </m:ctrlPr>
                        </m:radPr>
                        <m:deg/>
                        <m:e>
                          <m:r>
                            <a:rPr lang="en-IE" b="1" i="1" smtClean="0">
                              <a:solidFill>
                                <a:srgbClr val="FF0000"/>
                              </a:solidFill>
                              <a:latin typeface="Cambria Math"/>
                            </a:rPr>
                            <m:t>𝟐</m:t>
                          </m:r>
                        </m:e>
                      </m:rad>
                    </m:oMath>
                  </m:oMathPara>
                </a14:m>
                <a:endParaRPr lang="en-IE" b="1" dirty="0" smtClean="0">
                  <a:solidFill>
                    <a:srgbClr val="FF0000"/>
                  </a:solidFill>
                  <a:latin typeface="Cambria" panose="02040503050406030204" pitchFamily="18" charset="0"/>
                </a:endParaRPr>
              </a:p>
              <a:p>
                <a:endParaRPr lang="en-IE" dirty="0" smtClean="0">
                  <a:solidFill>
                    <a:srgbClr val="FF0000"/>
                  </a:solidFill>
                  <a:latin typeface="Cambria" panose="020405030504060302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034046" y="4495872"/>
                <a:ext cx="448443" cy="678968"/>
              </a:xfrm>
              <a:prstGeom prst="rect">
                <a:avLst/>
              </a:prstGeom>
              <a:blipFill rotWithShape="1">
                <a:blip r:embed="rId6"/>
                <a:stretch>
                  <a:fillRect r="-4110"/>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601267" y="1043418"/>
                <a:ext cx="2372729" cy="2002215"/>
              </a:xfrm>
              <a:prstGeom prst="rect">
                <a:avLst/>
              </a:prstGeom>
              <a:solidFill>
                <a:schemeClr val="accent3">
                  <a:lumMod val="20000"/>
                  <a:lumOff val="80000"/>
                </a:schemeClr>
              </a:solidFill>
              <a:ln w="47625">
                <a:solidFill>
                  <a:srgbClr val="0070C0"/>
                </a:solidFill>
              </a:ln>
            </p:spPr>
            <p:txBody>
              <a:bodyPr wrap="square" rtlCol="0">
                <a:spAutoFit/>
              </a:bodyPr>
              <a:lstStyle/>
              <a:p>
                <a14:m>
                  <m:oMath xmlns:m="http://schemas.openxmlformats.org/officeDocument/2006/math">
                    <m:r>
                      <a:rPr lang="en-IE" sz="2800" b="1" i="1" smtClean="0">
                        <a:solidFill>
                          <a:srgbClr val="0070C0"/>
                        </a:solidFill>
                        <a:latin typeface="Cambria Math"/>
                      </a:rPr>
                      <m:t>   </m:t>
                    </m:r>
                    <m:rad>
                      <m:radPr>
                        <m:degHide m:val="on"/>
                        <m:ctrlPr>
                          <a:rPr lang="en-IE" sz="2800" b="1" i="1">
                            <a:solidFill>
                              <a:srgbClr val="0070C0"/>
                            </a:solidFill>
                            <a:latin typeface="Cambria Math" panose="02040503050406030204" pitchFamily="18" charset="0"/>
                          </a:rPr>
                        </m:ctrlPr>
                      </m:radPr>
                      <m:deg/>
                      <m:e>
                        <m:r>
                          <a:rPr lang="en-IE" sz="2800" b="1" i="1">
                            <a:solidFill>
                              <a:srgbClr val="0070C0"/>
                            </a:solidFill>
                            <a:latin typeface="Cambria Math"/>
                          </a:rPr>
                          <m:t>𝟐</m:t>
                        </m:r>
                      </m:e>
                    </m:rad>
                    <m:r>
                      <a:rPr lang="en-IE" sz="2800" b="1" i="1">
                        <a:solidFill>
                          <a:srgbClr val="0070C0"/>
                        </a:solidFill>
                        <a:latin typeface="Cambria Math"/>
                      </a:rPr>
                      <m:t> </m:t>
                    </m:r>
                  </m:oMath>
                </a14:m>
                <a:r>
                  <a:rPr lang="en-IE" sz="2800" b="1" dirty="0">
                    <a:solidFill>
                      <a:srgbClr val="0070C0"/>
                    </a:solidFill>
                    <a:latin typeface="Cambria" panose="02040503050406030204" pitchFamily="18" charset="0"/>
                  </a:rPr>
                  <a:t>=1</a:t>
                </a:r>
                <a14:m>
                  <m:oMath xmlns:m="http://schemas.openxmlformats.org/officeDocument/2006/math">
                    <m:rad>
                      <m:radPr>
                        <m:degHide m:val="on"/>
                        <m:ctrlPr>
                          <a:rPr lang="en-IE" sz="2800" b="1" i="1">
                            <a:solidFill>
                              <a:srgbClr val="0070C0"/>
                            </a:solidFill>
                            <a:latin typeface="Cambria Math" panose="02040503050406030204" pitchFamily="18" charset="0"/>
                          </a:rPr>
                        </m:ctrlPr>
                      </m:radPr>
                      <m:deg/>
                      <m:e>
                        <m:r>
                          <a:rPr lang="en-IE" sz="2800" b="1" i="1">
                            <a:solidFill>
                              <a:srgbClr val="0070C0"/>
                            </a:solidFill>
                            <a:latin typeface="Cambria Math"/>
                          </a:rPr>
                          <m:t>𝟐</m:t>
                        </m:r>
                      </m:e>
                    </m:rad>
                  </m:oMath>
                </a14:m>
                <a:endParaRPr lang="en-IE" sz="2800" b="1" dirty="0">
                  <a:solidFill>
                    <a:srgbClr val="0070C0"/>
                  </a:solidFill>
                  <a:latin typeface="Cambria" panose="02040503050406030204" pitchFamily="18" charset="0"/>
                </a:endParaRPr>
              </a:p>
              <a:p>
                <a14:m>
                  <m:oMath xmlns:m="http://schemas.openxmlformats.org/officeDocument/2006/math">
                    <m:r>
                      <a:rPr lang="en-IE" sz="2800" b="1" i="1">
                        <a:solidFill>
                          <a:srgbClr val="0070C0"/>
                        </a:solidFill>
                        <a:latin typeface="Cambria Math"/>
                      </a:rPr>
                      <m:t>   </m:t>
                    </m:r>
                    <m:rad>
                      <m:radPr>
                        <m:degHide m:val="on"/>
                        <m:ctrlPr>
                          <a:rPr lang="en-IE" sz="2800" b="1" i="1">
                            <a:solidFill>
                              <a:srgbClr val="0070C0"/>
                            </a:solidFill>
                            <a:latin typeface="Cambria Math" panose="02040503050406030204" pitchFamily="18" charset="0"/>
                          </a:rPr>
                        </m:ctrlPr>
                      </m:radPr>
                      <m:deg/>
                      <m:e>
                        <m:r>
                          <a:rPr lang="en-IE" sz="2800" b="1" i="1">
                            <a:solidFill>
                              <a:srgbClr val="0070C0"/>
                            </a:solidFill>
                            <a:latin typeface="Cambria Math"/>
                          </a:rPr>
                          <m:t>𝟖</m:t>
                        </m:r>
                      </m:e>
                    </m:rad>
                    <m:r>
                      <a:rPr lang="en-IE" sz="2800" b="1" i="1">
                        <a:solidFill>
                          <a:srgbClr val="0070C0"/>
                        </a:solidFill>
                        <a:latin typeface="Cambria Math"/>
                      </a:rPr>
                      <m:t> </m:t>
                    </m:r>
                  </m:oMath>
                </a14:m>
                <a:r>
                  <a:rPr lang="en-IE" sz="2800" b="1" dirty="0">
                    <a:solidFill>
                      <a:srgbClr val="0070C0"/>
                    </a:solidFill>
                    <a:latin typeface="Cambria" panose="02040503050406030204" pitchFamily="18" charset="0"/>
                  </a:rPr>
                  <a:t>=2</a:t>
                </a:r>
                <a14:m>
                  <m:oMath xmlns:m="http://schemas.openxmlformats.org/officeDocument/2006/math">
                    <m:rad>
                      <m:radPr>
                        <m:degHide m:val="on"/>
                        <m:ctrlPr>
                          <a:rPr lang="en-IE" sz="2800" b="1" i="1">
                            <a:solidFill>
                              <a:srgbClr val="0070C0"/>
                            </a:solidFill>
                            <a:latin typeface="Cambria Math" panose="02040503050406030204" pitchFamily="18" charset="0"/>
                          </a:rPr>
                        </m:ctrlPr>
                      </m:radPr>
                      <m:deg/>
                      <m:e>
                        <m:r>
                          <a:rPr lang="en-IE" sz="2800" b="1" i="1">
                            <a:solidFill>
                              <a:srgbClr val="0070C0"/>
                            </a:solidFill>
                            <a:latin typeface="Cambria Math"/>
                          </a:rPr>
                          <m:t>𝟐</m:t>
                        </m:r>
                      </m:e>
                    </m:rad>
                  </m:oMath>
                </a14:m>
                <a:r>
                  <a:rPr lang="en-IE" sz="2800" b="1" dirty="0">
                    <a:solidFill>
                      <a:srgbClr val="0070C0"/>
                    </a:solidFill>
                    <a:latin typeface="Cambria" panose="02040503050406030204" pitchFamily="18" charset="0"/>
                  </a:rPr>
                  <a:t> </a:t>
                </a:r>
              </a:p>
              <a:p>
                <a14:m>
                  <m:oMath xmlns:m="http://schemas.openxmlformats.org/officeDocument/2006/math">
                    <m:rad>
                      <m:radPr>
                        <m:degHide m:val="on"/>
                        <m:ctrlPr>
                          <a:rPr lang="en-IE" sz="2800" b="1" i="1">
                            <a:solidFill>
                              <a:srgbClr val="0070C0"/>
                            </a:solidFill>
                            <a:latin typeface="Cambria Math" panose="02040503050406030204" pitchFamily="18" charset="0"/>
                          </a:rPr>
                        </m:ctrlPr>
                      </m:radPr>
                      <m:deg/>
                      <m:e>
                        <m:r>
                          <a:rPr lang="en-IE" sz="2800" b="1" i="1">
                            <a:solidFill>
                              <a:srgbClr val="0070C0"/>
                            </a:solidFill>
                            <a:latin typeface="Cambria Math"/>
                          </a:rPr>
                          <m:t>𝟏𝟖</m:t>
                        </m:r>
                      </m:e>
                    </m:rad>
                    <m:r>
                      <a:rPr lang="en-IE" sz="2800" b="1" i="1">
                        <a:solidFill>
                          <a:srgbClr val="0070C0"/>
                        </a:solidFill>
                        <a:latin typeface="Cambria Math"/>
                      </a:rPr>
                      <m:t> </m:t>
                    </m:r>
                  </m:oMath>
                </a14:m>
                <a:r>
                  <a:rPr lang="en-IE" sz="2800" b="1" dirty="0">
                    <a:solidFill>
                      <a:srgbClr val="0070C0"/>
                    </a:solidFill>
                    <a:latin typeface="Cambria" panose="02040503050406030204" pitchFamily="18" charset="0"/>
                  </a:rPr>
                  <a:t>=3</a:t>
                </a:r>
                <a14:m>
                  <m:oMath xmlns:m="http://schemas.openxmlformats.org/officeDocument/2006/math">
                    <m:rad>
                      <m:radPr>
                        <m:degHide m:val="on"/>
                        <m:ctrlPr>
                          <a:rPr lang="en-IE" sz="2800" b="1" i="1">
                            <a:solidFill>
                              <a:srgbClr val="0070C0"/>
                            </a:solidFill>
                            <a:latin typeface="Cambria Math" panose="02040503050406030204" pitchFamily="18" charset="0"/>
                          </a:rPr>
                        </m:ctrlPr>
                      </m:radPr>
                      <m:deg/>
                      <m:e>
                        <m:r>
                          <a:rPr lang="en-IE" sz="2800" b="1" i="1">
                            <a:solidFill>
                              <a:srgbClr val="0070C0"/>
                            </a:solidFill>
                            <a:latin typeface="Cambria Math"/>
                          </a:rPr>
                          <m:t>𝟐</m:t>
                        </m:r>
                      </m:e>
                    </m:rad>
                  </m:oMath>
                </a14:m>
                <a:r>
                  <a:rPr lang="en-IE" sz="2800" b="1" dirty="0">
                    <a:solidFill>
                      <a:srgbClr val="0070C0"/>
                    </a:solidFill>
                    <a:latin typeface="Cambria" panose="02040503050406030204" pitchFamily="18" charset="0"/>
                  </a:rPr>
                  <a:t> </a:t>
                </a:r>
              </a:p>
              <a:p>
                <a:r>
                  <a:rPr lang="en-IE" sz="2800" b="1" dirty="0" smtClean="0">
                    <a:solidFill>
                      <a:srgbClr val="0070C0"/>
                    </a:solidFill>
                    <a:latin typeface="Cambria" panose="02040503050406030204" pitchFamily="18" charset="0"/>
                  </a:rPr>
                  <a:t>          =4</a:t>
                </a:r>
                <a14:m>
                  <m:oMath xmlns:m="http://schemas.openxmlformats.org/officeDocument/2006/math">
                    <m:rad>
                      <m:radPr>
                        <m:degHide m:val="on"/>
                        <m:ctrlPr>
                          <a:rPr lang="en-IE" sz="2800" b="1" i="1" smtClean="0">
                            <a:solidFill>
                              <a:srgbClr val="0070C0"/>
                            </a:solidFill>
                            <a:latin typeface="Cambria Math" panose="02040503050406030204" pitchFamily="18" charset="0"/>
                          </a:rPr>
                        </m:ctrlPr>
                      </m:radPr>
                      <m:deg/>
                      <m:e>
                        <m:r>
                          <a:rPr lang="en-IE" sz="2800" b="1" i="1" smtClean="0">
                            <a:solidFill>
                              <a:srgbClr val="0070C0"/>
                            </a:solidFill>
                            <a:latin typeface="Cambria Math"/>
                          </a:rPr>
                          <m:t>𝟐</m:t>
                        </m:r>
                      </m:e>
                    </m:rad>
                  </m:oMath>
                </a14:m>
                <a:endParaRPr lang="en-IE" sz="2800" b="1" dirty="0" smtClean="0">
                  <a:solidFill>
                    <a:srgbClr val="0070C0"/>
                  </a:solidFill>
                  <a:latin typeface="Cambria" panose="020405030504060302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6601267" y="1043418"/>
                <a:ext cx="2372729" cy="2002215"/>
              </a:xfrm>
              <a:prstGeom prst="rect">
                <a:avLst/>
              </a:prstGeom>
              <a:blipFill rotWithShape="1">
                <a:blip r:embed="rId7"/>
                <a:stretch>
                  <a:fillRect b="-5045"/>
                </a:stretch>
              </a:blipFill>
              <a:ln w="47625">
                <a:solidFill>
                  <a:srgbClr val="0070C0"/>
                </a:solidFill>
              </a:ln>
            </p:spPr>
            <p:txBody>
              <a:bodyPr/>
              <a:lstStyle/>
              <a:p>
                <a:r>
                  <a:rPr lang="en-IE">
                    <a:noFill/>
                  </a:rPr>
                  <a:t> </a:t>
                </a:r>
              </a:p>
            </p:txBody>
          </p:sp>
        </mc:Fallback>
      </mc:AlternateContent>
      <p:sp>
        <p:nvSpPr>
          <p:cNvPr id="11" name="Right Triangle 10"/>
          <p:cNvSpPr/>
          <p:nvPr/>
        </p:nvSpPr>
        <p:spPr bwMode="auto">
          <a:xfrm rot="16200000">
            <a:off x="786482" y="3539855"/>
            <a:ext cx="1727713" cy="2208858"/>
          </a:xfrm>
          <a:prstGeom prst="rtTriangle">
            <a:avLst/>
          </a:prstGeom>
          <a:solidFill>
            <a:schemeClr val="accent3">
              <a:lumMod val="40000"/>
              <a:lumOff val="60000"/>
              <a:alpha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2400" b="0" i="0" u="none" strike="noStrike" cap="none" normalizeH="0" baseline="0" smtClean="0">
              <a:ln>
                <a:noFill/>
              </a:ln>
              <a:solidFill>
                <a:schemeClr val="tx1"/>
              </a:solidFill>
              <a:effectLst/>
              <a:latin typeface="Times New Roman" pitchFamily="18" charset="0"/>
            </a:endParaRPr>
          </a:p>
        </p:txBody>
      </p:sp>
      <mc:AlternateContent xmlns:mc="http://schemas.openxmlformats.org/markup-compatibility/2006" xmlns:a14="http://schemas.microsoft.com/office/drawing/2010/main">
        <mc:Choice Requires="a14">
          <p:sp>
            <p:nvSpPr>
              <p:cNvPr id="12" name="TextBox 11"/>
              <p:cNvSpPr txBox="1"/>
              <p:nvPr/>
            </p:nvSpPr>
            <p:spPr>
              <a:xfrm>
                <a:off x="1627212" y="4061982"/>
                <a:ext cx="448443" cy="6789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b="1" i="1" smtClean="0">
                              <a:solidFill>
                                <a:srgbClr val="FF0000"/>
                              </a:solidFill>
                              <a:latin typeface="Cambria Math" panose="02040503050406030204" pitchFamily="18" charset="0"/>
                            </a:rPr>
                          </m:ctrlPr>
                        </m:radPr>
                        <m:deg/>
                        <m:e>
                          <m:r>
                            <a:rPr lang="en-IE" b="1" i="1" smtClean="0">
                              <a:solidFill>
                                <a:srgbClr val="FF0000"/>
                              </a:solidFill>
                              <a:latin typeface="Cambria Math"/>
                            </a:rPr>
                            <m:t>𝟐</m:t>
                          </m:r>
                        </m:e>
                      </m:rad>
                    </m:oMath>
                  </m:oMathPara>
                </a14:m>
                <a:endParaRPr lang="en-IE" b="1" dirty="0" smtClean="0">
                  <a:solidFill>
                    <a:srgbClr val="FF0000"/>
                  </a:solidFill>
                  <a:latin typeface="Cambria" panose="02040503050406030204" pitchFamily="18" charset="0"/>
                </a:endParaRPr>
              </a:p>
              <a:p>
                <a:endParaRPr lang="en-IE" dirty="0" smtClean="0">
                  <a:solidFill>
                    <a:srgbClr val="FF0000"/>
                  </a:solidFill>
                  <a:latin typeface="Cambria" panose="020405030504060302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627212" y="4061982"/>
                <a:ext cx="448443" cy="678968"/>
              </a:xfrm>
              <a:prstGeom prst="rect">
                <a:avLst/>
              </a:prstGeom>
              <a:blipFill rotWithShape="1">
                <a:blip r:embed="rId8"/>
                <a:stretch>
                  <a:fillRect r="-4110"/>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141787" y="3681554"/>
                <a:ext cx="448443" cy="6789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b="1" i="1" smtClean="0">
                              <a:solidFill>
                                <a:srgbClr val="FF0000"/>
                              </a:solidFill>
                              <a:latin typeface="Cambria Math" panose="02040503050406030204" pitchFamily="18" charset="0"/>
                            </a:rPr>
                          </m:ctrlPr>
                        </m:radPr>
                        <m:deg/>
                        <m:e>
                          <m:r>
                            <a:rPr lang="en-IE" b="1" i="1" smtClean="0">
                              <a:solidFill>
                                <a:srgbClr val="FF0000"/>
                              </a:solidFill>
                              <a:latin typeface="Cambria Math"/>
                            </a:rPr>
                            <m:t>𝟐</m:t>
                          </m:r>
                        </m:e>
                      </m:rad>
                    </m:oMath>
                  </m:oMathPara>
                </a14:m>
                <a:endParaRPr lang="en-IE" b="1" dirty="0" smtClean="0">
                  <a:solidFill>
                    <a:srgbClr val="FF0000"/>
                  </a:solidFill>
                  <a:latin typeface="Cambria" panose="02040503050406030204" pitchFamily="18" charset="0"/>
                </a:endParaRPr>
              </a:p>
              <a:p>
                <a:endParaRPr lang="en-IE" dirty="0" smtClean="0">
                  <a:solidFill>
                    <a:srgbClr val="FF0000"/>
                  </a:solidFill>
                  <a:latin typeface="Cambria" panose="02040503050406030204" pitchFamily="18"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2141787" y="3681554"/>
                <a:ext cx="448443" cy="678968"/>
              </a:xfrm>
              <a:prstGeom prst="rect">
                <a:avLst/>
              </a:prstGeom>
              <a:blipFill rotWithShape="1">
                <a:blip r:embed="rId9"/>
                <a:stretch>
                  <a:fillRect r="-4054"/>
                </a:stretch>
              </a:blipFill>
            </p:spPr>
            <p:txBody>
              <a:bodyPr/>
              <a:lstStyle/>
              <a:p>
                <a:r>
                  <a:rPr lang="en-IE">
                    <a:noFill/>
                  </a:rPr>
                  <a:t> </a:t>
                </a:r>
              </a:p>
            </p:txBody>
          </p:sp>
        </mc:Fallback>
      </mc:AlternateContent>
      <p:sp>
        <p:nvSpPr>
          <p:cNvPr id="14" name="TextBox 13"/>
          <p:cNvSpPr txBox="1"/>
          <p:nvPr/>
        </p:nvSpPr>
        <p:spPr>
          <a:xfrm>
            <a:off x="1545324" y="5739116"/>
            <a:ext cx="397866" cy="523220"/>
          </a:xfrm>
          <a:prstGeom prst="rect">
            <a:avLst/>
          </a:prstGeom>
          <a:noFill/>
        </p:spPr>
        <p:txBody>
          <a:bodyPr wrap="none" rtlCol="0">
            <a:spAutoFit/>
          </a:bodyPr>
          <a:lstStyle/>
          <a:p>
            <a:r>
              <a:rPr lang="en-IE" sz="2800" b="1" dirty="0">
                <a:solidFill>
                  <a:schemeClr val="accent6"/>
                </a:solidFill>
                <a:latin typeface="Cambria" panose="02040503050406030204" pitchFamily="18" charset="0"/>
              </a:rPr>
              <a:t>4</a:t>
            </a:r>
            <a:endParaRPr lang="en-IE" sz="2800" b="1" dirty="0" smtClean="0">
              <a:solidFill>
                <a:schemeClr val="accent6"/>
              </a:solidFill>
              <a:latin typeface="Cambria" panose="02040503050406030204" pitchFamily="18" charset="0"/>
            </a:endParaRPr>
          </a:p>
        </p:txBody>
      </p:sp>
      <p:sp>
        <p:nvSpPr>
          <p:cNvPr id="15" name="TextBox 14"/>
          <p:cNvSpPr txBox="1"/>
          <p:nvPr/>
        </p:nvSpPr>
        <p:spPr>
          <a:xfrm>
            <a:off x="2795711" y="4307452"/>
            <a:ext cx="397866" cy="523220"/>
          </a:xfrm>
          <a:prstGeom prst="rect">
            <a:avLst/>
          </a:prstGeom>
          <a:noFill/>
        </p:spPr>
        <p:txBody>
          <a:bodyPr wrap="none" rtlCol="0">
            <a:spAutoFit/>
          </a:bodyPr>
          <a:lstStyle/>
          <a:p>
            <a:r>
              <a:rPr lang="en-IE" sz="2800" b="1" dirty="0" smtClean="0">
                <a:solidFill>
                  <a:schemeClr val="accent6"/>
                </a:solidFill>
                <a:latin typeface="Cambria" panose="02040503050406030204" pitchFamily="18" charset="0"/>
              </a:rPr>
              <a:t>4</a:t>
            </a:r>
          </a:p>
        </p:txBody>
      </p:sp>
      <p:grpSp>
        <p:nvGrpSpPr>
          <p:cNvPr id="16" name="Group 15"/>
          <p:cNvGrpSpPr/>
          <p:nvPr/>
        </p:nvGrpSpPr>
        <p:grpSpPr>
          <a:xfrm>
            <a:off x="2491232" y="5099850"/>
            <a:ext cx="197996" cy="339241"/>
            <a:chOff x="3155326" y="3619567"/>
            <a:chExt cx="197996" cy="339241"/>
          </a:xfrm>
        </p:grpSpPr>
        <p:cxnSp>
          <p:nvCxnSpPr>
            <p:cNvPr id="17" name="Straight Connector 16"/>
            <p:cNvCxnSpPr/>
            <p:nvPr/>
          </p:nvCxnSpPr>
          <p:spPr bwMode="auto">
            <a:xfrm>
              <a:off x="3335828" y="3619567"/>
              <a:ext cx="0" cy="339241"/>
            </a:xfrm>
            <a:prstGeom prst="line">
              <a:avLst/>
            </a:prstGeom>
            <a:solidFill>
              <a:schemeClr val="hlink">
                <a:alpha val="64999"/>
              </a:schemeClr>
            </a:solidFill>
            <a:ln w="2857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flipH="1">
              <a:off x="3155326" y="3943114"/>
              <a:ext cx="197996" cy="0"/>
            </a:xfrm>
            <a:prstGeom prst="line">
              <a:avLst/>
            </a:prstGeom>
            <a:solidFill>
              <a:schemeClr val="hlink">
                <a:alpha val="64999"/>
              </a:schemeClr>
            </a:solidFill>
            <a:ln w="28575" cap="flat" cmpd="sng" algn="ctr">
              <a:solidFill>
                <a:schemeClr val="tx1"/>
              </a:solidFill>
              <a:prstDash val="solid"/>
              <a:round/>
              <a:headEnd type="none" w="med" len="med"/>
              <a:tailEnd type="none" w="med" len="med"/>
            </a:ln>
            <a:effectLst/>
          </p:spPr>
        </p:cxnSp>
      </p:grpSp>
      <mc:AlternateContent xmlns:mc="http://schemas.openxmlformats.org/markup-compatibility/2006" xmlns:a14="http://schemas.microsoft.com/office/drawing/2010/main">
        <mc:Choice Requires="a14">
          <p:sp>
            <p:nvSpPr>
              <p:cNvPr id="19" name="TextBox 18"/>
              <p:cNvSpPr txBox="1"/>
              <p:nvPr/>
            </p:nvSpPr>
            <p:spPr>
              <a:xfrm>
                <a:off x="6601266" y="1066373"/>
                <a:ext cx="2372729" cy="1979260"/>
              </a:xfrm>
              <a:prstGeom prst="rect">
                <a:avLst/>
              </a:prstGeom>
              <a:solidFill>
                <a:schemeClr val="accent3">
                  <a:lumMod val="20000"/>
                  <a:lumOff val="80000"/>
                </a:schemeClr>
              </a:solidFill>
              <a:ln w="47625">
                <a:solidFill>
                  <a:srgbClr val="0070C0"/>
                </a:solidFill>
              </a:ln>
            </p:spPr>
            <p:txBody>
              <a:bodyPr wrap="square" rtlCol="0" anchor="ctr">
                <a:spAutoFit/>
              </a:bodyPr>
              <a:lstStyle/>
              <a:p>
                <a:pPr algn="ctr"/>
                <a14:m>
                  <m:oMath xmlns:m="http://schemas.openxmlformats.org/officeDocument/2006/math">
                    <m:rad>
                      <m:radPr>
                        <m:degHide m:val="on"/>
                        <m:ctrlPr>
                          <a:rPr lang="en-IE" sz="2800" b="1" i="1" smtClean="0">
                            <a:solidFill>
                              <a:srgbClr val="0070C0"/>
                            </a:solidFill>
                            <a:latin typeface="Cambria Math" panose="02040503050406030204" pitchFamily="18" charset="0"/>
                          </a:rPr>
                        </m:ctrlPr>
                      </m:radPr>
                      <m:deg/>
                      <m:e>
                        <m:r>
                          <a:rPr lang="en-IE" sz="2800" b="1" i="1" smtClean="0">
                            <a:solidFill>
                              <a:srgbClr val="0070C0"/>
                            </a:solidFill>
                            <a:latin typeface="Cambria Math"/>
                          </a:rPr>
                          <m:t>𝟐</m:t>
                        </m:r>
                      </m:e>
                    </m:rad>
                  </m:oMath>
                </a14:m>
                <a:r>
                  <a:rPr lang="en-IE" sz="2800" b="1" dirty="0" smtClean="0">
                    <a:solidFill>
                      <a:srgbClr val="0070C0"/>
                    </a:solidFill>
                    <a:latin typeface="Cambria" panose="02040503050406030204" pitchFamily="18" charset="0"/>
                  </a:rPr>
                  <a:t>    =1</a:t>
                </a:r>
                <a14:m>
                  <m:oMath xmlns:m="http://schemas.openxmlformats.org/officeDocument/2006/math">
                    <m:rad>
                      <m:radPr>
                        <m:degHide m:val="on"/>
                        <m:ctrlPr>
                          <a:rPr lang="en-IE" sz="2800" b="1" i="1" smtClean="0">
                            <a:solidFill>
                              <a:srgbClr val="0070C0"/>
                            </a:solidFill>
                            <a:latin typeface="Cambria Math" panose="02040503050406030204" pitchFamily="18" charset="0"/>
                          </a:rPr>
                        </m:ctrlPr>
                      </m:radPr>
                      <m:deg/>
                      <m:e>
                        <m:r>
                          <a:rPr lang="en-IE" sz="2800" b="1" i="1" smtClean="0">
                            <a:solidFill>
                              <a:srgbClr val="0070C0"/>
                            </a:solidFill>
                            <a:latin typeface="Cambria Math"/>
                          </a:rPr>
                          <m:t>𝟐</m:t>
                        </m:r>
                      </m:e>
                    </m:rad>
                  </m:oMath>
                </a14:m>
                <a:r>
                  <a:rPr lang="en-IE" sz="2800" b="1" dirty="0" smtClean="0">
                    <a:solidFill>
                      <a:srgbClr val="0070C0"/>
                    </a:solidFill>
                    <a:latin typeface="Cambria" panose="02040503050406030204" pitchFamily="18" charset="0"/>
                  </a:rPr>
                  <a:t> </a:t>
                </a:r>
              </a:p>
              <a:p>
                <a:pPr algn="ctr"/>
                <a14:m>
                  <m:oMath xmlns:m="http://schemas.openxmlformats.org/officeDocument/2006/math">
                    <m:rad>
                      <m:radPr>
                        <m:degHide m:val="on"/>
                        <m:ctrlPr>
                          <a:rPr lang="en-IE" sz="2800" b="1" i="1" smtClean="0">
                            <a:solidFill>
                              <a:srgbClr val="0070C0"/>
                            </a:solidFill>
                            <a:latin typeface="Cambria Math" panose="02040503050406030204" pitchFamily="18" charset="0"/>
                          </a:rPr>
                        </m:ctrlPr>
                      </m:radPr>
                      <m:deg/>
                      <m:e>
                        <m:r>
                          <a:rPr lang="en-IE" sz="2800" b="1" i="1" smtClean="0">
                            <a:solidFill>
                              <a:srgbClr val="0070C0"/>
                            </a:solidFill>
                            <a:latin typeface="Cambria Math"/>
                          </a:rPr>
                          <m:t>𝟖</m:t>
                        </m:r>
                      </m:e>
                    </m:rad>
                  </m:oMath>
                </a14:m>
                <a:r>
                  <a:rPr lang="en-IE" sz="2800" b="1" dirty="0" smtClean="0">
                    <a:solidFill>
                      <a:srgbClr val="0070C0"/>
                    </a:solidFill>
                    <a:latin typeface="Cambria" panose="02040503050406030204" pitchFamily="18" charset="0"/>
                  </a:rPr>
                  <a:t>    =2</a:t>
                </a:r>
                <a14:m>
                  <m:oMath xmlns:m="http://schemas.openxmlformats.org/officeDocument/2006/math">
                    <m:rad>
                      <m:radPr>
                        <m:degHide m:val="on"/>
                        <m:ctrlPr>
                          <a:rPr lang="en-IE" sz="2800" b="1" i="1">
                            <a:solidFill>
                              <a:srgbClr val="0070C0"/>
                            </a:solidFill>
                            <a:latin typeface="Cambria Math" panose="02040503050406030204" pitchFamily="18" charset="0"/>
                          </a:rPr>
                        </m:ctrlPr>
                      </m:radPr>
                      <m:deg/>
                      <m:e>
                        <m:r>
                          <a:rPr lang="en-IE" sz="2800" b="1" i="1">
                            <a:solidFill>
                              <a:srgbClr val="0070C0"/>
                            </a:solidFill>
                            <a:latin typeface="Cambria Math"/>
                          </a:rPr>
                          <m:t>𝟐</m:t>
                        </m:r>
                      </m:e>
                    </m:rad>
                  </m:oMath>
                </a14:m>
                <a:endParaRPr lang="en-IE" sz="2800" b="1" dirty="0" smtClean="0">
                  <a:solidFill>
                    <a:srgbClr val="0070C0"/>
                  </a:solidFill>
                  <a:latin typeface="Cambria" panose="02040503050406030204" pitchFamily="18" charset="0"/>
                </a:endParaRPr>
              </a:p>
              <a:p>
                <a:pPr algn="ctr"/>
                <a14:m>
                  <m:oMath xmlns:m="http://schemas.openxmlformats.org/officeDocument/2006/math">
                    <m:rad>
                      <m:radPr>
                        <m:degHide m:val="on"/>
                        <m:ctrlPr>
                          <a:rPr lang="en-IE" sz="2800" b="1" i="1" smtClean="0">
                            <a:solidFill>
                              <a:srgbClr val="0070C0"/>
                            </a:solidFill>
                            <a:latin typeface="Cambria Math" panose="02040503050406030204" pitchFamily="18" charset="0"/>
                          </a:rPr>
                        </m:ctrlPr>
                      </m:radPr>
                      <m:deg/>
                      <m:e>
                        <m:r>
                          <a:rPr lang="en-IE" sz="2800" b="1" i="1" smtClean="0">
                            <a:solidFill>
                              <a:srgbClr val="0070C0"/>
                            </a:solidFill>
                            <a:latin typeface="Cambria Math"/>
                          </a:rPr>
                          <m:t>𝟏𝟖</m:t>
                        </m:r>
                      </m:e>
                    </m:rad>
                  </m:oMath>
                </a14:m>
                <a:r>
                  <a:rPr lang="en-IE" sz="2800" b="1" dirty="0" smtClean="0">
                    <a:solidFill>
                      <a:srgbClr val="0070C0"/>
                    </a:solidFill>
                    <a:latin typeface="Cambria" panose="02040503050406030204" pitchFamily="18" charset="0"/>
                  </a:rPr>
                  <a:t> =3</a:t>
                </a:r>
                <a14:m>
                  <m:oMath xmlns:m="http://schemas.openxmlformats.org/officeDocument/2006/math">
                    <m:rad>
                      <m:radPr>
                        <m:degHide m:val="on"/>
                        <m:ctrlPr>
                          <a:rPr lang="en-IE" sz="2800" b="1" i="1">
                            <a:solidFill>
                              <a:srgbClr val="0070C0"/>
                            </a:solidFill>
                            <a:latin typeface="Cambria Math" panose="02040503050406030204" pitchFamily="18" charset="0"/>
                          </a:rPr>
                        </m:ctrlPr>
                      </m:radPr>
                      <m:deg/>
                      <m:e>
                        <m:r>
                          <a:rPr lang="en-IE" sz="2800" b="1" i="1">
                            <a:solidFill>
                              <a:srgbClr val="0070C0"/>
                            </a:solidFill>
                            <a:latin typeface="Cambria Math"/>
                          </a:rPr>
                          <m:t>𝟐</m:t>
                        </m:r>
                      </m:e>
                    </m:rad>
                  </m:oMath>
                </a14:m>
                <a:endParaRPr lang="en-IE" sz="2800" b="1" dirty="0" smtClean="0">
                  <a:solidFill>
                    <a:srgbClr val="0070C0"/>
                  </a:solidFill>
                  <a:latin typeface="Cambria" panose="02040503050406030204" pitchFamily="18" charset="0"/>
                </a:endParaRPr>
              </a:p>
              <a:p>
                <a:pPr algn="ctr"/>
                <a14:m>
                  <m:oMath xmlns:m="http://schemas.openxmlformats.org/officeDocument/2006/math">
                    <m:rad>
                      <m:radPr>
                        <m:degHide m:val="on"/>
                        <m:ctrlPr>
                          <a:rPr lang="en-IE" sz="2800" b="1" i="1" smtClean="0">
                            <a:solidFill>
                              <a:srgbClr val="0070C0"/>
                            </a:solidFill>
                            <a:latin typeface="Cambria Math" panose="02040503050406030204" pitchFamily="18" charset="0"/>
                          </a:rPr>
                        </m:ctrlPr>
                      </m:radPr>
                      <m:deg/>
                      <m:e>
                        <m:r>
                          <a:rPr lang="en-IE" sz="2800" b="1" i="1" smtClean="0">
                            <a:solidFill>
                              <a:srgbClr val="0070C0"/>
                            </a:solidFill>
                            <a:latin typeface="Cambria Math"/>
                          </a:rPr>
                          <m:t>𝟑𝟐</m:t>
                        </m:r>
                      </m:e>
                    </m:rad>
                  </m:oMath>
                </a14:m>
                <a:r>
                  <a:rPr lang="en-IE" sz="2800" b="1" dirty="0" smtClean="0">
                    <a:solidFill>
                      <a:srgbClr val="0070C0"/>
                    </a:solidFill>
                    <a:latin typeface="Cambria" panose="02040503050406030204" pitchFamily="18" charset="0"/>
                  </a:rPr>
                  <a:t> =4</a:t>
                </a:r>
                <a14:m>
                  <m:oMath xmlns:m="http://schemas.openxmlformats.org/officeDocument/2006/math">
                    <m:rad>
                      <m:radPr>
                        <m:degHide m:val="on"/>
                        <m:ctrlPr>
                          <a:rPr lang="en-IE" sz="2800" b="1" i="1">
                            <a:solidFill>
                              <a:srgbClr val="0070C0"/>
                            </a:solidFill>
                            <a:latin typeface="Cambria Math" panose="02040503050406030204" pitchFamily="18" charset="0"/>
                          </a:rPr>
                        </m:ctrlPr>
                      </m:radPr>
                      <m:deg/>
                      <m:e>
                        <m:r>
                          <a:rPr lang="en-IE" sz="2800" b="1" i="1">
                            <a:solidFill>
                              <a:srgbClr val="0070C0"/>
                            </a:solidFill>
                            <a:latin typeface="Cambria Math"/>
                          </a:rPr>
                          <m:t>𝟐</m:t>
                        </m:r>
                      </m:e>
                    </m:rad>
                  </m:oMath>
                </a14:m>
                <a:endParaRPr lang="en-IE" sz="2800" b="1" dirty="0" smtClean="0">
                  <a:solidFill>
                    <a:srgbClr val="0070C0"/>
                  </a:solidFill>
                  <a:latin typeface="Cambria" panose="02040503050406030204" pitchFamily="18"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6601266" y="1066373"/>
                <a:ext cx="2372729" cy="1979260"/>
              </a:xfrm>
              <a:prstGeom prst="rect">
                <a:avLst/>
              </a:prstGeom>
              <a:blipFill rotWithShape="1">
                <a:blip r:embed="rId10"/>
                <a:stretch>
                  <a:fillRect b="-6607"/>
                </a:stretch>
              </a:blipFill>
              <a:ln w="47625">
                <a:solidFill>
                  <a:srgbClr val="0070C0"/>
                </a:solid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621431" y="3940170"/>
                <a:ext cx="983924" cy="1059136"/>
              </a:xfrm>
              <a:prstGeom prst="rect">
                <a:avLst/>
              </a:prstGeom>
              <a:noFill/>
            </p:spPr>
            <p:txBody>
              <a:bodyPr wrap="none" rtlCol="0">
                <a:spAutoFit/>
              </a:bodyPr>
              <a:lstStyle/>
              <a:p>
                <a:r>
                  <a:rPr lang="en-IE" sz="3000" b="1" dirty="0" smtClean="0">
                    <a:solidFill>
                      <a:srgbClr val="FF0000"/>
                    </a:solidFill>
                    <a:latin typeface="Cambria" panose="02040503050406030204" pitchFamily="18" charset="0"/>
                  </a:rPr>
                  <a:t> </a:t>
                </a:r>
                <a14:m>
                  <m:oMath xmlns:m="http://schemas.openxmlformats.org/officeDocument/2006/math">
                    <m:rad>
                      <m:radPr>
                        <m:degHide m:val="on"/>
                        <m:ctrlPr>
                          <a:rPr lang="en-IE" sz="3000" b="1" i="1">
                            <a:solidFill>
                              <a:srgbClr val="FF0000"/>
                            </a:solidFill>
                            <a:latin typeface="Cambria Math" panose="02040503050406030204" pitchFamily="18" charset="0"/>
                          </a:rPr>
                        </m:ctrlPr>
                      </m:radPr>
                      <m:deg/>
                      <m:e>
                        <m:r>
                          <a:rPr lang="en-IE" sz="3000" b="1" i="1" smtClean="0">
                            <a:solidFill>
                              <a:srgbClr val="FF0000"/>
                            </a:solidFill>
                            <a:latin typeface="Cambria Math"/>
                          </a:rPr>
                          <m:t>𝟑𝟐</m:t>
                        </m:r>
                      </m:e>
                    </m:rad>
                  </m:oMath>
                </a14:m>
                <a:endParaRPr lang="en-IE" sz="3000" b="1" dirty="0" smtClean="0">
                  <a:solidFill>
                    <a:srgbClr val="FF0000"/>
                  </a:solidFill>
                  <a:latin typeface="Cambria" panose="02040503050406030204" pitchFamily="18" charset="0"/>
                </a:endParaRPr>
              </a:p>
              <a:p>
                <a:endParaRPr lang="en-IE" sz="3000" dirty="0" smtClean="0">
                  <a:solidFill>
                    <a:srgbClr val="FF0000"/>
                  </a:solidFill>
                  <a:latin typeface="Cambria" panose="02040503050406030204" pitchFamily="18"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621431" y="3940170"/>
                <a:ext cx="983924" cy="1059136"/>
              </a:xfrm>
              <a:prstGeom prst="rect">
                <a:avLst/>
              </a:prstGeom>
              <a:blipFill rotWithShape="1">
                <a:blip r:embed="rId11"/>
                <a:stretch>
                  <a:fillRect/>
                </a:stretch>
              </a:blipFill>
            </p:spPr>
            <p:txBody>
              <a:bodyPr/>
              <a:lstStyle/>
              <a:p>
                <a:r>
                  <a:rPr lang="en-IE">
                    <a:noFill/>
                  </a:rPr>
                  <a:t> </a:t>
                </a:r>
              </a:p>
            </p:txBody>
          </p:sp>
        </mc:Fallback>
      </mc:AlternateContent>
      <p:sp>
        <p:nvSpPr>
          <p:cNvPr id="21" name="Right Triangle 20"/>
          <p:cNvSpPr/>
          <p:nvPr/>
        </p:nvSpPr>
        <p:spPr bwMode="auto">
          <a:xfrm rot="16200000">
            <a:off x="578253" y="5008009"/>
            <a:ext cx="428787" cy="612468"/>
          </a:xfrm>
          <a:prstGeom prst="rtTriangle">
            <a:avLst/>
          </a:prstGeom>
          <a:solidFill>
            <a:schemeClr val="accent3">
              <a:lumMod val="40000"/>
              <a:lumOff val="60000"/>
              <a:alpha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2400" b="0" i="0" u="none" strike="noStrike" cap="none" normalizeH="0" baseline="0" smtClean="0">
              <a:ln>
                <a:noFill/>
              </a:ln>
              <a:solidFill>
                <a:schemeClr val="tx1"/>
              </a:solidFill>
              <a:effectLst/>
              <a:latin typeface="Times New Roman" pitchFamily="18" charset="0"/>
            </a:endParaRPr>
          </a:p>
        </p:txBody>
      </p:sp>
      <p:sp>
        <p:nvSpPr>
          <p:cNvPr id="22" name="Right Triangle 21"/>
          <p:cNvSpPr/>
          <p:nvPr/>
        </p:nvSpPr>
        <p:spPr bwMode="auto">
          <a:xfrm rot="16200000">
            <a:off x="664668" y="4550346"/>
            <a:ext cx="839579" cy="1085509"/>
          </a:xfrm>
          <a:prstGeom prst="rtTriangle">
            <a:avLst/>
          </a:prstGeom>
          <a:solidFill>
            <a:schemeClr val="accent3">
              <a:lumMod val="40000"/>
              <a:lumOff val="60000"/>
              <a:alpha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2400" b="0" i="0" u="none" strike="noStrike" cap="none" normalizeH="0" baseline="0" smtClean="0">
              <a:ln>
                <a:noFill/>
              </a:ln>
              <a:solidFill>
                <a:schemeClr val="tx1"/>
              </a:solidFill>
              <a:effectLst/>
              <a:latin typeface="Times New Roman" pitchFamily="18" charset="0"/>
            </a:endParaRPr>
          </a:p>
        </p:txBody>
      </p:sp>
      <p:sp>
        <p:nvSpPr>
          <p:cNvPr id="23" name="Right Triangle 22"/>
          <p:cNvSpPr/>
          <p:nvPr/>
        </p:nvSpPr>
        <p:spPr bwMode="auto">
          <a:xfrm rot="16200000">
            <a:off x="730236" y="4006274"/>
            <a:ext cx="1302099" cy="1707836"/>
          </a:xfrm>
          <a:prstGeom prst="rtTriangle">
            <a:avLst/>
          </a:prstGeom>
          <a:solidFill>
            <a:schemeClr val="accent3">
              <a:lumMod val="40000"/>
              <a:lumOff val="60000"/>
              <a:alpha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2400" b="0" i="0" u="none" strike="noStrike" cap="none" normalizeH="0" baseline="0" smtClean="0">
              <a:ln>
                <a:noFill/>
              </a:ln>
              <a:solidFill>
                <a:schemeClr val="tx1"/>
              </a:solidFill>
              <a:effectLst/>
              <a:latin typeface="Times New Roman" pitchFamily="18" charset="0"/>
            </a:endParaRPr>
          </a:p>
        </p:txBody>
      </p:sp>
      <p:sp>
        <p:nvSpPr>
          <p:cNvPr id="24" name="TextBox 23"/>
          <p:cNvSpPr txBox="1"/>
          <p:nvPr/>
        </p:nvSpPr>
        <p:spPr>
          <a:xfrm>
            <a:off x="707093" y="5563639"/>
            <a:ext cx="336952" cy="400110"/>
          </a:xfrm>
          <a:prstGeom prst="rect">
            <a:avLst/>
          </a:prstGeom>
          <a:noFill/>
        </p:spPr>
        <p:txBody>
          <a:bodyPr wrap="none" rtlCol="0">
            <a:spAutoFit/>
          </a:bodyPr>
          <a:lstStyle/>
          <a:p>
            <a:r>
              <a:rPr lang="en-IE" sz="2000" b="1" dirty="0">
                <a:solidFill>
                  <a:schemeClr val="accent6"/>
                </a:solidFill>
                <a:latin typeface="Cambria" panose="02040503050406030204" pitchFamily="18" charset="0"/>
              </a:rPr>
              <a:t>1</a:t>
            </a:r>
            <a:endParaRPr lang="en-IE" sz="2000" b="1" dirty="0" smtClean="0">
              <a:solidFill>
                <a:schemeClr val="accent6"/>
              </a:solidFill>
              <a:latin typeface="Cambria" panose="02040503050406030204" pitchFamily="18" charset="0"/>
            </a:endParaRPr>
          </a:p>
        </p:txBody>
      </p:sp>
      <p:sp>
        <p:nvSpPr>
          <p:cNvPr id="25" name="TextBox 24"/>
          <p:cNvSpPr txBox="1"/>
          <p:nvPr/>
        </p:nvSpPr>
        <p:spPr>
          <a:xfrm>
            <a:off x="1126507" y="5083929"/>
            <a:ext cx="336952" cy="400110"/>
          </a:xfrm>
          <a:prstGeom prst="rect">
            <a:avLst/>
          </a:prstGeom>
          <a:noFill/>
        </p:spPr>
        <p:txBody>
          <a:bodyPr wrap="none" rtlCol="0">
            <a:spAutoFit/>
          </a:bodyPr>
          <a:lstStyle/>
          <a:p>
            <a:r>
              <a:rPr lang="en-IE" sz="2000" b="1" dirty="0">
                <a:solidFill>
                  <a:schemeClr val="accent6"/>
                </a:solidFill>
                <a:latin typeface="Cambria" panose="02040503050406030204" pitchFamily="18" charset="0"/>
              </a:rPr>
              <a:t>1</a:t>
            </a:r>
            <a:endParaRPr lang="en-IE" sz="2000" b="1" dirty="0" smtClean="0">
              <a:solidFill>
                <a:schemeClr val="accent6"/>
              </a:solidFill>
              <a:latin typeface="Cambria" panose="02040503050406030204" pitchFamily="18" charset="0"/>
            </a:endParaRPr>
          </a:p>
        </p:txBody>
      </p:sp>
      <p:sp>
        <p:nvSpPr>
          <p:cNvPr id="26" name="TextBox 25"/>
          <p:cNvSpPr txBox="1"/>
          <p:nvPr/>
        </p:nvSpPr>
        <p:spPr>
          <a:xfrm>
            <a:off x="944917" y="5740469"/>
            <a:ext cx="336952" cy="400110"/>
          </a:xfrm>
          <a:prstGeom prst="rect">
            <a:avLst/>
          </a:prstGeom>
          <a:noFill/>
        </p:spPr>
        <p:txBody>
          <a:bodyPr wrap="none" rtlCol="0">
            <a:spAutoFit/>
          </a:bodyPr>
          <a:lstStyle/>
          <a:p>
            <a:r>
              <a:rPr lang="en-IE" sz="2000" b="1" dirty="0">
                <a:solidFill>
                  <a:schemeClr val="accent6"/>
                </a:solidFill>
                <a:latin typeface="Cambria" panose="02040503050406030204" pitchFamily="18" charset="0"/>
              </a:rPr>
              <a:t>2</a:t>
            </a:r>
            <a:endParaRPr lang="en-IE" sz="2000" b="1" dirty="0" smtClean="0">
              <a:solidFill>
                <a:schemeClr val="accent6"/>
              </a:solidFill>
              <a:latin typeface="Cambria" panose="02040503050406030204" pitchFamily="18" charset="0"/>
            </a:endParaRPr>
          </a:p>
        </p:txBody>
      </p:sp>
      <p:sp>
        <p:nvSpPr>
          <p:cNvPr id="27" name="TextBox 26"/>
          <p:cNvSpPr txBox="1"/>
          <p:nvPr/>
        </p:nvSpPr>
        <p:spPr>
          <a:xfrm>
            <a:off x="1638574" y="4914133"/>
            <a:ext cx="336952" cy="400110"/>
          </a:xfrm>
          <a:prstGeom prst="rect">
            <a:avLst/>
          </a:prstGeom>
          <a:noFill/>
        </p:spPr>
        <p:txBody>
          <a:bodyPr wrap="none" rtlCol="0">
            <a:spAutoFit/>
          </a:bodyPr>
          <a:lstStyle/>
          <a:p>
            <a:r>
              <a:rPr lang="en-IE" sz="2000" b="1" dirty="0">
                <a:solidFill>
                  <a:schemeClr val="accent6"/>
                </a:solidFill>
                <a:latin typeface="Cambria" panose="02040503050406030204" pitchFamily="18" charset="0"/>
              </a:rPr>
              <a:t>2</a:t>
            </a:r>
            <a:endParaRPr lang="en-IE" sz="2000" b="1" dirty="0" smtClean="0">
              <a:solidFill>
                <a:schemeClr val="accent6"/>
              </a:solidFill>
              <a:latin typeface="Cambria" panose="02040503050406030204" pitchFamily="18" charset="0"/>
            </a:endParaRPr>
          </a:p>
        </p:txBody>
      </p:sp>
      <p:sp>
        <p:nvSpPr>
          <p:cNvPr id="28" name="TextBox 27"/>
          <p:cNvSpPr txBox="1"/>
          <p:nvPr/>
        </p:nvSpPr>
        <p:spPr>
          <a:xfrm>
            <a:off x="2244840" y="4620171"/>
            <a:ext cx="367408" cy="461665"/>
          </a:xfrm>
          <a:prstGeom prst="rect">
            <a:avLst/>
          </a:prstGeom>
          <a:noFill/>
        </p:spPr>
        <p:txBody>
          <a:bodyPr wrap="none" rtlCol="0">
            <a:spAutoFit/>
          </a:bodyPr>
          <a:lstStyle/>
          <a:p>
            <a:r>
              <a:rPr lang="en-IE" sz="2400" b="1" dirty="0">
                <a:solidFill>
                  <a:schemeClr val="accent6"/>
                </a:solidFill>
                <a:latin typeface="Cambria" panose="02040503050406030204" pitchFamily="18" charset="0"/>
              </a:rPr>
              <a:t>3</a:t>
            </a:r>
            <a:endParaRPr lang="en-IE" sz="2400" b="1" dirty="0" smtClean="0">
              <a:solidFill>
                <a:schemeClr val="accent6"/>
              </a:solidFill>
              <a:latin typeface="Cambria" panose="02040503050406030204" pitchFamily="18" charset="0"/>
            </a:endParaRPr>
          </a:p>
        </p:txBody>
      </p:sp>
      <p:sp>
        <p:nvSpPr>
          <p:cNvPr id="29" name="TextBox 28"/>
          <p:cNvSpPr txBox="1"/>
          <p:nvPr/>
        </p:nvSpPr>
        <p:spPr>
          <a:xfrm>
            <a:off x="1351863" y="5711837"/>
            <a:ext cx="367408" cy="461665"/>
          </a:xfrm>
          <a:prstGeom prst="rect">
            <a:avLst/>
          </a:prstGeom>
          <a:noFill/>
        </p:spPr>
        <p:txBody>
          <a:bodyPr wrap="none" rtlCol="0">
            <a:spAutoFit/>
          </a:bodyPr>
          <a:lstStyle/>
          <a:p>
            <a:r>
              <a:rPr lang="en-IE" sz="2400" b="1" dirty="0">
                <a:solidFill>
                  <a:schemeClr val="accent6"/>
                </a:solidFill>
                <a:latin typeface="Cambria" panose="02040503050406030204" pitchFamily="18" charset="0"/>
              </a:rPr>
              <a:t>3</a:t>
            </a:r>
            <a:endParaRPr lang="en-IE" sz="2400" b="1" dirty="0" smtClean="0">
              <a:solidFill>
                <a:schemeClr val="accent6"/>
              </a:solidFill>
              <a:latin typeface="Cambria" panose="02040503050406030204" pitchFamily="18" charset="0"/>
            </a:endParaRPr>
          </a:p>
        </p:txBody>
      </p:sp>
    </p:spTree>
    <p:extLst>
      <p:ext uri="{BB962C8B-B14F-4D97-AF65-F5344CB8AC3E}">
        <p14:creationId xmlns:p14="http://schemas.microsoft.com/office/powerpoint/2010/main" val="3937718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21"/>
                                        </p:tgtEl>
                                      </p:cBhvr>
                                    </p:animEffect>
                                    <p:set>
                                      <p:cBhvr>
                                        <p:cTn id="24" dur="1" fill="hold">
                                          <p:stCondLst>
                                            <p:cond delay="499"/>
                                          </p:stCondLst>
                                        </p:cTn>
                                        <p:tgtEl>
                                          <p:spTgt spid="21"/>
                                        </p:tgtEl>
                                        <p:attrNameLst>
                                          <p:attrName>style.visibility</p:attrName>
                                        </p:attrNameLst>
                                      </p:cBhvr>
                                      <p:to>
                                        <p:strVal val="hidden"/>
                                      </p:to>
                                    </p:set>
                                  </p:childTnLst>
                                </p:cTn>
                              </p:par>
                            </p:childTnLst>
                          </p:cTn>
                        </p:par>
                        <p:par>
                          <p:cTn id="25" fill="hold">
                            <p:stCondLst>
                              <p:cond delay="500"/>
                            </p:stCondLst>
                            <p:childTnLst>
                              <p:par>
                                <p:cTn id="26" presetID="10" presetClass="exit" presetSubtype="0" fill="hold" grpId="1" nodeType="afterEffect">
                                  <p:stCondLst>
                                    <p:cond delay="0"/>
                                  </p:stCondLst>
                                  <p:childTnLst>
                                    <p:animEffect transition="out" filter="fade">
                                      <p:cBhvr>
                                        <p:cTn id="27" dur="500"/>
                                        <p:tgtEl>
                                          <p:spTgt spid="24"/>
                                        </p:tgtEl>
                                      </p:cBhvr>
                                    </p:animEffect>
                                    <p:set>
                                      <p:cBhvr>
                                        <p:cTn id="28" dur="1" fill="hold">
                                          <p:stCondLst>
                                            <p:cond delay="499"/>
                                          </p:stCondLst>
                                        </p:cTn>
                                        <p:tgtEl>
                                          <p:spTgt spid="24"/>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25"/>
                                        </p:tgtEl>
                                      </p:cBhvr>
                                    </p:animEffect>
                                    <p:set>
                                      <p:cBhvr>
                                        <p:cTn id="31" dur="1" fill="hold">
                                          <p:stCondLst>
                                            <p:cond delay="499"/>
                                          </p:stCondLst>
                                        </p:cTn>
                                        <p:tgtEl>
                                          <p:spTgt spid="25"/>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26"/>
                                        </p:tgtEl>
                                      </p:cBhvr>
                                    </p:animEffect>
                                    <p:set>
                                      <p:cBhvr>
                                        <p:cTn id="54" dur="1" fill="hold">
                                          <p:stCondLst>
                                            <p:cond delay="499"/>
                                          </p:stCondLst>
                                        </p:cTn>
                                        <p:tgtEl>
                                          <p:spTgt spid="26"/>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27"/>
                                        </p:tgtEl>
                                      </p:cBhvr>
                                    </p:animEffect>
                                    <p:set>
                                      <p:cBhvr>
                                        <p:cTn id="57" dur="1" fill="hold">
                                          <p:stCondLst>
                                            <p:cond delay="499"/>
                                          </p:stCondLst>
                                        </p:cTn>
                                        <p:tgtEl>
                                          <p:spTgt spid="27"/>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22"/>
                                        </p:tgtEl>
                                      </p:cBhvr>
                                    </p:animEffect>
                                    <p:set>
                                      <p:cBhvr>
                                        <p:cTn id="62" dur="1" fill="hold">
                                          <p:stCondLst>
                                            <p:cond delay="499"/>
                                          </p:stCondLst>
                                        </p:cTn>
                                        <p:tgtEl>
                                          <p:spTgt spid="22"/>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childTnLst>
                          </p:cTn>
                        </p:par>
                        <p:par>
                          <p:cTn id="67" fill="hold">
                            <p:stCondLst>
                              <p:cond delay="0"/>
                            </p:stCondLst>
                            <p:childTnLst>
                              <p:par>
                                <p:cTn id="68" presetID="10" presetClass="entr" presetSubtype="0"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500"/>
                                        <p:tgtEl>
                                          <p:spTgt spid="12"/>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500"/>
                                        <p:tgtEl>
                                          <p:spTgt spid="2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500"/>
                                        <p:tgtEl>
                                          <p:spTgt spid="29"/>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grpId="1" nodeType="clickEffect">
                                  <p:stCondLst>
                                    <p:cond delay="0"/>
                                  </p:stCondLst>
                                  <p:childTnLst>
                                    <p:animEffect transition="out" filter="fade">
                                      <p:cBhvr>
                                        <p:cTn id="80" dur="500"/>
                                        <p:tgtEl>
                                          <p:spTgt spid="23"/>
                                        </p:tgtEl>
                                      </p:cBhvr>
                                    </p:animEffect>
                                    <p:set>
                                      <p:cBhvr>
                                        <p:cTn id="81" dur="1" fill="hold">
                                          <p:stCondLst>
                                            <p:cond delay="499"/>
                                          </p:stCondLst>
                                        </p:cTn>
                                        <p:tgtEl>
                                          <p:spTgt spid="23"/>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29"/>
                                        </p:tgtEl>
                                      </p:cBhvr>
                                    </p:animEffect>
                                    <p:set>
                                      <p:cBhvr>
                                        <p:cTn id="84" dur="1" fill="hold">
                                          <p:stCondLst>
                                            <p:cond delay="499"/>
                                          </p:stCondLst>
                                        </p:cTn>
                                        <p:tgtEl>
                                          <p:spTgt spid="29"/>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28"/>
                                        </p:tgtEl>
                                      </p:cBhvr>
                                    </p:animEffect>
                                    <p:set>
                                      <p:cBhvr>
                                        <p:cTn id="87" dur="1" fill="hold">
                                          <p:stCondLst>
                                            <p:cond delay="499"/>
                                          </p:stCondLst>
                                        </p:cTn>
                                        <p:tgtEl>
                                          <p:spTgt spid="28"/>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fade">
                                      <p:cBhvr>
                                        <p:cTn id="92" dur="500"/>
                                        <p:tgtEl>
                                          <p:spTgt spid="5"/>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13"/>
                                        </p:tgtEl>
                                        <p:attrNameLst>
                                          <p:attrName>style.visibility</p:attrName>
                                        </p:attrNameLst>
                                      </p:cBhvr>
                                      <p:to>
                                        <p:strVal val="visible"/>
                                      </p:to>
                                    </p:set>
                                    <p:animEffect transition="in" filter="fade">
                                      <p:cBhvr>
                                        <p:cTn id="97" dur="500"/>
                                        <p:tgtEl>
                                          <p:spTgt spid="13"/>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10"/>
                                        </p:tgtEl>
                                        <p:attrNameLst>
                                          <p:attrName>style.visibility</p:attrName>
                                        </p:attrNameLst>
                                      </p:cBhvr>
                                      <p:to>
                                        <p:strVal val="visible"/>
                                      </p:to>
                                    </p:set>
                                    <p:animEffect transition="in" filter="fade">
                                      <p:cBhvr>
                                        <p:cTn id="102" dur="500"/>
                                        <p:tgtEl>
                                          <p:spTgt spid="10"/>
                                        </p:tgtEl>
                                      </p:cBhvr>
                                    </p:animEffec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11"/>
                                        </p:tgtEl>
                                        <p:attrNameLst>
                                          <p:attrName>style.visibility</p:attrName>
                                        </p:attrNameLst>
                                      </p:cBhvr>
                                      <p:to>
                                        <p:strVal val="visible"/>
                                      </p:to>
                                    </p:set>
                                  </p:childTnLst>
                                </p:cTn>
                              </p:par>
                            </p:childTnLst>
                          </p:cTn>
                        </p:par>
                        <p:par>
                          <p:cTn id="107" fill="hold">
                            <p:stCondLst>
                              <p:cond delay="0"/>
                            </p:stCondLst>
                            <p:childTnLst>
                              <p:par>
                                <p:cTn id="108" presetID="10" presetClass="entr" presetSubtype="0"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Effect transition="in" filter="fade">
                                      <p:cBhvr>
                                        <p:cTn id="110" dur="500"/>
                                        <p:tgtEl>
                                          <p:spTgt spid="16"/>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14"/>
                                        </p:tgtEl>
                                        <p:attrNameLst>
                                          <p:attrName>style.visibility</p:attrName>
                                        </p:attrNameLst>
                                      </p:cBhvr>
                                      <p:to>
                                        <p:strVal val="visible"/>
                                      </p:to>
                                    </p:set>
                                    <p:animEffect transition="in" filter="fade">
                                      <p:cBhvr>
                                        <p:cTn id="115" dur="500"/>
                                        <p:tgtEl>
                                          <p:spTgt spid="14"/>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15"/>
                                        </p:tgtEl>
                                        <p:attrNameLst>
                                          <p:attrName>style.visibility</p:attrName>
                                        </p:attrNameLst>
                                      </p:cBhvr>
                                      <p:to>
                                        <p:strVal val="visible"/>
                                      </p:to>
                                    </p:set>
                                    <p:animEffect transition="in" filter="fade">
                                      <p:cBhvr>
                                        <p:cTn id="118" dur="500"/>
                                        <p:tgtEl>
                                          <p:spTgt spid="15"/>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19"/>
                                        </p:tgtEl>
                                        <p:attrNameLst>
                                          <p:attrName>style.visibility</p:attrName>
                                        </p:attrNameLst>
                                      </p:cBhvr>
                                      <p:to>
                                        <p:strVal val="visible"/>
                                      </p:to>
                                    </p:set>
                                    <p:animEffect transition="in" filter="fade">
                                      <p:cBhvr>
                                        <p:cTn id="123" dur="500"/>
                                        <p:tgtEl>
                                          <p:spTgt spid="19"/>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20"/>
                                        </p:tgtEl>
                                        <p:attrNameLst>
                                          <p:attrName>style.visibility</p:attrName>
                                        </p:attrNameLst>
                                      </p:cBhvr>
                                      <p:to>
                                        <p:strVal val="visible"/>
                                      </p:to>
                                    </p:set>
                                    <p:animEffect transition="in" filter="fade">
                                      <p:cBhvr>
                                        <p:cTn id="1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p:bldP spid="10" grpId="0" animBg="1"/>
      <p:bldP spid="11" grpId="0" animBg="1"/>
      <p:bldP spid="12" grpId="0"/>
      <p:bldP spid="13" grpId="0"/>
      <p:bldP spid="14" grpId="0"/>
      <p:bldP spid="15" grpId="0"/>
      <p:bldP spid="19" grpId="0" animBg="1"/>
      <p:bldP spid="20" grpId="0"/>
      <p:bldP spid="21" grpId="0" animBg="1"/>
      <p:bldP spid="21" grpId="1" animBg="1"/>
      <p:bldP spid="22" grpId="0" animBg="1"/>
      <p:bldP spid="22" grpId="1" animBg="1"/>
      <p:bldP spid="23" grpId="0" animBg="1"/>
      <p:bldP spid="23" grpId="1" animBg="1"/>
      <p:bldP spid="24" grpId="0"/>
      <p:bldP spid="24" grpId="1"/>
      <p:bldP spid="25" grpId="0"/>
      <p:bldP spid="25" grpId="1"/>
      <p:bldP spid="26" grpId="0"/>
      <p:bldP spid="26" grpId="1"/>
      <p:bldP spid="27" grpId="0"/>
      <p:bldP spid="27" grpId="1"/>
      <p:bldP spid="28" grpId="0"/>
      <p:bldP spid="28" grpId="1"/>
      <p:bldP spid="29" grpId="0"/>
      <p:bldP spid="29" grpId="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37110"/>
            <a:ext cx="8839857" cy="648000"/>
          </a:xfrm>
        </p:spPr>
        <p:txBody>
          <a:bodyPr/>
          <a:lstStyle/>
          <a:p>
            <a:pPr algn="l"/>
            <a:r>
              <a:rPr lang="en-IE" sz="2100" u="sng" dirty="0" smtClean="0"/>
              <a:t>What other surds could we illustrate if we extended this diagram ?</a:t>
            </a:r>
            <a:endParaRPr lang="en-IE" sz="2100" u="sng"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52" y="1043418"/>
            <a:ext cx="6359851" cy="4784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721791" y="3749457"/>
            <a:ext cx="2340000" cy="2448000"/>
          </a:xfrm>
          <a:prstGeom prst="rect">
            <a:avLst/>
          </a:prstGeom>
          <a:solidFill>
            <a:schemeClr val="accent3">
              <a:lumMod val="20000"/>
              <a:lumOff val="80000"/>
            </a:schemeClr>
          </a:solidFill>
          <a:ln w="47625">
            <a:solidFill>
              <a:srgbClr val="0070C0"/>
            </a:solidFill>
          </a:ln>
        </p:spPr>
        <p:txBody>
          <a:bodyPr wrap="square" rtlCol="0">
            <a:spAutoFit/>
          </a:bodyPr>
          <a:lstStyle/>
          <a:p>
            <a:r>
              <a:rPr lang="en-IE" sz="2800" b="1" dirty="0" smtClean="0">
                <a:solidFill>
                  <a:srgbClr val="0070C0"/>
                </a:solidFill>
                <a:latin typeface="Cambria" panose="02040503050406030204" pitchFamily="18" charset="0"/>
              </a:rPr>
              <a:t>√72</a:t>
            </a:r>
            <a:r>
              <a:rPr lang="en-IE" sz="2800" b="1" dirty="0">
                <a:solidFill>
                  <a:srgbClr val="0070C0"/>
                </a:solidFill>
                <a:latin typeface="Cambria" panose="02040503050406030204" pitchFamily="18" charset="0"/>
              </a:rPr>
              <a:t> </a:t>
            </a:r>
            <a:r>
              <a:rPr lang="en-IE" sz="2800" b="1" dirty="0" smtClean="0">
                <a:solidFill>
                  <a:srgbClr val="0070C0"/>
                </a:solidFill>
                <a:latin typeface="Cambria" panose="02040503050406030204" pitchFamily="18" charset="0"/>
              </a:rPr>
              <a:t>   = 6√</a:t>
            </a:r>
            <a:r>
              <a:rPr lang="en-IE" sz="2800" b="1" dirty="0">
                <a:solidFill>
                  <a:srgbClr val="0070C0"/>
                </a:solidFill>
                <a:latin typeface="Cambria" panose="02040503050406030204" pitchFamily="18" charset="0"/>
              </a:rPr>
              <a:t>2 </a:t>
            </a:r>
            <a:endParaRPr lang="en-IE" sz="2800" b="1" dirty="0" smtClean="0">
              <a:solidFill>
                <a:srgbClr val="0070C0"/>
              </a:solidFill>
              <a:latin typeface="Cambria" panose="02040503050406030204" pitchFamily="18" charset="0"/>
            </a:endParaRPr>
          </a:p>
          <a:p>
            <a:r>
              <a:rPr lang="en-IE" sz="2800" b="1" dirty="0" smtClean="0">
                <a:solidFill>
                  <a:srgbClr val="0070C0"/>
                </a:solidFill>
                <a:latin typeface="Cambria" panose="02040503050406030204" pitchFamily="18" charset="0"/>
              </a:rPr>
              <a:t>√98    = 7√</a:t>
            </a:r>
            <a:r>
              <a:rPr lang="en-IE" sz="2800" b="1" dirty="0">
                <a:solidFill>
                  <a:srgbClr val="0070C0"/>
                </a:solidFill>
                <a:latin typeface="Cambria" panose="02040503050406030204" pitchFamily="18" charset="0"/>
              </a:rPr>
              <a:t>2 </a:t>
            </a:r>
            <a:endParaRPr lang="en-IE" sz="2800" b="1" dirty="0" smtClean="0">
              <a:solidFill>
                <a:srgbClr val="0070C0"/>
              </a:solidFill>
              <a:latin typeface="Cambria" panose="02040503050406030204" pitchFamily="18" charset="0"/>
            </a:endParaRPr>
          </a:p>
          <a:p>
            <a:r>
              <a:rPr lang="en-IE" sz="2800" b="1" dirty="0" smtClean="0">
                <a:solidFill>
                  <a:srgbClr val="0070C0"/>
                </a:solidFill>
                <a:latin typeface="Cambria" panose="02040503050406030204" pitchFamily="18" charset="0"/>
              </a:rPr>
              <a:t>√128 = 8√</a:t>
            </a:r>
            <a:r>
              <a:rPr lang="en-IE" sz="2800" b="1" dirty="0">
                <a:solidFill>
                  <a:srgbClr val="0070C0"/>
                </a:solidFill>
                <a:latin typeface="Cambria" panose="02040503050406030204" pitchFamily="18" charset="0"/>
              </a:rPr>
              <a:t>2 </a:t>
            </a:r>
            <a:endParaRPr lang="en-IE" sz="2800" b="1" dirty="0" smtClean="0">
              <a:solidFill>
                <a:srgbClr val="0070C0"/>
              </a:solidFill>
              <a:latin typeface="Cambria" panose="02040503050406030204" pitchFamily="18" charset="0"/>
            </a:endParaRPr>
          </a:p>
          <a:p>
            <a:r>
              <a:rPr lang="en-IE" sz="2800" b="1" dirty="0" smtClean="0">
                <a:solidFill>
                  <a:srgbClr val="0070C0"/>
                </a:solidFill>
                <a:latin typeface="Cambria" panose="02040503050406030204" pitchFamily="18" charset="0"/>
              </a:rPr>
              <a:t>√162 = 9√</a:t>
            </a:r>
            <a:r>
              <a:rPr lang="en-IE" sz="2800" b="1" dirty="0">
                <a:solidFill>
                  <a:srgbClr val="0070C0"/>
                </a:solidFill>
                <a:latin typeface="Cambria" panose="02040503050406030204" pitchFamily="18" charset="0"/>
              </a:rPr>
              <a:t>2 </a:t>
            </a:r>
            <a:endParaRPr lang="en-IE" sz="2800" b="1" dirty="0" smtClean="0">
              <a:solidFill>
                <a:srgbClr val="0070C0"/>
              </a:solidFill>
              <a:latin typeface="Cambria" panose="02040503050406030204" pitchFamily="18" charset="0"/>
            </a:endParaRPr>
          </a:p>
          <a:p>
            <a:r>
              <a:rPr lang="en-IE" sz="2800" b="1" dirty="0">
                <a:solidFill>
                  <a:srgbClr val="0070C0"/>
                </a:solidFill>
                <a:latin typeface="Cambria" panose="02040503050406030204" pitchFamily="18" charset="0"/>
              </a:rPr>
              <a:t>√</a:t>
            </a:r>
            <a:r>
              <a:rPr lang="en-IE" sz="2800" b="1" dirty="0" smtClean="0">
                <a:solidFill>
                  <a:srgbClr val="0070C0"/>
                </a:solidFill>
                <a:latin typeface="Cambria" panose="02040503050406030204" pitchFamily="18" charset="0"/>
              </a:rPr>
              <a:t>200 =10√</a:t>
            </a:r>
            <a:r>
              <a:rPr lang="en-IE" sz="2800" b="1" dirty="0">
                <a:solidFill>
                  <a:srgbClr val="0070C0"/>
                </a:solidFill>
                <a:latin typeface="Cambria" panose="02040503050406030204" pitchFamily="18" charset="0"/>
              </a:rPr>
              <a:t>2 </a:t>
            </a:r>
          </a:p>
          <a:p>
            <a:endParaRPr lang="en-IE" sz="2800" b="1" dirty="0" smtClean="0">
              <a:solidFill>
                <a:srgbClr val="0070C0"/>
              </a:solidFill>
              <a:latin typeface="Cambria" panose="02040503050406030204" pitchFamily="18" charset="0"/>
            </a:endParaRPr>
          </a:p>
          <a:p>
            <a:r>
              <a:rPr lang="en-IE" sz="2800" b="1" dirty="0" smtClean="0">
                <a:solidFill>
                  <a:srgbClr val="0070C0"/>
                </a:solidFill>
                <a:latin typeface="Cambria" panose="02040503050406030204" pitchFamily="18" charset="0"/>
              </a:rPr>
              <a:t> </a:t>
            </a:r>
          </a:p>
        </p:txBody>
      </p:sp>
      <mc:AlternateContent xmlns:mc="http://schemas.openxmlformats.org/markup-compatibility/2006" xmlns:a14="http://schemas.microsoft.com/office/drawing/2010/main">
        <mc:Choice Requires="a14">
          <p:sp>
            <p:nvSpPr>
              <p:cNvPr id="8" name="TextBox 7"/>
              <p:cNvSpPr txBox="1"/>
              <p:nvPr/>
            </p:nvSpPr>
            <p:spPr>
              <a:xfrm>
                <a:off x="482905" y="4848099"/>
                <a:ext cx="586635" cy="6789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b="1" i="1" smtClean="0">
                              <a:solidFill>
                                <a:srgbClr val="FF0000"/>
                              </a:solidFill>
                              <a:latin typeface="Cambria Math" panose="02040503050406030204" pitchFamily="18" charset="0"/>
                            </a:rPr>
                          </m:ctrlPr>
                        </m:radPr>
                        <m:deg/>
                        <m:e>
                          <m:r>
                            <a:rPr lang="en-IE" b="1" i="1" smtClean="0">
                              <a:solidFill>
                                <a:srgbClr val="FF0000"/>
                              </a:solidFill>
                              <a:latin typeface="Cambria Math"/>
                            </a:rPr>
                            <m:t>𝟐</m:t>
                          </m:r>
                        </m:e>
                      </m:rad>
                    </m:oMath>
                  </m:oMathPara>
                </a14:m>
                <a:endParaRPr lang="en-IE" b="1" dirty="0" smtClean="0">
                  <a:solidFill>
                    <a:srgbClr val="FF0000"/>
                  </a:solidFill>
                  <a:latin typeface="Cambria" panose="02040503050406030204" pitchFamily="18" charset="0"/>
                </a:endParaRPr>
              </a:p>
              <a:p>
                <a:endParaRPr lang="en-IE" dirty="0" smtClean="0">
                  <a:solidFill>
                    <a:srgbClr val="FF0000"/>
                  </a:solidFill>
                  <a:latin typeface="Cambria" panose="020405030504060302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82905" y="4848099"/>
                <a:ext cx="586635" cy="678968"/>
              </a:xfrm>
              <a:prstGeom prst="rect">
                <a:avLst/>
              </a:prstGeom>
              <a:blipFill rotWithShape="1">
                <a:blip r:embed="rId4"/>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034046" y="4495872"/>
                <a:ext cx="448443" cy="6789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b="1" i="1" smtClean="0">
                              <a:solidFill>
                                <a:srgbClr val="FF0000"/>
                              </a:solidFill>
                              <a:latin typeface="Cambria Math" panose="02040503050406030204" pitchFamily="18" charset="0"/>
                            </a:rPr>
                          </m:ctrlPr>
                        </m:radPr>
                        <m:deg/>
                        <m:e>
                          <m:r>
                            <a:rPr lang="en-IE" b="1" i="1" smtClean="0">
                              <a:solidFill>
                                <a:srgbClr val="FF0000"/>
                              </a:solidFill>
                              <a:latin typeface="Cambria Math"/>
                            </a:rPr>
                            <m:t>𝟐</m:t>
                          </m:r>
                        </m:e>
                      </m:rad>
                    </m:oMath>
                  </m:oMathPara>
                </a14:m>
                <a:endParaRPr lang="en-IE" b="1" dirty="0" smtClean="0">
                  <a:solidFill>
                    <a:srgbClr val="FF0000"/>
                  </a:solidFill>
                  <a:latin typeface="Cambria" panose="02040503050406030204" pitchFamily="18" charset="0"/>
                </a:endParaRPr>
              </a:p>
              <a:p>
                <a:endParaRPr lang="en-IE" dirty="0" smtClean="0">
                  <a:solidFill>
                    <a:srgbClr val="FF0000"/>
                  </a:solidFill>
                  <a:latin typeface="Cambria" panose="020405030504060302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034046" y="4495872"/>
                <a:ext cx="448443" cy="678968"/>
              </a:xfrm>
              <a:prstGeom prst="rect">
                <a:avLst/>
              </a:prstGeom>
              <a:blipFill rotWithShape="1">
                <a:blip r:embed="rId5"/>
                <a:stretch>
                  <a:fillRect r="-4110"/>
                </a:stretch>
              </a:blipFill>
            </p:spPr>
            <p:txBody>
              <a:bodyPr/>
              <a:lstStyle/>
              <a:p>
                <a:r>
                  <a:rPr lang="en-IE">
                    <a:noFill/>
                  </a:rPr>
                  <a:t> </a:t>
                </a:r>
              </a:p>
            </p:txBody>
          </p:sp>
        </mc:Fallback>
      </mc:AlternateContent>
      <p:sp>
        <p:nvSpPr>
          <p:cNvPr id="11" name="Right Triangle 10"/>
          <p:cNvSpPr/>
          <p:nvPr/>
        </p:nvSpPr>
        <p:spPr bwMode="auto">
          <a:xfrm rot="16200000">
            <a:off x="840265" y="3063612"/>
            <a:ext cx="2091582" cy="2806299"/>
          </a:xfrm>
          <a:prstGeom prst="rtTriangle">
            <a:avLst/>
          </a:prstGeom>
          <a:solidFill>
            <a:schemeClr val="accent3">
              <a:lumMod val="40000"/>
              <a:lumOff val="60000"/>
              <a:alpha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2400" b="0" i="0" u="none" strike="noStrike" cap="none" normalizeH="0" baseline="0" smtClean="0">
              <a:ln>
                <a:noFill/>
              </a:ln>
              <a:solidFill>
                <a:schemeClr val="tx1"/>
              </a:solidFill>
              <a:effectLst/>
              <a:latin typeface="Times New Roman" pitchFamily="18" charset="0"/>
            </a:endParaRPr>
          </a:p>
        </p:txBody>
      </p:sp>
      <mc:AlternateContent xmlns:mc="http://schemas.openxmlformats.org/markup-compatibility/2006" xmlns:a14="http://schemas.microsoft.com/office/drawing/2010/main">
        <mc:Choice Requires="a14">
          <p:sp>
            <p:nvSpPr>
              <p:cNvPr id="12" name="TextBox 11"/>
              <p:cNvSpPr txBox="1"/>
              <p:nvPr/>
            </p:nvSpPr>
            <p:spPr>
              <a:xfrm>
                <a:off x="1627212" y="4061982"/>
                <a:ext cx="448443" cy="6789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b="1" i="1" smtClean="0">
                              <a:solidFill>
                                <a:srgbClr val="FF0000"/>
                              </a:solidFill>
                              <a:latin typeface="Cambria Math" panose="02040503050406030204" pitchFamily="18" charset="0"/>
                            </a:rPr>
                          </m:ctrlPr>
                        </m:radPr>
                        <m:deg/>
                        <m:e>
                          <m:r>
                            <a:rPr lang="en-IE" b="1" i="1" smtClean="0">
                              <a:solidFill>
                                <a:srgbClr val="FF0000"/>
                              </a:solidFill>
                              <a:latin typeface="Cambria Math"/>
                            </a:rPr>
                            <m:t>𝟐</m:t>
                          </m:r>
                        </m:e>
                      </m:rad>
                    </m:oMath>
                  </m:oMathPara>
                </a14:m>
                <a:endParaRPr lang="en-IE" b="1" dirty="0" smtClean="0">
                  <a:solidFill>
                    <a:srgbClr val="FF0000"/>
                  </a:solidFill>
                  <a:latin typeface="Cambria" panose="02040503050406030204" pitchFamily="18" charset="0"/>
                </a:endParaRPr>
              </a:p>
              <a:p>
                <a:endParaRPr lang="en-IE" dirty="0" smtClean="0">
                  <a:solidFill>
                    <a:srgbClr val="FF0000"/>
                  </a:solidFill>
                  <a:latin typeface="Cambria" panose="020405030504060302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627212" y="4061982"/>
                <a:ext cx="448443" cy="678968"/>
              </a:xfrm>
              <a:prstGeom prst="rect">
                <a:avLst/>
              </a:prstGeom>
              <a:blipFill rotWithShape="1">
                <a:blip r:embed="rId6"/>
                <a:stretch>
                  <a:fillRect r="-4110"/>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141787" y="3681554"/>
                <a:ext cx="448443" cy="6789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b="1" i="1" smtClean="0">
                              <a:solidFill>
                                <a:srgbClr val="FF0000"/>
                              </a:solidFill>
                              <a:latin typeface="Cambria Math" panose="02040503050406030204" pitchFamily="18" charset="0"/>
                            </a:rPr>
                          </m:ctrlPr>
                        </m:radPr>
                        <m:deg/>
                        <m:e>
                          <m:r>
                            <a:rPr lang="en-IE" b="1" i="1" smtClean="0">
                              <a:solidFill>
                                <a:srgbClr val="FF0000"/>
                              </a:solidFill>
                              <a:latin typeface="Cambria Math"/>
                            </a:rPr>
                            <m:t>𝟐</m:t>
                          </m:r>
                        </m:e>
                      </m:rad>
                    </m:oMath>
                  </m:oMathPara>
                </a14:m>
                <a:endParaRPr lang="en-IE" b="1" dirty="0" smtClean="0">
                  <a:solidFill>
                    <a:srgbClr val="FF0000"/>
                  </a:solidFill>
                  <a:latin typeface="Cambria" panose="02040503050406030204" pitchFamily="18" charset="0"/>
                </a:endParaRPr>
              </a:p>
              <a:p>
                <a:endParaRPr lang="en-IE" dirty="0" smtClean="0">
                  <a:solidFill>
                    <a:srgbClr val="FF0000"/>
                  </a:solidFill>
                  <a:latin typeface="Cambria" panose="02040503050406030204" pitchFamily="18"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2141787" y="3681554"/>
                <a:ext cx="448443" cy="678968"/>
              </a:xfrm>
              <a:prstGeom prst="rect">
                <a:avLst/>
              </a:prstGeom>
              <a:blipFill rotWithShape="1">
                <a:blip r:embed="rId7"/>
                <a:stretch>
                  <a:fillRect r="-4054"/>
                </a:stretch>
              </a:blipFill>
            </p:spPr>
            <p:txBody>
              <a:bodyPr/>
              <a:lstStyle/>
              <a:p>
                <a:r>
                  <a:rPr lang="en-IE">
                    <a:noFill/>
                  </a:rPr>
                  <a:t> </a:t>
                </a:r>
              </a:p>
            </p:txBody>
          </p:sp>
        </mc:Fallback>
      </mc:AlternateContent>
      <p:sp>
        <p:nvSpPr>
          <p:cNvPr id="14" name="TextBox 13"/>
          <p:cNvSpPr txBox="1"/>
          <p:nvPr/>
        </p:nvSpPr>
        <p:spPr>
          <a:xfrm>
            <a:off x="1545324" y="5826200"/>
            <a:ext cx="397866" cy="523220"/>
          </a:xfrm>
          <a:prstGeom prst="rect">
            <a:avLst/>
          </a:prstGeom>
          <a:noFill/>
        </p:spPr>
        <p:txBody>
          <a:bodyPr wrap="none" rtlCol="0">
            <a:spAutoFit/>
          </a:bodyPr>
          <a:lstStyle/>
          <a:p>
            <a:r>
              <a:rPr lang="en-IE" sz="2800" b="1" dirty="0">
                <a:solidFill>
                  <a:schemeClr val="accent6"/>
                </a:solidFill>
                <a:latin typeface="Cambria" panose="02040503050406030204" pitchFamily="18" charset="0"/>
              </a:rPr>
              <a:t>5</a:t>
            </a:r>
            <a:endParaRPr lang="en-IE" sz="2800" b="1" dirty="0" smtClean="0">
              <a:solidFill>
                <a:schemeClr val="accent6"/>
              </a:solidFill>
              <a:latin typeface="Cambria" panose="02040503050406030204" pitchFamily="18" charset="0"/>
            </a:endParaRPr>
          </a:p>
        </p:txBody>
      </p:sp>
      <p:sp>
        <p:nvSpPr>
          <p:cNvPr id="15" name="TextBox 14"/>
          <p:cNvSpPr txBox="1"/>
          <p:nvPr/>
        </p:nvSpPr>
        <p:spPr>
          <a:xfrm>
            <a:off x="3376282" y="4199925"/>
            <a:ext cx="397866" cy="523220"/>
          </a:xfrm>
          <a:prstGeom prst="rect">
            <a:avLst/>
          </a:prstGeom>
          <a:noFill/>
        </p:spPr>
        <p:txBody>
          <a:bodyPr wrap="none" rtlCol="0">
            <a:spAutoFit/>
          </a:bodyPr>
          <a:lstStyle/>
          <a:p>
            <a:r>
              <a:rPr lang="en-IE" sz="2800" b="1" dirty="0">
                <a:solidFill>
                  <a:schemeClr val="accent6"/>
                </a:solidFill>
                <a:latin typeface="Cambria" panose="02040503050406030204" pitchFamily="18" charset="0"/>
              </a:rPr>
              <a:t>5</a:t>
            </a:r>
            <a:endParaRPr lang="en-IE" sz="2800" b="1" dirty="0" smtClean="0">
              <a:solidFill>
                <a:schemeClr val="accent6"/>
              </a:solidFill>
              <a:latin typeface="Cambria" panose="02040503050406030204" pitchFamily="18" charset="0"/>
            </a:endParaRPr>
          </a:p>
        </p:txBody>
      </p:sp>
      <p:grpSp>
        <p:nvGrpSpPr>
          <p:cNvPr id="16" name="Group 15"/>
          <p:cNvGrpSpPr/>
          <p:nvPr/>
        </p:nvGrpSpPr>
        <p:grpSpPr>
          <a:xfrm>
            <a:off x="3054354" y="5084156"/>
            <a:ext cx="197996" cy="339241"/>
            <a:chOff x="3155326" y="3619567"/>
            <a:chExt cx="197996" cy="339241"/>
          </a:xfrm>
        </p:grpSpPr>
        <p:cxnSp>
          <p:nvCxnSpPr>
            <p:cNvPr id="17" name="Straight Connector 16"/>
            <p:cNvCxnSpPr/>
            <p:nvPr/>
          </p:nvCxnSpPr>
          <p:spPr bwMode="auto">
            <a:xfrm>
              <a:off x="3335828" y="3619567"/>
              <a:ext cx="0" cy="339241"/>
            </a:xfrm>
            <a:prstGeom prst="line">
              <a:avLst/>
            </a:prstGeom>
            <a:solidFill>
              <a:schemeClr val="hlink">
                <a:alpha val="64999"/>
              </a:schemeClr>
            </a:solidFill>
            <a:ln w="2857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flipH="1">
              <a:off x="3155326" y="3943114"/>
              <a:ext cx="197996" cy="0"/>
            </a:xfrm>
            <a:prstGeom prst="line">
              <a:avLst/>
            </a:prstGeom>
            <a:solidFill>
              <a:schemeClr val="hlink">
                <a:alpha val="64999"/>
              </a:schemeClr>
            </a:solidFill>
            <a:ln w="28575" cap="flat" cmpd="sng" algn="ctr">
              <a:solidFill>
                <a:schemeClr val="tx1"/>
              </a:solidFill>
              <a:prstDash val="solid"/>
              <a:round/>
              <a:headEnd type="none" w="med" len="med"/>
              <a:tailEnd type="none" w="med" len="med"/>
            </a:ln>
            <a:effectLst/>
          </p:spPr>
        </p:cxnSp>
      </p:grpSp>
      <p:sp>
        <p:nvSpPr>
          <p:cNvPr id="19" name="TextBox 18"/>
          <p:cNvSpPr txBox="1"/>
          <p:nvPr/>
        </p:nvSpPr>
        <p:spPr>
          <a:xfrm>
            <a:off x="6882565" y="1035419"/>
            <a:ext cx="1961808" cy="1815882"/>
          </a:xfrm>
          <a:prstGeom prst="rect">
            <a:avLst/>
          </a:prstGeom>
          <a:solidFill>
            <a:schemeClr val="accent3">
              <a:lumMod val="20000"/>
              <a:lumOff val="80000"/>
            </a:schemeClr>
          </a:solidFill>
          <a:ln w="47625">
            <a:solidFill>
              <a:srgbClr val="0070C0"/>
            </a:solidFill>
          </a:ln>
        </p:spPr>
        <p:txBody>
          <a:bodyPr wrap="square" rtlCol="0">
            <a:spAutoFit/>
          </a:bodyPr>
          <a:lstStyle/>
          <a:p>
            <a:r>
              <a:rPr lang="en-IE" sz="2800" b="1" dirty="0" smtClean="0">
                <a:solidFill>
                  <a:srgbClr val="0070C0"/>
                </a:solidFill>
                <a:latin typeface="Cambria" panose="02040503050406030204" pitchFamily="18" charset="0"/>
              </a:rPr>
              <a:t>√2    =1√</a:t>
            </a:r>
            <a:r>
              <a:rPr lang="en-IE" sz="2800" b="1" dirty="0">
                <a:solidFill>
                  <a:srgbClr val="0070C0"/>
                </a:solidFill>
                <a:latin typeface="Cambria" panose="02040503050406030204" pitchFamily="18" charset="0"/>
              </a:rPr>
              <a:t>2 </a:t>
            </a:r>
            <a:endParaRPr lang="en-IE" sz="2800" b="1" dirty="0" smtClean="0">
              <a:solidFill>
                <a:srgbClr val="0070C0"/>
              </a:solidFill>
              <a:latin typeface="Cambria" panose="02040503050406030204" pitchFamily="18" charset="0"/>
            </a:endParaRPr>
          </a:p>
          <a:p>
            <a:r>
              <a:rPr lang="en-IE" sz="2800" b="1" dirty="0" smtClean="0">
                <a:solidFill>
                  <a:srgbClr val="0070C0"/>
                </a:solidFill>
                <a:latin typeface="Cambria" panose="02040503050406030204" pitchFamily="18" charset="0"/>
              </a:rPr>
              <a:t>√8</a:t>
            </a:r>
            <a:r>
              <a:rPr lang="en-IE" sz="2800" b="1" dirty="0">
                <a:solidFill>
                  <a:srgbClr val="0070C0"/>
                </a:solidFill>
                <a:latin typeface="Cambria" panose="02040503050406030204" pitchFamily="18" charset="0"/>
              </a:rPr>
              <a:t> </a:t>
            </a:r>
            <a:r>
              <a:rPr lang="en-IE" sz="2800" b="1" dirty="0" smtClean="0">
                <a:solidFill>
                  <a:srgbClr val="0070C0"/>
                </a:solidFill>
                <a:latin typeface="Cambria" panose="02040503050406030204" pitchFamily="18" charset="0"/>
              </a:rPr>
              <a:t>   =2√</a:t>
            </a:r>
            <a:r>
              <a:rPr lang="en-IE" sz="2800" b="1" dirty="0">
                <a:solidFill>
                  <a:srgbClr val="0070C0"/>
                </a:solidFill>
                <a:latin typeface="Cambria" panose="02040503050406030204" pitchFamily="18" charset="0"/>
              </a:rPr>
              <a:t>2 </a:t>
            </a:r>
            <a:endParaRPr lang="en-IE" sz="2800" b="1" dirty="0" smtClean="0">
              <a:solidFill>
                <a:srgbClr val="0070C0"/>
              </a:solidFill>
              <a:latin typeface="Cambria" panose="02040503050406030204" pitchFamily="18" charset="0"/>
            </a:endParaRPr>
          </a:p>
          <a:p>
            <a:r>
              <a:rPr lang="en-IE" sz="2800" b="1" dirty="0" smtClean="0">
                <a:solidFill>
                  <a:srgbClr val="0070C0"/>
                </a:solidFill>
                <a:latin typeface="Cambria" panose="02040503050406030204" pitchFamily="18" charset="0"/>
              </a:rPr>
              <a:t>√18 =3√2</a:t>
            </a:r>
          </a:p>
          <a:p>
            <a:r>
              <a:rPr lang="en-IE" sz="2800" b="1" dirty="0" smtClean="0">
                <a:solidFill>
                  <a:srgbClr val="0070C0"/>
                </a:solidFill>
                <a:latin typeface="Cambria" panose="02040503050406030204" pitchFamily="18" charset="0"/>
              </a:rPr>
              <a:t>√</a:t>
            </a:r>
            <a:r>
              <a:rPr lang="en-IE" sz="2800" b="1" dirty="0">
                <a:solidFill>
                  <a:srgbClr val="0070C0"/>
                </a:solidFill>
                <a:latin typeface="Cambria" panose="02040503050406030204" pitchFamily="18" charset="0"/>
              </a:rPr>
              <a:t>32</a:t>
            </a:r>
            <a:r>
              <a:rPr lang="en-IE" sz="2800" b="1" dirty="0" smtClean="0">
                <a:solidFill>
                  <a:srgbClr val="0070C0"/>
                </a:solidFill>
                <a:latin typeface="Cambria" panose="02040503050406030204" pitchFamily="18" charset="0"/>
              </a:rPr>
              <a:t> =4√</a:t>
            </a:r>
            <a:r>
              <a:rPr lang="en-IE" sz="2800" b="1" dirty="0">
                <a:solidFill>
                  <a:srgbClr val="0070C0"/>
                </a:solidFill>
                <a:latin typeface="Cambria" panose="02040503050406030204" pitchFamily="18" charset="0"/>
              </a:rPr>
              <a:t>2</a:t>
            </a:r>
            <a:endParaRPr lang="en-IE" sz="2800" b="1" dirty="0" smtClean="0">
              <a:solidFill>
                <a:srgbClr val="0070C0"/>
              </a:solidFill>
              <a:latin typeface="Cambria" panose="02040503050406030204" pitchFamily="18" charset="0"/>
            </a:endParaRPr>
          </a:p>
        </p:txBody>
      </p:sp>
      <mc:AlternateContent xmlns:mc="http://schemas.openxmlformats.org/markup-compatibility/2006" xmlns:a14="http://schemas.microsoft.com/office/drawing/2010/main">
        <mc:Choice Requires="a14">
          <p:sp>
            <p:nvSpPr>
              <p:cNvPr id="20" name="TextBox 19"/>
              <p:cNvSpPr txBox="1"/>
              <p:nvPr/>
            </p:nvSpPr>
            <p:spPr>
              <a:xfrm>
                <a:off x="1053362" y="3458049"/>
                <a:ext cx="983924" cy="1063817"/>
              </a:xfrm>
              <a:prstGeom prst="rect">
                <a:avLst/>
              </a:prstGeom>
              <a:noFill/>
            </p:spPr>
            <p:txBody>
              <a:bodyPr wrap="none" rtlCol="0">
                <a:spAutoFit/>
              </a:bodyPr>
              <a:lstStyle/>
              <a:p>
                <a:r>
                  <a:rPr lang="en-IE" sz="3000" b="1" dirty="0" smtClean="0">
                    <a:solidFill>
                      <a:srgbClr val="FF0000"/>
                    </a:solidFill>
                    <a:latin typeface="Cambria" panose="02040503050406030204" pitchFamily="18" charset="0"/>
                  </a:rPr>
                  <a:t> </a:t>
                </a:r>
                <a14:m>
                  <m:oMath xmlns:m="http://schemas.openxmlformats.org/officeDocument/2006/math">
                    <m:rad>
                      <m:radPr>
                        <m:degHide m:val="on"/>
                        <m:ctrlPr>
                          <a:rPr lang="en-IE" sz="3000" b="1" i="1">
                            <a:solidFill>
                              <a:srgbClr val="FF0000"/>
                            </a:solidFill>
                            <a:latin typeface="Cambria Math" panose="02040503050406030204" pitchFamily="18" charset="0"/>
                          </a:rPr>
                        </m:ctrlPr>
                      </m:radPr>
                      <m:deg/>
                      <m:e>
                        <m:r>
                          <a:rPr lang="en-IE" sz="3000" b="1" i="1" smtClean="0">
                            <a:solidFill>
                              <a:srgbClr val="FF0000"/>
                            </a:solidFill>
                            <a:latin typeface="Cambria Math"/>
                          </a:rPr>
                          <m:t>𝟓𝟎</m:t>
                        </m:r>
                      </m:e>
                    </m:rad>
                  </m:oMath>
                </a14:m>
                <a:endParaRPr lang="en-IE" sz="3000" b="1" dirty="0" smtClean="0">
                  <a:solidFill>
                    <a:srgbClr val="FF0000"/>
                  </a:solidFill>
                  <a:latin typeface="Cambria" panose="02040503050406030204" pitchFamily="18" charset="0"/>
                </a:endParaRPr>
              </a:p>
              <a:p>
                <a:endParaRPr lang="en-IE" sz="3000" dirty="0" smtClean="0">
                  <a:solidFill>
                    <a:srgbClr val="FF0000"/>
                  </a:solidFill>
                  <a:latin typeface="Cambria" panose="02040503050406030204" pitchFamily="18"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1053362" y="3458049"/>
                <a:ext cx="983924" cy="1063817"/>
              </a:xfrm>
              <a:prstGeom prst="rect">
                <a:avLst/>
              </a:prstGeom>
              <a:blipFill rotWithShape="1">
                <a:blip r:embed="rId8"/>
                <a:stretch>
                  <a:fillRect/>
                </a:stretch>
              </a:blipFill>
            </p:spPr>
            <p:txBody>
              <a:bodyPr/>
              <a:lstStyle/>
              <a:p>
                <a:r>
                  <a:rPr lang="en-IE">
                    <a:noFill/>
                  </a:rPr>
                  <a:t> </a:t>
                </a:r>
              </a:p>
            </p:txBody>
          </p:sp>
        </mc:Fallback>
      </mc:AlternateContent>
      <p:sp>
        <p:nvSpPr>
          <p:cNvPr id="21" name="TextBox 20"/>
          <p:cNvSpPr txBox="1"/>
          <p:nvPr/>
        </p:nvSpPr>
        <p:spPr>
          <a:xfrm>
            <a:off x="6824801" y="3007007"/>
            <a:ext cx="2193448" cy="523220"/>
          </a:xfrm>
          <a:prstGeom prst="rect">
            <a:avLst/>
          </a:prstGeom>
          <a:solidFill>
            <a:schemeClr val="accent3">
              <a:lumMod val="20000"/>
              <a:lumOff val="80000"/>
            </a:schemeClr>
          </a:solidFill>
          <a:ln w="47625">
            <a:solidFill>
              <a:srgbClr val="0070C0"/>
            </a:solidFill>
          </a:ln>
        </p:spPr>
        <p:txBody>
          <a:bodyPr wrap="square" rtlCol="0">
            <a:spAutoFit/>
          </a:bodyPr>
          <a:lstStyle/>
          <a:p>
            <a:r>
              <a:rPr lang="en-IE" sz="2800" b="1" dirty="0" smtClean="0">
                <a:solidFill>
                  <a:srgbClr val="0070C0"/>
                </a:solidFill>
                <a:latin typeface="Cambria" panose="02040503050406030204" pitchFamily="18" charset="0"/>
              </a:rPr>
              <a:t>            = 5√2</a:t>
            </a:r>
          </a:p>
        </p:txBody>
      </p:sp>
      <mc:AlternateContent xmlns:mc="http://schemas.openxmlformats.org/markup-compatibility/2006" xmlns:a14="http://schemas.microsoft.com/office/drawing/2010/main">
        <mc:Choice Requires="a14">
          <p:sp>
            <p:nvSpPr>
              <p:cNvPr id="23" name="TextBox 22"/>
              <p:cNvSpPr txBox="1"/>
              <p:nvPr/>
            </p:nvSpPr>
            <p:spPr>
              <a:xfrm>
                <a:off x="2711405" y="3261202"/>
                <a:ext cx="448443" cy="6789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b="1" i="1" smtClean="0">
                              <a:solidFill>
                                <a:srgbClr val="FF0000"/>
                              </a:solidFill>
                              <a:latin typeface="Cambria Math" panose="02040503050406030204" pitchFamily="18" charset="0"/>
                            </a:rPr>
                          </m:ctrlPr>
                        </m:radPr>
                        <m:deg/>
                        <m:e>
                          <m:r>
                            <a:rPr lang="en-IE" b="1" i="1" smtClean="0">
                              <a:solidFill>
                                <a:srgbClr val="FF0000"/>
                              </a:solidFill>
                              <a:latin typeface="Cambria Math"/>
                            </a:rPr>
                            <m:t>𝟐</m:t>
                          </m:r>
                        </m:e>
                      </m:rad>
                    </m:oMath>
                  </m:oMathPara>
                </a14:m>
                <a:endParaRPr lang="en-IE" b="1" dirty="0" smtClean="0">
                  <a:solidFill>
                    <a:srgbClr val="FF0000"/>
                  </a:solidFill>
                  <a:latin typeface="Cambria" panose="02040503050406030204" pitchFamily="18" charset="0"/>
                </a:endParaRPr>
              </a:p>
              <a:p>
                <a:endParaRPr lang="en-IE" dirty="0" smtClean="0">
                  <a:solidFill>
                    <a:srgbClr val="FF0000"/>
                  </a:solidFill>
                  <a:latin typeface="Cambria" panose="02040503050406030204" pitchFamily="18"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2711405" y="3261202"/>
                <a:ext cx="448443" cy="678968"/>
              </a:xfrm>
              <a:prstGeom prst="rect">
                <a:avLst/>
              </a:prstGeom>
              <a:blipFill rotWithShape="1">
                <a:blip r:embed="rId9"/>
                <a:stretch>
                  <a:fillRect r="-4110"/>
                </a:stretch>
              </a:blipFill>
            </p:spPr>
            <p:txBody>
              <a:bodyPr/>
              <a:lstStyle/>
              <a:p>
                <a:r>
                  <a:rPr lang="en-IE">
                    <a:noFill/>
                  </a:rPr>
                  <a:t> </a:t>
                </a:r>
              </a:p>
            </p:txBody>
          </p:sp>
        </mc:Fallback>
      </mc:AlternateContent>
      <p:sp>
        <p:nvSpPr>
          <p:cNvPr id="24" name="TextBox 23"/>
          <p:cNvSpPr txBox="1"/>
          <p:nvPr/>
        </p:nvSpPr>
        <p:spPr>
          <a:xfrm>
            <a:off x="6810287" y="3007007"/>
            <a:ext cx="2193448" cy="523220"/>
          </a:xfrm>
          <a:prstGeom prst="rect">
            <a:avLst/>
          </a:prstGeom>
          <a:solidFill>
            <a:schemeClr val="accent3">
              <a:lumMod val="20000"/>
              <a:lumOff val="80000"/>
            </a:schemeClr>
          </a:solidFill>
          <a:ln w="47625">
            <a:solidFill>
              <a:srgbClr val="0070C0"/>
            </a:solidFill>
          </a:ln>
        </p:spPr>
        <p:txBody>
          <a:bodyPr wrap="square" rtlCol="0">
            <a:spAutoFit/>
          </a:bodyPr>
          <a:lstStyle/>
          <a:p>
            <a:r>
              <a:rPr lang="en-IE" sz="2800" b="1" dirty="0" smtClean="0">
                <a:solidFill>
                  <a:srgbClr val="0070C0"/>
                </a:solidFill>
                <a:latin typeface="Cambria" panose="02040503050406030204" pitchFamily="18" charset="0"/>
              </a:rPr>
              <a:t>√50   = 5√2</a:t>
            </a:r>
          </a:p>
        </p:txBody>
      </p:sp>
    </p:spTree>
    <p:extLst>
      <p:ext uri="{BB962C8B-B14F-4D97-AF65-F5344CB8AC3E}">
        <p14:creationId xmlns:p14="http://schemas.microsoft.com/office/powerpoint/2010/main" val="3539758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1">
                                            <p:txEl>
                                              <p:pRg st="0" end="0"/>
                                            </p:txEl>
                                          </p:spTgt>
                                        </p:tgtEl>
                                        <p:attrNameLst>
                                          <p:attrName>style.visibility</p:attrName>
                                        </p:attrNameLst>
                                      </p:cBhvr>
                                      <p:to>
                                        <p:strVal val="visible"/>
                                      </p:to>
                                    </p:set>
                                    <p:animEffect transition="in" filter="fade">
                                      <p:cBhvr>
                                        <p:cTn id="29" dur="500"/>
                                        <p:tgtEl>
                                          <p:spTgt spid="21">
                                            <p:txEl>
                                              <p:pRg st="0" end="0"/>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childTnLst>
                          </p:cTn>
                        </p:par>
                        <p:par>
                          <p:cTn id="42" fill="hold">
                            <p:stCondLst>
                              <p:cond delay="0"/>
                            </p:stCondLst>
                            <p:childTnLst>
                              <p:par>
                                <p:cTn id="43" presetID="10" presetClass="entr" presetSubtype="0" fill="hold"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4">
                                            <p:txEl>
                                              <p:pRg st="0" end="0"/>
                                            </p:txEl>
                                          </p:spTgt>
                                        </p:tgtEl>
                                        <p:attrNameLst>
                                          <p:attrName>style.visibility</p:attrName>
                                        </p:attrNameLst>
                                      </p:cBhvr>
                                      <p:to>
                                        <p:strVal val="visible"/>
                                      </p:to>
                                    </p:set>
                                    <p:animEffect transition="in" filter="fade">
                                      <p:cBhvr>
                                        <p:cTn id="63" dur="500"/>
                                        <p:tgtEl>
                                          <p:spTgt spid="24">
                                            <p:txEl>
                                              <p:pRg st="0" end="0"/>
                                            </p:txEl>
                                          </p:spTgt>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5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fade">
                                      <p:cBhvr>
                                        <p:cTn id="7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p:bldP spid="11" grpId="0" animBg="1"/>
      <p:bldP spid="12" grpId="0"/>
      <p:bldP spid="13" grpId="0"/>
      <p:bldP spid="14" grpId="0"/>
      <p:bldP spid="15" grpId="0"/>
      <p:bldP spid="19" grpId="0" animBg="1"/>
      <p:bldP spid="20" grpId="0"/>
      <p:bldP spid="21" grpId="0" animBg="1"/>
      <p:bldP spid="23" grpId="0"/>
      <p:bldP spid="24"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800" u="sng" dirty="0" smtClean="0"/>
              <a:t>Division of Surds</a:t>
            </a:r>
            <a:endParaRPr lang="en-IE" sz="2800" u="sng"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85" y="1355822"/>
            <a:ext cx="3611910" cy="3799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TextBox 4"/>
              <p:cNvSpPr txBox="1"/>
              <p:nvPr/>
            </p:nvSpPr>
            <p:spPr>
              <a:xfrm>
                <a:off x="4376214" y="1465769"/>
                <a:ext cx="874920" cy="1012970"/>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2600" b="1" i="1" smtClean="0">
                              <a:solidFill>
                                <a:srgbClr val="0070C0"/>
                              </a:solidFill>
                              <a:latin typeface="Cambria Math" panose="02040503050406030204" pitchFamily="18" charset="0"/>
                            </a:rPr>
                          </m:ctrlPr>
                        </m:fPr>
                        <m:num>
                          <m:rad>
                            <m:radPr>
                              <m:degHide m:val="on"/>
                              <m:ctrlPr>
                                <a:rPr lang="en-IE" sz="2600" b="1" i="1" smtClean="0">
                                  <a:solidFill>
                                    <a:srgbClr val="0070C0"/>
                                  </a:solidFill>
                                  <a:latin typeface="Cambria Math" panose="02040503050406030204" pitchFamily="18" charset="0"/>
                                </a:rPr>
                              </m:ctrlPr>
                            </m:radPr>
                            <m:deg/>
                            <m:e>
                              <m:r>
                                <a:rPr lang="en-IE" sz="2600" b="1" i="1" smtClean="0">
                                  <a:solidFill>
                                    <a:srgbClr val="0070C0"/>
                                  </a:solidFill>
                                  <a:latin typeface="Cambria Math"/>
                                </a:rPr>
                                <m:t>𝟓𝟎</m:t>
                              </m:r>
                            </m:e>
                          </m:rad>
                        </m:num>
                        <m:den>
                          <m:rad>
                            <m:radPr>
                              <m:degHide m:val="on"/>
                              <m:ctrlPr>
                                <a:rPr lang="en-IE" sz="2600" b="1" i="1" smtClean="0">
                                  <a:solidFill>
                                    <a:srgbClr val="0070C0"/>
                                  </a:solidFill>
                                  <a:latin typeface="Cambria Math" panose="02040503050406030204" pitchFamily="18" charset="0"/>
                                </a:rPr>
                              </m:ctrlPr>
                            </m:radPr>
                            <m:deg/>
                            <m:e>
                              <m:r>
                                <a:rPr lang="en-IE" sz="2600" b="1" i="1" smtClean="0">
                                  <a:solidFill>
                                    <a:srgbClr val="0070C0"/>
                                  </a:solidFill>
                                  <a:latin typeface="Cambria Math"/>
                                </a:rPr>
                                <m:t>𝟑𝟐</m:t>
                              </m:r>
                            </m:e>
                          </m:rad>
                        </m:den>
                      </m:f>
                    </m:oMath>
                  </m:oMathPara>
                </a14:m>
                <a:endParaRPr lang="en-IE" sz="2600" b="1" dirty="0" smtClean="0">
                  <a:solidFill>
                    <a:srgbClr val="0070C0"/>
                  </a:solidFill>
                  <a:latin typeface="Cambria" panose="020405030504060302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376214" y="1465769"/>
                <a:ext cx="874920" cy="1012970"/>
              </a:xfrm>
              <a:prstGeom prst="rect">
                <a:avLst/>
              </a:prstGeom>
              <a:blipFill rotWithShape="1">
                <a:blip r:embed="rId4"/>
                <a:stretch>
                  <a:fillRect/>
                </a:stretch>
              </a:blipFill>
              <a:ln w="47625">
                <a:noFill/>
              </a:ln>
            </p:spPr>
            <p:txBody>
              <a:bodyPr/>
              <a:lstStyle/>
              <a:p>
                <a:r>
                  <a:rPr lang="en-IE">
                    <a:noFill/>
                  </a:rPr>
                  <a:t> </a:t>
                </a:r>
              </a:p>
            </p:txBody>
          </p:sp>
        </mc:Fallback>
      </mc:AlternateContent>
      <p:sp>
        <p:nvSpPr>
          <p:cNvPr id="6" name="TextBox 5"/>
          <p:cNvSpPr txBox="1"/>
          <p:nvPr/>
        </p:nvSpPr>
        <p:spPr>
          <a:xfrm>
            <a:off x="4639429" y="880994"/>
            <a:ext cx="2345322" cy="584775"/>
          </a:xfrm>
          <a:prstGeom prst="rect">
            <a:avLst/>
          </a:prstGeom>
          <a:noFill/>
        </p:spPr>
        <p:txBody>
          <a:bodyPr wrap="none" rtlCol="0">
            <a:spAutoFit/>
          </a:bodyPr>
          <a:lstStyle/>
          <a:p>
            <a:r>
              <a:rPr lang="en-IE" sz="3200" b="1" u="sng" dirty="0" smtClean="0">
                <a:solidFill>
                  <a:srgbClr val="00B050"/>
                </a:solidFill>
                <a:latin typeface="Cambria" panose="02040503050406030204" pitchFamily="18" charset="0"/>
              </a:rPr>
              <a:t>Graphically</a:t>
            </a:r>
          </a:p>
        </p:txBody>
      </p:sp>
      <p:sp>
        <p:nvSpPr>
          <p:cNvPr id="7" name="TextBox 6"/>
          <p:cNvSpPr txBox="1"/>
          <p:nvPr/>
        </p:nvSpPr>
        <p:spPr>
          <a:xfrm>
            <a:off x="4792771" y="2751547"/>
            <a:ext cx="2656305" cy="584775"/>
          </a:xfrm>
          <a:prstGeom prst="rect">
            <a:avLst/>
          </a:prstGeom>
          <a:noFill/>
        </p:spPr>
        <p:txBody>
          <a:bodyPr wrap="none" rtlCol="0">
            <a:spAutoFit/>
          </a:bodyPr>
          <a:lstStyle/>
          <a:p>
            <a:r>
              <a:rPr lang="en-IE" sz="3200" b="1" u="sng" dirty="0" smtClean="0">
                <a:solidFill>
                  <a:srgbClr val="00B050"/>
                </a:solidFill>
                <a:latin typeface="Cambria" panose="02040503050406030204" pitchFamily="18" charset="0"/>
              </a:rPr>
              <a:t>Algebraically</a:t>
            </a:r>
          </a:p>
        </p:txBody>
      </p:sp>
      <mc:AlternateContent xmlns:mc="http://schemas.openxmlformats.org/markup-compatibility/2006" xmlns:a14="http://schemas.microsoft.com/office/drawing/2010/main">
        <mc:Choice Requires="a14">
          <p:sp>
            <p:nvSpPr>
              <p:cNvPr id="8" name="TextBox 7"/>
              <p:cNvSpPr txBox="1"/>
              <p:nvPr/>
            </p:nvSpPr>
            <p:spPr>
              <a:xfrm>
                <a:off x="4490475" y="3336322"/>
                <a:ext cx="874920" cy="1012970"/>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2600" b="1" i="1" smtClean="0">
                              <a:solidFill>
                                <a:srgbClr val="0070C0"/>
                              </a:solidFill>
                              <a:latin typeface="Cambria Math" panose="02040503050406030204" pitchFamily="18" charset="0"/>
                            </a:rPr>
                          </m:ctrlPr>
                        </m:fPr>
                        <m:num>
                          <m:rad>
                            <m:radPr>
                              <m:degHide m:val="on"/>
                              <m:ctrlPr>
                                <a:rPr lang="en-IE" sz="2600" b="1" i="1" smtClean="0">
                                  <a:solidFill>
                                    <a:srgbClr val="0070C0"/>
                                  </a:solidFill>
                                  <a:latin typeface="Cambria Math" panose="02040503050406030204" pitchFamily="18" charset="0"/>
                                </a:rPr>
                              </m:ctrlPr>
                            </m:radPr>
                            <m:deg/>
                            <m:e>
                              <m:r>
                                <a:rPr lang="en-IE" sz="2600" b="1" i="1" smtClean="0">
                                  <a:solidFill>
                                    <a:srgbClr val="0070C0"/>
                                  </a:solidFill>
                                  <a:latin typeface="Cambria Math"/>
                                </a:rPr>
                                <m:t>𝟓𝟎</m:t>
                              </m:r>
                            </m:e>
                          </m:rad>
                        </m:num>
                        <m:den>
                          <m:rad>
                            <m:radPr>
                              <m:degHide m:val="on"/>
                              <m:ctrlPr>
                                <a:rPr lang="en-IE" sz="2600" b="1" i="1" smtClean="0">
                                  <a:solidFill>
                                    <a:srgbClr val="0070C0"/>
                                  </a:solidFill>
                                  <a:latin typeface="Cambria Math" panose="02040503050406030204" pitchFamily="18" charset="0"/>
                                </a:rPr>
                              </m:ctrlPr>
                            </m:radPr>
                            <m:deg/>
                            <m:e>
                              <m:r>
                                <a:rPr lang="en-IE" sz="2600" b="1" i="1" smtClean="0">
                                  <a:solidFill>
                                    <a:srgbClr val="0070C0"/>
                                  </a:solidFill>
                                  <a:latin typeface="Cambria Math"/>
                                </a:rPr>
                                <m:t>𝟑𝟐</m:t>
                              </m:r>
                            </m:e>
                          </m:rad>
                        </m:den>
                      </m:f>
                    </m:oMath>
                  </m:oMathPara>
                </a14:m>
                <a:endParaRPr lang="en-IE" sz="2600" b="1" dirty="0" smtClean="0">
                  <a:solidFill>
                    <a:srgbClr val="0070C0"/>
                  </a:solidFill>
                  <a:latin typeface="Cambria" panose="020405030504060302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490475" y="3336322"/>
                <a:ext cx="874920" cy="1012970"/>
              </a:xfrm>
              <a:prstGeom prst="rect">
                <a:avLst/>
              </a:prstGeom>
              <a:blipFill rotWithShape="1">
                <a:blip r:embed="rId5"/>
                <a:stretch>
                  <a:fillRect/>
                </a:stretch>
              </a:blipFill>
              <a:ln w="47625">
                <a:noFill/>
              </a:ln>
            </p:spPr>
            <p:txBody>
              <a:bodyPr/>
              <a:lstStyle/>
              <a:p>
                <a:r>
                  <a:rPr lang="en-IE">
                    <a:noFill/>
                  </a:rPr>
                  <a:t> </a:t>
                </a:r>
              </a:p>
            </p:txBody>
          </p:sp>
        </mc:Fallback>
      </mc:AlternateContent>
      <p:cxnSp>
        <p:nvCxnSpPr>
          <p:cNvPr id="9" name="Straight Arrow Connector 8"/>
          <p:cNvCxnSpPr/>
          <p:nvPr/>
        </p:nvCxnSpPr>
        <p:spPr bwMode="auto">
          <a:xfrm flipV="1">
            <a:off x="417057" y="1989983"/>
            <a:ext cx="2592843" cy="2872944"/>
          </a:xfrm>
          <a:prstGeom prst="straightConnector1">
            <a:avLst/>
          </a:prstGeom>
          <a:solidFill>
            <a:schemeClr val="hlink">
              <a:alpha val="64999"/>
            </a:schemeClr>
          </a:solidFill>
          <a:ln w="53975" cap="flat" cmpd="sng" algn="ctr">
            <a:solidFill>
              <a:schemeClr val="accent6"/>
            </a:solidFill>
            <a:prstDash val="solid"/>
            <a:round/>
            <a:headEnd type="arrow"/>
            <a:tailEnd type="arrow"/>
          </a:ln>
          <a:effectLst/>
        </p:spPr>
      </p:cxnSp>
      <p:cxnSp>
        <p:nvCxnSpPr>
          <p:cNvPr id="13" name="Straight Arrow Connector 12"/>
          <p:cNvCxnSpPr/>
          <p:nvPr/>
        </p:nvCxnSpPr>
        <p:spPr bwMode="auto">
          <a:xfrm flipV="1">
            <a:off x="417057" y="2593039"/>
            <a:ext cx="2059443" cy="2269888"/>
          </a:xfrm>
          <a:prstGeom prst="straightConnector1">
            <a:avLst/>
          </a:prstGeom>
          <a:solidFill>
            <a:schemeClr val="hlink">
              <a:alpha val="64999"/>
            </a:schemeClr>
          </a:solidFill>
          <a:ln w="53975" cap="flat" cmpd="sng" algn="ctr">
            <a:solidFill>
              <a:schemeClr val="tx1"/>
            </a:solidFill>
            <a:prstDash val="solid"/>
            <a:round/>
            <a:headEnd type="arrow"/>
            <a:tailEnd type="arrow"/>
          </a:ln>
          <a:effectLst/>
        </p:spPr>
      </p:cxnSp>
      <mc:AlternateContent xmlns:mc="http://schemas.openxmlformats.org/markup-compatibility/2006" xmlns:a14="http://schemas.microsoft.com/office/drawing/2010/main">
        <mc:Choice Requires="a14">
          <p:sp>
            <p:nvSpPr>
              <p:cNvPr id="17" name="TextBox 16"/>
              <p:cNvSpPr txBox="1"/>
              <p:nvPr/>
            </p:nvSpPr>
            <p:spPr>
              <a:xfrm>
                <a:off x="5552747" y="1612764"/>
                <a:ext cx="1098035" cy="718979"/>
              </a:xfrm>
              <a:prstGeom prst="rect">
                <a:avLst/>
              </a:prstGeom>
              <a:solidFill>
                <a:schemeClr val="accent3">
                  <a:lumMod val="20000"/>
                  <a:lumOff val="80000"/>
                </a:schemeClr>
              </a:solidFill>
              <a:ln w="47625">
                <a:solidFill>
                  <a:srgbClr val="0070C0"/>
                </a:solidFill>
              </a:ln>
            </p:spPr>
            <p:txBody>
              <a:bodyPr wrap="square" rtlCol="0">
                <a:spAutoFit/>
              </a:bodyPr>
              <a:lstStyle/>
              <a:p>
                <a:r>
                  <a:rPr lang="en-IE" sz="2800" b="1" dirty="0" smtClean="0">
                    <a:solidFill>
                      <a:srgbClr val="0070C0"/>
                    </a:solidFill>
                    <a:latin typeface="Cambria" panose="02040503050406030204" pitchFamily="18" charset="0"/>
                  </a:rPr>
                  <a:t>= </a:t>
                </a:r>
                <a14:m>
                  <m:oMath xmlns:m="http://schemas.openxmlformats.org/officeDocument/2006/math">
                    <m:f>
                      <m:fPr>
                        <m:ctrlPr>
                          <a:rPr lang="en-IE" sz="2800" b="1" i="1" smtClean="0">
                            <a:solidFill>
                              <a:srgbClr val="0070C0"/>
                            </a:solidFill>
                            <a:latin typeface="Cambria Math" panose="02040503050406030204" pitchFamily="18" charset="0"/>
                          </a:rPr>
                        </m:ctrlPr>
                      </m:fPr>
                      <m:num>
                        <m:r>
                          <a:rPr lang="en-IE" sz="2800" b="1" i="1" smtClean="0">
                            <a:solidFill>
                              <a:srgbClr val="0070C0"/>
                            </a:solidFill>
                            <a:latin typeface="Cambria Math"/>
                          </a:rPr>
                          <m:t>𝟓</m:t>
                        </m:r>
                      </m:num>
                      <m:den>
                        <m:r>
                          <a:rPr lang="en-IE" sz="2800" b="1" i="1" smtClean="0">
                            <a:solidFill>
                              <a:srgbClr val="0070C0"/>
                            </a:solidFill>
                            <a:latin typeface="Cambria Math"/>
                          </a:rPr>
                          <m:t>𝟒</m:t>
                        </m:r>
                      </m:den>
                    </m:f>
                  </m:oMath>
                </a14:m>
                <a:endParaRPr lang="en-IE" sz="2800" b="1" dirty="0" smtClean="0">
                  <a:solidFill>
                    <a:srgbClr val="0070C0"/>
                  </a:solidFill>
                  <a:latin typeface="Cambria" panose="02040503050406030204"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5552747" y="1612764"/>
                <a:ext cx="1098035" cy="718979"/>
              </a:xfrm>
              <a:prstGeom prst="rect">
                <a:avLst/>
              </a:prstGeom>
              <a:blipFill rotWithShape="1">
                <a:blip r:embed="rId6"/>
                <a:stretch>
                  <a:fillRect l="-9043" b="-4762"/>
                </a:stretch>
              </a:blipFill>
              <a:ln w="47625">
                <a:solidFill>
                  <a:srgbClr val="0070C0"/>
                </a:solid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672292" y="3399371"/>
                <a:ext cx="1866793" cy="1012970"/>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IE" sz="2600" b="1" i="1" smtClean="0">
                          <a:solidFill>
                            <a:srgbClr val="0070C0"/>
                          </a:solidFill>
                          <a:latin typeface="Cambria Math"/>
                        </a:rPr>
                        <m:t>=</m:t>
                      </m:r>
                      <m:f>
                        <m:fPr>
                          <m:ctrlPr>
                            <a:rPr lang="en-IE" sz="2600" b="1" i="1" smtClean="0">
                              <a:solidFill>
                                <a:srgbClr val="0070C0"/>
                              </a:solidFill>
                              <a:latin typeface="Cambria Math" panose="02040503050406030204" pitchFamily="18" charset="0"/>
                            </a:rPr>
                          </m:ctrlPr>
                        </m:fPr>
                        <m:num>
                          <m:rad>
                            <m:radPr>
                              <m:degHide m:val="on"/>
                              <m:ctrlPr>
                                <a:rPr lang="en-IE" sz="2600" b="1" i="1" smtClean="0">
                                  <a:solidFill>
                                    <a:srgbClr val="0070C0"/>
                                  </a:solidFill>
                                  <a:latin typeface="Cambria Math" panose="02040503050406030204" pitchFamily="18" charset="0"/>
                                </a:rPr>
                              </m:ctrlPr>
                            </m:radPr>
                            <m:deg/>
                            <m:e>
                              <m:r>
                                <a:rPr lang="en-IE" sz="2600" b="1" i="1" smtClean="0">
                                  <a:solidFill>
                                    <a:srgbClr val="0070C0"/>
                                  </a:solidFill>
                                  <a:latin typeface="Cambria Math"/>
                                </a:rPr>
                                <m:t>𝟐𝟓</m:t>
                              </m:r>
                              <m:r>
                                <a:rPr lang="en-IE" sz="2600" b="1" i="1" smtClean="0">
                                  <a:solidFill>
                                    <a:srgbClr val="0070C0"/>
                                  </a:solidFill>
                                  <a:latin typeface="Cambria Math"/>
                                </a:rPr>
                                <m:t>  </m:t>
                              </m:r>
                              <m:r>
                                <a:rPr lang="en-IE" sz="2600" b="1" i="1" smtClean="0">
                                  <a:solidFill>
                                    <a:srgbClr val="0070C0"/>
                                  </a:solidFill>
                                  <a:latin typeface="Cambria Math"/>
                                </a:rPr>
                                <m:t>𝑿</m:t>
                              </m:r>
                              <m:r>
                                <a:rPr lang="en-IE" sz="2600" b="1" i="1" smtClean="0">
                                  <a:solidFill>
                                    <a:srgbClr val="0070C0"/>
                                  </a:solidFill>
                                  <a:latin typeface="Cambria Math"/>
                                </a:rPr>
                                <m:t> </m:t>
                              </m:r>
                              <m:r>
                                <a:rPr lang="en-IE" sz="2600" b="1" i="1" smtClean="0">
                                  <a:solidFill>
                                    <a:srgbClr val="0070C0"/>
                                  </a:solidFill>
                                  <a:latin typeface="Cambria Math"/>
                                </a:rPr>
                                <m:t>𝟐</m:t>
                              </m:r>
                            </m:e>
                          </m:rad>
                        </m:num>
                        <m:den>
                          <m:rad>
                            <m:radPr>
                              <m:degHide m:val="on"/>
                              <m:ctrlPr>
                                <a:rPr lang="en-IE" sz="2600" b="1" i="1">
                                  <a:solidFill>
                                    <a:srgbClr val="0070C0"/>
                                  </a:solidFill>
                                  <a:latin typeface="Cambria Math" panose="02040503050406030204" pitchFamily="18" charset="0"/>
                                </a:rPr>
                              </m:ctrlPr>
                            </m:radPr>
                            <m:deg/>
                            <m:e>
                              <m:r>
                                <a:rPr lang="en-IE" sz="2600" b="1" i="1" smtClean="0">
                                  <a:solidFill>
                                    <a:srgbClr val="0070C0"/>
                                  </a:solidFill>
                                  <a:latin typeface="Cambria Math"/>
                                </a:rPr>
                                <m:t>𝟏𝟔</m:t>
                              </m:r>
                              <m:r>
                                <a:rPr lang="en-IE" sz="2600" b="1" i="1" smtClean="0">
                                  <a:solidFill>
                                    <a:srgbClr val="0070C0"/>
                                  </a:solidFill>
                                  <a:latin typeface="Cambria Math"/>
                                </a:rPr>
                                <m:t> </m:t>
                              </m:r>
                              <m:r>
                                <a:rPr lang="en-IE" sz="2600" b="1" i="1" smtClean="0">
                                  <a:solidFill>
                                    <a:srgbClr val="0070C0"/>
                                  </a:solidFill>
                                  <a:latin typeface="Cambria Math"/>
                                </a:rPr>
                                <m:t>𝑿</m:t>
                              </m:r>
                              <m:r>
                                <a:rPr lang="en-IE" sz="2600" b="1" i="1" smtClean="0">
                                  <a:solidFill>
                                    <a:srgbClr val="0070C0"/>
                                  </a:solidFill>
                                  <a:latin typeface="Cambria Math"/>
                                </a:rPr>
                                <m:t> </m:t>
                              </m:r>
                              <m:r>
                                <a:rPr lang="en-IE" sz="2600" b="1" i="1">
                                  <a:solidFill>
                                    <a:srgbClr val="0070C0"/>
                                  </a:solidFill>
                                  <a:latin typeface="Cambria Math"/>
                                </a:rPr>
                                <m:t>𝟐</m:t>
                              </m:r>
                            </m:e>
                          </m:rad>
                        </m:den>
                      </m:f>
                    </m:oMath>
                  </m:oMathPara>
                </a14:m>
                <a:endParaRPr lang="en-IE" sz="2600" b="1" dirty="0" smtClean="0">
                  <a:solidFill>
                    <a:srgbClr val="0070C0"/>
                  </a:solidFill>
                  <a:latin typeface="Cambria" panose="02040503050406030204" pitchFamily="18"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5672292" y="3399371"/>
                <a:ext cx="1866793" cy="1012970"/>
              </a:xfrm>
              <a:prstGeom prst="rect">
                <a:avLst/>
              </a:prstGeom>
              <a:blipFill rotWithShape="1">
                <a:blip r:embed="rId7"/>
                <a:stretch>
                  <a:fillRect/>
                </a:stretch>
              </a:blipFill>
              <a:ln w="47625">
                <a:no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5535547" y="4535133"/>
                <a:ext cx="2230471" cy="1013098"/>
              </a:xfrm>
              <a:prstGeom prst="rect">
                <a:avLst/>
              </a:prstGeom>
              <a:noFill/>
              <a:ln w="47625">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IE" sz="2600" b="1" i="1" smtClean="0">
                          <a:solidFill>
                            <a:srgbClr val="0070C0"/>
                          </a:solidFill>
                          <a:latin typeface="Cambria Math"/>
                        </a:rPr>
                        <m:t>=</m:t>
                      </m:r>
                      <m:f>
                        <m:fPr>
                          <m:ctrlPr>
                            <a:rPr lang="en-IE" sz="2600" b="1" i="1" smtClean="0">
                              <a:solidFill>
                                <a:srgbClr val="0070C0"/>
                              </a:solidFill>
                              <a:latin typeface="Cambria Math" panose="02040503050406030204" pitchFamily="18" charset="0"/>
                            </a:rPr>
                          </m:ctrlPr>
                        </m:fPr>
                        <m:num>
                          <m:rad>
                            <m:radPr>
                              <m:degHide m:val="on"/>
                              <m:ctrlPr>
                                <a:rPr lang="en-IE" sz="2600" b="1" i="1" smtClean="0">
                                  <a:solidFill>
                                    <a:srgbClr val="0070C0"/>
                                  </a:solidFill>
                                  <a:latin typeface="Cambria Math" panose="02040503050406030204" pitchFamily="18" charset="0"/>
                                </a:rPr>
                              </m:ctrlPr>
                            </m:radPr>
                            <m:deg/>
                            <m:e>
                              <m:r>
                                <a:rPr lang="en-IE" sz="2600" b="1" i="1" smtClean="0">
                                  <a:solidFill>
                                    <a:srgbClr val="0070C0"/>
                                  </a:solidFill>
                                  <a:latin typeface="Cambria Math"/>
                                </a:rPr>
                                <m:t>𝟐𝟓</m:t>
                              </m:r>
                              <m:r>
                                <a:rPr lang="en-IE" sz="2600" b="1" i="1" smtClean="0">
                                  <a:solidFill>
                                    <a:srgbClr val="0070C0"/>
                                  </a:solidFill>
                                  <a:latin typeface="Cambria Math"/>
                                </a:rPr>
                                <m:t> </m:t>
                              </m:r>
                            </m:e>
                          </m:rad>
                          <m:r>
                            <a:rPr lang="en-IE" sz="2600" b="1" i="1" smtClean="0">
                              <a:solidFill>
                                <a:srgbClr val="0070C0"/>
                              </a:solidFill>
                              <a:latin typeface="Cambria Math"/>
                            </a:rPr>
                            <m:t> </m:t>
                          </m:r>
                          <m:rad>
                            <m:radPr>
                              <m:degHide m:val="on"/>
                              <m:ctrlPr>
                                <a:rPr lang="en-IE" sz="2600" b="1" i="1" smtClean="0">
                                  <a:solidFill>
                                    <a:srgbClr val="0070C0"/>
                                  </a:solidFill>
                                  <a:latin typeface="Cambria Math" panose="02040503050406030204" pitchFamily="18" charset="0"/>
                                </a:rPr>
                              </m:ctrlPr>
                            </m:radPr>
                            <m:deg/>
                            <m:e>
                              <m:r>
                                <a:rPr lang="en-IE" sz="2600" b="1" i="1" smtClean="0">
                                  <a:solidFill>
                                    <a:srgbClr val="0070C0"/>
                                  </a:solidFill>
                                  <a:latin typeface="Cambria Math"/>
                                </a:rPr>
                                <m:t>𝟐</m:t>
                              </m:r>
                            </m:e>
                          </m:rad>
                          <m:r>
                            <a:rPr lang="en-IE" sz="2600" b="1" i="1" smtClean="0">
                              <a:solidFill>
                                <a:srgbClr val="0070C0"/>
                              </a:solidFill>
                              <a:latin typeface="Cambria Math"/>
                            </a:rPr>
                            <m:t> </m:t>
                          </m:r>
                        </m:num>
                        <m:den>
                          <m:rad>
                            <m:radPr>
                              <m:degHide m:val="on"/>
                              <m:ctrlPr>
                                <a:rPr lang="en-IE" sz="2600" b="1" i="1">
                                  <a:solidFill>
                                    <a:srgbClr val="0070C0"/>
                                  </a:solidFill>
                                  <a:latin typeface="Cambria Math" panose="02040503050406030204" pitchFamily="18" charset="0"/>
                                </a:rPr>
                              </m:ctrlPr>
                            </m:radPr>
                            <m:deg/>
                            <m:e>
                              <m:r>
                                <a:rPr lang="en-IE" sz="2600" b="1" i="1" smtClean="0">
                                  <a:solidFill>
                                    <a:srgbClr val="0070C0"/>
                                  </a:solidFill>
                                  <a:latin typeface="Cambria Math"/>
                                </a:rPr>
                                <m:t>𝟏𝟔</m:t>
                              </m:r>
                              <m:r>
                                <a:rPr lang="en-IE" sz="2600" b="1" i="1">
                                  <a:solidFill>
                                    <a:srgbClr val="0070C0"/>
                                  </a:solidFill>
                                  <a:latin typeface="Cambria Math"/>
                                </a:rPr>
                                <m:t> </m:t>
                              </m:r>
                            </m:e>
                          </m:rad>
                          <m:r>
                            <a:rPr lang="en-IE" sz="2600" b="1" i="1">
                              <a:solidFill>
                                <a:srgbClr val="0070C0"/>
                              </a:solidFill>
                              <a:latin typeface="Cambria Math"/>
                            </a:rPr>
                            <m:t> </m:t>
                          </m:r>
                          <m:rad>
                            <m:radPr>
                              <m:degHide m:val="on"/>
                              <m:ctrlPr>
                                <a:rPr lang="en-IE" sz="2600" b="1" i="1">
                                  <a:solidFill>
                                    <a:srgbClr val="0070C0"/>
                                  </a:solidFill>
                                  <a:latin typeface="Cambria Math" panose="02040503050406030204" pitchFamily="18" charset="0"/>
                                </a:rPr>
                              </m:ctrlPr>
                            </m:radPr>
                            <m:deg/>
                            <m:e>
                              <m:r>
                                <a:rPr lang="en-IE" sz="2600" b="1" i="1">
                                  <a:solidFill>
                                    <a:srgbClr val="0070C0"/>
                                  </a:solidFill>
                                  <a:latin typeface="Cambria Math"/>
                                </a:rPr>
                                <m:t>𝟐</m:t>
                              </m:r>
                            </m:e>
                          </m:rad>
                        </m:den>
                      </m:f>
                    </m:oMath>
                  </m:oMathPara>
                </a14:m>
                <a:endParaRPr lang="en-IE" sz="2600" b="1" dirty="0" smtClean="0">
                  <a:solidFill>
                    <a:srgbClr val="0070C0"/>
                  </a:solidFill>
                  <a:latin typeface="Cambria" panose="02040503050406030204" pitchFamily="18"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5535547" y="4535133"/>
                <a:ext cx="2230471" cy="1013098"/>
              </a:xfrm>
              <a:prstGeom prst="rect">
                <a:avLst/>
              </a:prstGeom>
              <a:blipFill rotWithShape="1">
                <a:blip r:embed="rId8"/>
                <a:stretch>
                  <a:fillRect/>
                </a:stretch>
              </a:blipFill>
              <a:ln w="47625">
                <a:no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4986528" y="5606325"/>
                <a:ext cx="2230471" cy="876009"/>
              </a:xfrm>
              <a:prstGeom prst="rect">
                <a:avLst/>
              </a:prstGeom>
              <a:solidFill>
                <a:schemeClr val="accent3">
                  <a:lumMod val="20000"/>
                  <a:lumOff val="80000"/>
                </a:schemeClr>
              </a:solidFill>
              <a:ln w="47625">
                <a:solidFill>
                  <a:srgbClr val="0070C0"/>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IE" sz="2600" b="1" i="1" smtClean="0">
                          <a:solidFill>
                            <a:srgbClr val="0070C0"/>
                          </a:solidFill>
                          <a:latin typeface="Cambria Math"/>
                        </a:rPr>
                        <m:t>=</m:t>
                      </m:r>
                      <m:f>
                        <m:fPr>
                          <m:ctrlPr>
                            <a:rPr lang="en-IE" sz="2600" b="1" i="1" smtClean="0">
                              <a:solidFill>
                                <a:srgbClr val="0070C0"/>
                              </a:solidFill>
                              <a:latin typeface="Cambria Math" panose="02040503050406030204" pitchFamily="18" charset="0"/>
                            </a:rPr>
                          </m:ctrlPr>
                        </m:fPr>
                        <m:num>
                          <m:r>
                            <a:rPr lang="en-IE" sz="2600" b="1" i="1" smtClean="0">
                              <a:solidFill>
                                <a:srgbClr val="0070C0"/>
                              </a:solidFill>
                              <a:latin typeface="Cambria Math"/>
                            </a:rPr>
                            <m:t>𝟓</m:t>
                          </m:r>
                        </m:num>
                        <m:den>
                          <m:r>
                            <a:rPr lang="en-IE" sz="2600" b="1" i="1" smtClean="0">
                              <a:solidFill>
                                <a:srgbClr val="0070C0"/>
                              </a:solidFill>
                              <a:latin typeface="Cambria Math"/>
                            </a:rPr>
                            <m:t>𝟒</m:t>
                          </m:r>
                        </m:den>
                      </m:f>
                    </m:oMath>
                  </m:oMathPara>
                </a14:m>
                <a:endParaRPr lang="en-IE" sz="2600" b="1" dirty="0" smtClean="0">
                  <a:solidFill>
                    <a:srgbClr val="0070C0"/>
                  </a:solidFill>
                  <a:latin typeface="Cambria" panose="02040503050406030204" pitchFamily="18"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4986528" y="5606325"/>
                <a:ext cx="2230471" cy="876009"/>
              </a:xfrm>
              <a:prstGeom prst="rect">
                <a:avLst/>
              </a:prstGeom>
              <a:blipFill rotWithShape="1">
                <a:blip r:embed="rId9"/>
                <a:stretch>
                  <a:fillRect/>
                </a:stretch>
              </a:blipFill>
              <a:ln w="47625">
                <a:solidFill>
                  <a:srgbClr val="0070C0"/>
                </a:solid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798696" y="2576561"/>
                <a:ext cx="934166" cy="10136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sz="2800" b="1" i="1" smtClean="0">
                              <a:solidFill>
                                <a:srgbClr val="FF0000"/>
                              </a:solidFill>
                              <a:latin typeface="Cambria Math" panose="02040503050406030204" pitchFamily="18" charset="0"/>
                            </a:rPr>
                          </m:ctrlPr>
                        </m:radPr>
                        <m:deg/>
                        <m:e>
                          <m:r>
                            <a:rPr lang="en-IE" sz="2800" b="1" i="1" smtClean="0">
                              <a:solidFill>
                                <a:srgbClr val="FF0000"/>
                              </a:solidFill>
                              <a:latin typeface="Cambria Math"/>
                            </a:rPr>
                            <m:t>𝟓𝟎</m:t>
                          </m:r>
                        </m:e>
                      </m:rad>
                    </m:oMath>
                  </m:oMathPara>
                </a14:m>
                <a:endParaRPr lang="en-IE" sz="2800" b="1" dirty="0" smtClean="0">
                  <a:solidFill>
                    <a:srgbClr val="FF0000"/>
                  </a:solidFill>
                  <a:latin typeface="Cambria" panose="02040503050406030204" pitchFamily="18" charset="0"/>
                </a:endParaRPr>
              </a:p>
              <a:p>
                <a:endParaRPr lang="en-IE" sz="2800" dirty="0" smtClean="0">
                  <a:solidFill>
                    <a:srgbClr val="FF0000"/>
                  </a:solidFill>
                  <a:latin typeface="Cambria" panose="02040503050406030204" pitchFamily="18"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798696" y="2576561"/>
                <a:ext cx="934166" cy="1013611"/>
              </a:xfrm>
              <a:prstGeom prst="rect">
                <a:avLst/>
              </a:prstGeom>
              <a:blipFill rotWithShape="1">
                <a:blip r:embed="rId10"/>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74280" y="3477815"/>
                <a:ext cx="928652" cy="100482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sz="2800" b="1" i="1" smtClean="0">
                              <a:solidFill>
                                <a:schemeClr val="tx1"/>
                              </a:solidFill>
                              <a:latin typeface="Cambria Math" panose="02040503050406030204" pitchFamily="18" charset="0"/>
                            </a:rPr>
                          </m:ctrlPr>
                        </m:radPr>
                        <m:deg/>
                        <m:e>
                          <m:r>
                            <a:rPr lang="en-IE" sz="2800" b="1" i="1" smtClean="0">
                              <a:solidFill>
                                <a:schemeClr val="tx1"/>
                              </a:solidFill>
                              <a:latin typeface="Cambria Math"/>
                            </a:rPr>
                            <m:t>𝟑𝟐</m:t>
                          </m:r>
                        </m:e>
                      </m:rad>
                    </m:oMath>
                  </m:oMathPara>
                </a14:m>
                <a:endParaRPr lang="en-IE" sz="2800" b="1" dirty="0" smtClean="0">
                  <a:solidFill>
                    <a:schemeClr val="tx1"/>
                  </a:solidFill>
                  <a:latin typeface="Cambria" panose="02040503050406030204" pitchFamily="18" charset="0"/>
                </a:endParaRPr>
              </a:p>
              <a:p>
                <a:endParaRPr lang="en-IE" sz="2800" dirty="0" smtClean="0">
                  <a:solidFill>
                    <a:schemeClr val="tx1"/>
                  </a:solidFill>
                  <a:latin typeface="Cambria" panose="02040503050406030204" pitchFamily="18"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474280" y="3477815"/>
                <a:ext cx="928652" cy="1004827"/>
              </a:xfrm>
              <a:prstGeom prst="rect">
                <a:avLst/>
              </a:prstGeom>
              <a:blipFill rotWithShape="1">
                <a:blip r:embed="rId11"/>
                <a:stretch>
                  <a:fillRect/>
                </a:stretch>
              </a:blipFill>
            </p:spPr>
            <p:txBody>
              <a:bodyPr/>
              <a:lstStyle/>
              <a:p>
                <a:r>
                  <a:rPr lang="en-IE">
                    <a:noFill/>
                  </a:rPr>
                  <a:t> </a:t>
                </a:r>
              </a:p>
            </p:txBody>
          </p:sp>
        </mc:Fallback>
      </mc:AlternateContent>
    </p:spTree>
    <p:extLst>
      <p:ext uri="{BB962C8B-B14F-4D97-AF65-F5344CB8AC3E}">
        <p14:creationId xmlns:p14="http://schemas.microsoft.com/office/powerpoint/2010/main" val="1224986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18"/>
                                        </p:tgtEl>
                                      </p:cBhvr>
                                    </p:animEffect>
                                    <p:set>
                                      <p:cBhvr>
                                        <p:cTn id="54" dur="1" fill="hold">
                                          <p:stCondLst>
                                            <p:cond delay="499"/>
                                          </p:stCondLst>
                                        </p:cTn>
                                        <p:tgtEl>
                                          <p:spTgt spid="1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1" nodeType="clickEffect">
                                  <p:stCondLst>
                                    <p:cond delay="0"/>
                                  </p:stCondLst>
                                  <p:childTnLst>
                                    <p:animEffect transition="out" filter="fade">
                                      <p:cBhvr>
                                        <p:cTn id="58" dur="500"/>
                                        <p:tgtEl>
                                          <p:spTgt spid="19"/>
                                        </p:tgtEl>
                                      </p:cBhvr>
                                    </p:animEffect>
                                    <p:set>
                                      <p:cBhvr>
                                        <p:cTn id="59" dur="1" fill="hold">
                                          <p:stCondLst>
                                            <p:cond delay="499"/>
                                          </p:stCondLst>
                                        </p:cTn>
                                        <p:tgtEl>
                                          <p:spTgt spid="19"/>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500"/>
                                        <p:tgtEl>
                                          <p:spTgt spid="20"/>
                                        </p:tgtEl>
                                      </p:cBhvr>
                                    </p:animEffect>
                                    <p:set>
                                      <p:cBhvr>
                                        <p:cTn id="64"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7" grpId="0" animBg="1"/>
      <p:bldP spid="18" grpId="0"/>
      <p:bldP spid="18" grpId="1"/>
      <p:bldP spid="19" grpId="0"/>
      <p:bldP spid="19" grpId="1"/>
      <p:bldP spid="20" grpId="0" animBg="1"/>
      <p:bldP spid="20" grpId="1" animBg="1"/>
      <p:bldP spid="15" grpId="0"/>
      <p:bldP spid="16"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152400" y="122186"/>
                <a:ext cx="8820150" cy="934295"/>
              </a:xfrm>
              <a:prstGeom prst="rect">
                <a:avLst/>
              </a:prstGeom>
              <a:solidFill>
                <a:schemeClr val="accent3">
                  <a:lumMod val="20000"/>
                  <a:lumOff val="80000"/>
                </a:schemeClr>
              </a:solidFill>
              <a:ln w="28575">
                <a:solidFill>
                  <a:schemeClr val="accent1"/>
                </a:solidFill>
              </a:ln>
            </p:spPr>
            <p:txBody>
              <a:bodyPr wrap="square" rtlCol="0">
                <a:spAutoFit/>
              </a:bodyPr>
              <a:lstStyle/>
              <a:p>
                <a:r>
                  <a:rPr lang="en-IE" sz="2600" b="0" dirty="0" smtClean="0"/>
                  <a:t>Show that</a:t>
                </a:r>
                <a14:m>
                  <m:oMath xmlns:m="http://schemas.openxmlformats.org/officeDocument/2006/math">
                    <m:r>
                      <a:rPr lang="en-IE" sz="2600" b="0" i="1" smtClean="0">
                        <a:latin typeface="Cambria Math"/>
                      </a:rPr>
                      <m:t>  </m:t>
                    </m:r>
                    <m:rad>
                      <m:radPr>
                        <m:degHide m:val="on"/>
                        <m:ctrlPr>
                          <a:rPr lang="en-IE" sz="2600" b="0" i="1" smtClean="0">
                            <a:latin typeface="Cambria Math" panose="02040503050406030204" pitchFamily="18" charset="0"/>
                          </a:rPr>
                        </m:ctrlPr>
                      </m:radPr>
                      <m:deg/>
                      <m:e>
                        <m:r>
                          <a:rPr lang="en-IE" sz="2600" b="0" i="1" smtClean="0">
                            <a:latin typeface="Cambria Math"/>
                          </a:rPr>
                          <m:t>8 </m:t>
                        </m:r>
                      </m:e>
                    </m:rad>
                  </m:oMath>
                </a14:m>
                <a:r>
                  <a:rPr lang="en-IE" sz="2600" dirty="0" smtClean="0">
                    <a:latin typeface="Cambria" panose="02040503050406030204" pitchFamily="18" charset="0"/>
                  </a:rPr>
                  <a:t> </a:t>
                </a:r>
                <a14:m>
                  <m:oMath xmlns:m="http://schemas.openxmlformats.org/officeDocument/2006/math">
                    <m:r>
                      <a:rPr lang="en-IE" sz="2600" i="1" dirty="0">
                        <a:latin typeface="Cambria Math"/>
                      </a:rPr>
                      <m:t>+</m:t>
                    </m:r>
                    <m:r>
                      <a:rPr lang="en-IE" sz="2600" b="0" i="1" dirty="0" smtClean="0">
                        <a:latin typeface="Cambria Math"/>
                      </a:rPr>
                      <m:t> </m:t>
                    </m:r>
                    <m:rad>
                      <m:radPr>
                        <m:degHide m:val="on"/>
                        <m:ctrlPr>
                          <a:rPr lang="en-IE" sz="2600" b="0" i="1" dirty="0" smtClean="0">
                            <a:latin typeface="Cambria Math" panose="02040503050406030204" pitchFamily="18" charset="0"/>
                          </a:rPr>
                        </m:ctrlPr>
                      </m:radPr>
                      <m:deg/>
                      <m:e>
                        <m:r>
                          <a:rPr lang="en-IE" sz="2600" b="0" i="1" dirty="0" smtClean="0">
                            <a:latin typeface="Cambria Math"/>
                          </a:rPr>
                          <m:t>18</m:t>
                        </m:r>
                      </m:e>
                    </m:rad>
                  </m:oMath>
                </a14:m>
                <a:r>
                  <a:rPr lang="en-IE" sz="2600" b="0" dirty="0" smtClean="0">
                    <a:latin typeface="Cambria" panose="02040503050406030204" pitchFamily="18" charset="0"/>
                  </a:rPr>
                  <a:t>  = </a:t>
                </a:r>
                <a14:m>
                  <m:oMath xmlns:m="http://schemas.openxmlformats.org/officeDocument/2006/math">
                    <m:rad>
                      <m:radPr>
                        <m:degHide m:val="on"/>
                        <m:ctrlPr>
                          <a:rPr lang="en-IE" sz="2600" b="0" i="1" dirty="0" smtClean="0">
                            <a:latin typeface="Cambria Math" panose="02040503050406030204" pitchFamily="18" charset="0"/>
                          </a:rPr>
                        </m:ctrlPr>
                      </m:radPr>
                      <m:deg/>
                      <m:e>
                        <m:r>
                          <a:rPr lang="en-IE" sz="2600" b="0" i="1" dirty="0" smtClean="0">
                            <a:latin typeface="Cambria Math"/>
                          </a:rPr>
                          <m:t>50</m:t>
                        </m:r>
                      </m:e>
                    </m:rad>
                    <m:r>
                      <a:rPr lang="en-IE" sz="2600" b="0" i="0" dirty="0" smtClean="0">
                        <a:latin typeface="Cambria Math"/>
                      </a:rPr>
                      <m:t> </m:t>
                    </m:r>
                  </m:oMath>
                </a14:m>
                <a:r>
                  <a:rPr lang="en-IE" sz="2600" dirty="0" smtClean="0">
                    <a:latin typeface="Cambria" panose="02040503050406030204" pitchFamily="18" charset="0"/>
                  </a:rPr>
                  <a:t>without the use of a calculator.</a:t>
                </a:r>
              </a:p>
              <a:p>
                <a:endParaRPr lang="en-IE" sz="2600" dirty="0" smtClean="0">
                  <a:latin typeface="Cambria" panose="02040503050406030204"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52400" y="122186"/>
                <a:ext cx="8820150" cy="934295"/>
              </a:xfrm>
              <a:prstGeom prst="rect">
                <a:avLst/>
              </a:prstGeom>
              <a:blipFill rotWithShape="1">
                <a:blip r:embed="rId3"/>
                <a:stretch>
                  <a:fillRect l="-1033"/>
                </a:stretch>
              </a:blipFill>
              <a:ln w="28575">
                <a:solidFill>
                  <a:schemeClr val="accent1"/>
                </a:solid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86897" y="1186186"/>
                <a:ext cx="2744280" cy="583750"/>
              </a:xfrm>
              <a:prstGeom prst="rect">
                <a:avLst/>
              </a:prstGeom>
              <a:solidFill>
                <a:schemeClr val="accent3">
                  <a:lumMod val="20000"/>
                  <a:lumOff val="80000"/>
                </a:schemeClr>
              </a:solidFill>
              <a:ln w="47625">
                <a:solidFill>
                  <a:srgbClr val="0070C0"/>
                </a:solidFill>
              </a:ln>
            </p:spPr>
            <p:txBody>
              <a:bodyPr wrap="square" rtlCol="0">
                <a:spAutoFit/>
              </a:bodyPr>
              <a:lstStyle/>
              <a:p>
                <a14:m>
                  <m:oMath xmlns:m="http://schemas.openxmlformats.org/officeDocument/2006/math">
                    <m:rad>
                      <m:radPr>
                        <m:degHide m:val="on"/>
                        <m:ctrlPr>
                          <a:rPr lang="en-IE" sz="2800" i="1" smtClean="0">
                            <a:latin typeface="Cambria Math" panose="02040503050406030204" pitchFamily="18" charset="0"/>
                          </a:rPr>
                        </m:ctrlPr>
                      </m:radPr>
                      <m:deg/>
                      <m:e>
                        <m:r>
                          <a:rPr lang="en-IE" sz="2800" b="0" i="1">
                            <a:latin typeface="Cambria Math"/>
                          </a:rPr>
                          <m:t>8 </m:t>
                        </m:r>
                      </m:e>
                    </m:rad>
                  </m:oMath>
                </a14:m>
                <a:r>
                  <a:rPr lang="en-IE" sz="2800" dirty="0">
                    <a:latin typeface="Cambria" panose="02040503050406030204" pitchFamily="18" charset="0"/>
                  </a:rPr>
                  <a:t> </a:t>
                </a:r>
                <a:r>
                  <a:rPr lang="en-IE" sz="2800" dirty="0" smtClean="0">
                    <a:latin typeface="Cambria" panose="02040503050406030204" pitchFamily="18" charset="0"/>
                  </a:rPr>
                  <a:t>   </a:t>
                </a:r>
                <a14:m>
                  <m:oMath xmlns:m="http://schemas.openxmlformats.org/officeDocument/2006/math">
                    <m:r>
                      <a:rPr lang="en-IE" sz="2800" b="0" i="0" dirty="0" smtClean="0">
                        <a:latin typeface="Cambria Math"/>
                      </a:rPr>
                      <m:t>   </m:t>
                    </m:r>
                    <m:r>
                      <a:rPr lang="en-IE" sz="2800" b="0" i="1" dirty="0" smtClean="0">
                        <a:latin typeface="Cambria Math"/>
                      </a:rPr>
                      <m:t> </m:t>
                    </m:r>
                    <m:r>
                      <a:rPr lang="en-IE" sz="2800" b="0" i="1" dirty="0">
                        <a:latin typeface="Cambria Math"/>
                      </a:rPr>
                      <m:t>+ </m:t>
                    </m:r>
                    <m:r>
                      <a:rPr lang="en-IE" sz="2800" b="0" i="1" dirty="0" smtClean="0">
                        <a:latin typeface="Cambria Math"/>
                      </a:rPr>
                      <m:t>    </m:t>
                    </m:r>
                    <m:rad>
                      <m:radPr>
                        <m:degHide m:val="on"/>
                        <m:ctrlPr>
                          <a:rPr lang="en-IE" sz="2800" i="1" dirty="0">
                            <a:latin typeface="Cambria Math" panose="02040503050406030204" pitchFamily="18" charset="0"/>
                          </a:rPr>
                        </m:ctrlPr>
                      </m:radPr>
                      <m:deg/>
                      <m:e>
                        <m:r>
                          <a:rPr lang="en-IE" sz="2800" b="0" i="1" dirty="0">
                            <a:latin typeface="Cambria Math"/>
                          </a:rPr>
                          <m:t>18</m:t>
                        </m:r>
                      </m:e>
                    </m:rad>
                  </m:oMath>
                </a14:m>
                <a:endParaRPr lang="en-IE" sz="2800" dirty="0" smtClean="0">
                  <a:solidFill>
                    <a:srgbClr val="0070C0"/>
                  </a:solidFill>
                  <a:latin typeface="Cambria" panose="020405030504060302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86897" y="1186186"/>
                <a:ext cx="2744280" cy="583750"/>
              </a:xfrm>
              <a:prstGeom prst="rect">
                <a:avLst/>
              </a:prstGeom>
              <a:blipFill rotWithShape="1">
                <a:blip r:embed="rId4"/>
                <a:stretch>
                  <a:fillRect/>
                </a:stretch>
              </a:blipFill>
              <a:ln w="47625">
                <a:solidFill>
                  <a:srgbClr val="0070C0"/>
                </a:solid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86897" y="3658687"/>
                <a:ext cx="5610224" cy="531428"/>
              </a:xfrm>
              <a:prstGeom prst="rect">
                <a:avLst/>
              </a:prstGeom>
              <a:noFill/>
              <a:ln w="28575">
                <a:noFill/>
              </a:ln>
            </p:spPr>
            <p:txBody>
              <a:bodyPr wrap="square" rtlCol="0">
                <a:spAutoFit/>
              </a:bodyPr>
              <a:lstStyle/>
              <a:p>
                <a:r>
                  <a:rPr lang="en-IE" sz="2600" dirty="0" smtClean="0">
                    <a:latin typeface="Cambria" panose="02040503050406030204" pitchFamily="18" charset="0"/>
                  </a:rPr>
                  <a:t>    2</a:t>
                </a:r>
                <a14:m>
                  <m:oMath xmlns:m="http://schemas.openxmlformats.org/officeDocument/2006/math">
                    <m:rad>
                      <m:radPr>
                        <m:degHide m:val="on"/>
                        <m:ctrlPr>
                          <a:rPr lang="en-IE" sz="2600" i="1" smtClean="0">
                            <a:latin typeface="Cambria Math" panose="02040503050406030204" pitchFamily="18" charset="0"/>
                          </a:rPr>
                        </m:ctrlPr>
                      </m:radPr>
                      <m:deg/>
                      <m:e>
                        <m:r>
                          <a:rPr lang="en-IE" sz="2600" b="0" i="1" smtClean="0">
                            <a:latin typeface="Cambria Math"/>
                          </a:rPr>
                          <m:t>2</m:t>
                        </m:r>
                      </m:e>
                    </m:rad>
                    <m:r>
                      <a:rPr lang="en-IE" sz="2600" b="0" i="0" smtClean="0">
                        <a:latin typeface="Cambria Math"/>
                      </a:rPr>
                      <m:t>    +</m:t>
                    </m:r>
                  </m:oMath>
                </a14:m>
                <a:r>
                  <a:rPr lang="en-IE" sz="2600" dirty="0" smtClean="0">
                    <a:latin typeface="Cambria" panose="02040503050406030204" pitchFamily="18" charset="0"/>
                  </a:rPr>
                  <a:t>     3</a:t>
                </a:r>
                <a14:m>
                  <m:oMath xmlns:m="http://schemas.openxmlformats.org/officeDocument/2006/math">
                    <m:rad>
                      <m:radPr>
                        <m:degHide m:val="on"/>
                        <m:ctrlPr>
                          <a:rPr lang="en-IE" sz="2600" i="1">
                            <a:latin typeface="Cambria Math" panose="02040503050406030204" pitchFamily="18" charset="0"/>
                          </a:rPr>
                        </m:ctrlPr>
                      </m:radPr>
                      <m:deg/>
                      <m:e>
                        <m:r>
                          <a:rPr lang="en-IE" sz="2600" b="0" i="1">
                            <a:latin typeface="Cambria Math"/>
                          </a:rPr>
                          <m:t>2</m:t>
                        </m:r>
                      </m:e>
                    </m:rad>
                  </m:oMath>
                </a14:m>
                <a:endParaRPr lang="en-IE" sz="2600" dirty="0" smtClean="0">
                  <a:latin typeface="Cambria" panose="020405030504060302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86897" y="3658687"/>
                <a:ext cx="5610224" cy="531428"/>
              </a:xfrm>
              <a:prstGeom prst="rect">
                <a:avLst/>
              </a:prstGeom>
              <a:blipFill rotWithShape="1">
                <a:blip r:embed="rId5"/>
                <a:stretch>
                  <a:fillRect t="-3448" b="-27586"/>
                </a:stretch>
              </a:blipFill>
              <a:ln w="28575">
                <a:no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52400" y="2101611"/>
                <a:ext cx="3563257" cy="547714"/>
              </a:xfrm>
              <a:prstGeom prst="rect">
                <a:avLst/>
              </a:prstGeom>
              <a:noFill/>
              <a:ln w="28575">
                <a:noFill/>
              </a:ln>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sz="2600" i="1" smtClean="0">
                              <a:latin typeface="Cambria Math" panose="02040503050406030204" pitchFamily="18" charset="0"/>
                            </a:rPr>
                          </m:ctrlPr>
                        </m:radPr>
                        <m:deg/>
                        <m:e>
                          <m:r>
                            <a:rPr lang="en-IE" sz="2600" b="0" i="1" smtClean="0">
                              <a:latin typeface="Cambria Math"/>
                            </a:rPr>
                            <m:t>4 </m:t>
                          </m:r>
                          <m:r>
                            <m:rPr>
                              <m:sty m:val="p"/>
                            </m:rPr>
                            <a:rPr lang="en-IE" sz="2600" b="0" i="0" smtClean="0">
                              <a:latin typeface="Cambria Math"/>
                            </a:rPr>
                            <m:t>x</m:t>
                          </m:r>
                          <m:r>
                            <a:rPr lang="en-IE" sz="2600" b="0" i="0" smtClean="0">
                              <a:latin typeface="Cambria Math"/>
                            </a:rPr>
                            <m:t> </m:t>
                          </m:r>
                          <m:r>
                            <a:rPr lang="en-IE" sz="2600" b="0" i="1" smtClean="0">
                              <a:latin typeface="Cambria Math"/>
                            </a:rPr>
                            <m:t>2</m:t>
                          </m:r>
                        </m:e>
                      </m:rad>
                      <m:r>
                        <a:rPr lang="en-IE" sz="2600" b="0" i="0" smtClean="0">
                          <a:latin typeface="Cambria Math"/>
                        </a:rPr>
                        <m:t> </m:t>
                      </m:r>
                      <m:r>
                        <a:rPr lang="en-IE" sz="2600" b="0" i="1" smtClean="0">
                          <a:latin typeface="Cambria Math"/>
                        </a:rPr>
                        <m:t>  +</m:t>
                      </m:r>
                      <m:r>
                        <a:rPr lang="en-IE" sz="2600" b="0" i="1" dirty="0" smtClean="0">
                          <a:latin typeface="Cambria Math"/>
                        </a:rPr>
                        <m:t>  </m:t>
                      </m:r>
                      <m:rad>
                        <m:radPr>
                          <m:degHide m:val="on"/>
                          <m:ctrlPr>
                            <a:rPr lang="en-IE" sz="2600" i="1" dirty="0" smtClean="0">
                              <a:latin typeface="Cambria Math" panose="02040503050406030204" pitchFamily="18" charset="0"/>
                            </a:rPr>
                          </m:ctrlPr>
                        </m:radPr>
                        <m:deg/>
                        <m:e>
                          <m:r>
                            <a:rPr lang="en-IE" sz="2600" b="0" i="1" dirty="0" smtClean="0">
                              <a:latin typeface="Cambria Math"/>
                            </a:rPr>
                            <m:t>9 </m:t>
                          </m:r>
                          <m:r>
                            <m:rPr>
                              <m:sty m:val="p"/>
                            </m:rPr>
                            <a:rPr lang="en-IE" sz="2600" b="0" i="0" dirty="0" smtClean="0">
                              <a:latin typeface="Cambria Math"/>
                            </a:rPr>
                            <m:t>x</m:t>
                          </m:r>
                          <m:r>
                            <a:rPr lang="en-IE" sz="2600" b="0" i="1" dirty="0" smtClean="0">
                              <a:latin typeface="Cambria Math"/>
                            </a:rPr>
                            <m:t> 2</m:t>
                          </m:r>
                        </m:e>
                      </m:rad>
                    </m:oMath>
                  </m:oMathPara>
                </a14:m>
                <a:endParaRPr lang="en-IE" sz="2600" dirty="0" smtClean="0">
                  <a:latin typeface="Cambria" panose="020405030504060302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152400" y="2101611"/>
                <a:ext cx="3563257" cy="547714"/>
              </a:xfrm>
              <a:prstGeom prst="rect">
                <a:avLst/>
              </a:prstGeom>
              <a:blipFill rotWithShape="1">
                <a:blip r:embed="rId6"/>
                <a:stretch>
                  <a:fillRect/>
                </a:stretch>
              </a:blipFill>
              <a:ln w="28575">
                <a:no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846077" y="2968633"/>
                <a:ext cx="5597925" cy="547714"/>
              </a:xfrm>
              <a:prstGeom prst="rect">
                <a:avLst/>
              </a:prstGeom>
              <a:noFill/>
              <a:ln w="28575">
                <a:noFill/>
              </a:ln>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sz="2600" i="1" smtClean="0">
                              <a:latin typeface="Cambria Math" panose="02040503050406030204" pitchFamily="18" charset="0"/>
                            </a:rPr>
                          </m:ctrlPr>
                        </m:radPr>
                        <m:deg/>
                        <m:e>
                          <m:r>
                            <a:rPr lang="en-IE" sz="2600" b="0" i="1" smtClean="0">
                              <a:latin typeface="Cambria Math"/>
                            </a:rPr>
                            <m:t>4 </m:t>
                          </m:r>
                        </m:e>
                      </m:rad>
                      <m:rad>
                        <m:radPr>
                          <m:degHide m:val="on"/>
                          <m:ctrlPr>
                            <a:rPr lang="en-IE" sz="2600" i="1">
                              <a:latin typeface="Cambria Math" panose="02040503050406030204" pitchFamily="18" charset="0"/>
                            </a:rPr>
                          </m:ctrlPr>
                        </m:radPr>
                        <m:deg/>
                        <m:e>
                          <m:r>
                            <a:rPr lang="en-IE" sz="2600" b="0" i="1" smtClean="0">
                              <a:latin typeface="Cambria Math"/>
                            </a:rPr>
                            <m:t>2</m:t>
                          </m:r>
                          <m:r>
                            <a:rPr lang="en-IE" sz="2600" b="0" i="1">
                              <a:latin typeface="Cambria Math"/>
                            </a:rPr>
                            <m:t> </m:t>
                          </m:r>
                        </m:e>
                      </m:rad>
                      <m:r>
                        <a:rPr lang="en-IE" sz="2600" b="0" i="1" smtClean="0">
                          <a:latin typeface="Cambria Math"/>
                        </a:rPr>
                        <m:t>  +</m:t>
                      </m:r>
                      <m:r>
                        <a:rPr lang="en-IE" sz="2600" b="0" i="1" dirty="0" smtClean="0">
                          <a:latin typeface="Cambria Math"/>
                        </a:rPr>
                        <m:t>  </m:t>
                      </m:r>
                      <m:rad>
                        <m:radPr>
                          <m:degHide m:val="on"/>
                          <m:ctrlPr>
                            <a:rPr lang="en-IE" sz="2600" i="1" dirty="0" smtClean="0">
                              <a:latin typeface="Cambria Math" panose="02040503050406030204" pitchFamily="18" charset="0"/>
                            </a:rPr>
                          </m:ctrlPr>
                        </m:radPr>
                        <m:deg/>
                        <m:e>
                          <m:r>
                            <a:rPr lang="en-IE" sz="2600" b="0" i="1" dirty="0" smtClean="0">
                              <a:latin typeface="Cambria Math"/>
                            </a:rPr>
                            <m:t>9</m:t>
                          </m:r>
                        </m:e>
                      </m:rad>
                      <m:r>
                        <a:rPr lang="en-IE" sz="2600" b="0" i="1" dirty="0" smtClean="0">
                          <a:latin typeface="Cambria Math"/>
                        </a:rPr>
                        <m:t> </m:t>
                      </m:r>
                      <m:rad>
                        <m:radPr>
                          <m:degHide m:val="on"/>
                          <m:ctrlPr>
                            <a:rPr lang="en-IE" sz="2600" i="1" dirty="0" smtClean="0">
                              <a:latin typeface="Cambria Math" panose="02040503050406030204" pitchFamily="18" charset="0"/>
                            </a:rPr>
                          </m:ctrlPr>
                        </m:radPr>
                        <m:deg/>
                        <m:e>
                          <m:r>
                            <a:rPr lang="en-IE" sz="2600" b="0" i="1" dirty="0" smtClean="0">
                              <a:latin typeface="Cambria Math"/>
                            </a:rPr>
                            <m:t>2</m:t>
                          </m:r>
                        </m:e>
                      </m:rad>
                    </m:oMath>
                  </m:oMathPara>
                </a14:m>
                <a:endParaRPr lang="en-IE" sz="2600" dirty="0" smtClean="0">
                  <a:latin typeface="Cambria" panose="020405030504060302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846077" y="2968633"/>
                <a:ext cx="5597925" cy="547714"/>
              </a:xfrm>
              <a:prstGeom prst="rect">
                <a:avLst/>
              </a:prstGeom>
              <a:blipFill rotWithShape="1">
                <a:blip r:embed="rId7"/>
                <a:stretch>
                  <a:fillRect/>
                </a:stretch>
              </a:blipFill>
              <a:ln w="28575">
                <a:no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676400" y="5334669"/>
                <a:ext cx="5772150" cy="568169"/>
              </a:xfrm>
              <a:prstGeom prst="rect">
                <a:avLst/>
              </a:prstGeom>
              <a:solidFill>
                <a:schemeClr val="accent3">
                  <a:lumMod val="20000"/>
                  <a:lumOff val="80000"/>
                </a:schemeClr>
              </a:solidFill>
              <a:ln w="47625">
                <a:solidFill>
                  <a:srgbClr val="0070C0"/>
                </a:solidFill>
              </a:ln>
            </p:spPr>
            <p:txBody>
              <a:bodyPr wrap="square" rtlCol="0">
                <a:spAutoFit/>
              </a:bodyPr>
              <a:lstStyle/>
              <a:p>
                <a14:m>
                  <m:oMath xmlns:m="http://schemas.openxmlformats.org/officeDocument/2006/math">
                    <m:r>
                      <a:rPr lang="en-IE" sz="2800" b="0" i="1" smtClean="0">
                        <a:latin typeface="Cambria Math"/>
                      </a:rPr>
                      <m:t>⇒</m:t>
                    </m:r>
                    <m:rad>
                      <m:radPr>
                        <m:degHide m:val="on"/>
                        <m:ctrlPr>
                          <a:rPr lang="en-IE" sz="2800" i="1" smtClean="0">
                            <a:latin typeface="Cambria Math" panose="02040503050406030204" pitchFamily="18" charset="0"/>
                          </a:rPr>
                        </m:ctrlPr>
                      </m:radPr>
                      <m:deg/>
                      <m:e>
                        <m:r>
                          <a:rPr lang="en-IE" sz="2800" b="0" i="1">
                            <a:latin typeface="Cambria Math"/>
                          </a:rPr>
                          <m:t>8 </m:t>
                        </m:r>
                      </m:e>
                    </m:rad>
                  </m:oMath>
                </a14:m>
                <a:r>
                  <a:rPr lang="en-IE" sz="2800" dirty="0">
                    <a:latin typeface="Cambria" panose="02040503050406030204" pitchFamily="18" charset="0"/>
                  </a:rPr>
                  <a:t> </a:t>
                </a:r>
                <a:r>
                  <a:rPr lang="en-IE" sz="2800" dirty="0" smtClean="0">
                    <a:latin typeface="Cambria" panose="02040503050406030204" pitchFamily="18" charset="0"/>
                  </a:rPr>
                  <a:t>   </a:t>
                </a:r>
                <a14:m>
                  <m:oMath xmlns:m="http://schemas.openxmlformats.org/officeDocument/2006/math">
                    <m:r>
                      <a:rPr lang="en-IE" sz="2800" b="0" i="0" dirty="0" smtClean="0">
                        <a:latin typeface="Cambria Math"/>
                      </a:rPr>
                      <m:t>   </m:t>
                    </m:r>
                    <m:r>
                      <a:rPr lang="en-IE" sz="2800" b="0" i="1" dirty="0" smtClean="0">
                        <a:latin typeface="Cambria Math"/>
                      </a:rPr>
                      <m:t> </m:t>
                    </m:r>
                    <m:r>
                      <a:rPr lang="en-IE" sz="2800" b="0" i="1" dirty="0">
                        <a:latin typeface="Cambria Math"/>
                      </a:rPr>
                      <m:t>+ </m:t>
                    </m:r>
                    <m:r>
                      <a:rPr lang="en-IE" sz="2800" b="0" i="1" dirty="0" smtClean="0">
                        <a:latin typeface="Cambria Math"/>
                      </a:rPr>
                      <m:t>    </m:t>
                    </m:r>
                    <m:rad>
                      <m:radPr>
                        <m:degHide m:val="on"/>
                        <m:ctrlPr>
                          <a:rPr lang="en-IE" sz="2800" i="1" dirty="0">
                            <a:latin typeface="Cambria Math" panose="02040503050406030204" pitchFamily="18" charset="0"/>
                          </a:rPr>
                        </m:ctrlPr>
                      </m:radPr>
                      <m:deg/>
                      <m:e>
                        <m:r>
                          <a:rPr lang="en-IE" sz="2800" b="0" i="1" dirty="0">
                            <a:latin typeface="Cambria Math"/>
                          </a:rPr>
                          <m:t>18</m:t>
                        </m:r>
                      </m:e>
                    </m:rad>
                  </m:oMath>
                </a14:m>
                <a:r>
                  <a:rPr lang="en-IE" sz="2800" dirty="0" smtClean="0">
                    <a:latin typeface="Cambria" panose="02040503050406030204" pitchFamily="18" charset="0"/>
                  </a:rPr>
                  <a:t>         =     </a:t>
                </a:r>
                <a14:m>
                  <m:oMath xmlns:m="http://schemas.openxmlformats.org/officeDocument/2006/math">
                    <m:rad>
                      <m:radPr>
                        <m:degHide m:val="on"/>
                        <m:ctrlPr>
                          <a:rPr lang="en-IE" sz="2800" i="1" dirty="0">
                            <a:latin typeface="Cambria Math" panose="02040503050406030204" pitchFamily="18" charset="0"/>
                          </a:rPr>
                        </m:ctrlPr>
                      </m:radPr>
                      <m:deg/>
                      <m:e>
                        <m:r>
                          <a:rPr lang="en-IE" sz="2800" b="0" i="1" dirty="0">
                            <a:latin typeface="Cambria Math"/>
                          </a:rPr>
                          <m:t>50</m:t>
                        </m:r>
                      </m:e>
                    </m:rad>
                  </m:oMath>
                </a14:m>
                <a:endParaRPr lang="en-IE" sz="2800" dirty="0" smtClean="0">
                  <a:solidFill>
                    <a:srgbClr val="0070C0"/>
                  </a:solidFill>
                  <a:latin typeface="Cambria" panose="02040503050406030204" pitchFamily="18"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676400" y="5334669"/>
                <a:ext cx="5772150" cy="568169"/>
              </a:xfrm>
              <a:prstGeom prst="rect">
                <a:avLst/>
              </a:prstGeom>
              <a:blipFill rotWithShape="1">
                <a:blip r:embed="rId8"/>
                <a:stretch>
                  <a:fillRect b="-22772"/>
                </a:stretch>
              </a:blipFill>
              <a:ln w="47625">
                <a:solidFill>
                  <a:srgbClr val="0070C0"/>
                </a:solid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939079" y="1186186"/>
                <a:ext cx="2744280" cy="583045"/>
              </a:xfrm>
              <a:prstGeom prst="rect">
                <a:avLst/>
              </a:prstGeom>
              <a:solidFill>
                <a:schemeClr val="accent3">
                  <a:lumMod val="20000"/>
                  <a:lumOff val="80000"/>
                </a:schemeClr>
              </a:solidFill>
              <a:ln w="47625">
                <a:solidFill>
                  <a:srgbClr val="0070C0"/>
                </a:solidFill>
              </a:ln>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sz="2800" i="1" smtClean="0">
                              <a:latin typeface="Cambria Math" panose="02040503050406030204" pitchFamily="18" charset="0"/>
                            </a:rPr>
                          </m:ctrlPr>
                        </m:radPr>
                        <m:deg/>
                        <m:e>
                          <m:r>
                            <a:rPr lang="en-IE" sz="2800" b="0" i="1" smtClean="0">
                              <a:latin typeface="Cambria Math"/>
                            </a:rPr>
                            <m:t>50</m:t>
                          </m:r>
                          <m:r>
                            <a:rPr lang="en-IE" sz="2800" b="0" i="1">
                              <a:latin typeface="Cambria Math"/>
                            </a:rPr>
                            <m:t> </m:t>
                          </m:r>
                        </m:e>
                      </m:rad>
                    </m:oMath>
                  </m:oMathPara>
                </a14:m>
                <a:endParaRPr lang="en-IE" sz="2800" dirty="0" smtClean="0">
                  <a:solidFill>
                    <a:srgbClr val="0070C0"/>
                  </a:solidFill>
                  <a:latin typeface="Cambria" panose="020405030504060302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4939079" y="1186186"/>
                <a:ext cx="2744280" cy="583045"/>
              </a:xfrm>
              <a:prstGeom prst="rect">
                <a:avLst/>
              </a:prstGeom>
              <a:blipFill rotWithShape="1">
                <a:blip r:embed="rId9"/>
                <a:stretch>
                  <a:fillRect/>
                </a:stretch>
              </a:blipFill>
              <a:ln w="47625">
                <a:solidFill>
                  <a:srgbClr val="0070C0"/>
                </a:solid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5409975" y="3779261"/>
                <a:ext cx="2921227" cy="531428"/>
              </a:xfrm>
              <a:prstGeom prst="rect">
                <a:avLst/>
              </a:prstGeom>
              <a:noFill/>
              <a:ln w="28575">
                <a:noFill/>
              </a:ln>
            </p:spPr>
            <p:txBody>
              <a:bodyPr wrap="square" rtlCol="0">
                <a:spAutoFit/>
              </a:bodyPr>
              <a:lstStyle/>
              <a:p>
                <a:r>
                  <a:rPr lang="en-IE" sz="2600" dirty="0" smtClean="0">
                    <a:latin typeface="Cambria" panose="02040503050406030204" pitchFamily="18" charset="0"/>
                  </a:rPr>
                  <a:t>    </a:t>
                </a:r>
                <a14:m>
                  <m:oMath xmlns:m="http://schemas.openxmlformats.org/officeDocument/2006/math">
                    <m:r>
                      <a:rPr lang="en-IE" sz="2600" b="0" i="0" dirty="0" smtClean="0">
                        <a:latin typeface="Cambria Math"/>
                      </a:rPr>
                      <m:t> </m:t>
                    </m:r>
                    <m:r>
                      <a:rPr lang="en-IE" sz="2600" b="0" i="1" dirty="0" smtClean="0">
                        <a:latin typeface="Cambria Math"/>
                      </a:rPr>
                      <m:t>   5</m:t>
                    </m:r>
                    <m:rad>
                      <m:radPr>
                        <m:degHide m:val="on"/>
                        <m:ctrlPr>
                          <a:rPr lang="en-IE" sz="2600" i="1" dirty="0" smtClean="0">
                            <a:latin typeface="Cambria Math" panose="02040503050406030204" pitchFamily="18" charset="0"/>
                          </a:rPr>
                        </m:ctrlPr>
                      </m:radPr>
                      <m:deg/>
                      <m:e>
                        <m:r>
                          <a:rPr lang="en-IE" sz="2600" b="0" i="1" dirty="0" smtClean="0">
                            <a:latin typeface="Cambria Math"/>
                          </a:rPr>
                          <m:t>2</m:t>
                        </m:r>
                      </m:e>
                    </m:rad>
                    <m:r>
                      <a:rPr lang="en-IE" sz="2600" b="0" i="0" dirty="0" smtClean="0">
                        <a:latin typeface="Cambria Math"/>
                      </a:rPr>
                      <m:t>       </m:t>
                    </m:r>
                  </m:oMath>
                </a14:m>
                <a:endParaRPr lang="en-IE" sz="2600" dirty="0" smtClean="0">
                  <a:latin typeface="Cambria" panose="02040503050406030204" pitchFamily="18"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5409975" y="3779261"/>
                <a:ext cx="2921227" cy="531428"/>
              </a:xfrm>
              <a:prstGeom prst="rect">
                <a:avLst/>
              </a:prstGeom>
              <a:blipFill rotWithShape="1">
                <a:blip r:embed="rId10"/>
                <a:stretch>
                  <a:fillRect/>
                </a:stretch>
              </a:blipFill>
              <a:ln w="28575">
                <a:no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562475" y="2083695"/>
                <a:ext cx="3376839" cy="547714"/>
              </a:xfrm>
              <a:prstGeom prst="rect">
                <a:avLst/>
              </a:prstGeom>
              <a:noFill/>
              <a:ln w="28575">
                <a:noFill/>
              </a:ln>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sz="2600" i="1" dirty="0" smtClean="0">
                              <a:latin typeface="Cambria Math" panose="02040503050406030204" pitchFamily="18" charset="0"/>
                            </a:rPr>
                          </m:ctrlPr>
                        </m:radPr>
                        <m:deg/>
                        <m:e>
                          <m:r>
                            <a:rPr lang="en-IE" sz="2600" b="0" i="1" dirty="0" smtClean="0">
                              <a:latin typeface="Cambria Math"/>
                            </a:rPr>
                            <m:t>25 </m:t>
                          </m:r>
                          <m:r>
                            <m:rPr>
                              <m:sty m:val="p"/>
                            </m:rPr>
                            <a:rPr lang="en-IE" sz="2600" b="0" i="0" dirty="0" smtClean="0">
                              <a:latin typeface="Cambria Math"/>
                            </a:rPr>
                            <m:t>x</m:t>
                          </m:r>
                          <m:r>
                            <a:rPr lang="en-IE" sz="2600" b="0" i="1" dirty="0" smtClean="0">
                              <a:latin typeface="Cambria Math"/>
                            </a:rPr>
                            <m:t> 2</m:t>
                          </m:r>
                        </m:e>
                      </m:rad>
                    </m:oMath>
                  </m:oMathPara>
                </a14:m>
                <a:endParaRPr lang="en-IE" sz="2600" dirty="0" smtClean="0">
                  <a:latin typeface="Cambria" panose="02040503050406030204" pitchFamily="18"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4562475" y="2083695"/>
                <a:ext cx="3376839" cy="547714"/>
              </a:xfrm>
              <a:prstGeom prst="rect">
                <a:avLst/>
              </a:prstGeom>
              <a:blipFill rotWithShape="1">
                <a:blip r:embed="rId11"/>
                <a:stretch>
                  <a:fillRect/>
                </a:stretch>
              </a:blipFill>
              <a:ln w="28575">
                <a:no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468714" y="2923182"/>
                <a:ext cx="5597925" cy="547714"/>
              </a:xfrm>
              <a:prstGeom prst="rect">
                <a:avLst/>
              </a:prstGeom>
              <a:noFill/>
              <a:ln w="28575">
                <a:noFill/>
              </a:ln>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sz="2600" i="1" dirty="0" smtClean="0">
                              <a:latin typeface="Cambria Math" panose="02040503050406030204" pitchFamily="18" charset="0"/>
                            </a:rPr>
                          </m:ctrlPr>
                        </m:radPr>
                        <m:deg/>
                        <m:e>
                          <m:r>
                            <a:rPr lang="en-IE" sz="2600" b="0" i="1" dirty="0" smtClean="0">
                              <a:latin typeface="Cambria Math"/>
                            </a:rPr>
                            <m:t>25 </m:t>
                          </m:r>
                        </m:e>
                      </m:rad>
                      <m:rad>
                        <m:radPr>
                          <m:degHide m:val="on"/>
                          <m:ctrlPr>
                            <a:rPr lang="en-IE" sz="2600" i="1" dirty="0" smtClean="0">
                              <a:latin typeface="Cambria Math" panose="02040503050406030204" pitchFamily="18" charset="0"/>
                            </a:rPr>
                          </m:ctrlPr>
                        </m:radPr>
                        <m:deg/>
                        <m:e>
                          <m:r>
                            <a:rPr lang="en-IE" sz="2600" b="0" i="1" dirty="0" smtClean="0">
                              <a:latin typeface="Cambria Math"/>
                            </a:rPr>
                            <m:t>2</m:t>
                          </m:r>
                        </m:e>
                      </m:rad>
                    </m:oMath>
                  </m:oMathPara>
                </a14:m>
                <a:endParaRPr lang="en-IE" sz="2600" dirty="0" smtClean="0">
                  <a:latin typeface="Cambria" panose="02040503050406030204" pitchFamily="18"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3468714" y="2923182"/>
                <a:ext cx="5597925" cy="547714"/>
              </a:xfrm>
              <a:prstGeom prst="rect">
                <a:avLst/>
              </a:prstGeom>
              <a:blipFill rotWithShape="1">
                <a:blip r:embed="rId12"/>
                <a:stretch>
                  <a:fillRect/>
                </a:stretch>
              </a:blipFill>
              <a:ln w="28575">
                <a:no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183824" y="4355286"/>
                <a:ext cx="1631951" cy="531428"/>
              </a:xfrm>
              <a:prstGeom prst="rect">
                <a:avLst/>
              </a:prstGeom>
              <a:noFill/>
              <a:ln w="28575">
                <a:noFill/>
              </a:ln>
            </p:spPr>
            <p:txBody>
              <a:bodyPr wrap="square" rtlCol="0">
                <a:spAutoFit/>
              </a:bodyPr>
              <a:lstStyle/>
              <a:p>
                <a:r>
                  <a:rPr lang="en-IE" sz="2600" dirty="0" smtClean="0">
                    <a:latin typeface="Cambria" panose="02040503050406030204" pitchFamily="18" charset="0"/>
                  </a:rPr>
                  <a:t>        5</a:t>
                </a:r>
                <a14:m>
                  <m:oMath xmlns:m="http://schemas.openxmlformats.org/officeDocument/2006/math">
                    <m:rad>
                      <m:radPr>
                        <m:degHide m:val="on"/>
                        <m:ctrlPr>
                          <a:rPr lang="en-IE" sz="2600" i="1">
                            <a:latin typeface="Cambria Math" panose="02040503050406030204" pitchFamily="18" charset="0"/>
                          </a:rPr>
                        </m:ctrlPr>
                      </m:radPr>
                      <m:deg/>
                      <m:e>
                        <m:r>
                          <a:rPr lang="en-IE" sz="2600" b="0" i="1">
                            <a:latin typeface="Cambria Math"/>
                          </a:rPr>
                          <m:t>2</m:t>
                        </m:r>
                      </m:e>
                    </m:rad>
                  </m:oMath>
                </a14:m>
                <a:endParaRPr lang="en-IE" sz="2600" dirty="0" smtClean="0">
                  <a:latin typeface="Cambria" panose="02040503050406030204" pitchFamily="18"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183824" y="4355286"/>
                <a:ext cx="1631951" cy="531428"/>
              </a:xfrm>
              <a:prstGeom prst="rect">
                <a:avLst/>
              </a:prstGeom>
              <a:blipFill rotWithShape="1">
                <a:blip r:embed="rId13"/>
                <a:stretch>
                  <a:fillRect t="-3409" b="-26136"/>
                </a:stretch>
              </a:blipFill>
              <a:ln w="28575">
                <a:noFill/>
              </a:ln>
            </p:spPr>
            <p:txBody>
              <a:bodyPr/>
              <a:lstStyle/>
              <a:p>
                <a:r>
                  <a:rPr lang="en-IE">
                    <a:noFill/>
                  </a:rPr>
                  <a:t> </a:t>
                </a:r>
              </a:p>
            </p:txBody>
          </p:sp>
        </mc:Fallback>
      </mc:AlternateContent>
      <p:cxnSp>
        <p:nvCxnSpPr>
          <p:cNvPr id="3" name="Straight Connector 2"/>
          <p:cNvCxnSpPr/>
          <p:nvPr/>
        </p:nvCxnSpPr>
        <p:spPr bwMode="auto">
          <a:xfrm>
            <a:off x="4258356" y="1310122"/>
            <a:ext cx="0" cy="3576592"/>
          </a:xfrm>
          <a:prstGeom prst="line">
            <a:avLst/>
          </a:prstGeom>
          <a:solidFill>
            <a:schemeClr val="hlink">
              <a:alpha val="64999"/>
            </a:schemeClr>
          </a:solidFill>
          <a:ln w="50800" cap="flat" cmpd="sng" algn="ctr">
            <a:solidFill>
              <a:srgbClr val="0070C0"/>
            </a:solidFill>
            <a:prstDash val="solid"/>
            <a:round/>
            <a:headEnd type="none" w="med" len="med"/>
            <a:tailEnd type="none" w="med" len="med"/>
          </a:ln>
          <a:effectLst/>
        </p:spPr>
      </p:cxnSp>
    </p:spTree>
    <p:extLst>
      <p:ext uri="{BB962C8B-B14F-4D97-AF65-F5344CB8AC3E}">
        <p14:creationId xmlns:p14="http://schemas.microsoft.com/office/powerpoint/2010/main" val="2779346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p:bldP spid="11" grpId="0"/>
      <p:bldP spid="14" grpId="0" animBg="1"/>
      <p:bldP spid="9" grpId="0" animBg="1"/>
      <p:bldP spid="13" grpId="0"/>
      <p:bldP spid="15" grpId="0"/>
      <p:bldP spid="16" grpId="0"/>
      <p:bldP spid="18"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228600" y="35860"/>
                <a:ext cx="8792079" cy="648000"/>
              </a:xfrm>
            </p:spPr>
            <p:txBody>
              <a:bodyPr/>
              <a:lstStyle/>
              <a:p>
                <a14:m>
                  <m:oMath xmlns:m="http://schemas.openxmlformats.org/officeDocument/2006/math">
                    <m:rad>
                      <m:radPr>
                        <m:degHide m:val="on"/>
                        <m:ctrlPr>
                          <a:rPr lang="en-IE" sz="3200" i="1" smtClean="0">
                            <a:latin typeface="Cambria Math" panose="02040503050406030204" pitchFamily="18" charset="0"/>
                          </a:rPr>
                        </m:ctrlPr>
                      </m:radPr>
                      <m:deg/>
                      <m:e>
                        <m:r>
                          <a:rPr lang="en-IE" sz="3200" b="1" i="1">
                            <a:latin typeface="Cambria Math"/>
                          </a:rPr>
                          <m:t>𝟖</m:t>
                        </m:r>
                        <m:r>
                          <a:rPr lang="en-IE" sz="3200" b="1" i="1">
                            <a:latin typeface="Cambria Math"/>
                          </a:rPr>
                          <m:t> </m:t>
                        </m:r>
                      </m:e>
                    </m:rad>
                  </m:oMath>
                </a14:m>
                <a:r>
                  <a:rPr lang="en-IE" sz="3200" dirty="0" smtClean="0">
                    <a:latin typeface="Cambria" panose="02040503050406030204" pitchFamily="18" charset="0"/>
                  </a:rPr>
                  <a:t> </a:t>
                </a:r>
                <a14:m>
                  <m:oMath xmlns:m="http://schemas.openxmlformats.org/officeDocument/2006/math">
                    <m:r>
                      <a:rPr lang="en-IE" sz="3200" b="1" i="1" dirty="0" smtClean="0">
                        <a:latin typeface="Cambria Math"/>
                      </a:rPr>
                      <m:t>+ </m:t>
                    </m:r>
                    <m:rad>
                      <m:radPr>
                        <m:degHide m:val="on"/>
                        <m:ctrlPr>
                          <a:rPr lang="en-IE" sz="3200" i="1" dirty="0" smtClean="0">
                            <a:solidFill>
                              <a:srgbClr val="FF0000"/>
                            </a:solidFill>
                            <a:latin typeface="Cambria Math" panose="02040503050406030204" pitchFamily="18" charset="0"/>
                          </a:rPr>
                        </m:ctrlPr>
                      </m:radPr>
                      <m:deg/>
                      <m:e>
                        <m:r>
                          <a:rPr lang="en-IE" sz="3200" b="1" i="1" dirty="0">
                            <a:solidFill>
                              <a:srgbClr val="FF0000"/>
                            </a:solidFill>
                            <a:latin typeface="Cambria Math"/>
                          </a:rPr>
                          <m:t>𝟏𝟖</m:t>
                        </m:r>
                      </m:e>
                    </m:rad>
                  </m:oMath>
                </a14:m>
                <a:endParaRPr lang="en-IE" sz="3200" dirty="0">
                  <a:solidFill>
                    <a:srgbClr val="FF0000"/>
                  </a:solidFill>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228600" y="35860"/>
                <a:ext cx="8792079" cy="648000"/>
              </a:xfrm>
              <a:blipFill rotWithShape="1">
                <a:blip r:embed="rId3"/>
                <a:stretch>
                  <a:fillRect/>
                </a:stretch>
              </a:blipFill>
            </p:spPr>
            <p:txBody>
              <a:bodyPr/>
              <a:lstStyle/>
              <a:p>
                <a:r>
                  <a:rPr lang="en-IE">
                    <a:noFill/>
                  </a:rPr>
                  <a:t> </a:t>
                </a:r>
              </a:p>
            </p:txBody>
          </p:sp>
        </mc:Fallback>
      </mc:AlternateContent>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831178"/>
            <a:ext cx="3597301" cy="2897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6" name="TextBox 5"/>
              <p:cNvSpPr txBox="1"/>
              <p:nvPr/>
            </p:nvSpPr>
            <p:spPr>
              <a:xfrm>
                <a:off x="1119902" y="2028141"/>
                <a:ext cx="833946" cy="100482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sz="2800" b="1" i="1" smtClean="0">
                              <a:solidFill>
                                <a:schemeClr val="tx1"/>
                              </a:solidFill>
                              <a:latin typeface="Cambria Math" panose="02040503050406030204" pitchFamily="18" charset="0"/>
                            </a:rPr>
                          </m:ctrlPr>
                        </m:radPr>
                        <m:deg/>
                        <m:e>
                          <m:r>
                            <a:rPr lang="en-IE" sz="2800" b="1" i="1" smtClean="0">
                              <a:solidFill>
                                <a:schemeClr val="tx1"/>
                              </a:solidFill>
                              <a:latin typeface="Cambria Math"/>
                            </a:rPr>
                            <m:t>𝟖</m:t>
                          </m:r>
                        </m:e>
                      </m:rad>
                    </m:oMath>
                  </m:oMathPara>
                </a14:m>
                <a:endParaRPr lang="en-IE" sz="2800" b="1" dirty="0" smtClean="0">
                  <a:solidFill>
                    <a:schemeClr val="tx1"/>
                  </a:solidFill>
                  <a:latin typeface="Cambria" panose="02040503050406030204" pitchFamily="18" charset="0"/>
                </a:endParaRPr>
              </a:p>
              <a:p>
                <a:endParaRPr lang="en-IE" sz="2800" dirty="0" smtClean="0">
                  <a:solidFill>
                    <a:schemeClr val="tx1"/>
                  </a:solidFill>
                  <a:latin typeface="Cambria" panose="020405030504060302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119902" y="2028141"/>
                <a:ext cx="833946" cy="1004827"/>
              </a:xfrm>
              <a:prstGeom prst="rect">
                <a:avLst/>
              </a:prstGeom>
              <a:blipFill rotWithShape="1">
                <a:blip r:embed="rId5"/>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091664" y="1922490"/>
                <a:ext cx="848502" cy="996042"/>
              </a:xfrm>
              <a:prstGeom prst="rect">
                <a:avLst/>
              </a:prstGeom>
              <a:noFill/>
            </p:spPr>
            <p:txBody>
              <a:bodyPr wrap="none" rtlCol="0">
                <a:spAutoFit/>
              </a:bodyPr>
              <a:lstStyle/>
              <a:p>
                <a:r>
                  <a:rPr lang="en-IE" sz="2800" b="1" dirty="0" smtClean="0">
                    <a:solidFill>
                      <a:schemeClr val="tx1"/>
                    </a:solidFill>
                  </a:rPr>
                  <a:t>2</a:t>
                </a:r>
                <a14:m>
                  <m:oMath xmlns:m="http://schemas.openxmlformats.org/officeDocument/2006/math">
                    <m:rad>
                      <m:radPr>
                        <m:degHide m:val="on"/>
                        <m:ctrlPr>
                          <a:rPr lang="en-IE" sz="2800" b="1" i="1" smtClean="0">
                            <a:solidFill>
                              <a:schemeClr val="tx1"/>
                            </a:solidFill>
                            <a:latin typeface="Cambria Math" panose="02040503050406030204" pitchFamily="18" charset="0"/>
                          </a:rPr>
                        </m:ctrlPr>
                      </m:radPr>
                      <m:deg/>
                      <m:e>
                        <m:r>
                          <a:rPr lang="en-IE" sz="2800" b="1" i="1" smtClean="0">
                            <a:solidFill>
                              <a:schemeClr val="tx1"/>
                            </a:solidFill>
                            <a:latin typeface="Cambria Math"/>
                          </a:rPr>
                          <m:t>𝟐</m:t>
                        </m:r>
                      </m:e>
                    </m:rad>
                  </m:oMath>
                </a14:m>
                <a:endParaRPr lang="en-IE" sz="2800" b="1" dirty="0" smtClean="0">
                  <a:solidFill>
                    <a:schemeClr val="tx1"/>
                  </a:solidFill>
                  <a:latin typeface="Cambria" panose="02040503050406030204" pitchFamily="18" charset="0"/>
                </a:endParaRPr>
              </a:p>
              <a:p>
                <a:endParaRPr lang="en-IE" sz="2800" dirty="0" smtClean="0">
                  <a:solidFill>
                    <a:schemeClr val="tx1"/>
                  </a:solidFill>
                  <a:latin typeface="Cambria" panose="02040503050406030204" pitchFamily="18"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091664" y="1922490"/>
                <a:ext cx="848502" cy="996042"/>
              </a:xfrm>
              <a:prstGeom prst="rect">
                <a:avLst/>
              </a:prstGeom>
              <a:blipFill rotWithShape="1">
                <a:blip r:embed="rId6"/>
                <a:stretch>
                  <a:fillRect l="-14388" t="-1829"/>
                </a:stretch>
              </a:blipFill>
            </p:spPr>
            <p:txBody>
              <a:bodyPr/>
              <a:lstStyle/>
              <a:p>
                <a:r>
                  <a:rPr lang="en-IE">
                    <a:noFill/>
                  </a:rPr>
                  <a:t> </a:t>
                </a:r>
              </a:p>
            </p:txBody>
          </p:sp>
        </mc:Fallback>
      </mc:AlternateContent>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2276" y="816111"/>
            <a:ext cx="3597301" cy="2897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TextBox 4"/>
              <p:cNvSpPr txBox="1"/>
              <p:nvPr/>
            </p:nvSpPr>
            <p:spPr>
              <a:xfrm>
                <a:off x="6154253" y="1473740"/>
                <a:ext cx="928652" cy="100482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sz="2800" b="1" i="1" smtClean="0">
                              <a:solidFill>
                                <a:srgbClr val="FF0000"/>
                              </a:solidFill>
                              <a:latin typeface="Cambria Math" panose="02040503050406030204" pitchFamily="18" charset="0"/>
                            </a:rPr>
                          </m:ctrlPr>
                        </m:radPr>
                        <m:deg/>
                        <m:e>
                          <m:r>
                            <a:rPr lang="en-IE" sz="2800" b="1" i="1" smtClean="0">
                              <a:solidFill>
                                <a:srgbClr val="FF0000"/>
                              </a:solidFill>
                              <a:latin typeface="Cambria Math"/>
                            </a:rPr>
                            <m:t>𝟏</m:t>
                          </m:r>
                          <m:r>
                            <a:rPr lang="en-IE" sz="2800" b="1" i="1">
                              <a:solidFill>
                                <a:srgbClr val="FF0000"/>
                              </a:solidFill>
                              <a:latin typeface="Cambria Math"/>
                            </a:rPr>
                            <m:t>𝟖</m:t>
                          </m:r>
                        </m:e>
                      </m:rad>
                    </m:oMath>
                  </m:oMathPara>
                </a14:m>
                <a:endParaRPr lang="en-IE" sz="2800" b="1" dirty="0" smtClean="0">
                  <a:solidFill>
                    <a:srgbClr val="FF0000"/>
                  </a:solidFill>
                  <a:latin typeface="Cambria" panose="02040503050406030204" pitchFamily="18" charset="0"/>
                </a:endParaRPr>
              </a:p>
              <a:p>
                <a:endParaRPr lang="en-IE" sz="2800" dirty="0" smtClean="0">
                  <a:solidFill>
                    <a:srgbClr val="FF0000"/>
                  </a:solidFill>
                  <a:latin typeface="Cambria" panose="020405030504060302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154253" y="1473740"/>
                <a:ext cx="928652" cy="1004827"/>
              </a:xfrm>
              <a:prstGeom prst="rect">
                <a:avLst/>
              </a:prstGeom>
              <a:blipFill rotWithShape="1">
                <a:blip r:embed="rId7"/>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6111809" y="1525727"/>
                <a:ext cx="1069588" cy="100482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sz="2800" b="1" i="1" smtClean="0">
                          <a:solidFill>
                            <a:srgbClr val="FF0000"/>
                          </a:solidFill>
                          <a:latin typeface="Cambria Math"/>
                        </a:rPr>
                        <m:t>𝟑</m:t>
                      </m:r>
                      <m:rad>
                        <m:radPr>
                          <m:degHide m:val="on"/>
                          <m:ctrlPr>
                            <a:rPr lang="en-IE" sz="2800" b="1" i="1" smtClean="0">
                              <a:solidFill>
                                <a:srgbClr val="FF0000"/>
                              </a:solidFill>
                              <a:latin typeface="Cambria Math" panose="02040503050406030204" pitchFamily="18" charset="0"/>
                            </a:rPr>
                          </m:ctrlPr>
                        </m:radPr>
                        <m:deg/>
                        <m:e>
                          <m:r>
                            <a:rPr lang="en-IE" sz="2800" b="1" i="1" smtClean="0">
                              <a:solidFill>
                                <a:srgbClr val="FF0000"/>
                              </a:solidFill>
                              <a:latin typeface="Cambria Math"/>
                            </a:rPr>
                            <m:t>𝟐</m:t>
                          </m:r>
                        </m:e>
                      </m:rad>
                    </m:oMath>
                  </m:oMathPara>
                </a14:m>
                <a:endParaRPr lang="en-IE" sz="2800" b="1" dirty="0" smtClean="0">
                  <a:solidFill>
                    <a:srgbClr val="FF0000"/>
                  </a:solidFill>
                  <a:latin typeface="Cambria" panose="02040503050406030204" pitchFamily="18" charset="0"/>
                </a:endParaRPr>
              </a:p>
              <a:p>
                <a:endParaRPr lang="en-IE" sz="2800" dirty="0" smtClean="0">
                  <a:solidFill>
                    <a:srgbClr val="FF0000"/>
                  </a:solidFill>
                  <a:latin typeface="Cambria" panose="02040503050406030204" pitchFamily="18"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6111809" y="1525727"/>
                <a:ext cx="1069588" cy="1004827"/>
              </a:xfrm>
              <a:prstGeom prst="rect">
                <a:avLst/>
              </a:prstGeom>
              <a:blipFill rotWithShape="1">
                <a:blip r:embed="rId8"/>
                <a:stretch>
                  <a:fillRect/>
                </a:stretch>
              </a:blipFill>
            </p:spPr>
            <p:txBody>
              <a:bodyPr/>
              <a:lstStyle/>
              <a:p>
                <a:r>
                  <a:rPr lang="en-IE">
                    <a:noFill/>
                  </a:rPr>
                  <a:t> </a:t>
                </a:r>
              </a:p>
            </p:txBody>
          </p:sp>
        </mc:Fallback>
      </mc:AlternateContent>
      <p:grpSp>
        <p:nvGrpSpPr>
          <p:cNvPr id="11" name="Group 10"/>
          <p:cNvGrpSpPr/>
          <p:nvPr/>
        </p:nvGrpSpPr>
        <p:grpSpPr>
          <a:xfrm>
            <a:off x="2275383" y="2976588"/>
            <a:ext cx="197996" cy="339241"/>
            <a:chOff x="3155326" y="3619567"/>
            <a:chExt cx="197996" cy="339241"/>
          </a:xfrm>
        </p:grpSpPr>
        <p:cxnSp>
          <p:nvCxnSpPr>
            <p:cNvPr id="12" name="Straight Connector 11"/>
            <p:cNvCxnSpPr/>
            <p:nvPr/>
          </p:nvCxnSpPr>
          <p:spPr bwMode="auto">
            <a:xfrm>
              <a:off x="3335828" y="3619567"/>
              <a:ext cx="0" cy="339241"/>
            </a:xfrm>
            <a:prstGeom prst="line">
              <a:avLst/>
            </a:prstGeom>
            <a:solidFill>
              <a:schemeClr val="hlink">
                <a:alpha val="64999"/>
              </a:schemeClr>
            </a:solidFill>
            <a:ln w="28575"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flipH="1">
              <a:off x="3155326" y="3943114"/>
              <a:ext cx="197996" cy="0"/>
            </a:xfrm>
            <a:prstGeom prst="line">
              <a:avLst/>
            </a:prstGeom>
            <a:solidFill>
              <a:schemeClr val="hlink">
                <a:alpha val="64999"/>
              </a:schemeClr>
            </a:solidFill>
            <a:ln w="28575" cap="flat" cmpd="sng" algn="ctr">
              <a:solidFill>
                <a:schemeClr val="tx1"/>
              </a:solidFill>
              <a:prstDash val="solid"/>
              <a:round/>
              <a:headEnd type="none" w="med" len="med"/>
              <a:tailEnd type="none" w="med" len="med"/>
            </a:ln>
            <a:effectLst/>
          </p:spPr>
        </p:cxnSp>
      </p:grpSp>
      <p:grpSp>
        <p:nvGrpSpPr>
          <p:cNvPr id="16" name="Group 15"/>
          <p:cNvGrpSpPr/>
          <p:nvPr/>
        </p:nvGrpSpPr>
        <p:grpSpPr>
          <a:xfrm>
            <a:off x="7850592" y="2954402"/>
            <a:ext cx="197996" cy="339241"/>
            <a:chOff x="3155326" y="3619567"/>
            <a:chExt cx="197996" cy="339241"/>
          </a:xfrm>
        </p:grpSpPr>
        <p:cxnSp>
          <p:nvCxnSpPr>
            <p:cNvPr id="17" name="Straight Connector 16"/>
            <p:cNvCxnSpPr/>
            <p:nvPr/>
          </p:nvCxnSpPr>
          <p:spPr bwMode="auto">
            <a:xfrm>
              <a:off x="3335828" y="3619567"/>
              <a:ext cx="0" cy="339241"/>
            </a:xfrm>
            <a:prstGeom prst="line">
              <a:avLst/>
            </a:prstGeom>
            <a:solidFill>
              <a:schemeClr val="hlink">
                <a:alpha val="64999"/>
              </a:schemeClr>
            </a:solidFill>
            <a:ln w="2857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flipH="1">
              <a:off x="3155326" y="3943114"/>
              <a:ext cx="197996" cy="0"/>
            </a:xfrm>
            <a:prstGeom prst="line">
              <a:avLst/>
            </a:prstGeom>
            <a:solidFill>
              <a:schemeClr val="hlink">
                <a:alpha val="64999"/>
              </a:schemeClr>
            </a:solidFill>
            <a:ln w="28575" cap="flat" cmpd="sng" algn="ctr">
              <a:solidFill>
                <a:schemeClr val="tx1"/>
              </a:solidFill>
              <a:prstDash val="solid"/>
              <a:round/>
              <a:headEnd type="none" w="med" len="med"/>
              <a:tailEnd type="none" w="med" len="med"/>
            </a:ln>
            <a:effectLst/>
          </p:spPr>
        </p:cxnSp>
      </p:grpSp>
      <mc:AlternateContent xmlns:mc="http://schemas.openxmlformats.org/markup-compatibility/2006" xmlns:a14="http://schemas.microsoft.com/office/drawing/2010/main">
        <mc:Choice Requires="a14">
          <p:sp>
            <p:nvSpPr>
              <p:cNvPr id="9" name="TextBox 8"/>
              <p:cNvSpPr txBox="1"/>
              <p:nvPr/>
            </p:nvSpPr>
            <p:spPr>
              <a:xfrm>
                <a:off x="3135574" y="4537017"/>
                <a:ext cx="3191358" cy="1509324"/>
              </a:xfrm>
              <a:prstGeom prst="rect">
                <a:avLst/>
              </a:prstGeom>
              <a:solidFill>
                <a:schemeClr val="accent3">
                  <a:lumMod val="20000"/>
                  <a:lumOff val="80000"/>
                </a:schemeClr>
              </a:solidFill>
              <a:ln w="47625">
                <a:solidFill>
                  <a:srgbClr val="0070C0"/>
                </a:solidFill>
              </a:ln>
            </p:spPr>
            <p:txBody>
              <a:bodyPr wrap="square" rtlCol="0">
                <a:spAutoFit/>
              </a:bodyPr>
              <a:lstStyle/>
              <a:p>
                <a14:m>
                  <m:oMath xmlns:m="http://schemas.openxmlformats.org/officeDocument/2006/math">
                    <m:r>
                      <a:rPr lang="en-IE" sz="2800" b="0" i="1" smtClean="0">
                        <a:latin typeface="Cambria Math"/>
                      </a:rPr>
                      <m:t>       </m:t>
                    </m:r>
                    <m:rad>
                      <m:radPr>
                        <m:degHide m:val="on"/>
                        <m:ctrlPr>
                          <a:rPr lang="en-IE" sz="2800" i="1" smtClean="0">
                            <a:latin typeface="Cambria Math" panose="02040503050406030204" pitchFamily="18" charset="0"/>
                          </a:rPr>
                        </m:ctrlPr>
                      </m:radPr>
                      <m:deg/>
                      <m:e>
                        <m:r>
                          <a:rPr lang="en-IE" sz="2800" b="1" i="1">
                            <a:latin typeface="Cambria Math"/>
                          </a:rPr>
                          <m:t>𝟖</m:t>
                        </m:r>
                        <m:r>
                          <a:rPr lang="en-IE" sz="2800" b="1" i="1">
                            <a:latin typeface="Cambria Math"/>
                          </a:rPr>
                          <m:t> </m:t>
                        </m:r>
                      </m:e>
                    </m:rad>
                  </m:oMath>
                </a14:m>
                <a:r>
                  <a:rPr lang="en-IE" sz="2800" dirty="0">
                    <a:latin typeface="Cambria" panose="02040503050406030204" pitchFamily="18" charset="0"/>
                  </a:rPr>
                  <a:t> </a:t>
                </a:r>
                <a:r>
                  <a:rPr lang="en-IE" sz="2800" dirty="0" smtClean="0">
                    <a:latin typeface="Cambria" panose="02040503050406030204" pitchFamily="18" charset="0"/>
                  </a:rPr>
                  <a:t> </a:t>
                </a:r>
                <a14:m>
                  <m:oMath xmlns:m="http://schemas.openxmlformats.org/officeDocument/2006/math">
                    <m:r>
                      <a:rPr lang="en-IE" sz="2800" b="1" i="1" dirty="0">
                        <a:latin typeface="Cambria Math"/>
                      </a:rPr>
                      <m:t>+ </m:t>
                    </m:r>
                    <m:rad>
                      <m:radPr>
                        <m:degHide m:val="on"/>
                        <m:ctrlPr>
                          <a:rPr lang="en-IE" sz="2800" i="1" dirty="0" smtClean="0">
                            <a:solidFill>
                              <a:srgbClr val="FF0000"/>
                            </a:solidFill>
                            <a:latin typeface="Cambria Math" panose="02040503050406030204" pitchFamily="18" charset="0"/>
                          </a:rPr>
                        </m:ctrlPr>
                      </m:radPr>
                      <m:deg/>
                      <m:e>
                        <m:r>
                          <a:rPr lang="en-IE" sz="2800" b="1" i="1" dirty="0">
                            <a:solidFill>
                              <a:srgbClr val="FF0000"/>
                            </a:solidFill>
                            <a:latin typeface="Cambria Math"/>
                          </a:rPr>
                          <m:t>𝟏𝟖</m:t>
                        </m:r>
                      </m:e>
                    </m:rad>
                  </m:oMath>
                </a14:m>
                <a:endParaRPr lang="en-IE" sz="2800" b="1" i="1" dirty="0" smtClean="0">
                  <a:solidFill>
                    <a:srgbClr val="FF0000"/>
                  </a:solidFill>
                  <a:latin typeface="Cambria Math"/>
                </a:endParaRPr>
              </a:p>
              <a:p>
                <a14:m>
                  <m:oMath xmlns:m="http://schemas.openxmlformats.org/officeDocument/2006/math">
                    <m:r>
                      <a:rPr lang="en-IE" sz="2800" b="0" i="0" dirty="0" smtClean="0">
                        <a:solidFill>
                          <a:schemeClr val="tx1"/>
                        </a:solidFill>
                        <a:latin typeface="Cambria Math"/>
                      </a:rPr>
                      <m:t>=  </m:t>
                    </m:r>
                    <m:r>
                      <a:rPr lang="en-IE" sz="2800" b="0" i="1" dirty="0" smtClean="0">
                        <a:solidFill>
                          <a:schemeClr val="tx1"/>
                        </a:solidFill>
                        <a:latin typeface="Cambria Math"/>
                      </a:rPr>
                      <m:t>2</m:t>
                    </m:r>
                    <m:rad>
                      <m:radPr>
                        <m:degHide m:val="on"/>
                        <m:ctrlPr>
                          <a:rPr lang="en-IE" sz="2800" i="1">
                            <a:latin typeface="Cambria Math" panose="02040503050406030204" pitchFamily="18" charset="0"/>
                          </a:rPr>
                        </m:ctrlPr>
                      </m:radPr>
                      <m:deg/>
                      <m:e>
                        <m:r>
                          <a:rPr lang="en-IE" sz="2800" b="1" i="1" smtClean="0">
                            <a:latin typeface="Cambria Math"/>
                          </a:rPr>
                          <m:t>𝟐</m:t>
                        </m:r>
                        <m:r>
                          <a:rPr lang="en-IE" sz="2800" b="1" i="1">
                            <a:latin typeface="Cambria Math"/>
                          </a:rPr>
                          <m:t> </m:t>
                        </m:r>
                      </m:e>
                    </m:rad>
                    <m:r>
                      <a:rPr lang="en-IE" sz="2800" b="1" i="1" smtClean="0">
                        <a:latin typeface="Cambria Math"/>
                      </a:rPr>
                      <m:t> </m:t>
                    </m:r>
                  </m:oMath>
                </a14:m>
                <a:r>
                  <a:rPr lang="en-IE" sz="2800" b="1" dirty="0" smtClean="0">
                    <a:latin typeface="Cambria" panose="02040503050406030204" pitchFamily="18" charset="0"/>
                  </a:rPr>
                  <a:t>+ </a:t>
                </a:r>
                <a14:m>
                  <m:oMath xmlns:m="http://schemas.openxmlformats.org/officeDocument/2006/math">
                    <m:r>
                      <a:rPr lang="en-IE" sz="2800" b="1" i="0" smtClean="0">
                        <a:solidFill>
                          <a:srgbClr val="FF0000"/>
                        </a:solidFill>
                        <a:latin typeface="Cambria Math"/>
                      </a:rPr>
                      <m:t>𝟑</m:t>
                    </m:r>
                    <m:rad>
                      <m:radPr>
                        <m:degHide m:val="on"/>
                        <m:ctrlPr>
                          <a:rPr lang="en-IE" sz="2800" b="1" i="1" smtClean="0">
                            <a:solidFill>
                              <a:srgbClr val="FF0000"/>
                            </a:solidFill>
                            <a:latin typeface="Cambria Math" panose="02040503050406030204" pitchFamily="18" charset="0"/>
                          </a:rPr>
                        </m:ctrlPr>
                      </m:radPr>
                      <m:deg/>
                      <m:e>
                        <m:r>
                          <a:rPr lang="en-IE" sz="2800" b="1" i="1" smtClean="0">
                            <a:solidFill>
                              <a:srgbClr val="FF0000"/>
                            </a:solidFill>
                            <a:latin typeface="Cambria Math"/>
                          </a:rPr>
                          <m:t>𝟐</m:t>
                        </m:r>
                      </m:e>
                    </m:rad>
                  </m:oMath>
                </a14:m>
                <a:r>
                  <a:rPr lang="en-IE" sz="2800" b="1" dirty="0" smtClean="0">
                    <a:solidFill>
                      <a:srgbClr val="FF0000"/>
                    </a:solidFill>
                    <a:latin typeface="Cambria" panose="02040503050406030204" pitchFamily="18" charset="0"/>
                  </a:rPr>
                  <a:t> </a:t>
                </a:r>
              </a:p>
              <a:p>
                <a:r>
                  <a:rPr lang="en-IE" sz="2800" dirty="0" smtClean="0">
                    <a:latin typeface="Cambria" panose="02040503050406030204" pitchFamily="18" charset="0"/>
                  </a:rPr>
                  <a:t>=</a:t>
                </a:r>
                <a:r>
                  <a:rPr lang="en-IE" sz="2800" b="1" dirty="0" smtClean="0">
                    <a:solidFill>
                      <a:srgbClr val="FF0000"/>
                    </a:solidFill>
                    <a:latin typeface="Cambria" panose="02040503050406030204" pitchFamily="18" charset="0"/>
                  </a:rPr>
                  <a:t>           </a:t>
                </a:r>
                <a:r>
                  <a:rPr lang="en-IE" sz="2800" b="1" dirty="0" smtClean="0">
                    <a:solidFill>
                      <a:schemeClr val="tx1"/>
                    </a:solidFill>
                    <a:latin typeface="Cambria" panose="02040503050406030204" pitchFamily="18" charset="0"/>
                  </a:rPr>
                  <a:t>5</a:t>
                </a:r>
                <a14:m>
                  <m:oMath xmlns:m="http://schemas.openxmlformats.org/officeDocument/2006/math">
                    <m:rad>
                      <m:radPr>
                        <m:degHide m:val="on"/>
                        <m:ctrlPr>
                          <a:rPr lang="en-IE" sz="2800" b="1" i="1" smtClean="0">
                            <a:solidFill>
                              <a:schemeClr val="tx1"/>
                            </a:solidFill>
                            <a:latin typeface="Cambria Math" panose="02040503050406030204" pitchFamily="18" charset="0"/>
                          </a:rPr>
                        </m:ctrlPr>
                      </m:radPr>
                      <m:deg/>
                      <m:e>
                        <m:r>
                          <a:rPr lang="en-IE" sz="2800" b="1" i="1" smtClean="0">
                            <a:solidFill>
                              <a:schemeClr val="tx1"/>
                            </a:solidFill>
                            <a:latin typeface="Cambria Math"/>
                          </a:rPr>
                          <m:t>𝟐</m:t>
                        </m:r>
                      </m:e>
                    </m:rad>
                  </m:oMath>
                </a14:m>
                <a:r>
                  <a:rPr lang="en-IE" sz="2800" b="1" dirty="0" smtClean="0">
                    <a:solidFill>
                      <a:srgbClr val="FF0000"/>
                    </a:solidFill>
                    <a:latin typeface="Cambria" panose="02040503050406030204" pitchFamily="18" charset="0"/>
                  </a:rPr>
                  <a:t>  </a:t>
                </a:r>
              </a:p>
            </p:txBody>
          </p:sp>
        </mc:Choice>
        <mc:Fallback xmlns="">
          <p:sp>
            <p:nvSpPr>
              <p:cNvPr id="9" name="TextBox 8"/>
              <p:cNvSpPr txBox="1">
                <a:spLocks noRot="1" noChangeAspect="1" noMove="1" noResize="1" noEditPoints="1" noAdjustHandles="1" noChangeArrowheads="1" noChangeShapeType="1" noTextEdit="1"/>
              </p:cNvSpPr>
              <p:nvPr/>
            </p:nvSpPr>
            <p:spPr>
              <a:xfrm>
                <a:off x="3135574" y="4537017"/>
                <a:ext cx="3191358" cy="1509324"/>
              </a:xfrm>
              <a:prstGeom prst="rect">
                <a:avLst/>
              </a:prstGeom>
              <a:blipFill rotWithShape="1">
                <a:blip r:embed="rId9"/>
                <a:stretch>
                  <a:fillRect l="-3008" b="-8203"/>
                </a:stretch>
              </a:blipFill>
              <a:ln w="47625">
                <a:solidFill>
                  <a:srgbClr val="0070C0"/>
                </a:solidFill>
              </a:ln>
            </p:spPr>
            <p:txBody>
              <a:bodyPr/>
              <a:lstStyle/>
              <a:p>
                <a:r>
                  <a:rPr lang="en-IE">
                    <a:noFill/>
                  </a:rPr>
                  <a:t> </a:t>
                </a:r>
              </a:p>
            </p:txBody>
          </p:sp>
        </mc:Fallback>
      </mc:AlternateContent>
      <p:sp>
        <p:nvSpPr>
          <p:cNvPr id="21" name="Right Triangle 20"/>
          <p:cNvSpPr/>
          <p:nvPr/>
        </p:nvSpPr>
        <p:spPr bwMode="auto">
          <a:xfrm rot="16200000">
            <a:off x="945942" y="1774739"/>
            <a:ext cx="1503872" cy="1633740"/>
          </a:xfrm>
          <a:prstGeom prst="rtTriangle">
            <a:avLst/>
          </a:prstGeom>
          <a:solidFill>
            <a:schemeClr val="accent3">
              <a:lumMod val="40000"/>
              <a:lumOff val="60000"/>
              <a:alpha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2400" b="0" i="0" u="none" strike="noStrike" cap="none" normalizeH="0" baseline="0" smtClean="0">
              <a:ln>
                <a:noFill/>
              </a:ln>
              <a:solidFill>
                <a:schemeClr val="tx1"/>
              </a:solidFill>
              <a:effectLst/>
              <a:latin typeface="Times New Roman" pitchFamily="18" charset="0"/>
            </a:endParaRPr>
          </a:p>
        </p:txBody>
      </p:sp>
      <p:sp>
        <p:nvSpPr>
          <p:cNvPr id="22" name="Right Triangle 21"/>
          <p:cNvSpPr/>
          <p:nvPr/>
        </p:nvSpPr>
        <p:spPr bwMode="auto">
          <a:xfrm rot="16200000">
            <a:off x="5786602" y="1007102"/>
            <a:ext cx="2232000" cy="2422970"/>
          </a:xfrm>
          <a:prstGeom prst="rtTriangle">
            <a:avLst/>
          </a:prstGeom>
          <a:solidFill>
            <a:schemeClr val="accent3">
              <a:lumMod val="40000"/>
              <a:lumOff val="60000"/>
              <a:alpha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2400" b="0" i="0" u="none" strike="noStrike" cap="none" normalizeH="0" baseline="0" smtClean="0">
              <a:ln>
                <a:noFill/>
              </a:ln>
              <a:solidFill>
                <a:schemeClr val="tx1"/>
              </a:solidFill>
              <a:effectLst/>
              <a:latin typeface="Times New Roman" pitchFamily="18" charset="0"/>
            </a:endParaRPr>
          </a:p>
        </p:txBody>
      </p:sp>
      <p:cxnSp>
        <p:nvCxnSpPr>
          <p:cNvPr id="8" name="Straight Arrow Connector 7"/>
          <p:cNvCxnSpPr/>
          <p:nvPr/>
        </p:nvCxnSpPr>
        <p:spPr bwMode="auto">
          <a:xfrm flipV="1">
            <a:off x="822859" y="1870459"/>
            <a:ext cx="1732833" cy="1524258"/>
          </a:xfrm>
          <a:prstGeom prst="straightConnector1">
            <a:avLst/>
          </a:prstGeom>
          <a:solidFill>
            <a:schemeClr val="hlink">
              <a:alpha val="64999"/>
            </a:schemeClr>
          </a:solidFill>
          <a:ln w="53975" cap="flat" cmpd="sng" algn="ctr">
            <a:solidFill>
              <a:schemeClr val="tx1"/>
            </a:solidFill>
            <a:prstDash val="solid"/>
            <a:round/>
            <a:headEnd type="arrow"/>
            <a:tailEnd type="arrow"/>
          </a:ln>
          <a:effectLst/>
        </p:spPr>
      </p:cxnSp>
      <p:cxnSp>
        <p:nvCxnSpPr>
          <p:cNvPr id="7" name="Straight Arrow Connector 6"/>
          <p:cNvCxnSpPr/>
          <p:nvPr/>
        </p:nvCxnSpPr>
        <p:spPr bwMode="auto">
          <a:xfrm flipV="1">
            <a:off x="5585182" y="1028700"/>
            <a:ext cx="2606318" cy="2345632"/>
          </a:xfrm>
          <a:prstGeom prst="straightConnector1">
            <a:avLst/>
          </a:prstGeom>
          <a:solidFill>
            <a:schemeClr val="hlink">
              <a:alpha val="64999"/>
            </a:schemeClr>
          </a:solidFill>
          <a:ln w="53975" cap="flat" cmpd="sng" algn="ctr">
            <a:solidFill>
              <a:schemeClr val="accent6"/>
            </a:solidFill>
            <a:prstDash val="solid"/>
            <a:round/>
            <a:headEnd type="arrow"/>
            <a:tailEnd type="arrow"/>
          </a:ln>
          <a:effectLst/>
        </p:spPr>
      </p:cxnSp>
      <p:sp>
        <p:nvSpPr>
          <p:cNvPr id="23" name="TextBox 22"/>
          <p:cNvSpPr txBox="1"/>
          <p:nvPr/>
        </p:nvSpPr>
        <p:spPr>
          <a:xfrm>
            <a:off x="1548407" y="3521081"/>
            <a:ext cx="351378" cy="430887"/>
          </a:xfrm>
          <a:prstGeom prst="rect">
            <a:avLst/>
          </a:prstGeom>
          <a:noFill/>
        </p:spPr>
        <p:txBody>
          <a:bodyPr wrap="none" rtlCol="0">
            <a:spAutoFit/>
          </a:bodyPr>
          <a:lstStyle/>
          <a:p>
            <a:r>
              <a:rPr lang="en-IE" sz="2200" b="1" dirty="0" smtClean="0">
                <a:solidFill>
                  <a:schemeClr val="accent6"/>
                </a:solidFill>
                <a:latin typeface="Cambria" panose="02040503050406030204" pitchFamily="18" charset="0"/>
              </a:rPr>
              <a:t>2</a:t>
            </a:r>
          </a:p>
        </p:txBody>
      </p:sp>
      <p:sp>
        <p:nvSpPr>
          <p:cNvPr id="24" name="TextBox 23"/>
          <p:cNvSpPr txBox="1"/>
          <p:nvPr/>
        </p:nvSpPr>
        <p:spPr>
          <a:xfrm>
            <a:off x="2592042" y="2335056"/>
            <a:ext cx="351378" cy="430887"/>
          </a:xfrm>
          <a:prstGeom prst="rect">
            <a:avLst/>
          </a:prstGeom>
          <a:noFill/>
        </p:spPr>
        <p:txBody>
          <a:bodyPr wrap="none" rtlCol="0">
            <a:spAutoFit/>
          </a:bodyPr>
          <a:lstStyle/>
          <a:p>
            <a:r>
              <a:rPr lang="en-IE" sz="2200" b="1" dirty="0">
                <a:solidFill>
                  <a:schemeClr val="accent6"/>
                </a:solidFill>
                <a:latin typeface="Cambria" panose="02040503050406030204" pitchFamily="18" charset="0"/>
              </a:rPr>
              <a:t>2</a:t>
            </a:r>
            <a:endParaRPr lang="en-IE" sz="2200" b="1" dirty="0" smtClean="0">
              <a:solidFill>
                <a:schemeClr val="accent6"/>
              </a:solidFill>
              <a:latin typeface="Cambria" panose="02040503050406030204" pitchFamily="18" charset="0"/>
            </a:endParaRPr>
          </a:p>
        </p:txBody>
      </p:sp>
      <p:sp>
        <p:nvSpPr>
          <p:cNvPr id="25" name="TextBox 24"/>
          <p:cNvSpPr txBox="1"/>
          <p:nvPr/>
        </p:nvSpPr>
        <p:spPr>
          <a:xfrm>
            <a:off x="6777863" y="3509705"/>
            <a:ext cx="351378" cy="430887"/>
          </a:xfrm>
          <a:prstGeom prst="rect">
            <a:avLst/>
          </a:prstGeom>
          <a:noFill/>
        </p:spPr>
        <p:txBody>
          <a:bodyPr wrap="none" rtlCol="0">
            <a:spAutoFit/>
          </a:bodyPr>
          <a:lstStyle/>
          <a:p>
            <a:r>
              <a:rPr lang="en-IE" sz="2200" b="1" dirty="0">
                <a:solidFill>
                  <a:schemeClr val="accent6"/>
                </a:solidFill>
                <a:latin typeface="Cambria" panose="02040503050406030204" pitchFamily="18" charset="0"/>
              </a:rPr>
              <a:t>3</a:t>
            </a:r>
            <a:endParaRPr lang="en-IE" sz="2200" b="1" dirty="0" smtClean="0">
              <a:solidFill>
                <a:schemeClr val="accent6"/>
              </a:solidFill>
              <a:latin typeface="Cambria" panose="02040503050406030204" pitchFamily="18" charset="0"/>
            </a:endParaRPr>
          </a:p>
        </p:txBody>
      </p:sp>
      <p:sp>
        <p:nvSpPr>
          <p:cNvPr id="26" name="TextBox 25"/>
          <p:cNvSpPr txBox="1"/>
          <p:nvPr/>
        </p:nvSpPr>
        <p:spPr>
          <a:xfrm>
            <a:off x="8172876" y="2087308"/>
            <a:ext cx="351378" cy="430887"/>
          </a:xfrm>
          <a:prstGeom prst="rect">
            <a:avLst/>
          </a:prstGeom>
          <a:noFill/>
        </p:spPr>
        <p:txBody>
          <a:bodyPr wrap="none" rtlCol="0">
            <a:spAutoFit/>
          </a:bodyPr>
          <a:lstStyle/>
          <a:p>
            <a:r>
              <a:rPr lang="en-IE" sz="2200" b="1" dirty="0" smtClean="0">
                <a:solidFill>
                  <a:schemeClr val="accent6"/>
                </a:solidFill>
                <a:latin typeface="Cambria" panose="02040503050406030204" pitchFamily="18" charset="0"/>
              </a:rPr>
              <a:t>3</a:t>
            </a:r>
          </a:p>
        </p:txBody>
      </p:sp>
    </p:spTree>
    <p:extLst>
      <p:ext uri="{BB962C8B-B14F-4D97-AF65-F5344CB8AC3E}">
        <p14:creationId xmlns:p14="http://schemas.microsoft.com/office/powerpoint/2010/main" val="32683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500"/>
                                        <p:tgtEl>
                                          <p:spTgt spid="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fade">
                                      <p:cBhvr>
                                        <p:cTn id="63" dur="500"/>
                                        <p:tgtEl>
                                          <p:spTgt spid="5"/>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500"/>
                                        <p:tgtEl>
                                          <p:spTgt spid="5"/>
                                        </p:tgtEl>
                                      </p:cBhvr>
                                    </p:animEffect>
                                    <p:set>
                                      <p:cBhvr>
                                        <p:cTn id="68" dur="1" fill="hold">
                                          <p:stCondLst>
                                            <p:cond delay="499"/>
                                          </p:stCondLst>
                                        </p:cTn>
                                        <p:tgtEl>
                                          <p:spTgt spid="5"/>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fade">
                                      <p:cBhvr>
                                        <p:cTn id="73" dur="500"/>
                                        <p:tgtEl>
                                          <p:spTgt spid="15"/>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fade">
                                      <p:cBhvr>
                                        <p:cTn id="7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3" grpId="0"/>
      <p:bldP spid="5" grpId="0"/>
      <p:bldP spid="5" grpId="1"/>
      <p:bldP spid="15" grpId="0"/>
      <p:bldP spid="9" grpId="0" animBg="1"/>
      <p:bldP spid="21" grpId="0" animBg="1"/>
      <p:bldP spid="22" grpId="0" animBg="1"/>
      <p:bldP spid="23" grpId="0"/>
      <p:bldP spid="24" grpId="0"/>
      <p:bldP spid="25" grpId="0"/>
      <p:bldP spid="26"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884679" y="43820"/>
                <a:ext cx="8136000" cy="648000"/>
              </a:xfrm>
            </p:spPr>
            <p:txBody>
              <a:bodyPr/>
              <a:lstStyle/>
              <a:p>
                <a:r>
                  <a:rPr lang="en-IE" sz="3200" b="0" i="1" dirty="0" smtClean="0">
                    <a:latin typeface="Cambria Math"/>
                  </a:rPr>
                  <a:t/>
                </a:r>
                <a:br>
                  <a:rPr lang="en-IE" sz="3200" b="0" i="1" dirty="0" smtClean="0">
                    <a:latin typeface="Cambria Math"/>
                  </a:rPr>
                </a:br>
                <a14:m>
                  <m:oMath xmlns:m="http://schemas.openxmlformats.org/officeDocument/2006/math">
                    <m:r>
                      <a:rPr lang="en-IE" sz="3200" b="0" i="1" dirty="0">
                        <a:latin typeface="Cambria Math"/>
                      </a:rPr>
                      <m:t>2</m:t>
                    </m:r>
                    <m:rad>
                      <m:radPr>
                        <m:degHide m:val="on"/>
                        <m:ctrlPr>
                          <a:rPr lang="en-IE" sz="3200" i="1">
                            <a:latin typeface="Cambria Math" panose="02040503050406030204" pitchFamily="18" charset="0"/>
                          </a:rPr>
                        </m:ctrlPr>
                      </m:radPr>
                      <m:deg/>
                      <m:e>
                        <m:r>
                          <a:rPr lang="en-IE" sz="3200" i="1">
                            <a:latin typeface="Cambria Math"/>
                          </a:rPr>
                          <m:t>𝟐</m:t>
                        </m:r>
                        <m:r>
                          <a:rPr lang="en-IE" sz="3200" i="1">
                            <a:latin typeface="Cambria Math"/>
                          </a:rPr>
                          <m:t> </m:t>
                        </m:r>
                      </m:e>
                    </m:rad>
                    <m:r>
                      <a:rPr lang="en-IE" sz="3200" i="1">
                        <a:latin typeface="Cambria Math"/>
                      </a:rPr>
                      <m:t> </m:t>
                    </m:r>
                  </m:oMath>
                </a14:m>
                <a:r>
                  <a:rPr lang="en-IE" sz="3200" dirty="0">
                    <a:latin typeface="Cambria" panose="02040503050406030204" pitchFamily="18" charset="0"/>
                  </a:rPr>
                  <a:t>+ </a:t>
                </a:r>
                <a14:m>
                  <m:oMath xmlns:m="http://schemas.openxmlformats.org/officeDocument/2006/math">
                    <m:r>
                      <a:rPr lang="en-IE" sz="3200">
                        <a:solidFill>
                          <a:srgbClr val="FF0000"/>
                        </a:solidFill>
                        <a:latin typeface="Cambria Math"/>
                      </a:rPr>
                      <m:t>𝟑</m:t>
                    </m:r>
                    <m:rad>
                      <m:radPr>
                        <m:degHide m:val="on"/>
                        <m:ctrlPr>
                          <a:rPr lang="en-IE" sz="3200" i="1">
                            <a:solidFill>
                              <a:srgbClr val="FF0000"/>
                            </a:solidFill>
                            <a:latin typeface="Cambria Math" panose="02040503050406030204" pitchFamily="18" charset="0"/>
                          </a:rPr>
                        </m:ctrlPr>
                      </m:radPr>
                      <m:deg/>
                      <m:e>
                        <m:r>
                          <a:rPr lang="en-IE" sz="3200" i="1">
                            <a:solidFill>
                              <a:srgbClr val="FF0000"/>
                            </a:solidFill>
                            <a:latin typeface="Cambria Math"/>
                          </a:rPr>
                          <m:t>𝟐</m:t>
                        </m:r>
                      </m:e>
                    </m:rad>
                  </m:oMath>
                </a14:m>
                <a:r>
                  <a:rPr lang="en-IE" sz="3200" dirty="0" smtClean="0">
                    <a:solidFill>
                      <a:srgbClr val="FF0000"/>
                    </a:solidFill>
                    <a:latin typeface="Cambria" panose="02040503050406030204" pitchFamily="18" charset="0"/>
                  </a:rPr>
                  <a:t>=</a:t>
                </a:r>
                <a:r>
                  <a:rPr lang="en-IE" sz="3200" dirty="0">
                    <a:solidFill>
                      <a:srgbClr val="0070C0"/>
                    </a:solidFill>
                  </a:rPr>
                  <a:t> </a:t>
                </a:r>
                <a14:m>
                  <m:oMath xmlns:m="http://schemas.openxmlformats.org/officeDocument/2006/math">
                    <m:r>
                      <a:rPr lang="en-IE" sz="3200" i="1">
                        <a:solidFill>
                          <a:srgbClr val="0070C0"/>
                        </a:solidFill>
                        <a:latin typeface="Cambria Math"/>
                      </a:rPr>
                      <m:t>𝟓</m:t>
                    </m:r>
                    <m:rad>
                      <m:radPr>
                        <m:degHide m:val="on"/>
                        <m:ctrlPr>
                          <a:rPr lang="en-IE" sz="3200" i="1">
                            <a:solidFill>
                              <a:srgbClr val="0070C0"/>
                            </a:solidFill>
                            <a:latin typeface="Cambria Math" panose="02040503050406030204" pitchFamily="18" charset="0"/>
                          </a:rPr>
                        </m:ctrlPr>
                      </m:radPr>
                      <m:deg/>
                      <m:e>
                        <m:r>
                          <a:rPr lang="en-IE" sz="3200" i="1">
                            <a:solidFill>
                              <a:srgbClr val="0070C0"/>
                            </a:solidFill>
                            <a:latin typeface="Cambria Math"/>
                          </a:rPr>
                          <m:t>𝟐</m:t>
                        </m:r>
                      </m:e>
                    </m:rad>
                  </m:oMath>
                </a14:m>
                <a:r>
                  <a:rPr lang="en-IE" sz="3200" dirty="0">
                    <a:solidFill>
                      <a:srgbClr val="FF0000"/>
                    </a:solidFill>
                    <a:latin typeface="Cambria" panose="02040503050406030204" pitchFamily="18" charset="0"/>
                  </a:rPr>
                  <a:t> </a:t>
                </a:r>
                <a:br>
                  <a:rPr lang="en-IE" sz="3200" dirty="0">
                    <a:solidFill>
                      <a:srgbClr val="FF0000"/>
                    </a:solidFill>
                    <a:latin typeface="Cambria" panose="02040503050406030204" pitchFamily="18" charset="0"/>
                  </a:rPr>
                </a:br>
                <a:endParaRPr lang="en-IE" sz="32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884679" y="43820"/>
                <a:ext cx="8136000" cy="648000"/>
              </a:xfrm>
              <a:blipFill rotWithShape="1">
                <a:blip r:embed="rId3"/>
                <a:stretch>
                  <a:fillRect/>
                </a:stretch>
              </a:blipFill>
            </p:spPr>
            <p:txBody>
              <a:bodyPr/>
              <a:lstStyle/>
              <a:p>
                <a:r>
                  <a:rPr lang="en-IE">
                    <a:noFill/>
                  </a:rPr>
                  <a:t> </a:t>
                </a:r>
              </a:p>
            </p:txBody>
          </p:sp>
        </mc:Fallback>
      </mc:AlternateContent>
      <p:pic>
        <p:nvPicPr>
          <p:cNvPr id="256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928048"/>
            <a:ext cx="5276850" cy="3920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7" name="TextBox 16"/>
              <p:cNvSpPr txBox="1"/>
              <p:nvPr/>
            </p:nvSpPr>
            <p:spPr>
              <a:xfrm>
                <a:off x="3251261" y="2015431"/>
                <a:ext cx="1089657" cy="11353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sz="3200" b="1" i="1" smtClean="0">
                          <a:solidFill>
                            <a:schemeClr val="accent1"/>
                          </a:solidFill>
                          <a:latin typeface="Cambria Math"/>
                        </a:rPr>
                        <m:t>𝟓</m:t>
                      </m:r>
                      <m:rad>
                        <m:radPr>
                          <m:degHide m:val="on"/>
                          <m:ctrlPr>
                            <a:rPr lang="en-IE" sz="3200" b="1" i="1" smtClean="0">
                              <a:solidFill>
                                <a:schemeClr val="accent1"/>
                              </a:solidFill>
                              <a:latin typeface="Cambria Math" panose="02040503050406030204" pitchFamily="18" charset="0"/>
                            </a:rPr>
                          </m:ctrlPr>
                        </m:radPr>
                        <m:deg/>
                        <m:e>
                          <m:r>
                            <a:rPr lang="en-IE" sz="3200" b="1" i="1" smtClean="0">
                              <a:solidFill>
                                <a:schemeClr val="accent1"/>
                              </a:solidFill>
                              <a:latin typeface="Cambria Math"/>
                            </a:rPr>
                            <m:t>𝟐</m:t>
                          </m:r>
                        </m:e>
                      </m:rad>
                    </m:oMath>
                  </m:oMathPara>
                </a14:m>
                <a:endParaRPr lang="en-IE" sz="3200" b="1" dirty="0" smtClean="0">
                  <a:solidFill>
                    <a:schemeClr val="accent1"/>
                  </a:solidFill>
                  <a:latin typeface="Cambria" panose="02040503050406030204" pitchFamily="18" charset="0"/>
                </a:endParaRPr>
              </a:p>
              <a:p>
                <a:endParaRPr lang="en-IE" sz="3200" dirty="0" smtClean="0">
                  <a:solidFill>
                    <a:schemeClr val="accent1"/>
                  </a:solidFill>
                  <a:latin typeface="Cambria" panose="02040503050406030204"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3251261" y="2015431"/>
                <a:ext cx="1089657" cy="1135311"/>
              </a:xfrm>
              <a:prstGeom prst="rect">
                <a:avLst/>
              </a:prstGeom>
              <a:blipFill rotWithShape="1">
                <a:blip r:embed="rId5"/>
                <a:stretch>
                  <a:fillRect/>
                </a:stretch>
              </a:blipFill>
            </p:spPr>
            <p:txBody>
              <a:bodyPr/>
              <a:lstStyle/>
              <a:p>
                <a:r>
                  <a:rPr lang="en-IE">
                    <a:noFill/>
                  </a:rPr>
                  <a:t> </a:t>
                </a:r>
              </a:p>
            </p:txBody>
          </p:sp>
        </mc:Fallback>
      </mc:AlternateContent>
      <p:cxnSp>
        <p:nvCxnSpPr>
          <p:cNvPr id="18" name="Straight Arrow Connector 17"/>
          <p:cNvCxnSpPr/>
          <p:nvPr/>
        </p:nvCxnSpPr>
        <p:spPr bwMode="auto">
          <a:xfrm>
            <a:off x="6724650" y="1113430"/>
            <a:ext cx="0" cy="3348087"/>
          </a:xfrm>
          <a:prstGeom prst="straightConnector1">
            <a:avLst/>
          </a:prstGeom>
          <a:solidFill>
            <a:schemeClr val="hlink">
              <a:alpha val="64999"/>
            </a:schemeClr>
          </a:solidFill>
          <a:ln w="63500" cap="flat" cmpd="sng" algn="ctr">
            <a:solidFill>
              <a:srgbClr val="0070C0"/>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23" name="TextBox 22"/>
              <p:cNvSpPr txBox="1"/>
              <p:nvPr/>
            </p:nvSpPr>
            <p:spPr>
              <a:xfrm>
                <a:off x="6604948" y="2436323"/>
                <a:ext cx="854721" cy="107721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sz="3200" b="1" i="1" smtClean="0">
                          <a:solidFill>
                            <a:schemeClr val="accent1"/>
                          </a:solidFill>
                          <a:latin typeface="Cambria Math"/>
                        </a:rPr>
                        <m:t>𝟓</m:t>
                      </m:r>
                    </m:oMath>
                  </m:oMathPara>
                </a14:m>
                <a:endParaRPr lang="en-IE" sz="3200" b="1" dirty="0" smtClean="0">
                  <a:solidFill>
                    <a:schemeClr val="accent1"/>
                  </a:solidFill>
                  <a:latin typeface="Cambria" panose="02040503050406030204" pitchFamily="18" charset="0"/>
                </a:endParaRPr>
              </a:p>
              <a:p>
                <a:endParaRPr lang="en-IE" sz="3200" dirty="0" smtClean="0">
                  <a:solidFill>
                    <a:schemeClr val="accent1"/>
                  </a:solidFill>
                  <a:latin typeface="Cambria" panose="02040503050406030204" pitchFamily="18"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6604948" y="2436323"/>
                <a:ext cx="854721" cy="1077218"/>
              </a:xfrm>
              <a:prstGeom prst="rect">
                <a:avLst/>
              </a:prstGeom>
              <a:blipFill rotWithShape="1">
                <a:blip r:embed="rId6"/>
                <a:stretch>
                  <a:fillRect/>
                </a:stretch>
              </a:blipFill>
            </p:spPr>
            <p:txBody>
              <a:bodyPr/>
              <a:lstStyle/>
              <a:p>
                <a:r>
                  <a:rPr lang="en-IE">
                    <a:noFill/>
                  </a:rPr>
                  <a:t> </a:t>
                </a:r>
              </a:p>
            </p:txBody>
          </p:sp>
        </mc:Fallback>
      </mc:AlternateContent>
      <p:cxnSp>
        <p:nvCxnSpPr>
          <p:cNvPr id="24" name="Straight Arrow Connector 23"/>
          <p:cNvCxnSpPr/>
          <p:nvPr/>
        </p:nvCxnSpPr>
        <p:spPr bwMode="auto">
          <a:xfrm>
            <a:off x="2080159" y="4420573"/>
            <a:ext cx="4796891" cy="0"/>
          </a:xfrm>
          <a:prstGeom prst="straightConnector1">
            <a:avLst/>
          </a:prstGeom>
          <a:solidFill>
            <a:schemeClr val="hlink">
              <a:alpha val="64999"/>
            </a:schemeClr>
          </a:solidFill>
          <a:ln w="63500" cap="flat" cmpd="sng" algn="ctr">
            <a:solidFill>
              <a:srgbClr val="0070C0"/>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30" name="TextBox 29"/>
              <p:cNvSpPr txBox="1"/>
              <p:nvPr/>
            </p:nvSpPr>
            <p:spPr>
              <a:xfrm>
                <a:off x="3811264" y="4694216"/>
                <a:ext cx="854721" cy="107721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sz="3200" b="1" i="1" smtClean="0">
                          <a:solidFill>
                            <a:schemeClr val="accent1"/>
                          </a:solidFill>
                          <a:latin typeface="Cambria Math"/>
                        </a:rPr>
                        <m:t>𝟓</m:t>
                      </m:r>
                    </m:oMath>
                  </m:oMathPara>
                </a14:m>
                <a:endParaRPr lang="en-IE" sz="3200" b="1" dirty="0" smtClean="0">
                  <a:solidFill>
                    <a:schemeClr val="accent1"/>
                  </a:solidFill>
                  <a:latin typeface="Cambria" panose="02040503050406030204" pitchFamily="18" charset="0"/>
                </a:endParaRPr>
              </a:p>
              <a:p>
                <a:endParaRPr lang="en-IE" sz="3200" dirty="0" smtClean="0">
                  <a:solidFill>
                    <a:schemeClr val="accent1"/>
                  </a:solidFill>
                  <a:latin typeface="Cambria" panose="02040503050406030204" pitchFamily="18"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3811264" y="4694216"/>
                <a:ext cx="854721" cy="1077218"/>
              </a:xfrm>
              <a:prstGeom prst="rect">
                <a:avLst/>
              </a:prstGeom>
              <a:blipFill rotWithShape="1">
                <a:blip r:embed="rId7"/>
                <a:stretch>
                  <a:fillRect/>
                </a:stretch>
              </a:blipFill>
            </p:spPr>
            <p:txBody>
              <a:bodyPr/>
              <a:lstStyle/>
              <a:p>
                <a:r>
                  <a:rPr lang="en-IE">
                    <a:noFill/>
                  </a:rPr>
                  <a:t> </a:t>
                </a:r>
              </a:p>
            </p:txBody>
          </p:sp>
        </mc:Fallback>
      </mc:AlternateContent>
      <p:grpSp>
        <p:nvGrpSpPr>
          <p:cNvPr id="31" name="Group 30"/>
          <p:cNvGrpSpPr/>
          <p:nvPr/>
        </p:nvGrpSpPr>
        <p:grpSpPr>
          <a:xfrm>
            <a:off x="6382500" y="3878080"/>
            <a:ext cx="197996" cy="339241"/>
            <a:chOff x="3155326" y="3619567"/>
            <a:chExt cx="197996" cy="339241"/>
          </a:xfrm>
        </p:grpSpPr>
        <p:cxnSp>
          <p:nvCxnSpPr>
            <p:cNvPr id="32" name="Straight Connector 31"/>
            <p:cNvCxnSpPr/>
            <p:nvPr/>
          </p:nvCxnSpPr>
          <p:spPr bwMode="auto">
            <a:xfrm>
              <a:off x="3335828" y="3619567"/>
              <a:ext cx="0" cy="339241"/>
            </a:xfrm>
            <a:prstGeom prst="line">
              <a:avLst/>
            </a:prstGeom>
            <a:solidFill>
              <a:schemeClr val="hlink">
                <a:alpha val="64999"/>
              </a:schemeClr>
            </a:solidFill>
            <a:ln w="63500" cap="flat" cmpd="sng" algn="ctr">
              <a:solidFill>
                <a:schemeClr val="tx1"/>
              </a:solidFill>
              <a:prstDash val="solid"/>
              <a:round/>
              <a:headEnd type="none" w="med" len="med"/>
              <a:tailEnd type="none" w="med" len="med"/>
            </a:ln>
            <a:effectLst/>
          </p:spPr>
        </p:cxnSp>
        <p:cxnSp>
          <p:nvCxnSpPr>
            <p:cNvPr id="33" name="Straight Connector 32"/>
            <p:cNvCxnSpPr/>
            <p:nvPr/>
          </p:nvCxnSpPr>
          <p:spPr bwMode="auto">
            <a:xfrm flipH="1">
              <a:off x="3155326" y="3943114"/>
              <a:ext cx="197996" cy="0"/>
            </a:xfrm>
            <a:prstGeom prst="line">
              <a:avLst/>
            </a:prstGeom>
            <a:solidFill>
              <a:schemeClr val="hlink">
                <a:alpha val="64999"/>
              </a:schemeClr>
            </a:solidFill>
            <a:ln w="63500" cap="flat" cmpd="sng" algn="ctr">
              <a:solidFill>
                <a:schemeClr val="tx1"/>
              </a:solidFill>
              <a:prstDash val="solid"/>
              <a:round/>
              <a:headEnd type="none" w="med" len="med"/>
              <a:tailEnd type="none" w="med" len="med"/>
            </a:ln>
            <a:effectLst/>
          </p:spPr>
        </p:cxnSp>
      </p:grpSp>
      <mc:AlternateContent xmlns:mc="http://schemas.openxmlformats.org/markup-compatibility/2006" xmlns:a14="http://schemas.microsoft.com/office/drawing/2010/main">
        <mc:Choice Requires="a14">
          <p:sp>
            <p:nvSpPr>
              <p:cNvPr id="37" name="TextBox 36"/>
              <p:cNvSpPr txBox="1"/>
              <p:nvPr/>
            </p:nvSpPr>
            <p:spPr>
              <a:xfrm>
                <a:off x="3363867" y="1352155"/>
                <a:ext cx="1043940" cy="11453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sz="3200" b="1" i="1" smtClean="0">
                              <a:solidFill>
                                <a:schemeClr val="accent1"/>
                              </a:solidFill>
                              <a:latin typeface="Cambria Math" panose="02040503050406030204" pitchFamily="18" charset="0"/>
                            </a:rPr>
                          </m:ctrlPr>
                        </m:radPr>
                        <m:deg/>
                        <m:e>
                          <m:r>
                            <a:rPr lang="en-IE" sz="3200" b="1" i="1" smtClean="0">
                              <a:solidFill>
                                <a:schemeClr val="accent1"/>
                              </a:solidFill>
                              <a:latin typeface="Cambria Math"/>
                            </a:rPr>
                            <m:t>𝟓𝟎</m:t>
                          </m:r>
                        </m:e>
                      </m:rad>
                    </m:oMath>
                  </m:oMathPara>
                </a14:m>
                <a:endParaRPr lang="en-IE" sz="3200" b="1" dirty="0" smtClean="0">
                  <a:solidFill>
                    <a:schemeClr val="accent1"/>
                  </a:solidFill>
                  <a:latin typeface="Cambria" panose="02040503050406030204" pitchFamily="18" charset="0"/>
                </a:endParaRPr>
              </a:p>
              <a:p>
                <a:endParaRPr lang="en-IE" sz="3200" dirty="0" smtClean="0">
                  <a:solidFill>
                    <a:schemeClr val="accent1"/>
                  </a:solidFill>
                  <a:latin typeface="Cambria" panose="02040503050406030204" pitchFamily="18" charset="0"/>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3363867" y="1352155"/>
                <a:ext cx="1043940" cy="1145314"/>
              </a:xfrm>
              <a:prstGeom prst="rect">
                <a:avLst/>
              </a:prstGeom>
              <a:blipFill rotWithShape="1">
                <a:blip r:embed="rId8"/>
                <a:stretch>
                  <a:fillRect/>
                </a:stretch>
              </a:blipFill>
            </p:spPr>
            <p:txBody>
              <a:bodyPr/>
              <a:lstStyle/>
              <a:p>
                <a:r>
                  <a:rPr lang="en-IE">
                    <a:noFill/>
                  </a:rPr>
                  <a:t> </a:t>
                </a:r>
              </a:p>
            </p:txBody>
          </p:sp>
        </mc:Fallback>
      </mc:AlternateContent>
      <p:cxnSp>
        <p:nvCxnSpPr>
          <p:cNvPr id="40" name="Straight Arrow Connector 39"/>
          <p:cNvCxnSpPr/>
          <p:nvPr/>
        </p:nvCxnSpPr>
        <p:spPr bwMode="auto">
          <a:xfrm flipV="1">
            <a:off x="2104976" y="1113430"/>
            <a:ext cx="4728524" cy="3257819"/>
          </a:xfrm>
          <a:prstGeom prst="straightConnector1">
            <a:avLst/>
          </a:prstGeom>
          <a:solidFill>
            <a:schemeClr val="hlink">
              <a:alpha val="64999"/>
            </a:schemeClr>
          </a:solidFill>
          <a:ln w="63500" cap="flat" cmpd="sng" algn="ctr">
            <a:solidFill>
              <a:srgbClr val="0070C0"/>
            </a:solidFill>
            <a:prstDash val="solid"/>
            <a:round/>
            <a:headEnd type="arrow"/>
            <a:tailEnd type="arrow"/>
          </a:ln>
          <a:effectLst/>
        </p:spPr>
      </p:cxnSp>
      <mc:AlternateContent xmlns:mc="http://schemas.openxmlformats.org/markup-compatibility/2006" xmlns:a14="http://schemas.microsoft.com/office/drawing/2010/main">
        <mc:Choice Requires="a14">
          <p:sp>
            <p:nvSpPr>
              <p:cNvPr id="19" name="TextBox 18"/>
              <p:cNvSpPr txBox="1"/>
              <p:nvPr/>
            </p:nvSpPr>
            <p:spPr>
              <a:xfrm>
                <a:off x="2323542" y="5595358"/>
                <a:ext cx="3938239" cy="583750"/>
              </a:xfrm>
              <a:prstGeom prst="rect">
                <a:avLst/>
              </a:prstGeom>
              <a:solidFill>
                <a:schemeClr val="accent3">
                  <a:lumMod val="20000"/>
                  <a:lumOff val="80000"/>
                </a:schemeClr>
              </a:solidFill>
              <a:ln w="47625">
                <a:solidFill>
                  <a:srgbClr val="0070C0"/>
                </a:solidFill>
              </a:ln>
            </p:spPr>
            <p:txBody>
              <a:bodyPr wrap="square" rtlCol="0">
                <a:spAutoFit/>
              </a:bodyPr>
              <a:lstStyle/>
              <a:p>
                <a14:m>
                  <m:oMath xmlns:m="http://schemas.openxmlformats.org/officeDocument/2006/math">
                    <m:r>
                      <a:rPr lang="en-IE" sz="2800" b="0" i="1" smtClean="0">
                        <a:latin typeface="Cambria Math"/>
                      </a:rPr>
                      <m:t>       </m:t>
                    </m:r>
                    <m:rad>
                      <m:radPr>
                        <m:degHide m:val="on"/>
                        <m:ctrlPr>
                          <a:rPr lang="en-IE" sz="2800" i="1" smtClean="0">
                            <a:latin typeface="Cambria Math" panose="02040503050406030204" pitchFamily="18" charset="0"/>
                          </a:rPr>
                        </m:ctrlPr>
                      </m:radPr>
                      <m:deg/>
                      <m:e>
                        <m:r>
                          <a:rPr lang="en-IE" sz="2800" b="1" i="1">
                            <a:latin typeface="Cambria Math"/>
                          </a:rPr>
                          <m:t>𝟖</m:t>
                        </m:r>
                        <m:r>
                          <a:rPr lang="en-IE" sz="2800" b="1" i="1">
                            <a:latin typeface="Cambria Math"/>
                          </a:rPr>
                          <m:t> </m:t>
                        </m:r>
                      </m:e>
                    </m:rad>
                  </m:oMath>
                </a14:m>
                <a:r>
                  <a:rPr lang="en-IE" sz="2800" dirty="0">
                    <a:latin typeface="Cambria" panose="02040503050406030204" pitchFamily="18" charset="0"/>
                  </a:rPr>
                  <a:t> </a:t>
                </a:r>
                <a:r>
                  <a:rPr lang="en-IE" sz="2800" dirty="0" smtClean="0">
                    <a:latin typeface="Cambria" panose="02040503050406030204" pitchFamily="18" charset="0"/>
                  </a:rPr>
                  <a:t> </a:t>
                </a:r>
                <a14:m>
                  <m:oMath xmlns:m="http://schemas.openxmlformats.org/officeDocument/2006/math">
                    <m:r>
                      <a:rPr lang="en-IE" sz="2800" b="1" i="1" dirty="0">
                        <a:latin typeface="Cambria Math"/>
                      </a:rPr>
                      <m:t>+ </m:t>
                    </m:r>
                    <m:rad>
                      <m:radPr>
                        <m:degHide m:val="on"/>
                        <m:ctrlPr>
                          <a:rPr lang="en-IE" sz="2800" i="1" dirty="0" smtClean="0">
                            <a:solidFill>
                              <a:srgbClr val="FF0000"/>
                            </a:solidFill>
                            <a:latin typeface="Cambria Math" panose="02040503050406030204" pitchFamily="18" charset="0"/>
                          </a:rPr>
                        </m:ctrlPr>
                      </m:radPr>
                      <m:deg/>
                      <m:e>
                        <m:r>
                          <a:rPr lang="en-IE" sz="2800" b="1" i="1" dirty="0">
                            <a:solidFill>
                              <a:srgbClr val="FF0000"/>
                            </a:solidFill>
                            <a:latin typeface="Cambria Math"/>
                          </a:rPr>
                          <m:t>𝟏𝟖</m:t>
                        </m:r>
                      </m:e>
                    </m:rad>
                  </m:oMath>
                </a14:m>
                <a:r>
                  <a:rPr lang="en-IE" sz="2800" b="1" i="1" dirty="0" smtClean="0">
                    <a:solidFill>
                      <a:srgbClr val="FF0000"/>
                    </a:solidFill>
                    <a:latin typeface="Cambria Math"/>
                  </a:rPr>
                  <a:t>  </a:t>
                </a:r>
                <a:r>
                  <a:rPr lang="en-IE" sz="2800" b="1" dirty="0" smtClean="0">
                    <a:latin typeface="Cambria Math"/>
                  </a:rPr>
                  <a:t>=</a:t>
                </a:r>
                <a:r>
                  <a:rPr lang="en-IE" sz="2800" b="1" i="1" dirty="0" smtClean="0">
                    <a:solidFill>
                      <a:srgbClr val="FF0000"/>
                    </a:solidFill>
                    <a:latin typeface="Cambria Math"/>
                  </a:rPr>
                  <a:t> </a:t>
                </a:r>
                <a14:m>
                  <m:oMath xmlns:m="http://schemas.openxmlformats.org/officeDocument/2006/math">
                    <m:r>
                      <a:rPr lang="en-IE" sz="2800" b="1" i="1" smtClean="0">
                        <a:solidFill>
                          <a:srgbClr val="0070C0"/>
                        </a:solidFill>
                        <a:latin typeface="Cambria Math"/>
                      </a:rPr>
                      <m:t> </m:t>
                    </m:r>
                    <m:rad>
                      <m:radPr>
                        <m:degHide m:val="on"/>
                        <m:ctrlPr>
                          <a:rPr lang="en-IE" sz="2800" b="1" i="1" smtClean="0">
                            <a:solidFill>
                              <a:srgbClr val="0070C0"/>
                            </a:solidFill>
                            <a:latin typeface="Cambria Math" panose="02040503050406030204" pitchFamily="18" charset="0"/>
                          </a:rPr>
                        </m:ctrlPr>
                      </m:radPr>
                      <m:deg/>
                      <m:e>
                        <m:r>
                          <a:rPr lang="en-IE" sz="2800" b="1" i="1" smtClean="0">
                            <a:solidFill>
                              <a:srgbClr val="0070C0"/>
                            </a:solidFill>
                            <a:latin typeface="Cambria Math"/>
                          </a:rPr>
                          <m:t>𝟓𝟎</m:t>
                        </m:r>
                      </m:e>
                    </m:rad>
                  </m:oMath>
                </a14:m>
                <a:endParaRPr lang="en-IE" sz="2800" b="1" i="1" dirty="0" smtClean="0">
                  <a:solidFill>
                    <a:srgbClr val="FF0000"/>
                  </a:solidFill>
                  <a:latin typeface="Cambria Math"/>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2323542" y="5595358"/>
                <a:ext cx="3938239" cy="583750"/>
              </a:xfrm>
              <a:prstGeom prst="rect">
                <a:avLst/>
              </a:prstGeom>
              <a:blipFill rotWithShape="1">
                <a:blip r:embed="rId9"/>
                <a:stretch>
                  <a:fillRect b="-19231"/>
                </a:stretch>
              </a:blipFill>
              <a:ln w="47625">
                <a:solidFill>
                  <a:srgbClr val="0070C0"/>
                </a:solid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2127884" y="3554679"/>
                <a:ext cx="448443" cy="8165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sz="2600" b="1" i="1" smtClean="0">
                              <a:solidFill>
                                <a:srgbClr val="0070C0"/>
                              </a:solidFill>
                              <a:latin typeface="Cambria Math" panose="02040503050406030204" pitchFamily="18" charset="0"/>
                            </a:rPr>
                          </m:ctrlPr>
                        </m:radPr>
                        <m:deg/>
                        <m:e>
                          <m:r>
                            <a:rPr lang="en-IE" sz="2600" b="1" i="1" smtClean="0">
                              <a:solidFill>
                                <a:srgbClr val="0070C0"/>
                              </a:solidFill>
                              <a:latin typeface="Cambria Math"/>
                            </a:rPr>
                            <m:t>𝟐</m:t>
                          </m:r>
                        </m:e>
                      </m:rad>
                    </m:oMath>
                  </m:oMathPara>
                </a14:m>
                <a:endParaRPr lang="en-IE" sz="2600" b="1" dirty="0" smtClean="0">
                  <a:solidFill>
                    <a:srgbClr val="0070C0"/>
                  </a:solidFill>
                  <a:latin typeface="Cambria" panose="02040503050406030204" pitchFamily="18" charset="0"/>
                </a:endParaRPr>
              </a:p>
              <a:p>
                <a:endParaRPr lang="en-IE" dirty="0" smtClean="0">
                  <a:solidFill>
                    <a:srgbClr val="0070C0"/>
                  </a:solidFill>
                  <a:latin typeface="Cambria" panose="02040503050406030204" pitchFamily="18"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2127884" y="3554679"/>
                <a:ext cx="448443" cy="816570"/>
              </a:xfrm>
              <a:prstGeom prst="rect">
                <a:avLst/>
              </a:prstGeom>
              <a:blipFill rotWithShape="1">
                <a:blip r:embed="rId10"/>
                <a:stretch>
                  <a:fillRect r="-12162"/>
                </a:stretch>
              </a:blipFill>
            </p:spPr>
            <p:txBody>
              <a:bodyPr/>
              <a:lstStyle/>
              <a:p>
                <a:r>
                  <a:rPr lang="en-IE">
                    <a:noFill/>
                  </a:rPr>
                  <a:t> </a:t>
                </a:r>
              </a:p>
            </p:txBody>
          </p:sp>
        </mc:Fallback>
      </mc:AlternateContent>
      <p:cxnSp>
        <p:nvCxnSpPr>
          <p:cNvPr id="27" name="Straight Arrow Connector 26"/>
          <p:cNvCxnSpPr/>
          <p:nvPr/>
        </p:nvCxnSpPr>
        <p:spPr bwMode="auto">
          <a:xfrm flipV="1">
            <a:off x="2104976" y="3682620"/>
            <a:ext cx="980463" cy="724306"/>
          </a:xfrm>
          <a:prstGeom prst="straightConnector1">
            <a:avLst/>
          </a:prstGeom>
          <a:solidFill>
            <a:schemeClr val="hlink">
              <a:alpha val="64999"/>
            </a:schemeClr>
          </a:solidFill>
          <a:ln w="63500" cap="flat" cmpd="sng" algn="ctr">
            <a:solidFill>
              <a:schemeClr val="tx1"/>
            </a:solidFill>
            <a:prstDash val="solid"/>
            <a:round/>
            <a:headEnd type="arrow"/>
            <a:tailEnd type="arrow"/>
          </a:ln>
          <a:effectLst/>
        </p:spPr>
      </p:cxnSp>
      <p:cxnSp>
        <p:nvCxnSpPr>
          <p:cNvPr id="34" name="Straight Arrow Connector 33"/>
          <p:cNvCxnSpPr/>
          <p:nvPr/>
        </p:nvCxnSpPr>
        <p:spPr bwMode="auto">
          <a:xfrm flipV="1">
            <a:off x="3002331" y="3038921"/>
            <a:ext cx="980463" cy="724306"/>
          </a:xfrm>
          <a:prstGeom prst="straightConnector1">
            <a:avLst/>
          </a:prstGeom>
          <a:solidFill>
            <a:schemeClr val="hlink">
              <a:alpha val="64999"/>
            </a:schemeClr>
          </a:solidFill>
          <a:ln w="63500" cap="flat" cmpd="sng" algn="ctr">
            <a:solidFill>
              <a:schemeClr val="tx1"/>
            </a:solidFill>
            <a:prstDash val="solid"/>
            <a:round/>
            <a:headEnd type="arrow"/>
            <a:tailEnd type="arrow"/>
          </a:ln>
          <a:effectLst/>
        </p:spPr>
      </p:cxnSp>
      <p:cxnSp>
        <p:nvCxnSpPr>
          <p:cNvPr id="35" name="Straight Arrow Connector 34"/>
          <p:cNvCxnSpPr/>
          <p:nvPr/>
        </p:nvCxnSpPr>
        <p:spPr bwMode="auto">
          <a:xfrm flipV="1">
            <a:off x="3915565" y="2436323"/>
            <a:ext cx="980463" cy="695466"/>
          </a:xfrm>
          <a:prstGeom prst="straightConnector1">
            <a:avLst/>
          </a:prstGeom>
          <a:solidFill>
            <a:schemeClr val="hlink">
              <a:alpha val="64999"/>
            </a:schemeClr>
          </a:solidFill>
          <a:ln w="63500" cap="flat" cmpd="sng" algn="ctr">
            <a:solidFill>
              <a:srgbClr val="FF0000"/>
            </a:solidFill>
            <a:prstDash val="solid"/>
            <a:round/>
            <a:headEnd type="arrow"/>
            <a:tailEnd type="arrow"/>
          </a:ln>
          <a:effectLst/>
        </p:spPr>
      </p:cxnSp>
      <p:cxnSp>
        <p:nvCxnSpPr>
          <p:cNvPr id="36" name="Straight Arrow Connector 35"/>
          <p:cNvCxnSpPr/>
          <p:nvPr/>
        </p:nvCxnSpPr>
        <p:spPr bwMode="auto">
          <a:xfrm flipV="1">
            <a:off x="4896028" y="1812530"/>
            <a:ext cx="929840" cy="623793"/>
          </a:xfrm>
          <a:prstGeom prst="straightConnector1">
            <a:avLst/>
          </a:prstGeom>
          <a:solidFill>
            <a:schemeClr val="hlink">
              <a:alpha val="64999"/>
            </a:schemeClr>
          </a:solidFill>
          <a:ln w="63500" cap="flat" cmpd="sng" algn="ctr">
            <a:solidFill>
              <a:srgbClr val="FF0000"/>
            </a:solidFill>
            <a:prstDash val="solid"/>
            <a:round/>
            <a:headEnd type="arrow"/>
            <a:tailEnd type="arrow"/>
          </a:ln>
          <a:effectLst/>
        </p:spPr>
      </p:cxnSp>
      <p:cxnSp>
        <p:nvCxnSpPr>
          <p:cNvPr id="38" name="Straight Arrow Connector 37"/>
          <p:cNvCxnSpPr/>
          <p:nvPr/>
        </p:nvCxnSpPr>
        <p:spPr bwMode="auto">
          <a:xfrm flipV="1">
            <a:off x="5825868" y="1113430"/>
            <a:ext cx="980463" cy="724306"/>
          </a:xfrm>
          <a:prstGeom prst="straightConnector1">
            <a:avLst/>
          </a:prstGeom>
          <a:solidFill>
            <a:schemeClr val="hlink">
              <a:alpha val="64999"/>
            </a:schemeClr>
          </a:solidFill>
          <a:ln w="63500" cap="flat" cmpd="sng" algn="ctr">
            <a:solidFill>
              <a:srgbClr val="FF0000"/>
            </a:solidFill>
            <a:prstDash val="solid"/>
            <a:round/>
            <a:headEnd type="arrow"/>
            <a:tailEnd type="arrow"/>
          </a:ln>
          <a:effectLst/>
        </p:spPr>
      </p:cxnSp>
      <mc:AlternateContent xmlns:mc="http://schemas.openxmlformats.org/markup-compatibility/2006" xmlns:a14="http://schemas.microsoft.com/office/drawing/2010/main">
        <mc:Choice Requires="a14">
          <p:sp>
            <p:nvSpPr>
              <p:cNvPr id="41" name="TextBox 40"/>
              <p:cNvSpPr txBox="1"/>
              <p:nvPr/>
            </p:nvSpPr>
            <p:spPr>
              <a:xfrm>
                <a:off x="3059644" y="2902441"/>
                <a:ext cx="448443" cy="8165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sz="2600" b="1" i="1" smtClean="0">
                              <a:solidFill>
                                <a:srgbClr val="0070C0"/>
                              </a:solidFill>
                              <a:latin typeface="Cambria Math" panose="02040503050406030204" pitchFamily="18" charset="0"/>
                            </a:rPr>
                          </m:ctrlPr>
                        </m:radPr>
                        <m:deg/>
                        <m:e>
                          <m:r>
                            <a:rPr lang="en-IE" sz="2600" b="1" i="1" smtClean="0">
                              <a:solidFill>
                                <a:srgbClr val="0070C0"/>
                              </a:solidFill>
                              <a:latin typeface="Cambria Math"/>
                            </a:rPr>
                            <m:t>𝟐</m:t>
                          </m:r>
                        </m:e>
                      </m:rad>
                    </m:oMath>
                  </m:oMathPara>
                </a14:m>
                <a:endParaRPr lang="en-IE" sz="2600" b="1" dirty="0" smtClean="0">
                  <a:solidFill>
                    <a:srgbClr val="0070C0"/>
                  </a:solidFill>
                  <a:latin typeface="Cambria" panose="02040503050406030204" pitchFamily="18" charset="0"/>
                </a:endParaRPr>
              </a:p>
              <a:p>
                <a:endParaRPr lang="en-IE" dirty="0" smtClean="0">
                  <a:solidFill>
                    <a:srgbClr val="0070C0"/>
                  </a:solidFill>
                  <a:latin typeface="Cambria" panose="02040503050406030204" pitchFamily="18" charset="0"/>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3059644" y="2902441"/>
                <a:ext cx="448443" cy="816570"/>
              </a:xfrm>
              <a:prstGeom prst="rect">
                <a:avLst/>
              </a:prstGeom>
              <a:blipFill rotWithShape="1">
                <a:blip r:embed="rId11"/>
                <a:stretch>
                  <a:fillRect r="-12329"/>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3975569" y="2280235"/>
                <a:ext cx="448443" cy="8165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sz="2600" b="1" i="1" smtClean="0">
                              <a:solidFill>
                                <a:srgbClr val="FF0000"/>
                              </a:solidFill>
                              <a:latin typeface="Cambria Math" panose="02040503050406030204" pitchFamily="18" charset="0"/>
                            </a:rPr>
                          </m:ctrlPr>
                        </m:radPr>
                        <m:deg/>
                        <m:e>
                          <m:r>
                            <a:rPr lang="en-IE" sz="2600" b="1" i="1" smtClean="0">
                              <a:solidFill>
                                <a:srgbClr val="FF0000"/>
                              </a:solidFill>
                              <a:latin typeface="Cambria Math"/>
                            </a:rPr>
                            <m:t>𝟐</m:t>
                          </m:r>
                        </m:e>
                      </m:rad>
                    </m:oMath>
                  </m:oMathPara>
                </a14:m>
                <a:endParaRPr lang="en-IE" sz="2600" b="1" dirty="0" smtClean="0">
                  <a:solidFill>
                    <a:srgbClr val="FF0000"/>
                  </a:solidFill>
                  <a:latin typeface="Cambria" panose="02040503050406030204" pitchFamily="18" charset="0"/>
                </a:endParaRPr>
              </a:p>
              <a:p>
                <a:endParaRPr lang="en-IE" dirty="0" smtClean="0">
                  <a:solidFill>
                    <a:srgbClr val="FF0000"/>
                  </a:solidFill>
                  <a:latin typeface="Cambria" panose="02040503050406030204" pitchFamily="18" charset="0"/>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3975569" y="2280235"/>
                <a:ext cx="448443" cy="816570"/>
              </a:xfrm>
              <a:prstGeom prst="rect">
                <a:avLst/>
              </a:prstGeom>
              <a:blipFill rotWithShape="1">
                <a:blip r:embed="rId12"/>
                <a:stretch>
                  <a:fillRect r="-12162"/>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4945654" y="1623013"/>
                <a:ext cx="448443" cy="8165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sz="2600" b="1" i="1" smtClean="0">
                              <a:solidFill>
                                <a:srgbClr val="FF0000"/>
                              </a:solidFill>
                              <a:latin typeface="Cambria Math" panose="02040503050406030204" pitchFamily="18" charset="0"/>
                            </a:rPr>
                          </m:ctrlPr>
                        </m:radPr>
                        <m:deg/>
                        <m:e>
                          <m:r>
                            <a:rPr lang="en-IE" sz="2600" b="1" i="1" smtClean="0">
                              <a:solidFill>
                                <a:srgbClr val="FF0000"/>
                              </a:solidFill>
                              <a:latin typeface="Cambria Math"/>
                            </a:rPr>
                            <m:t>𝟐</m:t>
                          </m:r>
                        </m:e>
                      </m:rad>
                    </m:oMath>
                  </m:oMathPara>
                </a14:m>
                <a:endParaRPr lang="en-IE" sz="2600" b="1" dirty="0" smtClean="0">
                  <a:solidFill>
                    <a:srgbClr val="FF0000"/>
                  </a:solidFill>
                  <a:latin typeface="Cambria" panose="02040503050406030204" pitchFamily="18" charset="0"/>
                </a:endParaRPr>
              </a:p>
              <a:p>
                <a:endParaRPr lang="en-IE" dirty="0" smtClean="0">
                  <a:solidFill>
                    <a:srgbClr val="FF0000"/>
                  </a:solidFill>
                  <a:latin typeface="Cambria" panose="02040503050406030204" pitchFamily="18" charset="0"/>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4945654" y="1623013"/>
                <a:ext cx="448443" cy="816570"/>
              </a:xfrm>
              <a:prstGeom prst="rect">
                <a:avLst/>
              </a:prstGeom>
              <a:blipFill rotWithShape="1">
                <a:blip r:embed="rId13"/>
                <a:stretch>
                  <a:fillRect r="-12162"/>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5813338" y="1012706"/>
                <a:ext cx="448443" cy="8165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sz="2600" b="1" i="1" smtClean="0">
                              <a:solidFill>
                                <a:srgbClr val="FF0000"/>
                              </a:solidFill>
                              <a:latin typeface="Cambria Math" panose="02040503050406030204" pitchFamily="18" charset="0"/>
                            </a:rPr>
                          </m:ctrlPr>
                        </m:radPr>
                        <m:deg/>
                        <m:e>
                          <m:r>
                            <a:rPr lang="en-IE" sz="2600" b="1" i="1" smtClean="0">
                              <a:solidFill>
                                <a:srgbClr val="FF0000"/>
                              </a:solidFill>
                              <a:latin typeface="Cambria Math"/>
                            </a:rPr>
                            <m:t>𝟐</m:t>
                          </m:r>
                        </m:e>
                      </m:rad>
                    </m:oMath>
                  </m:oMathPara>
                </a14:m>
                <a:endParaRPr lang="en-IE" sz="2600" b="1" dirty="0" smtClean="0">
                  <a:solidFill>
                    <a:srgbClr val="FF0000"/>
                  </a:solidFill>
                  <a:latin typeface="Cambria" panose="02040503050406030204" pitchFamily="18" charset="0"/>
                </a:endParaRPr>
              </a:p>
              <a:p>
                <a:endParaRPr lang="en-IE" dirty="0" smtClean="0">
                  <a:solidFill>
                    <a:srgbClr val="FF0000"/>
                  </a:solidFill>
                  <a:latin typeface="Cambria" panose="02040503050406030204" pitchFamily="18" charset="0"/>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5813338" y="1012706"/>
                <a:ext cx="448443" cy="816570"/>
              </a:xfrm>
              <a:prstGeom prst="rect">
                <a:avLst/>
              </a:prstGeom>
              <a:blipFill rotWithShape="1">
                <a:blip r:embed="rId14"/>
                <a:stretch>
                  <a:fillRect r="-12329"/>
                </a:stretch>
              </a:blipFill>
            </p:spPr>
            <p:txBody>
              <a:bodyPr/>
              <a:lstStyle/>
              <a:p>
                <a:r>
                  <a:rPr lang="en-IE">
                    <a:noFill/>
                  </a:rPr>
                  <a:t> </a:t>
                </a:r>
              </a:p>
            </p:txBody>
          </p:sp>
        </mc:Fallback>
      </mc:AlternateContent>
      <p:grpSp>
        <p:nvGrpSpPr>
          <p:cNvPr id="25" name="Group 24"/>
          <p:cNvGrpSpPr/>
          <p:nvPr/>
        </p:nvGrpSpPr>
        <p:grpSpPr>
          <a:xfrm rot="11528431">
            <a:off x="344075" y="1016358"/>
            <a:ext cx="3034503" cy="2426676"/>
            <a:chOff x="5849395" y="-91901"/>
            <a:chExt cx="4037429" cy="1290569"/>
          </a:xfrm>
        </p:grpSpPr>
        <p:sp>
          <p:nvSpPr>
            <p:cNvPr id="28" name="Right Arrow 27"/>
            <p:cNvSpPr/>
            <p:nvPr/>
          </p:nvSpPr>
          <p:spPr bwMode="auto">
            <a:xfrm rot="9709051">
              <a:off x="5849395" y="845069"/>
              <a:ext cx="1081470" cy="165127"/>
            </a:xfrm>
            <a:prstGeom prst="rightArrow">
              <a:avLst/>
            </a:prstGeom>
            <a:solidFill>
              <a:schemeClr val="hlink">
                <a:alpha val="64999"/>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2400" b="0" i="0" u="none" strike="noStrike" cap="none" normalizeH="0" baseline="0" smtClean="0">
                <a:ln>
                  <a:noFill/>
                </a:ln>
                <a:solidFill>
                  <a:schemeClr val="tx1"/>
                </a:solidFill>
                <a:effectLst/>
                <a:latin typeface="Times New Roman" pitchFamily="18" charset="0"/>
              </a:endParaRPr>
            </a:p>
          </p:txBody>
        </p:sp>
        <p:sp>
          <p:nvSpPr>
            <p:cNvPr id="29" name="Cloud Callout 28"/>
            <p:cNvSpPr/>
            <p:nvPr/>
          </p:nvSpPr>
          <p:spPr bwMode="auto">
            <a:xfrm rot="10071569">
              <a:off x="6550367" y="-91901"/>
              <a:ext cx="3336457" cy="1290569"/>
            </a:xfrm>
            <a:prstGeom prst="cloudCallout">
              <a:avLst>
                <a:gd name="adj1" fmla="val -42028"/>
                <a:gd name="adj2" fmla="val 15404"/>
              </a:avLst>
            </a:prstGeom>
            <a:solidFill>
              <a:schemeClr val="hlink">
                <a:alpha val="64999"/>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IE" sz="2400" b="1" i="0" u="none" strike="noStrike" cap="none" normalizeH="0" baseline="0" dirty="0" smtClean="0">
                  <a:ln>
                    <a:noFill/>
                  </a:ln>
                  <a:solidFill>
                    <a:srgbClr val="0070C0"/>
                  </a:solidFill>
                  <a:effectLst/>
                  <a:latin typeface="Calibri" panose="020F0502020204030204" pitchFamily="34" charset="0"/>
                </a:rPr>
                <a:t>Pythagoras Theorem</a:t>
              </a:r>
            </a:p>
          </p:txBody>
        </p:sp>
      </p:grpSp>
      <mc:AlternateContent xmlns:mc="http://schemas.openxmlformats.org/markup-compatibility/2006" xmlns:a14="http://schemas.microsoft.com/office/drawing/2010/main">
        <mc:Choice Requires="a14">
          <p:sp>
            <p:nvSpPr>
              <p:cNvPr id="39" name="Title 1"/>
              <p:cNvSpPr txBox="1">
                <a:spLocks/>
              </p:cNvSpPr>
              <p:nvPr/>
            </p:nvSpPr>
            <p:spPr bwMode="auto">
              <a:xfrm>
                <a:off x="877654" y="11494"/>
                <a:ext cx="8136000" cy="648000"/>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a:noFill/>
              </a:ln>
              <a:effectLst>
                <a:outerShdw blurRad="50800" dist="38100" dir="2700000" algn="tl" rotWithShape="0">
                  <a:prstClr val="black">
                    <a:alpha val="40000"/>
                  </a:prstClr>
                </a:outerShdw>
              </a:effectLst>
              <a:extLs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2400" b="1">
                    <a:solidFill>
                      <a:schemeClr val="tx1"/>
                    </a:solidFill>
                    <a:effectLst>
                      <a:outerShdw blurRad="38100" dist="38100" dir="2700000" algn="tl">
                        <a:srgbClr val="000000">
                          <a:alpha val="43137"/>
                        </a:srgbClr>
                      </a:outerShdw>
                    </a:effectLst>
                    <a:latin typeface="Century Gothic" pitchFamily="34" charset="0"/>
                    <a:ea typeface="+mj-ea"/>
                    <a:cs typeface="+mj-cs"/>
                  </a:defRPr>
                </a:lvl1pPr>
                <a:lvl2pPr algn="l" rtl="0" eaLnBrk="1" fontAlgn="base" hangingPunct="1">
                  <a:spcBef>
                    <a:spcPct val="0"/>
                  </a:spcBef>
                  <a:spcAft>
                    <a:spcPct val="0"/>
                  </a:spcAft>
                  <a:defRPr sz="1400" b="1">
                    <a:solidFill>
                      <a:schemeClr val="tx2"/>
                    </a:solidFill>
                    <a:latin typeface="Tahoma" pitchFamily="34" charset="0"/>
                  </a:defRPr>
                </a:lvl2pPr>
                <a:lvl3pPr algn="l" rtl="0" eaLnBrk="1" fontAlgn="base" hangingPunct="1">
                  <a:spcBef>
                    <a:spcPct val="0"/>
                  </a:spcBef>
                  <a:spcAft>
                    <a:spcPct val="0"/>
                  </a:spcAft>
                  <a:defRPr sz="1400" b="1">
                    <a:solidFill>
                      <a:schemeClr val="tx2"/>
                    </a:solidFill>
                    <a:latin typeface="Tahoma" pitchFamily="34" charset="0"/>
                  </a:defRPr>
                </a:lvl3pPr>
                <a:lvl4pPr algn="l" rtl="0" eaLnBrk="1" fontAlgn="base" hangingPunct="1">
                  <a:spcBef>
                    <a:spcPct val="0"/>
                  </a:spcBef>
                  <a:spcAft>
                    <a:spcPct val="0"/>
                  </a:spcAft>
                  <a:defRPr sz="1400" b="1">
                    <a:solidFill>
                      <a:schemeClr val="tx2"/>
                    </a:solidFill>
                    <a:latin typeface="Tahoma" pitchFamily="34" charset="0"/>
                  </a:defRPr>
                </a:lvl4pPr>
                <a:lvl5pPr algn="l" rtl="0" eaLnBrk="1" fontAlgn="base" hangingPunct="1">
                  <a:spcBef>
                    <a:spcPct val="0"/>
                  </a:spcBef>
                  <a:spcAft>
                    <a:spcPct val="0"/>
                  </a:spcAft>
                  <a:defRPr sz="1400" b="1">
                    <a:solidFill>
                      <a:schemeClr val="tx2"/>
                    </a:solidFill>
                    <a:latin typeface="Tahoma" pitchFamily="34" charset="0"/>
                  </a:defRPr>
                </a:lvl5pPr>
                <a:lvl6pPr marL="457200" algn="ctr" rtl="0" eaLnBrk="1" fontAlgn="base" hangingPunct="1">
                  <a:spcBef>
                    <a:spcPct val="0"/>
                  </a:spcBef>
                  <a:spcAft>
                    <a:spcPct val="0"/>
                  </a:spcAft>
                  <a:defRPr sz="1600" b="1">
                    <a:solidFill>
                      <a:schemeClr val="tx2"/>
                    </a:solidFill>
                    <a:latin typeface="Tahoma" pitchFamily="34" charset="0"/>
                  </a:defRPr>
                </a:lvl6pPr>
                <a:lvl7pPr marL="914400" algn="ctr" rtl="0" eaLnBrk="1" fontAlgn="base" hangingPunct="1">
                  <a:spcBef>
                    <a:spcPct val="0"/>
                  </a:spcBef>
                  <a:spcAft>
                    <a:spcPct val="0"/>
                  </a:spcAft>
                  <a:defRPr sz="1600" b="1">
                    <a:solidFill>
                      <a:schemeClr val="tx2"/>
                    </a:solidFill>
                    <a:latin typeface="Tahoma" pitchFamily="34" charset="0"/>
                  </a:defRPr>
                </a:lvl7pPr>
                <a:lvl8pPr marL="1371600" algn="ctr" rtl="0" eaLnBrk="1" fontAlgn="base" hangingPunct="1">
                  <a:spcBef>
                    <a:spcPct val="0"/>
                  </a:spcBef>
                  <a:spcAft>
                    <a:spcPct val="0"/>
                  </a:spcAft>
                  <a:defRPr sz="1600" b="1">
                    <a:solidFill>
                      <a:schemeClr val="tx2"/>
                    </a:solidFill>
                    <a:latin typeface="Tahoma" pitchFamily="34" charset="0"/>
                  </a:defRPr>
                </a:lvl8pPr>
                <a:lvl9pPr marL="1828800" algn="ctr" rtl="0" eaLnBrk="1" fontAlgn="base" hangingPunct="1">
                  <a:spcBef>
                    <a:spcPct val="0"/>
                  </a:spcBef>
                  <a:spcAft>
                    <a:spcPct val="0"/>
                  </a:spcAft>
                  <a:defRPr sz="1600" b="1">
                    <a:solidFill>
                      <a:schemeClr val="tx2"/>
                    </a:solidFill>
                    <a:latin typeface="Tahoma" pitchFamily="34" charset="0"/>
                  </a:defRPr>
                </a:lvl9pPr>
              </a:lstStyle>
              <a:p>
                <a:endParaRPr lang="en-IE" sz="3200" i="1" kern="0" dirty="0" smtClean="0">
                  <a:solidFill>
                    <a:srgbClr val="0070C0"/>
                  </a:solidFill>
                  <a:latin typeface="Cambria Math"/>
                </a:endParaRPr>
              </a:p>
              <a:p>
                <a14:m>
                  <m:oMath xmlns:m="http://schemas.openxmlformats.org/officeDocument/2006/math">
                    <m:rad>
                      <m:radPr>
                        <m:degHide m:val="on"/>
                        <m:ctrlPr>
                          <a:rPr lang="en-IE" sz="3200" i="1">
                            <a:latin typeface="Cambria Math" panose="02040503050406030204" pitchFamily="18" charset="0"/>
                          </a:rPr>
                        </m:ctrlPr>
                      </m:radPr>
                      <m:deg/>
                      <m:e>
                        <m:r>
                          <a:rPr lang="en-IE" sz="3200" i="1">
                            <a:latin typeface="Cambria Math"/>
                          </a:rPr>
                          <m:t>𝟖</m:t>
                        </m:r>
                        <m:r>
                          <a:rPr lang="en-IE" sz="3200" i="1">
                            <a:latin typeface="Cambria Math"/>
                          </a:rPr>
                          <m:t> </m:t>
                        </m:r>
                      </m:e>
                    </m:rad>
                    <m:r>
                      <m:rPr>
                        <m:nor/>
                      </m:rPr>
                      <a:rPr lang="en-IE" sz="3200" dirty="0">
                        <a:latin typeface="Cambria" panose="02040503050406030204" pitchFamily="18" charset="0"/>
                      </a:rPr>
                      <m:t>  </m:t>
                    </m:r>
                    <m:r>
                      <a:rPr lang="en-IE" sz="3200" i="1" dirty="0">
                        <a:latin typeface="Cambria Math"/>
                      </a:rPr>
                      <m:t>+ </m:t>
                    </m:r>
                    <m:rad>
                      <m:radPr>
                        <m:degHide m:val="on"/>
                        <m:ctrlPr>
                          <a:rPr lang="en-IE" sz="3200" i="1" dirty="0">
                            <a:solidFill>
                              <a:srgbClr val="FF0000"/>
                            </a:solidFill>
                            <a:latin typeface="Cambria Math" panose="02040503050406030204" pitchFamily="18" charset="0"/>
                          </a:rPr>
                        </m:ctrlPr>
                      </m:radPr>
                      <m:deg/>
                      <m:e>
                        <m:r>
                          <a:rPr lang="en-IE" sz="3200" i="1" dirty="0">
                            <a:solidFill>
                              <a:srgbClr val="FF0000"/>
                            </a:solidFill>
                            <a:latin typeface="Cambria Math"/>
                          </a:rPr>
                          <m:t>𝟏𝟖</m:t>
                        </m:r>
                      </m:e>
                    </m:rad>
                    <m:r>
                      <m:rPr>
                        <m:nor/>
                      </m:rPr>
                      <a:rPr lang="en-IE" sz="3200" i="1" dirty="0">
                        <a:solidFill>
                          <a:srgbClr val="FF0000"/>
                        </a:solidFill>
                        <a:latin typeface="Cambria Math"/>
                      </a:rPr>
                      <m:t>  </m:t>
                    </m:r>
                    <m:r>
                      <m:rPr>
                        <m:nor/>
                      </m:rPr>
                      <a:rPr lang="en-IE" sz="3200" dirty="0">
                        <a:latin typeface="Cambria Math"/>
                      </a:rPr>
                      <m:t>=</m:t>
                    </m:r>
                    <m:r>
                      <a:rPr lang="en-IE" sz="3600" i="1" kern="0" smtClean="0">
                        <a:solidFill>
                          <a:srgbClr val="0070C0"/>
                        </a:solidFill>
                        <a:latin typeface="Cambria Math"/>
                      </a:rPr>
                      <m:t>𝟓</m:t>
                    </m:r>
                    <m:rad>
                      <m:radPr>
                        <m:degHide m:val="on"/>
                        <m:ctrlPr>
                          <a:rPr lang="en-IE" sz="3600" i="1" kern="0">
                            <a:solidFill>
                              <a:srgbClr val="0070C0"/>
                            </a:solidFill>
                            <a:latin typeface="Cambria Math" panose="02040503050406030204" pitchFamily="18" charset="0"/>
                          </a:rPr>
                        </m:ctrlPr>
                      </m:radPr>
                      <m:deg/>
                      <m:e>
                        <m:r>
                          <a:rPr lang="en-IE" sz="3600" i="1" kern="0">
                            <a:solidFill>
                              <a:srgbClr val="0070C0"/>
                            </a:solidFill>
                            <a:latin typeface="Cambria Math"/>
                          </a:rPr>
                          <m:t>𝟐</m:t>
                        </m:r>
                      </m:e>
                    </m:rad>
                  </m:oMath>
                </a14:m>
                <a:r>
                  <a:rPr lang="en-IE" sz="3200" kern="0" dirty="0" smtClean="0">
                    <a:solidFill>
                      <a:srgbClr val="0070C0"/>
                    </a:solidFill>
                    <a:latin typeface="Cambria" panose="02040503050406030204" pitchFamily="18" charset="0"/>
                  </a:rPr>
                  <a:t>=</a:t>
                </a:r>
                <a:r>
                  <a:rPr lang="en-IE" sz="3200" kern="0" dirty="0" smtClean="0">
                    <a:solidFill>
                      <a:srgbClr val="FF0000"/>
                    </a:solidFill>
                    <a:latin typeface="Cambria" panose="02040503050406030204" pitchFamily="18" charset="0"/>
                  </a:rPr>
                  <a:t> </a:t>
                </a:r>
                <a14:m>
                  <m:oMath xmlns:m="http://schemas.openxmlformats.org/officeDocument/2006/math">
                    <m:rad>
                      <m:radPr>
                        <m:degHide m:val="on"/>
                        <m:ctrlPr>
                          <a:rPr lang="en-IE" sz="3200" i="1">
                            <a:solidFill>
                              <a:srgbClr val="0070C0"/>
                            </a:solidFill>
                            <a:latin typeface="Cambria Math" panose="02040503050406030204" pitchFamily="18" charset="0"/>
                          </a:rPr>
                        </m:ctrlPr>
                      </m:radPr>
                      <m:deg/>
                      <m:e>
                        <m:r>
                          <a:rPr lang="en-IE" sz="3200" i="1">
                            <a:solidFill>
                              <a:srgbClr val="0070C0"/>
                            </a:solidFill>
                            <a:latin typeface="Cambria Math"/>
                          </a:rPr>
                          <m:t>𝟓𝟎</m:t>
                        </m:r>
                      </m:e>
                    </m:rad>
                  </m:oMath>
                </a14:m>
                <a:r>
                  <a:rPr lang="en-IE" sz="3200" kern="0" dirty="0">
                    <a:solidFill>
                      <a:srgbClr val="FF0000"/>
                    </a:solidFill>
                    <a:latin typeface="Cambria" panose="02040503050406030204" pitchFamily="18" charset="0"/>
                  </a:rPr>
                  <a:t> </a:t>
                </a:r>
                <a:br>
                  <a:rPr lang="en-IE" sz="3200" kern="0" dirty="0">
                    <a:solidFill>
                      <a:srgbClr val="FF0000"/>
                    </a:solidFill>
                    <a:latin typeface="Cambria" panose="02040503050406030204" pitchFamily="18" charset="0"/>
                  </a:rPr>
                </a:br>
                <a:endParaRPr lang="en-IE" sz="3200" kern="0" dirty="0"/>
              </a:p>
            </p:txBody>
          </p:sp>
        </mc:Choice>
        <mc:Fallback xmlns="">
          <p:sp>
            <p:nvSpPr>
              <p:cNvPr id="39" name="Title 1"/>
              <p:cNvSpPr txBox="1">
                <a:spLocks noRot="1" noChangeAspect="1" noMove="1" noResize="1" noEditPoints="1" noAdjustHandles="1" noChangeArrowheads="1" noChangeShapeType="1" noTextEdit="1"/>
              </p:cNvSpPr>
              <p:nvPr/>
            </p:nvSpPr>
            <p:spPr bwMode="auto">
              <a:xfrm>
                <a:off x="877654" y="11494"/>
                <a:ext cx="8136000" cy="648000"/>
              </a:xfrm>
              <a:prstGeom prst="rect">
                <a:avLst/>
              </a:prstGeom>
              <a:blipFill rotWithShape="1">
                <a:blip r:embed="rId15"/>
                <a:stretch>
                  <a:fillRect/>
                </a:stretch>
              </a:bli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r>
                  <a:rPr lang="en-IE">
                    <a:noFill/>
                  </a:rPr>
                  <a:t> </a:t>
                </a:r>
              </a:p>
            </p:txBody>
          </p:sp>
        </mc:Fallback>
      </mc:AlternateContent>
    </p:spTree>
    <p:extLst>
      <p:ext uri="{BB962C8B-B14F-4D97-AF65-F5344CB8AC3E}">
        <p14:creationId xmlns:p14="http://schemas.microsoft.com/office/powerpoint/2010/main" val="1947660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500"/>
                                        <p:tgtEl>
                                          <p:spTgt spid="4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fade">
                                      <p:cBhvr>
                                        <p:cTn id="29" dur="500"/>
                                        <p:tgtEl>
                                          <p:spTgt spid="4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500"/>
                                        <p:tgtEl>
                                          <p:spTgt spid="4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500"/>
                                        <p:tgtEl>
                                          <p:spTgt spid="38"/>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fade">
                                      <p:cBhvr>
                                        <p:cTn id="47" dur="500"/>
                                        <p:tgtEl>
                                          <p:spTgt spid="4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500"/>
                                        <p:tgtEl>
                                          <p:spTgt spid="30"/>
                                        </p:tgtEl>
                                      </p:cBhvr>
                                    </p:animEffect>
                                  </p:childTnLst>
                                </p:cTn>
                              </p:par>
                            </p:childTnLst>
                          </p:cTn>
                        </p:par>
                        <p:par>
                          <p:cTn id="73" fill="hold">
                            <p:stCondLst>
                              <p:cond delay="500"/>
                            </p:stCondLst>
                            <p:childTnLst>
                              <p:par>
                                <p:cTn id="74" presetID="10" presetClass="entr" presetSubtype="0" fill="hold" nodeType="after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500"/>
                                        <p:tgtEl>
                                          <p:spTgt spid="31"/>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500"/>
                                        <p:tgtEl>
                                          <p:spTgt spid="40"/>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500"/>
                                        <p:tgtEl>
                                          <p:spTgt spid="25"/>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500"/>
                                        <p:tgtEl>
                                          <p:spTgt spid="37"/>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500"/>
                                        <p:tgtEl>
                                          <p:spTgt spid="39"/>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19"/>
                                        </p:tgtEl>
                                        <p:attrNameLst>
                                          <p:attrName>style.visibility</p:attrName>
                                        </p:attrNameLst>
                                      </p:cBhvr>
                                      <p:to>
                                        <p:strVal val="visible"/>
                                      </p:to>
                                    </p:set>
                                    <p:animEffect transition="in" filter="fade">
                                      <p:cBhvr>
                                        <p:cTn id="10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p:bldP spid="30" grpId="0"/>
      <p:bldP spid="37" grpId="0"/>
      <p:bldP spid="19" grpId="0" animBg="1"/>
      <p:bldP spid="26" grpId="0"/>
      <p:bldP spid="41" grpId="0"/>
      <p:bldP spid="42" grpId="0"/>
      <p:bldP spid="43" grpId="0"/>
      <p:bldP spid="44" grpId="0"/>
      <p:bldP spid="39"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1164"/>
            <a:ext cx="5676900" cy="4173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787514" y="2865678"/>
            <a:ext cx="397866" cy="523220"/>
          </a:xfrm>
          <a:prstGeom prst="rect">
            <a:avLst/>
          </a:prstGeom>
          <a:noFill/>
        </p:spPr>
        <p:txBody>
          <a:bodyPr wrap="none" rtlCol="0">
            <a:spAutoFit/>
          </a:bodyPr>
          <a:lstStyle/>
          <a:p>
            <a:r>
              <a:rPr lang="en-IE" sz="2800" b="1" dirty="0" smtClean="0">
                <a:solidFill>
                  <a:schemeClr val="accent6"/>
                </a:solidFill>
                <a:latin typeface="Cambria" panose="02040503050406030204" pitchFamily="18" charset="0"/>
              </a:rPr>
              <a:t>1</a:t>
            </a:r>
          </a:p>
        </p:txBody>
      </p:sp>
      <p:sp>
        <p:nvSpPr>
          <p:cNvPr id="6" name="TextBox 5"/>
          <p:cNvSpPr txBox="1"/>
          <p:nvPr/>
        </p:nvSpPr>
        <p:spPr>
          <a:xfrm>
            <a:off x="2317276" y="4254789"/>
            <a:ext cx="428322" cy="584775"/>
          </a:xfrm>
          <a:prstGeom prst="rect">
            <a:avLst/>
          </a:prstGeom>
          <a:noFill/>
        </p:spPr>
        <p:txBody>
          <a:bodyPr wrap="none" rtlCol="0">
            <a:spAutoFit/>
          </a:bodyPr>
          <a:lstStyle/>
          <a:p>
            <a:r>
              <a:rPr lang="en-IE" sz="3200" b="1" dirty="0" smtClean="0">
                <a:solidFill>
                  <a:schemeClr val="accent6"/>
                </a:solidFill>
                <a:latin typeface="Cambria" panose="02040503050406030204" pitchFamily="18" charset="0"/>
              </a:rPr>
              <a:t>2</a:t>
            </a:r>
          </a:p>
        </p:txBody>
      </p:sp>
      <mc:AlternateContent xmlns:mc="http://schemas.openxmlformats.org/markup-compatibility/2006" xmlns:a14="http://schemas.microsoft.com/office/drawing/2010/main">
        <mc:Choice Requires="a14">
          <p:sp>
            <p:nvSpPr>
              <p:cNvPr id="7" name="TextBox 6"/>
              <p:cNvSpPr txBox="1"/>
              <p:nvPr/>
            </p:nvSpPr>
            <p:spPr>
              <a:xfrm>
                <a:off x="2052752" y="2519548"/>
                <a:ext cx="713849" cy="5827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sz="2800" b="1" i="1" smtClean="0">
                              <a:solidFill>
                                <a:schemeClr val="accent6"/>
                              </a:solidFill>
                              <a:latin typeface="Cambria Math" panose="02040503050406030204" pitchFamily="18" charset="0"/>
                            </a:rPr>
                          </m:ctrlPr>
                        </m:radPr>
                        <m:deg/>
                        <m:e>
                          <m:r>
                            <a:rPr lang="en-IE" sz="2800" b="1" i="1" smtClean="0">
                              <a:solidFill>
                                <a:schemeClr val="accent6"/>
                              </a:solidFill>
                              <a:latin typeface="Cambria Math"/>
                            </a:rPr>
                            <m:t>𝟓</m:t>
                          </m:r>
                        </m:e>
                      </m:rad>
                    </m:oMath>
                  </m:oMathPara>
                </a14:m>
                <a:endParaRPr lang="en-IE" sz="2800" b="1" dirty="0" smtClean="0">
                  <a:solidFill>
                    <a:schemeClr val="accent6"/>
                  </a:solidFill>
                  <a:latin typeface="Cambria" panose="020405030504060302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052752" y="2519548"/>
                <a:ext cx="713849" cy="582724"/>
              </a:xfrm>
              <a:prstGeom prst="rect">
                <a:avLst/>
              </a:prstGeom>
              <a:blipFill rotWithShape="1">
                <a:blip r:embed="rId4"/>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845196" y="1279691"/>
                <a:ext cx="2165401" cy="595932"/>
              </a:xfrm>
              <a:prstGeom prst="rect">
                <a:avLst/>
              </a:prstGeom>
              <a:noFill/>
              <a:ln w="41275">
                <a:solidFill>
                  <a:schemeClr val="accent4">
                    <a:lumMod val="50000"/>
                  </a:schemeClr>
                </a:solidFill>
              </a:ln>
            </p:spPr>
            <p:txBody>
              <a:bodyPr wrap="none" rtlCol="0">
                <a:spAutoFit/>
              </a:bodyPr>
              <a:lstStyle/>
              <a:p>
                <a14:m>
                  <m:oMath xmlns:m="http://schemas.openxmlformats.org/officeDocument/2006/math">
                    <m:sSup>
                      <m:sSupPr>
                        <m:ctrlPr>
                          <a:rPr lang="en-IE" sz="3200" b="1" i="1" smtClean="0">
                            <a:solidFill>
                              <a:srgbClr val="00B050"/>
                            </a:solidFill>
                            <a:latin typeface="Cambria Math" panose="02040503050406030204" pitchFamily="18" charset="0"/>
                          </a:rPr>
                        </m:ctrlPr>
                      </m:sSupPr>
                      <m:e>
                        <m:r>
                          <a:rPr lang="en-IE" sz="3200" b="1" i="1" smtClean="0">
                            <a:solidFill>
                              <a:srgbClr val="00B050"/>
                            </a:solidFill>
                            <a:latin typeface="Cambria Math"/>
                          </a:rPr>
                          <m:t>𝒄</m:t>
                        </m:r>
                      </m:e>
                      <m:sup>
                        <m:r>
                          <a:rPr lang="en-IE" sz="3200" b="1" i="1" smtClean="0">
                            <a:solidFill>
                              <a:srgbClr val="00B050"/>
                            </a:solidFill>
                            <a:latin typeface="Cambria Math"/>
                          </a:rPr>
                          <m:t>𝟐</m:t>
                        </m:r>
                      </m:sup>
                    </m:sSup>
                  </m:oMath>
                </a14:m>
                <a:r>
                  <a:rPr lang="en-IE" sz="3200" b="1" dirty="0" smtClean="0">
                    <a:solidFill>
                      <a:srgbClr val="00B050"/>
                    </a:solidFill>
                    <a:latin typeface="Cambria" panose="02040503050406030204" pitchFamily="18" charset="0"/>
                  </a:rPr>
                  <a:t>= a² + b²</a:t>
                </a:r>
              </a:p>
            </p:txBody>
          </p:sp>
        </mc:Choice>
        <mc:Fallback xmlns="">
          <p:sp>
            <p:nvSpPr>
              <p:cNvPr id="8" name="TextBox 7"/>
              <p:cNvSpPr txBox="1">
                <a:spLocks noRot="1" noChangeAspect="1" noMove="1" noResize="1" noEditPoints="1" noAdjustHandles="1" noChangeArrowheads="1" noChangeShapeType="1" noTextEdit="1"/>
              </p:cNvSpPr>
              <p:nvPr/>
            </p:nvSpPr>
            <p:spPr>
              <a:xfrm>
                <a:off x="6845196" y="1279691"/>
                <a:ext cx="2165401" cy="595932"/>
              </a:xfrm>
              <a:prstGeom prst="rect">
                <a:avLst/>
              </a:prstGeom>
              <a:blipFill rotWithShape="1">
                <a:blip r:embed="rId5"/>
                <a:stretch>
                  <a:fillRect t="-7619" r="-5249" b="-26667"/>
                </a:stretch>
              </a:blipFill>
              <a:ln w="41275">
                <a:solidFill>
                  <a:schemeClr val="accent4">
                    <a:lumMod val="50000"/>
                  </a:schemeClr>
                </a:solid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922646" y="1937147"/>
                <a:ext cx="2101281" cy="595932"/>
              </a:xfrm>
              <a:prstGeom prst="rect">
                <a:avLst/>
              </a:prstGeom>
              <a:noFill/>
            </p:spPr>
            <p:txBody>
              <a:bodyPr wrap="none" rtlCol="0">
                <a:spAutoFit/>
              </a:bodyPr>
              <a:lstStyle/>
              <a:p>
                <a14:m>
                  <m:oMath xmlns:m="http://schemas.openxmlformats.org/officeDocument/2006/math">
                    <m:sSup>
                      <m:sSupPr>
                        <m:ctrlPr>
                          <a:rPr lang="en-IE" sz="3200" b="1" i="1" smtClean="0">
                            <a:solidFill>
                              <a:srgbClr val="00B050"/>
                            </a:solidFill>
                            <a:latin typeface="Cambria Math" panose="02040503050406030204" pitchFamily="18" charset="0"/>
                          </a:rPr>
                        </m:ctrlPr>
                      </m:sSupPr>
                      <m:e>
                        <m:r>
                          <a:rPr lang="en-IE" sz="3200" b="1" i="1" smtClean="0">
                            <a:solidFill>
                              <a:srgbClr val="00B050"/>
                            </a:solidFill>
                            <a:latin typeface="Cambria Math"/>
                          </a:rPr>
                          <m:t>𝒄</m:t>
                        </m:r>
                      </m:e>
                      <m:sup>
                        <m:r>
                          <a:rPr lang="en-IE" sz="3200" b="1" i="1" smtClean="0">
                            <a:solidFill>
                              <a:srgbClr val="00B050"/>
                            </a:solidFill>
                            <a:latin typeface="Cambria Math"/>
                          </a:rPr>
                          <m:t>𝟐</m:t>
                        </m:r>
                      </m:sup>
                    </m:sSup>
                  </m:oMath>
                </a14:m>
                <a:r>
                  <a:rPr lang="en-IE" sz="3200" b="1" dirty="0" smtClean="0">
                    <a:solidFill>
                      <a:srgbClr val="00B050"/>
                    </a:solidFill>
                    <a:latin typeface="Cambria" panose="02040503050406030204" pitchFamily="18" charset="0"/>
                  </a:rPr>
                  <a:t>= 2²+ 1²</a:t>
                </a:r>
              </a:p>
            </p:txBody>
          </p:sp>
        </mc:Choice>
        <mc:Fallback xmlns="">
          <p:sp>
            <p:nvSpPr>
              <p:cNvPr id="9" name="TextBox 8"/>
              <p:cNvSpPr txBox="1">
                <a:spLocks noRot="1" noChangeAspect="1" noMove="1" noResize="1" noEditPoints="1" noAdjustHandles="1" noChangeArrowheads="1" noChangeShapeType="1" noTextEdit="1"/>
              </p:cNvSpPr>
              <p:nvPr/>
            </p:nvSpPr>
            <p:spPr>
              <a:xfrm>
                <a:off x="6922646" y="1937147"/>
                <a:ext cx="2101281" cy="595932"/>
              </a:xfrm>
              <a:prstGeom prst="rect">
                <a:avLst/>
              </a:prstGeom>
              <a:blipFill rotWithShape="1">
                <a:blip r:embed="rId6"/>
                <a:stretch>
                  <a:fillRect t="-11224" r="-6686" b="-32653"/>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915975" y="2660307"/>
                <a:ext cx="1831976" cy="595932"/>
              </a:xfrm>
              <a:prstGeom prst="rect">
                <a:avLst/>
              </a:prstGeom>
              <a:noFill/>
            </p:spPr>
            <p:txBody>
              <a:bodyPr wrap="none" rtlCol="0">
                <a:spAutoFit/>
              </a:bodyPr>
              <a:lstStyle/>
              <a:p>
                <a14:m>
                  <m:oMath xmlns:m="http://schemas.openxmlformats.org/officeDocument/2006/math">
                    <m:sSup>
                      <m:sSupPr>
                        <m:ctrlPr>
                          <a:rPr lang="en-IE" sz="3200" b="1" i="1" smtClean="0">
                            <a:solidFill>
                              <a:srgbClr val="00B050"/>
                            </a:solidFill>
                            <a:latin typeface="Cambria Math" panose="02040503050406030204" pitchFamily="18" charset="0"/>
                          </a:rPr>
                        </m:ctrlPr>
                      </m:sSupPr>
                      <m:e>
                        <m:r>
                          <a:rPr lang="en-IE" sz="3200" b="1" i="1" smtClean="0">
                            <a:solidFill>
                              <a:srgbClr val="00B050"/>
                            </a:solidFill>
                            <a:latin typeface="Cambria Math"/>
                          </a:rPr>
                          <m:t>𝒄</m:t>
                        </m:r>
                      </m:e>
                      <m:sup>
                        <m:r>
                          <a:rPr lang="en-IE" sz="3200" b="1" i="1" smtClean="0">
                            <a:solidFill>
                              <a:srgbClr val="00B050"/>
                            </a:solidFill>
                            <a:latin typeface="Cambria Math"/>
                          </a:rPr>
                          <m:t>𝟐</m:t>
                        </m:r>
                      </m:sup>
                    </m:sSup>
                  </m:oMath>
                </a14:m>
                <a:r>
                  <a:rPr lang="en-IE" sz="3200" b="1" dirty="0" smtClean="0">
                    <a:solidFill>
                      <a:srgbClr val="00B050"/>
                    </a:solidFill>
                    <a:latin typeface="Cambria" panose="02040503050406030204" pitchFamily="18" charset="0"/>
                  </a:rPr>
                  <a:t>= 4 + 1</a:t>
                </a:r>
              </a:p>
            </p:txBody>
          </p:sp>
        </mc:Choice>
        <mc:Fallback xmlns="">
          <p:sp>
            <p:nvSpPr>
              <p:cNvPr id="10" name="TextBox 9"/>
              <p:cNvSpPr txBox="1">
                <a:spLocks noRot="1" noChangeAspect="1" noMove="1" noResize="1" noEditPoints="1" noAdjustHandles="1" noChangeArrowheads="1" noChangeShapeType="1" noTextEdit="1"/>
              </p:cNvSpPr>
              <p:nvPr/>
            </p:nvSpPr>
            <p:spPr>
              <a:xfrm>
                <a:off x="6915975" y="2660307"/>
                <a:ext cx="1831976" cy="595932"/>
              </a:xfrm>
              <a:prstGeom prst="rect">
                <a:avLst/>
              </a:prstGeom>
              <a:blipFill rotWithShape="1">
                <a:blip r:embed="rId7"/>
                <a:stretch>
                  <a:fillRect t="-11224" r="-7667" b="-32653"/>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944180" y="3324201"/>
                <a:ext cx="1254895" cy="595932"/>
              </a:xfrm>
              <a:prstGeom prst="rect">
                <a:avLst/>
              </a:prstGeom>
              <a:noFill/>
            </p:spPr>
            <p:txBody>
              <a:bodyPr wrap="none" rtlCol="0">
                <a:spAutoFit/>
              </a:bodyPr>
              <a:lstStyle/>
              <a:p>
                <a14:m>
                  <m:oMath xmlns:m="http://schemas.openxmlformats.org/officeDocument/2006/math">
                    <m:sSup>
                      <m:sSupPr>
                        <m:ctrlPr>
                          <a:rPr lang="en-IE" sz="3200" b="1" i="1" smtClean="0">
                            <a:solidFill>
                              <a:srgbClr val="00B050"/>
                            </a:solidFill>
                            <a:latin typeface="Cambria Math" panose="02040503050406030204" pitchFamily="18" charset="0"/>
                          </a:rPr>
                        </m:ctrlPr>
                      </m:sSupPr>
                      <m:e>
                        <m:r>
                          <a:rPr lang="en-IE" sz="3200" b="1" i="1" smtClean="0">
                            <a:solidFill>
                              <a:srgbClr val="00B050"/>
                            </a:solidFill>
                            <a:latin typeface="Cambria Math"/>
                          </a:rPr>
                          <m:t>𝒄</m:t>
                        </m:r>
                      </m:e>
                      <m:sup>
                        <m:r>
                          <a:rPr lang="en-IE" sz="3200" b="1" i="1" smtClean="0">
                            <a:solidFill>
                              <a:srgbClr val="00B050"/>
                            </a:solidFill>
                            <a:latin typeface="Cambria Math"/>
                          </a:rPr>
                          <m:t>𝟐</m:t>
                        </m:r>
                      </m:sup>
                    </m:sSup>
                  </m:oMath>
                </a14:m>
                <a:r>
                  <a:rPr lang="en-IE" sz="3200" b="1" dirty="0" smtClean="0">
                    <a:solidFill>
                      <a:srgbClr val="00B050"/>
                    </a:solidFill>
                    <a:latin typeface="Cambria" panose="02040503050406030204" pitchFamily="18" charset="0"/>
                  </a:rPr>
                  <a:t>= </a:t>
                </a:r>
                <a:r>
                  <a:rPr lang="en-IE" sz="3200" b="1" dirty="0">
                    <a:solidFill>
                      <a:srgbClr val="00B050"/>
                    </a:solidFill>
                    <a:latin typeface="Cambria" panose="02040503050406030204" pitchFamily="18" charset="0"/>
                  </a:rPr>
                  <a:t> 5</a:t>
                </a:r>
                <a:endParaRPr lang="en-IE" sz="3200" b="1" dirty="0" smtClean="0">
                  <a:solidFill>
                    <a:srgbClr val="00B050"/>
                  </a:solidFill>
                  <a:latin typeface="Cambria" panose="020405030504060302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6944180" y="3324201"/>
                <a:ext cx="1254895" cy="595932"/>
              </a:xfrm>
              <a:prstGeom prst="rect">
                <a:avLst/>
              </a:prstGeom>
              <a:blipFill rotWithShape="1">
                <a:blip r:embed="rId8"/>
                <a:stretch>
                  <a:fillRect t="-11224" r="-12136" b="-32653"/>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652383" y="3988542"/>
                <a:ext cx="1980414" cy="718210"/>
              </a:xfrm>
              <a:prstGeom prst="rect">
                <a:avLst/>
              </a:prstGeom>
              <a:noFill/>
            </p:spPr>
            <p:txBody>
              <a:bodyPr wrap="none" rtlCol="0">
                <a:spAutoFit/>
              </a:bodyPr>
              <a:lstStyle/>
              <a:p>
                <a14:m>
                  <m:oMath xmlns:m="http://schemas.openxmlformats.org/officeDocument/2006/math">
                    <m:rad>
                      <m:radPr>
                        <m:degHide m:val="on"/>
                        <m:ctrlPr>
                          <a:rPr lang="en-IE" sz="3200" b="1" i="1" smtClean="0">
                            <a:solidFill>
                              <a:srgbClr val="00B050"/>
                            </a:solidFill>
                            <a:latin typeface="Cambria Math" panose="02040503050406030204" pitchFamily="18" charset="0"/>
                          </a:rPr>
                        </m:ctrlPr>
                      </m:radPr>
                      <m:deg/>
                      <m:e>
                        <m:r>
                          <a:rPr lang="en-IE" sz="3200" b="1" i="1" smtClean="0">
                            <a:solidFill>
                              <a:srgbClr val="00B050"/>
                            </a:solidFill>
                            <a:latin typeface="Cambria Math"/>
                          </a:rPr>
                          <m:t>𝒄</m:t>
                        </m:r>
                        <m:r>
                          <a:rPr lang="en-IE" sz="3200" b="1" i="1" smtClean="0">
                            <a:solidFill>
                              <a:srgbClr val="00B050"/>
                            </a:solidFill>
                            <a:latin typeface="Cambria Math"/>
                          </a:rPr>
                          <m:t>²</m:t>
                        </m:r>
                      </m:e>
                    </m:rad>
                  </m:oMath>
                </a14:m>
                <a:r>
                  <a:rPr lang="en-IE" sz="3200" b="1" dirty="0" smtClean="0">
                    <a:solidFill>
                      <a:srgbClr val="00B050"/>
                    </a:solidFill>
                    <a:latin typeface="Cambria" panose="02040503050406030204" pitchFamily="18" charset="0"/>
                  </a:rPr>
                  <a:t> = </a:t>
                </a:r>
                <a14:m>
                  <m:oMath xmlns:m="http://schemas.openxmlformats.org/officeDocument/2006/math">
                    <m:rad>
                      <m:radPr>
                        <m:degHide m:val="on"/>
                        <m:ctrlPr>
                          <a:rPr lang="en-IE" sz="3200" b="1" i="1" smtClean="0">
                            <a:solidFill>
                              <a:srgbClr val="00B050"/>
                            </a:solidFill>
                            <a:latin typeface="Cambria Math" panose="02040503050406030204" pitchFamily="18" charset="0"/>
                          </a:rPr>
                        </m:ctrlPr>
                      </m:radPr>
                      <m:deg/>
                      <m:e>
                        <m:r>
                          <a:rPr lang="en-IE" sz="3200" b="1" i="1" smtClean="0">
                            <a:solidFill>
                              <a:srgbClr val="00B050"/>
                            </a:solidFill>
                            <a:latin typeface="Cambria Math"/>
                          </a:rPr>
                          <m:t>𝟓</m:t>
                        </m:r>
                      </m:e>
                    </m:rad>
                  </m:oMath>
                </a14:m>
                <a:r>
                  <a:rPr lang="en-IE" sz="3200" b="1" dirty="0" smtClean="0">
                    <a:solidFill>
                      <a:srgbClr val="00B050"/>
                    </a:solidFill>
                    <a:latin typeface="Cambria" panose="02040503050406030204" pitchFamily="18" charset="0"/>
                  </a:rPr>
                  <a:t>  </a:t>
                </a:r>
              </a:p>
            </p:txBody>
          </p:sp>
        </mc:Choice>
        <mc:Fallback xmlns="">
          <p:sp>
            <p:nvSpPr>
              <p:cNvPr id="12" name="TextBox 11"/>
              <p:cNvSpPr txBox="1">
                <a:spLocks noRot="1" noChangeAspect="1" noMove="1" noResize="1" noEditPoints="1" noAdjustHandles="1" noChangeArrowheads="1" noChangeShapeType="1" noTextEdit="1"/>
              </p:cNvSpPr>
              <p:nvPr/>
            </p:nvSpPr>
            <p:spPr>
              <a:xfrm>
                <a:off x="6652383" y="3988542"/>
                <a:ext cx="1980414" cy="718210"/>
              </a:xfrm>
              <a:prstGeom prst="rect">
                <a:avLst/>
              </a:prstGeom>
              <a:blipFill rotWithShape="1">
                <a:blip r:embed="rId9"/>
                <a:stretch>
                  <a:fillRect b="-27119"/>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6674171" y="5057332"/>
                <a:ext cx="2215018" cy="636200"/>
              </a:xfrm>
              <a:prstGeom prst="rect">
                <a:avLst/>
              </a:prstGeom>
              <a:solidFill>
                <a:schemeClr val="accent3">
                  <a:lumMod val="20000"/>
                  <a:lumOff val="80000"/>
                </a:schemeClr>
              </a:solidFill>
              <a:ln w="60325">
                <a:solidFill>
                  <a:schemeClr val="tx1"/>
                </a:solidFill>
              </a:ln>
            </p:spPr>
            <p:txBody>
              <a:bodyPr wrap="square" rtlCol="0">
                <a:spAutoFit/>
              </a:bodyPr>
              <a:lstStyle/>
              <a:p>
                <a:r>
                  <a:rPr lang="en-IE" sz="3200" b="1" dirty="0">
                    <a:solidFill>
                      <a:srgbClr val="00B050"/>
                    </a:solidFill>
                    <a:latin typeface="Cambria" panose="02040503050406030204" pitchFamily="18" charset="0"/>
                  </a:rPr>
                  <a:t> </a:t>
                </a:r>
                <a:r>
                  <a:rPr lang="en-IE" sz="3200" b="1" dirty="0" smtClean="0">
                    <a:solidFill>
                      <a:srgbClr val="00B050"/>
                    </a:solidFill>
                    <a:latin typeface="Cambria" panose="02040503050406030204" pitchFamily="18" charset="0"/>
                  </a:rPr>
                  <a:t>  c   = </a:t>
                </a:r>
                <a14:m>
                  <m:oMath xmlns:m="http://schemas.openxmlformats.org/officeDocument/2006/math">
                    <m:rad>
                      <m:radPr>
                        <m:degHide m:val="on"/>
                        <m:ctrlPr>
                          <a:rPr lang="en-IE" sz="3200" b="1" i="1">
                            <a:solidFill>
                              <a:srgbClr val="00B050"/>
                            </a:solidFill>
                            <a:latin typeface="Cambria Math" panose="02040503050406030204" pitchFamily="18" charset="0"/>
                          </a:rPr>
                        </m:ctrlPr>
                      </m:radPr>
                      <m:deg/>
                      <m:e>
                        <m:r>
                          <a:rPr lang="en-IE" sz="3200" b="1" i="1">
                            <a:solidFill>
                              <a:srgbClr val="00B050"/>
                            </a:solidFill>
                            <a:latin typeface="Cambria Math"/>
                          </a:rPr>
                          <m:t>𝟓</m:t>
                        </m:r>
                      </m:e>
                    </m:rad>
                  </m:oMath>
                </a14:m>
                <a:r>
                  <a:rPr lang="en-IE" sz="3200" b="1" dirty="0" smtClean="0">
                    <a:solidFill>
                      <a:srgbClr val="00B050"/>
                    </a:solidFill>
                    <a:latin typeface="Cambria" panose="02040503050406030204" pitchFamily="18" charset="0"/>
                  </a:rPr>
                  <a:t>  </a:t>
                </a:r>
              </a:p>
            </p:txBody>
          </p:sp>
        </mc:Choice>
        <mc:Fallback xmlns="">
          <p:sp>
            <p:nvSpPr>
              <p:cNvPr id="14" name="TextBox 13"/>
              <p:cNvSpPr txBox="1">
                <a:spLocks noRot="1" noChangeAspect="1" noMove="1" noResize="1" noEditPoints="1" noAdjustHandles="1" noChangeArrowheads="1" noChangeShapeType="1" noTextEdit="1"/>
              </p:cNvSpPr>
              <p:nvPr/>
            </p:nvSpPr>
            <p:spPr>
              <a:xfrm>
                <a:off x="6674171" y="5057332"/>
                <a:ext cx="2215018" cy="636200"/>
              </a:xfrm>
              <a:prstGeom prst="rect">
                <a:avLst/>
              </a:prstGeom>
              <a:blipFill rotWithShape="1">
                <a:blip r:embed="rId10"/>
                <a:stretch>
                  <a:fillRect b="-23684"/>
                </a:stretch>
              </a:blipFill>
              <a:ln w="60325">
                <a:solidFill>
                  <a:schemeClr val="tx1"/>
                </a:solidFill>
              </a:ln>
            </p:spPr>
            <p:txBody>
              <a:bodyPr/>
              <a:lstStyle/>
              <a:p>
                <a:r>
                  <a:rPr lang="en-IE">
                    <a:noFill/>
                  </a:rPr>
                  <a:t> </a:t>
                </a:r>
              </a:p>
            </p:txBody>
          </p:sp>
        </mc:Fallback>
      </mc:AlternateContent>
      <p:sp>
        <p:nvSpPr>
          <p:cNvPr id="15" name="TextBox 14"/>
          <p:cNvSpPr txBox="1"/>
          <p:nvPr/>
        </p:nvSpPr>
        <p:spPr>
          <a:xfrm>
            <a:off x="1115956" y="3636772"/>
            <a:ext cx="349776" cy="461665"/>
          </a:xfrm>
          <a:prstGeom prst="rect">
            <a:avLst/>
          </a:prstGeom>
          <a:noFill/>
        </p:spPr>
        <p:txBody>
          <a:bodyPr wrap="none" rtlCol="0">
            <a:spAutoFit/>
          </a:bodyPr>
          <a:lstStyle/>
          <a:p>
            <a:r>
              <a:rPr lang="en-IE" sz="2400" b="1" dirty="0" smtClean="0">
                <a:solidFill>
                  <a:srgbClr val="FF0000"/>
                </a:solidFill>
                <a:latin typeface="Cambria" panose="02040503050406030204" pitchFamily="18" charset="0"/>
              </a:rPr>
              <a:t>a</a:t>
            </a:r>
          </a:p>
        </p:txBody>
      </p:sp>
      <p:sp>
        <p:nvSpPr>
          <p:cNvPr id="16" name="TextBox 15"/>
          <p:cNvSpPr txBox="1"/>
          <p:nvPr/>
        </p:nvSpPr>
        <p:spPr>
          <a:xfrm>
            <a:off x="3344438" y="2017605"/>
            <a:ext cx="367408" cy="461665"/>
          </a:xfrm>
          <a:prstGeom prst="rect">
            <a:avLst/>
          </a:prstGeom>
          <a:noFill/>
        </p:spPr>
        <p:txBody>
          <a:bodyPr wrap="none" rtlCol="0">
            <a:spAutoFit/>
          </a:bodyPr>
          <a:lstStyle/>
          <a:p>
            <a:r>
              <a:rPr lang="en-IE" sz="2400" b="1" dirty="0">
                <a:solidFill>
                  <a:srgbClr val="FF0000"/>
                </a:solidFill>
                <a:latin typeface="Cambria" panose="02040503050406030204" pitchFamily="18" charset="0"/>
              </a:rPr>
              <a:t>b</a:t>
            </a:r>
            <a:endParaRPr lang="en-IE" sz="2400" b="1" dirty="0" smtClean="0">
              <a:solidFill>
                <a:srgbClr val="FF0000"/>
              </a:solidFill>
              <a:latin typeface="Cambria" panose="02040503050406030204" pitchFamily="18" charset="0"/>
            </a:endParaRPr>
          </a:p>
        </p:txBody>
      </p:sp>
      <p:sp>
        <p:nvSpPr>
          <p:cNvPr id="17" name="TextBox 16"/>
          <p:cNvSpPr txBox="1"/>
          <p:nvPr/>
        </p:nvSpPr>
        <p:spPr>
          <a:xfrm>
            <a:off x="3600361" y="3594050"/>
            <a:ext cx="328936" cy="461665"/>
          </a:xfrm>
          <a:prstGeom prst="rect">
            <a:avLst/>
          </a:prstGeom>
          <a:noFill/>
        </p:spPr>
        <p:txBody>
          <a:bodyPr wrap="none" rtlCol="0">
            <a:spAutoFit/>
          </a:bodyPr>
          <a:lstStyle/>
          <a:p>
            <a:r>
              <a:rPr lang="en-IE" sz="2400" b="1" dirty="0" smtClean="0">
                <a:solidFill>
                  <a:srgbClr val="FF0000"/>
                </a:solidFill>
                <a:latin typeface="Cambria" panose="02040503050406030204" pitchFamily="18" charset="0"/>
              </a:rPr>
              <a:t>c</a:t>
            </a:r>
          </a:p>
        </p:txBody>
      </p:sp>
      <mc:AlternateContent xmlns:mc="http://schemas.openxmlformats.org/markup-compatibility/2006" xmlns:a14="http://schemas.microsoft.com/office/drawing/2010/main">
        <mc:Choice Requires="a14">
          <p:sp>
            <p:nvSpPr>
              <p:cNvPr id="18" name="Title 1"/>
              <p:cNvSpPr txBox="1">
                <a:spLocks/>
              </p:cNvSpPr>
              <p:nvPr/>
            </p:nvSpPr>
            <p:spPr bwMode="auto">
              <a:xfrm>
                <a:off x="0" y="0"/>
                <a:ext cx="9023927" cy="648000"/>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a:noFill/>
              </a:ln>
              <a:effectLst>
                <a:outerShdw blurRad="50800" dist="38100" dir="2700000" algn="tl" rotWithShape="0">
                  <a:prstClr val="black">
                    <a:alpha val="40000"/>
                  </a:prstClr>
                </a:outerShdw>
              </a:effectLst>
              <a:extLs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2400" b="1">
                    <a:solidFill>
                      <a:schemeClr val="tx1"/>
                    </a:solidFill>
                    <a:effectLst>
                      <a:outerShdw blurRad="38100" dist="38100" dir="2700000" algn="tl">
                        <a:srgbClr val="000000">
                          <a:alpha val="43137"/>
                        </a:srgbClr>
                      </a:outerShdw>
                    </a:effectLst>
                    <a:latin typeface="Century Gothic" pitchFamily="34" charset="0"/>
                    <a:ea typeface="+mj-ea"/>
                    <a:cs typeface="+mj-cs"/>
                  </a:defRPr>
                </a:lvl1pPr>
                <a:lvl2pPr algn="l" rtl="0" eaLnBrk="1" fontAlgn="base" hangingPunct="1">
                  <a:spcBef>
                    <a:spcPct val="0"/>
                  </a:spcBef>
                  <a:spcAft>
                    <a:spcPct val="0"/>
                  </a:spcAft>
                  <a:defRPr sz="1400" b="1">
                    <a:solidFill>
                      <a:schemeClr val="tx2"/>
                    </a:solidFill>
                    <a:latin typeface="Tahoma" pitchFamily="34" charset="0"/>
                  </a:defRPr>
                </a:lvl2pPr>
                <a:lvl3pPr algn="l" rtl="0" eaLnBrk="1" fontAlgn="base" hangingPunct="1">
                  <a:spcBef>
                    <a:spcPct val="0"/>
                  </a:spcBef>
                  <a:spcAft>
                    <a:spcPct val="0"/>
                  </a:spcAft>
                  <a:defRPr sz="1400" b="1">
                    <a:solidFill>
                      <a:schemeClr val="tx2"/>
                    </a:solidFill>
                    <a:latin typeface="Tahoma" pitchFamily="34" charset="0"/>
                  </a:defRPr>
                </a:lvl3pPr>
                <a:lvl4pPr algn="l" rtl="0" eaLnBrk="1" fontAlgn="base" hangingPunct="1">
                  <a:spcBef>
                    <a:spcPct val="0"/>
                  </a:spcBef>
                  <a:spcAft>
                    <a:spcPct val="0"/>
                  </a:spcAft>
                  <a:defRPr sz="1400" b="1">
                    <a:solidFill>
                      <a:schemeClr val="tx2"/>
                    </a:solidFill>
                    <a:latin typeface="Tahoma" pitchFamily="34" charset="0"/>
                  </a:defRPr>
                </a:lvl4pPr>
                <a:lvl5pPr algn="l" rtl="0" eaLnBrk="1" fontAlgn="base" hangingPunct="1">
                  <a:spcBef>
                    <a:spcPct val="0"/>
                  </a:spcBef>
                  <a:spcAft>
                    <a:spcPct val="0"/>
                  </a:spcAft>
                  <a:defRPr sz="1400" b="1">
                    <a:solidFill>
                      <a:schemeClr val="tx2"/>
                    </a:solidFill>
                    <a:latin typeface="Tahoma" pitchFamily="34" charset="0"/>
                  </a:defRPr>
                </a:lvl5pPr>
                <a:lvl6pPr marL="457200" algn="ctr" rtl="0" eaLnBrk="1" fontAlgn="base" hangingPunct="1">
                  <a:spcBef>
                    <a:spcPct val="0"/>
                  </a:spcBef>
                  <a:spcAft>
                    <a:spcPct val="0"/>
                  </a:spcAft>
                  <a:defRPr sz="1600" b="1">
                    <a:solidFill>
                      <a:schemeClr val="tx2"/>
                    </a:solidFill>
                    <a:latin typeface="Tahoma" pitchFamily="34" charset="0"/>
                  </a:defRPr>
                </a:lvl6pPr>
                <a:lvl7pPr marL="914400" algn="ctr" rtl="0" eaLnBrk="1" fontAlgn="base" hangingPunct="1">
                  <a:spcBef>
                    <a:spcPct val="0"/>
                  </a:spcBef>
                  <a:spcAft>
                    <a:spcPct val="0"/>
                  </a:spcAft>
                  <a:defRPr sz="1600" b="1">
                    <a:solidFill>
                      <a:schemeClr val="tx2"/>
                    </a:solidFill>
                    <a:latin typeface="Tahoma" pitchFamily="34" charset="0"/>
                  </a:defRPr>
                </a:lvl7pPr>
                <a:lvl8pPr marL="1371600" algn="ctr" rtl="0" eaLnBrk="1" fontAlgn="base" hangingPunct="1">
                  <a:spcBef>
                    <a:spcPct val="0"/>
                  </a:spcBef>
                  <a:spcAft>
                    <a:spcPct val="0"/>
                  </a:spcAft>
                  <a:defRPr sz="1600" b="1">
                    <a:solidFill>
                      <a:schemeClr val="tx2"/>
                    </a:solidFill>
                    <a:latin typeface="Tahoma" pitchFamily="34" charset="0"/>
                  </a:defRPr>
                </a:lvl8pPr>
                <a:lvl9pPr marL="1828800" algn="ctr" rtl="0" eaLnBrk="1" fontAlgn="base" hangingPunct="1">
                  <a:spcBef>
                    <a:spcPct val="0"/>
                  </a:spcBef>
                  <a:spcAft>
                    <a:spcPct val="0"/>
                  </a:spcAft>
                  <a:defRPr sz="1600" b="1">
                    <a:solidFill>
                      <a:schemeClr val="tx2"/>
                    </a:solidFill>
                    <a:latin typeface="Tahoma" pitchFamily="34" charset="0"/>
                  </a:defRPr>
                </a:lvl9pPr>
              </a:lstStyle>
              <a:p>
                <a:pPr/>
                <a14:m>
                  <m:oMathPara xmlns:m="http://schemas.openxmlformats.org/officeDocument/2006/math">
                    <m:oMathParaPr>
                      <m:jc m:val="right"/>
                    </m:oMathParaPr>
                    <m:oMath xmlns:m="http://schemas.openxmlformats.org/officeDocument/2006/math">
                      <m:rad>
                        <m:radPr>
                          <m:degHide m:val="on"/>
                          <m:ctrlPr>
                            <a:rPr lang="en-IE" sz="3200" i="1" kern="0" smtClean="0">
                              <a:latin typeface="Cambria Math" panose="02040503050406030204" pitchFamily="18" charset="0"/>
                            </a:rPr>
                          </m:ctrlPr>
                        </m:radPr>
                        <m:deg/>
                        <m:e>
                          <m:r>
                            <a:rPr lang="en-IE" sz="3200" b="1" i="1" kern="0" smtClean="0">
                              <a:latin typeface="Cambria Math"/>
                            </a:rPr>
                            <m:t>𝟓</m:t>
                          </m:r>
                        </m:e>
                      </m:rad>
                    </m:oMath>
                  </m:oMathPara>
                </a14:m>
                <a:endParaRPr lang="en-IE" sz="3200" kern="0" dirty="0"/>
              </a:p>
            </p:txBody>
          </p:sp>
        </mc:Choice>
        <mc:Fallback xmlns="">
          <p:sp>
            <p:nvSpPr>
              <p:cNvPr id="18" name="Title 1"/>
              <p:cNvSpPr txBox="1">
                <a:spLocks noRot="1" noChangeAspect="1" noMove="1" noResize="1" noEditPoints="1" noAdjustHandles="1" noChangeArrowheads="1" noChangeShapeType="1" noTextEdit="1"/>
              </p:cNvSpPr>
              <p:nvPr/>
            </p:nvSpPr>
            <p:spPr bwMode="auto">
              <a:xfrm>
                <a:off x="0" y="0"/>
                <a:ext cx="9023927" cy="648000"/>
              </a:xfrm>
              <a:prstGeom prst="rect">
                <a:avLst/>
              </a:prstGeom>
              <a:blipFill rotWithShape="1">
                <a:blip r:embed="rId11"/>
                <a:stretch>
                  <a:fillRect/>
                </a:stretch>
              </a:bli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r>
                  <a:rPr lang="en-IE">
                    <a:noFill/>
                  </a:rPr>
                  <a:t> </a:t>
                </a:r>
              </a:p>
            </p:txBody>
          </p:sp>
        </mc:Fallback>
      </mc:AlternateContent>
      <p:grpSp>
        <p:nvGrpSpPr>
          <p:cNvPr id="19" name="Group 18"/>
          <p:cNvGrpSpPr/>
          <p:nvPr/>
        </p:nvGrpSpPr>
        <p:grpSpPr>
          <a:xfrm>
            <a:off x="3245440" y="3282574"/>
            <a:ext cx="197996" cy="339241"/>
            <a:chOff x="3155326" y="3619567"/>
            <a:chExt cx="197996" cy="339241"/>
          </a:xfrm>
        </p:grpSpPr>
        <p:cxnSp>
          <p:nvCxnSpPr>
            <p:cNvPr id="20" name="Straight Connector 19"/>
            <p:cNvCxnSpPr/>
            <p:nvPr/>
          </p:nvCxnSpPr>
          <p:spPr bwMode="auto">
            <a:xfrm>
              <a:off x="3335828" y="3619567"/>
              <a:ext cx="0" cy="339241"/>
            </a:xfrm>
            <a:prstGeom prst="line">
              <a:avLst/>
            </a:prstGeom>
            <a:solidFill>
              <a:schemeClr val="hlink">
                <a:alpha val="64999"/>
              </a:schemeClr>
            </a:solidFill>
            <a:ln w="28575"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flipH="1">
              <a:off x="3155326" y="3943114"/>
              <a:ext cx="197996" cy="0"/>
            </a:xfrm>
            <a:prstGeom prst="line">
              <a:avLst/>
            </a:prstGeom>
            <a:solidFill>
              <a:schemeClr val="hlink">
                <a:alpha val="64999"/>
              </a:schemeClr>
            </a:solidFill>
            <a:ln w="28575"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1058230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500"/>
                                        <p:tgtEl>
                                          <p:spTgt spid="1433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childTnLst>
                          </p:cTn>
                        </p:par>
                        <p:par>
                          <p:cTn id="49" fill="hold">
                            <p:stCondLst>
                              <p:cond delay="2000"/>
                            </p:stCondLst>
                            <p:childTnLst>
                              <p:par>
                                <p:cTn id="50" presetID="10" presetClass="entr" presetSubtype="0"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par>
                          <p:cTn id="53" fill="hold">
                            <p:stCondLst>
                              <p:cond delay="2500"/>
                            </p:stCondLst>
                            <p:childTnLst>
                              <p:par>
                                <p:cTn id="54" presetID="10" presetClass="entr" presetSubtype="0"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9" grpId="0"/>
      <p:bldP spid="10" grpId="0"/>
      <p:bldP spid="11" grpId="0"/>
      <p:bldP spid="12" grpId="0"/>
      <p:bldP spid="14" grpId="0" animBg="1"/>
      <p:bldP spid="15" grpId="0"/>
      <p:bldP spid="16" grpId="0"/>
      <p:bldP spid="17"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23600" y="2244141"/>
            <a:ext cx="397866" cy="523220"/>
          </a:xfrm>
          <a:prstGeom prst="rect">
            <a:avLst/>
          </a:prstGeom>
          <a:noFill/>
        </p:spPr>
        <p:txBody>
          <a:bodyPr wrap="none" rtlCol="0">
            <a:spAutoFit/>
          </a:bodyPr>
          <a:lstStyle/>
          <a:p>
            <a:r>
              <a:rPr lang="en-IE" sz="2800" b="1" dirty="0">
                <a:solidFill>
                  <a:schemeClr val="accent6"/>
                </a:solidFill>
                <a:latin typeface="Cambria" panose="02040503050406030204" pitchFamily="18" charset="0"/>
              </a:rPr>
              <a:t>1</a:t>
            </a:r>
            <a:endParaRPr lang="en-IE" sz="2800" b="1" dirty="0" smtClean="0">
              <a:solidFill>
                <a:schemeClr val="accent6"/>
              </a:solidFill>
              <a:latin typeface="Cambria" panose="02040503050406030204" pitchFamily="18" charset="0"/>
            </a:endParaRPr>
          </a:p>
        </p:txBody>
      </p:sp>
      <p:sp>
        <p:nvSpPr>
          <p:cNvPr id="6" name="TextBox 5"/>
          <p:cNvSpPr txBox="1"/>
          <p:nvPr/>
        </p:nvSpPr>
        <p:spPr>
          <a:xfrm>
            <a:off x="1362263" y="2481938"/>
            <a:ext cx="673582" cy="523220"/>
          </a:xfrm>
          <a:prstGeom prst="rect">
            <a:avLst/>
          </a:prstGeom>
          <a:noFill/>
        </p:spPr>
        <p:txBody>
          <a:bodyPr wrap="none" rtlCol="0">
            <a:spAutoFit/>
          </a:bodyPr>
          <a:lstStyle/>
          <a:p>
            <a:r>
              <a:rPr lang="en-IE" sz="2800" b="1" dirty="0" smtClean="0">
                <a:solidFill>
                  <a:schemeClr val="accent6"/>
                </a:solidFill>
                <a:latin typeface="Cambria" panose="02040503050406030204" pitchFamily="18" charset="0"/>
              </a:rPr>
              <a:t>√3</a:t>
            </a:r>
          </a:p>
        </p:txBody>
      </p:sp>
      <mc:AlternateContent xmlns:mc="http://schemas.openxmlformats.org/markup-compatibility/2006" xmlns:a14="http://schemas.microsoft.com/office/drawing/2010/main">
        <mc:Choice Requires="a14">
          <p:sp>
            <p:nvSpPr>
              <p:cNvPr id="7" name="TextBox 6"/>
              <p:cNvSpPr txBox="1"/>
              <p:nvPr/>
            </p:nvSpPr>
            <p:spPr>
              <a:xfrm>
                <a:off x="6026046" y="1203491"/>
                <a:ext cx="2165401" cy="595932"/>
              </a:xfrm>
              <a:prstGeom prst="rect">
                <a:avLst/>
              </a:prstGeom>
              <a:noFill/>
              <a:ln w="41275">
                <a:solidFill>
                  <a:schemeClr val="accent4">
                    <a:lumMod val="50000"/>
                  </a:schemeClr>
                </a:solidFill>
              </a:ln>
            </p:spPr>
            <p:txBody>
              <a:bodyPr wrap="none" rtlCol="0">
                <a:spAutoFit/>
              </a:bodyPr>
              <a:lstStyle/>
              <a:p>
                <a14:m>
                  <m:oMath xmlns:m="http://schemas.openxmlformats.org/officeDocument/2006/math">
                    <m:sSup>
                      <m:sSupPr>
                        <m:ctrlPr>
                          <a:rPr lang="en-IE" sz="3200" b="1" i="1" smtClean="0">
                            <a:solidFill>
                              <a:srgbClr val="00B050"/>
                            </a:solidFill>
                            <a:latin typeface="Cambria Math" panose="02040503050406030204" pitchFamily="18" charset="0"/>
                          </a:rPr>
                        </m:ctrlPr>
                      </m:sSupPr>
                      <m:e>
                        <m:r>
                          <a:rPr lang="en-IE" sz="3200" b="1" i="1" smtClean="0">
                            <a:solidFill>
                              <a:srgbClr val="00B050"/>
                            </a:solidFill>
                            <a:latin typeface="Cambria Math"/>
                          </a:rPr>
                          <m:t>𝒄</m:t>
                        </m:r>
                      </m:e>
                      <m:sup>
                        <m:r>
                          <a:rPr lang="en-IE" sz="3200" b="1" i="1" smtClean="0">
                            <a:solidFill>
                              <a:srgbClr val="00B050"/>
                            </a:solidFill>
                            <a:latin typeface="Cambria Math"/>
                          </a:rPr>
                          <m:t>𝟐</m:t>
                        </m:r>
                      </m:sup>
                    </m:sSup>
                  </m:oMath>
                </a14:m>
                <a:r>
                  <a:rPr lang="en-IE" sz="3200" b="1" dirty="0" smtClean="0">
                    <a:solidFill>
                      <a:srgbClr val="00B050"/>
                    </a:solidFill>
                    <a:latin typeface="Cambria" panose="02040503050406030204" pitchFamily="18" charset="0"/>
                  </a:rPr>
                  <a:t>= a² + b²</a:t>
                </a:r>
              </a:p>
            </p:txBody>
          </p:sp>
        </mc:Choice>
        <mc:Fallback xmlns="">
          <p:sp>
            <p:nvSpPr>
              <p:cNvPr id="7" name="TextBox 6"/>
              <p:cNvSpPr txBox="1">
                <a:spLocks noRot="1" noChangeAspect="1" noMove="1" noResize="1" noEditPoints="1" noAdjustHandles="1" noChangeArrowheads="1" noChangeShapeType="1" noTextEdit="1"/>
              </p:cNvSpPr>
              <p:nvPr/>
            </p:nvSpPr>
            <p:spPr>
              <a:xfrm>
                <a:off x="6026046" y="1203491"/>
                <a:ext cx="2165401" cy="595932"/>
              </a:xfrm>
              <a:prstGeom prst="rect">
                <a:avLst/>
              </a:prstGeom>
              <a:blipFill rotWithShape="1">
                <a:blip r:embed="rId4"/>
                <a:stretch>
                  <a:fillRect t="-7619" r="-5249" b="-26667"/>
                </a:stretch>
              </a:blipFill>
              <a:ln w="41275">
                <a:solidFill>
                  <a:schemeClr val="accent4">
                    <a:lumMod val="50000"/>
                  </a:schemeClr>
                </a:solid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047968" y="2098652"/>
                <a:ext cx="2620846" cy="632802"/>
              </a:xfrm>
              <a:prstGeom prst="rect">
                <a:avLst/>
              </a:prstGeom>
              <a:noFill/>
            </p:spPr>
            <p:txBody>
              <a:bodyPr wrap="none" rtlCol="0">
                <a:spAutoFit/>
              </a:bodyPr>
              <a:lstStyle/>
              <a:p>
                <a14:m>
                  <m:oMath xmlns:m="http://schemas.openxmlformats.org/officeDocument/2006/math">
                    <m:sSup>
                      <m:sSupPr>
                        <m:ctrlPr>
                          <a:rPr lang="en-IE" sz="3200" b="1" i="1" smtClean="0">
                            <a:solidFill>
                              <a:srgbClr val="00B050"/>
                            </a:solidFill>
                            <a:latin typeface="Cambria Math" panose="02040503050406030204" pitchFamily="18" charset="0"/>
                          </a:rPr>
                        </m:ctrlPr>
                      </m:sSupPr>
                      <m:e>
                        <m:r>
                          <a:rPr lang="en-IE" sz="3200" b="1" i="1" smtClean="0">
                            <a:solidFill>
                              <a:srgbClr val="00B050"/>
                            </a:solidFill>
                            <a:latin typeface="Cambria Math"/>
                          </a:rPr>
                          <m:t>𝒄</m:t>
                        </m:r>
                      </m:e>
                      <m:sup>
                        <m:r>
                          <a:rPr lang="en-IE" sz="3200" b="1" i="1" smtClean="0">
                            <a:solidFill>
                              <a:srgbClr val="00B050"/>
                            </a:solidFill>
                            <a:latin typeface="Cambria Math"/>
                          </a:rPr>
                          <m:t>𝟐</m:t>
                        </m:r>
                      </m:sup>
                    </m:sSup>
                  </m:oMath>
                </a14:m>
                <a:r>
                  <a:rPr lang="en-IE" sz="3200" b="1" dirty="0" smtClean="0">
                    <a:solidFill>
                      <a:srgbClr val="00B050"/>
                    </a:solidFill>
                    <a:latin typeface="Cambria" panose="02040503050406030204" pitchFamily="18" charset="0"/>
                  </a:rPr>
                  <a:t>=</a:t>
                </a:r>
                <a14:m>
                  <m:oMath xmlns:m="http://schemas.openxmlformats.org/officeDocument/2006/math">
                    <m:r>
                      <a:rPr lang="en-IE" sz="3200" b="1" i="0" dirty="0" smtClean="0">
                        <a:solidFill>
                          <a:srgbClr val="00B050"/>
                        </a:solidFill>
                        <a:latin typeface="Cambria Math"/>
                      </a:rPr>
                      <m:t>(</m:t>
                    </m:r>
                    <m:rad>
                      <m:radPr>
                        <m:degHide m:val="on"/>
                        <m:ctrlPr>
                          <a:rPr lang="en-IE" sz="3200" b="1" i="1" dirty="0" smtClean="0">
                            <a:solidFill>
                              <a:srgbClr val="00B050"/>
                            </a:solidFill>
                            <a:latin typeface="Cambria Math" panose="02040503050406030204" pitchFamily="18" charset="0"/>
                          </a:rPr>
                        </m:ctrlPr>
                      </m:radPr>
                      <m:deg/>
                      <m:e>
                        <m:r>
                          <a:rPr lang="en-IE" sz="3200" b="1" i="1" dirty="0" smtClean="0">
                            <a:solidFill>
                              <a:srgbClr val="00B050"/>
                            </a:solidFill>
                            <a:latin typeface="Cambria Math"/>
                          </a:rPr>
                          <m:t>𝟐</m:t>
                        </m:r>
                      </m:e>
                    </m:rad>
                  </m:oMath>
                </a14:m>
                <a:r>
                  <a:rPr lang="en-IE" sz="3200" b="1" dirty="0" smtClean="0">
                    <a:solidFill>
                      <a:srgbClr val="00B050"/>
                    </a:solidFill>
                    <a:latin typeface="Cambria" panose="02040503050406030204" pitchFamily="18" charset="0"/>
                  </a:rPr>
                  <a:t>)²+ 1²</a:t>
                </a:r>
              </a:p>
            </p:txBody>
          </p:sp>
        </mc:Choice>
        <mc:Fallback xmlns="">
          <p:sp>
            <p:nvSpPr>
              <p:cNvPr id="8" name="TextBox 7"/>
              <p:cNvSpPr txBox="1">
                <a:spLocks noRot="1" noChangeAspect="1" noMove="1" noResize="1" noEditPoints="1" noAdjustHandles="1" noChangeArrowheads="1" noChangeShapeType="1" noTextEdit="1"/>
              </p:cNvSpPr>
              <p:nvPr/>
            </p:nvSpPr>
            <p:spPr>
              <a:xfrm>
                <a:off x="6047968" y="2098652"/>
                <a:ext cx="2620846" cy="632802"/>
              </a:xfrm>
              <a:prstGeom prst="rect">
                <a:avLst/>
              </a:prstGeom>
              <a:blipFill rotWithShape="1">
                <a:blip r:embed="rId5"/>
                <a:stretch>
                  <a:fillRect t="-4808" r="-5116" b="-30769"/>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125030" y="2957721"/>
                <a:ext cx="2101281" cy="595932"/>
              </a:xfrm>
              <a:prstGeom prst="rect">
                <a:avLst/>
              </a:prstGeom>
              <a:noFill/>
            </p:spPr>
            <p:txBody>
              <a:bodyPr wrap="none" rtlCol="0">
                <a:spAutoFit/>
              </a:bodyPr>
              <a:lstStyle/>
              <a:p>
                <a14:m>
                  <m:oMath xmlns:m="http://schemas.openxmlformats.org/officeDocument/2006/math">
                    <m:sSup>
                      <m:sSupPr>
                        <m:ctrlPr>
                          <a:rPr lang="en-IE" sz="3200" b="1" i="1" smtClean="0">
                            <a:solidFill>
                              <a:srgbClr val="00B050"/>
                            </a:solidFill>
                            <a:latin typeface="Cambria Math" panose="02040503050406030204" pitchFamily="18" charset="0"/>
                          </a:rPr>
                        </m:ctrlPr>
                      </m:sSupPr>
                      <m:e>
                        <m:r>
                          <a:rPr lang="en-IE" sz="3200" b="1" i="1" smtClean="0">
                            <a:solidFill>
                              <a:srgbClr val="00B050"/>
                            </a:solidFill>
                            <a:latin typeface="Cambria Math"/>
                          </a:rPr>
                          <m:t>𝒄</m:t>
                        </m:r>
                      </m:e>
                      <m:sup>
                        <m:r>
                          <a:rPr lang="en-IE" sz="3200" b="1" i="1" smtClean="0">
                            <a:solidFill>
                              <a:srgbClr val="00B050"/>
                            </a:solidFill>
                            <a:latin typeface="Cambria Math"/>
                          </a:rPr>
                          <m:t>𝟐</m:t>
                        </m:r>
                      </m:sup>
                    </m:sSup>
                  </m:oMath>
                </a14:m>
                <a:r>
                  <a:rPr lang="en-IE" sz="3200" b="1" dirty="0" smtClean="0">
                    <a:solidFill>
                      <a:srgbClr val="00B050"/>
                    </a:solidFill>
                    <a:latin typeface="Cambria" panose="02040503050406030204" pitchFamily="18" charset="0"/>
                  </a:rPr>
                  <a:t>= </a:t>
                </a:r>
                <a:r>
                  <a:rPr lang="en-IE" sz="3200" b="1" dirty="0">
                    <a:solidFill>
                      <a:srgbClr val="00B050"/>
                    </a:solidFill>
                    <a:latin typeface="Cambria" panose="02040503050406030204" pitchFamily="18" charset="0"/>
                  </a:rPr>
                  <a:t> </a:t>
                </a:r>
                <a:r>
                  <a:rPr lang="en-IE" sz="3200" b="1" dirty="0" smtClean="0">
                    <a:solidFill>
                      <a:srgbClr val="00B050"/>
                    </a:solidFill>
                    <a:latin typeface="Cambria" panose="02040503050406030204" pitchFamily="18" charset="0"/>
                  </a:rPr>
                  <a:t>2   + 1</a:t>
                </a:r>
              </a:p>
            </p:txBody>
          </p:sp>
        </mc:Choice>
        <mc:Fallback xmlns="">
          <p:sp>
            <p:nvSpPr>
              <p:cNvPr id="10" name="TextBox 9"/>
              <p:cNvSpPr txBox="1">
                <a:spLocks noRot="1" noChangeAspect="1" noMove="1" noResize="1" noEditPoints="1" noAdjustHandles="1" noChangeArrowheads="1" noChangeShapeType="1" noTextEdit="1"/>
              </p:cNvSpPr>
              <p:nvPr/>
            </p:nvSpPr>
            <p:spPr>
              <a:xfrm>
                <a:off x="6125030" y="2957721"/>
                <a:ext cx="2101281" cy="595932"/>
              </a:xfrm>
              <a:prstGeom prst="rect">
                <a:avLst/>
              </a:prstGeom>
              <a:blipFill rotWithShape="1">
                <a:blip r:embed="rId6"/>
                <a:stretch>
                  <a:fillRect t="-11224" r="-6686" b="-32653"/>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912795" y="4380168"/>
                <a:ext cx="1795492" cy="655500"/>
              </a:xfrm>
              <a:prstGeom prst="rect">
                <a:avLst/>
              </a:prstGeom>
              <a:noFill/>
            </p:spPr>
            <p:txBody>
              <a:bodyPr wrap="none" rtlCol="0">
                <a:spAutoFit/>
              </a:bodyPr>
              <a:lstStyle/>
              <a:p>
                <a14:m>
                  <m:oMath xmlns:m="http://schemas.openxmlformats.org/officeDocument/2006/math">
                    <m:rad>
                      <m:radPr>
                        <m:degHide m:val="on"/>
                        <m:ctrlPr>
                          <a:rPr lang="en-IE" sz="3200" b="1" i="1" smtClean="0">
                            <a:solidFill>
                              <a:srgbClr val="00B050"/>
                            </a:solidFill>
                            <a:latin typeface="Cambria Math" panose="02040503050406030204" pitchFamily="18" charset="0"/>
                          </a:rPr>
                        </m:ctrlPr>
                      </m:radPr>
                      <m:deg/>
                      <m:e>
                        <m:sSup>
                          <m:sSupPr>
                            <m:ctrlPr>
                              <a:rPr lang="en-IE" sz="3200" b="1" i="1" smtClean="0">
                                <a:solidFill>
                                  <a:srgbClr val="00B050"/>
                                </a:solidFill>
                                <a:latin typeface="Cambria Math" panose="02040503050406030204" pitchFamily="18" charset="0"/>
                              </a:rPr>
                            </m:ctrlPr>
                          </m:sSupPr>
                          <m:e>
                            <m:r>
                              <a:rPr lang="en-IE" sz="3200" b="1" i="1" smtClean="0">
                                <a:solidFill>
                                  <a:srgbClr val="00B050"/>
                                </a:solidFill>
                                <a:latin typeface="Cambria Math"/>
                              </a:rPr>
                              <m:t>𝒄</m:t>
                            </m:r>
                          </m:e>
                          <m:sup>
                            <m:r>
                              <a:rPr lang="en-IE" sz="3200" b="1" i="1" smtClean="0">
                                <a:solidFill>
                                  <a:srgbClr val="00B050"/>
                                </a:solidFill>
                                <a:latin typeface="Cambria Math"/>
                              </a:rPr>
                              <m:t>𝟐</m:t>
                            </m:r>
                          </m:sup>
                        </m:sSup>
                      </m:e>
                    </m:rad>
                  </m:oMath>
                </a14:m>
                <a:r>
                  <a:rPr lang="en-IE" sz="3200" b="1" dirty="0" smtClean="0">
                    <a:solidFill>
                      <a:srgbClr val="00B050"/>
                    </a:solidFill>
                    <a:latin typeface="Cambria" panose="02040503050406030204" pitchFamily="18" charset="0"/>
                  </a:rPr>
                  <a:t>=  </a:t>
                </a:r>
                <a14:m>
                  <m:oMath xmlns:m="http://schemas.openxmlformats.org/officeDocument/2006/math">
                    <m:rad>
                      <m:radPr>
                        <m:degHide m:val="on"/>
                        <m:ctrlPr>
                          <a:rPr lang="en-IE" sz="3200" b="1" i="1" dirty="0" smtClean="0">
                            <a:solidFill>
                              <a:srgbClr val="00B050"/>
                            </a:solidFill>
                            <a:latin typeface="Cambria Math" panose="02040503050406030204" pitchFamily="18" charset="0"/>
                          </a:rPr>
                        </m:ctrlPr>
                      </m:radPr>
                      <m:deg/>
                      <m:e>
                        <m:r>
                          <a:rPr lang="en-IE" sz="3200" b="1" i="1" dirty="0" smtClean="0">
                            <a:solidFill>
                              <a:srgbClr val="00B050"/>
                            </a:solidFill>
                            <a:latin typeface="Cambria Math"/>
                          </a:rPr>
                          <m:t>𝟑</m:t>
                        </m:r>
                      </m:e>
                    </m:rad>
                  </m:oMath>
                </a14:m>
                <a:endParaRPr lang="en-IE" sz="3200" b="1" dirty="0" smtClean="0">
                  <a:solidFill>
                    <a:srgbClr val="00B050"/>
                  </a:solidFill>
                  <a:latin typeface="Cambria" panose="020405030504060302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5912795" y="4380168"/>
                <a:ext cx="1795492" cy="655500"/>
              </a:xfrm>
              <a:prstGeom prst="rect">
                <a:avLst/>
              </a:prstGeom>
              <a:blipFill rotWithShape="1">
                <a:blip r:embed="rId7"/>
                <a:stretch>
                  <a:fillRect t="-1869" b="-29907"/>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5912313" y="5206108"/>
                <a:ext cx="2215018" cy="631198"/>
              </a:xfrm>
              <a:prstGeom prst="rect">
                <a:avLst/>
              </a:prstGeom>
              <a:solidFill>
                <a:schemeClr val="accent3">
                  <a:lumMod val="20000"/>
                  <a:lumOff val="80000"/>
                </a:schemeClr>
              </a:solidFill>
              <a:ln w="60325">
                <a:solidFill>
                  <a:schemeClr val="tx1"/>
                </a:solidFill>
              </a:ln>
            </p:spPr>
            <p:txBody>
              <a:bodyPr wrap="square" rtlCol="0">
                <a:spAutoFit/>
              </a:bodyPr>
              <a:lstStyle/>
              <a:p>
                <a:r>
                  <a:rPr lang="en-IE" sz="3200" b="1" dirty="0">
                    <a:solidFill>
                      <a:srgbClr val="00B050"/>
                    </a:solidFill>
                    <a:latin typeface="Cambria" panose="02040503050406030204" pitchFamily="18" charset="0"/>
                  </a:rPr>
                  <a:t> </a:t>
                </a:r>
                <a:r>
                  <a:rPr lang="en-IE" sz="3200" b="1" dirty="0" smtClean="0">
                    <a:solidFill>
                      <a:srgbClr val="00B050"/>
                    </a:solidFill>
                    <a:latin typeface="Cambria" panose="02040503050406030204" pitchFamily="18" charset="0"/>
                  </a:rPr>
                  <a:t>   c  = </a:t>
                </a:r>
                <a14:m>
                  <m:oMath xmlns:m="http://schemas.openxmlformats.org/officeDocument/2006/math">
                    <m:rad>
                      <m:radPr>
                        <m:degHide m:val="on"/>
                        <m:ctrlPr>
                          <a:rPr lang="en-IE" sz="3200" b="1" i="1" dirty="0">
                            <a:solidFill>
                              <a:srgbClr val="00B050"/>
                            </a:solidFill>
                            <a:latin typeface="Cambria Math" panose="02040503050406030204" pitchFamily="18" charset="0"/>
                          </a:rPr>
                        </m:ctrlPr>
                      </m:radPr>
                      <m:deg/>
                      <m:e>
                        <m:r>
                          <a:rPr lang="en-IE" sz="3200" b="1" i="1" dirty="0">
                            <a:solidFill>
                              <a:srgbClr val="00B050"/>
                            </a:solidFill>
                            <a:latin typeface="Cambria Math"/>
                          </a:rPr>
                          <m:t>𝟑</m:t>
                        </m:r>
                      </m:e>
                    </m:rad>
                  </m:oMath>
                </a14:m>
                <a:r>
                  <a:rPr lang="en-IE" sz="3200" b="1" dirty="0" smtClean="0">
                    <a:solidFill>
                      <a:srgbClr val="00B050"/>
                    </a:solidFill>
                    <a:latin typeface="Cambria" panose="02040503050406030204" pitchFamily="18" charset="0"/>
                  </a:rPr>
                  <a:t> </a:t>
                </a:r>
              </a:p>
            </p:txBody>
          </p:sp>
        </mc:Choice>
        <mc:Fallback xmlns="">
          <p:sp>
            <p:nvSpPr>
              <p:cNvPr id="13" name="TextBox 12"/>
              <p:cNvSpPr txBox="1">
                <a:spLocks noRot="1" noChangeAspect="1" noMove="1" noResize="1" noEditPoints="1" noAdjustHandles="1" noChangeArrowheads="1" noChangeShapeType="1" noTextEdit="1"/>
              </p:cNvSpPr>
              <p:nvPr/>
            </p:nvSpPr>
            <p:spPr>
              <a:xfrm>
                <a:off x="5912313" y="5206108"/>
                <a:ext cx="2215018" cy="631198"/>
              </a:xfrm>
              <a:prstGeom prst="rect">
                <a:avLst/>
              </a:prstGeom>
              <a:blipFill rotWithShape="1">
                <a:blip r:embed="rId8"/>
                <a:stretch>
                  <a:fillRect t="-877" b="-22807"/>
                </a:stretch>
              </a:blipFill>
              <a:ln w="60325">
                <a:solidFill>
                  <a:schemeClr val="tx1"/>
                </a:solid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6" name="Title 1"/>
              <p:cNvSpPr txBox="1">
                <a:spLocks/>
              </p:cNvSpPr>
              <p:nvPr/>
            </p:nvSpPr>
            <p:spPr bwMode="auto">
              <a:xfrm>
                <a:off x="252339" y="6183"/>
                <a:ext cx="8853561" cy="648000"/>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a:noFill/>
              </a:ln>
              <a:effectLst>
                <a:outerShdw blurRad="50800" dist="38100" dir="2700000" algn="tl" rotWithShape="0">
                  <a:prstClr val="black">
                    <a:alpha val="40000"/>
                  </a:prstClr>
                </a:outerShdw>
              </a:effectLst>
              <a:extLs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2400" b="1">
                    <a:solidFill>
                      <a:schemeClr val="tx1"/>
                    </a:solidFill>
                    <a:effectLst>
                      <a:outerShdw blurRad="38100" dist="38100" dir="2700000" algn="tl">
                        <a:srgbClr val="000000">
                          <a:alpha val="43137"/>
                        </a:srgbClr>
                      </a:outerShdw>
                    </a:effectLst>
                    <a:latin typeface="Century Gothic" pitchFamily="34" charset="0"/>
                    <a:ea typeface="+mj-ea"/>
                    <a:cs typeface="+mj-cs"/>
                  </a:defRPr>
                </a:lvl1pPr>
                <a:lvl2pPr algn="l" rtl="0" eaLnBrk="1" fontAlgn="base" hangingPunct="1">
                  <a:spcBef>
                    <a:spcPct val="0"/>
                  </a:spcBef>
                  <a:spcAft>
                    <a:spcPct val="0"/>
                  </a:spcAft>
                  <a:defRPr sz="1400" b="1">
                    <a:solidFill>
                      <a:schemeClr val="tx2"/>
                    </a:solidFill>
                    <a:latin typeface="Tahoma" pitchFamily="34" charset="0"/>
                  </a:defRPr>
                </a:lvl2pPr>
                <a:lvl3pPr algn="l" rtl="0" eaLnBrk="1" fontAlgn="base" hangingPunct="1">
                  <a:spcBef>
                    <a:spcPct val="0"/>
                  </a:spcBef>
                  <a:spcAft>
                    <a:spcPct val="0"/>
                  </a:spcAft>
                  <a:defRPr sz="1400" b="1">
                    <a:solidFill>
                      <a:schemeClr val="tx2"/>
                    </a:solidFill>
                    <a:latin typeface="Tahoma" pitchFamily="34" charset="0"/>
                  </a:defRPr>
                </a:lvl3pPr>
                <a:lvl4pPr algn="l" rtl="0" eaLnBrk="1" fontAlgn="base" hangingPunct="1">
                  <a:spcBef>
                    <a:spcPct val="0"/>
                  </a:spcBef>
                  <a:spcAft>
                    <a:spcPct val="0"/>
                  </a:spcAft>
                  <a:defRPr sz="1400" b="1">
                    <a:solidFill>
                      <a:schemeClr val="tx2"/>
                    </a:solidFill>
                    <a:latin typeface="Tahoma" pitchFamily="34" charset="0"/>
                  </a:defRPr>
                </a:lvl4pPr>
                <a:lvl5pPr algn="l" rtl="0" eaLnBrk="1" fontAlgn="base" hangingPunct="1">
                  <a:spcBef>
                    <a:spcPct val="0"/>
                  </a:spcBef>
                  <a:spcAft>
                    <a:spcPct val="0"/>
                  </a:spcAft>
                  <a:defRPr sz="1400" b="1">
                    <a:solidFill>
                      <a:schemeClr val="tx2"/>
                    </a:solidFill>
                    <a:latin typeface="Tahoma" pitchFamily="34" charset="0"/>
                  </a:defRPr>
                </a:lvl5pPr>
                <a:lvl6pPr marL="457200" algn="ctr" rtl="0" eaLnBrk="1" fontAlgn="base" hangingPunct="1">
                  <a:spcBef>
                    <a:spcPct val="0"/>
                  </a:spcBef>
                  <a:spcAft>
                    <a:spcPct val="0"/>
                  </a:spcAft>
                  <a:defRPr sz="1600" b="1">
                    <a:solidFill>
                      <a:schemeClr val="tx2"/>
                    </a:solidFill>
                    <a:latin typeface="Tahoma" pitchFamily="34" charset="0"/>
                  </a:defRPr>
                </a:lvl6pPr>
                <a:lvl7pPr marL="914400" algn="ctr" rtl="0" eaLnBrk="1" fontAlgn="base" hangingPunct="1">
                  <a:spcBef>
                    <a:spcPct val="0"/>
                  </a:spcBef>
                  <a:spcAft>
                    <a:spcPct val="0"/>
                  </a:spcAft>
                  <a:defRPr sz="1600" b="1">
                    <a:solidFill>
                      <a:schemeClr val="tx2"/>
                    </a:solidFill>
                    <a:latin typeface="Tahoma" pitchFamily="34" charset="0"/>
                  </a:defRPr>
                </a:lvl7pPr>
                <a:lvl8pPr marL="1371600" algn="ctr" rtl="0" eaLnBrk="1" fontAlgn="base" hangingPunct="1">
                  <a:spcBef>
                    <a:spcPct val="0"/>
                  </a:spcBef>
                  <a:spcAft>
                    <a:spcPct val="0"/>
                  </a:spcAft>
                  <a:defRPr sz="1600" b="1">
                    <a:solidFill>
                      <a:schemeClr val="tx2"/>
                    </a:solidFill>
                    <a:latin typeface="Tahoma" pitchFamily="34" charset="0"/>
                  </a:defRPr>
                </a:lvl8pPr>
                <a:lvl9pPr marL="1828800" algn="ctr" rtl="0" eaLnBrk="1" fontAlgn="base" hangingPunct="1">
                  <a:spcBef>
                    <a:spcPct val="0"/>
                  </a:spcBef>
                  <a:spcAft>
                    <a:spcPct val="0"/>
                  </a:spcAft>
                  <a:defRPr sz="1600" b="1">
                    <a:solidFill>
                      <a:schemeClr val="tx2"/>
                    </a:solidFill>
                    <a:latin typeface="Tahoma" pitchFamily="34" charset="0"/>
                  </a:defRPr>
                </a:lvl9pPr>
              </a:lstStyle>
              <a:p>
                <a:pPr/>
                <a14:m>
                  <m:oMathPara xmlns:m="http://schemas.openxmlformats.org/officeDocument/2006/math">
                    <m:oMathParaPr>
                      <m:jc m:val="right"/>
                    </m:oMathParaPr>
                    <m:oMath xmlns:m="http://schemas.openxmlformats.org/officeDocument/2006/math">
                      <m:rad>
                        <m:radPr>
                          <m:degHide m:val="on"/>
                          <m:ctrlPr>
                            <a:rPr lang="en-IE" sz="3200" i="1" kern="0" smtClean="0">
                              <a:latin typeface="Cambria Math" panose="02040503050406030204" pitchFamily="18" charset="0"/>
                            </a:rPr>
                          </m:ctrlPr>
                        </m:radPr>
                        <m:deg/>
                        <m:e>
                          <m:r>
                            <a:rPr lang="en-IE" sz="3200" b="1" i="1" kern="0" smtClean="0">
                              <a:latin typeface="Cambria Math"/>
                            </a:rPr>
                            <m:t>𝟑</m:t>
                          </m:r>
                        </m:e>
                      </m:rad>
                    </m:oMath>
                  </m:oMathPara>
                </a14:m>
                <a:endParaRPr lang="en-IE" sz="3200" kern="0" dirty="0"/>
              </a:p>
            </p:txBody>
          </p:sp>
        </mc:Choice>
        <mc:Fallback xmlns="">
          <p:sp>
            <p:nvSpPr>
              <p:cNvPr id="16" name="Title 1"/>
              <p:cNvSpPr txBox="1">
                <a:spLocks noRot="1" noChangeAspect="1" noMove="1" noResize="1" noEditPoints="1" noAdjustHandles="1" noChangeArrowheads="1" noChangeShapeType="1" noTextEdit="1"/>
              </p:cNvSpPr>
              <p:nvPr/>
            </p:nvSpPr>
            <p:spPr bwMode="auto">
              <a:xfrm>
                <a:off x="252339" y="6183"/>
                <a:ext cx="8853561" cy="648000"/>
              </a:xfrm>
              <a:prstGeom prst="rect">
                <a:avLst/>
              </a:prstGeom>
              <a:blipFill rotWithShape="1">
                <a:blip r:embed="rId10"/>
                <a:stretch>
                  <a:fillRect/>
                </a:stretch>
              </a:bli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r>
                  <a:rPr lang="en-IE">
                    <a:noFill/>
                  </a:rPr>
                  <a:t> </a:t>
                </a:r>
              </a:p>
            </p:txBody>
          </p:sp>
        </mc:Fallback>
      </mc:AlternateContent>
      <p:pic>
        <p:nvPicPr>
          <p:cNvPr id="5122"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1455" y="1297759"/>
            <a:ext cx="3256359" cy="3045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4" name="TextBox 13"/>
              <p:cNvSpPr txBox="1"/>
              <p:nvPr/>
            </p:nvSpPr>
            <p:spPr>
              <a:xfrm>
                <a:off x="1662709" y="3556963"/>
                <a:ext cx="713849" cy="57394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sz="2800" b="1" i="1" smtClean="0">
                              <a:solidFill>
                                <a:schemeClr val="accent6"/>
                              </a:solidFill>
                              <a:latin typeface="Cambria Math" panose="02040503050406030204" pitchFamily="18" charset="0"/>
                            </a:rPr>
                          </m:ctrlPr>
                        </m:radPr>
                        <m:deg/>
                        <m:e>
                          <m:r>
                            <a:rPr lang="en-IE" sz="2800" b="1" i="1" smtClean="0">
                              <a:solidFill>
                                <a:schemeClr val="accent6"/>
                              </a:solidFill>
                              <a:latin typeface="Cambria Math"/>
                            </a:rPr>
                            <m:t>𝟐</m:t>
                          </m:r>
                        </m:e>
                      </m:rad>
                    </m:oMath>
                  </m:oMathPara>
                </a14:m>
                <a:endParaRPr lang="en-IE" sz="2800" b="1" dirty="0" smtClean="0">
                  <a:solidFill>
                    <a:schemeClr val="accent6"/>
                  </a:solidFill>
                  <a:latin typeface="Cambria" panose="02040503050406030204" pitchFamily="18"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662709" y="3556963"/>
                <a:ext cx="713849" cy="573940"/>
              </a:xfrm>
              <a:prstGeom prst="rect">
                <a:avLst/>
              </a:prstGeom>
              <a:blipFill rotWithShape="1">
                <a:blip r:embed="rId12"/>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501209" y="1957171"/>
                <a:ext cx="713849" cy="57394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sz="2800" b="1" i="1" smtClean="0">
                              <a:solidFill>
                                <a:schemeClr val="accent6"/>
                              </a:solidFill>
                              <a:latin typeface="Cambria Math" panose="02040503050406030204" pitchFamily="18" charset="0"/>
                            </a:rPr>
                          </m:ctrlPr>
                        </m:radPr>
                        <m:deg/>
                        <m:e>
                          <m:r>
                            <a:rPr lang="en-IE" sz="2800" b="1" i="1" smtClean="0">
                              <a:solidFill>
                                <a:schemeClr val="accent6"/>
                              </a:solidFill>
                              <a:latin typeface="Cambria Math"/>
                            </a:rPr>
                            <m:t>𝟑</m:t>
                          </m:r>
                        </m:e>
                      </m:rad>
                    </m:oMath>
                  </m:oMathPara>
                </a14:m>
                <a:endParaRPr lang="en-IE" sz="2800" b="1" dirty="0" smtClean="0">
                  <a:solidFill>
                    <a:schemeClr val="accent6"/>
                  </a:solidFill>
                  <a:latin typeface="Cambria" panose="02040503050406030204" pitchFamily="18"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501209" y="1957171"/>
                <a:ext cx="713849" cy="573940"/>
              </a:xfrm>
              <a:prstGeom prst="rect">
                <a:avLst/>
              </a:prstGeom>
              <a:blipFill rotWithShape="1">
                <a:blip r:embed="rId13"/>
                <a:stretch>
                  <a:fillRect/>
                </a:stretch>
              </a:blipFill>
            </p:spPr>
            <p:txBody>
              <a:bodyPr/>
              <a:lstStyle/>
              <a:p>
                <a:r>
                  <a:rPr lang="en-IE">
                    <a:noFill/>
                  </a:rPr>
                  <a:t> </a:t>
                </a:r>
              </a:p>
            </p:txBody>
          </p:sp>
        </mc:Fallback>
      </mc:AlternateContent>
      <p:sp>
        <p:nvSpPr>
          <p:cNvPr id="17" name="TextBox 16"/>
          <p:cNvSpPr txBox="1"/>
          <p:nvPr/>
        </p:nvSpPr>
        <p:spPr>
          <a:xfrm>
            <a:off x="3165608" y="2399187"/>
            <a:ext cx="397866" cy="523220"/>
          </a:xfrm>
          <a:prstGeom prst="rect">
            <a:avLst/>
          </a:prstGeom>
          <a:noFill/>
        </p:spPr>
        <p:txBody>
          <a:bodyPr wrap="none" rtlCol="0">
            <a:spAutoFit/>
          </a:bodyPr>
          <a:lstStyle/>
          <a:p>
            <a:r>
              <a:rPr lang="en-IE" sz="2800" b="1" dirty="0" smtClean="0">
                <a:solidFill>
                  <a:schemeClr val="accent6"/>
                </a:solidFill>
                <a:latin typeface="Cambria" panose="02040503050406030204" pitchFamily="18" charset="0"/>
              </a:rPr>
              <a:t>1</a:t>
            </a:r>
          </a:p>
        </p:txBody>
      </p:sp>
      <p:grpSp>
        <p:nvGrpSpPr>
          <p:cNvPr id="18" name="Group 17"/>
          <p:cNvGrpSpPr/>
          <p:nvPr/>
        </p:nvGrpSpPr>
        <p:grpSpPr>
          <a:xfrm>
            <a:off x="2773624" y="2922407"/>
            <a:ext cx="197996" cy="339241"/>
            <a:chOff x="3155326" y="3619567"/>
            <a:chExt cx="197996" cy="339241"/>
          </a:xfrm>
        </p:grpSpPr>
        <p:cxnSp>
          <p:nvCxnSpPr>
            <p:cNvPr id="19" name="Straight Connector 18"/>
            <p:cNvCxnSpPr/>
            <p:nvPr/>
          </p:nvCxnSpPr>
          <p:spPr bwMode="auto">
            <a:xfrm>
              <a:off x="3335828" y="3619567"/>
              <a:ext cx="0" cy="339241"/>
            </a:xfrm>
            <a:prstGeom prst="line">
              <a:avLst/>
            </a:prstGeom>
            <a:solidFill>
              <a:schemeClr val="hlink">
                <a:alpha val="64999"/>
              </a:schemeClr>
            </a:solidFill>
            <a:ln w="28575"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flipH="1">
              <a:off x="3155326" y="3943114"/>
              <a:ext cx="197996" cy="0"/>
            </a:xfrm>
            <a:prstGeom prst="line">
              <a:avLst/>
            </a:prstGeom>
            <a:solidFill>
              <a:schemeClr val="hlink">
                <a:alpha val="64999"/>
              </a:schemeClr>
            </a:solidFill>
            <a:ln w="28575" cap="flat" cmpd="sng" algn="ctr">
              <a:solidFill>
                <a:schemeClr val="tx1"/>
              </a:solidFill>
              <a:prstDash val="solid"/>
              <a:round/>
              <a:headEnd type="none" w="med" len="med"/>
              <a:tailEnd type="none" w="med" len="med"/>
            </a:ln>
            <a:effectLst/>
          </p:spPr>
        </p:cxnSp>
      </p:grpSp>
      <mc:AlternateContent xmlns:mc="http://schemas.openxmlformats.org/markup-compatibility/2006" xmlns:a14="http://schemas.microsoft.com/office/drawing/2010/main">
        <mc:Choice Requires="a14">
          <p:sp>
            <p:nvSpPr>
              <p:cNvPr id="21" name="TextBox 20"/>
              <p:cNvSpPr txBox="1"/>
              <p:nvPr/>
            </p:nvSpPr>
            <p:spPr>
              <a:xfrm>
                <a:off x="6132524" y="3720567"/>
                <a:ext cx="1254895" cy="595932"/>
              </a:xfrm>
              <a:prstGeom prst="rect">
                <a:avLst/>
              </a:prstGeom>
              <a:noFill/>
            </p:spPr>
            <p:txBody>
              <a:bodyPr wrap="none" rtlCol="0">
                <a:spAutoFit/>
              </a:bodyPr>
              <a:lstStyle/>
              <a:p>
                <a14:m>
                  <m:oMath xmlns:m="http://schemas.openxmlformats.org/officeDocument/2006/math">
                    <m:sSup>
                      <m:sSupPr>
                        <m:ctrlPr>
                          <a:rPr lang="en-IE" sz="3200" b="1" i="1" smtClean="0">
                            <a:solidFill>
                              <a:srgbClr val="00B050"/>
                            </a:solidFill>
                            <a:latin typeface="Cambria Math" panose="02040503050406030204" pitchFamily="18" charset="0"/>
                          </a:rPr>
                        </m:ctrlPr>
                      </m:sSupPr>
                      <m:e>
                        <m:r>
                          <a:rPr lang="en-IE" sz="3200" b="1" i="1" smtClean="0">
                            <a:solidFill>
                              <a:srgbClr val="00B050"/>
                            </a:solidFill>
                            <a:latin typeface="Cambria Math"/>
                          </a:rPr>
                          <m:t>𝒄</m:t>
                        </m:r>
                      </m:e>
                      <m:sup>
                        <m:r>
                          <a:rPr lang="en-IE" sz="3200" b="1" i="1" smtClean="0">
                            <a:solidFill>
                              <a:srgbClr val="00B050"/>
                            </a:solidFill>
                            <a:latin typeface="Cambria Math"/>
                          </a:rPr>
                          <m:t>𝟐</m:t>
                        </m:r>
                      </m:sup>
                    </m:sSup>
                  </m:oMath>
                </a14:m>
                <a:r>
                  <a:rPr lang="en-IE" sz="3200" b="1" dirty="0" smtClean="0">
                    <a:solidFill>
                      <a:srgbClr val="00B050"/>
                    </a:solidFill>
                    <a:latin typeface="Cambria" panose="02040503050406030204" pitchFamily="18" charset="0"/>
                  </a:rPr>
                  <a:t>= </a:t>
                </a:r>
                <a:r>
                  <a:rPr lang="en-IE" sz="3200" b="1" dirty="0">
                    <a:solidFill>
                      <a:srgbClr val="00B050"/>
                    </a:solidFill>
                    <a:latin typeface="Cambria" panose="02040503050406030204" pitchFamily="18" charset="0"/>
                  </a:rPr>
                  <a:t> 3</a:t>
                </a:r>
                <a:endParaRPr lang="en-IE" sz="3200" b="1" dirty="0" smtClean="0">
                  <a:solidFill>
                    <a:srgbClr val="00B050"/>
                  </a:solidFill>
                  <a:latin typeface="Cambria" panose="02040503050406030204" pitchFamily="18"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6132524" y="3720567"/>
                <a:ext cx="1254895" cy="595932"/>
              </a:xfrm>
              <a:prstGeom prst="rect">
                <a:avLst/>
              </a:prstGeom>
              <a:blipFill rotWithShape="1">
                <a:blip r:embed="rId14"/>
                <a:stretch>
                  <a:fillRect t="-11224" r="-11650" b="-32653"/>
                </a:stretch>
              </a:blipFill>
            </p:spPr>
            <p:txBody>
              <a:bodyPr/>
              <a:lstStyle/>
              <a:p>
                <a:r>
                  <a:rPr lang="en-IE">
                    <a:noFill/>
                  </a:rPr>
                  <a:t> </a:t>
                </a:r>
              </a:p>
            </p:txBody>
          </p:sp>
        </mc:Fallback>
      </mc:AlternateContent>
    </p:spTree>
    <p:extLst>
      <p:ext uri="{BB962C8B-B14F-4D97-AF65-F5344CB8AC3E}">
        <p14:creationId xmlns:p14="http://schemas.microsoft.com/office/powerpoint/2010/main" val="322832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par>
                          <p:cTn id="35" fill="hold">
                            <p:stCondLst>
                              <p:cond delay="1500"/>
                            </p:stCondLst>
                            <p:childTnLst>
                              <p:par>
                                <p:cTn id="36" presetID="10" presetClass="entr" presetSubtype="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par>
                          <p:cTn id="39" fill="hold">
                            <p:stCondLst>
                              <p:cond delay="2000"/>
                            </p:stCondLst>
                            <p:childTnLst>
                              <p:par>
                                <p:cTn id="40" presetID="10"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par>
                          <p:cTn id="43" fill="hold">
                            <p:stCondLst>
                              <p:cond delay="2500"/>
                            </p:stCondLst>
                            <p:childTnLst>
                              <p:par>
                                <p:cTn id="44" presetID="10"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par>
                          <p:cTn id="47" fill="hold">
                            <p:stCondLst>
                              <p:cond delay="3000"/>
                            </p:stCondLst>
                            <p:childTnLst>
                              <p:par>
                                <p:cTn id="48" presetID="10" presetClass="entr" presetSubtype="0"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500"/>
                                        <p:tgtEl>
                                          <p:spTgt spid="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p:bldP spid="10" grpId="0"/>
      <p:bldP spid="11" grpId="0"/>
      <p:bldP spid="13" grpId="0" animBg="1"/>
      <p:bldP spid="14" grpId="0"/>
      <p:bldP spid="15" grpId="0"/>
      <p:bldP spid="17" grpId="0"/>
      <p:bldP spid="21"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228600" y="112060"/>
                <a:ext cx="8792079" cy="648000"/>
              </a:xfrm>
            </p:spPr>
            <p:txBody>
              <a:bodyPr/>
              <a:lstStyle/>
              <a:p>
                <a:pPr/>
                <a14:m>
                  <m:oMathPara xmlns:m="http://schemas.openxmlformats.org/officeDocument/2006/math">
                    <m:oMathParaPr>
                      <m:jc m:val="right"/>
                    </m:oMathParaPr>
                    <m:oMath xmlns:m="http://schemas.openxmlformats.org/officeDocument/2006/math">
                      <m:rad>
                        <m:radPr>
                          <m:degHide m:val="on"/>
                          <m:ctrlPr>
                            <a:rPr lang="en-IE" sz="4000" i="1" smtClean="0">
                              <a:latin typeface="Cambria Math" panose="02040503050406030204" pitchFamily="18" charset="0"/>
                            </a:rPr>
                          </m:ctrlPr>
                        </m:radPr>
                        <m:deg/>
                        <m:e>
                          <m:r>
                            <a:rPr lang="en-IE" sz="4000" b="1" i="1" smtClean="0">
                              <a:latin typeface="Cambria Math"/>
                            </a:rPr>
                            <m:t>𝟓</m:t>
                          </m:r>
                        </m:e>
                      </m:rad>
                    </m:oMath>
                  </m:oMathPara>
                </a14:m>
                <a:endParaRPr lang="en-IE" sz="40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228600" y="112060"/>
                <a:ext cx="8792079" cy="648000"/>
              </a:xfrm>
              <a:blipFill rotWithShape="1">
                <a:blip r:embed="rId3"/>
                <a:stretch>
                  <a:fillRect/>
                </a:stretch>
              </a:blipFill>
            </p:spPr>
            <p:txBody>
              <a:bodyPr/>
              <a:lstStyle/>
              <a:p>
                <a:r>
                  <a:rPr lang="en-IE">
                    <a:noFill/>
                  </a:rPr>
                  <a:t> </a:t>
                </a:r>
              </a:p>
            </p:txBody>
          </p:sp>
        </mc:Fallback>
      </mc:AlternateContent>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965" y="949377"/>
            <a:ext cx="4920365" cy="2631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008136" y="3498429"/>
            <a:ext cx="397866" cy="523220"/>
          </a:xfrm>
          <a:prstGeom prst="rect">
            <a:avLst/>
          </a:prstGeom>
          <a:noFill/>
        </p:spPr>
        <p:txBody>
          <a:bodyPr wrap="none" rtlCol="0">
            <a:spAutoFit/>
          </a:bodyPr>
          <a:lstStyle/>
          <a:p>
            <a:r>
              <a:rPr lang="en-IE" sz="2800" b="1" dirty="0">
                <a:solidFill>
                  <a:schemeClr val="accent6"/>
                </a:solidFill>
                <a:latin typeface="Cambria" panose="02040503050406030204" pitchFamily="18" charset="0"/>
              </a:rPr>
              <a:t>4</a:t>
            </a:r>
            <a:endParaRPr lang="en-IE" sz="2800" b="1" dirty="0" smtClean="0">
              <a:solidFill>
                <a:schemeClr val="accent6"/>
              </a:solidFill>
              <a:latin typeface="Cambria" panose="02040503050406030204" pitchFamily="18" charset="0"/>
            </a:endParaRPr>
          </a:p>
        </p:txBody>
      </p:sp>
      <p:sp>
        <p:nvSpPr>
          <p:cNvPr id="6" name="TextBox 5"/>
          <p:cNvSpPr txBox="1"/>
          <p:nvPr/>
        </p:nvSpPr>
        <p:spPr>
          <a:xfrm>
            <a:off x="5298395" y="1842993"/>
            <a:ext cx="397866" cy="523220"/>
          </a:xfrm>
          <a:prstGeom prst="rect">
            <a:avLst/>
          </a:prstGeom>
          <a:noFill/>
        </p:spPr>
        <p:txBody>
          <a:bodyPr wrap="none" rtlCol="0">
            <a:spAutoFit/>
          </a:bodyPr>
          <a:lstStyle/>
          <a:p>
            <a:r>
              <a:rPr lang="en-IE" sz="2800" b="1" dirty="0" smtClean="0">
                <a:solidFill>
                  <a:schemeClr val="accent6"/>
                </a:solidFill>
                <a:latin typeface="Cambria" panose="02040503050406030204" pitchFamily="18" charset="0"/>
              </a:rPr>
              <a:t>2</a:t>
            </a:r>
          </a:p>
        </p:txBody>
      </p:sp>
      <mc:AlternateContent xmlns:mc="http://schemas.openxmlformats.org/markup-compatibility/2006" xmlns:a14="http://schemas.microsoft.com/office/drawing/2010/main">
        <mc:Choice Requires="a14">
          <p:sp>
            <p:nvSpPr>
              <p:cNvPr id="8" name="TextBox 7"/>
              <p:cNvSpPr txBox="1"/>
              <p:nvPr/>
            </p:nvSpPr>
            <p:spPr>
              <a:xfrm>
                <a:off x="549530" y="4502435"/>
                <a:ext cx="928652" cy="57394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sz="2800" b="1" i="1" smtClean="0">
                              <a:solidFill>
                                <a:schemeClr val="accent6"/>
                              </a:solidFill>
                              <a:latin typeface="Cambria Math" panose="02040503050406030204" pitchFamily="18" charset="0"/>
                            </a:rPr>
                          </m:ctrlPr>
                        </m:radPr>
                        <m:deg/>
                        <m:e>
                          <m:r>
                            <a:rPr lang="en-IE" sz="2800" b="1" i="1" smtClean="0">
                              <a:solidFill>
                                <a:schemeClr val="accent6"/>
                              </a:solidFill>
                              <a:latin typeface="Cambria Math"/>
                            </a:rPr>
                            <m:t>𝟐𝟎</m:t>
                          </m:r>
                        </m:e>
                      </m:rad>
                    </m:oMath>
                  </m:oMathPara>
                </a14:m>
                <a:endParaRPr lang="en-IE" sz="2800" b="1" dirty="0" smtClean="0">
                  <a:solidFill>
                    <a:schemeClr val="accent6"/>
                  </a:solidFill>
                  <a:latin typeface="Cambria" panose="020405030504060302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49530" y="4502435"/>
                <a:ext cx="928652" cy="573940"/>
              </a:xfrm>
              <a:prstGeom prst="rect">
                <a:avLst/>
              </a:prstGeom>
              <a:blipFill rotWithShape="1">
                <a:blip r:embed="rId5"/>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623466" y="4502435"/>
                <a:ext cx="1747979" cy="999056"/>
              </a:xfrm>
              <a:prstGeom prst="rect">
                <a:avLst/>
              </a:prstGeom>
              <a:noFill/>
            </p:spPr>
            <p:txBody>
              <a:bodyPr wrap="none" rtlCol="0">
                <a:spAutoFit/>
              </a:bodyPr>
              <a:lstStyle/>
              <a:p>
                <a:r>
                  <a:rPr lang="en-IE" sz="2800" b="1" dirty="0" smtClean="0">
                    <a:solidFill>
                      <a:schemeClr val="accent6"/>
                    </a:solidFill>
                    <a:latin typeface="Cambria" panose="02040503050406030204" pitchFamily="18" charset="0"/>
                  </a:rPr>
                  <a:t>=  </a:t>
                </a:r>
                <a14:m>
                  <m:oMath xmlns:m="http://schemas.openxmlformats.org/officeDocument/2006/math">
                    <m:rad>
                      <m:radPr>
                        <m:degHide m:val="on"/>
                        <m:ctrlPr>
                          <a:rPr lang="en-IE" sz="2800" b="1" i="1" smtClean="0">
                            <a:solidFill>
                              <a:schemeClr val="accent6"/>
                            </a:solidFill>
                            <a:latin typeface="Cambria Math" panose="02040503050406030204" pitchFamily="18" charset="0"/>
                          </a:rPr>
                        </m:ctrlPr>
                      </m:radPr>
                      <m:deg/>
                      <m:e>
                        <m:r>
                          <a:rPr lang="en-IE" sz="2800" b="1" i="1" smtClean="0">
                            <a:solidFill>
                              <a:schemeClr val="accent6"/>
                            </a:solidFill>
                            <a:latin typeface="Cambria Math"/>
                          </a:rPr>
                          <m:t>𝟓</m:t>
                        </m:r>
                        <m:r>
                          <a:rPr lang="en-IE" sz="2800" b="1" i="1" smtClean="0">
                            <a:solidFill>
                              <a:schemeClr val="accent6"/>
                            </a:solidFill>
                            <a:latin typeface="Cambria Math"/>
                          </a:rPr>
                          <m:t> </m:t>
                        </m:r>
                      </m:e>
                    </m:rad>
                  </m:oMath>
                </a14:m>
                <a:r>
                  <a:rPr lang="en-IE" sz="2800" b="1" dirty="0" smtClean="0">
                    <a:solidFill>
                      <a:schemeClr val="accent6"/>
                    </a:solidFill>
                    <a:latin typeface="Cambria" panose="02040503050406030204" pitchFamily="18" charset="0"/>
                  </a:rPr>
                  <a:t>+</a:t>
                </a:r>
                <a14:m>
                  <m:oMath xmlns:m="http://schemas.openxmlformats.org/officeDocument/2006/math">
                    <m:rad>
                      <m:radPr>
                        <m:degHide m:val="on"/>
                        <m:ctrlPr>
                          <a:rPr lang="en-IE" sz="2800" b="1" i="1" dirty="0" smtClean="0">
                            <a:solidFill>
                              <a:schemeClr val="accent6"/>
                            </a:solidFill>
                            <a:latin typeface="Cambria Math" panose="02040503050406030204" pitchFamily="18" charset="0"/>
                          </a:rPr>
                        </m:ctrlPr>
                      </m:radPr>
                      <m:deg/>
                      <m:e>
                        <m:r>
                          <a:rPr lang="en-IE" sz="2800" b="1" i="1" dirty="0" smtClean="0">
                            <a:solidFill>
                              <a:schemeClr val="accent6"/>
                            </a:solidFill>
                            <a:latin typeface="Cambria Math"/>
                          </a:rPr>
                          <m:t>𝟓</m:t>
                        </m:r>
                      </m:e>
                    </m:rad>
                  </m:oMath>
                </a14:m>
                <a:endParaRPr lang="en-IE" sz="2800" b="1" dirty="0">
                  <a:solidFill>
                    <a:schemeClr val="accent6"/>
                  </a:solidFill>
                  <a:latin typeface="Cambria" panose="02040503050406030204" pitchFamily="18" charset="0"/>
                </a:endParaRPr>
              </a:p>
              <a:p>
                <a:endParaRPr lang="en-IE" sz="2800" dirty="0" smtClean="0">
                  <a:latin typeface="Cambria" panose="020405030504060302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623466" y="4502435"/>
                <a:ext cx="1747979" cy="999056"/>
              </a:xfrm>
              <a:prstGeom prst="rect">
                <a:avLst/>
              </a:prstGeom>
              <a:blipFill rotWithShape="1">
                <a:blip r:embed="rId6"/>
                <a:stretch>
                  <a:fillRect l="-6969" t="-1840"/>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659585" y="2055526"/>
                <a:ext cx="713849" cy="5827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sz="2800" b="1" i="1" smtClean="0">
                              <a:solidFill>
                                <a:schemeClr val="accent6"/>
                              </a:solidFill>
                              <a:latin typeface="Cambria Math" panose="02040503050406030204" pitchFamily="18" charset="0"/>
                            </a:rPr>
                          </m:ctrlPr>
                        </m:radPr>
                        <m:deg/>
                        <m:e>
                          <m:r>
                            <a:rPr lang="en-IE" sz="2800" b="1" i="1" smtClean="0">
                              <a:solidFill>
                                <a:schemeClr val="accent6"/>
                              </a:solidFill>
                              <a:latin typeface="Cambria Math"/>
                            </a:rPr>
                            <m:t>𝟓</m:t>
                          </m:r>
                        </m:e>
                      </m:rad>
                    </m:oMath>
                  </m:oMathPara>
                </a14:m>
                <a:endParaRPr lang="en-IE" sz="2800" b="1" dirty="0" smtClean="0">
                  <a:solidFill>
                    <a:schemeClr val="accent6"/>
                  </a:solidFill>
                  <a:latin typeface="Cambria" panose="020405030504060302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659585" y="2055526"/>
                <a:ext cx="713849" cy="582724"/>
              </a:xfrm>
              <a:prstGeom prst="rect">
                <a:avLst/>
              </a:prstGeom>
              <a:blipFill rotWithShape="1">
                <a:blip r:embed="rId7"/>
                <a:stretch>
                  <a:fillRect/>
                </a:stretch>
              </a:blipFill>
            </p:spPr>
            <p:txBody>
              <a:bodyPr/>
              <a:lstStyle/>
              <a:p>
                <a:r>
                  <a:rPr lang="en-IE">
                    <a:noFill/>
                  </a:rPr>
                  <a:t> </a:t>
                </a:r>
              </a:p>
            </p:txBody>
          </p:sp>
        </mc:Fallback>
      </mc:AlternateContent>
      <p:sp>
        <p:nvSpPr>
          <p:cNvPr id="10" name="TextBox 9"/>
          <p:cNvSpPr txBox="1"/>
          <p:nvPr/>
        </p:nvSpPr>
        <p:spPr>
          <a:xfrm>
            <a:off x="912856" y="3752935"/>
            <a:ext cx="2345322" cy="584775"/>
          </a:xfrm>
          <a:prstGeom prst="rect">
            <a:avLst/>
          </a:prstGeom>
          <a:noFill/>
        </p:spPr>
        <p:txBody>
          <a:bodyPr wrap="none" rtlCol="0">
            <a:spAutoFit/>
          </a:bodyPr>
          <a:lstStyle/>
          <a:p>
            <a:r>
              <a:rPr lang="en-IE" sz="3200" b="1" u="sng" dirty="0" smtClean="0">
                <a:solidFill>
                  <a:srgbClr val="00B050"/>
                </a:solidFill>
                <a:latin typeface="Cambria" panose="02040503050406030204" pitchFamily="18" charset="0"/>
              </a:rPr>
              <a:t>Graphically</a:t>
            </a:r>
          </a:p>
        </p:txBody>
      </p:sp>
      <p:sp>
        <p:nvSpPr>
          <p:cNvPr id="16" name="TextBox 15"/>
          <p:cNvSpPr txBox="1"/>
          <p:nvPr/>
        </p:nvSpPr>
        <p:spPr>
          <a:xfrm>
            <a:off x="4969599" y="3687624"/>
            <a:ext cx="2656305" cy="584775"/>
          </a:xfrm>
          <a:prstGeom prst="rect">
            <a:avLst/>
          </a:prstGeom>
          <a:noFill/>
        </p:spPr>
        <p:txBody>
          <a:bodyPr wrap="none" rtlCol="0">
            <a:spAutoFit/>
          </a:bodyPr>
          <a:lstStyle/>
          <a:p>
            <a:r>
              <a:rPr lang="en-IE" sz="3200" b="1" u="sng" dirty="0" smtClean="0">
                <a:solidFill>
                  <a:srgbClr val="00B050"/>
                </a:solidFill>
                <a:latin typeface="Cambria" panose="02040503050406030204" pitchFamily="18" charset="0"/>
              </a:rPr>
              <a:t>Algebraically</a:t>
            </a:r>
          </a:p>
        </p:txBody>
      </p:sp>
      <mc:AlternateContent xmlns:mc="http://schemas.openxmlformats.org/markup-compatibility/2006" xmlns:a14="http://schemas.microsoft.com/office/drawing/2010/main">
        <mc:Choice Requires="a14">
          <p:sp>
            <p:nvSpPr>
              <p:cNvPr id="19" name="TextBox 18"/>
              <p:cNvSpPr txBox="1"/>
              <p:nvPr/>
            </p:nvSpPr>
            <p:spPr>
              <a:xfrm>
                <a:off x="4969600" y="4792290"/>
                <a:ext cx="3142606" cy="568169"/>
              </a:xfrm>
              <a:prstGeom prst="rect">
                <a:avLst/>
              </a:prstGeom>
              <a:noFill/>
            </p:spPr>
            <p:txBody>
              <a:bodyPr wrap="square" rtlCol="0">
                <a:spAutoFit/>
              </a:bodyPr>
              <a:lstStyle/>
              <a:p>
                <a14:m>
                  <m:oMath xmlns:m="http://schemas.openxmlformats.org/officeDocument/2006/math">
                    <m:rad>
                      <m:radPr>
                        <m:degHide m:val="on"/>
                        <m:ctrlPr>
                          <a:rPr lang="en-IE" sz="2800" b="1" i="1">
                            <a:solidFill>
                              <a:schemeClr val="accent6"/>
                            </a:solidFill>
                            <a:latin typeface="Cambria Math" panose="02040503050406030204" pitchFamily="18" charset="0"/>
                          </a:rPr>
                        </m:ctrlPr>
                      </m:radPr>
                      <m:deg/>
                      <m:e>
                        <m:r>
                          <a:rPr lang="en-IE" sz="2800" b="1" i="1">
                            <a:solidFill>
                              <a:schemeClr val="accent6"/>
                            </a:solidFill>
                            <a:latin typeface="Cambria Math"/>
                          </a:rPr>
                          <m:t>𝟐𝟎</m:t>
                        </m:r>
                      </m:e>
                    </m:rad>
                  </m:oMath>
                </a14:m>
                <a:r>
                  <a:rPr lang="en-IE" sz="2800" b="1" dirty="0">
                    <a:solidFill>
                      <a:schemeClr val="accent6"/>
                    </a:solidFill>
                    <a:latin typeface="Cambria" panose="02040503050406030204" pitchFamily="18" charset="0"/>
                  </a:rPr>
                  <a:t> </a:t>
                </a:r>
                <a:r>
                  <a:rPr lang="en-IE" sz="2800" b="1" dirty="0" smtClean="0">
                    <a:solidFill>
                      <a:schemeClr val="accent6"/>
                    </a:solidFill>
                    <a:latin typeface="Cambria" panose="02040503050406030204" pitchFamily="18" charset="0"/>
                  </a:rPr>
                  <a:t>       = </a:t>
                </a:r>
                <a14:m>
                  <m:oMath xmlns:m="http://schemas.openxmlformats.org/officeDocument/2006/math">
                    <m:rad>
                      <m:radPr>
                        <m:degHide m:val="on"/>
                        <m:ctrlPr>
                          <a:rPr lang="en-IE" sz="2800" b="1" i="1" smtClean="0">
                            <a:solidFill>
                              <a:schemeClr val="accent6"/>
                            </a:solidFill>
                            <a:latin typeface="Cambria Math" panose="02040503050406030204" pitchFamily="18" charset="0"/>
                          </a:rPr>
                        </m:ctrlPr>
                      </m:radPr>
                      <m:deg/>
                      <m:e>
                        <m:r>
                          <a:rPr lang="en-IE" sz="2800" b="1" i="1" smtClean="0">
                            <a:solidFill>
                              <a:schemeClr val="accent6"/>
                            </a:solidFill>
                            <a:latin typeface="Cambria Math"/>
                          </a:rPr>
                          <m:t>𝟒</m:t>
                        </m:r>
                        <m:r>
                          <a:rPr lang="en-IE" sz="2800" b="1" i="1" smtClean="0">
                            <a:solidFill>
                              <a:schemeClr val="accent6"/>
                            </a:solidFill>
                            <a:latin typeface="Cambria Math"/>
                          </a:rPr>
                          <m:t>  </m:t>
                        </m:r>
                      </m:e>
                    </m:rad>
                  </m:oMath>
                </a14:m>
                <a:r>
                  <a:rPr lang="en-IE" sz="2800" b="1" dirty="0" smtClean="0">
                    <a:solidFill>
                      <a:schemeClr val="accent6"/>
                    </a:solidFill>
                    <a:latin typeface="Cambria" panose="02040503050406030204" pitchFamily="18" charset="0"/>
                  </a:rPr>
                  <a:t> </a:t>
                </a:r>
                <a14:m>
                  <m:oMath xmlns:m="http://schemas.openxmlformats.org/officeDocument/2006/math">
                    <m:rad>
                      <m:radPr>
                        <m:degHide m:val="on"/>
                        <m:ctrlPr>
                          <a:rPr lang="en-IE" sz="2800" b="1" i="1" smtClean="0">
                            <a:solidFill>
                              <a:schemeClr val="accent6"/>
                            </a:solidFill>
                            <a:latin typeface="Cambria Math" panose="02040503050406030204" pitchFamily="18" charset="0"/>
                          </a:rPr>
                        </m:ctrlPr>
                      </m:radPr>
                      <m:deg/>
                      <m:e>
                        <m:r>
                          <a:rPr lang="en-IE" sz="2800" b="1" i="1" smtClean="0">
                            <a:solidFill>
                              <a:schemeClr val="accent6"/>
                            </a:solidFill>
                            <a:latin typeface="Cambria Math"/>
                          </a:rPr>
                          <m:t>𝟓</m:t>
                        </m:r>
                        <m:r>
                          <a:rPr lang="en-IE" sz="2800" b="1" i="1" smtClean="0">
                            <a:solidFill>
                              <a:schemeClr val="accent6"/>
                            </a:solidFill>
                            <a:latin typeface="Cambria Math"/>
                          </a:rPr>
                          <m:t> </m:t>
                        </m:r>
                      </m:e>
                    </m:rad>
                  </m:oMath>
                </a14:m>
                <a:r>
                  <a:rPr lang="en-IE" sz="2800" b="1" dirty="0" smtClean="0">
                    <a:solidFill>
                      <a:schemeClr val="accent6"/>
                    </a:solidFill>
                    <a:latin typeface="Cambria" panose="02040503050406030204" pitchFamily="18" charset="0"/>
                  </a:rPr>
                  <a:t> </a:t>
                </a:r>
              </a:p>
            </p:txBody>
          </p:sp>
        </mc:Choice>
        <mc:Fallback xmlns="">
          <p:sp>
            <p:nvSpPr>
              <p:cNvPr id="19" name="TextBox 18"/>
              <p:cNvSpPr txBox="1">
                <a:spLocks noRot="1" noChangeAspect="1" noMove="1" noResize="1" noEditPoints="1" noAdjustHandles="1" noChangeArrowheads="1" noChangeShapeType="1" noTextEdit="1"/>
              </p:cNvSpPr>
              <p:nvPr/>
            </p:nvSpPr>
            <p:spPr>
              <a:xfrm>
                <a:off x="4969600" y="4792290"/>
                <a:ext cx="3142606" cy="568169"/>
              </a:xfrm>
              <a:prstGeom prst="rect">
                <a:avLst/>
              </a:prstGeom>
              <a:blipFill rotWithShape="1">
                <a:blip r:embed="rId8"/>
                <a:stretch>
                  <a:fillRect t="-3226" b="-29032"/>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549530" y="5283485"/>
                <a:ext cx="928652" cy="57394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sz="2800" b="1" i="1" smtClean="0">
                              <a:solidFill>
                                <a:schemeClr val="accent6"/>
                              </a:solidFill>
                              <a:latin typeface="Cambria Math" panose="02040503050406030204" pitchFamily="18" charset="0"/>
                            </a:rPr>
                          </m:ctrlPr>
                        </m:radPr>
                        <m:deg/>
                        <m:e>
                          <m:r>
                            <a:rPr lang="en-IE" sz="2800" b="1" i="1" smtClean="0">
                              <a:solidFill>
                                <a:schemeClr val="accent6"/>
                              </a:solidFill>
                              <a:latin typeface="Cambria Math"/>
                            </a:rPr>
                            <m:t>𝟐𝟎</m:t>
                          </m:r>
                        </m:e>
                      </m:rad>
                    </m:oMath>
                  </m:oMathPara>
                </a14:m>
                <a:endParaRPr lang="en-IE" sz="2800" b="1" dirty="0" smtClean="0">
                  <a:solidFill>
                    <a:schemeClr val="accent6"/>
                  </a:solidFill>
                  <a:latin typeface="Cambria" panose="02040503050406030204" pitchFamily="18"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549530" y="5283485"/>
                <a:ext cx="928652" cy="573940"/>
              </a:xfrm>
              <a:prstGeom prst="rect">
                <a:avLst/>
              </a:prstGeom>
              <a:blipFill rotWithShape="1">
                <a:blip r:embed="rId9"/>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1623466" y="5283485"/>
                <a:ext cx="1377493" cy="999056"/>
              </a:xfrm>
              <a:prstGeom prst="rect">
                <a:avLst/>
              </a:prstGeom>
              <a:noFill/>
            </p:spPr>
            <p:txBody>
              <a:bodyPr wrap="none" rtlCol="0">
                <a:spAutoFit/>
              </a:bodyPr>
              <a:lstStyle/>
              <a:p>
                <a:r>
                  <a:rPr lang="en-IE" sz="2800" b="1" dirty="0" smtClean="0">
                    <a:solidFill>
                      <a:schemeClr val="accent6"/>
                    </a:solidFill>
                    <a:latin typeface="Cambria" panose="02040503050406030204" pitchFamily="18" charset="0"/>
                  </a:rPr>
                  <a:t>=  </a:t>
                </a:r>
                <a14:m>
                  <m:oMath xmlns:m="http://schemas.openxmlformats.org/officeDocument/2006/math">
                    <m:r>
                      <a:rPr lang="en-IE" sz="2800" b="1" i="0" smtClean="0">
                        <a:solidFill>
                          <a:schemeClr val="accent6"/>
                        </a:solidFill>
                        <a:latin typeface="Cambria Math"/>
                      </a:rPr>
                      <m:t>  </m:t>
                    </m:r>
                    <m:r>
                      <a:rPr lang="en-IE" sz="2800" b="1" i="0" smtClean="0">
                        <a:solidFill>
                          <a:schemeClr val="accent6"/>
                        </a:solidFill>
                        <a:latin typeface="Cambria Math"/>
                      </a:rPr>
                      <m:t>𝟐</m:t>
                    </m:r>
                    <m:rad>
                      <m:radPr>
                        <m:degHide m:val="on"/>
                        <m:ctrlPr>
                          <a:rPr lang="en-IE" sz="2800" b="1" i="1" smtClean="0">
                            <a:solidFill>
                              <a:schemeClr val="accent6"/>
                            </a:solidFill>
                            <a:latin typeface="Cambria Math" panose="02040503050406030204" pitchFamily="18" charset="0"/>
                          </a:rPr>
                        </m:ctrlPr>
                      </m:radPr>
                      <m:deg/>
                      <m:e>
                        <m:r>
                          <a:rPr lang="en-IE" sz="2800" b="1" i="1" smtClean="0">
                            <a:solidFill>
                              <a:schemeClr val="accent6"/>
                            </a:solidFill>
                            <a:latin typeface="Cambria Math"/>
                          </a:rPr>
                          <m:t>𝟓</m:t>
                        </m:r>
                      </m:e>
                    </m:rad>
                  </m:oMath>
                </a14:m>
                <a:endParaRPr lang="en-IE" sz="2800" b="1" dirty="0">
                  <a:solidFill>
                    <a:schemeClr val="accent6"/>
                  </a:solidFill>
                  <a:latin typeface="Cambria" panose="02040503050406030204" pitchFamily="18" charset="0"/>
                </a:endParaRPr>
              </a:p>
              <a:p>
                <a:endParaRPr lang="en-IE" sz="2800" dirty="0" smtClean="0">
                  <a:latin typeface="Cambria" panose="02040503050406030204" pitchFamily="18"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1623466" y="5283485"/>
                <a:ext cx="1377493" cy="999056"/>
              </a:xfrm>
              <a:prstGeom prst="rect">
                <a:avLst/>
              </a:prstGeom>
              <a:blipFill rotWithShape="1">
                <a:blip r:embed="rId10"/>
                <a:stretch>
                  <a:fillRect l="-8850" t="-1829"/>
                </a:stretch>
              </a:blipFill>
            </p:spPr>
            <p:txBody>
              <a:bodyPr/>
              <a:lstStyle/>
              <a:p>
                <a:r>
                  <a:rPr lang="en-IE">
                    <a:noFill/>
                  </a:rPr>
                  <a:t> </a:t>
                </a:r>
              </a:p>
            </p:txBody>
          </p:sp>
        </mc:Fallback>
      </mc:AlternateContent>
      <p:cxnSp>
        <p:nvCxnSpPr>
          <p:cNvPr id="24" name="Straight Connector 23"/>
          <p:cNvCxnSpPr/>
          <p:nvPr/>
        </p:nvCxnSpPr>
        <p:spPr bwMode="auto">
          <a:xfrm>
            <a:off x="4094290" y="4051562"/>
            <a:ext cx="0" cy="1928619"/>
          </a:xfrm>
          <a:prstGeom prst="line">
            <a:avLst/>
          </a:prstGeom>
          <a:solidFill>
            <a:schemeClr val="hlink">
              <a:alpha val="64999"/>
            </a:schemeClr>
          </a:solidFill>
          <a:ln w="60325" cap="flat" cmpd="sng" algn="ctr">
            <a:solidFill>
              <a:srgbClr val="00B050"/>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26" name="TextBox 25"/>
              <p:cNvSpPr txBox="1"/>
              <p:nvPr/>
            </p:nvSpPr>
            <p:spPr>
              <a:xfrm>
                <a:off x="5064380" y="4178585"/>
                <a:ext cx="928652" cy="57394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sz="2800" b="1" i="1" smtClean="0">
                              <a:solidFill>
                                <a:schemeClr val="accent6"/>
                              </a:solidFill>
                              <a:latin typeface="Cambria Math" panose="02040503050406030204" pitchFamily="18" charset="0"/>
                            </a:rPr>
                          </m:ctrlPr>
                        </m:radPr>
                        <m:deg/>
                        <m:e>
                          <m:r>
                            <a:rPr lang="en-IE" sz="2800" b="1" i="1" smtClean="0">
                              <a:solidFill>
                                <a:schemeClr val="accent6"/>
                              </a:solidFill>
                              <a:latin typeface="Cambria Math"/>
                            </a:rPr>
                            <m:t>𝟐𝟎</m:t>
                          </m:r>
                        </m:e>
                      </m:rad>
                    </m:oMath>
                  </m:oMathPara>
                </a14:m>
                <a:endParaRPr lang="en-IE" sz="2800" b="1" dirty="0" smtClean="0">
                  <a:solidFill>
                    <a:schemeClr val="accent6"/>
                  </a:solidFill>
                  <a:latin typeface="Cambria" panose="02040503050406030204" pitchFamily="18"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5064380" y="4178585"/>
                <a:ext cx="928652" cy="573940"/>
              </a:xfrm>
              <a:prstGeom prst="rect">
                <a:avLst/>
              </a:prstGeom>
              <a:blipFill rotWithShape="1">
                <a:blip r:embed="rId11"/>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5696261" y="4178585"/>
                <a:ext cx="2032747" cy="999056"/>
              </a:xfrm>
              <a:prstGeom prst="rect">
                <a:avLst/>
              </a:prstGeom>
              <a:noFill/>
            </p:spPr>
            <p:txBody>
              <a:bodyPr wrap="square" rtlCol="0">
                <a:spAutoFit/>
              </a:bodyPr>
              <a:lstStyle/>
              <a:p>
                <a:r>
                  <a:rPr lang="en-IE" sz="2800" b="1" dirty="0" smtClean="0">
                    <a:solidFill>
                      <a:schemeClr val="accent6"/>
                    </a:solidFill>
                    <a:latin typeface="Cambria" panose="02040503050406030204" pitchFamily="18" charset="0"/>
                  </a:rPr>
                  <a:t>       = </a:t>
                </a:r>
                <a14:m>
                  <m:oMath xmlns:m="http://schemas.openxmlformats.org/officeDocument/2006/math">
                    <m:r>
                      <a:rPr lang="en-IE" sz="2800" b="1" i="0" smtClean="0">
                        <a:solidFill>
                          <a:schemeClr val="accent6"/>
                        </a:solidFill>
                        <a:latin typeface="Cambria Math"/>
                      </a:rPr>
                      <m:t>  </m:t>
                    </m:r>
                    <m:r>
                      <a:rPr lang="en-IE" sz="2800" b="1" i="0" smtClean="0">
                        <a:solidFill>
                          <a:schemeClr val="accent6"/>
                        </a:solidFill>
                        <a:latin typeface="Cambria Math"/>
                      </a:rPr>
                      <m:t>𝟐</m:t>
                    </m:r>
                    <m:rad>
                      <m:radPr>
                        <m:degHide m:val="on"/>
                        <m:ctrlPr>
                          <a:rPr lang="en-IE" sz="2800" b="1" i="1" smtClean="0">
                            <a:solidFill>
                              <a:schemeClr val="accent6"/>
                            </a:solidFill>
                            <a:latin typeface="Cambria Math" panose="02040503050406030204" pitchFamily="18" charset="0"/>
                          </a:rPr>
                        </m:ctrlPr>
                      </m:radPr>
                      <m:deg/>
                      <m:e>
                        <m:r>
                          <a:rPr lang="en-IE" sz="2800" b="1" i="1" smtClean="0">
                            <a:solidFill>
                              <a:schemeClr val="accent6"/>
                            </a:solidFill>
                            <a:latin typeface="Cambria Math"/>
                          </a:rPr>
                          <m:t>𝟓</m:t>
                        </m:r>
                      </m:e>
                    </m:rad>
                  </m:oMath>
                </a14:m>
                <a:endParaRPr lang="en-IE" sz="2800" b="1" dirty="0">
                  <a:solidFill>
                    <a:schemeClr val="accent6"/>
                  </a:solidFill>
                  <a:latin typeface="Cambria" panose="02040503050406030204" pitchFamily="18" charset="0"/>
                </a:endParaRPr>
              </a:p>
              <a:p>
                <a:endParaRPr lang="en-IE" sz="2800" dirty="0" smtClean="0">
                  <a:latin typeface="Cambria" panose="02040503050406030204" pitchFamily="18"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5696261" y="4178585"/>
                <a:ext cx="2032747" cy="999056"/>
              </a:xfrm>
              <a:prstGeom prst="rect">
                <a:avLst/>
              </a:prstGeom>
              <a:blipFill rotWithShape="1">
                <a:blip r:embed="rId12"/>
                <a:stretch>
                  <a:fillRect t="-1829"/>
                </a:stretch>
              </a:blipFill>
            </p:spPr>
            <p:txBody>
              <a:bodyPr/>
              <a:lstStyle/>
              <a:p>
                <a:r>
                  <a:rPr lang="en-IE">
                    <a:noFill/>
                  </a:rPr>
                  <a:t> </a:t>
                </a:r>
              </a:p>
            </p:txBody>
          </p:sp>
        </mc:Fallback>
      </mc:AlternateContent>
      <p:sp>
        <p:nvSpPr>
          <p:cNvPr id="28" name="Oval 27"/>
          <p:cNvSpPr/>
          <p:nvPr/>
        </p:nvSpPr>
        <p:spPr>
          <a:xfrm>
            <a:off x="6624007" y="4289327"/>
            <a:ext cx="558510" cy="388786"/>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mc:AlternateContent xmlns:mc="http://schemas.openxmlformats.org/markup-compatibility/2006" xmlns:a14="http://schemas.microsoft.com/office/drawing/2010/main">
        <mc:Choice Requires="a14">
          <p:sp>
            <p:nvSpPr>
              <p:cNvPr id="29" name="TextBox 28"/>
              <p:cNvSpPr txBox="1"/>
              <p:nvPr/>
            </p:nvSpPr>
            <p:spPr>
              <a:xfrm>
                <a:off x="4904169" y="5490296"/>
                <a:ext cx="3155607" cy="568169"/>
              </a:xfrm>
              <a:prstGeom prst="rect">
                <a:avLst/>
              </a:prstGeom>
              <a:noFill/>
            </p:spPr>
            <p:txBody>
              <a:bodyPr wrap="none" rtlCol="0">
                <a:spAutoFit/>
              </a:bodyPr>
              <a:lstStyle/>
              <a:p>
                <a14:m>
                  <m:oMath xmlns:m="http://schemas.openxmlformats.org/officeDocument/2006/math">
                    <m:rad>
                      <m:radPr>
                        <m:degHide m:val="on"/>
                        <m:ctrlPr>
                          <a:rPr lang="en-IE" sz="2800" b="1" i="1" smtClean="0">
                            <a:solidFill>
                              <a:schemeClr val="accent6"/>
                            </a:solidFill>
                            <a:latin typeface="Cambria Math" panose="02040503050406030204" pitchFamily="18" charset="0"/>
                          </a:rPr>
                        </m:ctrlPr>
                      </m:radPr>
                      <m:deg/>
                      <m:e>
                        <m:r>
                          <a:rPr lang="en-IE" sz="2800" b="1" i="1" smtClean="0">
                            <a:solidFill>
                              <a:schemeClr val="accent6"/>
                            </a:solidFill>
                            <a:latin typeface="Cambria Math"/>
                          </a:rPr>
                          <m:t>𝟒</m:t>
                        </m:r>
                        <m:r>
                          <a:rPr lang="en-IE" sz="2800" b="1" i="1" smtClean="0">
                            <a:solidFill>
                              <a:schemeClr val="accent6"/>
                            </a:solidFill>
                            <a:latin typeface="Cambria Math"/>
                          </a:rPr>
                          <m:t> </m:t>
                        </m:r>
                        <m:r>
                          <a:rPr lang="en-IE" sz="2800" b="1" i="1" smtClean="0">
                            <a:solidFill>
                              <a:schemeClr val="accent6"/>
                            </a:solidFill>
                            <a:latin typeface="Cambria Math"/>
                          </a:rPr>
                          <m:t>𝑿</m:t>
                        </m:r>
                        <m:r>
                          <a:rPr lang="en-IE" sz="2800" b="1" i="1" smtClean="0">
                            <a:solidFill>
                              <a:schemeClr val="accent6"/>
                            </a:solidFill>
                            <a:latin typeface="Cambria Math"/>
                          </a:rPr>
                          <m:t> </m:t>
                        </m:r>
                        <m:r>
                          <a:rPr lang="en-IE" sz="2800" b="1" i="1" smtClean="0">
                            <a:solidFill>
                              <a:schemeClr val="accent6"/>
                            </a:solidFill>
                            <a:latin typeface="Cambria Math"/>
                          </a:rPr>
                          <m:t>𝟓</m:t>
                        </m:r>
                      </m:e>
                    </m:rad>
                  </m:oMath>
                </a14:m>
                <a:r>
                  <a:rPr lang="en-IE" sz="2800" b="1" dirty="0">
                    <a:solidFill>
                      <a:schemeClr val="accent6"/>
                    </a:solidFill>
                    <a:latin typeface="Cambria" panose="02040503050406030204" pitchFamily="18" charset="0"/>
                  </a:rPr>
                  <a:t> </a:t>
                </a:r>
                <a:r>
                  <a:rPr lang="en-IE" sz="2800" b="1" dirty="0" smtClean="0">
                    <a:solidFill>
                      <a:schemeClr val="accent6"/>
                    </a:solidFill>
                    <a:latin typeface="Cambria" panose="02040503050406030204" pitchFamily="18" charset="0"/>
                  </a:rPr>
                  <a:t>   = </a:t>
                </a:r>
                <a14:m>
                  <m:oMath xmlns:m="http://schemas.openxmlformats.org/officeDocument/2006/math">
                    <m:rad>
                      <m:radPr>
                        <m:degHide m:val="on"/>
                        <m:ctrlPr>
                          <a:rPr lang="en-IE" sz="2800" b="1" i="1" smtClean="0">
                            <a:solidFill>
                              <a:schemeClr val="accent6"/>
                            </a:solidFill>
                            <a:latin typeface="Cambria Math" panose="02040503050406030204" pitchFamily="18" charset="0"/>
                          </a:rPr>
                        </m:ctrlPr>
                      </m:radPr>
                      <m:deg/>
                      <m:e>
                        <m:r>
                          <a:rPr lang="en-IE" sz="2800" b="1" i="1" smtClean="0">
                            <a:solidFill>
                              <a:schemeClr val="accent6"/>
                            </a:solidFill>
                            <a:latin typeface="Cambria Math"/>
                          </a:rPr>
                          <m:t>𝟒</m:t>
                        </m:r>
                        <m:r>
                          <a:rPr lang="en-IE" sz="2800" b="1" i="1" smtClean="0">
                            <a:solidFill>
                              <a:schemeClr val="accent6"/>
                            </a:solidFill>
                            <a:latin typeface="Cambria Math"/>
                          </a:rPr>
                          <m:t>  </m:t>
                        </m:r>
                      </m:e>
                    </m:rad>
                  </m:oMath>
                </a14:m>
                <a:r>
                  <a:rPr lang="en-IE" sz="2800" b="1" dirty="0" smtClean="0">
                    <a:solidFill>
                      <a:schemeClr val="accent6"/>
                    </a:solidFill>
                    <a:latin typeface="Cambria" panose="02040503050406030204" pitchFamily="18" charset="0"/>
                  </a:rPr>
                  <a:t> </a:t>
                </a:r>
                <a14:m>
                  <m:oMath xmlns:m="http://schemas.openxmlformats.org/officeDocument/2006/math">
                    <m:rad>
                      <m:radPr>
                        <m:degHide m:val="on"/>
                        <m:ctrlPr>
                          <a:rPr lang="en-IE" sz="2800" b="1" i="1" smtClean="0">
                            <a:solidFill>
                              <a:schemeClr val="accent6"/>
                            </a:solidFill>
                            <a:latin typeface="Cambria Math" panose="02040503050406030204" pitchFamily="18" charset="0"/>
                          </a:rPr>
                        </m:ctrlPr>
                      </m:radPr>
                      <m:deg/>
                      <m:e>
                        <m:r>
                          <a:rPr lang="en-IE" sz="2800" b="1" i="1" smtClean="0">
                            <a:solidFill>
                              <a:schemeClr val="accent6"/>
                            </a:solidFill>
                            <a:latin typeface="Cambria Math"/>
                          </a:rPr>
                          <m:t>𝟓</m:t>
                        </m:r>
                        <m:r>
                          <a:rPr lang="en-IE" sz="2800" b="1" i="1" smtClean="0">
                            <a:solidFill>
                              <a:schemeClr val="accent6"/>
                            </a:solidFill>
                            <a:latin typeface="Cambria Math"/>
                          </a:rPr>
                          <m:t> </m:t>
                        </m:r>
                      </m:e>
                    </m:rad>
                  </m:oMath>
                </a14:m>
                <a:r>
                  <a:rPr lang="en-IE" sz="2800" b="1" dirty="0" smtClean="0">
                    <a:solidFill>
                      <a:schemeClr val="accent6"/>
                    </a:solidFill>
                    <a:latin typeface="Cambria" panose="02040503050406030204" pitchFamily="18" charset="0"/>
                  </a:rPr>
                  <a:t> </a:t>
                </a:r>
              </a:p>
            </p:txBody>
          </p:sp>
        </mc:Choice>
        <mc:Fallback xmlns="">
          <p:sp>
            <p:nvSpPr>
              <p:cNvPr id="29" name="TextBox 28"/>
              <p:cNvSpPr txBox="1">
                <a:spLocks noRot="1" noChangeAspect="1" noMove="1" noResize="1" noEditPoints="1" noAdjustHandles="1" noChangeArrowheads="1" noChangeShapeType="1" noTextEdit="1"/>
              </p:cNvSpPr>
              <p:nvPr/>
            </p:nvSpPr>
            <p:spPr>
              <a:xfrm>
                <a:off x="4904169" y="5490296"/>
                <a:ext cx="3155607" cy="568169"/>
              </a:xfrm>
              <a:prstGeom prst="rect">
                <a:avLst/>
              </a:prstGeom>
              <a:blipFill rotWithShape="1">
                <a:blip r:embed="rId13"/>
                <a:stretch>
                  <a:fillRect t="-3226" b="-29032"/>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5291147" y="6058465"/>
                <a:ext cx="2772490" cy="568297"/>
              </a:xfrm>
              <a:prstGeom prst="rect">
                <a:avLst/>
              </a:prstGeom>
              <a:noFill/>
            </p:spPr>
            <p:txBody>
              <a:bodyPr wrap="none" rtlCol="0">
                <a:spAutoFit/>
              </a:bodyPr>
              <a:lstStyle/>
              <a:p>
                <a14:m>
                  <m:oMath xmlns:m="http://schemas.openxmlformats.org/officeDocument/2006/math">
                    <m:rad>
                      <m:radPr>
                        <m:degHide m:val="on"/>
                        <m:ctrlPr>
                          <a:rPr lang="en-IE" sz="2800" b="1" i="1" smtClean="0">
                            <a:solidFill>
                              <a:schemeClr val="accent6"/>
                            </a:solidFill>
                            <a:latin typeface="Cambria Math" panose="02040503050406030204" pitchFamily="18" charset="0"/>
                          </a:rPr>
                        </m:ctrlPr>
                      </m:radPr>
                      <m:deg/>
                      <m:e>
                        <m:r>
                          <a:rPr lang="en-IE" sz="2800" b="1" i="1" smtClean="0">
                            <a:solidFill>
                              <a:schemeClr val="accent6"/>
                            </a:solidFill>
                            <a:latin typeface="Cambria Math"/>
                          </a:rPr>
                          <m:t>𝒂𝒃</m:t>
                        </m:r>
                      </m:e>
                    </m:rad>
                  </m:oMath>
                </a14:m>
                <a:r>
                  <a:rPr lang="en-IE" sz="2800" b="1" dirty="0">
                    <a:solidFill>
                      <a:schemeClr val="accent6"/>
                    </a:solidFill>
                    <a:latin typeface="Cambria" panose="02040503050406030204" pitchFamily="18" charset="0"/>
                  </a:rPr>
                  <a:t> </a:t>
                </a:r>
                <a:r>
                  <a:rPr lang="en-IE" sz="2800" b="1" dirty="0" smtClean="0">
                    <a:solidFill>
                      <a:schemeClr val="accent6"/>
                    </a:solidFill>
                    <a:latin typeface="Cambria" panose="02040503050406030204" pitchFamily="18" charset="0"/>
                  </a:rPr>
                  <a:t>   = </a:t>
                </a:r>
                <a14:m>
                  <m:oMath xmlns:m="http://schemas.openxmlformats.org/officeDocument/2006/math">
                    <m:rad>
                      <m:radPr>
                        <m:degHide m:val="on"/>
                        <m:ctrlPr>
                          <a:rPr lang="en-IE" sz="2800" b="1" i="1" smtClean="0">
                            <a:solidFill>
                              <a:schemeClr val="accent6"/>
                            </a:solidFill>
                            <a:latin typeface="Cambria Math" panose="02040503050406030204" pitchFamily="18" charset="0"/>
                          </a:rPr>
                        </m:ctrlPr>
                      </m:radPr>
                      <m:deg/>
                      <m:e>
                        <m:r>
                          <a:rPr lang="en-IE" sz="2800" b="1" i="1" smtClean="0">
                            <a:solidFill>
                              <a:schemeClr val="accent6"/>
                            </a:solidFill>
                            <a:latin typeface="Cambria Math"/>
                          </a:rPr>
                          <m:t>𝒂</m:t>
                        </m:r>
                        <m:r>
                          <a:rPr lang="en-IE" sz="2800" b="1" i="1" smtClean="0">
                            <a:solidFill>
                              <a:schemeClr val="accent6"/>
                            </a:solidFill>
                            <a:latin typeface="Cambria Math"/>
                          </a:rPr>
                          <m:t>  </m:t>
                        </m:r>
                      </m:e>
                    </m:rad>
                  </m:oMath>
                </a14:m>
                <a:r>
                  <a:rPr lang="en-IE" sz="2800" b="1" dirty="0" smtClean="0">
                    <a:solidFill>
                      <a:schemeClr val="accent6"/>
                    </a:solidFill>
                    <a:latin typeface="Cambria" panose="02040503050406030204" pitchFamily="18" charset="0"/>
                  </a:rPr>
                  <a:t> </a:t>
                </a:r>
                <a14:m>
                  <m:oMath xmlns:m="http://schemas.openxmlformats.org/officeDocument/2006/math">
                    <m:rad>
                      <m:radPr>
                        <m:degHide m:val="on"/>
                        <m:ctrlPr>
                          <a:rPr lang="en-IE" sz="2800" b="1" i="1" smtClean="0">
                            <a:solidFill>
                              <a:schemeClr val="accent6"/>
                            </a:solidFill>
                            <a:latin typeface="Cambria Math" panose="02040503050406030204" pitchFamily="18" charset="0"/>
                          </a:rPr>
                        </m:ctrlPr>
                      </m:radPr>
                      <m:deg/>
                      <m:e>
                        <m:r>
                          <a:rPr lang="en-IE" sz="2800" b="1" i="1" smtClean="0">
                            <a:solidFill>
                              <a:schemeClr val="accent6"/>
                            </a:solidFill>
                            <a:latin typeface="Cambria Math"/>
                          </a:rPr>
                          <m:t>𝒃</m:t>
                        </m:r>
                        <m:r>
                          <a:rPr lang="en-IE" sz="2800" b="1" i="1" smtClean="0">
                            <a:solidFill>
                              <a:schemeClr val="accent6"/>
                            </a:solidFill>
                            <a:latin typeface="Cambria Math"/>
                          </a:rPr>
                          <m:t> </m:t>
                        </m:r>
                      </m:e>
                    </m:rad>
                  </m:oMath>
                </a14:m>
                <a:r>
                  <a:rPr lang="en-IE" sz="2800" b="1" dirty="0" smtClean="0">
                    <a:solidFill>
                      <a:schemeClr val="accent6"/>
                    </a:solidFill>
                    <a:latin typeface="Cambria" panose="02040503050406030204" pitchFamily="18" charset="0"/>
                  </a:rPr>
                  <a:t> </a:t>
                </a:r>
              </a:p>
            </p:txBody>
          </p:sp>
        </mc:Choice>
        <mc:Fallback xmlns="">
          <p:sp>
            <p:nvSpPr>
              <p:cNvPr id="30" name="TextBox 29"/>
              <p:cNvSpPr txBox="1">
                <a:spLocks noRot="1" noChangeAspect="1" noMove="1" noResize="1" noEditPoints="1" noAdjustHandles="1" noChangeArrowheads="1" noChangeShapeType="1" noTextEdit="1"/>
              </p:cNvSpPr>
              <p:nvPr/>
            </p:nvSpPr>
            <p:spPr>
              <a:xfrm>
                <a:off x="5291147" y="6058465"/>
                <a:ext cx="2772490" cy="568297"/>
              </a:xfrm>
              <a:prstGeom prst="rect">
                <a:avLst/>
              </a:prstGeom>
              <a:blipFill rotWithShape="1">
                <a:blip r:embed="rId14"/>
                <a:stretch>
                  <a:fillRect t="-3226" b="-29032"/>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3737365" y="1162968"/>
                <a:ext cx="713849" cy="5827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sz="2800" b="1" i="1" smtClean="0">
                              <a:solidFill>
                                <a:schemeClr val="accent6"/>
                              </a:solidFill>
                              <a:latin typeface="Cambria Math" panose="02040503050406030204" pitchFamily="18" charset="0"/>
                            </a:rPr>
                          </m:ctrlPr>
                        </m:radPr>
                        <m:deg/>
                        <m:e>
                          <m:r>
                            <a:rPr lang="en-IE" sz="2800" b="1" i="1" smtClean="0">
                              <a:solidFill>
                                <a:schemeClr val="accent6"/>
                              </a:solidFill>
                              <a:latin typeface="Cambria Math"/>
                            </a:rPr>
                            <m:t>𝟓</m:t>
                          </m:r>
                        </m:e>
                      </m:rad>
                    </m:oMath>
                  </m:oMathPara>
                </a14:m>
                <a:endParaRPr lang="en-IE" sz="2800" b="1" dirty="0" smtClean="0">
                  <a:solidFill>
                    <a:schemeClr val="accent6"/>
                  </a:solidFill>
                  <a:latin typeface="Cambria" panose="02040503050406030204" pitchFamily="18"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3737365" y="1162968"/>
                <a:ext cx="713849" cy="582724"/>
              </a:xfrm>
              <a:prstGeom prst="rect">
                <a:avLst/>
              </a:prstGeom>
              <a:blipFill rotWithShape="1">
                <a:blip r:embed="rId15"/>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2289418" y="1162968"/>
                <a:ext cx="1140312" cy="7116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sz="3600" b="1" i="1" smtClean="0">
                              <a:solidFill>
                                <a:schemeClr val="accent6"/>
                              </a:solidFill>
                              <a:latin typeface="Cambria Math" panose="02040503050406030204" pitchFamily="18" charset="0"/>
                            </a:rPr>
                          </m:ctrlPr>
                        </m:radPr>
                        <m:deg/>
                        <m:e>
                          <m:r>
                            <a:rPr lang="en-IE" sz="3600" b="1" i="1" smtClean="0">
                              <a:solidFill>
                                <a:schemeClr val="accent6"/>
                              </a:solidFill>
                              <a:latin typeface="Cambria Math"/>
                            </a:rPr>
                            <m:t>𝟐𝟎</m:t>
                          </m:r>
                        </m:e>
                      </m:rad>
                    </m:oMath>
                  </m:oMathPara>
                </a14:m>
                <a:endParaRPr lang="en-IE" sz="3600" b="1" dirty="0" smtClean="0">
                  <a:solidFill>
                    <a:schemeClr val="accent6"/>
                  </a:solidFill>
                  <a:latin typeface="Cambria" panose="02040503050406030204" pitchFamily="18"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2289418" y="1162968"/>
                <a:ext cx="1140312" cy="711670"/>
              </a:xfrm>
              <a:prstGeom prst="rect">
                <a:avLst/>
              </a:prstGeom>
              <a:blipFill rotWithShape="1">
                <a:blip r:embed="rId16"/>
                <a:stretch>
                  <a:fillRect/>
                </a:stretch>
              </a:blipFill>
            </p:spPr>
            <p:txBody>
              <a:bodyPr/>
              <a:lstStyle/>
              <a:p>
                <a:r>
                  <a:rPr lang="en-IE">
                    <a:noFill/>
                  </a:rPr>
                  <a:t> </a:t>
                </a:r>
              </a:p>
            </p:txBody>
          </p:sp>
        </mc:Fallback>
      </mc:AlternateContent>
      <p:sp>
        <p:nvSpPr>
          <p:cNvPr id="4" name="TextBox 3"/>
          <p:cNvSpPr txBox="1"/>
          <p:nvPr/>
        </p:nvSpPr>
        <p:spPr>
          <a:xfrm>
            <a:off x="5176847" y="949377"/>
            <a:ext cx="519414" cy="523220"/>
          </a:xfrm>
          <a:prstGeom prst="rect">
            <a:avLst/>
          </a:prstGeom>
          <a:solidFill>
            <a:schemeClr val="bg1"/>
          </a:solidFill>
          <a:ln w="47625">
            <a:noFill/>
          </a:ln>
        </p:spPr>
        <p:txBody>
          <a:bodyPr wrap="square" rtlCol="0">
            <a:spAutoFit/>
          </a:bodyPr>
          <a:lstStyle/>
          <a:p>
            <a:endParaRPr lang="en-IE" sz="2800" b="1" dirty="0" smtClean="0">
              <a:solidFill>
                <a:srgbClr val="0070C0"/>
              </a:solidFill>
              <a:latin typeface="Cambria" panose="02040503050406030204" pitchFamily="18" charset="0"/>
            </a:endParaRPr>
          </a:p>
        </p:txBody>
      </p:sp>
      <p:grpSp>
        <p:nvGrpSpPr>
          <p:cNvPr id="32" name="Group 31"/>
          <p:cNvGrpSpPr/>
          <p:nvPr/>
        </p:nvGrpSpPr>
        <p:grpSpPr>
          <a:xfrm>
            <a:off x="4813734" y="2589911"/>
            <a:ext cx="197996" cy="339241"/>
            <a:chOff x="3155326" y="3619567"/>
            <a:chExt cx="197996" cy="339241"/>
          </a:xfrm>
        </p:grpSpPr>
        <p:cxnSp>
          <p:nvCxnSpPr>
            <p:cNvPr id="33" name="Straight Connector 32"/>
            <p:cNvCxnSpPr/>
            <p:nvPr/>
          </p:nvCxnSpPr>
          <p:spPr bwMode="auto">
            <a:xfrm>
              <a:off x="3335828" y="3619567"/>
              <a:ext cx="0" cy="339241"/>
            </a:xfrm>
            <a:prstGeom prst="line">
              <a:avLst/>
            </a:prstGeom>
            <a:solidFill>
              <a:schemeClr val="hlink">
                <a:alpha val="64999"/>
              </a:schemeClr>
            </a:solidFill>
            <a:ln w="28575" cap="flat" cmpd="sng" algn="ctr">
              <a:solidFill>
                <a:schemeClr val="tx1"/>
              </a:solidFill>
              <a:prstDash val="solid"/>
              <a:round/>
              <a:headEnd type="none" w="med" len="med"/>
              <a:tailEnd type="none" w="med" len="med"/>
            </a:ln>
            <a:effectLst/>
          </p:spPr>
        </p:cxnSp>
        <p:cxnSp>
          <p:nvCxnSpPr>
            <p:cNvPr id="34" name="Straight Connector 33"/>
            <p:cNvCxnSpPr/>
            <p:nvPr/>
          </p:nvCxnSpPr>
          <p:spPr bwMode="auto">
            <a:xfrm flipH="1">
              <a:off x="3155326" y="3943114"/>
              <a:ext cx="197996" cy="0"/>
            </a:xfrm>
            <a:prstGeom prst="line">
              <a:avLst/>
            </a:prstGeom>
            <a:solidFill>
              <a:schemeClr val="hlink">
                <a:alpha val="64999"/>
              </a:schemeClr>
            </a:solidFill>
            <a:ln w="28575"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2778708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childTnLst>
                          </p:cTn>
                        </p:par>
                        <p:par>
                          <p:cTn id="50" fill="hold">
                            <p:stCondLst>
                              <p:cond delay="1000"/>
                            </p:stCondLst>
                            <p:childTnLst>
                              <p:par>
                                <p:cTn id="51" presetID="10" presetClass="entr" presetSubtype="0" fill="hold"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500"/>
                                        <p:tgtEl>
                                          <p:spTgt spid="2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childTnLst>
                                </p:cTn>
                              </p:par>
                            </p:childTnLst>
                          </p:cTn>
                        </p:par>
                        <p:par>
                          <p:cTn id="64" fill="hold">
                            <p:stCondLst>
                              <p:cond delay="500"/>
                            </p:stCondLst>
                            <p:childTnLst>
                              <p:par>
                                <p:cTn id="65" presetID="10" presetClass="entr" presetSubtype="0"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5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500"/>
                                        <p:tgtEl>
                                          <p:spTgt spid="29"/>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fade">
                                      <p:cBhvr>
                                        <p:cTn id="87" dur="500"/>
                                        <p:tgtEl>
                                          <p:spTgt spid="30"/>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fade">
                                      <p:cBhvr>
                                        <p:cTn id="9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1" grpId="0"/>
      <p:bldP spid="10" grpId="0"/>
      <p:bldP spid="16" grpId="0"/>
      <p:bldP spid="19" grpId="0"/>
      <p:bldP spid="22" grpId="0"/>
      <p:bldP spid="23" grpId="0"/>
      <p:bldP spid="26" grpId="0"/>
      <p:bldP spid="27" grpId="0"/>
      <p:bldP spid="28" grpId="0" animBg="1"/>
      <p:bldP spid="29" grpId="0"/>
      <p:bldP spid="30" grpId="0"/>
      <p:bldP spid="25"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223163"/>
            <a:ext cx="8676456" cy="584775"/>
          </a:xfrm>
          <a:prstGeom prst="rect">
            <a:avLst/>
          </a:prstGeom>
          <a:solidFill>
            <a:srgbClr val="EAEAEA"/>
          </a:solidFill>
        </p:spPr>
        <p:txBody>
          <a:bodyPr wrap="square">
            <a:spAutoFit/>
          </a:bodyPr>
          <a:lstStyle/>
          <a:p>
            <a:pPr eaLnBrk="1" hangingPunct="1"/>
            <a:r>
              <a:rPr lang="en-IE" sz="3200" b="1" i="1" dirty="0" smtClean="0">
                <a:solidFill>
                  <a:srgbClr val="00B0F0"/>
                </a:solidFill>
              </a:rPr>
              <a:t>Which number is </a:t>
            </a:r>
            <a:r>
              <a:rPr lang="en-IE" sz="3200" b="1" i="1" u="sng" dirty="0" smtClean="0">
                <a:solidFill>
                  <a:schemeClr val="accent1"/>
                </a:solidFill>
              </a:rPr>
              <a:t>not</a:t>
            </a:r>
            <a:r>
              <a:rPr lang="en-IE" sz="3200" b="1" i="1" dirty="0" smtClean="0">
                <a:solidFill>
                  <a:srgbClr val="00B0F0"/>
                </a:solidFill>
              </a:rPr>
              <a:t> an integer?</a:t>
            </a:r>
          </a:p>
        </p:txBody>
      </p:sp>
      <mc:AlternateContent xmlns:mc="http://schemas.openxmlformats.org/markup-compatibility/2006" xmlns:a14="http://schemas.microsoft.com/office/drawing/2010/main">
        <mc:Choice Requires="a14">
          <p:sp>
            <p:nvSpPr>
              <p:cNvPr id="5" name="Rectangle 4"/>
              <p:cNvSpPr/>
              <p:nvPr/>
            </p:nvSpPr>
            <p:spPr>
              <a:xfrm>
                <a:off x="1177161" y="2629696"/>
                <a:ext cx="2031325" cy="710579"/>
              </a:xfrm>
              <a:prstGeom prst="rect">
                <a:avLst/>
              </a:prstGeom>
            </p:spPr>
            <p:txBody>
              <a:bodyPr wrap="none">
                <a:spAutoFit/>
              </a:bodyPr>
              <a:lstStyle/>
              <a:p>
                <a:r>
                  <a:rPr lang="en-IE" sz="2400" b="1" i="1" dirty="0">
                    <a:solidFill>
                      <a:srgbClr val="FFC000"/>
                    </a:solidFill>
                  </a:rPr>
                  <a:t>C</a:t>
                </a:r>
                <a:r>
                  <a:rPr lang="en-IE" sz="2400" b="1" i="1" dirty="0" smtClean="0">
                    <a:solidFill>
                      <a:srgbClr val="FFC000"/>
                    </a:solidFill>
                  </a:rPr>
                  <a:t>.	</a:t>
                </a:r>
                <a:r>
                  <a:rPr lang="en-IE" sz="2400" i="1" dirty="0" smtClean="0">
                    <a:solidFill>
                      <a:schemeClr val="accent1"/>
                    </a:solidFill>
                  </a:rPr>
                  <a:t>        </a:t>
                </a:r>
                <a14:m>
                  <m:oMath xmlns:m="http://schemas.openxmlformats.org/officeDocument/2006/math">
                    <m:f>
                      <m:fPr>
                        <m:ctrlPr>
                          <a:rPr lang="en-IE" sz="2800" b="1" i="1" smtClean="0">
                            <a:solidFill>
                              <a:schemeClr val="accent1"/>
                            </a:solidFill>
                            <a:latin typeface="Cambria Math" panose="02040503050406030204" pitchFamily="18" charset="0"/>
                          </a:rPr>
                        </m:ctrlPr>
                      </m:fPr>
                      <m:num>
                        <m:r>
                          <a:rPr lang="en-IE" sz="2800" b="1" i="1" smtClean="0">
                            <a:solidFill>
                              <a:schemeClr val="accent1"/>
                            </a:solidFill>
                            <a:latin typeface="Cambria Math"/>
                          </a:rPr>
                          <m:t>𝟕</m:t>
                        </m:r>
                      </m:num>
                      <m:den>
                        <m:r>
                          <a:rPr lang="en-IE" sz="2800" b="1" i="1" smtClean="0">
                            <a:solidFill>
                              <a:schemeClr val="accent1"/>
                            </a:solidFill>
                            <a:latin typeface="Cambria Math"/>
                          </a:rPr>
                          <m:t>𝟏</m:t>
                        </m:r>
                      </m:den>
                    </m:f>
                  </m:oMath>
                </a14:m>
                <a:r>
                  <a:rPr lang="en-IE" sz="2800" b="1" i="1" dirty="0" smtClean="0">
                    <a:solidFill>
                      <a:schemeClr val="accent1"/>
                    </a:solidFill>
                  </a:rPr>
                  <a:t>	</a:t>
                </a:r>
                <a:endParaRPr lang="en-IE" sz="2800" b="1" i="1" dirty="0">
                  <a:solidFill>
                    <a:schemeClr val="accent1"/>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1177161" y="2629696"/>
                <a:ext cx="2031325" cy="710579"/>
              </a:xfrm>
              <a:prstGeom prst="rect">
                <a:avLst/>
              </a:prstGeom>
              <a:blipFill rotWithShape="1">
                <a:blip r:embed="rId3"/>
                <a:stretch>
                  <a:fillRect l="-4505" b="-2564"/>
                </a:stretch>
              </a:blipFill>
            </p:spPr>
            <p:txBody>
              <a:bodyPr/>
              <a:lstStyle/>
              <a:p>
                <a:r>
                  <a:rPr lang="en-IE">
                    <a:noFill/>
                  </a:rPr>
                  <a:t> </a:t>
                </a:r>
              </a:p>
            </p:txBody>
          </p:sp>
        </mc:Fallback>
      </mc:AlternateContent>
      <p:sp>
        <p:nvSpPr>
          <p:cNvPr id="16" name="Oval 15"/>
          <p:cNvSpPr/>
          <p:nvPr/>
        </p:nvSpPr>
        <p:spPr>
          <a:xfrm>
            <a:off x="625481" y="2223519"/>
            <a:ext cx="216024" cy="18248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i="1" dirty="0"/>
          </a:p>
        </p:txBody>
      </p:sp>
      <p:sp>
        <p:nvSpPr>
          <p:cNvPr id="6" name="Rectangle 5"/>
          <p:cNvSpPr/>
          <p:nvPr/>
        </p:nvSpPr>
        <p:spPr>
          <a:xfrm>
            <a:off x="1190132" y="2108019"/>
            <a:ext cx="7678807" cy="424732"/>
          </a:xfrm>
          <a:prstGeom prst="rect">
            <a:avLst/>
          </a:prstGeom>
        </p:spPr>
        <p:txBody>
          <a:bodyPr wrap="square">
            <a:spAutoFit/>
          </a:bodyPr>
          <a:lstStyle/>
          <a:p>
            <a:pPr>
              <a:lnSpc>
                <a:spcPct val="90000"/>
              </a:lnSpc>
            </a:pPr>
            <a:r>
              <a:rPr lang="en-IE" sz="2400" b="1" i="1" dirty="0">
                <a:solidFill>
                  <a:srgbClr val="FFC000"/>
                </a:solidFill>
              </a:rPr>
              <a:t>B</a:t>
            </a:r>
            <a:r>
              <a:rPr lang="en-IE" sz="2400" b="1" i="1" dirty="0" smtClean="0">
                <a:solidFill>
                  <a:srgbClr val="FFC000"/>
                </a:solidFill>
              </a:rPr>
              <a:t>.</a:t>
            </a:r>
            <a:r>
              <a:rPr lang="en-IE" sz="2400" b="1" i="1" dirty="0" smtClean="0"/>
              <a:t>	      </a:t>
            </a:r>
            <a:r>
              <a:rPr lang="en-IE" sz="2400" i="1" dirty="0" smtClean="0">
                <a:solidFill>
                  <a:srgbClr val="00B0F0"/>
                </a:solidFill>
              </a:rPr>
              <a:t>  </a:t>
            </a:r>
            <a:r>
              <a:rPr lang="en-IE" sz="2400" b="1" i="1" dirty="0" smtClean="0">
                <a:solidFill>
                  <a:schemeClr val="accent1"/>
                </a:solidFill>
              </a:rPr>
              <a:t>0</a:t>
            </a:r>
          </a:p>
        </p:txBody>
      </p:sp>
      <p:sp>
        <p:nvSpPr>
          <p:cNvPr id="17" name="Oval 16"/>
          <p:cNvSpPr/>
          <p:nvPr/>
        </p:nvSpPr>
        <p:spPr>
          <a:xfrm>
            <a:off x="639646" y="2925893"/>
            <a:ext cx="216024" cy="18248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i="1" dirty="0"/>
          </a:p>
        </p:txBody>
      </p:sp>
      <mc:AlternateContent xmlns:mc="http://schemas.openxmlformats.org/markup-compatibility/2006" xmlns:a14="http://schemas.microsoft.com/office/drawing/2010/main">
        <mc:Choice Requires="a14">
          <p:sp>
            <p:nvSpPr>
              <p:cNvPr id="7" name="Rectangle 6"/>
              <p:cNvSpPr/>
              <p:nvPr/>
            </p:nvSpPr>
            <p:spPr>
              <a:xfrm>
                <a:off x="1170575" y="3398161"/>
                <a:ext cx="2008883" cy="844975"/>
              </a:xfrm>
              <a:prstGeom prst="rect">
                <a:avLst/>
              </a:prstGeom>
            </p:spPr>
            <p:txBody>
              <a:bodyPr wrap="none">
                <a:spAutoFit/>
              </a:bodyPr>
              <a:lstStyle/>
              <a:p>
                <a:r>
                  <a:rPr lang="en-IE" sz="2400" b="1" i="1" dirty="0" smtClean="0">
                    <a:solidFill>
                      <a:srgbClr val="FFC000"/>
                    </a:solidFill>
                  </a:rPr>
                  <a:t>D.</a:t>
                </a:r>
                <a:r>
                  <a:rPr lang="en-IE" sz="2400" b="1" i="1" dirty="0" smtClean="0"/>
                  <a:t>	       </a:t>
                </a:r>
                <a:r>
                  <a:rPr lang="en-IE" sz="2400" b="1" i="1" dirty="0" smtClean="0">
                    <a:solidFill>
                      <a:schemeClr val="accent1"/>
                    </a:solidFill>
                  </a:rPr>
                  <a:t>4.</a:t>
                </a:r>
                <a14:m>
                  <m:oMath xmlns:m="http://schemas.openxmlformats.org/officeDocument/2006/math">
                    <m:acc>
                      <m:accPr>
                        <m:chr m:val="̇"/>
                        <m:ctrlPr>
                          <a:rPr lang="en-IE" sz="2400" b="1" i="1" smtClean="0">
                            <a:solidFill>
                              <a:schemeClr val="accent1"/>
                            </a:solidFill>
                            <a:latin typeface="Cambria Math" panose="02040503050406030204" pitchFamily="18" charset="0"/>
                          </a:rPr>
                        </m:ctrlPr>
                      </m:accPr>
                      <m:e>
                        <m:r>
                          <a:rPr lang="en-IE" sz="2400" b="1" i="1" smtClean="0">
                            <a:solidFill>
                              <a:schemeClr val="accent1"/>
                            </a:solidFill>
                            <a:latin typeface="Cambria Math"/>
                          </a:rPr>
                          <m:t>𝟑</m:t>
                        </m:r>
                      </m:e>
                    </m:acc>
                  </m:oMath>
                </a14:m>
                <a:endParaRPr lang="en-IE" sz="2400" b="1" i="1" dirty="0">
                  <a:solidFill>
                    <a:schemeClr val="accent1"/>
                  </a:solidFill>
                </a:endParaRPr>
              </a:p>
              <a:p>
                <a:r>
                  <a:rPr lang="en-IE" sz="2400" b="1" i="1" dirty="0" smtClean="0"/>
                  <a:t>	</a:t>
                </a:r>
                <a:endParaRPr lang="en-IE" sz="2400" i="1" dirty="0"/>
              </a:p>
            </p:txBody>
          </p:sp>
        </mc:Choice>
        <mc:Fallback xmlns="">
          <p:sp>
            <p:nvSpPr>
              <p:cNvPr id="7" name="Rectangle 6"/>
              <p:cNvSpPr>
                <a:spLocks noRot="1" noChangeAspect="1" noMove="1" noResize="1" noEditPoints="1" noAdjustHandles="1" noChangeArrowheads="1" noChangeShapeType="1" noTextEdit="1"/>
              </p:cNvSpPr>
              <p:nvPr/>
            </p:nvSpPr>
            <p:spPr>
              <a:xfrm>
                <a:off x="1170575" y="3398161"/>
                <a:ext cx="2008883" cy="844975"/>
              </a:xfrm>
              <a:prstGeom prst="rect">
                <a:avLst/>
              </a:prstGeom>
              <a:blipFill rotWithShape="1">
                <a:blip r:embed="rId4"/>
                <a:stretch>
                  <a:fillRect l="-4545" t="-4317"/>
                </a:stretch>
              </a:blipFill>
            </p:spPr>
            <p:txBody>
              <a:bodyPr/>
              <a:lstStyle/>
              <a:p>
                <a:r>
                  <a:rPr lang="en-IE">
                    <a:noFill/>
                  </a:rPr>
                  <a:t> </a:t>
                </a:r>
              </a:p>
            </p:txBody>
          </p:sp>
        </mc:Fallback>
      </mc:AlternateContent>
      <p:sp>
        <p:nvSpPr>
          <p:cNvPr id="18" name="Oval 17"/>
          <p:cNvSpPr/>
          <p:nvPr/>
        </p:nvSpPr>
        <p:spPr>
          <a:xfrm>
            <a:off x="644639" y="3573679"/>
            <a:ext cx="216024" cy="18248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i="1" dirty="0"/>
          </a:p>
        </p:txBody>
      </p:sp>
      <p:sp>
        <p:nvSpPr>
          <p:cNvPr id="8" name="Rectangle 7"/>
          <p:cNvSpPr/>
          <p:nvPr/>
        </p:nvSpPr>
        <p:spPr>
          <a:xfrm>
            <a:off x="1177161" y="1366022"/>
            <a:ext cx="1838965" cy="461665"/>
          </a:xfrm>
          <a:prstGeom prst="rect">
            <a:avLst/>
          </a:prstGeom>
        </p:spPr>
        <p:txBody>
          <a:bodyPr wrap="none">
            <a:spAutoFit/>
          </a:bodyPr>
          <a:lstStyle/>
          <a:p>
            <a:r>
              <a:rPr lang="en-IE" sz="2400" b="1" i="1" dirty="0">
                <a:solidFill>
                  <a:srgbClr val="FFC000"/>
                </a:solidFill>
              </a:rPr>
              <a:t>A</a:t>
            </a:r>
            <a:r>
              <a:rPr lang="en-IE" sz="2400" b="1" i="1" dirty="0" smtClean="0">
                <a:solidFill>
                  <a:srgbClr val="FFC000"/>
                </a:solidFill>
              </a:rPr>
              <a:t>.</a:t>
            </a:r>
            <a:r>
              <a:rPr lang="en-IE" sz="2400" b="1" i="1" dirty="0" smtClean="0"/>
              <a:t>	</a:t>
            </a:r>
            <a:r>
              <a:rPr lang="en-IE" sz="2400" b="1" i="1" dirty="0" smtClean="0">
                <a:solidFill>
                  <a:schemeClr val="accent1"/>
                </a:solidFill>
              </a:rPr>
              <a:t>       -1</a:t>
            </a:r>
            <a:endParaRPr lang="en-IE" sz="2400" b="1" i="1" dirty="0">
              <a:solidFill>
                <a:schemeClr val="accent1"/>
              </a:solidFill>
            </a:endParaRPr>
          </a:p>
        </p:txBody>
      </p:sp>
      <p:sp>
        <p:nvSpPr>
          <p:cNvPr id="19" name="Oval 18"/>
          <p:cNvSpPr/>
          <p:nvPr/>
        </p:nvSpPr>
        <p:spPr>
          <a:xfrm>
            <a:off x="601097" y="1486245"/>
            <a:ext cx="216024" cy="18248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i="1" dirty="0"/>
          </a:p>
        </p:txBody>
      </p:sp>
      <p:pic>
        <p:nvPicPr>
          <p:cNvPr id="12" name="Picture 6" descr="http://matewikipjm.wikispaces.com/file/view/integers.gif/283696978/integers.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4514" y="1996551"/>
            <a:ext cx="2181225" cy="25908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3" name="Rectangle 12"/>
              <p:cNvSpPr/>
              <p:nvPr/>
            </p:nvSpPr>
            <p:spPr>
              <a:xfrm>
                <a:off x="1177835" y="3390907"/>
                <a:ext cx="2008883" cy="844975"/>
              </a:xfrm>
              <a:prstGeom prst="rect">
                <a:avLst/>
              </a:prstGeom>
            </p:spPr>
            <p:txBody>
              <a:bodyPr wrap="none">
                <a:spAutoFit/>
              </a:bodyPr>
              <a:lstStyle/>
              <a:p>
                <a:r>
                  <a:rPr lang="en-IE" sz="2400" b="1" i="1" dirty="0" smtClean="0">
                    <a:solidFill>
                      <a:srgbClr val="336600"/>
                    </a:solidFill>
                  </a:rPr>
                  <a:t>D.	       4.</a:t>
                </a:r>
                <a14:m>
                  <m:oMath xmlns:m="http://schemas.openxmlformats.org/officeDocument/2006/math">
                    <m:acc>
                      <m:accPr>
                        <m:chr m:val="̇"/>
                        <m:ctrlPr>
                          <a:rPr lang="en-IE" sz="2400" b="1" i="1" smtClean="0">
                            <a:solidFill>
                              <a:srgbClr val="336600"/>
                            </a:solidFill>
                            <a:latin typeface="Cambria Math" panose="02040503050406030204" pitchFamily="18" charset="0"/>
                          </a:rPr>
                        </m:ctrlPr>
                      </m:accPr>
                      <m:e>
                        <m:r>
                          <a:rPr lang="en-IE" sz="2400" b="1" i="1" smtClean="0">
                            <a:solidFill>
                              <a:srgbClr val="336600"/>
                            </a:solidFill>
                            <a:latin typeface="Cambria Math"/>
                          </a:rPr>
                          <m:t>𝟑</m:t>
                        </m:r>
                      </m:e>
                    </m:acc>
                  </m:oMath>
                </a14:m>
                <a:endParaRPr lang="en-IE" sz="2400" b="1" i="1" dirty="0">
                  <a:solidFill>
                    <a:srgbClr val="336600"/>
                  </a:solidFill>
                </a:endParaRPr>
              </a:p>
              <a:p>
                <a:r>
                  <a:rPr lang="en-IE" sz="2400" b="1" i="1" dirty="0" smtClean="0">
                    <a:solidFill>
                      <a:srgbClr val="336600"/>
                    </a:solidFill>
                  </a:rPr>
                  <a:t>	</a:t>
                </a:r>
                <a:endParaRPr lang="en-IE" sz="2400" i="1" dirty="0">
                  <a:solidFill>
                    <a:srgbClr val="336600"/>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1177835" y="3390907"/>
                <a:ext cx="2008883" cy="844975"/>
              </a:xfrm>
              <a:prstGeom prst="rect">
                <a:avLst/>
              </a:prstGeom>
              <a:blipFill rotWithShape="1">
                <a:blip r:embed="rId6"/>
                <a:stretch>
                  <a:fillRect l="-4545" t="-4317"/>
                </a:stretch>
              </a:blipFill>
            </p:spPr>
            <p:txBody>
              <a:bodyPr/>
              <a:lstStyle/>
              <a:p>
                <a:r>
                  <a:rPr lang="en-IE">
                    <a:noFill/>
                  </a:rPr>
                  <a:t> </a:t>
                </a:r>
              </a:p>
            </p:txBody>
          </p:sp>
        </mc:Fallback>
      </mc:AlternateContent>
    </p:spTree>
    <p:extLst>
      <p:ext uri="{BB962C8B-B14F-4D97-AF65-F5344CB8AC3E}">
        <p14:creationId xmlns:p14="http://schemas.microsoft.com/office/powerpoint/2010/main" val="1300321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grpId="0" nodeType="afterEffect">
                                  <p:stCondLst>
                                    <p:cond delay="0"/>
                                  </p:stCondLst>
                                  <p:childTnLst>
                                    <p:animClr clrSpc="rgb" dir="cw">
                                      <p:cBhvr>
                                        <p:cTn id="6" dur="500" fill="hold"/>
                                        <p:tgtEl>
                                          <p:spTgt spid="19"/>
                                        </p:tgtEl>
                                        <p:attrNameLst>
                                          <p:attrName>fillcolor</p:attrName>
                                        </p:attrNameLst>
                                      </p:cBhvr>
                                      <p:to>
                                        <a:srgbClr val="FF3300"/>
                                      </p:to>
                                    </p:animClr>
                                    <p:set>
                                      <p:cBhvr>
                                        <p:cTn id="7" dur="500" fill="hold"/>
                                        <p:tgtEl>
                                          <p:spTgt spid="19"/>
                                        </p:tgtEl>
                                        <p:attrNameLst>
                                          <p:attrName>fill.type</p:attrName>
                                        </p:attrNameLst>
                                      </p:cBhvr>
                                      <p:to>
                                        <p:strVal val="solid"/>
                                      </p:to>
                                    </p:set>
                                    <p:set>
                                      <p:cBhvr>
                                        <p:cTn id="8" dur="500" fill="hold"/>
                                        <p:tgtEl>
                                          <p:spTgt spid="19"/>
                                        </p:tgtEl>
                                        <p:attrNameLst>
                                          <p:attrName>fill.on</p:attrName>
                                        </p:attrNameLst>
                                      </p:cBhvr>
                                      <p:to>
                                        <p:strVal val="true"/>
                                      </p:to>
                                    </p:set>
                                  </p:childTnLst>
                                </p:cTn>
                              </p:par>
                            </p:childTnLst>
                          </p:cTn>
                        </p:par>
                        <p:par>
                          <p:cTn id="9" fill="hold">
                            <p:stCondLst>
                              <p:cond delay="500"/>
                            </p:stCondLst>
                            <p:childTnLst>
                              <p:par>
                                <p:cTn id="10" presetID="1" presetClass="emph" presetSubtype="2" fill="hold" nodeType="afterEffect">
                                  <p:stCondLst>
                                    <p:cond delay="0"/>
                                  </p:stCondLst>
                                  <p:childTnLst>
                                    <p:animClr clrSpc="rgb" dir="cw">
                                      <p:cBhvr>
                                        <p:cTn id="11" dur="500" fill="hold"/>
                                        <p:tgtEl>
                                          <p:spTgt spid="16"/>
                                        </p:tgtEl>
                                        <p:attrNameLst>
                                          <p:attrName>fillcolor</p:attrName>
                                        </p:attrNameLst>
                                      </p:cBhvr>
                                      <p:to>
                                        <a:srgbClr val="FF3300"/>
                                      </p:to>
                                    </p:animClr>
                                    <p:set>
                                      <p:cBhvr>
                                        <p:cTn id="12" dur="500" fill="hold"/>
                                        <p:tgtEl>
                                          <p:spTgt spid="16"/>
                                        </p:tgtEl>
                                        <p:attrNameLst>
                                          <p:attrName>fill.type</p:attrName>
                                        </p:attrNameLst>
                                      </p:cBhvr>
                                      <p:to>
                                        <p:strVal val="solid"/>
                                      </p:to>
                                    </p:set>
                                    <p:set>
                                      <p:cBhvr>
                                        <p:cTn id="13" dur="500" fill="hold"/>
                                        <p:tgtEl>
                                          <p:spTgt spid="16"/>
                                        </p:tgtEl>
                                        <p:attrNameLst>
                                          <p:attrName>fill.on</p:attrName>
                                        </p:attrNameLst>
                                      </p:cBhvr>
                                      <p:to>
                                        <p:strVal val="true"/>
                                      </p:to>
                                    </p:set>
                                  </p:childTnLst>
                                </p:cTn>
                              </p:par>
                            </p:childTnLst>
                          </p:cTn>
                        </p:par>
                        <p:par>
                          <p:cTn id="14" fill="hold">
                            <p:stCondLst>
                              <p:cond delay="1000"/>
                            </p:stCondLst>
                            <p:childTnLst>
                              <p:par>
                                <p:cTn id="15" presetID="1" presetClass="emph" presetSubtype="2" fill="hold" nodeType="afterEffect">
                                  <p:stCondLst>
                                    <p:cond delay="0"/>
                                  </p:stCondLst>
                                  <p:childTnLst>
                                    <p:animClr clrSpc="rgb" dir="cw">
                                      <p:cBhvr>
                                        <p:cTn id="16" dur="500" fill="hold"/>
                                        <p:tgtEl>
                                          <p:spTgt spid="17"/>
                                        </p:tgtEl>
                                        <p:attrNameLst>
                                          <p:attrName>fillcolor</p:attrName>
                                        </p:attrNameLst>
                                      </p:cBhvr>
                                      <p:to>
                                        <a:srgbClr val="FF3300"/>
                                      </p:to>
                                    </p:animClr>
                                    <p:set>
                                      <p:cBhvr>
                                        <p:cTn id="17" dur="500" fill="hold"/>
                                        <p:tgtEl>
                                          <p:spTgt spid="17"/>
                                        </p:tgtEl>
                                        <p:attrNameLst>
                                          <p:attrName>fill.type</p:attrName>
                                        </p:attrNameLst>
                                      </p:cBhvr>
                                      <p:to>
                                        <p:strVal val="solid"/>
                                      </p:to>
                                    </p:set>
                                    <p:set>
                                      <p:cBhvr>
                                        <p:cTn id="18" dur="500" fill="hold"/>
                                        <p:tgtEl>
                                          <p:spTgt spid="17"/>
                                        </p:tgtEl>
                                        <p:attrNameLst>
                                          <p:attrName>fill.on</p:attrName>
                                        </p:attrNameLst>
                                      </p:cBhvr>
                                      <p:to>
                                        <p:strVal val="true"/>
                                      </p:to>
                                    </p:set>
                                  </p:childTnLst>
                                </p:cTn>
                              </p:par>
                            </p:childTnLst>
                          </p:cTn>
                        </p:par>
                        <p:par>
                          <p:cTn id="19" fill="hold">
                            <p:stCondLst>
                              <p:cond delay="1500"/>
                            </p:stCondLst>
                            <p:childTnLst>
                              <p:par>
                                <p:cTn id="20" presetID="1" presetClass="emph" presetSubtype="2" fill="hold" nodeType="afterEffect">
                                  <p:stCondLst>
                                    <p:cond delay="0"/>
                                  </p:stCondLst>
                                  <p:childTnLst>
                                    <p:animClr clrSpc="rgb" dir="cw">
                                      <p:cBhvr>
                                        <p:cTn id="21" dur="500" fill="hold"/>
                                        <p:tgtEl>
                                          <p:spTgt spid="18"/>
                                        </p:tgtEl>
                                        <p:attrNameLst>
                                          <p:attrName>fillcolor</p:attrName>
                                        </p:attrNameLst>
                                      </p:cBhvr>
                                      <p:to>
                                        <a:srgbClr val="008000"/>
                                      </p:to>
                                    </p:animClr>
                                    <p:set>
                                      <p:cBhvr>
                                        <p:cTn id="22" dur="500" fill="hold"/>
                                        <p:tgtEl>
                                          <p:spTgt spid="18"/>
                                        </p:tgtEl>
                                        <p:attrNameLst>
                                          <p:attrName>fill.type</p:attrName>
                                        </p:attrNameLst>
                                      </p:cBhvr>
                                      <p:to>
                                        <p:strVal val="solid"/>
                                      </p:to>
                                    </p:set>
                                    <p:set>
                                      <p:cBhvr>
                                        <p:cTn id="23" dur="500" fill="hold"/>
                                        <p:tgtEl>
                                          <p:spTgt spid="18"/>
                                        </p:tgtEl>
                                        <p:attrNameLst>
                                          <p:attrName>fill.on</p:attrName>
                                        </p:attrNameLst>
                                      </p:cBhvr>
                                      <p:to>
                                        <p:strVal val="true"/>
                                      </p:to>
                                    </p:se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3"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136684" y="2467238"/>
            <a:ext cx="886781" cy="523220"/>
          </a:xfrm>
          <a:prstGeom prst="rect">
            <a:avLst/>
          </a:prstGeom>
          <a:noFill/>
        </p:spPr>
        <p:txBody>
          <a:bodyPr wrap="none" rtlCol="0">
            <a:spAutoFit/>
          </a:bodyPr>
          <a:lstStyle/>
          <a:p>
            <a:r>
              <a:rPr lang="en-IE" sz="2800" b="1" dirty="0" smtClean="0">
                <a:solidFill>
                  <a:schemeClr val="accent6"/>
                </a:solidFill>
                <a:latin typeface="Cambria" panose="02040503050406030204" pitchFamily="18" charset="0"/>
              </a:rPr>
              <a:t>√45</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650433"/>
            <a:ext cx="4114800" cy="237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TextBox 4"/>
              <p:cNvSpPr txBox="1"/>
              <p:nvPr/>
            </p:nvSpPr>
            <p:spPr>
              <a:xfrm>
                <a:off x="1271561" y="1891906"/>
                <a:ext cx="638444" cy="5127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sz="2400" b="1" i="1" smtClean="0">
                              <a:solidFill>
                                <a:schemeClr val="accent6"/>
                              </a:solidFill>
                              <a:latin typeface="Cambria Math" panose="02040503050406030204" pitchFamily="18" charset="0"/>
                            </a:rPr>
                          </m:ctrlPr>
                        </m:radPr>
                        <m:deg/>
                        <m:e>
                          <m:r>
                            <a:rPr lang="en-IE" sz="2400" b="1" i="1" smtClean="0">
                              <a:solidFill>
                                <a:schemeClr val="accent6"/>
                              </a:solidFill>
                              <a:latin typeface="Cambria Math"/>
                            </a:rPr>
                            <m:t>𝟓</m:t>
                          </m:r>
                        </m:e>
                      </m:rad>
                    </m:oMath>
                  </m:oMathPara>
                </a14:m>
                <a:endParaRPr lang="en-IE" sz="2400" b="1" dirty="0" smtClean="0">
                  <a:solidFill>
                    <a:schemeClr val="accent6"/>
                  </a:solidFill>
                  <a:latin typeface="Cambria" panose="020405030504060302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271561" y="1891906"/>
                <a:ext cx="638444" cy="512704"/>
              </a:xfrm>
              <a:prstGeom prst="rect">
                <a:avLst/>
              </a:prstGeom>
              <a:blipFill rotWithShape="1">
                <a:blip r:embed="rId4"/>
                <a:stretch>
                  <a:fillRect/>
                </a:stretch>
              </a:blipFill>
            </p:spPr>
            <p:txBody>
              <a:bodyPr/>
              <a:lstStyle/>
              <a:p>
                <a:r>
                  <a:rPr lang="en-IE">
                    <a:noFill/>
                  </a:rPr>
                  <a:t> </a:t>
                </a:r>
              </a:p>
            </p:txBody>
          </p:sp>
        </mc:Fallback>
      </mc:AlternateContent>
      <p:sp>
        <p:nvSpPr>
          <p:cNvPr id="9" name="TextBox 8"/>
          <p:cNvSpPr txBox="1"/>
          <p:nvPr/>
        </p:nvSpPr>
        <p:spPr>
          <a:xfrm>
            <a:off x="2529277" y="2843028"/>
            <a:ext cx="397866" cy="523220"/>
          </a:xfrm>
          <a:prstGeom prst="rect">
            <a:avLst/>
          </a:prstGeom>
          <a:noFill/>
        </p:spPr>
        <p:txBody>
          <a:bodyPr wrap="none" rtlCol="0">
            <a:spAutoFit/>
          </a:bodyPr>
          <a:lstStyle/>
          <a:p>
            <a:r>
              <a:rPr lang="en-IE" sz="2800" b="1" dirty="0">
                <a:solidFill>
                  <a:schemeClr val="accent6"/>
                </a:solidFill>
                <a:latin typeface="Cambria" panose="02040503050406030204" pitchFamily="18" charset="0"/>
              </a:rPr>
              <a:t>6</a:t>
            </a:r>
            <a:endParaRPr lang="en-IE" sz="2800" b="1" dirty="0" smtClean="0">
              <a:solidFill>
                <a:schemeClr val="accent6"/>
              </a:solidFill>
              <a:latin typeface="Cambria" panose="02040503050406030204" pitchFamily="18" charset="0"/>
            </a:endParaRPr>
          </a:p>
        </p:txBody>
      </p:sp>
      <p:sp>
        <p:nvSpPr>
          <p:cNvPr id="11" name="TextBox 10"/>
          <p:cNvSpPr txBox="1"/>
          <p:nvPr/>
        </p:nvSpPr>
        <p:spPr>
          <a:xfrm>
            <a:off x="4176648" y="1603713"/>
            <a:ext cx="397866" cy="523220"/>
          </a:xfrm>
          <a:prstGeom prst="rect">
            <a:avLst/>
          </a:prstGeom>
          <a:noFill/>
        </p:spPr>
        <p:txBody>
          <a:bodyPr wrap="none" rtlCol="0">
            <a:spAutoFit/>
          </a:bodyPr>
          <a:lstStyle/>
          <a:p>
            <a:r>
              <a:rPr lang="en-IE" sz="2800" b="1" dirty="0" smtClean="0">
                <a:solidFill>
                  <a:schemeClr val="accent6"/>
                </a:solidFill>
                <a:latin typeface="Cambria" panose="02040503050406030204" pitchFamily="18" charset="0"/>
              </a:rPr>
              <a:t>3</a:t>
            </a:r>
          </a:p>
        </p:txBody>
      </p:sp>
      <mc:AlternateContent xmlns:mc="http://schemas.openxmlformats.org/markup-compatibility/2006" xmlns:a14="http://schemas.microsoft.com/office/drawing/2010/main">
        <mc:Choice Requires="a14">
          <p:sp>
            <p:nvSpPr>
              <p:cNvPr id="24" name="TextBox 23"/>
              <p:cNvSpPr txBox="1"/>
              <p:nvPr/>
            </p:nvSpPr>
            <p:spPr>
              <a:xfrm>
                <a:off x="225680" y="4026185"/>
                <a:ext cx="928652" cy="5827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sz="2800" b="1" i="1" smtClean="0">
                              <a:solidFill>
                                <a:schemeClr val="accent6"/>
                              </a:solidFill>
                              <a:latin typeface="Cambria Math" panose="02040503050406030204" pitchFamily="18" charset="0"/>
                            </a:rPr>
                          </m:ctrlPr>
                        </m:radPr>
                        <m:deg/>
                        <m:e>
                          <m:r>
                            <a:rPr lang="en-IE" sz="2800" b="1" i="1" smtClean="0">
                              <a:solidFill>
                                <a:schemeClr val="accent6"/>
                              </a:solidFill>
                              <a:latin typeface="Cambria Math"/>
                            </a:rPr>
                            <m:t>𝟒𝟓</m:t>
                          </m:r>
                        </m:e>
                      </m:rad>
                    </m:oMath>
                  </m:oMathPara>
                </a14:m>
                <a:endParaRPr lang="en-IE" sz="2800" b="1" dirty="0" smtClean="0">
                  <a:solidFill>
                    <a:schemeClr val="accent6"/>
                  </a:solidFill>
                  <a:latin typeface="Cambria" panose="02040503050406030204" pitchFamily="18"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225680" y="4026185"/>
                <a:ext cx="928652" cy="582724"/>
              </a:xfrm>
              <a:prstGeom prst="rect">
                <a:avLst/>
              </a:prstGeom>
              <a:blipFill rotWithShape="1">
                <a:blip r:embed="rId5"/>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1299616" y="4026185"/>
                <a:ext cx="2411814" cy="999056"/>
              </a:xfrm>
              <a:prstGeom prst="rect">
                <a:avLst/>
              </a:prstGeom>
              <a:noFill/>
            </p:spPr>
            <p:txBody>
              <a:bodyPr wrap="none" rtlCol="0">
                <a:spAutoFit/>
              </a:bodyPr>
              <a:lstStyle/>
              <a:p>
                <a:r>
                  <a:rPr lang="en-IE" sz="2800" b="1" dirty="0" smtClean="0">
                    <a:solidFill>
                      <a:schemeClr val="accent6"/>
                    </a:solidFill>
                    <a:latin typeface="Cambria" panose="02040503050406030204" pitchFamily="18" charset="0"/>
                  </a:rPr>
                  <a:t>=  </a:t>
                </a:r>
                <a14:m>
                  <m:oMath xmlns:m="http://schemas.openxmlformats.org/officeDocument/2006/math">
                    <m:rad>
                      <m:radPr>
                        <m:degHide m:val="on"/>
                        <m:ctrlPr>
                          <a:rPr lang="en-IE" sz="2800" b="1" i="1" smtClean="0">
                            <a:solidFill>
                              <a:schemeClr val="accent6"/>
                            </a:solidFill>
                            <a:latin typeface="Cambria Math" panose="02040503050406030204" pitchFamily="18" charset="0"/>
                          </a:rPr>
                        </m:ctrlPr>
                      </m:radPr>
                      <m:deg/>
                      <m:e>
                        <m:r>
                          <a:rPr lang="en-IE" sz="2800" b="1" i="1" smtClean="0">
                            <a:solidFill>
                              <a:schemeClr val="accent6"/>
                            </a:solidFill>
                            <a:latin typeface="Cambria Math"/>
                          </a:rPr>
                          <m:t>𝟓</m:t>
                        </m:r>
                        <m:r>
                          <a:rPr lang="en-IE" sz="2800" b="1" i="1" smtClean="0">
                            <a:solidFill>
                              <a:schemeClr val="accent6"/>
                            </a:solidFill>
                            <a:latin typeface="Cambria Math"/>
                          </a:rPr>
                          <m:t> </m:t>
                        </m:r>
                      </m:e>
                    </m:rad>
                  </m:oMath>
                </a14:m>
                <a:r>
                  <a:rPr lang="en-IE" sz="2800" b="1" dirty="0" smtClean="0">
                    <a:solidFill>
                      <a:schemeClr val="accent6"/>
                    </a:solidFill>
                    <a:latin typeface="Cambria" panose="02040503050406030204" pitchFamily="18" charset="0"/>
                  </a:rPr>
                  <a:t>+</a:t>
                </a:r>
                <a14:m>
                  <m:oMath xmlns:m="http://schemas.openxmlformats.org/officeDocument/2006/math">
                    <m:rad>
                      <m:radPr>
                        <m:degHide m:val="on"/>
                        <m:ctrlPr>
                          <a:rPr lang="en-IE" sz="2800" b="1" i="1" dirty="0" smtClean="0">
                            <a:solidFill>
                              <a:schemeClr val="accent6"/>
                            </a:solidFill>
                            <a:latin typeface="Cambria Math" panose="02040503050406030204" pitchFamily="18" charset="0"/>
                          </a:rPr>
                        </m:ctrlPr>
                      </m:radPr>
                      <m:deg/>
                      <m:e>
                        <m:r>
                          <a:rPr lang="en-IE" sz="2800" b="1" i="1" dirty="0" smtClean="0">
                            <a:solidFill>
                              <a:schemeClr val="accent6"/>
                            </a:solidFill>
                            <a:latin typeface="Cambria Math"/>
                          </a:rPr>
                          <m:t>𝟓</m:t>
                        </m:r>
                      </m:e>
                    </m:rad>
                  </m:oMath>
                </a14:m>
                <a:r>
                  <a:rPr lang="en-IE" sz="2800" b="1" dirty="0" smtClean="0">
                    <a:solidFill>
                      <a:schemeClr val="accent6"/>
                    </a:solidFill>
                    <a:latin typeface="Cambria" panose="02040503050406030204" pitchFamily="18" charset="0"/>
                  </a:rPr>
                  <a:t>+</a:t>
                </a:r>
                <a14:m>
                  <m:oMath xmlns:m="http://schemas.openxmlformats.org/officeDocument/2006/math">
                    <m:rad>
                      <m:radPr>
                        <m:degHide m:val="on"/>
                        <m:ctrlPr>
                          <a:rPr lang="en-IE" sz="2800" b="1" i="1" dirty="0">
                            <a:solidFill>
                              <a:schemeClr val="accent6"/>
                            </a:solidFill>
                            <a:latin typeface="Cambria Math" panose="02040503050406030204" pitchFamily="18" charset="0"/>
                          </a:rPr>
                        </m:ctrlPr>
                      </m:radPr>
                      <m:deg/>
                      <m:e>
                        <m:r>
                          <a:rPr lang="en-IE" sz="2800" b="1" i="1" dirty="0">
                            <a:solidFill>
                              <a:schemeClr val="accent6"/>
                            </a:solidFill>
                            <a:latin typeface="Cambria Math"/>
                          </a:rPr>
                          <m:t>𝟓</m:t>
                        </m:r>
                      </m:e>
                    </m:rad>
                  </m:oMath>
                </a14:m>
                <a:endParaRPr lang="en-IE" sz="2800" b="1" dirty="0">
                  <a:solidFill>
                    <a:schemeClr val="accent6"/>
                  </a:solidFill>
                  <a:latin typeface="Cambria" panose="02040503050406030204" pitchFamily="18" charset="0"/>
                </a:endParaRPr>
              </a:p>
              <a:p>
                <a:endParaRPr lang="en-IE" sz="2800" dirty="0" smtClean="0">
                  <a:latin typeface="Cambria" panose="02040503050406030204" pitchFamily="18"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1299616" y="4026185"/>
                <a:ext cx="2411814" cy="999056"/>
              </a:xfrm>
              <a:prstGeom prst="rect">
                <a:avLst/>
              </a:prstGeom>
              <a:blipFill rotWithShape="1">
                <a:blip r:embed="rId6"/>
                <a:stretch>
                  <a:fillRect l="-5051" t="-1829"/>
                </a:stretch>
              </a:blipFill>
            </p:spPr>
            <p:txBody>
              <a:bodyPr/>
              <a:lstStyle/>
              <a:p>
                <a:r>
                  <a:rPr lang="en-IE">
                    <a:noFill/>
                  </a:rPr>
                  <a:t> </a:t>
                </a:r>
              </a:p>
            </p:txBody>
          </p:sp>
        </mc:Fallback>
      </mc:AlternateContent>
      <p:sp>
        <p:nvSpPr>
          <p:cNvPr id="26" name="TextBox 25"/>
          <p:cNvSpPr txBox="1"/>
          <p:nvPr/>
        </p:nvSpPr>
        <p:spPr>
          <a:xfrm>
            <a:off x="701950" y="3373903"/>
            <a:ext cx="2345322" cy="584775"/>
          </a:xfrm>
          <a:prstGeom prst="rect">
            <a:avLst/>
          </a:prstGeom>
          <a:noFill/>
        </p:spPr>
        <p:txBody>
          <a:bodyPr wrap="none" rtlCol="0">
            <a:spAutoFit/>
          </a:bodyPr>
          <a:lstStyle/>
          <a:p>
            <a:r>
              <a:rPr lang="en-IE" sz="3200" b="1" u="sng" dirty="0" smtClean="0">
                <a:solidFill>
                  <a:srgbClr val="00B050"/>
                </a:solidFill>
                <a:latin typeface="Cambria" panose="02040503050406030204" pitchFamily="18" charset="0"/>
              </a:rPr>
              <a:t>Graphically</a:t>
            </a:r>
          </a:p>
        </p:txBody>
      </p:sp>
      <p:sp>
        <p:nvSpPr>
          <p:cNvPr id="27" name="TextBox 26"/>
          <p:cNvSpPr txBox="1"/>
          <p:nvPr/>
        </p:nvSpPr>
        <p:spPr>
          <a:xfrm>
            <a:off x="4969599" y="3382824"/>
            <a:ext cx="2656305" cy="584775"/>
          </a:xfrm>
          <a:prstGeom prst="rect">
            <a:avLst/>
          </a:prstGeom>
          <a:noFill/>
        </p:spPr>
        <p:txBody>
          <a:bodyPr wrap="none" rtlCol="0">
            <a:spAutoFit/>
          </a:bodyPr>
          <a:lstStyle/>
          <a:p>
            <a:r>
              <a:rPr lang="en-IE" sz="3200" b="1" u="sng" dirty="0" smtClean="0">
                <a:solidFill>
                  <a:srgbClr val="00B050"/>
                </a:solidFill>
                <a:latin typeface="Cambria" panose="02040503050406030204" pitchFamily="18" charset="0"/>
              </a:rPr>
              <a:t>Algebraically</a:t>
            </a:r>
          </a:p>
        </p:txBody>
      </p:sp>
      <mc:AlternateContent xmlns:mc="http://schemas.openxmlformats.org/markup-compatibility/2006" xmlns:a14="http://schemas.microsoft.com/office/drawing/2010/main">
        <mc:Choice Requires="a14">
          <p:sp>
            <p:nvSpPr>
              <p:cNvPr id="28" name="TextBox 27"/>
              <p:cNvSpPr txBox="1"/>
              <p:nvPr/>
            </p:nvSpPr>
            <p:spPr>
              <a:xfrm>
                <a:off x="4969600" y="4620840"/>
                <a:ext cx="3142606" cy="583750"/>
              </a:xfrm>
              <a:prstGeom prst="rect">
                <a:avLst/>
              </a:prstGeom>
              <a:noFill/>
            </p:spPr>
            <p:txBody>
              <a:bodyPr wrap="square" rtlCol="0">
                <a:spAutoFit/>
              </a:bodyPr>
              <a:lstStyle/>
              <a:p>
                <a14:m>
                  <m:oMath xmlns:m="http://schemas.openxmlformats.org/officeDocument/2006/math">
                    <m:rad>
                      <m:radPr>
                        <m:degHide m:val="on"/>
                        <m:ctrlPr>
                          <a:rPr lang="en-IE" sz="2800" b="1" i="1" smtClean="0">
                            <a:solidFill>
                              <a:schemeClr val="accent6"/>
                            </a:solidFill>
                            <a:latin typeface="Cambria Math" panose="02040503050406030204" pitchFamily="18" charset="0"/>
                          </a:rPr>
                        </m:ctrlPr>
                      </m:radPr>
                      <m:deg/>
                      <m:e>
                        <m:r>
                          <a:rPr lang="en-IE" sz="2800" b="1" i="1" smtClean="0">
                            <a:solidFill>
                              <a:schemeClr val="accent6"/>
                            </a:solidFill>
                            <a:latin typeface="Cambria Math"/>
                          </a:rPr>
                          <m:t>𝟒𝟓</m:t>
                        </m:r>
                      </m:e>
                    </m:rad>
                  </m:oMath>
                </a14:m>
                <a:r>
                  <a:rPr lang="en-IE" sz="2800" b="1" dirty="0">
                    <a:solidFill>
                      <a:schemeClr val="accent6"/>
                    </a:solidFill>
                    <a:latin typeface="Cambria" panose="02040503050406030204" pitchFamily="18" charset="0"/>
                  </a:rPr>
                  <a:t> </a:t>
                </a:r>
                <a:r>
                  <a:rPr lang="en-IE" sz="2800" b="1" dirty="0" smtClean="0">
                    <a:solidFill>
                      <a:schemeClr val="accent6"/>
                    </a:solidFill>
                    <a:latin typeface="Cambria" panose="02040503050406030204" pitchFamily="18" charset="0"/>
                  </a:rPr>
                  <a:t>       = </a:t>
                </a:r>
                <a14:m>
                  <m:oMath xmlns:m="http://schemas.openxmlformats.org/officeDocument/2006/math">
                    <m:rad>
                      <m:radPr>
                        <m:degHide m:val="on"/>
                        <m:ctrlPr>
                          <a:rPr lang="en-IE" sz="2800" b="1" i="1" smtClean="0">
                            <a:solidFill>
                              <a:schemeClr val="accent6"/>
                            </a:solidFill>
                            <a:latin typeface="Cambria Math" panose="02040503050406030204" pitchFamily="18" charset="0"/>
                          </a:rPr>
                        </m:ctrlPr>
                      </m:radPr>
                      <m:deg/>
                      <m:e>
                        <m:r>
                          <a:rPr lang="en-IE" sz="2800" b="1" i="1" smtClean="0">
                            <a:solidFill>
                              <a:schemeClr val="accent6"/>
                            </a:solidFill>
                            <a:latin typeface="Cambria Math"/>
                          </a:rPr>
                          <m:t>𝟗</m:t>
                        </m:r>
                        <m:r>
                          <a:rPr lang="en-IE" sz="2800" b="1" i="1" smtClean="0">
                            <a:solidFill>
                              <a:schemeClr val="accent6"/>
                            </a:solidFill>
                            <a:latin typeface="Cambria Math"/>
                          </a:rPr>
                          <m:t>  </m:t>
                        </m:r>
                      </m:e>
                    </m:rad>
                  </m:oMath>
                </a14:m>
                <a:r>
                  <a:rPr lang="en-IE" sz="2800" b="1" dirty="0" smtClean="0">
                    <a:solidFill>
                      <a:schemeClr val="accent6"/>
                    </a:solidFill>
                    <a:latin typeface="Cambria" panose="02040503050406030204" pitchFamily="18" charset="0"/>
                  </a:rPr>
                  <a:t> </a:t>
                </a:r>
                <a14:m>
                  <m:oMath xmlns:m="http://schemas.openxmlformats.org/officeDocument/2006/math">
                    <m:rad>
                      <m:radPr>
                        <m:degHide m:val="on"/>
                        <m:ctrlPr>
                          <a:rPr lang="en-IE" sz="2800" b="1" i="1" smtClean="0">
                            <a:solidFill>
                              <a:schemeClr val="accent6"/>
                            </a:solidFill>
                            <a:latin typeface="Cambria Math" panose="02040503050406030204" pitchFamily="18" charset="0"/>
                          </a:rPr>
                        </m:ctrlPr>
                      </m:radPr>
                      <m:deg/>
                      <m:e>
                        <m:r>
                          <a:rPr lang="en-IE" sz="2800" b="1" i="1" smtClean="0">
                            <a:solidFill>
                              <a:schemeClr val="accent6"/>
                            </a:solidFill>
                            <a:latin typeface="Cambria Math"/>
                          </a:rPr>
                          <m:t>𝟓</m:t>
                        </m:r>
                        <m:r>
                          <a:rPr lang="en-IE" sz="2800" b="1" i="1" smtClean="0">
                            <a:solidFill>
                              <a:schemeClr val="accent6"/>
                            </a:solidFill>
                            <a:latin typeface="Cambria Math"/>
                          </a:rPr>
                          <m:t> </m:t>
                        </m:r>
                      </m:e>
                    </m:rad>
                  </m:oMath>
                </a14:m>
                <a:r>
                  <a:rPr lang="en-IE" sz="2800" b="1" dirty="0" smtClean="0">
                    <a:solidFill>
                      <a:schemeClr val="accent6"/>
                    </a:solidFill>
                    <a:latin typeface="Cambria" panose="02040503050406030204" pitchFamily="18" charset="0"/>
                  </a:rPr>
                  <a:t> </a:t>
                </a:r>
              </a:p>
            </p:txBody>
          </p:sp>
        </mc:Choice>
        <mc:Fallback xmlns="">
          <p:sp>
            <p:nvSpPr>
              <p:cNvPr id="28" name="TextBox 27"/>
              <p:cNvSpPr txBox="1">
                <a:spLocks noRot="1" noChangeAspect="1" noMove="1" noResize="1" noEditPoints="1" noAdjustHandles="1" noChangeArrowheads="1" noChangeShapeType="1" noTextEdit="1"/>
              </p:cNvSpPr>
              <p:nvPr/>
            </p:nvSpPr>
            <p:spPr>
              <a:xfrm>
                <a:off x="4969600" y="4620840"/>
                <a:ext cx="3142606" cy="583750"/>
              </a:xfrm>
              <a:prstGeom prst="rect">
                <a:avLst/>
              </a:prstGeom>
              <a:blipFill rotWithShape="1">
                <a:blip r:embed="rId7"/>
                <a:stretch>
                  <a:fillRect t="-3125" b="-25000"/>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320930" y="4807235"/>
                <a:ext cx="928652" cy="5827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sz="2800" b="1" i="1" smtClean="0">
                              <a:solidFill>
                                <a:schemeClr val="accent6"/>
                              </a:solidFill>
                              <a:latin typeface="Cambria Math" panose="02040503050406030204" pitchFamily="18" charset="0"/>
                            </a:rPr>
                          </m:ctrlPr>
                        </m:radPr>
                        <m:deg/>
                        <m:e>
                          <m:r>
                            <a:rPr lang="en-IE" sz="2800" b="1" i="1" smtClean="0">
                              <a:solidFill>
                                <a:schemeClr val="accent6"/>
                              </a:solidFill>
                              <a:latin typeface="Cambria Math"/>
                            </a:rPr>
                            <m:t>𝟒𝟓</m:t>
                          </m:r>
                        </m:e>
                      </m:rad>
                    </m:oMath>
                  </m:oMathPara>
                </a14:m>
                <a:endParaRPr lang="en-IE" sz="2800" b="1" dirty="0" smtClean="0">
                  <a:solidFill>
                    <a:schemeClr val="accent6"/>
                  </a:solidFill>
                  <a:latin typeface="Cambria" panose="02040503050406030204" pitchFamily="18"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320930" y="4807235"/>
                <a:ext cx="928652" cy="582724"/>
              </a:xfrm>
              <a:prstGeom prst="rect">
                <a:avLst/>
              </a:prstGeom>
              <a:blipFill rotWithShape="1">
                <a:blip r:embed="rId8"/>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1394866" y="4807235"/>
                <a:ext cx="1377493" cy="999056"/>
              </a:xfrm>
              <a:prstGeom prst="rect">
                <a:avLst/>
              </a:prstGeom>
              <a:noFill/>
            </p:spPr>
            <p:txBody>
              <a:bodyPr wrap="none" rtlCol="0">
                <a:spAutoFit/>
              </a:bodyPr>
              <a:lstStyle/>
              <a:p>
                <a:r>
                  <a:rPr lang="en-IE" sz="2800" b="1" dirty="0" smtClean="0">
                    <a:solidFill>
                      <a:schemeClr val="accent6"/>
                    </a:solidFill>
                    <a:latin typeface="Cambria" panose="02040503050406030204" pitchFamily="18" charset="0"/>
                  </a:rPr>
                  <a:t>=  </a:t>
                </a:r>
                <a14:m>
                  <m:oMath xmlns:m="http://schemas.openxmlformats.org/officeDocument/2006/math">
                    <m:r>
                      <a:rPr lang="en-IE" sz="2800" b="1" i="0" smtClean="0">
                        <a:solidFill>
                          <a:schemeClr val="accent6"/>
                        </a:solidFill>
                        <a:latin typeface="Cambria Math"/>
                      </a:rPr>
                      <m:t>  </m:t>
                    </m:r>
                    <m:r>
                      <a:rPr lang="en-IE" sz="2800" b="1" i="1" smtClean="0">
                        <a:solidFill>
                          <a:schemeClr val="accent6"/>
                        </a:solidFill>
                        <a:latin typeface="Cambria Math"/>
                      </a:rPr>
                      <m:t>𝟑</m:t>
                    </m:r>
                    <m:rad>
                      <m:radPr>
                        <m:degHide m:val="on"/>
                        <m:ctrlPr>
                          <a:rPr lang="en-IE" sz="2800" b="1" i="1" smtClean="0">
                            <a:solidFill>
                              <a:schemeClr val="accent6"/>
                            </a:solidFill>
                            <a:latin typeface="Cambria Math" panose="02040503050406030204" pitchFamily="18" charset="0"/>
                          </a:rPr>
                        </m:ctrlPr>
                      </m:radPr>
                      <m:deg/>
                      <m:e>
                        <m:r>
                          <a:rPr lang="en-IE" sz="2800" b="1" i="1" smtClean="0">
                            <a:solidFill>
                              <a:schemeClr val="accent6"/>
                            </a:solidFill>
                            <a:latin typeface="Cambria Math"/>
                          </a:rPr>
                          <m:t>𝟓</m:t>
                        </m:r>
                      </m:e>
                    </m:rad>
                  </m:oMath>
                </a14:m>
                <a:endParaRPr lang="en-IE" sz="2800" b="1" dirty="0">
                  <a:solidFill>
                    <a:schemeClr val="accent6"/>
                  </a:solidFill>
                  <a:latin typeface="Cambria" panose="02040503050406030204" pitchFamily="18" charset="0"/>
                </a:endParaRPr>
              </a:p>
              <a:p>
                <a:endParaRPr lang="en-IE" sz="2800" dirty="0" smtClean="0">
                  <a:latin typeface="Cambria" panose="02040503050406030204" pitchFamily="18"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1394866" y="4807235"/>
                <a:ext cx="1377493" cy="999056"/>
              </a:xfrm>
              <a:prstGeom prst="rect">
                <a:avLst/>
              </a:prstGeom>
              <a:blipFill rotWithShape="1">
                <a:blip r:embed="rId9"/>
                <a:stretch>
                  <a:fillRect l="-9292" t="-1840"/>
                </a:stretch>
              </a:blipFill>
            </p:spPr>
            <p:txBody>
              <a:bodyPr/>
              <a:lstStyle/>
              <a:p>
                <a:r>
                  <a:rPr lang="en-IE">
                    <a:noFill/>
                  </a:rPr>
                  <a:t> </a:t>
                </a:r>
              </a:p>
            </p:txBody>
          </p:sp>
        </mc:Fallback>
      </mc:AlternateContent>
      <p:cxnSp>
        <p:nvCxnSpPr>
          <p:cNvPr id="31" name="Straight Connector 30"/>
          <p:cNvCxnSpPr/>
          <p:nvPr/>
        </p:nvCxnSpPr>
        <p:spPr bwMode="auto">
          <a:xfrm>
            <a:off x="3922840" y="3732853"/>
            <a:ext cx="0" cy="1928619"/>
          </a:xfrm>
          <a:prstGeom prst="line">
            <a:avLst/>
          </a:prstGeom>
          <a:solidFill>
            <a:schemeClr val="hlink">
              <a:alpha val="64999"/>
            </a:schemeClr>
          </a:solidFill>
          <a:ln w="60325" cap="flat" cmpd="sng" algn="ctr">
            <a:solidFill>
              <a:srgbClr val="00B050"/>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32" name="TextBox 31"/>
              <p:cNvSpPr txBox="1"/>
              <p:nvPr/>
            </p:nvSpPr>
            <p:spPr>
              <a:xfrm>
                <a:off x="5064380" y="4007135"/>
                <a:ext cx="928652" cy="5827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sz="2800" b="1" i="1" smtClean="0">
                              <a:solidFill>
                                <a:schemeClr val="accent6"/>
                              </a:solidFill>
                              <a:latin typeface="Cambria Math" panose="02040503050406030204" pitchFamily="18" charset="0"/>
                            </a:rPr>
                          </m:ctrlPr>
                        </m:radPr>
                        <m:deg/>
                        <m:e>
                          <m:r>
                            <a:rPr lang="en-IE" sz="2800" b="1" i="1" smtClean="0">
                              <a:solidFill>
                                <a:schemeClr val="accent6"/>
                              </a:solidFill>
                              <a:latin typeface="Cambria Math"/>
                            </a:rPr>
                            <m:t>𝟒𝟓</m:t>
                          </m:r>
                        </m:e>
                      </m:rad>
                    </m:oMath>
                  </m:oMathPara>
                </a14:m>
                <a:endParaRPr lang="en-IE" sz="2800" b="1" dirty="0" smtClean="0">
                  <a:solidFill>
                    <a:schemeClr val="accent6"/>
                  </a:solidFill>
                  <a:latin typeface="Cambria" panose="02040503050406030204" pitchFamily="18" charset="0"/>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5064380" y="4007135"/>
                <a:ext cx="928652" cy="582724"/>
              </a:xfrm>
              <a:prstGeom prst="rect">
                <a:avLst/>
              </a:prstGeom>
              <a:blipFill rotWithShape="1">
                <a:blip r:embed="rId10"/>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5696261" y="4007135"/>
                <a:ext cx="2032747" cy="999056"/>
              </a:xfrm>
              <a:prstGeom prst="rect">
                <a:avLst/>
              </a:prstGeom>
              <a:noFill/>
            </p:spPr>
            <p:txBody>
              <a:bodyPr wrap="square" rtlCol="0">
                <a:spAutoFit/>
              </a:bodyPr>
              <a:lstStyle/>
              <a:p>
                <a:r>
                  <a:rPr lang="en-IE" sz="2800" b="1" dirty="0" smtClean="0">
                    <a:solidFill>
                      <a:schemeClr val="accent6"/>
                    </a:solidFill>
                    <a:latin typeface="Cambria" panose="02040503050406030204" pitchFamily="18" charset="0"/>
                  </a:rPr>
                  <a:t>       = </a:t>
                </a:r>
                <a14:m>
                  <m:oMath xmlns:m="http://schemas.openxmlformats.org/officeDocument/2006/math">
                    <m:r>
                      <a:rPr lang="en-IE" sz="2800" b="1" i="0" smtClean="0">
                        <a:solidFill>
                          <a:schemeClr val="accent6"/>
                        </a:solidFill>
                        <a:latin typeface="Cambria Math"/>
                      </a:rPr>
                      <m:t>  </m:t>
                    </m:r>
                    <m:r>
                      <a:rPr lang="en-IE" sz="2800" b="1" i="1" smtClean="0">
                        <a:solidFill>
                          <a:schemeClr val="accent6"/>
                        </a:solidFill>
                        <a:latin typeface="Cambria Math"/>
                      </a:rPr>
                      <m:t>𝟑</m:t>
                    </m:r>
                    <m:rad>
                      <m:radPr>
                        <m:degHide m:val="on"/>
                        <m:ctrlPr>
                          <a:rPr lang="en-IE" sz="2800" b="1" i="1" smtClean="0">
                            <a:solidFill>
                              <a:schemeClr val="accent6"/>
                            </a:solidFill>
                            <a:latin typeface="Cambria Math" panose="02040503050406030204" pitchFamily="18" charset="0"/>
                          </a:rPr>
                        </m:ctrlPr>
                      </m:radPr>
                      <m:deg/>
                      <m:e>
                        <m:r>
                          <a:rPr lang="en-IE" sz="2800" b="1" i="1" smtClean="0">
                            <a:solidFill>
                              <a:schemeClr val="accent6"/>
                            </a:solidFill>
                            <a:latin typeface="Cambria Math"/>
                          </a:rPr>
                          <m:t>𝟓</m:t>
                        </m:r>
                      </m:e>
                    </m:rad>
                  </m:oMath>
                </a14:m>
                <a:endParaRPr lang="en-IE" sz="2800" b="1" dirty="0">
                  <a:solidFill>
                    <a:schemeClr val="accent6"/>
                  </a:solidFill>
                  <a:latin typeface="Cambria" panose="02040503050406030204" pitchFamily="18" charset="0"/>
                </a:endParaRPr>
              </a:p>
              <a:p>
                <a:endParaRPr lang="en-IE" sz="2800" dirty="0" smtClean="0">
                  <a:latin typeface="Cambria" panose="02040503050406030204" pitchFamily="18" charset="0"/>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5696261" y="4007135"/>
                <a:ext cx="2032747" cy="999056"/>
              </a:xfrm>
              <a:prstGeom prst="rect">
                <a:avLst/>
              </a:prstGeom>
              <a:blipFill rotWithShape="1">
                <a:blip r:embed="rId11"/>
                <a:stretch>
                  <a:fillRect t="-1829"/>
                </a:stretch>
              </a:blipFill>
            </p:spPr>
            <p:txBody>
              <a:bodyPr/>
              <a:lstStyle/>
              <a:p>
                <a:r>
                  <a:rPr lang="en-IE">
                    <a:noFill/>
                  </a:rPr>
                  <a:t> </a:t>
                </a:r>
              </a:p>
            </p:txBody>
          </p:sp>
        </mc:Fallback>
      </mc:AlternateContent>
      <p:sp>
        <p:nvSpPr>
          <p:cNvPr id="34" name="Oval 33"/>
          <p:cNvSpPr/>
          <p:nvPr/>
        </p:nvSpPr>
        <p:spPr>
          <a:xfrm>
            <a:off x="6624007" y="4117877"/>
            <a:ext cx="558510" cy="388786"/>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mc:AlternateContent xmlns:mc="http://schemas.openxmlformats.org/markup-compatibility/2006" xmlns:a14="http://schemas.microsoft.com/office/drawing/2010/main">
        <mc:Choice Requires="a14">
          <p:sp>
            <p:nvSpPr>
              <p:cNvPr id="35" name="TextBox 34"/>
              <p:cNvSpPr txBox="1"/>
              <p:nvPr/>
            </p:nvSpPr>
            <p:spPr>
              <a:xfrm>
                <a:off x="4904169" y="5318846"/>
                <a:ext cx="3155607" cy="568169"/>
              </a:xfrm>
              <a:prstGeom prst="rect">
                <a:avLst/>
              </a:prstGeom>
              <a:noFill/>
            </p:spPr>
            <p:txBody>
              <a:bodyPr wrap="none" rtlCol="0">
                <a:spAutoFit/>
              </a:bodyPr>
              <a:lstStyle/>
              <a:p>
                <a14:m>
                  <m:oMath xmlns:m="http://schemas.openxmlformats.org/officeDocument/2006/math">
                    <m:rad>
                      <m:radPr>
                        <m:degHide m:val="on"/>
                        <m:ctrlPr>
                          <a:rPr lang="en-IE" sz="2800" b="1" i="1" smtClean="0">
                            <a:solidFill>
                              <a:schemeClr val="accent6"/>
                            </a:solidFill>
                            <a:latin typeface="Cambria Math" panose="02040503050406030204" pitchFamily="18" charset="0"/>
                          </a:rPr>
                        </m:ctrlPr>
                      </m:radPr>
                      <m:deg/>
                      <m:e>
                        <m:r>
                          <a:rPr lang="en-IE" sz="2800" b="1" i="1" smtClean="0">
                            <a:solidFill>
                              <a:schemeClr val="accent6"/>
                            </a:solidFill>
                            <a:latin typeface="Cambria Math"/>
                          </a:rPr>
                          <m:t>𝟗</m:t>
                        </m:r>
                        <m:r>
                          <a:rPr lang="en-IE" sz="2800" b="1" i="1" smtClean="0">
                            <a:solidFill>
                              <a:schemeClr val="accent6"/>
                            </a:solidFill>
                            <a:latin typeface="Cambria Math"/>
                          </a:rPr>
                          <m:t> </m:t>
                        </m:r>
                        <m:r>
                          <a:rPr lang="en-IE" sz="2800" b="1" i="1" smtClean="0">
                            <a:solidFill>
                              <a:schemeClr val="accent6"/>
                            </a:solidFill>
                            <a:latin typeface="Cambria Math"/>
                          </a:rPr>
                          <m:t>𝑿</m:t>
                        </m:r>
                        <m:r>
                          <a:rPr lang="en-IE" sz="2800" b="1" i="1" smtClean="0">
                            <a:solidFill>
                              <a:schemeClr val="accent6"/>
                            </a:solidFill>
                            <a:latin typeface="Cambria Math"/>
                          </a:rPr>
                          <m:t> </m:t>
                        </m:r>
                        <m:r>
                          <a:rPr lang="en-IE" sz="2800" b="1" i="1" smtClean="0">
                            <a:solidFill>
                              <a:schemeClr val="accent6"/>
                            </a:solidFill>
                            <a:latin typeface="Cambria Math"/>
                          </a:rPr>
                          <m:t>𝟓</m:t>
                        </m:r>
                      </m:e>
                    </m:rad>
                  </m:oMath>
                </a14:m>
                <a:r>
                  <a:rPr lang="en-IE" sz="2800" b="1" dirty="0">
                    <a:solidFill>
                      <a:schemeClr val="accent6"/>
                    </a:solidFill>
                    <a:latin typeface="Cambria" panose="02040503050406030204" pitchFamily="18" charset="0"/>
                  </a:rPr>
                  <a:t> </a:t>
                </a:r>
                <a:r>
                  <a:rPr lang="en-IE" sz="2800" b="1" dirty="0" smtClean="0">
                    <a:solidFill>
                      <a:schemeClr val="accent6"/>
                    </a:solidFill>
                    <a:latin typeface="Cambria" panose="02040503050406030204" pitchFamily="18" charset="0"/>
                  </a:rPr>
                  <a:t>   = </a:t>
                </a:r>
                <a14:m>
                  <m:oMath xmlns:m="http://schemas.openxmlformats.org/officeDocument/2006/math">
                    <m:rad>
                      <m:radPr>
                        <m:degHide m:val="on"/>
                        <m:ctrlPr>
                          <a:rPr lang="en-IE" sz="2800" b="1" i="1" smtClean="0">
                            <a:solidFill>
                              <a:schemeClr val="accent6"/>
                            </a:solidFill>
                            <a:latin typeface="Cambria Math" panose="02040503050406030204" pitchFamily="18" charset="0"/>
                          </a:rPr>
                        </m:ctrlPr>
                      </m:radPr>
                      <m:deg/>
                      <m:e>
                        <m:r>
                          <a:rPr lang="en-IE" sz="2800" b="1" i="1" smtClean="0">
                            <a:solidFill>
                              <a:schemeClr val="accent6"/>
                            </a:solidFill>
                            <a:latin typeface="Cambria Math"/>
                          </a:rPr>
                          <m:t>𝟗</m:t>
                        </m:r>
                        <m:r>
                          <a:rPr lang="en-IE" sz="2800" b="1" i="1" smtClean="0">
                            <a:solidFill>
                              <a:schemeClr val="accent6"/>
                            </a:solidFill>
                            <a:latin typeface="Cambria Math"/>
                          </a:rPr>
                          <m:t>  </m:t>
                        </m:r>
                      </m:e>
                    </m:rad>
                  </m:oMath>
                </a14:m>
                <a:r>
                  <a:rPr lang="en-IE" sz="2800" b="1" dirty="0" smtClean="0">
                    <a:solidFill>
                      <a:schemeClr val="accent6"/>
                    </a:solidFill>
                    <a:latin typeface="Cambria" panose="02040503050406030204" pitchFamily="18" charset="0"/>
                  </a:rPr>
                  <a:t> </a:t>
                </a:r>
                <a14:m>
                  <m:oMath xmlns:m="http://schemas.openxmlformats.org/officeDocument/2006/math">
                    <m:rad>
                      <m:radPr>
                        <m:degHide m:val="on"/>
                        <m:ctrlPr>
                          <a:rPr lang="en-IE" sz="2800" b="1" i="1" smtClean="0">
                            <a:solidFill>
                              <a:schemeClr val="accent6"/>
                            </a:solidFill>
                            <a:latin typeface="Cambria Math" panose="02040503050406030204" pitchFamily="18" charset="0"/>
                          </a:rPr>
                        </m:ctrlPr>
                      </m:radPr>
                      <m:deg/>
                      <m:e>
                        <m:r>
                          <a:rPr lang="en-IE" sz="2800" b="1" i="1" smtClean="0">
                            <a:solidFill>
                              <a:schemeClr val="accent6"/>
                            </a:solidFill>
                            <a:latin typeface="Cambria Math"/>
                          </a:rPr>
                          <m:t>𝟓</m:t>
                        </m:r>
                        <m:r>
                          <a:rPr lang="en-IE" sz="2800" b="1" i="1" smtClean="0">
                            <a:solidFill>
                              <a:schemeClr val="accent6"/>
                            </a:solidFill>
                            <a:latin typeface="Cambria Math"/>
                          </a:rPr>
                          <m:t> </m:t>
                        </m:r>
                      </m:e>
                    </m:rad>
                  </m:oMath>
                </a14:m>
                <a:r>
                  <a:rPr lang="en-IE" sz="2800" b="1" dirty="0" smtClean="0">
                    <a:solidFill>
                      <a:schemeClr val="accent6"/>
                    </a:solidFill>
                    <a:latin typeface="Cambria" panose="02040503050406030204" pitchFamily="18" charset="0"/>
                  </a:rPr>
                  <a:t> </a:t>
                </a:r>
              </a:p>
            </p:txBody>
          </p:sp>
        </mc:Choice>
        <mc:Fallback xmlns="">
          <p:sp>
            <p:nvSpPr>
              <p:cNvPr id="35" name="TextBox 34"/>
              <p:cNvSpPr txBox="1">
                <a:spLocks noRot="1" noChangeAspect="1" noMove="1" noResize="1" noEditPoints="1" noAdjustHandles="1" noChangeArrowheads="1" noChangeShapeType="1" noTextEdit="1"/>
              </p:cNvSpPr>
              <p:nvPr/>
            </p:nvSpPr>
            <p:spPr>
              <a:xfrm>
                <a:off x="4904169" y="5318846"/>
                <a:ext cx="3155607" cy="568169"/>
              </a:xfrm>
              <a:prstGeom prst="rect">
                <a:avLst/>
              </a:prstGeom>
              <a:blipFill rotWithShape="1">
                <a:blip r:embed="rId12"/>
                <a:stretch>
                  <a:fillRect t="-3226" b="-29032"/>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5291147" y="6111091"/>
                <a:ext cx="2772490" cy="568297"/>
              </a:xfrm>
              <a:prstGeom prst="rect">
                <a:avLst/>
              </a:prstGeom>
              <a:noFill/>
            </p:spPr>
            <p:txBody>
              <a:bodyPr wrap="none" rtlCol="0">
                <a:spAutoFit/>
              </a:bodyPr>
              <a:lstStyle/>
              <a:p>
                <a14:m>
                  <m:oMath xmlns:m="http://schemas.openxmlformats.org/officeDocument/2006/math">
                    <m:rad>
                      <m:radPr>
                        <m:degHide m:val="on"/>
                        <m:ctrlPr>
                          <a:rPr lang="en-IE" sz="2800" b="1" i="1" smtClean="0">
                            <a:solidFill>
                              <a:schemeClr val="accent6"/>
                            </a:solidFill>
                            <a:latin typeface="Cambria Math" panose="02040503050406030204" pitchFamily="18" charset="0"/>
                          </a:rPr>
                        </m:ctrlPr>
                      </m:radPr>
                      <m:deg/>
                      <m:e>
                        <m:r>
                          <a:rPr lang="en-IE" sz="2800" b="1" i="1" smtClean="0">
                            <a:solidFill>
                              <a:schemeClr val="accent6"/>
                            </a:solidFill>
                            <a:latin typeface="Cambria Math"/>
                          </a:rPr>
                          <m:t>𝒂𝒃</m:t>
                        </m:r>
                      </m:e>
                    </m:rad>
                  </m:oMath>
                </a14:m>
                <a:r>
                  <a:rPr lang="en-IE" sz="2800" b="1" dirty="0">
                    <a:solidFill>
                      <a:schemeClr val="accent6"/>
                    </a:solidFill>
                    <a:latin typeface="Cambria" panose="02040503050406030204" pitchFamily="18" charset="0"/>
                  </a:rPr>
                  <a:t> </a:t>
                </a:r>
                <a:r>
                  <a:rPr lang="en-IE" sz="2800" b="1" dirty="0" smtClean="0">
                    <a:solidFill>
                      <a:schemeClr val="accent6"/>
                    </a:solidFill>
                    <a:latin typeface="Cambria" panose="02040503050406030204" pitchFamily="18" charset="0"/>
                  </a:rPr>
                  <a:t>   = </a:t>
                </a:r>
                <a14:m>
                  <m:oMath xmlns:m="http://schemas.openxmlformats.org/officeDocument/2006/math">
                    <m:rad>
                      <m:radPr>
                        <m:degHide m:val="on"/>
                        <m:ctrlPr>
                          <a:rPr lang="en-IE" sz="2800" b="1" i="1" smtClean="0">
                            <a:solidFill>
                              <a:schemeClr val="accent6"/>
                            </a:solidFill>
                            <a:latin typeface="Cambria Math" panose="02040503050406030204" pitchFamily="18" charset="0"/>
                          </a:rPr>
                        </m:ctrlPr>
                      </m:radPr>
                      <m:deg/>
                      <m:e>
                        <m:r>
                          <a:rPr lang="en-IE" sz="2800" b="1" i="1" smtClean="0">
                            <a:solidFill>
                              <a:schemeClr val="accent6"/>
                            </a:solidFill>
                            <a:latin typeface="Cambria Math"/>
                          </a:rPr>
                          <m:t>𝒂</m:t>
                        </m:r>
                        <m:r>
                          <a:rPr lang="en-IE" sz="2800" b="1" i="1" smtClean="0">
                            <a:solidFill>
                              <a:schemeClr val="accent6"/>
                            </a:solidFill>
                            <a:latin typeface="Cambria Math"/>
                          </a:rPr>
                          <m:t>  </m:t>
                        </m:r>
                      </m:e>
                    </m:rad>
                  </m:oMath>
                </a14:m>
                <a:r>
                  <a:rPr lang="en-IE" sz="2800" b="1" dirty="0" smtClean="0">
                    <a:solidFill>
                      <a:schemeClr val="accent6"/>
                    </a:solidFill>
                    <a:latin typeface="Cambria" panose="02040503050406030204" pitchFamily="18" charset="0"/>
                  </a:rPr>
                  <a:t> </a:t>
                </a:r>
                <a14:m>
                  <m:oMath xmlns:m="http://schemas.openxmlformats.org/officeDocument/2006/math">
                    <m:rad>
                      <m:radPr>
                        <m:degHide m:val="on"/>
                        <m:ctrlPr>
                          <a:rPr lang="en-IE" sz="2800" b="1" i="1" smtClean="0">
                            <a:solidFill>
                              <a:schemeClr val="accent6"/>
                            </a:solidFill>
                            <a:latin typeface="Cambria Math" panose="02040503050406030204" pitchFamily="18" charset="0"/>
                          </a:rPr>
                        </m:ctrlPr>
                      </m:radPr>
                      <m:deg/>
                      <m:e>
                        <m:r>
                          <a:rPr lang="en-IE" sz="2800" b="1" i="1" smtClean="0">
                            <a:solidFill>
                              <a:schemeClr val="accent6"/>
                            </a:solidFill>
                            <a:latin typeface="Cambria Math"/>
                          </a:rPr>
                          <m:t>𝒃</m:t>
                        </m:r>
                        <m:r>
                          <a:rPr lang="en-IE" sz="2800" b="1" i="1" smtClean="0">
                            <a:solidFill>
                              <a:schemeClr val="accent6"/>
                            </a:solidFill>
                            <a:latin typeface="Cambria Math"/>
                          </a:rPr>
                          <m:t> </m:t>
                        </m:r>
                      </m:e>
                    </m:rad>
                  </m:oMath>
                </a14:m>
                <a:r>
                  <a:rPr lang="en-IE" sz="2800" b="1" dirty="0" smtClean="0">
                    <a:solidFill>
                      <a:schemeClr val="accent6"/>
                    </a:solidFill>
                    <a:latin typeface="Cambria" panose="02040503050406030204" pitchFamily="18" charset="0"/>
                  </a:rPr>
                  <a:t> </a:t>
                </a:r>
              </a:p>
            </p:txBody>
          </p:sp>
        </mc:Choice>
        <mc:Fallback xmlns="">
          <p:sp>
            <p:nvSpPr>
              <p:cNvPr id="36" name="TextBox 35"/>
              <p:cNvSpPr txBox="1">
                <a:spLocks noRot="1" noChangeAspect="1" noMove="1" noResize="1" noEditPoints="1" noAdjustHandles="1" noChangeArrowheads="1" noChangeShapeType="1" noTextEdit="1"/>
              </p:cNvSpPr>
              <p:nvPr/>
            </p:nvSpPr>
            <p:spPr>
              <a:xfrm>
                <a:off x="5291147" y="6111091"/>
                <a:ext cx="2772490" cy="568297"/>
              </a:xfrm>
              <a:prstGeom prst="rect">
                <a:avLst/>
              </a:prstGeom>
              <a:blipFill rotWithShape="1">
                <a:blip r:embed="rId13"/>
                <a:stretch>
                  <a:fillRect t="-3191" b="-27660"/>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1568851" y="1057038"/>
                <a:ext cx="1034450" cy="6528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sz="3200" b="1" i="1" smtClean="0">
                              <a:solidFill>
                                <a:schemeClr val="accent6"/>
                              </a:solidFill>
                              <a:latin typeface="Cambria Math" panose="02040503050406030204" pitchFamily="18" charset="0"/>
                            </a:rPr>
                          </m:ctrlPr>
                        </m:radPr>
                        <m:deg/>
                        <m:e>
                          <m:r>
                            <a:rPr lang="en-IE" sz="3200" b="1" i="1" smtClean="0">
                              <a:solidFill>
                                <a:schemeClr val="accent6"/>
                              </a:solidFill>
                              <a:latin typeface="Cambria Math"/>
                            </a:rPr>
                            <m:t>𝟒𝟓</m:t>
                          </m:r>
                        </m:e>
                      </m:rad>
                    </m:oMath>
                  </m:oMathPara>
                </a14:m>
                <a:endParaRPr lang="en-IE" sz="3200" b="1" dirty="0" smtClean="0">
                  <a:solidFill>
                    <a:schemeClr val="accent6"/>
                  </a:solidFill>
                  <a:latin typeface="Cambria" panose="02040503050406030204" pitchFamily="18" charset="0"/>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1568851" y="1057038"/>
                <a:ext cx="1034450" cy="652871"/>
              </a:xfrm>
              <a:prstGeom prst="rect">
                <a:avLst/>
              </a:prstGeom>
              <a:blipFill rotWithShape="1">
                <a:blip r:embed="rId14"/>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 name="Title 1"/>
              <p:cNvSpPr>
                <a:spLocks noGrp="1"/>
              </p:cNvSpPr>
              <p:nvPr>
                <p:ph type="title"/>
              </p:nvPr>
            </p:nvSpPr>
            <p:spPr>
              <a:xfrm>
                <a:off x="320930" y="17824"/>
                <a:ext cx="8794999" cy="648000"/>
              </a:xfrm>
            </p:spPr>
            <p:txBody>
              <a:bodyPr/>
              <a:lstStyle/>
              <a:p>
                <a:r>
                  <a:rPr lang="en-IE" sz="4000" dirty="0" smtClean="0"/>
                  <a:t> </a:t>
                </a:r>
                <a14:m>
                  <m:oMath xmlns:m="http://schemas.openxmlformats.org/officeDocument/2006/math">
                    <m:rad>
                      <m:radPr>
                        <m:degHide m:val="on"/>
                        <m:ctrlPr>
                          <a:rPr lang="en-IE" sz="4000" i="1" smtClean="0">
                            <a:latin typeface="Cambria Math" panose="02040503050406030204" pitchFamily="18" charset="0"/>
                          </a:rPr>
                        </m:ctrlPr>
                      </m:radPr>
                      <m:deg/>
                      <m:e>
                        <m:r>
                          <a:rPr lang="en-IE" sz="4000" b="1" i="1" smtClean="0">
                            <a:latin typeface="Cambria Math"/>
                          </a:rPr>
                          <m:t>𝟓</m:t>
                        </m:r>
                      </m:e>
                    </m:rad>
                  </m:oMath>
                </a14:m>
                <a:endParaRPr lang="en-IE" sz="40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320930" y="17824"/>
                <a:ext cx="8794999" cy="648000"/>
              </a:xfrm>
              <a:blipFill rotWithShape="1">
                <a:blip r:embed="rId15"/>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2231549" y="1427543"/>
                <a:ext cx="638444" cy="5127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sz="2400" b="1" i="1" smtClean="0">
                              <a:solidFill>
                                <a:schemeClr val="accent6"/>
                              </a:solidFill>
                              <a:latin typeface="Cambria Math" panose="02040503050406030204" pitchFamily="18" charset="0"/>
                            </a:rPr>
                          </m:ctrlPr>
                        </m:radPr>
                        <m:deg/>
                        <m:e>
                          <m:r>
                            <a:rPr lang="en-IE" sz="2400" b="1" i="1" smtClean="0">
                              <a:solidFill>
                                <a:schemeClr val="accent6"/>
                              </a:solidFill>
                              <a:latin typeface="Cambria Math"/>
                            </a:rPr>
                            <m:t>𝟓</m:t>
                          </m:r>
                        </m:e>
                      </m:rad>
                    </m:oMath>
                  </m:oMathPara>
                </a14:m>
                <a:endParaRPr lang="en-IE" sz="2400" b="1" dirty="0" smtClean="0">
                  <a:solidFill>
                    <a:schemeClr val="accent6"/>
                  </a:solidFill>
                  <a:latin typeface="Cambria" panose="02040503050406030204" pitchFamily="18"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2231549" y="1427543"/>
                <a:ext cx="638444" cy="512704"/>
              </a:xfrm>
              <a:prstGeom prst="rect">
                <a:avLst/>
              </a:prstGeom>
              <a:blipFill rotWithShape="1">
                <a:blip r:embed="rId16"/>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3180069" y="951732"/>
                <a:ext cx="638444" cy="5127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sz="2400" b="1" i="1" smtClean="0">
                              <a:solidFill>
                                <a:schemeClr val="accent6"/>
                              </a:solidFill>
                              <a:latin typeface="Cambria Math" panose="02040503050406030204" pitchFamily="18" charset="0"/>
                            </a:rPr>
                          </m:ctrlPr>
                        </m:radPr>
                        <m:deg/>
                        <m:e>
                          <m:r>
                            <a:rPr lang="en-IE" sz="2400" b="1" i="1" smtClean="0">
                              <a:solidFill>
                                <a:schemeClr val="accent6"/>
                              </a:solidFill>
                              <a:latin typeface="Cambria Math"/>
                            </a:rPr>
                            <m:t>𝟓</m:t>
                          </m:r>
                        </m:e>
                      </m:rad>
                    </m:oMath>
                  </m:oMathPara>
                </a14:m>
                <a:endParaRPr lang="en-IE" sz="2400" b="1" dirty="0" smtClean="0">
                  <a:solidFill>
                    <a:schemeClr val="accent6"/>
                  </a:solidFill>
                  <a:latin typeface="Cambria" panose="02040503050406030204" pitchFamily="18" charset="0"/>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3180069" y="951732"/>
                <a:ext cx="638444" cy="512704"/>
              </a:xfrm>
              <a:prstGeom prst="rect">
                <a:avLst/>
              </a:prstGeom>
              <a:blipFill rotWithShape="1">
                <a:blip r:embed="rId17"/>
                <a:stretch>
                  <a:fillRect/>
                </a:stretch>
              </a:blipFill>
            </p:spPr>
            <p:txBody>
              <a:bodyPr/>
              <a:lstStyle/>
              <a:p>
                <a:r>
                  <a:rPr lang="en-IE">
                    <a:noFill/>
                  </a:rPr>
                  <a:t> </a:t>
                </a:r>
              </a:p>
            </p:txBody>
          </p:sp>
        </mc:Fallback>
      </mc:AlternateContent>
      <p:grpSp>
        <p:nvGrpSpPr>
          <p:cNvPr id="40" name="Group 39"/>
          <p:cNvGrpSpPr/>
          <p:nvPr/>
        </p:nvGrpSpPr>
        <p:grpSpPr>
          <a:xfrm>
            <a:off x="3864786" y="2180397"/>
            <a:ext cx="197996" cy="339241"/>
            <a:chOff x="3155326" y="3619567"/>
            <a:chExt cx="197996" cy="339241"/>
          </a:xfrm>
        </p:grpSpPr>
        <p:cxnSp>
          <p:nvCxnSpPr>
            <p:cNvPr id="41" name="Straight Connector 40"/>
            <p:cNvCxnSpPr/>
            <p:nvPr/>
          </p:nvCxnSpPr>
          <p:spPr bwMode="auto">
            <a:xfrm>
              <a:off x="3335828" y="3619567"/>
              <a:ext cx="0" cy="339241"/>
            </a:xfrm>
            <a:prstGeom prst="line">
              <a:avLst/>
            </a:prstGeom>
            <a:solidFill>
              <a:schemeClr val="hlink">
                <a:alpha val="64999"/>
              </a:schemeClr>
            </a:solidFill>
            <a:ln w="28575" cap="flat" cmpd="sng" algn="ctr">
              <a:solidFill>
                <a:schemeClr val="tx1"/>
              </a:solidFill>
              <a:prstDash val="solid"/>
              <a:round/>
              <a:headEnd type="none" w="med" len="med"/>
              <a:tailEnd type="none" w="med" len="med"/>
            </a:ln>
            <a:effectLst/>
          </p:spPr>
        </p:cxnSp>
        <p:cxnSp>
          <p:nvCxnSpPr>
            <p:cNvPr id="42" name="Straight Connector 41"/>
            <p:cNvCxnSpPr/>
            <p:nvPr/>
          </p:nvCxnSpPr>
          <p:spPr bwMode="auto">
            <a:xfrm flipH="1">
              <a:off x="3155326" y="3943114"/>
              <a:ext cx="197996" cy="0"/>
            </a:xfrm>
            <a:prstGeom prst="line">
              <a:avLst/>
            </a:prstGeom>
            <a:solidFill>
              <a:schemeClr val="hlink">
                <a:alpha val="64999"/>
              </a:schemeClr>
            </a:solidFill>
            <a:ln w="28575"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2427314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500"/>
                                        <p:tgtEl>
                                          <p:spTgt spid="39"/>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500"/>
                                        <p:tgtEl>
                                          <p:spTgt spid="29"/>
                                        </p:tgtEl>
                                      </p:cBhvr>
                                    </p:animEffec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fade">
                                      <p:cBhvr>
                                        <p:cTn id="64" dur="500"/>
                                        <p:tgtEl>
                                          <p:spTgt spid="30"/>
                                        </p:tgtEl>
                                      </p:cBhvr>
                                    </p:animEffect>
                                  </p:childTnLst>
                                </p:cTn>
                              </p:par>
                            </p:childTnLst>
                          </p:cTn>
                        </p:par>
                        <p:par>
                          <p:cTn id="65" fill="hold">
                            <p:stCondLst>
                              <p:cond delay="1000"/>
                            </p:stCondLst>
                            <p:childTnLst>
                              <p:par>
                                <p:cTn id="66" presetID="10" presetClass="entr" presetSubtype="0" fill="hold"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500"/>
                                        <p:tgtEl>
                                          <p:spTgt spid="31"/>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fade">
                                      <p:cBhvr>
                                        <p:cTn id="78" dur="500"/>
                                        <p:tgtEl>
                                          <p:spTgt spid="32"/>
                                        </p:tgtEl>
                                      </p:cBhvr>
                                    </p:animEffect>
                                  </p:childTnLst>
                                </p:cTn>
                              </p:par>
                            </p:childTnLst>
                          </p:cTn>
                        </p:par>
                        <p:par>
                          <p:cTn id="79" fill="hold">
                            <p:stCondLst>
                              <p:cond delay="500"/>
                            </p:stCondLst>
                            <p:childTnLst>
                              <p:par>
                                <p:cTn id="80" presetID="10"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500"/>
                                        <p:tgtEl>
                                          <p:spTgt spid="33"/>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4"/>
                                        </p:tgtEl>
                                        <p:attrNameLst>
                                          <p:attrName>style.visibility</p:attrName>
                                        </p:attrNameLst>
                                      </p:cBhvr>
                                      <p:to>
                                        <p:strVal val="visible"/>
                                      </p:to>
                                    </p:set>
                                    <p:animEffect transition="in" filter="fade">
                                      <p:cBhvr>
                                        <p:cTn id="87" dur="500"/>
                                        <p:tgtEl>
                                          <p:spTgt spid="34"/>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fade">
                                      <p:cBhvr>
                                        <p:cTn id="92" dur="500"/>
                                        <p:tgtEl>
                                          <p:spTgt spid="28"/>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500"/>
                                        <p:tgtEl>
                                          <p:spTgt spid="35"/>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fade">
                                      <p:cBhvr>
                                        <p:cTn id="102" dur="500"/>
                                        <p:tgtEl>
                                          <p:spTgt spid="36"/>
                                        </p:tgtEl>
                                      </p:cBhvr>
                                    </p:animEffect>
                                  </p:childTnLst>
                                </p:cTn>
                              </p:par>
                            </p:childTnLst>
                          </p:cTn>
                        </p:par>
                        <p:par>
                          <p:cTn id="103" fill="hold">
                            <p:stCondLst>
                              <p:cond delay="500"/>
                            </p:stCondLst>
                            <p:childTnLst>
                              <p:par>
                                <p:cTn id="104" presetID="10" presetClass="entr" presetSubtype="0" fill="hold"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5" grpId="0"/>
      <p:bldP spid="9" grpId="0"/>
      <p:bldP spid="11" grpId="0"/>
      <p:bldP spid="24" grpId="0"/>
      <p:bldP spid="25" grpId="0"/>
      <p:bldP spid="26" grpId="0"/>
      <p:bldP spid="27" grpId="0"/>
      <p:bldP spid="28" grpId="0"/>
      <p:bldP spid="29" grpId="0"/>
      <p:bldP spid="30" grpId="0"/>
      <p:bldP spid="32" grpId="0"/>
      <p:bldP spid="33" grpId="0"/>
      <p:bldP spid="34" grpId="0" animBg="1"/>
      <p:bldP spid="35" grpId="0"/>
      <p:bldP spid="36" grpId="0"/>
      <p:bldP spid="37" grpId="0"/>
      <p:bldP spid="38" grpId="0"/>
      <p:bldP spid="39"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112060"/>
            <a:ext cx="8906379" cy="648000"/>
          </a:xfrm>
        </p:spPr>
        <p:txBody>
          <a:bodyPr/>
          <a:lstStyle/>
          <a:p>
            <a:r>
              <a:rPr lang="en-IE" sz="3200" u="sng" dirty="0" smtClean="0"/>
              <a:t>Division of Surds</a:t>
            </a:r>
            <a:endParaRPr lang="en-IE" sz="3200" u="sng"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1373437"/>
            <a:ext cx="4419600" cy="4174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TextBox 4"/>
              <p:cNvSpPr txBox="1"/>
              <p:nvPr/>
            </p:nvSpPr>
            <p:spPr>
              <a:xfrm>
                <a:off x="4947714" y="1465769"/>
                <a:ext cx="874920" cy="1027461"/>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2600" b="1" i="1" smtClean="0">
                              <a:solidFill>
                                <a:srgbClr val="0070C0"/>
                              </a:solidFill>
                              <a:latin typeface="Cambria Math" panose="02040503050406030204" pitchFamily="18" charset="0"/>
                            </a:rPr>
                          </m:ctrlPr>
                        </m:fPr>
                        <m:num>
                          <m:rad>
                            <m:radPr>
                              <m:degHide m:val="on"/>
                              <m:ctrlPr>
                                <a:rPr lang="en-IE" sz="2600" b="1" i="1" smtClean="0">
                                  <a:solidFill>
                                    <a:srgbClr val="0070C0"/>
                                  </a:solidFill>
                                  <a:latin typeface="Cambria Math" panose="02040503050406030204" pitchFamily="18" charset="0"/>
                                </a:rPr>
                              </m:ctrlPr>
                            </m:radPr>
                            <m:deg/>
                            <m:e>
                              <m:r>
                                <a:rPr lang="en-IE" sz="2600" b="1" i="1" smtClean="0">
                                  <a:solidFill>
                                    <a:srgbClr val="0070C0"/>
                                  </a:solidFill>
                                  <a:latin typeface="Cambria Math"/>
                                </a:rPr>
                                <m:t>𝟒𝟓</m:t>
                              </m:r>
                            </m:e>
                          </m:rad>
                        </m:num>
                        <m:den>
                          <m:rad>
                            <m:radPr>
                              <m:degHide m:val="on"/>
                              <m:ctrlPr>
                                <a:rPr lang="en-IE" sz="2600" b="1" i="1" smtClean="0">
                                  <a:solidFill>
                                    <a:srgbClr val="0070C0"/>
                                  </a:solidFill>
                                  <a:latin typeface="Cambria Math" panose="02040503050406030204" pitchFamily="18" charset="0"/>
                                </a:rPr>
                              </m:ctrlPr>
                            </m:radPr>
                            <m:deg/>
                            <m:e>
                              <m:r>
                                <a:rPr lang="en-IE" sz="2600" b="1" i="1" smtClean="0">
                                  <a:solidFill>
                                    <a:srgbClr val="0070C0"/>
                                  </a:solidFill>
                                  <a:latin typeface="Cambria Math"/>
                                </a:rPr>
                                <m:t>𝟓</m:t>
                              </m:r>
                            </m:e>
                          </m:rad>
                        </m:den>
                      </m:f>
                    </m:oMath>
                  </m:oMathPara>
                </a14:m>
                <a:endParaRPr lang="en-IE" sz="2600" b="1" dirty="0" smtClean="0">
                  <a:solidFill>
                    <a:srgbClr val="0070C0"/>
                  </a:solidFill>
                  <a:latin typeface="Cambria" panose="020405030504060302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947714" y="1465769"/>
                <a:ext cx="874920" cy="1027461"/>
              </a:xfrm>
              <a:prstGeom prst="rect">
                <a:avLst/>
              </a:prstGeom>
              <a:blipFill rotWithShape="1">
                <a:blip r:embed="rId4"/>
                <a:stretch>
                  <a:fillRect/>
                </a:stretch>
              </a:blipFill>
              <a:ln w="47625">
                <a:noFill/>
              </a:ln>
            </p:spPr>
            <p:txBody>
              <a:bodyPr/>
              <a:lstStyle/>
              <a:p>
                <a:r>
                  <a:rPr lang="en-IE">
                    <a:noFill/>
                  </a:rPr>
                  <a:t> </a:t>
                </a:r>
              </a:p>
            </p:txBody>
          </p:sp>
        </mc:Fallback>
      </mc:AlternateContent>
      <p:sp>
        <p:nvSpPr>
          <p:cNvPr id="6" name="TextBox 5"/>
          <p:cNvSpPr txBox="1"/>
          <p:nvPr/>
        </p:nvSpPr>
        <p:spPr>
          <a:xfrm>
            <a:off x="5210929" y="880994"/>
            <a:ext cx="2073388" cy="523220"/>
          </a:xfrm>
          <a:prstGeom prst="rect">
            <a:avLst/>
          </a:prstGeom>
          <a:noFill/>
        </p:spPr>
        <p:txBody>
          <a:bodyPr wrap="none" rtlCol="0">
            <a:spAutoFit/>
          </a:bodyPr>
          <a:lstStyle/>
          <a:p>
            <a:r>
              <a:rPr lang="en-IE" sz="2800" b="1" u="sng" dirty="0" smtClean="0">
                <a:solidFill>
                  <a:srgbClr val="00B050"/>
                </a:solidFill>
                <a:latin typeface="Cambria" panose="02040503050406030204" pitchFamily="18" charset="0"/>
              </a:rPr>
              <a:t>Graphically</a:t>
            </a:r>
          </a:p>
        </p:txBody>
      </p:sp>
      <p:sp>
        <p:nvSpPr>
          <p:cNvPr id="7" name="TextBox 6"/>
          <p:cNvSpPr txBox="1"/>
          <p:nvPr/>
        </p:nvSpPr>
        <p:spPr>
          <a:xfrm>
            <a:off x="5364271" y="2751547"/>
            <a:ext cx="2394310" cy="523220"/>
          </a:xfrm>
          <a:prstGeom prst="rect">
            <a:avLst/>
          </a:prstGeom>
          <a:noFill/>
        </p:spPr>
        <p:txBody>
          <a:bodyPr wrap="none" rtlCol="0">
            <a:spAutoFit/>
          </a:bodyPr>
          <a:lstStyle/>
          <a:p>
            <a:r>
              <a:rPr lang="en-IE" sz="2800" b="1" u="sng" dirty="0" smtClean="0">
                <a:solidFill>
                  <a:srgbClr val="00B050"/>
                </a:solidFill>
                <a:latin typeface="Cambria" panose="02040503050406030204" pitchFamily="18" charset="0"/>
              </a:rPr>
              <a:t>Algebraically.</a:t>
            </a:r>
          </a:p>
        </p:txBody>
      </p:sp>
      <mc:AlternateContent xmlns:mc="http://schemas.openxmlformats.org/markup-compatibility/2006" xmlns:a14="http://schemas.microsoft.com/office/drawing/2010/main">
        <mc:Choice Requires="a14">
          <p:sp>
            <p:nvSpPr>
              <p:cNvPr id="8" name="TextBox 7"/>
              <p:cNvSpPr txBox="1"/>
              <p:nvPr/>
            </p:nvSpPr>
            <p:spPr>
              <a:xfrm>
                <a:off x="5061975" y="3336322"/>
                <a:ext cx="874920" cy="1027461"/>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2600" b="1" i="1" smtClean="0">
                              <a:solidFill>
                                <a:srgbClr val="0070C0"/>
                              </a:solidFill>
                              <a:latin typeface="Cambria Math" panose="02040503050406030204" pitchFamily="18" charset="0"/>
                            </a:rPr>
                          </m:ctrlPr>
                        </m:fPr>
                        <m:num>
                          <m:rad>
                            <m:radPr>
                              <m:degHide m:val="on"/>
                              <m:ctrlPr>
                                <a:rPr lang="en-IE" sz="2600" b="1" i="1" smtClean="0">
                                  <a:solidFill>
                                    <a:srgbClr val="0070C0"/>
                                  </a:solidFill>
                                  <a:latin typeface="Cambria Math" panose="02040503050406030204" pitchFamily="18" charset="0"/>
                                </a:rPr>
                              </m:ctrlPr>
                            </m:radPr>
                            <m:deg/>
                            <m:e>
                              <m:r>
                                <a:rPr lang="en-IE" sz="2600" b="1" i="1" smtClean="0">
                                  <a:solidFill>
                                    <a:srgbClr val="0070C0"/>
                                  </a:solidFill>
                                  <a:latin typeface="Cambria Math"/>
                                </a:rPr>
                                <m:t>𝟒𝟓</m:t>
                              </m:r>
                            </m:e>
                          </m:rad>
                        </m:num>
                        <m:den>
                          <m:rad>
                            <m:radPr>
                              <m:degHide m:val="on"/>
                              <m:ctrlPr>
                                <a:rPr lang="en-IE" sz="2600" b="1" i="1" smtClean="0">
                                  <a:solidFill>
                                    <a:srgbClr val="0070C0"/>
                                  </a:solidFill>
                                  <a:latin typeface="Cambria Math" panose="02040503050406030204" pitchFamily="18" charset="0"/>
                                </a:rPr>
                              </m:ctrlPr>
                            </m:radPr>
                            <m:deg/>
                            <m:e>
                              <m:r>
                                <a:rPr lang="en-IE" sz="2600" b="1" i="1" smtClean="0">
                                  <a:solidFill>
                                    <a:srgbClr val="0070C0"/>
                                  </a:solidFill>
                                  <a:latin typeface="Cambria Math"/>
                                </a:rPr>
                                <m:t>𝟓</m:t>
                              </m:r>
                            </m:e>
                          </m:rad>
                        </m:den>
                      </m:f>
                    </m:oMath>
                  </m:oMathPara>
                </a14:m>
                <a:endParaRPr lang="en-IE" sz="2600" b="1" dirty="0" smtClean="0">
                  <a:solidFill>
                    <a:srgbClr val="0070C0"/>
                  </a:solidFill>
                  <a:latin typeface="Cambria" panose="020405030504060302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061975" y="3336322"/>
                <a:ext cx="874920" cy="1027461"/>
              </a:xfrm>
              <a:prstGeom prst="rect">
                <a:avLst/>
              </a:prstGeom>
              <a:blipFill rotWithShape="1">
                <a:blip r:embed="rId5"/>
                <a:stretch>
                  <a:fillRect/>
                </a:stretch>
              </a:blipFill>
              <a:ln w="47625">
                <a:noFill/>
              </a:ln>
            </p:spPr>
            <p:txBody>
              <a:bodyPr/>
              <a:lstStyle/>
              <a:p>
                <a:r>
                  <a:rPr lang="en-IE">
                    <a:noFill/>
                  </a:rPr>
                  <a:t> </a:t>
                </a:r>
              </a:p>
            </p:txBody>
          </p:sp>
        </mc:Fallback>
      </mc:AlternateContent>
      <p:cxnSp>
        <p:nvCxnSpPr>
          <p:cNvPr id="9" name="Straight Arrow Connector 8"/>
          <p:cNvCxnSpPr/>
          <p:nvPr/>
        </p:nvCxnSpPr>
        <p:spPr bwMode="auto">
          <a:xfrm flipV="1">
            <a:off x="721856" y="2152651"/>
            <a:ext cx="3126244" cy="2683192"/>
          </a:xfrm>
          <a:prstGeom prst="straightConnector1">
            <a:avLst/>
          </a:prstGeom>
          <a:solidFill>
            <a:schemeClr val="hlink">
              <a:alpha val="64999"/>
            </a:schemeClr>
          </a:solidFill>
          <a:ln w="53975" cap="flat" cmpd="sng" algn="ctr">
            <a:solidFill>
              <a:schemeClr val="accent6"/>
            </a:solidFill>
            <a:prstDash val="solid"/>
            <a:round/>
            <a:headEnd type="arrow"/>
            <a:tailEnd type="arrow"/>
          </a:ln>
          <a:effectLst/>
        </p:spPr>
      </p:cxnSp>
      <p:cxnSp>
        <p:nvCxnSpPr>
          <p:cNvPr id="10" name="Straight Arrow Connector 9"/>
          <p:cNvCxnSpPr/>
          <p:nvPr/>
        </p:nvCxnSpPr>
        <p:spPr bwMode="auto">
          <a:xfrm flipV="1">
            <a:off x="683756" y="3842807"/>
            <a:ext cx="1164094" cy="993036"/>
          </a:xfrm>
          <a:prstGeom prst="straightConnector1">
            <a:avLst/>
          </a:prstGeom>
          <a:solidFill>
            <a:schemeClr val="hlink">
              <a:alpha val="64999"/>
            </a:schemeClr>
          </a:solidFill>
          <a:ln w="63500" cap="flat" cmpd="sng" algn="ctr">
            <a:solidFill>
              <a:schemeClr val="tx1"/>
            </a:solidFill>
            <a:prstDash val="solid"/>
            <a:round/>
            <a:headEnd type="arrow"/>
            <a:tailEnd type="arrow"/>
          </a:ln>
          <a:effectLst/>
        </p:spPr>
      </p:cxnSp>
      <p:sp>
        <p:nvSpPr>
          <p:cNvPr id="11" name="TextBox 10"/>
          <p:cNvSpPr txBox="1"/>
          <p:nvPr/>
        </p:nvSpPr>
        <p:spPr>
          <a:xfrm>
            <a:off x="6124247" y="1612764"/>
            <a:ext cx="1098035" cy="523220"/>
          </a:xfrm>
          <a:prstGeom prst="rect">
            <a:avLst/>
          </a:prstGeom>
          <a:solidFill>
            <a:schemeClr val="accent3">
              <a:lumMod val="20000"/>
              <a:lumOff val="80000"/>
            </a:schemeClr>
          </a:solidFill>
          <a:ln w="47625">
            <a:solidFill>
              <a:srgbClr val="0070C0"/>
            </a:solidFill>
          </a:ln>
        </p:spPr>
        <p:txBody>
          <a:bodyPr wrap="square" rtlCol="0">
            <a:spAutoFit/>
          </a:bodyPr>
          <a:lstStyle/>
          <a:p>
            <a:r>
              <a:rPr lang="en-IE" sz="2800" b="1" dirty="0" smtClean="0">
                <a:solidFill>
                  <a:srgbClr val="0070C0"/>
                </a:solidFill>
                <a:latin typeface="Cambria" panose="02040503050406030204" pitchFamily="18" charset="0"/>
              </a:rPr>
              <a:t>= 3</a:t>
            </a:r>
          </a:p>
        </p:txBody>
      </p:sp>
      <mc:AlternateContent xmlns:mc="http://schemas.openxmlformats.org/markup-compatibility/2006" xmlns:a14="http://schemas.microsoft.com/office/drawing/2010/main">
        <mc:Choice Requires="a14">
          <p:sp>
            <p:nvSpPr>
              <p:cNvPr id="12" name="TextBox 11"/>
              <p:cNvSpPr txBox="1"/>
              <p:nvPr/>
            </p:nvSpPr>
            <p:spPr>
              <a:xfrm>
                <a:off x="6243792" y="3399371"/>
                <a:ext cx="1668021" cy="1012970"/>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IE" sz="2600" b="1" i="1" smtClean="0">
                          <a:solidFill>
                            <a:srgbClr val="0070C0"/>
                          </a:solidFill>
                          <a:latin typeface="Cambria Math"/>
                        </a:rPr>
                        <m:t>=</m:t>
                      </m:r>
                      <m:f>
                        <m:fPr>
                          <m:ctrlPr>
                            <a:rPr lang="en-IE" sz="2600" b="1" i="1" smtClean="0">
                              <a:solidFill>
                                <a:srgbClr val="0070C0"/>
                              </a:solidFill>
                              <a:latin typeface="Cambria Math" panose="02040503050406030204" pitchFamily="18" charset="0"/>
                            </a:rPr>
                          </m:ctrlPr>
                        </m:fPr>
                        <m:num>
                          <m:rad>
                            <m:radPr>
                              <m:degHide m:val="on"/>
                              <m:ctrlPr>
                                <a:rPr lang="en-IE" sz="2600" b="1" i="1" smtClean="0">
                                  <a:solidFill>
                                    <a:srgbClr val="0070C0"/>
                                  </a:solidFill>
                                  <a:latin typeface="Cambria Math" panose="02040503050406030204" pitchFamily="18" charset="0"/>
                                </a:rPr>
                              </m:ctrlPr>
                            </m:radPr>
                            <m:deg/>
                            <m:e>
                              <m:r>
                                <a:rPr lang="en-IE" sz="2600" b="1" i="1" smtClean="0">
                                  <a:solidFill>
                                    <a:srgbClr val="0070C0"/>
                                  </a:solidFill>
                                  <a:latin typeface="Cambria Math"/>
                                </a:rPr>
                                <m:t>𝟗</m:t>
                              </m:r>
                              <m:r>
                                <a:rPr lang="en-IE" sz="2600" b="1" i="1" smtClean="0">
                                  <a:solidFill>
                                    <a:srgbClr val="0070C0"/>
                                  </a:solidFill>
                                  <a:latin typeface="Cambria Math"/>
                                </a:rPr>
                                <m:t>  </m:t>
                              </m:r>
                              <m:r>
                                <a:rPr lang="en-IE" sz="2600" b="1" i="1" smtClean="0">
                                  <a:solidFill>
                                    <a:srgbClr val="0070C0"/>
                                  </a:solidFill>
                                  <a:latin typeface="Cambria Math"/>
                                </a:rPr>
                                <m:t>𝑿</m:t>
                              </m:r>
                              <m:r>
                                <a:rPr lang="en-IE" sz="2600" b="1" i="1" smtClean="0">
                                  <a:solidFill>
                                    <a:srgbClr val="0070C0"/>
                                  </a:solidFill>
                                  <a:latin typeface="Cambria Math"/>
                                </a:rPr>
                                <m:t> </m:t>
                              </m:r>
                              <m:r>
                                <a:rPr lang="en-IE" sz="2600" b="1" i="1" smtClean="0">
                                  <a:solidFill>
                                    <a:srgbClr val="0070C0"/>
                                  </a:solidFill>
                                  <a:latin typeface="Cambria Math"/>
                                </a:rPr>
                                <m:t>𝟓</m:t>
                              </m:r>
                            </m:e>
                          </m:rad>
                        </m:num>
                        <m:den>
                          <m:rad>
                            <m:radPr>
                              <m:degHide m:val="on"/>
                              <m:ctrlPr>
                                <a:rPr lang="en-IE" sz="2600" b="1" i="1">
                                  <a:solidFill>
                                    <a:srgbClr val="0070C0"/>
                                  </a:solidFill>
                                  <a:latin typeface="Cambria Math" panose="02040503050406030204" pitchFamily="18" charset="0"/>
                                </a:rPr>
                              </m:ctrlPr>
                            </m:radPr>
                            <m:deg/>
                            <m:e>
                              <m:r>
                                <a:rPr lang="en-IE" sz="2600" b="1" i="1" smtClean="0">
                                  <a:solidFill>
                                    <a:srgbClr val="0070C0"/>
                                  </a:solidFill>
                                  <a:latin typeface="Cambria Math"/>
                                </a:rPr>
                                <m:t>𝟓</m:t>
                              </m:r>
                            </m:e>
                          </m:rad>
                        </m:den>
                      </m:f>
                    </m:oMath>
                  </m:oMathPara>
                </a14:m>
                <a:endParaRPr lang="en-IE" sz="2600" b="1" dirty="0" smtClean="0">
                  <a:solidFill>
                    <a:srgbClr val="0070C0"/>
                  </a:solidFill>
                  <a:latin typeface="Cambria" panose="020405030504060302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6243792" y="3399371"/>
                <a:ext cx="1668021" cy="1012970"/>
              </a:xfrm>
              <a:prstGeom prst="rect">
                <a:avLst/>
              </a:prstGeom>
              <a:blipFill rotWithShape="1">
                <a:blip r:embed="rId6"/>
                <a:stretch>
                  <a:fillRect/>
                </a:stretch>
              </a:blipFill>
              <a:ln w="47625">
                <a:no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6107047" y="4535133"/>
                <a:ext cx="2230471" cy="1012970"/>
              </a:xfrm>
              <a:prstGeom prst="rect">
                <a:avLst/>
              </a:prstGeom>
              <a:noFill/>
              <a:ln w="47625">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IE" sz="2600" b="1" i="1" smtClean="0">
                          <a:solidFill>
                            <a:srgbClr val="0070C0"/>
                          </a:solidFill>
                          <a:latin typeface="Cambria Math"/>
                        </a:rPr>
                        <m:t>=</m:t>
                      </m:r>
                      <m:f>
                        <m:fPr>
                          <m:ctrlPr>
                            <a:rPr lang="en-IE" sz="2600" b="1" i="1" smtClean="0">
                              <a:solidFill>
                                <a:srgbClr val="0070C0"/>
                              </a:solidFill>
                              <a:latin typeface="Cambria Math" panose="02040503050406030204" pitchFamily="18" charset="0"/>
                            </a:rPr>
                          </m:ctrlPr>
                        </m:fPr>
                        <m:num>
                          <m:rad>
                            <m:radPr>
                              <m:degHide m:val="on"/>
                              <m:ctrlPr>
                                <a:rPr lang="en-IE" sz="2600" b="1" i="1" smtClean="0">
                                  <a:solidFill>
                                    <a:srgbClr val="0070C0"/>
                                  </a:solidFill>
                                  <a:latin typeface="Cambria Math" panose="02040503050406030204" pitchFamily="18" charset="0"/>
                                </a:rPr>
                              </m:ctrlPr>
                            </m:radPr>
                            <m:deg/>
                            <m:e>
                              <m:r>
                                <a:rPr lang="en-IE" sz="2600" b="1" i="1" smtClean="0">
                                  <a:solidFill>
                                    <a:srgbClr val="0070C0"/>
                                  </a:solidFill>
                                  <a:latin typeface="Cambria Math"/>
                                </a:rPr>
                                <m:t>𝟗</m:t>
                              </m:r>
                              <m:r>
                                <a:rPr lang="en-IE" sz="2600" b="1" i="1" smtClean="0">
                                  <a:solidFill>
                                    <a:srgbClr val="0070C0"/>
                                  </a:solidFill>
                                  <a:latin typeface="Cambria Math"/>
                                </a:rPr>
                                <m:t> </m:t>
                              </m:r>
                            </m:e>
                          </m:rad>
                          <m:r>
                            <a:rPr lang="en-IE" sz="2600" b="1" i="1" smtClean="0">
                              <a:solidFill>
                                <a:srgbClr val="0070C0"/>
                              </a:solidFill>
                              <a:latin typeface="Cambria Math"/>
                            </a:rPr>
                            <m:t> </m:t>
                          </m:r>
                          <m:rad>
                            <m:radPr>
                              <m:degHide m:val="on"/>
                              <m:ctrlPr>
                                <a:rPr lang="en-IE" sz="2600" b="1" i="1" smtClean="0">
                                  <a:solidFill>
                                    <a:srgbClr val="0070C0"/>
                                  </a:solidFill>
                                  <a:latin typeface="Cambria Math" panose="02040503050406030204" pitchFamily="18" charset="0"/>
                                </a:rPr>
                              </m:ctrlPr>
                            </m:radPr>
                            <m:deg/>
                            <m:e>
                              <m:r>
                                <a:rPr lang="en-IE" sz="2600" b="1" i="1" smtClean="0">
                                  <a:solidFill>
                                    <a:srgbClr val="0070C0"/>
                                  </a:solidFill>
                                  <a:latin typeface="Cambria Math"/>
                                </a:rPr>
                                <m:t>𝟓</m:t>
                              </m:r>
                            </m:e>
                          </m:rad>
                          <m:r>
                            <a:rPr lang="en-IE" sz="2600" b="1" i="1" smtClean="0">
                              <a:solidFill>
                                <a:srgbClr val="0070C0"/>
                              </a:solidFill>
                              <a:latin typeface="Cambria Math"/>
                            </a:rPr>
                            <m:t> </m:t>
                          </m:r>
                        </m:num>
                        <m:den>
                          <m:r>
                            <a:rPr lang="en-IE" sz="2600" b="1" i="1">
                              <a:solidFill>
                                <a:srgbClr val="0070C0"/>
                              </a:solidFill>
                              <a:latin typeface="Cambria Math"/>
                            </a:rPr>
                            <m:t> </m:t>
                          </m:r>
                          <m:rad>
                            <m:radPr>
                              <m:degHide m:val="on"/>
                              <m:ctrlPr>
                                <a:rPr lang="en-IE" sz="2600" b="1" i="1">
                                  <a:solidFill>
                                    <a:srgbClr val="0070C0"/>
                                  </a:solidFill>
                                  <a:latin typeface="Cambria Math" panose="02040503050406030204" pitchFamily="18" charset="0"/>
                                </a:rPr>
                              </m:ctrlPr>
                            </m:radPr>
                            <m:deg/>
                            <m:e>
                              <m:r>
                                <a:rPr lang="en-IE" sz="2600" b="1" i="1" smtClean="0">
                                  <a:solidFill>
                                    <a:srgbClr val="0070C0"/>
                                  </a:solidFill>
                                  <a:latin typeface="Cambria Math"/>
                                </a:rPr>
                                <m:t>𝟓</m:t>
                              </m:r>
                            </m:e>
                          </m:rad>
                        </m:den>
                      </m:f>
                    </m:oMath>
                  </m:oMathPara>
                </a14:m>
                <a:endParaRPr lang="en-IE" sz="2600" b="1" dirty="0" smtClean="0">
                  <a:solidFill>
                    <a:srgbClr val="0070C0"/>
                  </a:solidFill>
                  <a:latin typeface="Cambria" panose="02040503050406030204" pitchFamily="18"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6107047" y="4535133"/>
                <a:ext cx="2230471" cy="1012970"/>
              </a:xfrm>
              <a:prstGeom prst="rect">
                <a:avLst/>
              </a:prstGeom>
              <a:blipFill rotWithShape="1">
                <a:blip r:embed="rId7"/>
                <a:stretch>
                  <a:fillRect/>
                </a:stretch>
              </a:blipFill>
              <a:ln w="47625">
                <a:no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6097300" y="5625375"/>
                <a:ext cx="1530000" cy="539571"/>
              </a:xfrm>
              <a:prstGeom prst="rect">
                <a:avLst/>
              </a:prstGeom>
              <a:noFill/>
              <a:ln w="47625">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IE" sz="2600" b="1" i="1" smtClean="0">
                          <a:solidFill>
                            <a:srgbClr val="0070C0"/>
                          </a:solidFill>
                          <a:latin typeface="Cambria Math"/>
                        </a:rPr>
                        <m:t>=</m:t>
                      </m:r>
                      <m:rad>
                        <m:radPr>
                          <m:degHide m:val="on"/>
                          <m:ctrlPr>
                            <a:rPr lang="en-IE" sz="2600" b="1" i="1">
                              <a:solidFill>
                                <a:srgbClr val="0070C0"/>
                              </a:solidFill>
                              <a:latin typeface="Cambria Math" panose="02040503050406030204" pitchFamily="18" charset="0"/>
                            </a:rPr>
                          </m:ctrlPr>
                        </m:radPr>
                        <m:deg/>
                        <m:e>
                          <m:r>
                            <a:rPr lang="en-IE" sz="2600" b="1" i="1">
                              <a:solidFill>
                                <a:srgbClr val="0070C0"/>
                              </a:solidFill>
                              <a:latin typeface="Cambria Math"/>
                            </a:rPr>
                            <m:t>𝟗</m:t>
                          </m:r>
                          <m:r>
                            <a:rPr lang="en-IE" sz="2600" b="1" i="1">
                              <a:solidFill>
                                <a:srgbClr val="0070C0"/>
                              </a:solidFill>
                              <a:latin typeface="Cambria Math"/>
                            </a:rPr>
                            <m:t> </m:t>
                          </m:r>
                        </m:e>
                      </m:rad>
                    </m:oMath>
                  </m:oMathPara>
                </a14:m>
                <a:endParaRPr lang="en-IE" sz="2600" b="1" dirty="0" smtClean="0">
                  <a:solidFill>
                    <a:srgbClr val="0070C0"/>
                  </a:solidFill>
                  <a:latin typeface="Cambria" panose="02040503050406030204" pitchFamily="18"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6097300" y="5625375"/>
                <a:ext cx="1530000" cy="539571"/>
              </a:xfrm>
              <a:prstGeom prst="rect">
                <a:avLst/>
              </a:prstGeom>
              <a:blipFill rotWithShape="1">
                <a:blip r:embed="rId8"/>
                <a:stretch>
                  <a:fillRect/>
                </a:stretch>
              </a:blipFill>
              <a:ln w="47625">
                <a:noFill/>
              </a:ln>
            </p:spPr>
            <p:txBody>
              <a:bodyPr/>
              <a:lstStyle/>
              <a:p>
                <a:r>
                  <a:rPr lang="en-IE">
                    <a:noFill/>
                  </a:rPr>
                  <a:t> </a:t>
                </a:r>
              </a:p>
            </p:txBody>
          </p:sp>
        </mc:Fallback>
      </mc:AlternateContent>
      <p:sp>
        <p:nvSpPr>
          <p:cNvPr id="30" name="TextBox 29"/>
          <p:cNvSpPr txBox="1"/>
          <p:nvPr/>
        </p:nvSpPr>
        <p:spPr>
          <a:xfrm>
            <a:off x="6418094" y="6255788"/>
            <a:ext cx="1098035" cy="523220"/>
          </a:xfrm>
          <a:prstGeom prst="rect">
            <a:avLst/>
          </a:prstGeom>
          <a:solidFill>
            <a:schemeClr val="accent3">
              <a:lumMod val="20000"/>
              <a:lumOff val="80000"/>
            </a:schemeClr>
          </a:solidFill>
          <a:ln w="47625">
            <a:solidFill>
              <a:srgbClr val="0070C0"/>
            </a:solidFill>
          </a:ln>
        </p:spPr>
        <p:txBody>
          <a:bodyPr wrap="square" rtlCol="0">
            <a:spAutoFit/>
          </a:bodyPr>
          <a:lstStyle/>
          <a:p>
            <a:r>
              <a:rPr lang="en-IE" sz="2800" b="1" dirty="0" smtClean="0">
                <a:solidFill>
                  <a:srgbClr val="0070C0"/>
                </a:solidFill>
                <a:latin typeface="Cambria" panose="02040503050406030204" pitchFamily="18" charset="0"/>
              </a:rPr>
              <a:t>=   3</a:t>
            </a:r>
          </a:p>
        </p:txBody>
      </p:sp>
      <mc:AlternateContent xmlns:mc="http://schemas.openxmlformats.org/markup-compatibility/2006" xmlns:a14="http://schemas.microsoft.com/office/drawing/2010/main">
        <mc:Choice Requires="a14">
          <p:sp>
            <p:nvSpPr>
              <p:cNvPr id="31" name="TextBox 30"/>
              <p:cNvSpPr txBox="1"/>
              <p:nvPr/>
            </p:nvSpPr>
            <p:spPr>
              <a:xfrm>
                <a:off x="1312712" y="2954028"/>
                <a:ext cx="934166" cy="10136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sz="2800" b="1" i="1" smtClean="0">
                              <a:solidFill>
                                <a:srgbClr val="FF0000"/>
                              </a:solidFill>
                              <a:latin typeface="Cambria Math" panose="02040503050406030204" pitchFamily="18" charset="0"/>
                            </a:rPr>
                          </m:ctrlPr>
                        </m:radPr>
                        <m:deg/>
                        <m:e>
                          <m:r>
                            <a:rPr lang="en-IE" sz="2800" b="1" i="1" smtClean="0">
                              <a:solidFill>
                                <a:srgbClr val="FF0000"/>
                              </a:solidFill>
                              <a:latin typeface="Cambria Math"/>
                            </a:rPr>
                            <m:t>𝟒𝟓</m:t>
                          </m:r>
                        </m:e>
                      </m:rad>
                    </m:oMath>
                  </m:oMathPara>
                </a14:m>
                <a:endParaRPr lang="en-IE" sz="2800" b="1" dirty="0" smtClean="0">
                  <a:solidFill>
                    <a:srgbClr val="FF0000"/>
                  </a:solidFill>
                  <a:latin typeface="Cambria" panose="02040503050406030204" pitchFamily="18" charset="0"/>
                </a:endParaRPr>
              </a:p>
              <a:p>
                <a:endParaRPr lang="en-IE" sz="2800" dirty="0" smtClean="0">
                  <a:solidFill>
                    <a:srgbClr val="FF0000"/>
                  </a:solidFill>
                  <a:latin typeface="Cambria" panose="02040503050406030204" pitchFamily="18"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1312712" y="2954028"/>
                <a:ext cx="934166" cy="1013611"/>
              </a:xfrm>
              <a:prstGeom prst="rect">
                <a:avLst/>
              </a:prstGeom>
              <a:blipFill rotWithShape="1">
                <a:blip r:embed="rId9"/>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691901" y="3796189"/>
                <a:ext cx="853182" cy="10136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sz="2800" b="1" i="1" smtClean="0">
                              <a:solidFill>
                                <a:schemeClr val="tx1"/>
                              </a:solidFill>
                              <a:latin typeface="Cambria Math" panose="02040503050406030204" pitchFamily="18" charset="0"/>
                            </a:rPr>
                          </m:ctrlPr>
                        </m:radPr>
                        <m:deg/>
                        <m:e>
                          <m:r>
                            <a:rPr lang="en-IE" sz="2800" b="1" i="1" smtClean="0">
                              <a:solidFill>
                                <a:schemeClr val="tx1"/>
                              </a:solidFill>
                              <a:latin typeface="Cambria Math"/>
                            </a:rPr>
                            <m:t>𝟓</m:t>
                          </m:r>
                        </m:e>
                      </m:rad>
                    </m:oMath>
                  </m:oMathPara>
                </a14:m>
                <a:endParaRPr lang="en-IE" sz="2800" b="1" dirty="0" smtClean="0">
                  <a:solidFill>
                    <a:schemeClr val="tx1"/>
                  </a:solidFill>
                  <a:latin typeface="Cambria" panose="02040503050406030204" pitchFamily="18" charset="0"/>
                </a:endParaRPr>
              </a:p>
              <a:p>
                <a:endParaRPr lang="en-IE" sz="2800" dirty="0" smtClean="0">
                  <a:solidFill>
                    <a:schemeClr val="tx1"/>
                  </a:solidFill>
                  <a:latin typeface="Cambria" panose="02040503050406030204" pitchFamily="18" charset="0"/>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691901" y="3796189"/>
                <a:ext cx="853182" cy="1013611"/>
              </a:xfrm>
              <a:prstGeom prst="rect">
                <a:avLst/>
              </a:prstGeom>
              <a:blipFill rotWithShape="1">
                <a:blip r:embed="rId10"/>
                <a:stretch>
                  <a:fillRect/>
                </a:stretch>
              </a:blipFill>
            </p:spPr>
            <p:txBody>
              <a:bodyPr/>
              <a:lstStyle/>
              <a:p>
                <a:r>
                  <a:rPr lang="en-IE">
                    <a:noFill/>
                  </a:rPr>
                  <a:t> </a:t>
                </a:r>
              </a:p>
            </p:txBody>
          </p:sp>
        </mc:Fallback>
      </mc:AlternateContent>
      <p:sp>
        <p:nvSpPr>
          <p:cNvPr id="33" name="Oval 32"/>
          <p:cNvSpPr/>
          <p:nvPr/>
        </p:nvSpPr>
        <p:spPr>
          <a:xfrm>
            <a:off x="4909614" y="3349015"/>
            <a:ext cx="1230756" cy="1097321"/>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mc:AlternateContent xmlns:mc="http://schemas.openxmlformats.org/markup-compatibility/2006" xmlns:a14="http://schemas.microsoft.com/office/drawing/2010/main">
        <mc:Choice Requires="a14">
          <p:sp>
            <p:nvSpPr>
              <p:cNvPr id="34" name="TextBox 33"/>
              <p:cNvSpPr txBox="1"/>
              <p:nvPr/>
            </p:nvSpPr>
            <p:spPr>
              <a:xfrm>
                <a:off x="6290800" y="3350967"/>
                <a:ext cx="2640018" cy="969176"/>
              </a:xfrm>
              <a:prstGeom prst="rect">
                <a:avLst/>
              </a:prstGeom>
              <a:solidFill>
                <a:schemeClr val="accent3">
                  <a:lumMod val="20000"/>
                  <a:lumOff val="80000"/>
                </a:schemeClr>
              </a:solidFill>
              <a:ln w="47625">
                <a:solidFill>
                  <a:srgbClr val="0070C0"/>
                </a:solidFill>
              </a:ln>
            </p:spPr>
            <p:txBody>
              <a:bodyPr wrap="none" rtlCol="0">
                <a:spAutoFit/>
              </a:bodyPr>
              <a:lstStyle/>
              <a:p>
                <a:r>
                  <a:rPr lang="en-IE" sz="2800" b="1" dirty="0" smtClean="0">
                    <a:solidFill>
                      <a:srgbClr val="0070C0"/>
                    </a:solidFill>
                    <a:latin typeface="Cambria" panose="02040503050406030204" pitchFamily="18" charset="0"/>
                  </a:rPr>
                  <a:t>= </a:t>
                </a:r>
                <a14:m>
                  <m:oMath xmlns:m="http://schemas.openxmlformats.org/officeDocument/2006/math">
                    <m:rad>
                      <m:radPr>
                        <m:degHide m:val="on"/>
                        <m:ctrlPr>
                          <a:rPr lang="en-IE" sz="2800" b="1" i="1" smtClean="0">
                            <a:solidFill>
                              <a:srgbClr val="0070C0"/>
                            </a:solidFill>
                            <a:latin typeface="Cambria Math" panose="02040503050406030204" pitchFamily="18" charset="0"/>
                          </a:rPr>
                        </m:ctrlPr>
                      </m:radPr>
                      <m:deg/>
                      <m:e>
                        <m:f>
                          <m:fPr>
                            <m:ctrlPr>
                              <a:rPr lang="en-IE" sz="2800" b="1" i="1" smtClean="0">
                                <a:solidFill>
                                  <a:srgbClr val="0070C0"/>
                                </a:solidFill>
                                <a:latin typeface="Cambria Math" panose="02040503050406030204" pitchFamily="18" charset="0"/>
                              </a:rPr>
                            </m:ctrlPr>
                          </m:fPr>
                          <m:num>
                            <m:r>
                              <a:rPr lang="en-IE" sz="2800" b="1" i="1" smtClean="0">
                                <a:solidFill>
                                  <a:srgbClr val="0070C0"/>
                                </a:solidFill>
                                <a:latin typeface="Cambria Math"/>
                              </a:rPr>
                              <m:t>𝟒𝟓</m:t>
                            </m:r>
                          </m:num>
                          <m:den>
                            <m:r>
                              <a:rPr lang="en-IE" sz="2800" b="1" i="1" smtClean="0">
                                <a:solidFill>
                                  <a:srgbClr val="0070C0"/>
                                </a:solidFill>
                                <a:latin typeface="Cambria Math"/>
                              </a:rPr>
                              <m:t>𝟓</m:t>
                            </m:r>
                          </m:den>
                        </m:f>
                      </m:e>
                    </m:rad>
                    <m:r>
                      <a:rPr lang="en-IE" sz="2800" b="1" i="0" smtClean="0">
                        <a:solidFill>
                          <a:srgbClr val="0070C0"/>
                        </a:solidFill>
                        <a:latin typeface="Cambria Math"/>
                      </a:rPr>
                      <m:t> =</m:t>
                    </m:r>
                    <m:rad>
                      <m:radPr>
                        <m:degHide m:val="on"/>
                        <m:ctrlPr>
                          <a:rPr lang="en-IE" sz="2800" b="1" i="1" smtClean="0">
                            <a:solidFill>
                              <a:srgbClr val="0070C0"/>
                            </a:solidFill>
                            <a:latin typeface="Cambria Math" panose="02040503050406030204" pitchFamily="18" charset="0"/>
                          </a:rPr>
                        </m:ctrlPr>
                      </m:radPr>
                      <m:deg/>
                      <m:e>
                        <m:r>
                          <a:rPr lang="en-IE" sz="2800" b="1" i="1" smtClean="0">
                            <a:solidFill>
                              <a:srgbClr val="0070C0"/>
                            </a:solidFill>
                            <a:latin typeface="Cambria Math"/>
                          </a:rPr>
                          <m:t>𝟗</m:t>
                        </m:r>
                        <m:r>
                          <a:rPr lang="en-IE" sz="2800" b="1" i="1" smtClean="0">
                            <a:solidFill>
                              <a:srgbClr val="0070C0"/>
                            </a:solidFill>
                            <a:latin typeface="Cambria Math"/>
                          </a:rPr>
                          <m:t> </m:t>
                        </m:r>
                      </m:e>
                    </m:rad>
                  </m:oMath>
                </a14:m>
                <a:r>
                  <a:rPr lang="en-IE" sz="2800" b="1" dirty="0" smtClean="0">
                    <a:solidFill>
                      <a:srgbClr val="0070C0"/>
                    </a:solidFill>
                    <a:latin typeface="Cambria" panose="02040503050406030204" pitchFamily="18" charset="0"/>
                  </a:rPr>
                  <a:t>= 3</a:t>
                </a:r>
              </a:p>
            </p:txBody>
          </p:sp>
        </mc:Choice>
        <mc:Fallback xmlns="">
          <p:sp>
            <p:nvSpPr>
              <p:cNvPr id="34" name="TextBox 33"/>
              <p:cNvSpPr txBox="1">
                <a:spLocks noRot="1" noChangeAspect="1" noMove="1" noResize="1" noEditPoints="1" noAdjustHandles="1" noChangeArrowheads="1" noChangeShapeType="1" noTextEdit="1"/>
              </p:cNvSpPr>
              <p:nvPr/>
            </p:nvSpPr>
            <p:spPr>
              <a:xfrm>
                <a:off x="6290800" y="3350967"/>
                <a:ext cx="2640018" cy="969176"/>
              </a:xfrm>
              <a:prstGeom prst="rect">
                <a:avLst/>
              </a:prstGeom>
              <a:blipFill rotWithShape="1">
                <a:blip r:embed="rId11"/>
                <a:stretch>
                  <a:fillRect l="-3855" r="-2494"/>
                </a:stretch>
              </a:blipFill>
              <a:ln w="47625">
                <a:solidFill>
                  <a:srgbClr val="0070C0"/>
                </a:solid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5977092" y="5183453"/>
                <a:ext cx="1809406" cy="1344984"/>
              </a:xfrm>
              <a:prstGeom prst="rect">
                <a:avLst/>
              </a:prstGeom>
              <a:solidFill>
                <a:schemeClr val="accent3">
                  <a:lumMod val="20000"/>
                  <a:lumOff val="80000"/>
                </a:schemeClr>
              </a:solidFill>
              <a:ln w="47625">
                <a:solidFill>
                  <a:srgbClr val="0070C0"/>
                </a:solidFill>
              </a:ln>
            </p:spPr>
            <p:txBody>
              <a:bodyPr wrap="none" rtlCol="0">
                <a:spAutoFit/>
              </a:bodyPr>
              <a:lstStyle/>
              <a:p>
                <a14:m>
                  <m:oMath xmlns:m="http://schemas.openxmlformats.org/officeDocument/2006/math">
                    <m:f>
                      <m:fPr>
                        <m:ctrlPr>
                          <a:rPr lang="en-IE" sz="4000" b="1" i="1" smtClean="0">
                            <a:solidFill>
                              <a:srgbClr val="0070C0"/>
                            </a:solidFill>
                            <a:latin typeface="Cambria Math" panose="02040503050406030204" pitchFamily="18" charset="0"/>
                          </a:rPr>
                        </m:ctrlPr>
                      </m:fPr>
                      <m:num>
                        <m:rad>
                          <m:radPr>
                            <m:degHide m:val="on"/>
                            <m:ctrlPr>
                              <a:rPr lang="en-IE" sz="4000" b="1" i="1">
                                <a:solidFill>
                                  <a:srgbClr val="0070C0"/>
                                </a:solidFill>
                                <a:latin typeface="Cambria Math" panose="02040503050406030204" pitchFamily="18" charset="0"/>
                              </a:rPr>
                            </m:ctrlPr>
                          </m:radPr>
                          <m:deg/>
                          <m:e>
                            <m:r>
                              <a:rPr lang="en-IE" sz="4000" b="1" i="1" smtClean="0">
                                <a:solidFill>
                                  <a:srgbClr val="0070C0"/>
                                </a:solidFill>
                                <a:latin typeface="Cambria Math"/>
                              </a:rPr>
                              <m:t>𝒂</m:t>
                            </m:r>
                          </m:e>
                        </m:rad>
                      </m:num>
                      <m:den>
                        <m:rad>
                          <m:radPr>
                            <m:degHide m:val="on"/>
                            <m:ctrlPr>
                              <a:rPr lang="en-IE" sz="4000" b="1" i="1">
                                <a:solidFill>
                                  <a:srgbClr val="0070C0"/>
                                </a:solidFill>
                                <a:latin typeface="Cambria Math" panose="02040503050406030204" pitchFamily="18" charset="0"/>
                              </a:rPr>
                            </m:ctrlPr>
                          </m:radPr>
                          <m:deg/>
                          <m:e>
                            <m:r>
                              <a:rPr lang="en-IE" sz="4000" b="1" i="1" smtClean="0">
                                <a:solidFill>
                                  <a:srgbClr val="0070C0"/>
                                </a:solidFill>
                                <a:latin typeface="Cambria Math"/>
                              </a:rPr>
                              <m:t>𝒃</m:t>
                            </m:r>
                          </m:e>
                        </m:rad>
                      </m:den>
                    </m:f>
                    <m:r>
                      <a:rPr lang="en-IE" sz="4000" b="1" i="1">
                        <a:solidFill>
                          <a:srgbClr val="0070C0"/>
                        </a:solidFill>
                        <a:latin typeface="Cambria Math"/>
                      </a:rPr>
                      <m:t> </m:t>
                    </m:r>
                  </m:oMath>
                </a14:m>
                <a:r>
                  <a:rPr lang="en-IE" sz="4000" b="1" dirty="0" smtClean="0">
                    <a:solidFill>
                      <a:srgbClr val="0070C0"/>
                    </a:solidFill>
                    <a:latin typeface="Cambria" panose="02040503050406030204" pitchFamily="18" charset="0"/>
                  </a:rPr>
                  <a:t>= </a:t>
                </a:r>
                <a14:m>
                  <m:oMath xmlns:m="http://schemas.openxmlformats.org/officeDocument/2006/math">
                    <m:rad>
                      <m:radPr>
                        <m:degHide m:val="on"/>
                        <m:ctrlPr>
                          <a:rPr lang="en-IE" sz="4000" b="1" i="1" smtClean="0">
                            <a:solidFill>
                              <a:srgbClr val="0070C0"/>
                            </a:solidFill>
                            <a:latin typeface="Cambria Math" panose="02040503050406030204" pitchFamily="18" charset="0"/>
                          </a:rPr>
                        </m:ctrlPr>
                      </m:radPr>
                      <m:deg/>
                      <m:e>
                        <m:f>
                          <m:fPr>
                            <m:ctrlPr>
                              <a:rPr lang="en-IE" sz="4000" b="1" i="1" smtClean="0">
                                <a:solidFill>
                                  <a:srgbClr val="0070C0"/>
                                </a:solidFill>
                                <a:latin typeface="Cambria Math" panose="02040503050406030204" pitchFamily="18" charset="0"/>
                              </a:rPr>
                            </m:ctrlPr>
                          </m:fPr>
                          <m:num>
                            <m:r>
                              <a:rPr lang="en-IE" sz="4000" b="1" i="1" smtClean="0">
                                <a:solidFill>
                                  <a:srgbClr val="0070C0"/>
                                </a:solidFill>
                                <a:latin typeface="Cambria Math"/>
                              </a:rPr>
                              <m:t>𝒂</m:t>
                            </m:r>
                          </m:num>
                          <m:den>
                            <m:r>
                              <a:rPr lang="en-IE" sz="4000" b="1" i="1" smtClean="0">
                                <a:solidFill>
                                  <a:srgbClr val="0070C0"/>
                                </a:solidFill>
                                <a:latin typeface="Cambria Math"/>
                              </a:rPr>
                              <m:t>𝒃</m:t>
                            </m:r>
                          </m:den>
                        </m:f>
                      </m:e>
                    </m:rad>
                  </m:oMath>
                </a14:m>
                <a:endParaRPr lang="en-IE" sz="4000" b="1" dirty="0" smtClean="0">
                  <a:solidFill>
                    <a:srgbClr val="0070C0"/>
                  </a:solidFill>
                  <a:latin typeface="Cambria" panose="02040503050406030204" pitchFamily="18" charset="0"/>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5977092" y="5183453"/>
                <a:ext cx="1809406" cy="1344984"/>
              </a:xfrm>
              <a:prstGeom prst="rect">
                <a:avLst/>
              </a:prstGeom>
              <a:blipFill rotWithShape="1">
                <a:blip r:embed="rId12"/>
                <a:stretch>
                  <a:fillRect/>
                </a:stretch>
              </a:blipFill>
              <a:ln w="47625">
                <a:solidFill>
                  <a:srgbClr val="0070C0"/>
                </a:solidFill>
              </a:ln>
            </p:spPr>
            <p:txBody>
              <a:bodyPr/>
              <a:lstStyle/>
              <a:p>
                <a:r>
                  <a:rPr lang="en-IE">
                    <a:noFill/>
                  </a:rPr>
                  <a:t> </a:t>
                </a:r>
              </a:p>
            </p:txBody>
          </p:sp>
        </mc:Fallback>
      </mc:AlternateContent>
      <p:grpSp>
        <p:nvGrpSpPr>
          <p:cNvPr id="20" name="Group 19"/>
          <p:cNvGrpSpPr/>
          <p:nvPr/>
        </p:nvGrpSpPr>
        <p:grpSpPr>
          <a:xfrm>
            <a:off x="3524252" y="4338801"/>
            <a:ext cx="197996" cy="339241"/>
            <a:chOff x="3155326" y="3619567"/>
            <a:chExt cx="197996" cy="339241"/>
          </a:xfrm>
        </p:grpSpPr>
        <p:cxnSp>
          <p:nvCxnSpPr>
            <p:cNvPr id="21" name="Straight Connector 20"/>
            <p:cNvCxnSpPr/>
            <p:nvPr/>
          </p:nvCxnSpPr>
          <p:spPr bwMode="auto">
            <a:xfrm>
              <a:off x="3335828" y="3619567"/>
              <a:ext cx="0" cy="339241"/>
            </a:xfrm>
            <a:prstGeom prst="line">
              <a:avLst/>
            </a:prstGeom>
            <a:solidFill>
              <a:schemeClr val="hlink">
                <a:alpha val="64999"/>
              </a:schemeClr>
            </a:solidFill>
            <a:ln w="28575"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flipH="1">
              <a:off x="3155326" y="3943114"/>
              <a:ext cx="197996" cy="0"/>
            </a:xfrm>
            <a:prstGeom prst="line">
              <a:avLst/>
            </a:prstGeom>
            <a:solidFill>
              <a:schemeClr val="hlink">
                <a:alpha val="64999"/>
              </a:schemeClr>
            </a:solidFill>
            <a:ln w="28575"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3381859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fade">
                                      <p:cBhvr>
                                        <p:cTn id="63" dur="500"/>
                                        <p:tgtEl>
                                          <p:spTgt spid="33"/>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500"/>
                                        <p:tgtEl>
                                          <p:spTgt spid="12"/>
                                        </p:tgtEl>
                                      </p:cBhvr>
                                    </p:animEffect>
                                    <p:set>
                                      <p:cBhvr>
                                        <p:cTn id="68" dur="1" fill="hold">
                                          <p:stCondLst>
                                            <p:cond delay="499"/>
                                          </p:stCondLst>
                                        </p:cTn>
                                        <p:tgtEl>
                                          <p:spTgt spid="12"/>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14"/>
                                        </p:tgtEl>
                                      </p:cBhvr>
                                    </p:animEffect>
                                    <p:set>
                                      <p:cBhvr>
                                        <p:cTn id="71" dur="1" fill="hold">
                                          <p:stCondLst>
                                            <p:cond delay="499"/>
                                          </p:stCondLst>
                                        </p:cTn>
                                        <p:tgtEl>
                                          <p:spTgt spid="14"/>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13"/>
                                        </p:tgtEl>
                                      </p:cBhvr>
                                    </p:animEffect>
                                    <p:set>
                                      <p:cBhvr>
                                        <p:cTn id="76" dur="1" fill="hold">
                                          <p:stCondLst>
                                            <p:cond delay="499"/>
                                          </p:stCondLst>
                                        </p:cTn>
                                        <p:tgtEl>
                                          <p:spTgt spid="13"/>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30"/>
                                        </p:tgtEl>
                                      </p:cBhvr>
                                    </p:animEffect>
                                    <p:set>
                                      <p:cBhvr>
                                        <p:cTn id="79" dur="1" fill="hold">
                                          <p:stCondLst>
                                            <p:cond delay="499"/>
                                          </p:stCondLst>
                                        </p:cTn>
                                        <p:tgtEl>
                                          <p:spTgt spid="30"/>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35"/>
                                        </p:tgtEl>
                                        <p:attrNameLst>
                                          <p:attrName>style.visibility</p:attrName>
                                        </p:attrNameLst>
                                      </p:cBhvr>
                                      <p:to>
                                        <p:strVal val="visible"/>
                                      </p:to>
                                    </p:set>
                                    <p:animEffect transition="in" filter="fade">
                                      <p:cBhvr>
                                        <p:cTn id="8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animBg="1"/>
      <p:bldP spid="12" grpId="0"/>
      <p:bldP spid="12" grpId="1"/>
      <p:bldP spid="13" grpId="0"/>
      <p:bldP spid="13" grpId="1"/>
      <p:bldP spid="14" grpId="0"/>
      <p:bldP spid="14" grpId="1"/>
      <p:bldP spid="30" grpId="0" animBg="1"/>
      <p:bldP spid="30" grpId="1" animBg="1"/>
      <p:bldP spid="31" grpId="0"/>
      <p:bldP spid="32" grpId="0"/>
      <p:bldP spid="33" grpId="0" animBg="1"/>
      <p:bldP spid="34" grpId="0" animBg="1"/>
      <p:bldP spid="35"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137" r="17137"/>
          <a:stretch/>
        </p:blipFill>
        <p:spPr bwMode="auto">
          <a:xfrm>
            <a:off x="485887" y="627574"/>
            <a:ext cx="8172226" cy="560285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7137" r="17137"/>
          <a:stretch/>
        </p:blipFill>
        <p:spPr bwMode="auto">
          <a:xfrm>
            <a:off x="485870" y="627574"/>
            <a:ext cx="8172261" cy="560285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17137" r="17137"/>
          <a:stretch/>
        </p:blipFill>
        <p:spPr bwMode="auto">
          <a:xfrm>
            <a:off x="485871" y="627574"/>
            <a:ext cx="8172258" cy="560285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17137" r="17137"/>
          <a:stretch/>
        </p:blipFill>
        <p:spPr bwMode="auto">
          <a:xfrm>
            <a:off x="485871" y="627574"/>
            <a:ext cx="8172258" cy="560285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l="17137" r="17137"/>
          <a:stretch/>
        </p:blipFill>
        <p:spPr bwMode="auto">
          <a:xfrm>
            <a:off x="485872" y="627574"/>
            <a:ext cx="8172256" cy="560285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rotWithShape="1">
          <a:blip r:embed="rId8">
            <a:extLst>
              <a:ext uri="{28A0092B-C50C-407E-A947-70E740481C1C}">
                <a14:useLocalDpi xmlns:a14="http://schemas.microsoft.com/office/drawing/2010/main" val="0"/>
              </a:ext>
            </a:extLst>
          </a:blip>
          <a:srcRect l="17137" r="17137"/>
          <a:stretch/>
        </p:blipFill>
        <p:spPr bwMode="auto">
          <a:xfrm>
            <a:off x="485873" y="627574"/>
            <a:ext cx="8172254" cy="560285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rotWithShape="1">
          <a:blip r:embed="rId9">
            <a:extLst>
              <a:ext uri="{28A0092B-C50C-407E-A947-70E740481C1C}">
                <a14:useLocalDpi xmlns:a14="http://schemas.microsoft.com/office/drawing/2010/main" val="0"/>
              </a:ext>
            </a:extLst>
          </a:blip>
          <a:srcRect l="17137" r="17137"/>
          <a:stretch/>
        </p:blipFill>
        <p:spPr bwMode="auto">
          <a:xfrm>
            <a:off x="485872" y="627574"/>
            <a:ext cx="8172256" cy="560285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rotWithShape="1">
          <a:blip r:embed="rId10">
            <a:extLst>
              <a:ext uri="{28A0092B-C50C-407E-A947-70E740481C1C}">
                <a14:useLocalDpi xmlns:a14="http://schemas.microsoft.com/office/drawing/2010/main" val="0"/>
              </a:ext>
            </a:extLst>
          </a:blip>
          <a:srcRect l="17137" r="17137"/>
          <a:stretch/>
        </p:blipFill>
        <p:spPr bwMode="auto">
          <a:xfrm>
            <a:off x="485876" y="627574"/>
            <a:ext cx="8172249" cy="560285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rotWithShape="1">
          <a:blip r:embed="rId11">
            <a:extLst>
              <a:ext uri="{28A0092B-C50C-407E-A947-70E740481C1C}">
                <a14:useLocalDpi xmlns:a14="http://schemas.microsoft.com/office/drawing/2010/main" val="0"/>
              </a:ext>
            </a:extLst>
          </a:blip>
          <a:srcRect l="17137" r="17137"/>
          <a:stretch/>
        </p:blipFill>
        <p:spPr bwMode="auto">
          <a:xfrm>
            <a:off x="485877" y="627574"/>
            <a:ext cx="8172247" cy="560285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rotWithShape="1">
          <a:blip r:embed="rId12">
            <a:extLst>
              <a:ext uri="{28A0092B-C50C-407E-A947-70E740481C1C}">
                <a14:useLocalDpi xmlns:a14="http://schemas.microsoft.com/office/drawing/2010/main" val="0"/>
              </a:ext>
            </a:extLst>
          </a:blip>
          <a:srcRect l="17137" r="17137"/>
          <a:stretch/>
        </p:blipFill>
        <p:spPr bwMode="auto">
          <a:xfrm>
            <a:off x="485878" y="627574"/>
            <a:ext cx="8172245" cy="560285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rotWithShape="1">
          <a:blip r:embed="rId13">
            <a:extLst>
              <a:ext uri="{28A0092B-C50C-407E-A947-70E740481C1C}">
                <a14:useLocalDpi xmlns:a14="http://schemas.microsoft.com/office/drawing/2010/main" val="0"/>
              </a:ext>
            </a:extLst>
          </a:blip>
          <a:srcRect l="17137" r="17137"/>
          <a:stretch/>
        </p:blipFill>
        <p:spPr bwMode="auto">
          <a:xfrm>
            <a:off x="485887" y="627574"/>
            <a:ext cx="8172226" cy="560285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rotWithShape="1">
          <a:blip r:embed="rId14">
            <a:extLst>
              <a:ext uri="{28A0092B-C50C-407E-A947-70E740481C1C}">
                <a14:useLocalDpi xmlns:a14="http://schemas.microsoft.com/office/drawing/2010/main" val="0"/>
              </a:ext>
            </a:extLst>
          </a:blip>
          <a:srcRect l="17137" r="17137"/>
          <a:stretch/>
        </p:blipFill>
        <p:spPr bwMode="auto">
          <a:xfrm>
            <a:off x="485879" y="627574"/>
            <a:ext cx="8172242" cy="560285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rotWithShape="1">
          <a:blip r:embed="rId15">
            <a:extLst>
              <a:ext uri="{28A0092B-C50C-407E-A947-70E740481C1C}">
                <a14:useLocalDpi xmlns:a14="http://schemas.microsoft.com/office/drawing/2010/main" val="0"/>
              </a:ext>
            </a:extLst>
          </a:blip>
          <a:srcRect l="17137" r="17137"/>
          <a:stretch/>
        </p:blipFill>
        <p:spPr bwMode="auto">
          <a:xfrm>
            <a:off x="485880" y="627574"/>
            <a:ext cx="8172240" cy="560285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rotWithShape="1">
          <a:blip r:embed="rId16">
            <a:extLst>
              <a:ext uri="{28A0092B-C50C-407E-A947-70E740481C1C}">
                <a14:useLocalDpi xmlns:a14="http://schemas.microsoft.com/office/drawing/2010/main" val="0"/>
              </a:ext>
            </a:extLst>
          </a:blip>
          <a:srcRect l="17137" r="17137"/>
          <a:stretch/>
        </p:blipFill>
        <p:spPr bwMode="auto">
          <a:xfrm>
            <a:off x="485881" y="627574"/>
            <a:ext cx="8172238" cy="560285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6"/>
          <p:cNvPicPr>
            <a:picLocks noChangeAspect="1" noChangeArrowheads="1"/>
          </p:cNvPicPr>
          <p:nvPr/>
        </p:nvPicPr>
        <p:blipFill rotWithShape="1">
          <a:blip r:embed="rId17">
            <a:extLst>
              <a:ext uri="{28A0092B-C50C-407E-A947-70E740481C1C}">
                <a14:useLocalDpi xmlns:a14="http://schemas.microsoft.com/office/drawing/2010/main" val="0"/>
              </a:ext>
            </a:extLst>
          </a:blip>
          <a:srcRect l="17137" r="17137"/>
          <a:stretch/>
        </p:blipFill>
        <p:spPr bwMode="auto">
          <a:xfrm>
            <a:off x="485883" y="627574"/>
            <a:ext cx="8172235" cy="560285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Picture 17"/>
          <p:cNvPicPr>
            <a:picLocks noChangeAspect="1" noChangeArrowheads="1"/>
          </p:cNvPicPr>
          <p:nvPr/>
        </p:nvPicPr>
        <p:blipFill rotWithShape="1">
          <a:blip r:embed="rId18">
            <a:extLst>
              <a:ext uri="{28A0092B-C50C-407E-A947-70E740481C1C}">
                <a14:useLocalDpi xmlns:a14="http://schemas.microsoft.com/office/drawing/2010/main" val="0"/>
              </a:ext>
            </a:extLst>
          </a:blip>
          <a:srcRect l="17137" r="17137"/>
          <a:stretch/>
        </p:blipFill>
        <p:spPr bwMode="auto">
          <a:xfrm>
            <a:off x="485884" y="627574"/>
            <a:ext cx="8172233" cy="560285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2" name="Picture 18"/>
          <p:cNvPicPr>
            <a:picLocks noChangeAspect="1" noChangeArrowheads="1"/>
          </p:cNvPicPr>
          <p:nvPr/>
        </p:nvPicPr>
        <p:blipFill rotWithShape="1">
          <a:blip r:embed="rId19">
            <a:extLst>
              <a:ext uri="{28A0092B-C50C-407E-A947-70E740481C1C}">
                <a14:useLocalDpi xmlns:a14="http://schemas.microsoft.com/office/drawing/2010/main" val="0"/>
              </a:ext>
            </a:extLst>
          </a:blip>
          <a:srcRect l="17137" r="17137"/>
          <a:stretch/>
        </p:blipFill>
        <p:spPr bwMode="auto">
          <a:xfrm>
            <a:off x="485885" y="627574"/>
            <a:ext cx="8172231" cy="560285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3" name="Picture 19"/>
          <p:cNvPicPr>
            <a:picLocks noChangeAspect="1" noChangeArrowheads="1"/>
          </p:cNvPicPr>
          <p:nvPr/>
        </p:nvPicPr>
        <p:blipFill rotWithShape="1">
          <a:blip r:embed="rId20">
            <a:extLst>
              <a:ext uri="{28A0092B-C50C-407E-A947-70E740481C1C}">
                <a14:useLocalDpi xmlns:a14="http://schemas.microsoft.com/office/drawing/2010/main" val="0"/>
              </a:ext>
            </a:extLst>
          </a:blip>
          <a:srcRect l="17137" r="17137"/>
          <a:stretch/>
        </p:blipFill>
        <p:spPr bwMode="auto">
          <a:xfrm>
            <a:off x="485887" y="627574"/>
            <a:ext cx="8172226" cy="560285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 name="Picture 20"/>
          <p:cNvPicPr>
            <a:picLocks noChangeAspect="1" noChangeArrowheads="1"/>
          </p:cNvPicPr>
          <p:nvPr/>
        </p:nvPicPr>
        <p:blipFill rotWithShape="1">
          <a:blip r:embed="rId21">
            <a:extLst>
              <a:ext uri="{28A0092B-C50C-407E-A947-70E740481C1C}">
                <a14:useLocalDpi xmlns:a14="http://schemas.microsoft.com/office/drawing/2010/main" val="0"/>
              </a:ext>
            </a:extLst>
          </a:blip>
          <a:srcRect l="17137" r="17137"/>
          <a:stretch/>
        </p:blipFill>
        <p:spPr bwMode="auto">
          <a:xfrm>
            <a:off x="485886" y="627574"/>
            <a:ext cx="8172229" cy="560285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5" name="Picture 21"/>
          <p:cNvPicPr>
            <a:picLocks noChangeAspect="1" noChangeArrowheads="1"/>
          </p:cNvPicPr>
          <p:nvPr/>
        </p:nvPicPr>
        <p:blipFill rotWithShape="1">
          <a:blip r:embed="rId22">
            <a:extLst>
              <a:ext uri="{28A0092B-C50C-407E-A947-70E740481C1C}">
                <a14:useLocalDpi xmlns:a14="http://schemas.microsoft.com/office/drawing/2010/main" val="0"/>
              </a:ext>
            </a:extLst>
          </a:blip>
          <a:srcRect l="17137" r="17137"/>
          <a:stretch/>
        </p:blipFill>
        <p:spPr bwMode="auto">
          <a:xfrm>
            <a:off x="485887" y="627574"/>
            <a:ext cx="8172226" cy="560285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7" name="Picture 23"/>
          <p:cNvPicPr>
            <a:picLocks noChangeAspect="1" noChangeArrowheads="1"/>
          </p:cNvPicPr>
          <p:nvPr/>
        </p:nvPicPr>
        <p:blipFill rotWithShape="1">
          <a:blip r:embed="rId23">
            <a:extLst>
              <a:ext uri="{28A0092B-C50C-407E-A947-70E740481C1C}">
                <a14:useLocalDpi xmlns:a14="http://schemas.microsoft.com/office/drawing/2010/main" val="0"/>
              </a:ext>
            </a:extLst>
          </a:blip>
          <a:srcRect l="17129" t="-196" r="17129" b="-196"/>
          <a:stretch/>
        </p:blipFill>
        <p:spPr bwMode="auto">
          <a:xfrm>
            <a:off x="485851" y="627574"/>
            <a:ext cx="8172262" cy="562356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6" name="TextBox 35"/>
              <p:cNvSpPr txBox="1"/>
              <p:nvPr/>
            </p:nvSpPr>
            <p:spPr>
              <a:xfrm>
                <a:off x="4095708" y="2365114"/>
                <a:ext cx="564706" cy="4364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sz="2000" b="1" i="1" smtClean="0">
                              <a:latin typeface="Cambria Math" panose="02040503050406030204" pitchFamily="18" charset="0"/>
                            </a:rPr>
                          </m:ctrlPr>
                        </m:radPr>
                        <m:deg/>
                        <m:e>
                          <m:r>
                            <a:rPr lang="en-IE" sz="2000" b="1" i="1" smtClean="0">
                              <a:latin typeface="Cambria Math"/>
                            </a:rPr>
                            <m:t>𝟐</m:t>
                          </m:r>
                        </m:e>
                      </m:rad>
                    </m:oMath>
                  </m:oMathPara>
                </a14:m>
                <a:endParaRPr lang="en-IE" sz="2000" b="1" dirty="0"/>
              </a:p>
            </p:txBody>
          </p:sp>
        </mc:Choice>
        <mc:Fallback xmlns="">
          <p:sp>
            <p:nvSpPr>
              <p:cNvPr id="36" name="TextBox 35"/>
              <p:cNvSpPr txBox="1">
                <a:spLocks noRot="1" noChangeAspect="1" noMove="1" noResize="1" noEditPoints="1" noAdjustHandles="1" noChangeArrowheads="1" noChangeShapeType="1" noTextEdit="1"/>
              </p:cNvSpPr>
              <p:nvPr/>
            </p:nvSpPr>
            <p:spPr>
              <a:xfrm>
                <a:off x="4095708" y="2365114"/>
                <a:ext cx="564706" cy="436402"/>
              </a:xfrm>
              <a:prstGeom prst="rect">
                <a:avLst/>
              </a:prstGeom>
              <a:blipFill rotWithShape="1">
                <a:blip r:embed="rId24"/>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3879684" y="1892012"/>
                <a:ext cx="564705" cy="4364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sz="2000" b="1" i="1" smtClean="0">
                              <a:latin typeface="Cambria Math" panose="02040503050406030204" pitchFamily="18" charset="0"/>
                            </a:rPr>
                          </m:ctrlPr>
                        </m:radPr>
                        <m:deg/>
                        <m:e>
                          <m:r>
                            <a:rPr lang="en-IE" sz="2000" b="1" i="1" smtClean="0">
                              <a:latin typeface="Cambria Math"/>
                            </a:rPr>
                            <m:t>𝟑</m:t>
                          </m:r>
                        </m:e>
                      </m:rad>
                    </m:oMath>
                  </m:oMathPara>
                </a14:m>
                <a:endParaRPr lang="en-IE" sz="2000" b="1" dirty="0"/>
              </a:p>
            </p:txBody>
          </p:sp>
        </mc:Choice>
        <mc:Fallback xmlns="">
          <p:sp>
            <p:nvSpPr>
              <p:cNvPr id="37" name="TextBox 36"/>
              <p:cNvSpPr txBox="1">
                <a:spLocks noRot="1" noChangeAspect="1" noMove="1" noResize="1" noEditPoints="1" noAdjustHandles="1" noChangeArrowheads="1" noChangeShapeType="1" noTextEdit="1"/>
              </p:cNvSpPr>
              <p:nvPr/>
            </p:nvSpPr>
            <p:spPr>
              <a:xfrm>
                <a:off x="3879684" y="1892012"/>
                <a:ext cx="564705" cy="436402"/>
              </a:xfrm>
              <a:prstGeom prst="rect">
                <a:avLst/>
              </a:prstGeom>
              <a:blipFill rotWithShape="1">
                <a:blip r:embed="rId25"/>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3353543" y="1674901"/>
                <a:ext cx="564705" cy="4353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sz="2000" b="1" i="1" smtClean="0">
                              <a:latin typeface="Cambria Math" panose="02040503050406030204" pitchFamily="18" charset="0"/>
                            </a:rPr>
                          </m:ctrlPr>
                        </m:radPr>
                        <m:deg/>
                        <m:e>
                          <m:r>
                            <a:rPr lang="en-IE" sz="2000" b="1" i="1" smtClean="0">
                              <a:latin typeface="Cambria Math"/>
                            </a:rPr>
                            <m:t>𝟒</m:t>
                          </m:r>
                        </m:e>
                      </m:rad>
                    </m:oMath>
                  </m:oMathPara>
                </a14:m>
                <a:endParaRPr lang="en-IE" sz="2000" b="1" dirty="0"/>
              </a:p>
            </p:txBody>
          </p:sp>
        </mc:Choice>
        <mc:Fallback xmlns="">
          <p:sp>
            <p:nvSpPr>
              <p:cNvPr id="38" name="TextBox 37"/>
              <p:cNvSpPr txBox="1">
                <a:spLocks noRot="1" noChangeAspect="1" noMove="1" noResize="1" noEditPoints="1" noAdjustHandles="1" noChangeArrowheads="1" noChangeShapeType="1" noTextEdit="1"/>
              </p:cNvSpPr>
              <p:nvPr/>
            </p:nvSpPr>
            <p:spPr>
              <a:xfrm>
                <a:off x="3353543" y="1674901"/>
                <a:ext cx="564705" cy="435312"/>
              </a:xfrm>
              <a:prstGeom prst="rect">
                <a:avLst/>
              </a:prstGeom>
              <a:blipFill rotWithShape="1">
                <a:blip r:embed="rId26"/>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2788838" y="1674901"/>
                <a:ext cx="564705" cy="4426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sz="2000" b="1" i="1" smtClean="0">
                              <a:latin typeface="Cambria Math" panose="02040503050406030204" pitchFamily="18" charset="0"/>
                            </a:rPr>
                          </m:ctrlPr>
                        </m:radPr>
                        <m:deg/>
                        <m:e>
                          <m:r>
                            <a:rPr lang="en-IE" sz="2000" b="1" i="1" smtClean="0">
                              <a:latin typeface="Cambria Math"/>
                            </a:rPr>
                            <m:t>𝟓</m:t>
                          </m:r>
                        </m:e>
                      </m:rad>
                    </m:oMath>
                  </m:oMathPara>
                </a14:m>
                <a:endParaRPr lang="en-IE" sz="2000" b="1" dirty="0"/>
              </a:p>
            </p:txBody>
          </p:sp>
        </mc:Choice>
        <mc:Fallback xmlns="">
          <p:sp>
            <p:nvSpPr>
              <p:cNvPr id="39" name="TextBox 38"/>
              <p:cNvSpPr txBox="1">
                <a:spLocks noRot="1" noChangeAspect="1" noMove="1" noResize="1" noEditPoints="1" noAdjustHandles="1" noChangeArrowheads="1" noChangeShapeType="1" noTextEdit="1"/>
              </p:cNvSpPr>
              <p:nvPr/>
            </p:nvSpPr>
            <p:spPr>
              <a:xfrm>
                <a:off x="2788838" y="1674901"/>
                <a:ext cx="564705" cy="442685"/>
              </a:xfrm>
              <a:prstGeom prst="rect">
                <a:avLst/>
              </a:prstGeom>
              <a:blipFill rotWithShape="1">
                <a:blip r:embed="rId27"/>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2195736" y="2047586"/>
                <a:ext cx="564705" cy="4364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sz="2000" b="1" i="1" smtClean="0">
                              <a:latin typeface="Cambria Math" panose="02040503050406030204" pitchFamily="18" charset="0"/>
                            </a:rPr>
                          </m:ctrlPr>
                        </m:radPr>
                        <m:deg/>
                        <m:e>
                          <m:r>
                            <a:rPr lang="en-IE" sz="2000" b="1" i="1" smtClean="0">
                              <a:latin typeface="Cambria Math"/>
                            </a:rPr>
                            <m:t>𝟔</m:t>
                          </m:r>
                        </m:e>
                      </m:rad>
                    </m:oMath>
                  </m:oMathPara>
                </a14:m>
                <a:endParaRPr lang="en-IE" sz="2000" b="1" dirty="0"/>
              </a:p>
            </p:txBody>
          </p:sp>
        </mc:Choice>
        <mc:Fallback xmlns="">
          <p:sp>
            <p:nvSpPr>
              <p:cNvPr id="40" name="TextBox 39"/>
              <p:cNvSpPr txBox="1">
                <a:spLocks noRot="1" noChangeAspect="1" noMove="1" noResize="1" noEditPoints="1" noAdjustHandles="1" noChangeArrowheads="1" noChangeShapeType="1" noTextEdit="1"/>
              </p:cNvSpPr>
              <p:nvPr/>
            </p:nvSpPr>
            <p:spPr>
              <a:xfrm>
                <a:off x="2195736" y="2047586"/>
                <a:ext cx="564705" cy="436402"/>
              </a:xfrm>
              <a:prstGeom prst="rect">
                <a:avLst/>
              </a:prstGeom>
              <a:blipFill rotWithShape="1">
                <a:blip r:embed="rId28"/>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1913383" y="2585676"/>
                <a:ext cx="564705" cy="4344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sz="2000" b="1" i="1" smtClean="0">
                              <a:latin typeface="Cambria Math" panose="02040503050406030204" pitchFamily="18" charset="0"/>
                            </a:rPr>
                          </m:ctrlPr>
                        </m:radPr>
                        <m:deg/>
                        <m:e>
                          <m:r>
                            <a:rPr lang="en-IE" sz="2000" b="1" i="1" smtClean="0">
                              <a:latin typeface="Cambria Math"/>
                            </a:rPr>
                            <m:t>𝟕</m:t>
                          </m:r>
                        </m:e>
                      </m:rad>
                    </m:oMath>
                  </m:oMathPara>
                </a14:m>
                <a:endParaRPr lang="en-IE" sz="2000" b="1" dirty="0"/>
              </a:p>
            </p:txBody>
          </p:sp>
        </mc:Choice>
        <mc:Fallback xmlns="">
          <p:sp>
            <p:nvSpPr>
              <p:cNvPr id="41" name="TextBox 40"/>
              <p:cNvSpPr txBox="1">
                <a:spLocks noRot="1" noChangeAspect="1" noMove="1" noResize="1" noEditPoints="1" noAdjustHandles="1" noChangeArrowheads="1" noChangeShapeType="1" noTextEdit="1"/>
              </p:cNvSpPr>
              <p:nvPr/>
            </p:nvSpPr>
            <p:spPr>
              <a:xfrm>
                <a:off x="1913383" y="2585676"/>
                <a:ext cx="564705" cy="434414"/>
              </a:xfrm>
              <a:prstGeom prst="rect">
                <a:avLst/>
              </a:prstGeom>
              <a:blipFill rotWithShape="1">
                <a:blip r:embed="rId29"/>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1835696" y="3282116"/>
                <a:ext cx="564705" cy="4364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sz="2000" b="1" i="1" smtClean="0">
                              <a:latin typeface="Cambria Math" panose="02040503050406030204" pitchFamily="18" charset="0"/>
                            </a:rPr>
                          </m:ctrlPr>
                        </m:radPr>
                        <m:deg/>
                        <m:e>
                          <m:r>
                            <a:rPr lang="en-IE" sz="2000" b="1" i="1" smtClean="0">
                              <a:latin typeface="Cambria Math"/>
                            </a:rPr>
                            <m:t>𝟖</m:t>
                          </m:r>
                        </m:e>
                      </m:rad>
                    </m:oMath>
                  </m:oMathPara>
                </a14:m>
                <a:endParaRPr lang="en-IE" sz="2000" b="1" dirty="0"/>
              </a:p>
            </p:txBody>
          </p:sp>
        </mc:Choice>
        <mc:Fallback xmlns="">
          <p:sp>
            <p:nvSpPr>
              <p:cNvPr id="42" name="TextBox 41"/>
              <p:cNvSpPr txBox="1">
                <a:spLocks noRot="1" noChangeAspect="1" noMove="1" noResize="1" noEditPoints="1" noAdjustHandles="1" noChangeArrowheads="1" noChangeShapeType="1" noTextEdit="1"/>
              </p:cNvSpPr>
              <p:nvPr/>
            </p:nvSpPr>
            <p:spPr>
              <a:xfrm>
                <a:off x="1835696" y="3282116"/>
                <a:ext cx="564705" cy="436402"/>
              </a:xfrm>
              <a:prstGeom prst="rect">
                <a:avLst/>
              </a:prstGeom>
              <a:blipFill rotWithShape="1">
                <a:blip r:embed="rId30"/>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1979712" y="3905070"/>
                <a:ext cx="564705" cy="4364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sz="2000" b="1" i="1" smtClean="0">
                              <a:latin typeface="Cambria Math" panose="02040503050406030204" pitchFamily="18" charset="0"/>
                            </a:rPr>
                          </m:ctrlPr>
                        </m:radPr>
                        <m:deg/>
                        <m:e>
                          <m:r>
                            <a:rPr lang="en-IE" sz="2000" b="1" i="1" smtClean="0">
                              <a:latin typeface="Cambria Math"/>
                            </a:rPr>
                            <m:t>𝟗</m:t>
                          </m:r>
                        </m:e>
                      </m:rad>
                    </m:oMath>
                  </m:oMathPara>
                </a14:m>
                <a:endParaRPr lang="en-IE" sz="2000" b="1" dirty="0"/>
              </a:p>
            </p:txBody>
          </p:sp>
        </mc:Choice>
        <mc:Fallback xmlns="">
          <p:sp>
            <p:nvSpPr>
              <p:cNvPr id="43" name="TextBox 42"/>
              <p:cNvSpPr txBox="1">
                <a:spLocks noRot="1" noChangeAspect="1" noMove="1" noResize="1" noEditPoints="1" noAdjustHandles="1" noChangeArrowheads="1" noChangeShapeType="1" noTextEdit="1"/>
              </p:cNvSpPr>
              <p:nvPr/>
            </p:nvSpPr>
            <p:spPr>
              <a:xfrm>
                <a:off x="1979712" y="3905070"/>
                <a:ext cx="564705" cy="436402"/>
              </a:xfrm>
              <a:prstGeom prst="rect">
                <a:avLst/>
              </a:prstGeom>
              <a:blipFill rotWithShape="1">
                <a:blip r:embed="rId31"/>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2276284" y="4402173"/>
                <a:ext cx="718595" cy="4364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sz="2000" b="1" i="1" smtClean="0">
                              <a:latin typeface="Cambria Math" panose="02040503050406030204" pitchFamily="18" charset="0"/>
                            </a:rPr>
                          </m:ctrlPr>
                        </m:radPr>
                        <m:deg/>
                        <m:e>
                          <m:r>
                            <a:rPr lang="en-IE" sz="2000" b="1" i="1" smtClean="0">
                              <a:latin typeface="Cambria Math"/>
                            </a:rPr>
                            <m:t>𝟏𝟎</m:t>
                          </m:r>
                        </m:e>
                      </m:rad>
                    </m:oMath>
                  </m:oMathPara>
                </a14:m>
                <a:endParaRPr lang="en-IE" sz="2000" b="1" dirty="0"/>
              </a:p>
            </p:txBody>
          </p:sp>
        </mc:Choice>
        <mc:Fallback xmlns="">
          <p:sp>
            <p:nvSpPr>
              <p:cNvPr id="44" name="TextBox 43"/>
              <p:cNvSpPr txBox="1">
                <a:spLocks noRot="1" noChangeAspect="1" noMove="1" noResize="1" noEditPoints="1" noAdjustHandles="1" noChangeArrowheads="1" noChangeShapeType="1" noTextEdit="1"/>
              </p:cNvSpPr>
              <p:nvPr/>
            </p:nvSpPr>
            <p:spPr>
              <a:xfrm>
                <a:off x="2276284" y="4402173"/>
                <a:ext cx="718595" cy="436402"/>
              </a:xfrm>
              <a:prstGeom prst="rect">
                <a:avLst/>
              </a:prstGeom>
              <a:blipFill rotWithShape="1">
                <a:blip r:embed="rId32"/>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2827900" y="4859543"/>
                <a:ext cx="718594" cy="4364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sz="2000" b="1" i="1" smtClean="0">
                              <a:latin typeface="Cambria Math" panose="02040503050406030204" pitchFamily="18" charset="0"/>
                            </a:rPr>
                          </m:ctrlPr>
                        </m:radPr>
                        <m:deg/>
                        <m:e>
                          <m:r>
                            <a:rPr lang="en-IE" sz="2000" b="1" i="1" smtClean="0">
                              <a:latin typeface="Cambria Math"/>
                            </a:rPr>
                            <m:t>𝟏𝟏</m:t>
                          </m:r>
                        </m:e>
                      </m:rad>
                    </m:oMath>
                  </m:oMathPara>
                </a14:m>
                <a:endParaRPr lang="en-IE" sz="2000" b="1" dirty="0"/>
              </a:p>
            </p:txBody>
          </p:sp>
        </mc:Choice>
        <mc:Fallback xmlns="">
          <p:sp>
            <p:nvSpPr>
              <p:cNvPr id="45" name="TextBox 44"/>
              <p:cNvSpPr txBox="1">
                <a:spLocks noRot="1" noChangeAspect="1" noMove="1" noResize="1" noEditPoints="1" noAdjustHandles="1" noChangeArrowheads="1" noChangeShapeType="1" noTextEdit="1"/>
              </p:cNvSpPr>
              <p:nvPr/>
            </p:nvSpPr>
            <p:spPr>
              <a:xfrm>
                <a:off x="2827900" y="4859543"/>
                <a:ext cx="718594" cy="436402"/>
              </a:xfrm>
              <a:prstGeom prst="rect">
                <a:avLst/>
              </a:prstGeom>
              <a:blipFill rotWithShape="1">
                <a:blip r:embed="rId33"/>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3565607" y="5080830"/>
                <a:ext cx="718595" cy="4364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sz="2000" b="1" i="1" smtClean="0">
                              <a:latin typeface="Cambria Math" panose="02040503050406030204" pitchFamily="18" charset="0"/>
                            </a:rPr>
                          </m:ctrlPr>
                        </m:radPr>
                        <m:deg/>
                        <m:e>
                          <m:r>
                            <a:rPr lang="en-IE" sz="2000" b="1" i="1" smtClean="0">
                              <a:latin typeface="Cambria Math"/>
                            </a:rPr>
                            <m:t>𝟏𝟐</m:t>
                          </m:r>
                        </m:e>
                      </m:rad>
                    </m:oMath>
                  </m:oMathPara>
                </a14:m>
                <a:endParaRPr lang="en-IE" sz="2000" b="1" dirty="0"/>
              </a:p>
            </p:txBody>
          </p:sp>
        </mc:Choice>
        <mc:Fallback xmlns="">
          <p:sp>
            <p:nvSpPr>
              <p:cNvPr id="46" name="TextBox 45"/>
              <p:cNvSpPr txBox="1">
                <a:spLocks noRot="1" noChangeAspect="1" noMove="1" noResize="1" noEditPoints="1" noAdjustHandles="1" noChangeArrowheads="1" noChangeShapeType="1" noTextEdit="1"/>
              </p:cNvSpPr>
              <p:nvPr/>
            </p:nvSpPr>
            <p:spPr>
              <a:xfrm>
                <a:off x="3565607" y="5080830"/>
                <a:ext cx="718595" cy="436402"/>
              </a:xfrm>
              <a:prstGeom prst="rect">
                <a:avLst/>
              </a:prstGeom>
              <a:blipFill rotWithShape="1">
                <a:blip r:embed="rId34"/>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4357462" y="5224846"/>
                <a:ext cx="718594" cy="4364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sz="2000" b="1" i="1" smtClean="0">
                              <a:latin typeface="Cambria Math" panose="02040503050406030204" pitchFamily="18" charset="0"/>
                            </a:rPr>
                          </m:ctrlPr>
                        </m:radPr>
                        <m:deg/>
                        <m:e>
                          <m:r>
                            <a:rPr lang="en-IE" sz="2000" b="1" i="1" smtClean="0">
                              <a:latin typeface="Cambria Math"/>
                            </a:rPr>
                            <m:t>𝟏𝟑</m:t>
                          </m:r>
                        </m:e>
                      </m:rad>
                    </m:oMath>
                  </m:oMathPara>
                </a14:m>
                <a:endParaRPr lang="en-IE" sz="2000" b="1" dirty="0"/>
              </a:p>
            </p:txBody>
          </p:sp>
        </mc:Choice>
        <mc:Fallback xmlns="">
          <p:sp>
            <p:nvSpPr>
              <p:cNvPr id="47" name="TextBox 46"/>
              <p:cNvSpPr txBox="1">
                <a:spLocks noRot="1" noChangeAspect="1" noMove="1" noResize="1" noEditPoints="1" noAdjustHandles="1" noChangeArrowheads="1" noChangeShapeType="1" noTextEdit="1"/>
              </p:cNvSpPr>
              <p:nvPr/>
            </p:nvSpPr>
            <p:spPr>
              <a:xfrm>
                <a:off x="4357462" y="5224846"/>
                <a:ext cx="718594" cy="436402"/>
              </a:xfrm>
              <a:prstGeom prst="rect">
                <a:avLst/>
              </a:prstGeom>
              <a:blipFill rotWithShape="1">
                <a:blip r:embed="rId35"/>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5077541" y="5080830"/>
                <a:ext cx="718595" cy="4364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sz="2000" b="1" i="1" smtClean="0">
                              <a:latin typeface="Cambria Math" panose="02040503050406030204" pitchFamily="18" charset="0"/>
                            </a:rPr>
                          </m:ctrlPr>
                        </m:radPr>
                        <m:deg/>
                        <m:e>
                          <m:r>
                            <a:rPr lang="en-IE" sz="2000" b="1" i="1" smtClean="0">
                              <a:latin typeface="Cambria Math"/>
                            </a:rPr>
                            <m:t>𝟏𝟒</m:t>
                          </m:r>
                        </m:e>
                      </m:rad>
                    </m:oMath>
                  </m:oMathPara>
                </a14:m>
                <a:endParaRPr lang="en-IE" sz="2000" b="1" dirty="0"/>
              </a:p>
            </p:txBody>
          </p:sp>
        </mc:Choice>
        <mc:Fallback xmlns="">
          <p:sp>
            <p:nvSpPr>
              <p:cNvPr id="48" name="TextBox 47"/>
              <p:cNvSpPr txBox="1">
                <a:spLocks noRot="1" noChangeAspect="1" noMove="1" noResize="1" noEditPoints="1" noAdjustHandles="1" noChangeArrowheads="1" noChangeShapeType="1" noTextEdit="1"/>
              </p:cNvSpPr>
              <p:nvPr/>
            </p:nvSpPr>
            <p:spPr>
              <a:xfrm>
                <a:off x="5077541" y="5080830"/>
                <a:ext cx="718595" cy="436402"/>
              </a:xfrm>
              <a:prstGeom prst="rect">
                <a:avLst/>
              </a:prstGeom>
              <a:blipFill rotWithShape="1">
                <a:blip r:embed="rId36"/>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5579387" y="4578627"/>
                <a:ext cx="718594" cy="4426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sz="2000" b="1" i="1" smtClean="0">
                              <a:latin typeface="Cambria Math" panose="02040503050406030204" pitchFamily="18" charset="0"/>
                            </a:rPr>
                          </m:ctrlPr>
                        </m:radPr>
                        <m:deg/>
                        <m:e>
                          <m:r>
                            <a:rPr lang="en-IE" sz="2000" b="1" i="1" smtClean="0">
                              <a:latin typeface="Cambria Math"/>
                            </a:rPr>
                            <m:t>𝟏𝟓</m:t>
                          </m:r>
                        </m:e>
                      </m:rad>
                    </m:oMath>
                  </m:oMathPara>
                </a14:m>
                <a:endParaRPr lang="en-IE" sz="2000" b="1" dirty="0"/>
              </a:p>
            </p:txBody>
          </p:sp>
        </mc:Choice>
        <mc:Fallback xmlns="">
          <p:sp>
            <p:nvSpPr>
              <p:cNvPr id="49" name="TextBox 48"/>
              <p:cNvSpPr txBox="1">
                <a:spLocks noRot="1" noChangeAspect="1" noMove="1" noResize="1" noEditPoints="1" noAdjustHandles="1" noChangeArrowheads="1" noChangeShapeType="1" noTextEdit="1"/>
              </p:cNvSpPr>
              <p:nvPr/>
            </p:nvSpPr>
            <p:spPr>
              <a:xfrm>
                <a:off x="5579387" y="4578627"/>
                <a:ext cx="718594" cy="442685"/>
              </a:xfrm>
              <a:prstGeom prst="rect">
                <a:avLst/>
              </a:prstGeom>
              <a:blipFill rotWithShape="1">
                <a:blip r:embed="rId37"/>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6084168" y="3965771"/>
                <a:ext cx="718594" cy="4364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sz="2000" b="1" i="1" smtClean="0">
                              <a:latin typeface="Cambria Math" panose="02040503050406030204" pitchFamily="18" charset="0"/>
                            </a:rPr>
                          </m:ctrlPr>
                        </m:radPr>
                        <m:deg/>
                        <m:e>
                          <m:r>
                            <a:rPr lang="en-IE" sz="2000" b="1" i="1" smtClean="0">
                              <a:latin typeface="Cambria Math"/>
                            </a:rPr>
                            <m:t>𝟏𝟔</m:t>
                          </m:r>
                        </m:e>
                      </m:rad>
                    </m:oMath>
                  </m:oMathPara>
                </a14:m>
                <a:endParaRPr lang="en-IE" sz="2000" b="1" dirty="0"/>
              </a:p>
            </p:txBody>
          </p:sp>
        </mc:Choice>
        <mc:Fallback xmlns="">
          <p:sp>
            <p:nvSpPr>
              <p:cNvPr id="50" name="TextBox 49"/>
              <p:cNvSpPr txBox="1">
                <a:spLocks noRot="1" noChangeAspect="1" noMove="1" noResize="1" noEditPoints="1" noAdjustHandles="1" noChangeArrowheads="1" noChangeShapeType="1" noTextEdit="1"/>
              </p:cNvSpPr>
              <p:nvPr/>
            </p:nvSpPr>
            <p:spPr>
              <a:xfrm>
                <a:off x="6084168" y="3965771"/>
                <a:ext cx="718594" cy="436402"/>
              </a:xfrm>
              <a:prstGeom prst="rect">
                <a:avLst/>
              </a:prstGeom>
              <a:blipFill rotWithShape="1">
                <a:blip r:embed="rId38"/>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6329688" y="3346764"/>
                <a:ext cx="718594" cy="4364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sz="2000" b="1" i="1" smtClean="0">
                              <a:latin typeface="Cambria Math" panose="02040503050406030204" pitchFamily="18" charset="0"/>
                            </a:rPr>
                          </m:ctrlPr>
                        </m:radPr>
                        <m:deg/>
                        <m:e>
                          <m:r>
                            <a:rPr lang="en-IE" sz="2000" b="1" i="1" smtClean="0">
                              <a:latin typeface="Cambria Math"/>
                            </a:rPr>
                            <m:t>𝟏𝟕</m:t>
                          </m:r>
                        </m:e>
                      </m:rad>
                    </m:oMath>
                  </m:oMathPara>
                </a14:m>
                <a:endParaRPr lang="en-IE" sz="2000" b="1" dirty="0"/>
              </a:p>
            </p:txBody>
          </p:sp>
        </mc:Choice>
        <mc:Fallback xmlns="">
          <p:sp>
            <p:nvSpPr>
              <p:cNvPr id="51" name="TextBox 50"/>
              <p:cNvSpPr txBox="1">
                <a:spLocks noRot="1" noChangeAspect="1" noMove="1" noResize="1" noEditPoints="1" noAdjustHandles="1" noChangeArrowheads="1" noChangeShapeType="1" noTextEdit="1"/>
              </p:cNvSpPr>
              <p:nvPr/>
            </p:nvSpPr>
            <p:spPr>
              <a:xfrm>
                <a:off x="6329688" y="3346764"/>
                <a:ext cx="718594" cy="436402"/>
              </a:xfrm>
              <a:prstGeom prst="rect">
                <a:avLst/>
              </a:prstGeom>
              <a:blipFill rotWithShape="1">
                <a:blip r:embed="rId39"/>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6688984" y="2632558"/>
                <a:ext cx="718594" cy="4364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sz="2000" b="1" i="1" smtClean="0">
                              <a:latin typeface="Cambria Math" panose="02040503050406030204" pitchFamily="18" charset="0"/>
                            </a:rPr>
                          </m:ctrlPr>
                        </m:radPr>
                        <m:deg/>
                        <m:e>
                          <m:r>
                            <a:rPr lang="en-IE" sz="2000" b="1" i="1" smtClean="0">
                              <a:latin typeface="Cambria Math"/>
                            </a:rPr>
                            <m:t>𝟏𝟖</m:t>
                          </m:r>
                        </m:e>
                      </m:rad>
                    </m:oMath>
                  </m:oMathPara>
                </a14:m>
                <a:endParaRPr lang="en-IE" sz="2000" b="1" dirty="0"/>
              </a:p>
            </p:txBody>
          </p:sp>
        </mc:Choice>
        <mc:Fallback xmlns="">
          <p:sp>
            <p:nvSpPr>
              <p:cNvPr id="52" name="TextBox 51"/>
              <p:cNvSpPr txBox="1">
                <a:spLocks noRot="1" noChangeAspect="1" noMove="1" noResize="1" noEditPoints="1" noAdjustHandles="1" noChangeArrowheads="1" noChangeShapeType="1" noTextEdit="1"/>
              </p:cNvSpPr>
              <p:nvPr/>
            </p:nvSpPr>
            <p:spPr>
              <a:xfrm>
                <a:off x="6688984" y="2632558"/>
                <a:ext cx="718594" cy="436402"/>
              </a:xfrm>
              <a:prstGeom prst="rect">
                <a:avLst/>
              </a:prstGeom>
              <a:blipFill rotWithShape="1">
                <a:blip r:embed="rId40"/>
                <a:stretch>
                  <a:fillRect/>
                </a:stretch>
              </a:blipFill>
            </p:spPr>
            <p:txBody>
              <a:bodyPr/>
              <a:lstStyle/>
              <a:p>
                <a:r>
                  <a:rPr lang="en-IE">
                    <a:noFill/>
                  </a:rPr>
                  <a:t> </a:t>
                </a:r>
              </a:p>
            </p:txBody>
          </p:sp>
        </mc:Fallback>
      </mc:AlternateContent>
      <p:sp>
        <p:nvSpPr>
          <p:cNvPr id="53" name="TextBox 52"/>
          <p:cNvSpPr txBox="1"/>
          <p:nvPr/>
        </p:nvSpPr>
        <p:spPr>
          <a:xfrm>
            <a:off x="4872132" y="2266488"/>
            <a:ext cx="336952" cy="400110"/>
          </a:xfrm>
          <a:prstGeom prst="rect">
            <a:avLst/>
          </a:prstGeom>
          <a:noFill/>
        </p:spPr>
        <p:txBody>
          <a:bodyPr wrap="none" rtlCol="0">
            <a:spAutoFit/>
          </a:bodyPr>
          <a:lstStyle/>
          <a:p>
            <a:r>
              <a:rPr lang="en-IE" sz="2000" b="1" dirty="0" smtClean="0"/>
              <a:t>1</a:t>
            </a:r>
            <a:endParaRPr lang="en-IE" sz="2000" b="1" dirty="0"/>
          </a:p>
        </p:txBody>
      </p:sp>
      <p:sp>
        <p:nvSpPr>
          <p:cNvPr id="54" name="TextBox 53"/>
          <p:cNvSpPr txBox="1"/>
          <p:nvPr/>
        </p:nvSpPr>
        <p:spPr>
          <a:xfrm>
            <a:off x="4535180" y="1274791"/>
            <a:ext cx="336952" cy="400110"/>
          </a:xfrm>
          <a:prstGeom prst="rect">
            <a:avLst/>
          </a:prstGeom>
          <a:noFill/>
        </p:spPr>
        <p:txBody>
          <a:bodyPr wrap="none" rtlCol="0">
            <a:spAutoFit/>
          </a:bodyPr>
          <a:lstStyle/>
          <a:p>
            <a:r>
              <a:rPr lang="en-IE" sz="2000" b="1" dirty="0" smtClean="0"/>
              <a:t>1</a:t>
            </a:r>
            <a:endParaRPr lang="en-IE" sz="2000" b="1" dirty="0"/>
          </a:p>
        </p:txBody>
      </p:sp>
      <p:sp>
        <p:nvSpPr>
          <p:cNvPr id="55" name="TextBox 54"/>
          <p:cNvSpPr txBox="1"/>
          <p:nvPr/>
        </p:nvSpPr>
        <p:spPr>
          <a:xfrm>
            <a:off x="3405565" y="855169"/>
            <a:ext cx="336952" cy="400110"/>
          </a:xfrm>
          <a:prstGeom prst="rect">
            <a:avLst/>
          </a:prstGeom>
          <a:noFill/>
        </p:spPr>
        <p:txBody>
          <a:bodyPr wrap="none" rtlCol="0">
            <a:spAutoFit/>
          </a:bodyPr>
          <a:lstStyle/>
          <a:p>
            <a:r>
              <a:rPr lang="en-IE" sz="2000" b="1" dirty="0" smtClean="0"/>
              <a:t>1</a:t>
            </a:r>
            <a:endParaRPr lang="en-IE" sz="2000" b="1" dirty="0"/>
          </a:p>
        </p:txBody>
      </p:sp>
      <p:sp>
        <p:nvSpPr>
          <p:cNvPr id="56" name="TextBox 55"/>
          <p:cNvSpPr txBox="1"/>
          <p:nvPr/>
        </p:nvSpPr>
        <p:spPr>
          <a:xfrm>
            <a:off x="2650568" y="1005488"/>
            <a:ext cx="336952" cy="400110"/>
          </a:xfrm>
          <a:prstGeom prst="rect">
            <a:avLst/>
          </a:prstGeom>
          <a:noFill/>
        </p:spPr>
        <p:txBody>
          <a:bodyPr wrap="none" rtlCol="0">
            <a:spAutoFit/>
          </a:bodyPr>
          <a:lstStyle/>
          <a:p>
            <a:r>
              <a:rPr lang="en-IE" sz="2000" b="1" dirty="0" smtClean="0"/>
              <a:t>1</a:t>
            </a:r>
            <a:endParaRPr lang="en-IE" sz="2000" b="1" dirty="0"/>
          </a:p>
        </p:txBody>
      </p:sp>
      <p:sp>
        <p:nvSpPr>
          <p:cNvPr id="57" name="TextBox 56"/>
          <p:cNvSpPr txBox="1"/>
          <p:nvPr/>
        </p:nvSpPr>
        <p:spPr>
          <a:xfrm>
            <a:off x="1858783" y="1474846"/>
            <a:ext cx="336952" cy="400110"/>
          </a:xfrm>
          <a:prstGeom prst="rect">
            <a:avLst/>
          </a:prstGeom>
          <a:noFill/>
        </p:spPr>
        <p:txBody>
          <a:bodyPr wrap="none" rtlCol="0">
            <a:spAutoFit/>
          </a:bodyPr>
          <a:lstStyle/>
          <a:p>
            <a:r>
              <a:rPr lang="en-IE" sz="2000" b="1" dirty="0" smtClean="0"/>
              <a:t>1</a:t>
            </a:r>
            <a:endParaRPr lang="en-IE" sz="2000" b="1" dirty="0"/>
          </a:p>
        </p:txBody>
      </p:sp>
      <p:sp>
        <p:nvSpPr>
          <p:cNvPr id="58" name="TextBox 57"/>
          <p:cNvSpPr txBox="1"/>
          <p:nvPr/>
        </p:nvSpPr>
        <p:spPr>
          <a:xfrm>
            <a:off x="1153933" y="2283933"/>
            <a:ext cx="336952" cy="400110"/>
          </a:xfrm>
          <a:prstGeom prst="rect">
            <a:avLst/>
          </a:prstGeom>
          <a:noFill/>
        </p:spPr>
        <p:txBody>
          <a:bodyPr wrap="none" rtlCol="0">
            <a:spAutoFit/>
          </a:bodyPr>
          <a:lstStyle/>
          <a:p>
            <a:r>
              <a:rPr lang="en-IE" sz="2000" b="1" dirty="0" smtClean="0"/>
              <a:t>1</a:t>
            </a:r>
            <a:endParaRPr lang="en-IE" sz="2000" b="1" dirty="0"/>
          </a:p>
        </p:txBody>
      </p:sp>
      <p:sp>
        <p:nvSpPr>
          <p:cNvPr id="59" name="TextBox 58"/>
          <p:cNvSpPr txBox="1"/>
          <p:nvPr/>
        </p:nvSpPr>
        <p:spPr>
          <a:xfrm>
            <a:off x="1256923" y="4378572"/>
            <a:ext cx="336952" cy="400110"/>
          </a:xfrm>
          <a:prstGeom prst="rect">
            <a:avLst/>
          </a:prstGeom>
          <a:noFill/>
        </p:spPr>
        <p:txBody>
          <a:bodyPr wrap="none" rtlCol="0">
            <a:spAutoFit/>
          </a:bodyPr>
          <a:lstStyle/>
          <a:p>
            <a:r>
              <a:rPr lang="en-IE" sz="2000" b="1" dirty="0" smtClean="0"/>
              <a:t>1</a:t>
            </a:r>
            <a:endParaRPr lang="en-IE" sz="2000" b="1" dirty="0"/>
          </a:p>
        </p:txBody>
      </p:sp>
      <p:sp>
        <p:nvSpPr>
          <p:cNvPr id="60" name="TextBox 59"/>
          <p:cNvSpPr txBox="1"/>
          <p:nvPr/>
        </p:nvSpPr>
        <p:spPr>
          <a:xfrm>
            <a:off x="1058464" y="3364910"/>
            <a:ext cx="336952" cy="400110"/>
          </a:xfrm>
          <a:prstGeom prst="rect">
            <a:avLst/>
          </a:prstGeom>
          <a:noFill/>
        </p:spPr>
        <p:txBody>
          <a:bodyPr wrap="none" rtlCol="0">
            <a:spAutoFit/>
          </a:bodyPr>
          <a:lstStyle/>
          <a:p>
            <a:r>
              <a:rPr lang="en-IE" sz="2000" b="1" dirty="0" smtClean="0"/>
              <a:t>1</a:t>
            </a:r>
            <a:endParaRPr lang="en-IE" sz="2000" b="1" dirty="0"/>
          </a:p>
        </p:txBody>
      </p:sp>
      <p:sp>
        <p:nvSpPr>
          <p:cNvPr id="61" name="TextBox 60"/>
          <p:cNvSpPr txBox="1"/>
          <p:nvPr/>
        </p:nvSpPr>
        <p:spPr>
          <a:xfrm>
            <a:off x="1701240" y="5250084"/>
            <a:ext cx="336952" cy="400110"/>
          </a:xfrm>
          <a:prstGeom prst="rect">
            <a:avLst/>
          </a:prstGeom>
          <a:noFill/>
        </p:spPr>
        <p:txBody>
          <a:bodyPr wrap="none" rtlCol="0">
            <a:spAutoFit/>
          </a:bodyPr>
          <a:lstStyle/>
          <a:p>
            <a:r>
              <a:rPr lang="en-IE" sz="2000" b="1" dirty="0" smtClean="0"/>
              <a:t>1</a:t>
            </a:r>
            <a:endParaRPr lang="en-IE" sz="2000" b="1" dirty="0"/>
          </a:p>
        </p:txBody>
      </p:sp>
      <p:sp>
        <p:nvSpPr>
          <p:cNvPr id="62" name="TextBox 61"/>
          <p:cNvSpPr txBox="1"/>
          <p:nvPr/>
        </p:nvSpPr>
        <p:spPr>
          <a:xfrm>
            <a:off x="2591965" y="5688294"/>
            <a:ext cx="336952" cy="400110"/>
          </a:xfrm>
          <a:prstGeom prst="rect">
            <a:avLst/>
          </a:prstGeom>
          <a:noFill/>
        </p:spPr>
        <p:txBody>
          <a:bodyPr wrap="none" rtlCol="0">
            <a:spAutoFit/>
          </a:bodyPr>
          <a:lstStyle/>
          <a:p>
            <a:r>
              <a:rPr lang="en-IE" sz="2000" b="1" dirty="0" smtClean="0"/>
              <a:t>1</a:t>
            </a:r>
            <a:endParaRPr lang="en-IE" sz="2000" b="1" dirty="0"/>
          </a:p>
        </p:txBody>
      </p:sp>
      <p:sp>
        <p:nvSpPr>
          <p:cNvPr id="63" name="TextBox 62"/>
          <p:cNvSpPr txBox="1"/>
          <p:nvPr/>
        </p:nvSpPr>
        <p:spPr>
          <a:xfrm>
            <a:off x="3532493" y="5897021"/>
            <a:ext cx="336952" cy="400110"/>
          </a:xfrm>
          <a:prstGeom prst="rect">
            <a:avLst/>
          </a:prstGeom>
          <a:noFill/>
        </p:spPr>
        <p:txBody>
          <a:bodyPr wrap="none" rtlCol="0">
            <a:spAutoFit/>
          </a:bodyPr>
          <a:lstStyle/>
          <a:p>
            <a:r>
              <a:rPr lang="en-IE" sz="2000" b="1" dirty="0" smtClean="0"/>
              <a:t>1</a:t>
            </a:r>
            <a:endParaRPr lang="en-IE" sz="2000" b="1" dirty="0"/>
          </a:p>
        </p:txBody>
      </p:sp>
      <p:sp>
        <p:nvSpPr>
          <p:cNvPr id="64" name="TextBox 63"/>
          <p:cNvSpPr txBox="1"/>
          <p:nvPr/>
        </p:nvSpPr>
        <p:spPr>
          <a:xfrm>
            <a:off x="4571982" y="5888349"/>
            <a:ext cx="336952" cy="400110"/>
          </a:xfrm>
          <a:prstGeom prst="rect">
            <a:avLst/>
          </a:prstGeom>
          <a:noFill/>
        </p:spPr>
        <p:txBody>
          <a:bodyPr wrap="none" rtlCol="0">
            <a:spAutoFit/>
          </a:bodyPr>
          <a:lstStyle/>
          <a:p>
            <a:r>
              <a:rPr lang="en-IE" sz="2000" b="1" dirty="0" smtClean="0"/>
              <a:t>1</a:t>
            </a:r>
            <a:endParaRPr lang="en-IE" sz="2000" b="1" dirty="0"/>
          </a:p>
        </p:txBody>
      </p:sp>
      <p:sp>
        <p:nvSpPr>
          <p:cNvPr id="65" name="TextBox 64"/>
          <p:cNvSpPr txBox="1"/>
          <p:nvPr/>
        </p:nvSpPr>
        <p:spPr>
          <a:xfrm>
            <a:off x="5511146" y="5773166"/>
            <a:ext cx="336952" cy="400110"/>
          </a:xfrm>
          <a:prstGeom prst="rect">
            <a:avLst/>
          </a:prstGeom>
          <a:noFill/>
        </p:spPr>
        <p:txBody>
          <a:bodyPr wrap="none" rtlCol="0">
            <a:spAutoFit/>
          </a:bodyPr>
          <a:lstStyle/>
          <a:p>
            <a:r>
              <a:rPr lang="en-IE" sz="2000" b="1" dirty="0" smtClean="0"/>
              <a:t>1</a:t>
            </a:r>
            <a:endParaRPr lang="en-IE" sz="2000" b="1" dirty="0"/>
          </a:p>
        </p:txBody>
      </p:sp>
      <p:sp>
        <p:nvSpPr>
          <p:cNvPr id="66" name="TextBox 65"/>
          <p:cNvSpPr txBox="1"/>
          <p:nvPr/>
        </p:nvSpPr>
        <p:spPr>
          <a:xfrm>
            <a:off x="6297981" y="5326077"/>
            <a:ext cx="336952" cy="400110"/>
          </a:xfrm>
          <a:prstGeom prst="rect">
            <a:avLst/>
          </a:prstGeom>
          <a:noFill/>
        </p:spPr>
        <p:txBody>
          <a:bodyPr wrap="none" rtlCol="0">
            <a:spAutoFit/>
          </a:bodyPr>
          <a:lstStyle/>
          <a:p>
            <a:r>
              <a:rPr lang="en-IE" sz="2000" b="1" dirty="0" smtClean="0"/>
              <a:t>1</a:t>
            </a:r>
            <a:endParaRPr lang="en-IE" sz="2000" b="1" dirty="0"/>
          </a:p>
        </p:txBody>
      </p:sp>
      <p:sp>
        <p:nvSpPr>
          <p:cNvPr id="67" name="TextBox 66"/>
          <p:cNvSpPr txBox="1"/>
          <p:nvPr/>
        </p:nvSpPr>
        <p:spPr>
          <a:xfrm>
            <a:off x="6879806" y="4688716"/>
            <a:ext cx="336952" cy="400110"/>
          </a:xfrm>
          <a:prstGeom prst="rect">
            <a:avLst/>
          </a:prstGeom>
          <a:noFill/>
        </p:spPr>
        <p:txBody>
          <a:bodyPr wrap="none" rtlCol="0">
            <a:spAutoFit/>
          </a:bodyPr>
          <a:lstStyle/>
          <a:p>
            <a:r>
              <a:rPr lang="en-IE" sz="2000" b="1" dirty="0" smtClean="0"/>
              <a:t>1</a:t>
            </a:r>
            <a:endParaRPr lang="en-IE" sz="2000" b="1" dirty="0"/>
          </a:p>
        </p:txBody>
      </p:sp>
      <p:sp>
        <p:nvSpPr>
          <p:cNvPr id="68" name="TextBox 67"/>
          <p:cNvSpPr txBox="1"/>
          <p:nvPr/>
        </p:nvSpPr>
        <p:spPr>
          <a:xfrm>
            <a:off x="7407578" y="3905070"/>
            <a:ext cx="336952" cy="400110"/>
          </a:xfrm>
          <a:prstGeom prst="rect">
            <a:avLst/>
          </a:prstGeom>
          <a:noFill/>
        </p:spPr>
        <p:txBody>
          <a:bodyPr wrap="none" rtlCol="0">
            <a:spAutoFit/>
          </a:bodyPr>
          <a:lstStyle/>
          <a:p>
            <a:r>
              <a:rPr lang="en-IE" sz="2000" b="1" dirty="0" smtClean="0"/>
              <a:t>1</a:t>
            </a:r>
            <a:endParaRPr lang="en-IE" sz="2000" b="1" dirty="0"/>
          </a:p>
        </p:txBody>
      </p:sp>
      <p:sp>
        <p:nvSpPr>
          <p:cNvPr id="69" name="TextBox 68"/>
          <p:cNvSpPr txBox="1"/>
          <p:nvPr/>
        </p:nvSpPr>
        <p:spPr>
          <a:xfrm>
            <a:off x="7584013" y="2890002"/>
            <a:ext cx="336952" cy="400110"/>
          </a:xfrm>
          <a:prstGeom prst="rect">
            <a:avLst/>
          </a:prstGeom>
          <a:noFill/>
        </p:spPr>
        <p:txBody>
          <a:bodyPr wrap="none" rtlCol="0">
            <a:spAutoFit/>
          </a:bodyPr>
          <a:lstStyle/>
          <a:p>
            <a:r>
              <a:rPr lang="en-IE" sz="2000" b="1" dirty="0" smtClean="0"/>
              <a:t>1</a:t>
            </a:r>
            <a:endParaRPr lang="en-IE" sz="2000" b="1" dirty="0"/>
          </a:p>
        </p:txBody>
      </p:sp>
      <p:sp>
        <p:nvSpPr>
          <p:cNvPr id="70" name="Title 1"/>
          <p:cNvSpPr txBox="1">
            <a:spLocks/>
          </p:cNvSpPr>
          <p:nvPr/>
        </p:nvSpPr>
        <p:spPr bwMode="auto">
          <a:xfrm>
            <a:off x="5478785" y="638059"/>
            <a:ext cx="3110745" cy="1036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b="1">
                <a:solidFill>
                  <a:srgbClr val="00B0F0"/>
                </a:solidFill>
                <a:latin typeface="+mj-lt"/>
                <a:ea typeface="+mj-ea"/>
                <a:cs typeface="+mj-cs"/>
              </a:defRPr>
            </a:lvl1pPr>
            <a:lvl2pPr algn="l" rtl="0" eaLnBrk="1" fontAlgn="base" hangingPunct="1">
              <a:spcBef>
                <a:spcPct val="0"/>
              </a:spcBef>
              <a:spcAft>
                <a:spcPct val="0"/>
              </a:spcAft>
              <a:defRPr sz="1400" b="1">
                <a:solidFill>
                  <a:schemeClr val="tx2"/>
                </a:solidFill>
                <a:latin typeface="Tahoma" pitchFamily="34" charset="0"/>
              </a:defRPr>
            </a:lvl2pPr>
            <a:lvl3pPr algn="l" rtl="0" eaLnBrk="1" fontAlgn="base" hangingPunct="1">
              <a:spcBef>
                <a:spcPct val="0"/>
              </a:spcBef>
              <a:spcAft>
                <a:spcPct val="0"/>
              </a:spcAft>
              <a:defRPr sz="1400" b="1">
                <a:solidFill>
                  <a:schemeClr val="tx2"/>
                </a:solidFill>
                <a:latin typeface="Tahoma" pitchFamily="34" charset="0"/>
              </a:defRPr>
            </a:lvl3pPr>
            <a:lvl4pPr algn="l" rtl="0" eaLnBrk="1" fontAlgn="base" hangingPunct="1">
              <a:spcBef>
                <a:spcPct val="0"/>
              </a:spcBef>
              <a:spcAft>
                <a:spcPct val="0"/>
              </a:spcAft>
              <a:defRPr sz="1400" b="1">
                <a:solidFill>
                  <a:schemeClr val="tx2"/>
                </a:solidFill>
                <a:latin typeface="Tahoma" pitchFamily="34" charset="0"/>
              </a:defRPr>
            </a:lvl4pPr>
            <a:lvl5pPr algn="l" rtl="0" eaLnBrk="1" fontAlgn="base" hangingPunct="1">
              <a:spcBef>
                <a:spcPct val="0"/>
              </a:spcBef>
              <a:spcAft>
                <a:spcPct val="0"/>
              </a:spcAft>
              <a:defRPr sz="1400" b="1">
                <a:solidFill>
                  <a:schemeClr val="tx2"/>
                </a:solidFill>
                <a:latin typeface="Tahoma" pitchFamily="34" charset="0"/>
              </a:defRPr>
            </a:lvl5pPr>
            <a:lvl6pPr marL="457200" algn="ctr" rtl="0" eaLnBrk="1" fontAlgn="base" hangingPunct="1">
              <a:spcBef>
                <a:spcPct val="0"/>
              </a:spcBef>
              <a:spcAft>
                <a:spcPct val="0"/>
              </a:spcAft>
              <a:defRPr sz="1600" b="1">
                <a:solidFill>
                  <a:schemeClr val="tx2"/>
                </a:solidFill>
                <a:latin typeface="Tahoma" pitchFamily="34" charset="0"/>
              </a:defRPr>
            </a:lvl6pPr>
            <a:lvl7pPr marL="914400" algn="ctr" rtl="0" eaLnBrk="1" fontAlgn="base" hangingPunct="1">
              <a:spcBef>
                <a:spcPct val="0"/>
              </a:spcBef>
              <a:spcAft>
                <a:spcPct val="0"/>
              </a:spcAft>
              <a:defRPr sz="1600" b="1">
                <a:solidFill>
                  <a:schemeClr val="tx2"/>
                </a:solidFill>
                <a:latin typeface="Tahoma" pitchFamily="34" charset="0"/>
              </a:defRPr>
            </a:lvl7pPr>
            <a:lvl8pPr marL="1371600" algn="ctr" rtl="0" eaLnBrk="1" fontAlgn="base" hangingPunct="1">
              <a:spcBef>
                <a:spcPct val="0"/>
              </a:spcBef>
              <a:spcAft>
                <a:spcPct val="0"/>
              </a:spcAft>
              <a:defRPr sz="1600" b="1">
                <a:solidFill>
                  <a:schemeClr val="tx2"/>
                </a:solidFill>
                <a:latin typeface="Tahoma" pitchFamily="34" charset="0"/>
              </a:defRPr>
            </a:lvl8pPr>
            <a:lvl9pPr marL="1828800" algn="ctr" rtl="0" eaLnBrk="1" fontAlgn="base" hangingPunct="1">
              <a:spcBef>
                <a:spcPct val="0"/>
              </a:spcBef>
              <a:spcAft>
                <a:spcPct val="0"/>
              </a:spcAft>
              <a:defRPr sz="1600" b="1">
                <a:solidFill>
                  <a:schemeClr val="tx2"/>
                </a:solidFill>
                <a:latin typeface="Tahoma" pitchFamily="34" charset="0"/>
              </a:defRPr>
            </a:lvl9pPr>
          </a:lstStyle>
          <a:p>
            <a:pPr algn="ctr"/>
            <a:r>
              <a:rPr lang="en-IE" sz="3200" kern="0" dirty="0" smtClean="0"/>
              <a:t>The Spiral of </a:t>
            </a:r>
            <a:r>
              <a:rPr lang="en-IE" sz="3200" kern="0" dirty="0" err="1" smtClean="0"/>
              <a:t>Theodorus</a:t>
            </a:r>
            <a:endParaRPr lang="en-IE" sz="3200" kern="0" dirty="0"/>
          </a:p>
        </p:txBody>
      </p:sp>
      <p:sp>
        <p:nvSpPr>
          <p:cNvPr id="2" name="AutoShape 2" descr="data:image/jpeg;base64,/9j/4AAQSkZJRgABAQAAAQABAAD/2wCEAAkGBxQTEhMTEhQVFRUWGBcUFBYWFBQVFA8WFRYWFhUVFRQYHCggGBwlHBUVITEhJSkrLi4uGB8zODMsNygtLisBCgoKDg0OGxAQGywlICYvLDQsKzQtLCwsLDQsLzQsLSwsNC0sLCwsLywsLCwtLCwvLCwtLCwsLCwsLCwsLCwsLP/AABEIAMUAugMBEQACEQEDEQH/xAAbAAEAAQUBAAAAAAAAAAAAAAAABQEDBAYHAv/EAD0QAAIBAgQDBgMECAYDAAAAAAECAAMRBBIhMQUGQRMiMlFhcYGRoUJScrEUFiMzYpLB0QdjgsLS4VOio//EABsBAQACAwEBAAAAAAAAAAAAAAABAwIEBQYH/8QAOxEAAgEDAgQDBQcCBQUBAAAAAAECAwQREiEFMUFRYXGhMoGRsdEGExQiweHwFfEjQlJTYjM0Q2OyFv/aAAwDAQACEQMRAD8A7jAEAQBAEAQBAEAQBAEAQBAEAQBAEAQBAEAQBAEAQBAEAQBAEAQBAEA8lwOsAtPi1HUQC0eIp5wCo4innALq4pT1gF0MDAKwBAEAQBAEAQBAEAQBAEAQBAEAEwDDxfEEQakQCDxXMRPgF/XYf9zQuOJ21DaUt+y3ZbCjOXJEXW4jVbdregF/qdvkZxqv2j6U6fvb/RfU2I2ndmMSSdWY+7f8QJoz49dy5YXkvrksVrTRWph1t9q/42/vIlxq7UV+b0RKt6fYtfo4OxcezH/deRDjt5F5bT819MB21NntKNQXKVSLWsGF7+7C35TfofaGbT+8gtuzx6PPzKpWq6MupxPE0/s9oB9w3Jt/DvOpQ4xbVXpzh+P1KZW847khgOcVJyv3SNCDoR7gzqRkpLKeUUYwbHhOJo40IkgzQYBWAIAgCAIAgCAIAgCAIB4qVABcwDXOK8d3WnqfPoJpXl/RtY5m9+i6llOlKb2ICo5Y3Y3Pr/aeRvOLV7nbOmPZfq+pv06EYeLKGcsvEgFRAPTmS9yDyJBJcQ6N7f1EzpvaXkQz1Sexk06ml5IaMbHYZKhIdQfI9R7HcS+ndVbeo5UpNb+74GLhGS/MiOOHrUDmosXX7h8Q9j1no7Lj8J4jXWH36fsalS1a3iT3AecAxyvoRoQdCPgZ6GMlJZTyjUawbnhcWri4MkGRAEAQBAEAQBAEAQC3WqhRcwDUuMcWLkqpsOp/oJyOJ8UjarRHeb9PFl9Gi57vkRIniqtWdWbnN5bOikksIqJhgkoIJEAqJAKmAIA85KIKgzEBzJzkFBAMLifDEq6+FwNGHQ/xeYnSsuJVbRpR3j1X07MqqUYz8zF4Vx6rhagp1vgfssPMGe1tbulcw1039V5nOnTcHhnSOE8WWqoIM2TAlIAgCAIAgCAIBRjaAanzBxQsezU+58hNHiF7G0paur5LxLaVPXLBCATwNSpKpNzm8tnUSSWEUd7dGYnZVUszG17Kq6k2BmdC3qV56KayyJTUVllWewGZXp6E2qo1IkLbMwDgaDMuvrLrqyrW7SnHn7zGFSM+TKzUaa2aMysxJCwDEx2BFQqW+yDYa+LOjKTbp3Leeuk6fD76FspKcc5x26Z2375KatNzxhkfjMJXJutwoyEItbIWZDdh4dn63119J0Px3D6mNcHyxyXXr7uhV93VXJl0JiD+jEsyeDt1AQi6qxfMddGYKNDoGmvXqWDjUVOK2S0vdZfJ/DnuZRVXbL8yXE4hsgwCggCAY3EcElZCj+4I3Q+YmzaXVS2qKpT966PwZhOCmsMguGcSq4KsKdQ6bq3Rx5ie8s7yndU9cPeuqOXUpuDwzq3BOLLWUEGbZgS0AQBAEAQBAIjmDiApUyYBpqX1LbnU+/l8J4Did47qu5L2VsvLv7zq0aeiOD1OeWnvD1mpuHRC7KrDKA7FlYANYJdvu7An0nX4PVrU6zdOOrbdctvDJr3EYuO7wVHDkzYdiKlndV7LEZ1rqKdULr4S9OxG4sbC+bNO1VpQpVqNXf8AM/Zk/Zb6rs1j+xrxk5RlHt1XUvYzB9ri8R3zSp0kLBaZU52p6k1M6HKpDKLD7t76zG4t7e4uKqcHqS55e7xtjyJhOUILfYi6Du13zLlav+jU0yEXZhSyM1TMdM1Qg2Wc+lweFW3pTi2pSe/ZLfO2Oy7lsq7jOSfJElQwFNq1UsUfsqRyE3uHzLmdRsV6AzepWVCjQuIwlqaTztyaTKnUlKUG1gxWLXtYW7PtfHdslr32y7d62a9tbTly4JWUfajqxnTncvVxHPh36FzDU3c2WlUsRmVrAq6g2JBB016GxPQGUQ4TdTgpwjlPxRk68E8NgUnKu6oclMFqjNmQKFBuBmGrCxuu46xb8Kr1VPbGn1fZCVeMceJZpVswzjVM2QODoxCK5IOxWzr3r2vcdJTOxqwoffS23xjr8DJVU5aUXVN5pmZbaqoIBYA2JAJAJA3NpbTt6tXenFvyTfyIcox5sqKqkBgQQdiCLH4zCVOcW4yTTJTT3R6mJJh8W4etemUOh3VvuN5+3nNyxvJWtVVFy6ruv5yK6lNTjghuWOMvh6ppVNCpsb/mPSe/pVY1YKcHlM5UouLwzr/DMYKiAgywgzYAgCAIBRjYQDROYcV2lYL0XvH4bfW05XGbn7m2eOctvr6F9vDVPyMSeFOmIBQrseo1B6qdrg9JnCpOm8wbT8CGk+Z6SkMrE3N+5clibG9xmOvU6es2HcVZr7ycm2uXh1MFCK2SLa0yKjVg7doyhC5OYkDNYEEWYd9twfpNpcZu9cZuSePBb5748jD8PDGMFxnchVZy2Rg6d2mBTcWIKhVAGoBtte8znxy4njaKw87J/Dny/mSFbQRdp4pg1RilMmquRsudMt2u7LmZrDbui2u58r5cahKFRKkk5p5afXGM8jFW7TW/IxcTUfuMmdaiIKaFSmQBFIVjezqdQCAWFl0AJM24cdhOC1uUZLsk0/itv5uVu2ae2Gj1xRr4agqhi9G5Ftw2dSChv4rA67ymPE6TVCKljDWrojJ0XmTxzWxJvjkviFUsvbo60vEoFRrkZmXwEk+L6zao3lOVxXUaiSaWlt4WcYzv7jCVNqEcrzIXDKiNSYUg93yCmx8WYkEAMbA/a63IGnUc/h9ev+M0yevGrqseLXQtqxj93lbcjKbBdky3Y3NMHIwRalMZ3/eKndLE37432sAJZx6Mk4SbznPRZ9+PT9SLVrdHs4nJRXK2Tv1P0kglRnsOxztuBl22Ukec2fvKseGQdrnOd8bvx9ceOPAwxF1nrMYVFCYmqCtRzUo5mfJWys9XD0WFmuAezyi3tLOH3VxKhWq1faUdsrHJNrz3IqwipRS5Z+hleKmz2AZKoosVWwrBqaMrFRZVIzAXA1t0vpp3ahdWH4mUUpp9Ns74M4ZhV0Z2LU84bhrvN/D7qK6Dv0/Hb7aefuPynouB3+iSt5cny8/3NS5pZWpE1yDzBeykz1poHTab3F4B6gCAIBi8Rq5UJgHO8O+Zqj+bZR7KOnxY/wAs8j9oa2qtGn2Wfj/b1N+0jiLZfnnjbEAQtwXcQmU5eoGvv1/tL68FBqHbn5mMXnc8PsBp5/OVy2SRJ5mBJVpLIKSCSsApAEABANgAPSZSk5PLZCQTRsykq1iMwNjY3+B3O95fb3la3/6UsfIxnTjP2kUw65TUJJqGp+87XK4qGyAFltYkCmlvabseN3UZOWVvjp2/uVu3hjBUkkKDayXyqqqiAkklgii1ze15VecUr3UdE8JdkTToxg8oTnFxRhfQ7Hf1kptPKINDF8Ji2QeG4ZPVW1Hy2+E+hWF1+Jt41OvXzX8ycqrDRJo7RyxxEVaY1m4Vk5AEAQCE5pr5aR9jANK4aP2Sdb3b5kmeB4tU13c322+B1KCxTRkznFwgAQnggEyW23lgSCQIBUmGQUMElR0gFIAgHuodvlM57pMhHiYEgQAYAgCAatz3hLpTrDdDkP4W1H1B+Zno/s9cYqSovruvdzNO7hspE7/hxxXZSZ6w0TqSm4gFYAgGqc9VLUj7QDWeFn9jS/CP6z57xH/u6nmzrUvYRlTSLBAEAQBAEACAaXzNzQ2c0qBsFuHfqxG4XyA8+v5+r4XwaGhVa6y3yXRefc0a1w86YmtrxGsGzCo+be+Yzuu1ouOhwWPI1dcs5ybFwHm1gwTEG6nQVLapsBmtuPXfXrOHxDgcJRc7dYf+no/Ls/TyNmlcvOJ/E3aeTawb57bwj4yx+yiOp4lZIgFTIBSSBAMLjOG7ShVTW5Q2tuWXvKPmoE27Ct91cwn2fz2foyurHVBo1LknGZKqj1n0Q5J3fh1XMgMAyoAgGoc/D9kfaAa5wg/sKX4R/WfPeJJq7qZ7nVo+wjLmkWiAIAgCAIBbxDEIxUXIUkDzIBsJZSSdSKlyyjGXJ4OSYalmIHnPpZxzf+B8lGolyIBH8xcpNRBIEAl+UsUXw4DXJQmmSetrFfowHwnhuNUFSunp5SWf0fqjpW0tUPImr6WnKy8YLykgkQCokApJAgACM43BzPAns8SyjZXIHwJE+l0ZudOMn1SONJYbR3nlevmpL7SwgmoAgGsc7Ur0j7QDSuWal6FvuO6++ob/AHTxHHabjdt90n+n6HStnmmSs45sCAIAgCAIAgHOsbw/9GxNrdwnMh1sVJ2+G0+g8OvFdUVPryfn+/M5VWnolg7JydjkakBcTeKi7zaiGkb22gGlcDwnZ0z/ABsXt5XsB9AJ4bjVxGtdPTyisfX1Z0reGmG/UkZyTYEAQCqyUQUMhkiABAOZ8TXLjKoH3z+d59D4fJytabfZHJqrE2do5Fq3pL7TcKza4AgEVzFQzUj7QDlnL75K9akftAOPdSQfo30nm/tFRzCFVdMp+/8AsblpLdxNhnlDeEAQBAEAQCsEGPjcGlVclRcw6eanzU9DL7e5q289dN4fz8zGcFJYZi4Hhz0T+yqnL5MLn5iegpfaPb/Ehv4P6mrK07MkKjM9u0bNbpay/Hzmtd8eq1YuNJaV36/sZ07WMXl7lZwTaEAQBAAhcyD1UEykgeZiSBAOX8Sq5sVUP+Y30Np9FsoaLeEfBHIqPM2dm5A/dLNowNxgCAWMZTzKRAOM8yA4bFLVtoG73qp0YfIma15bq4oSp91t59DOnPRJM2UEHUG4OoI2IOxE+dNNPDOsVkEiAIAgCAeiNB6n6TNrESOp5mBIgCAIAgCAIAgFwglb2+P00lzjKUMmPUtykyKM1gSdAATc7C2usmMdTUV1IbwcoouXrFjuzFj8TefS6cFCKiuiOO3l5O68i0rUl9pmQbVAEAoRAOdf4h8JzKWAgGv8o8Qz0zSY9+loP4k6H4bfKeN45Z/dVvvY8pfP9+Z0LapqjpfQn5wjaEAQBAEArXqAAXIAA1JNgOp3lrWrTGO5CTZGYrj+Gp3zVkuBewuxPtl0mzS4bd1fZpv5fMtjRqS5Ii6/O+GHhFR/ZQtvmZvQ+z91L2ml78/IuVnUZZHOTMrOmGZkU2LZwCNCdreQJl39BjFqE6qUn0wT+Ew8OW5i/r//AJH/ANP+pd/+b/8AZ6fuZ/gv+RlYXnqkTarTdNdxZgB5nYyir9naqWac0/QwlZy6PJNrxqkyo1MmorHLdR4LC5L32sOk5b4fWjKUZ/laXXr5dyj7qSbT2JGaRWIBk4QE3AJAsRbfxC2x/ObdspSyk9u3mYSwYxE1WsPDMiK5pxfZ4WqerDsxt9vRtPw5vpOjwih97dwXRbv3cvXBVXlpgzQ+BUc1Vfee9OWd/wCWaGWkvtAJmAIAgEZxzBCpTIt0gHFOLUXwmIFRRsdR95eomvdW0bik6cuvo+jM4TcJZRuODxK1EV0NwwuPT0PrPntejOjUdOfNHVjJSWUXpUZGNiselPxFr+So7nX0UGX0rapVWY4x3bSXqzKMHLkRWK43Xt+xwlVvVxlHyE6FLh9v/wCavFeW5bGlH/NJEJjMZxR9qT0xroiC9j0JOpnUo2/CKfOak/Fl8Y2y5vJDV+DY5/HTrN01udPnOnC+sIbQnFeWC9VaK5NFn9W8V/4Kn8ss/qdp/uR+Jn+Ipdx+rmK/8FT+WP6nZ/7kfiPxFLuSGGweJpU1Q4d1XMxqNkzFlYBSAPw5x/qM1Z3FrVm5Kqm8LCzjdb/PD9xU505POouUT2t1eiVNQtcGllXMXXI3aWGVVQEW9Cdb6RLFL80Z5xj/ADZ2xusb5bf8WN4f5eUuRZerhKhQZbZmJZ2ezKbtZTfZcuVb9NybyxRuqabzyWyxt5+ecv0WxlipEyeDY1KL4c01CCpUanWAqGoCNAo8uuYEeW9pRe0JVqVRTedMcx2x4/szCpBzT1dFsdBniznCAe6VUre1tfMX63EtpVXTzgxayeCZW228sk0TnriOaotFTpT1b1dv7C3zM9fwC10UnWfOXLyX1ZoXU8y09i9yLgM9UG3Wd81TumBpZUAgGRAEAQCjC8A0TnngGdSwEA5xwXibYSoadT90x1/gO2Yf1nJ4rw1XUNUfbXLx8PoX0K2h4fI3tSCARqDqCNiPOeHaaeGdIreQBBIgEVzPVIw7hb5nK01y73dgPyvOhwuClcpyxiOW8+CLaKzNEAMeUwzUKbntFavncnvUqdNiQSd7t3VHufKdl20al0q9SP5WoYXRuS/Tds2NGZ6mttvUlsJxCpSoUc6NVJp53btKYI3OzEFu7Y6TnVrWlWuJ6JaVnCWl49FhblMoRlN4eC9W46BUoIiOwqr2mYKdEIuCBuTe1x0vKocNbp1Jzkk4vGM9f5y7mKovDbfI8YLjyPUq06jrbtTSpDK9msB4n8NyTYDTaZV+HTp0oVKcX7OZbr0XPZcyZUWoppdMs9cTwGExDNSbsu1tplKiqpA0Ompt5HSRbXF7bRVWOrR450v+dxCdSn+ZZx6Gj8p4AvjEG4psXc9LIdPmbD4z1HFbiMLOT/1LC9/0R0LiaVJ+J1GeDOSIAgEfxziYw9JnPi2QfeY7fDrN3h9nK6rKC5dX2RVVqKEcnMlzVHuTdmNyfMnefQIxUUox5I5bed2de/w84RlUMRMiDooEArAEAQBALOKoB1IMA5RzxyxYllEA1ngHMDYc9lWuad9Du1Lzt5j0+U4nE+EK5/xKW0/R/v4mzRr6NnyN6p1AwDKQVIuCNiPMTxs4ShJxksNdDoJprKPUxJPLmwJ8gT8hJistIGo4Lj/6U+RqAD0itVF7VlzuHVVA2F8zLo2k9bT4G6al93V9pNeyns/l7jbqUVSWdWz25Ht3plazHDVlWuR2rq9FiAFRyAoJNrMpP4rb6Sf6fex0NTi9HsrD9SFnKWpbcuZ5xq0narY1qS1KQDZ8NdVp07gsG1KjztK6VveUYR1U1LS29pY59+SfvEXJY5PD79zMp16Xb0qlOsgVaPZBGDoFBawZCygalLfCac7e4VCUKtKWZS1ZWHnweGYtS0tNdclvB4QtRoU1q0WZawrVyrob2YvpbfWwkVq6jWq1JQkk46Y5T7Y3+ZMpYk20+WEUwpejUrVuxNOiVaq4c02IrdAhS5se6Lepk1VCvTp0fvNU8pLGV+XxTwttxLEoqOcv9DM5U4R2FMs4tVqnM/8ACDqq3+Pzmrxa9VxVUYP8sdl492Y16ut4XJE5OUUCAWsViVpoXc5VXUn+gHU+kso0Z1pqnBZbMZSUVlnNOO8VbE1S2oUaIv3R/cz3thZRtKSgufV9zmVajnLJK8o8FNWoDbS83io7lwbBCmgEAkIAgCAIAgCAYfEMEtRSCIByfnDlIqSyiAapwzi1bCNbxJ1Q7e48jOffcNpXa/NtLo/r3LadaUPI3jhXGKWIF6ba9UOjD4dfhPG3fD61q/zrbuuR0KdWM+RXEY1kdu7dVCmwViz3BJIbw6W2kU7eM6aae7z1WF2z13NhQTRYbG0Dq9MZtDYojsQdmBW+hIYD8JlqoXEfYnt5tL1xy2fvMtM1yY7HDNd2QBhcE9/Q2tYWO+XLt0Ilv4i/g1GNR/H6/AZnyTLiUqRtlqvopUL2ndC94lchFrd9r+8t/qvEIc//AJRDz1RShgclRq6Vu8+S91plGCkFdLdfMa949TLlx+5UsSgvHnkhtOOlrl5mDxHgArBgDRDAZVCU8gpNlpLmNiSTal16ux6zZX2hxjXSaXn+xZTq6O/x8/qeuXeAtQQpVZXGftABmIuAAtww6EXHrObxHiUbieukmnjHTvvy78hWrKbzHYn5xygQDE4lxKnQXNUa3ko8TnyAm1a2dW5npprzfRFc6kYLLOecd44+JbXuoPCg2HqfMz2thw6naR/LvJ83/OhzqtV1GV4JwlqrgAToFR2rlLgIpICRrANpAgFYAgCAIAgCAIBjYzBrUBBEA51zTyZe7KIBzfG8NqUWuLqRsRoRMZRUliSyiU8ciU4bzjUTu1h2g89m+PQzh3XAaNR6qT0vtzX7GzC6kva3NlwfHcNWGUMuv2HAB89joduk4Nbht5bvVh+a3/c24V4S5MkHw6MNhY9Rpf1BHXTcTRVWpB83lfzr8i5SfMtnAU7FQtgbHQm9wbg3PsJn+Kq6tTZOt8zxV4Yht6a6gHMc2e7XGut/mZnG8qRz4+m2NvcFNoriMEWcuGIuFFhceEuQbgi/j2Ommt5FK4UYaGs8/XG3p59sBSwsHh8NWym1XvdNguu9xY+lvjMlVoat4bevzXvJUo55FzGcRp0heq6rpqL6k21su8xo2dau/wDCi2v515FMqkY82azxTnTcUF/1uPyX+871p9n/APNcP3L6mrO6/wBJqeIrvVYs7FmPUz0dKlClHTBYRpuTk8sl+B8Aeqw00lhB13lblhaQBI1gG3IthYQD1AEAQBAEAQBAEAQDxUpgixgGu8a5YSqDoIBznjnJDKSVEA1LF8HqJuIBYo4mtT8D1E/CzD8jKalvSqe3FPzSZkpyXJmfS5pxS71M3oyJ9SAD9Zoz4NZy/wAmPJv6liuKi6mT+ueI8qX8jf8AKUf0C0/5fH9jP8VPwLdbnDEsNCi+qpr/AOxMzhwK0i8tN+b+mCHc1GYOJ45iKnirPtYgHICPULYGblLh1rS9mmvm/XJW6s3zZghGY9SZuJY2RWZ2D4RUc6AwDc+X+SWYgsIB0rg3AEpAaCATaraAVgCAIAgCAIAgCAIAgCAIBaq4dW3EAiMdy5TfoIBreP5DQ7CAQGL/AMPz0EAjqnIj+UAonIlTygGdheQG6iAT/D+QlG4gGzYDlqnT+yIBM0qCrsIBdgCAIAgCAIAgCAIAgCAIAgCAIAgCAeSo8oBQ0V8hAKdivkIB6CDygHqAIAgCAIAgCAIAgCAIAgCAIAgCAIAgCAIAgCAIAgCAIAgCAIAgCAIAg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3" name="Picture 4" descr="https://encrypted-tbn0.gstatic.com/images?q=tbn:ANd9GcTuMuELVtizuLI1atBSW7HTK41H3feaHrV5cZH6yWHkO1P_gC1w">
            <a:hlinkClick r:id="rId41"/>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7567731" y="5021312"/>
            <a:ext cx="1021799" cy="108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798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9"/>
                                        </p:tgtEl>
                                        <p:attrNameLst>
                                          <p:attrName>style.visibility</p:attrName>
                                        </p:attrNameLst>
                                      </p:cBhvr>
                                      <p:to>
                                        <p:strVal val="visible"/>
                                      </p:to>
                                    </p:set>
                                    <p:animEffect transition="in" filter="fade">
                                      <p:cBhvr>
                                        <p:cTn id="27" dur="500"/>
                                        <p:tgtEl>
                                          <p:spTgt spid="102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30"/>
                                        </p:tgtEl>
                                        <p:attrNameLst>
                                          <p:attrName>style.visibility</p:attrName>
                                        </p:attrNameLst>
                                      </p:cBhvr>
                                      <p:to>
                                        <p:strVal val="visible"/>
                                      </p:to>
                                    </p:set>
                                    <p:animEffect transition="in" filter="fade">
                                      <p:cBhvr>
                                        <p:cTn id="32" dur="500"/>
                                        <p:tgtEl>
                                          <p:spTgt spid="103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31"/>
                                        </p:tgtEl>
                                        <p:attrNameLst>
                                          <p:attrName>style.visibility</p:attrName>
                                        </p:attrNameLst>
                                      </p:cBhvr>
                                      <p:to>
                                        <p:strVal val="visible"/>
                                      </p:to>
                                    </p:set>
                                    <p:animEffect transition="in" filter="fade">
                                      <p:cBhvr>
                                        <p:cTn id="37" dur="500"/>
                                        <p:tgtEl>
                                          <p:spTgt spid="103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fade">
                                      <p:cBhvr>
                                        <p:cTn id="42" dur="500"/>
                                        <p:tgtEl>
                                          <p:spTgt spid="5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5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32"/>
                                        </p:tgtEl>
                                        <p:attrNameLst>
                                          <p:attrName>style.visibility</p:attrName>
                                        </p:attrNameLst>
                                      </p:cBhvr>
                                      <p:to>
                                        <p:strVal val="visible"/>
                                      </p:to>
                                    </p:set>
                                    <p:animEffect transition="in" filter="fade">
                                      <p:cBhvr>
                                        <p:cTn id="52" dur="500"/>
                                        <p:tgtEl>
                                          <p:spTgt spid="103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fade">
                                      <p:cBhvr>
                                        <p:cTn id="57" dur="500"/>
                                        <p:tgtEl>
                                          <p:spTgt spid="5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500"/>
                                        <p:tgtEl>
                                          <p:spTgt spid="38"/>
                                        </p:tgtEl>
                                      </p:cBhvr>
                                    </p:animEffect>
                                  </p:childTnLst>
                                </p:cTn>
                              </p:par>
                            </p:childTnLst>
                          </p:cTn>
                        </p:par>
                        <p:par>
                          <p:cTn id="63" fill="hold">
                            <p:stCondLst>
                              <p:cond delay="500"/>
                            </p:stCondLst>
                            <p:childTnLst>
                              <p:par>
                                <p:cTn id="64" presetID="10" presetClass="entr" presetSubtype="0" fill="hold" nodeType="afterEffect">
                                  <p:stCondLst>
                                    <p:cond delay="0"/>
                                  </p:stCondLst>
                                  <p:childTnLst>
                                    <p:set>
                                      <p:cBhvr>
                                        <p:cTn id="65" dur="1" fill="hold">
                                          <p:stCondLst>
                                            <p:cond delay="0"/>
                                          </p:stCondLst>
                                        </p:cTn>
                                        <p:tgtEl>
                                          <p:spTgt spid="1033"/>
                                        </p:tgtEl>
                                        <p:attrNameLst>
                                          <p:attrName>style.visibility</p:attrName>
                                        </p:attrNameLst>
                                      </p:cBhvr>
                                      <p:to>
                                        <p:strVal val="visible"/>
                                      </p:to>
                                    </p:set>
                                    <p:animEffect transition="in" filter="fade">
                                      <p:cBhvr>
                                        <p:cTn id="66" dur="500"/>
                                        <p:tgtEl>
                                          <p:spTgt spid="1033"/>
                                        </p:tgtEl>
                                      </p:cBhvr>
                                    </p:animEffect>
                                  </p:childTnLst>
                                </p:cTn>
                              </p:par>
                            </p:childTnLst>
                          </p:cTn>
                        </p:par>
                        <p:par>
                          <p:cTn id="67" fill="hold">
                            <p:stCondLst>
                              <p:cond delay="1000"/>
                            </p:stCondLst>
                            <p:childTnLst>
                              <p:par>
                                <p:cTn id="68" presetID="10" presetClass="entr" presetSubtype="0"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fade">
                                      <p:cBhvr>
                                        <p:cTn id="70" dur="500"/>
                                        <p:tgtEl>
                                          <p:spTgt spid="56"/>
                                        </p:tgtEl>
                                      </p:cBhvr>
                                    </p:animEffect>
                                  </p:childTnLst>
                                </p:cTn>
                              </p:par>
                            </p:childTnLst>
                          </p:cTn>
                        </p:par>
                        <p:par>
                          <p:cTn id="71" fill="hold">
                            <p:stCondLst>
                              <p:cond delay="1500"/>
                            </p:stCondLst>
                            <p:childTnLst>
                              <p:par>
                                <p:cTn id="72" presetID="10"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500"/>
                                        <p:tgtEl>
                                          <p:spTgt spid="39"/>
                                        </p:tgtEl>
                                      </p:cBhvr>
                                    </p:animEffect>
                                  </p:childTnLst>
                                </p:cTn>
                              </p:par>
                            </p:childTnLst>
                          </p:cTn>
                        </p:par>
                        <p:par>
                          <p:cTn id="75" fill="hold">
                            <p:stCondLst>
                              <p:cond delay="2000"/>
                            </p:stCondLst>
                            <p:childTnLst>
                              <p:par>
                                <p:cTn id="76" presetID="10" presetClass="entr" presetSubtype="0" fill="hold" nodeType="afterEffect">
                                  <p:stCondLst>
                                    <p:cond delay="0"/>
                                  </p:stCondLst>
                                  <p:childTnLst>
                                    <p:set>
                                      <p:cBhvr>
                                        <p:cTn id="77" dur="1" fill="hold">
                                          <p:stCondLst>
                                            <p:cond delay="0"/>
                                          </p:stCondLst>
                                        </p:cTn>
                                        <p:tgtEl>
                                          <p:spTgt spid="1034"/>
                                        </p:tgtEl>
                                        <p:attrNameLst>
                                          <p:attrName>style.visibility</p:attrName>
                                        </p:attrNameLst>
                                      </p:cBhvr>
                                      <p:to>
                                        <p:strVal val="visible"/>
                                      </p:to>
                                    </p:set>
                                    <p:animEffect transition="in" filter="fade">
                                      <p:cBhvr>
                                        <p:cTn id="78" dur="500"/>
                                        <p:tgtEl>
                                          <p:spTgt spid="1034"/>
                                        </p:tgtEl>
                                      </p:cBhvr>
                                    </p:animEffect>
                                  </p:childTnLst>
                                </p:cTn>
                              </p:par>
                            </p:childTnLst>
                          </p:cTn>
                        </p:par>
                        <p:par>
                          <p:cTn id="79" fill="hold">
                            <p:stCondLst>
                              <p:cond delay="2500"/>
                            </p:stCondLst>
                            <p:childTnLst>
                              <p:par>
                                <p:cTn id="80" presetID="10" presetClass="entr" presetSubtype="0"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fade">
                                      <p:cBhvr>
                                        <p:cTn id="82" dur="500"/>
                                        <p:tgtEl>
                                          <p:spTgt spid="57"/>
                                        </p:tgtEl>
                                      </p:cBhvr>
                                    </p:animEffect>
                                  </p:childTnLst>
                                </p:cTn>
                              </p:par>
                            </p:childTnLst>
                          </p:cTn>
                        </p:par>
                        <p:par>
                          <p:cTn id="83" fill="hold">
                            <p:stCondLst>
                              <p:cond delay="3000"/>
                            </p:stCondLst>
                            <p:childTnLst>
                              <p:par>
                                <p:cTn id="84" presetID="10" presetClass="entr" presetSubtype="0" fill="hold" grpId="0" nodeType="afterEffect">
                                  <p:stCondLst>
                                    <p:cond delay="0"/>
                                  </p:stCondLst>
                                  <p:childTnLst>
                                    <p:set>
                                      <p:cBhvr>
                                        <p:cTn id="85" dur="1" fill="hold">
                                          <p:stCondLst>
                                            <p:cond delay="0"/>
                                          </p:stCondLst>
                                        </p:cTn>
                                        <p:tgtEl>
                                          <p:spTgt spid="40"/>
                                        </p:tgtEl>
                                        <p:attrNameLst>
                                          <p:attrName>style.visibility</p:attrName>
                                        </p:attrNameLst>
                                      </p:cBhvr>
                                      <p:to>
                                        <p:strVal val="visible"/>
                                      </p:to>
                                    </p:set>
                                    <p:animEffect transition="in" filter="fade">
                                      <p:cBhvr>
                                        <p:cTn id="86" dur="500"/>
                                        <p:tgtEl>
                                          <p:spTgt spid="40"/>
                                        </p:tgtEl>
                                      </p:cBhvr>
                                    </p:animEffect>
                                  </p:childTnLst>
                                </p:cTn>
                              </p:par>
                            </p:childTnLst>
                          </p:cTn>
                        </p:par>
                        <p:par>
                          <p:cTn id="87" fill="hold">
                            <p:stCondLst>
                              <p:cond delay="3500"/>
                            </p:stCondLst>
                            <p:childTnLst>
                              <p:par>
                                <p:cTn id="88" presetID="10" presetClass="entr" presetSubtype="0" fill="hold" nodeType="afterEffect">
                                  <p:stCondLst>
                                    <p:cond delay="0"/>
                                  </p:stCondLst>
                                  <p:childTnLst>
                                    <p:set>
                                      <p:cBhvr>
                                        <p:cTn id="89" dur="1" fill="hold">
                                          <p:stCondLst>
                                            <p:cond delay="0"/>
                                          </p:stCondLst>
                                        </p:cTn>
                                        <p:tgtEl>
                                          <p:spTgt spid="1035"/>
                                        </p:tgtEl>
                                        <p:attrNameLst>
                                          <p:attrName>style.visibility</p:attrName>
                                        </p:attrNameLst>
                                      </p:cBhvr>
                                      <p:to>
                                        <p:strVal val="visible"/>
                                      </p:to>
                                    </p:set>
                                    <p:animEffect transition="in" filter="fade">
                                      <p:cBhvr>
                                        <p:cTn id="90" dur="500"/>
                                        <p:tgtEl>
                                          <p:spTgt spid="1035"/>
                                        </p:tgtEl>
                                      </p:cBhvr>
                                    </p:animEffect>
                                  </p:childTnLst>
                                </p:cTn>
                              </p:par>
                            </p:childTnLst>
                          </p:cTn>
                        </p:par>
                        <p:par>
                          <p:cTn id="91" fill="hold">
                            <p:stCondLst>
                              <p:cond delay="4000"/>
                            </p:stCondLst>
                            <p:childTnLst>
                              <p:par>
                                <p:cTn id="92" presetID="10" presetClass="entr" presetSubtype="0" fill="hold" grpId="0" nodeType="afterEffect">
                                  <p:stCondLst>
                                    <p:cond delay="0"/>
                                  </p:stCondLst>
                                  <p:childTnLst>
                                    <p:set>
                                      <p:cBhvr>
                                        <p:cTn id="93" dur="1" fill="hold">
                                          <p:stCondLst>
                                            <p:cond delay="0"/>
                                          </p:stCondLst>
                                        </p:cTn>
                                        <p:tgtEl>
                                          <p:spTgt spid="58"/>
                                        </p:tgtEl>
                                        <p:attrNameLst>
                                          <p:attrName>style.visibility</p:attrName>
                                        </p:attrNameLst>
                                      </p:cBhvr>
                                      <p:to>
                                        <p:strVal val="visible"/>
                                      </p:to>
                                    </p:set>
                                    <p:animEffect transition="in" filter="fade">
                                      <p:cBhvr>
                                        <p:cTn id="94" dur="500"/>
                                        <p:tgtEl>
                                          <p:spTgt spid="58"/>
                                        </p:tgtEl>
                                      </p:cBhvr>
                                    </p:animEffect>
                                  </p:childTnLst>
                                </p:cTn>
                              </p:par>
                            </p:childTnLst>
                          </p:cTn>
                        </p:par>
                        <p:par>
                          <p:cTn id="95" fill="hold">
                            <p:stCondLst>
                              <p:cond delay="4500"/>
                            </p:stCondLst>
                            <p:childTnLst>
                              <p:par>
                                <p:cTn id="96" presetID="10" presetClass="entr" presetSubtype="0"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fade">
                                      <p:cBhvr>
                                        <p:cTn id="98" dur="500"/>
                                        <p:tgtEl>
                                          <p:spTgt spid="41"/>
                                        </p:tgtEl>
                                      </p:cBhvr>
                                    </p:animEffect>
                                  </p:childTnLst>
                                </p:cTn>
                              </p:par>
                            </p:childTnLst>
                          </p:cTn>
                        </p:par>
                        <p:par>
                          <p:cTn id="99" fill="hold">
                            <p:stCondLst>
                              <p:cond delay="5000"/>
                            </p:stCondLst>
                            <p:childTnLst>
                              <p:par>
                                <p:cTn id="100" presetID="10" presetClass="entr" presetSubtype="0" fill="hold" nodeType="afterEffect">
                                  <p:stCondLst>
                                    <p:cond delay="0"/>
                                  </p:stCondLst>
                                  <p:childTnLst>
                                    <p:set>
                                      <p:cBhvr>
                                        <p:cTn id="101" dur="1" fill="hold">
                                          <p:stCondLst>
                                            <p:cond delay="0"/>
                                          </p:stCondLst>
                                        </p:cTn>
                                        <p:tgtEl>
                                          <p:spTgt spid="1036"/>
                                        </p:tgtEl>
                                        <p:attrNameLst>
                                          <p:attrName>style.visibility</p:attrName>
                                        </p:attrNameLst>
                                      </p:cBhvr>
                                      <p:to>
                                        <p:strVal val="visible"/>
                                      </p:to>
                                    </p:set>
                                    <p:animEffect transition="in" filter="fade">
                                      <p:cBhvr>
                                        <p:cTn id="102" dur="500"/>
                                        <p:tgtEl>
                                          <p:spTgt spid="1036"/>
                                        </p:tgtEl>
                                      </p:cBhvr>
                                    </p:animEffect>
                                  </p:childTnLst>
                                </p:cTn>
                              </p:par>
                            </p:childTnLst>
                          </p:cTn>
                        </p:par>
                        <p:par>
                          <p:cTn id="103" fill="hold">
                            <p:stCondLst>
                              <p:cond delay="5500"/>
                            </p:stCondLst>
                            <p:childTnLst>
                              <p:par>
                                <p:cTn id="104" presetID="10" presetClass="entr" presetSubtype="0" fill="hold" grpId="0"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fade">
                                      <p:cBhvr>
                                        <p:cTn id="106" dur="500"/>
                                        <p:tgtEl>
                                          <p:spTgt spid="60"/>
                                        </p:tgtEl>
                                      </p:cBhvr>
                                    </p:animEffect>
                                  </p:childTnLst>
                                </p:cTn>
                              </p:par>
                            </p:childTnLst>
                          </p:cTn>
                        </p:par>
                        <p:par>
                          <p:cTn id="107" fill="hold">
                            <p:stCondLst>
                              <p:cond delay="6000"/>
                            </p:stCondLst>
                            <p:childTnLst>
                              <p:par>
                                <p:cTn id="108" presetID="10" presetClass="entr" presetSubtype="0" fill="hold" grpId="0" nodeType="afterEffect">
                                  <p:stCondLst>
                                    <p:cond delay="0"/>
                                  </p:stCondLst>
                                  <p:childTnLst>
                                    <p:set>
                                      <p:cBhvr>
                                        <p:cTn id="109" dur="1" fill="hold">
                                          <p:stCondLst>
                                            <p:cond delay="0"/>
                                          </p:stCondLst>
                                        </p:cTn>
                                        <p:tgtEl>
                                          <p:spTgt spid="42"/>
                                        </p:tgtEl>
                                        <p:attrNameLst>
                                          <p:attrName>style.visibility</p:attrName>
                                        </p:attrNameLst>
                                      </p:cBhvr>
                                      <p:to>
                                        <p:strVal val="visible"/>
                                      </p:to>
                                    </p:set>
                                    <p:animEffect transition="in" filter="fade">
                                      <p:cBhvr>
                                        <p:cTn id="110" dur="500"/>
                                        <p:tgtEl>
                                          <p:spTgt spid="42"/>
                                        </p:tgtEl>
                                      </p:cBhvr>
                                    </p:animEffect>
                                  </p:childTnLst>
                                </p:cTn>
                              </p:par>
                            </p:childTnLst>
                          </p:cTn>
                        </p:par>
                        <p:par>
                          <p:cTn id="111" fill="hold">
                            <p:stCondLst>
                              <p:cond delay="6500"/>
                            </p:stCondLst>
                            <p:childTnLst>
                              <p:par>
                                <p:cTn id="112" presetID="10" presetClass="entr" presetSubtype="0" fill="hold" nodeType="afterEffect">
                                  <p:stCondLst>
                                    <p:cond delay="0"/>
                                  </p:stCondLst>
                                  <p:childTnLst>
                                    <p:set>
                                      <p:cBhvr>
                                        <p:cTn id="113" dur="1" fill="hold">
                                          <p:stCondLst>
                                            <p:cond delay="0"/>
                                          </p:stCondLst>
                                        </p:cTn>
                                        <p:tgtEl>
                                          <p:spTgt spid="1037"/>
                                        </p:tgtEl>
                                        <p:attrNameLst>
                                          <p:attrName>style.visibility</p:attrName>
                                        </p:attrNameLst>
                                      </p:cBhvr>
                                      <p:to>
                                        <p:strVal val="visible"/>
                                      </p:to>
                                    </p:set>
                                    <p:animEffect transition="in" filter="fade">
                                      <p:cBhvr>
                                        <p:cTn id="114" dur="500"/>
                                        <p:tgtEl>
                                          <p:spTgt spid="1037"/>
                                        </p:tgtEl>
                                      </p:cBhvr>
                                    </p:animEffect>
                                  </p:childTnLst>
                                </p:cTn>
                              </p:par>
                            </p:childTnLst>
                          </p:cTn>
                        </p:par>
                        <p:par>
                          <p:cTn id="115" fill="hold">
                            <p:stCondLst>
                              <p:cond delay="7000"/>
                            </p:stCondLst>
                            <p:childTnLst>
                              <p:par>
                                <p:cTn id="116" presetID="10" presetClass="entr" presetSubtype="0" fill="hold" grpId="0" nodeType="afterEffect">
                                  <p:stCondLst>
                                    <p:cond delay="0"/>
                                  </p:stCondLst>
                                  <p:childTnLst>
                                    <p:set>
                                      <p:cBhvr>
                                        <p:cTn id="117" dur="1" fill="hold">
                                          <p:stCondLst>
                                            <p:cond delay="0"/>
                                          </p:stCondLst>
                                        </p:cTn>
                                        <p:tgtEl>
                                          <p:spTgt spid="59"/>
                                        </p:tgtEl>
                                        <p:attrNameLst>
                                          <p:attrName>style.visibility</p:attrName>
                                        </p:attrNameLst>
                                      </p:cBhvr>
                                      <p:to>
                                        <p:strVal val="visible"/>
                                      </p:to>
                                    </p:set>
                                    <p:animEffect transition="in" filter="fade">
                                      <p:cBhvr>
                                        <p:cTn id="118" dur="500"/>
                                        <p:tgtEl>
                                          <p:spTgt spid="59"/>
                                        </p:tgtEl>
                                      </p:cBhvr>
                                    </p:animEffect>
                                  </p:childTnLst>
                                </p:cTn>
                              </p:par>
                            </p:childTnLst>
                          </p:cTn>
                        </p:par>
                        <p:par>
                          <p:cTn id="119" fill="hold">
                            <p:stCondLst>
                              <p:cond delay="7500"/>
                            </p:stCondLst>
                            <p:childTnLst>
                              <p:par>
                                <p:cTn id="120" presetID="10" presetClass="entr" presetSubtype="0" fill="hold" grpId="0" nodeType="after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500"/>
                                        <p:tgtEl>
                                          <p:spTgt spid="43"/>
                                        </p:tgtEl>
                                      </p:cBhvr>
                                    </p:animEffect>
                                  </p:childTnLst>
                                </p:cTn>
                              </p:par>
                            </p:childTnLst>
                          </p:cTn>
                        </p:par>
                        <p:par>
                          <p:cTn id="123" fill="hold">
                            <p:stCondLst>
                              <p:cond delay="8000"/>
                            </p:stCondLst>
                            <p:childTnLst>
                              <p:par>
                                <p:cTn id="124" presetID="10" presetClass="entr" presetSubtype="0" fill="hold" nodeType="afterEffect">
                                  <p:stCondLst>
                                    <p:cond delay="0"/>
                                  </p:stCondLst>
                                  <p:childTnLst>
                                    <p:set>
                                      <p:cBhvr>
                                        <p:cTn id="125" dur="1" fill="hold">
                                          <p:stCondLst>
                                            <p:cond delay="0"/>
                                          </p:stCondLst>
                                        </p:cTn>
                                        <p:tgtEl>
                                          <p:spTgt spid="1038"/>
                                        </p:tgtEl>
                                        <p:attrNameLst>
                                          <p:attrName>style.visibility</p:attrName>
                                        </p:attrNameLst>
                                      </p:cBhvr>
                                      <p:to>
                                        <p:strVal val="visible"/>
                                      </p:to>
                                    </p:set>
                                    <p:animEffect transition="in" filter="fade">
                                      <p:cBhvr>
                                        <p:cTn id="126" dur="500"/>
                                        <p:tgtEl>
                                          <p:spTgt spid="1038"/>
                                        </p:tgtEl>
                                      </p:cBhvr>
                                    </p:animEffect>
                                  </p:childTnLst>
                                </p:cTn>
                              </p:par>
                            </p:childTnLst>
                          </p:cTn>
                        </p:par>
                        <p:par>
                          <p:cTn id="127" fill="hold">
                            <p:stCondLst>
                              <p:cond delay="8500"/>
                            </p:stCondLst>
                            <p:childTnLst>
                              <p:par>
                                <p:cTn id="128" presetID="10" presetClass="entr" presetSubtype="0" fill="hold" grpId="0" nodeType="afterEffect">
                                  <p:stCondLst>
                                    <p:cond delay="0"/>
                                  </p:stCondLst>
                                  <p:childTnLst>
                                    <p:set>
                                      <p:cBhvr>
                                        <p:cTn id="129" dur="1" fill="hold">
                                          <p:stCondLst>
                                            <p:cond delay="0"/>
                                          </p:stCondLst>
                                        </p:cTn>
                                        <p:tgtEl>
                                          <p:spTgt spid="61"/>
                                        </p:tgtEl>
                                        <p:attrNameLst>
                                          <p:attrName>style.visibility</p:attrName>
                                        </p:attrNameLst>
                                      </p:cBhvr>
                                      <p:to>
                                        <p:strVal val="visible"/>
                                      </p:to>
                                    </p:set>
                                    <p:animEffect transition="in" filter="fade">
                                      <p:cBhvr>
                                        <p:cTn id="130" dur="500"/>
                                        <p:tgtEl>
                                          <p:spTgt spid="61"/>
                                        </p:tgtEl>
                                      </p:cBhvr>
                                    </p:animEffect>
                                  </p:childTnLst>
                                </p:cTn>
                              </p:par>
                            </p:childTnLst>
                          </p:cTn>
                        </p:par>
                        <p:par>
                          <p:cTn id="131" fill="hold">
                            <p:stCondLst>
                              <p:cond delay="9000"/>
                            </p:stCondLst>
                            <p:childTnLst>
                              <p:par>
                                <p:cTn id="132" presetID="10" presetClass="entr" presetSubtype="0" fill="hold" grpId="0" nodeType="afterEffect">
                                  <p:stCondLst>
                                    <p:cond delay="0"/>
                                  </p:stCondLst>
                                  <p:childTnLst>
                                    <p:set>
                                      <p:cBhvr>
                                        <p:cTn id="133" dur="1" fill="hold">
                                          <p:stCondLst>
                                            <p:cond delay="0"/>
                                          </p:stCondLst>
                                        </p:cTn>
                                        <p:tgtEl>
                                          <p:spTgt spid="44"/>
                                        </p:tgtEl>
                                        <p:attrNameLst>
                                          <p:attrName>style.visibility</p:attrName>
                                        </p:attrNameLst>
                                      </p:cBhvr>
                                      <p:to>
                                        <p:strVal val="visible"/>
                                      </p:to>
                                    </p:set>
                                    <p:animEffect transition="in" filter="fade">
                                      <p:cBhvr>
                                        <p:cTn id="134" dur="500"/>
                                        <p:tgtEl>
                                          <p:spTgt spid="44"/>
                                        </p:tgtEl>
                                      </p:cBhvr>
                                    </p:animEffect>
                                  </p:childTnLst>
                                </p:cTn>
                              </p:par>
                            </p:childTnLst>
                          </p:cTn>
                        </p:par>
                        <p:par>
                          <p:cTn id="135" fill="hold">
                            <p:stCondLst>
                              <p:cond delay="9500"/>
                            </p:stCondLst>
                            <p:childTnLst>
                              <p:par>
                                <p:cTn id="136" presetID="10" presetClass="entr" presetSubtype="0" fill="hold" nodeType="afterEffect">
                                  <p:stCondLst>
                                    <p:cond delay="0"/>
                                  </p:stCondLst>
                                  <p:childTnLst>
                                    <p:set>
                                      <p:cBhvr>
                                        <p:cTn id="137" dur="1" fill="hold">
                                          <p:stCondLst>
                                            <p:cond delay="0"/>
                                          </p:stCondLst>
                                        </p:cTn>
                                        <p:tgtEl>
                                          <p:spTgt spid="1039"/>
                                        </p:tgtEl>
                                        <p:attrNameLst>
                                          <p:attrName>style.visibility</p:attrName>
                                        </p:attrNameLst>
                                      </p:cBhvr>
                                      <p:to>
                                        <p:strVal val="visible"/>
                                      </p:to>
                                    </p:set>
                                    <p:animEffect transition="in" filter="fade">
                                      <p:cBhvr>
                                        <p:cTn id="138" dur="500"/>
                                        <p:tgtEl>
                                          <p:spTgt spid="1039"/>
                                        </p:tgtEl>
                                      </p:cBhvr>
                                    </p:animEffect>
                                  </p:childTnLst>
                                </p:cTn>
                              </p:par>
                            </p:childTnLst>
                          </p:cTn>
                        </p:par>
                        <p:par>
                          <p:cTn id="139" fill="hold">
                            <p:stCondLst>
                              <p:cond delay="10000"/>
                            </p:stCondLst>
                            <p:childTnLst>
                              <p:par>
                                <p:cTn id="140" presetID="10" presetClass="entr" presetSubtype="0" fill="hold" grpId="0" nodeType="afterEffect">
                                  <p:stCondLst>
                                    <p:cond delay="0"/>
                                  </p:stCondLst>
                                  <p:childTnLst>
                                    <p:set>
                                      <p:cBhvr>
                                        <p:cTn id="141" dur="1" fill="hold">
                                          <p:stCondLst>
                                            <p:cond delay="0"/>
                                          </p:stCondLst>
                                        </p:cTn>
                                        <p:tgtEl>
                                          <p:spTgt spid="62"/>
                                        </p:tgtEl>
                                        <p:attrNameLst>
                                          <p:attrName>style.visibility</p:attrName>
                                        </p:attrNameLst>
                                      </p:cBhvr>
                                      <p:to>
                                        <p:strVal val="visible"/>
                                      </p:to>
                                    </p:set>
                                    <p:animEffect transition="in" filter="fade">
                                      <p:cBhvr>
                                        <p:cTn id="142" dur="500"/>
                                        <p:tgtEl>
                                          <p:spTgt spid="62"/>
                                        </p:tgtEl>
                                      </p:cBhvr>
                                    </p:animEffect>
                                  </p:childTnLst>
                                </p:cTn>
                              </p:par>
                            </p:childTnLst>
                          </p:cTn>
                        </p:par>
                        <p:par>
                          <p:cTn id="143" fill="hold">
                            <p:stCondLst>
                              <p:cond delay="10500"/>
                            </p:stCondLst>
                            <p:childTnLst>
                              <p:par>
                                <p:cTn id="144" presetID="10" presetClass="entr" presetSubtype="0" fill="hold" grpId="0" nodeType="afterEffect">
                                  <p:stCondLst>
                                    <p:cond delay="0"/>
                                  </p:stCondLst>
                                  <p:childTnLst>
                                    <p:set>
                                      <p:cBhvr>
                                        <p:cTn id="145" dur="1" fill="hold">
                                          <p:stCondLst>
                                            <p:cond delay="0"/>
                                          </p:stCondLst>
                                        </p:cTn>
                                        <p:tgtEl>
                                          <p:spTgt spid="45"/>
                                        </p:tgtEl>
                                        <p:attrNameLst>
                                          <p:attrName>style.visibility</p:attrName>
                                        </p:attrNameLst>
                                      </p:cBhvr>
                                      <p:to>
                                        <p:strVal val="visible"/>
                                      </p:to>
                                    </p:set>
                                    <p:animEffect transition="in" filter="fade">
                                      <p:cBhvr>
                                        <p:cTn id="146" dur="500"/>
                                        <p:tgtEl>
                                          <p:spTgt spid="45"/>
                                        </p:tgtEl>
                                      </p:cBhvr>
                                    </p:animEffect>
                                  </p:childTnLst>
                                </p:cTn>
                              </p:par>
                            </p:childTnLst>
                          </p:cTn>
                        </p:par>
                        <p:par>
                          <p:cTn id="147" fill="hold">
                            <p:stCondLst>
                              <p:cond delay="11000"/>
                            </p:stCondLst>
                            <p:childTnLst>
                              <p:par>
                                <p:cTn id="148" presetID="10" presetClass="entr" presetSubtype="0" fill="hold" nodeType="afterEffect">
                                  <p:stCondLst>
                                    <p:cond delay="0"/>
                                  </p:stCondLst>
                                  <p:childTnLst>
                                    <p:set>
                                      <p:cBhvr>
                                        <p:cTn id="149" dur="1" fill="hold">
                                          <p:stCondLst>
                                            <p:cond delay="0"/>
                                          </p:stCondLst>
                                        </p:cTn>
                                        <p:tgtEl>
                                          <p:spTgt spid="1040"/>
                                        </p:tgtEl>
                                        <p:attrNameLst>
                                          <p:attrName>style.visibility</p:attrName>
                                        </p:attrNameLst>
                                      </p:cBhvr>
                                      <p:to>
                                        <p:strVal val="visible"/>
                                      </p:to>
                                    </p:set>
                                    <p:animEffect transition="in" filter="fade">
                                      <p:cBhvr>
                                        <p:cTn id="150" dur="500"/>
                                        <p:tgtEl>
                                          <p:spTgt spid="1040"/>
                                        </p:tgtEl>
                                      </p:cBhvr>
                                    </p:animEffect>
                                  </p:childTnLst>
                                </p:cTn>
                              </p:par>
                            </p:childTnLst>
                          </p:cTn>
                        </p:par>
                        <p:par>
                          <p:cTn id="151" fill="hold">
                            <p:stCondLst>
                              <p:cond delay="11500"/>
                            </p:stCondLst>
                            <p:childTnLst>
                              <p:par>
                                <p:cTn id="152" presetID="10" presetClass="entr" presetSubtype="0" fill="hold" grpId="0" nodeType="afterEffect">
                                  <p:stCondLst>
                                    <p:cond delay="0"/>
                                  </p:stCondLst>
                                  <p:childTnLst>
                                    <p:set>
                                      <p:cBhvr>
                                        <p:cTn id="153" dur="1" fill="hold">
                                          <p:stCondLst>
                                            <p:cond delay="0"/>
                                          </p:stCondLst>
                                        </p:cTn>
                                        <p:tgtEl>
                                          <p:spTgt spid="63"/>
                                        </p:tgtEl>
                                        <p:attrNameLst>
                                          <p:attrName>style.visibility</p:attrName>
                                        </p:attrNameLst>
                                      </p:cBhvr>
                                      <p:to>
                                        <p:strVal val="visible"/>
                                      </p:to>
                                    </p:set>
                                    <p:animEffect transition="in" filter="fade">
                                      <p:cBhvr>
                                        <p:cTn id="154" dur="500"/>
                                        <p:tgtEl>
                                          <p:spTgt spid="63"/>
                                        </p:tgtEl>
                                      </p:cBhvr>
                                    </p:animEffect>
                                  </p:childTnLst>
                                </p:cTn>
                              </p:par>
                            </p:childTnLst>
                          </p:cTn>
                        </p:par>
                        <p:par>
                          <p:cTn id="155" fill="hold">
                            <p:stCondLst>
                              <p:cond delay="12000"/>
                            </p:stCondLst>
                            <p:childTnLst>
                              <p:par>
                                <p:cTn id="156" presetID="10" presetClass="entr" presetSubtype="0" fill="hold" grpId="0" nodeType="afterEffect">
                                  <p:stCondLst>
                                    <p:cond delay="0"/>
                                  </p:stCondLst>
                                  <p:childTnLst>
                                    <p:set>
                                      <p:cBhvr>
                                        <p:cTn id="157" dur="1" fill="hold">
                                          <p:stCondLst>
                                            <p:cond delay="0"/>
                                          </p:stCondLst>
                                        </p:cTn>
                                        <p:tgtEl>
                                          <p:spTgt spid="46"/>
                                        </p:tgtEl>
                                        <p:attrNameLst>
                                          <p:attrName>style.visibility</p:attrName>
                                        </p:attrNameLst>
                                      </p:cBhvr>
                                      <p:to>
                                        <p:strVal val="visible"/>
                                      </p:to>
                                    </p:set>
                                    <p:animEffect transition="in" filter="fade">
                                      <p:cBhvr>
                                        <p:cTn id="158" dur="500"/>
                                        <p:tgtEl>
                                          <p:spTgt spid="46"/>
                                        </p:tgtEl>
                                      </p:cBhvr>
                                    </p:animEffect>
                                  </p:childTnLst>
                                </p:cTn>
                              </p:par>
                            </p:childTnLst>
                          </p:cTn>
                        </p:par>
                        <p:par>
                          <p:cTn id="159" fill="hold">
                            <p:stCondLst>
                              <p:cond delay="12500"/>
                            </p:stCondLst>
                            <p:childTnLst>
                              <p:par>
                                <p:cTn id="160" presetID="10" presetClass="entr" presetSubtype="0" fill="hold" nodeType="afterEffect">
                                  <p:stCondLst>
                                    <p:cond delay="0"/>
                                  </p:stCondLst>
                                  <p:childTnLst>
                                    <p:set>
                                      <p:cBhvr>
                                        <p:cTn id="161" dur="1" fill="hold">
                                          <p:stCondLst>
                                            <p:cond delay="0"/>
                                          </p:stCondLst>
                                        </p:cTn>
                                        <p:tgtEl>
                                          <p:spTgt spid="1041"/>
                                        </p:tgtEl>
                                        <p:attrNameLst>
                                          <p:attrName>style.visibility</p:attrName>
                                        </p:attrNameLst>
                                      </p:cBhvr>
                                      <p:to>
                                        <p:strVal val="visible"/>
                                      </p:to>
                                    </p:set>
                                    <p:animEffect transition="in" filter="fade">
                                      <p:cBhvr>
                                        <p:cTn id="162" dur="500"/>
                                        <p:tgtEl>
                                          <p:spTgt spid="1041"/>
                                        </p:tgtEl>
                                      </p:cBhvr>
                                    </p:animEffect>
                                  </p:childTnLst>
                                </p:cTn>
                              </p:par>
                            </p:childTnLst>
                          </p:cTn>
                        </p:par>
                        <p:par>
                          <p:cTn id="163" fill="hold">
                            <p:stCondLst>
                              <p:cond delay="13000"/>
                            </p:stCondLst>
                            <p:childTnLst>
                              <p:par>
                                <p:cTn id="164" presetID="10" presetClass="entr" presetSubtype="0" fill="hold" grpId="0" nodeType="afterEffect">
                                  <p:stCondLst>
                                    <p:cond delay="0"/>
                                  </p:stCondLst>
                                  <p:childTnLst>
                                    <p:set>
                                      <p:cBhvr>
                                        <p:cTn id="165" dur="1" fill="hold">
                                          <p:stCondLst>
                                            <p:cond delay="0"/>
                                          </p:stCondLst>
                                        </p:cTn>
                                        <p:tgtEl>
                                          <p:spTgt spid="64"/>
                                        </p:tgtEl>
                                        <p:attrNameLst>
                                          <p:attrName>style.visibility</p:attrName>
                                        </p:attrNameLst>
                                      </p:cBhvr>
                                      <p:to>
                                        <p:strVal val="visible"/>
                                      </p:to>
                                    </p:set>
                                    <p:animEffect transition="in" filter="fade">
                                      <p:cBhvr>
                                        <p:cTn id="166" dur="500"/>
                                        <p:tgtEl>
                                          <p:spTgt spid="64"/>
                                        </p:tgtEl>
                                      </p:cBhvr>
                                    </p:animEffect>
                                  </p:childTnLst>
                                </p:cTn>
                              </p:par>
                            </p:childTnLst>
                          </p:cTn>
                        </p:par>
                        <p:par>
                          <p:cTn id="167" fill="hold">
                            <p:stCondLst>
                              <p:cond delay="13500"/>
                            </p:stCondLst>
                            <p:childTnLst>
                              <p:par>
                                <p:cTn id="168" presetID="10" presetClass="entr" presetSubtype="0" fill="hold" grpId="0" nodeType="after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500"/>
                                        <p:tgtEl>
                                          <p:spTgt spid="47"/>
                                        </p:tgtEl>
                                      </p:cBhvr>
                                    </p:animEffect>
                                  </p:childTnLst>
                                </p:cTn>
                              </p:par>
                            </p:childTnLst>
                          </p:cTn>
                        </p:par>
                        <p:par>
                          <p:cTn id="171" fill="hold">
                            <p:stCondLst>
                              <p:cond delay="14000"/>
                            </p:stCondLst>
                            <p:childTnLst>
                              <p:par>
                                <p:cTn id="172" presetID="10" presetClass="entr" presetSubtype="0" fill="hold" nodeType="afterEffect">
                                  <p:stCondLst>
                                    <p:cond delay="0"/>
                                  </p:stCondLst>
                                  <p:childTnLst>
                                    <p:set>
                                      <p:cBhvr>
                                        <p:cTn id="173" dur="1" fill="hold">
                                          <p:stCondLst>
                                            <p:cond delay="0"/>
                                          </p:stCondLst>
                                        </p:cTn>
                                        <p:tgtEl>
                                          <p:spTgt spid="1042"/>
                                        </p:tgtEl>
                                        <p:attrNameLst>
                                          <p:attrName>style.visibility</p:attrName>
                                        </p:attrNameLst>
                                      </p:cBhvr>
                                      <p:to>
                                        <p:strVal val="visible"/>
                                      </p:to>
                                    </p:set>
                                    <p:animEffect transition="in" filter="fade">
                                      <p:cBhvr>
                                        <p:cTn id="174" dur="500"/>
                                        <p:tgtEl>
                                          <p:spTgt spid="1042"/>
                                        </p:tgtEl>
                                      </p:cBhvr>
                                    </p:animEffect>
                                  </p:childTnLst>
                                </p:cTn>
                              </p:par>
                            </p:childTnLst>
                          </p:cTn>
                        </p:par>
                        <p:par>
                          <p:cTn id="175" fill="hold">
                            <p:stCondLst>
                              <p:cond delay="14500"/>
                            </p:stCondLst>
                            <p:childTnLst>
                              <p:par>
                                <p:cTn id="176" presetID="10" presetClass="entr" presetSubtype="0" fill="hold" grpId="0" nodeType="afterEffect">
                                  <p:stCondLst>
                                    <p:cond delay="0"/>
                                  </p:stCondLst>
                                  <p:childTnLst>
                                    <p:set>
                                      <p:cBhvr>
                                        <p:cTn id="177" dur="1" fill="hold">
                                          <p:stCondLst>
                                            <p:cond delay="0"/>
                                          </p:stCondLst>
                                        </p:cTn>
                                        <p:tgtEl>
                                          <p:spTgt spid="65"/>
                                        </p:tgtEl>
                                        <p:attrNameLst>
                                          <p:attrName>style.visibility</p:attrName>
                                        </p:attrNameLst>
                                      </p:cBhvr>
                                      <p:to>
                                        <p:strVal val="visible"/>
                                      </p:to>
                                    </p:set>
                                    <p:animEffect transition="in" filter="fade">
                                      <p:cBhvr>
                                        <p:cTn id="178" dur="500"/>
                                        <p:tgtEl>
                                          <p:spTgt spid="65"/>
                                        </p:tgtEl>
                                      </p:cBhvr>
                                    </p:animEffect>
                                  </p:childTnLst>
                                </p:cTn>
                              </p:par>
                            </p:childTnLst>
                          </p:cTn>
                        </p:par>
                        <p:par>
                          <p:cTn id="179" fill="hold">
                            <p:stCondLst>
                              <p:cond delay="15000"/>
                            </p:stCondLst>
                            <p:childTnLst>
                              <p:par>
                                <p:cTn id="180" presetID="10" presetClass="entr" presetSubtype="0" fill="hold" grpId="0" nodeType="afterEffect">
                                  <p:stCondLst>
                                    <p:cond delay="0"/>
                                  </p:stCondLst>
                                  <p:childTnLst>
                                    <p:set>
                                      <p:cBhvr>
                                        <p:cTn id="181" dur="1" fill="hold">
                                          <p:stCondLst>
                                            <p:cond delay="0"/>
                                          </p:stCondLst>
                                        </p:cTn>
                                        <p:tgtEl>
                                          <p:spTgt spid="48"/>
                                        </p:tgtEl>
                                        <p:attrNameLst>
                                          <p:attrName>style.visibility</p:attrName>
                                        </p:attrNameLst>
                                      </p:cBhvr>
                                      <p:to>
                                        <p:strVal val="visible"/>
                                      </p:to>
                                    </p:set>
                                    <p:animEffect transition="in" filter="fade">
                                      <p:cBhvr>
                                        <p:cTn id="182" dur="500"/>
                                        <p:tgtEl>
                                          <p:spTgt spid="48"/>
                                        </p:tgtEl>
                                      </p:cBhvr>
                                    </p:animEffect>
                                  </p:childTnLst>
                                </p:cTn>
                              </p:par>
                            </p:childTnLst>
                          </p:cTn>
                        </p:par>
                        <p:par>
                          <p:cTn id="183" fill="hold">
                            <p:stCondLst>
                              <p:cond delay="15500"/>
                            </p:stCondLst>
                            <p:childTnLst>
                              <p:par>
                                <p:cTn id="184" presetID="10" presetClass="entr" presetSubtype="0" fill="hold" nodeType="afterEffect">
                                  <p:stCondLst>
                                    <p:cond delay="0"/>
                                  </p:stCondLst>
                                  <p:childTnLst>
                                    <p:set>
                                      <p:cBhvr>
                                        <p:cTn id="185" dur="1" fill="hold">
                                          <p:stCondLst>
                                            <p:cond delay="0"/>
                                          </p:stCondLst>
                                        </p:cTn>
                                        <p:tgtEl>
                                          <p:spTgt spid="1043"/>
                                        </p:tgtEl>
                                        <p:attrNameLst>
                                          <p:attrName>style.visibility</p:attrName>
                                        </p:attrNameLst>
                                      </p:cBhvr>
                                      <p:to>
                                        <p:strVal val="visible"/>
                                      </p:to>
                                    </p:set>
                                    <p:animEffect transition="in" filter="fade">
                                      <p:cBhvr>
                                        <p:cTn id="186" dur="500"/>
                                        <p:tgtEl>
                                          <p:spTgt spid="1043"/>
                                        </p:tgtEl>
                                      </p:cBhvr>
                                    </p:animEffect>
                                  </p:childTnLst>
                                </p:cTn>
                              </p:par>
                            </p:childTnLst>
                          </p:cTn>
                        </p:par>
                        <p:par>
                          <p:cTn id="187" fill="hold">
                            <p:stCondLst>
                              <p:cond delay="16000"/>
                            </p:stCondLst>
                            <p:childTnLst>
                              <p:par>
                                <p:cTn id="188" presetID="10" presetClass="entr" presetSubtype="0" fill="hold" grpId="0" nodeType="afterEffect">
                                  <p:stCondLst>
                                    <p:cond delay="0"/>
                                  </p:stCondLst>
                                  <p:childTnLst>
                                    <p:set>
                                      <p:cBhvr>
                                        <p:cTn id="189" dur="1" fill="hold">
                                          <p:stCondLst>
                                            <p:cond delay="0"/>
                                          </p:stCondLst>
                                        </p:cTn>
                                        <p:tgtEl>
                                          <p:spTgt spid="66"/>
                                        </p:tgtEl>
                                        <p:attrNameLst>
                                          <p:attrName>style.visibility</p:attrName>
                                        </p:attrNameLst>
                                      </p:cBhvr>
                                      <p:to>
                                        <p:strVal val="visible"/>
                                      </p:to>
                                    </p:set>
                                    <p:animEffect transition="in" filter="fade">
                                      <p:cBhvr>
                                        <p:cTn id="190" dur="500"/>
                                        <p:tgtEl>
                                          <p:spTgt spid="66"/>
                                        </p:tgtEl>
                                      </p:cBhvr>
                                    </p:animEffect>
                                  </p:childTnLst>
                                </p:cTn>
                              </p:par>
                            </p:childTnLst>
                          </p:cTn>
                        </p:par>
                        <p:par>
                          <p:cTn id="191" fill="hold">
                            <p:stCondLst>
                              <p:cond delay="16500"/>
                            </p:stCondLst>
                            <p:childTnLst>
                              <p:par>
                                <p:cTn id="192" presetID="10" presetClass="entr" presetSubtype="0" fill="hold" grpId="0" nodeType="afterEffect">
                                  <p:stCondLst>
                                    <p:cond delay="0"/>
                                  </p:stCondLst>
                                  <p:childTnLst>
                                    <p:set>
                                      <p:cBhvr>
                                        <p:cTn id="193" dur="1" fill="hold">
                                          <p:stCondLst>
                                            <p:cond delay="0"/>
                                          </p:stCondLst>
                                        </p:cTn>
                                        <p:tgtEl>
                                          <p:spTgt spid="49"/>
                                        </p:tgtEl>
                                        <p:attrNameLst>
                                          <p:attrName>style.visibility</p:attrName>
                                        </p:attrNameLst>
                                      </p:cBhvr>
                                      <p:to>
                                        <p:strVal val="visible"/>
                                      </p:to>
                                    </p:set>
                                    <p:animEffect transition="in" filter="fade">
                                      <p:cBhvr>
                                        <p:cTn id="194" dur="500"/>
                                        <p:tgtEl>
                                          <p:spTgt spid="49"/>
                                        </p:tgtEl>
                                      </p:cBhvr>
                                    </p:animEffect>
                                  </p:childTnLst>
                                </p:cTn>
                              </p:par>
                            </p:childTnLst>
                          </p:cTn>
                        </p:par>
                        <p:par>
                          <p:cTn id="195" fill="hold">
                            <p:stCondLst>
                              <p:cond delay="17000"/>
                            </p:stCondLst>
                            <p:childTnLst>
                              <p:par>
                                <p:cTn id="196" presetID="10" presetClass="entr" presetSubtype="0" fill="hold" nodeType="afterEffect">
                                  <p:stCondLst>
                                    <p:cond delay="0"/>
                                  </p:stCondLst>
                                  <p:childTnLst>
                                    <p:set>
                                      <p:cBhvr>
                                        <p:cTn id="197" dur="1" fill="hold">
                                          <p:stCondLst>
                                            <p:cond delay="0"/>
                                          </p:stCondLst>
                                        </p:cTn>
                                        <p:tgtEl>
                                          <p:spTgt spid="1044"/>
                                        </p:tgtEl>
                                        <p:attrNameLst>
                                          <p:attrName>style.visibility</p:attrName>
                                        </p:attrNameLst>
                                      </p:cBhvr>
                                      <p:to>
                                        <p:strVal val="visible"/>
                                      </p:to>
                                    </p:set>
                                    <p:animEffect transition="in" filter="fade">
                                      <p:cBhvr>
                                        <p:cTn id="198" dur="500"/>
                                        <p:tgtEl>
                                          <p:spTgt spid="1044"/>
                                        </p:tgtEl>
                                      </p:cBhvr>
                                    </p:animEffect>
                                  </p:childTnLst>
                                </p:cTn>
                              </p:par>
                            </p:childTnLst>
                          </p:cTn>
                        </p:par>
                        <p:par>
                          <p:cTn id="199" fill="hold">
                            <p:stCondLst>
                              <p:cond delay="17500"/>
                            </p:stCondLst>
                            <p:childTnLst>
                              <p:par>
                                <p:cTn id="200" presetID="10" presetClass="entr" presetSubtype="0" fill="hold" grpId="0" nodeType="afterEffect">
                                  <p:stCondLst>
                                    <p:cond delay="0"/>
                                  </p:stCondLst>
                                  <p:childTnLst>
                                    <p:set>
                                      <p:cBhvr>
                                        <p:cTn id="201" dur="1" fill="hold">
                                          <p:stCondLst>
                                            <p:cond delay="0"/>
                                          </p:stCondLst>
                                        </p:cTn>
                                        <p:tgtEl>
                                          <p:spTgt spid="67"/>
                                        </p:tgtEl>
                                        <p:attrNameLst>
                                          <p:attrName>style.visibility</p:attrName>
                                        </p:attrNameLst>
                                      </p:cBhvr>
                                      <p:to>
                                        <p:strVal val="visible"/>
                                      </p:to>
                                    </p:set>
                                    <p:animEffect transition="in" filter="fade">
                                      <p:cBhvr>
                                        <p:cTn id="202" dur="500"/>
                                        <p:tgtEl>
                                          <p:spTgt spid="67"/>
                                        </p:tgtEl>
                                      </p:cBhvr>
                                    </p:animEffect>
                                  </p:childTnLst>
                                </p:cTn>
                              </p:par>
                            </p:childTnLst>
                          </p:cTn>
                        </p:par>
                        <p:par>
                          <p:cTn id="203" fill="hold">
                            <p:stCondLst>
                              <p:cond delay="18000"/>
                            </p:stCondLst>
                            <p:childTnLst>
                              <p:par>
                                <p:cTn id="204" presetID="10" presetClass="entr" presetSubtype="0" fill="hold" grpId="0" nodeType="afterEffect">
                                  <p:stCondLst>
                                    <p:cond delay="0"/>
                                  </p:stCondLst>
                                  <p:childTnLst>
                                    <p:set>
                                      <p:cBhvr>
                                        <p:cTn id="205" dur="1" fill="hold">
                                          <p:stCondLst>
                                            <p:cond delay="0"/>
                                          </p:stCondLst>
                                        </p:cTn>
                                        <p:tgtEl>
                                          <p:spTgt spid="50"/>
                                        </p:tgtEl>
                                        <p:attrNameLst>
                                          <p:attrName>style.visibility</p:attrName>
                                        </p:attrNameLst>
                                      </p:cBhvr>
                                      <p:to>
                                        <p:strVal val="visible"/>
                                      </p:to>
                                    </p:set>
                                    <p:animEffect transition="in" filter="fade">
                                      <p:cBhvr>
                                        <p:cTn id="206" dur="500"/>
                                        <p:tgtEl>
                                          <p:spTgt spid="50"/>
                                        </p:tgtEl>
                                      </p:cBhvr>
                                    </p:animEffect>
                                  </p:childTnLst>
                                </p:cTn>
                              </p:par>
                            </p:childTnLst>
                          </p:cTn>
                        </p:par>
                        <p:par>
                          <p:cTn id="207" fill="hold">
                            <p:stCondLst>
                              <p:cond delay="18500"/>
                            </p:stCondLst>
                            <p:childTnLst>
                              <p:par>
                                <p:cTn id="208" presetID="10" presetClass="entr" presetSubtype="0" fill="hold" nodeType="afterEffect">
                                  <p:stCondLst>
                                    <p:cond delay="0"/>
                                  </p:stCondLst>
                                  <p:childTnLst>
                                    <p:set>
                                      <p:cBhvr>
                                        <p:cTn id="209" dur="1" fill="hold">
                                          <p:stCondLst>
                                            <p:cond delay="0"/>
                                          </p:stCondLst>
                                        </p:cTn>
                                        <p:tgtEl>
                                          <p:spTgt spid="1045"/>
                                        </p:tgtEl>
                                        <p:attrNameLst>
                                          <p:attrName>style.visibility</p:attrName>
                                        </p:attrNameLst>
                                      </p:cBhvr>
                                      <p:to>
                                        <p:strVal val="visible"/>
                                      </p:to>
                                    </p:set>
                                    <p:animEffect transition="in" filter="fade">
                                      <p:cBhvr>
                                        <p:cTn id="210" dur="500"/>
                                        <p:tgtEl>
                                          <p:spTgt spid="1045"/>
                                        </p:tgtEl>
                                      </p:cBhvr>
                                    </p:animEffect>
                                  </p:childTnLst>
                                </p:cTn>
                              </p:par>
                            </p:childTnLst>
                          </p:cTn>
                        </p:par>
                        <p:par>
                          <p:cTn id="211" fill="hold">
                            <p:stCondLst>
                              <p:cond delay="19000"/>
                            </p:stCondLst>
                            <p:childTnLst>
                              <p:par>
                                <p:cTn id="212" presetID="10" presetClass="entr" presetSubtype="0" fill="hold" grpId="0" nodeType="afterEffect">
                                  <p:stCondLst>
                                    <p:cond delay="0"/>
                                  </p:stCondLst>
                                  <p:childTnLst>
                                    <p:set>
                                      <p:cBhvr>
                                        <p:cTn id="213" dur="1" fill="hold">
                                          <p:stCondLst>
                                            <p:cond delay="0"/>
                                          </p:stCondLst>
                                        </p:cTn>
                                        <p:tgtEl>
                                          <p:spTgt spid="68"/>
                                        </p:tgtEl>
                                        <p:attrNameLst>
                                          <p:attrName>style.visibility</p:attrName>
                                        </p:attrNameLst>
                                      </p:cBhvr>
                                      <p:to>
                                        <p:strVal val="visible"/>
                                      </p:to>
                                    </p:set>
                                    <p:animEffect transition="in" filter="fade">
                                      <p:cBhvr>
                                        <p:cTn id="214" dur="500"/>
                                        <p:tgtEl>
                                          <p:spTgt spid="68"/>
                                        </p:tgtEl>
                                      </p:cBhvr>
                                    </p:animEffect>
                                  </p:childTnLst>
                                </p:cTn>
                              </p:par>
                            </p:childTnLst>
                          </p:cTn>
                        </p:par>
                        <p:par>
                          <p:cTn id="215" fill="hold">
                            <p:stCondLst>
                              <p:cond delay="19500"/>
                            </p:stCondLst>
                            <p:childTnLst>
                              <p:par>
                                <p:cTn id="216" presetID="10" presetClass="entr" presetSubtype="0"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Effect transition="in" filter="fade">
                                      <p:cBhvr>
                                        <p:cTn id="218" dur="500"/>
                                        <p:tgtEl>
                                          <p:spTgt spid="51"/>
                                        </p:tgtEl>
                                      </p:cBhvr>
                                    </p:animEffect>
                                  </p:childTnLst>
                                </p:cTn>
                              </p:par>
                            </p:childTnLst>
                          </p:cTn>
                        </p:par>
                        <p:par>
                          <p:cTn id="219" fill="hold">
                            <p:stCondLst>
                              <p:cond delay="20000"/>
                            </p:stCondLst>
                            <p:childTnLst>
                              <p:par>
                                <p:cTn id="220" presetID="10" presetClass="entr" presetSubtype="0" fill="hold" nodeType="afterEffect">
                                  <p:stCondLst>
                                    <p:cond delay="0"/>
                                  </p:stCondLst>
                                  <p:childTnLst>
                                    <p:set>
                                      <p:cBhvr>
                                        <p:cTn id="221" dur="1" fill="hold">
                                          <p:stCondLst>
                                            <p:cond delay="0"/>
                                          </p:stCondLst>
                                        </p:cTn>
                                        <p:tgtEl>
                                          <p:spTgt spid="1047"/>
                                        </p:tgtEl>
                                        <p:attrNameLst>
                                          <p:attrName>style.visibility</p:attrName>
                                        </p:attrNameLst>
                                      </p:cBhvr>
                                      <p:to>
                                        <p:strVal val="visible"/>
                                      </p:to>
                                    </p:set>
                                    <p:animEffect transition="in" filter="fade">
                                      <p:cBhvr>
                                        <p:cTn id="222" dur="500"/>
                                        <p:tgtEl>
                                          <p:spTgt spid="1047"/>
                                        </p:tgtEl>
                                      </p:cBhvr>
                                    </p:animEffect>
                                  </p:childTnLst>
                                </p:cTn>
                              </p:par>
                            </p:childTnLst>
                          </p:cTn>
                        </p:par>
                        <p:par>
                          <p:cTn id="223" fill="hold">
                            <p:stCondLst>
                              <p:cond delay="20500"/>
                            </p:stCondLst>
                            <p:childTnLst>
                              <p:par>
                                <p:cTn id="224" presetID="10" presetClass="entr" presetSubtype="0" fill="hold" grpId="0" nodeType="afterEffect">
                                  <p:stCondLst>
                                    <p:cond delay="0"/>
                                  </p:stCondLst>
                                  <p:childTnLst>
                                    <p:set>
                                      <p:cBhvr>
                                        <p:cTn id="225" dur="1" fill="hold">
                                          <p:stCondLst>
                                            <p:cond delay="0"/>
                                          </p:stCondLst>
                                        </p:cTn>
                                        <p:tgtEl>
                                          <p:spTgt spid="69"/>
                                        </p:tgtEl>
                                        <p:attrNameLst>
                                          <p:attrName>style.visibility</p:attrName>
                                        </p:attrNameLst>
                                      </p:cBhvr>
                                      <p:to>
                                        <p:strVal val="visible"/>
                                      </p:to>
                                    </p:set>
                                    <p:animEffect transition="in" filter="fade">
                                      <p:cBhvr>
                                        <p:cTn id="226" dur="500"/>
                                        <p:tgtEl>
                                          <p:spTgt spid="69"/>
                                        </p:tgtEl>
                                      </p:cBhvr>
                                    </p:animEffect>
                                  </p:childTnLst>
                                </p:cTn>
                              </p:par>
                            </p:childTnLst>
                          </p:cTn>
                        </p:par>
                        <p:par>
                          <p:cTn id="227" fill="hold">
                            <p:stCondLst>
                              <p:cond delay="21000"/>
                            </p:stCondLst>
                            <p:childTnLst>
                              <p:par>
                                <p:cTn id="228" presetID="10" presetClass="entr" presetSubtype="0" fill="hold" grpId="0" nodeType="afterEffect">
                                  <p:stCondLst>
                                    <p:cond delay="0"/>
                                  </p:stCondLst>
                                  <p:childTnLst>
                                    <p:set>
                                      <p:cBhvr>
                                        <p:cTn id="229" dur="1" fill="hold">
                                          <p:stCondLst>
                                            <p:cond delay="0"/>
                                          </p:stCondLst>
                                        </p:cTn>
                                        <p:tgtEl>
                                          <p:spTgt spid="52"/>
                                        </p:tgtEl>
                                        <p:attrNameLst>
                                          <p:attrName>style.visibility</p:attrName>
                                        </p:attrNameLst>
                                      </p:cBhvr>
                                      <p:to>
                                        <p:strVal val="visible"/>
                                      </p:to>
                                    </p:set>
                                    <p:animEffect transition="in" filter="fade">
                                      <p:cBhvr>
                                        <p:cTn id="2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4"/>
              <p:cNvSpPr txBox="1">
                <a:spLocks/>
              </p:cNvSpPr>
              <p:nvPr/>
            </p:nvSpPr>
            <p:spPr bwMode="auto">
              <a:xfrm>
                <a:off x="276552" y="1011917"/>
                <a:ext cx="8635899" cy="5519511"/>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w="60325">
                <a:solidFill>
                  <a:srgbClr val="000000"/>
                </a:solidFill>
                <a:miter lim="800000"/>
                <a:headEnd/>
                <a:tailEnd/>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lvl1pPr algn="r" rtl="0" eaLnBrk="1" fontAlgn="base" hangingPunct="1">
                  <a:spcBef>
                    <a:spcPct val="0"/>
                  </a:spcBef>
                  <a:spcAft>
                    <a:spcPct val="0"/>
                  </a:spcAft>
                  <a:defRPr sz="2400" b="1">
                    <a:solidFill>
                      <a:schemeClr val="tx1"/>
                    </a:solidFill>
                    <a:effectLst>
                      <a:outerShdw blurRad="38100" dist="38100" dir="2700000" algn="tl">
                        <a:srgbClr val="000000">
                          <a:alpha val="43137"/>
                        </a:srgbClr>
                      </a:outerShdw>
                    </a:effectLst>
                    <a:latin typeface="Century Gothic" pitchFamily="34" charset="0"/>
                    <a:ea typeface="+mj-ea"/>
                    <a:cs typeface="+mj-cs"/>
                  </a:defRPr>
                </a:lvl1pPr>
                <a:lvl2pPr algn="l" rtl="0" eaLnBrk="1" fontAlgn="base" hangingPunct="1">
                  <a:spcBef>
                    <a:spcPct val="0"/>
                  </a:spcBef>
                  <a:spcAft>
                    <a:spcPct val="0"/>
                  </a:spcAft>
                  <a:defRPr sz="1400" b="1">
                    <a:solidFill>
                      <a:schemeClr val="tx2"/>
                    </a:solidFill>
                    <a:latin typeface="Tahoma" pitchFamily="34" charset="0"/>
                  </a:defRPr>
                </a:lvl2pPr>
                <a:lvl3pPr algn="l" rtl="0" eaLnBrk="1" fontAlgn="base" hangingPunct="1">
                  <a:spcBef>
                    <a:spcPct val="0"/>
                  </a:spcBef>
                  <a:spcAft>
                    <a:spcPct val="0"/>
                  </a:spcAft>
                  <a:defRPr sz="1400" b="1">
                    <a:solidFill>
                      <a:schemeClr val="tx2"/>
                    </a:solidFill>
                    <a:latin typeface="Tahoma" pitchFamily="34" charset="0"/>
                  </a:defRPr>
                </a:lvl3pPr>
                <a:lvl4pPr algn="l" rtl="0" eaLnBrk="1" fontAlgn="base" hangingPunct="1">
                  <a:spcBef>
                    <a:spcPct val="0"/>
                  </a:spcBef>
                  <a:spcAft>
                    <a:spcPct val="0"/>
                  </a:spcAft>
                  <a:defRPr sz="1400" b="1">
                    <a:solidFill>
                      <a:schemeClr val="tx2"/>
                    </a:solidFill>
                    <a:latin typeface="Tahoma" pitchFamily="34" charset="0"/>
                  </a:defRPr>
                </a:lvl4pPr>
                <a:lvl5pPr algn="l" rtl="0" eaLnBrk="1" fontAlgn="base" hangingPunct="1">
                  <a:spcBef>
                    <a:spcPct val="0"/>
                  </a:spcBef>
                  <a:spcAft>
                    <a:spcPct val="0"/>
                  </a:spcAft>
                  <a:defRPr sz="1400" b="1">
                    <a:solidFill>
                      <a:schemeClr val="tx2"/>
                    </a:solidFill>
                    <a:latin typeface="Tahoma" pitchFamily="34" charset="0"/>
                  </a:defRPr>
                </a:lvl5pPr>
                <a:lvl6pPr marL="457200" algn="ctr" rtl="0" eaLnBrk="1" fontAlgn="base" hangingPunct="1">
                  <a:spcBef>
                    <a:spcPct val="0"/>
                  </a:spcBef>
                  <a:spcAft>
                    <a:spcPct val="0"/>
                  </a:spcAft>
                  <a:defRPr sz="1600" b="1">
                    <a:solidFill>
                      <a:schemeClr val="tx2"/>
                    </a:solidFill>
                    <a:latin typeface="Tahoma" pitchFamily="34" charset="0"/>
                  </a:defRPr>
                </a:lvl6pPr>
                <a:lvl7pPr marL="914400" algn="ctr" rtl="0" eaLnBrk="1" fontAlgn="base" hangingPunct="1">
                  <a:spcBef>
                    <a:spcPct val="0"/>
                  </a:spcBef>
                  <a:spcAft>
                    <a:spcPct val="0"/>
                  </a:spcAft>
                  <a:defRPr sz="1600" b="1">
                    <a:solidFill>
                      <a:schemeClr val="tx2"/>
                    </a:solidFill>
                    <a:latin typeface="Tahoma" pitchFamily="34" charset="0"/>
                  </a:defRPr>
                </a:lvl7pPr>
                <a:lvl8pPr marL="1371600" algn="ctr" rtl="0" eaLnBrk="1" fontAlgn="base" hangingPunct="1">
                  <a:spcBef>
                    <a:spcPct val="0"/>
                  </a:spcBef>
                  <a:spcAft>
                    <a:spcPct val="0"/>
                  </a:spcAft>
                  <a:defRPr sz="1600" b="1">
                    <a:solidFill>
                      <a:schemeClr val="tx2"/>
                    </a:solidFill>
                    <a:latin typeface="Tahoma" pitchFamily="34" charset="0"/>
                  </a:defRPr>
                </a:lvl8pPr>
                <a:lvl9pPr marL="1828800" algn="ctr" rtl="0" eaLnBrk="1" fontAlgn="base" hangingPunct="1">
                  <a:spcBef>
                    <a:spcPct val="0"/>
                  </a:spcBef>
                  <a:spcAft>
                    <a:spcPct val="0"/>
                  </a:spcAft>
                  <a:defRPr sz="1600" b="1">
                    <a:solidFill>
                      <a:schemeClr val="tx2"/>
                    </a:solidFill>
                    <a:latin typeface="Tahoma" pitchFamily="34" charset="0"/>
                  </a:defRPr>
                </a:lvl9pPr>
              </a:lstStyle>
              <a:p>
                <a:pPr marL="457200" indent="-457200" algn="l">
                  <a:buFont typeface="Wingdings" panose="05000000000000000000" pitchFamily="2" charset="2"/>
                  <a:buChar char="Ø"/>
                </a:pPr>
                <a:endParaRPr lang="en-IE" sz="2800" b="0" kern="0" dirty="0" smtClean="0">
                  <a:effectLst/>
                </a:endParaRPr>
              </a:p>
              <a:p>
                <a:pPr marL="457200" indent="-457200" algn="l">
                  <a:buFont typeface="Wingdings" panose="05000000000000000000" pitchFamily="2" charset="2"/>
                  <a:buChar char="Ø"/>
                </a:pPr>
                <a:r>
                  <a:rPr lang="en-IE" sz="2800" b="0" kern="0" dirty="0" smtClean="0">
                    <a:effectLst/>
                  </a:rPr>
                  <a:t>For positive real numbers a and b:</a:t>
                </a:r>
              </a:p>
              <a:p>
                <a:pPr algn="l"/>
                <a:endParaRPr lang="en-IE" sz="2800" b="0" kern="0" dirty="0" smtClean="0">
                  <a:effectLst/>
                </a:endParaRPr>
              </a:p>
              <a:p>
                <a:pPr marL="457200" indent="-457200" algn="l">
                  <a:buFont typeface="Arial" panose="020B0604020202020204" pitchFamily="34" charset="0"/>
                  <a:buChar char="•"/>
                </a:pPr>
                <a14:m>
                  <m:oMath xmlns:m="http://schemas.openxmlformats.org/officeDocument/2006/math">
                    <m:rad>
                      <m:radPr>
                        <m:degHide m:val="on"/>
                        <m:ctrlPr>
                          <a:rPr lang="en-IE" sz="2800" b="0" i="1" kern="0" smtClean="0">
                            <a:effectLst/>
                            <a:latin typeface="Cambria Math" panose="02040503050406030204" pitchFamily="18" charset="0"/>
                          </a:rPr>
                        </m:ctrlPr>
                      </m:radPr>
                      <m:deg/>
                      <m:e>
                        <m:r>
                          <a:rPr lang="en-IE" sz="2800" b="0" i="1" kern="0" smtClean="0">
                            <a:effectLst/>
                            <a:latin typeface="Cambria Math"/>
                          </a:rPr>
                          <m:t>𝑎𝑏</m:t>
                        </m:r>
                      </m:e>
                    </m:rad>
                  </m:oMath>
                </a14:m>
                <a:r>
                  <a:rPr lang="en-IE" sz="2800" b="0" kern="0" dirty="0" smtClean="0">
                    <a:effectLst/>
                  </a:rPr>
                  <a:t> =</a:t>
                </a:r>
                <a14:m>
                  <m:oMath xmlns:m="http://schemas.openxmlformats.org/officeDocument/2006/math">
                    <m:rad>
                      <m:radPr>
                        <m:degHide m:val="on"/>
                        <m:ctrlPr>
                          <a:rPr lang="en-IE" sz="2800" b="0" i="1" kern="0" dirty="0" smtClean="0">
                            <a:effectLst/>
                            <a:latin typeface="Cambria Math" panose="02040503050406030204" pitchFamily="18" charset="0"/>
                          </a:rPr>
                        </m:ctrlPr>
                      </m:radPr>
                      <m:deg/>
                      <m:e>
                        <m:r>
                          <a:rPr lang="en-IE" sz="2800" b="0" i="1" kern="0" dirty="0" smtClean="0">
                            <a:effectLst/>
                            <a:latin typeface="Cambria Math"/>
                          </a:rPr>
                          <m:t>𝑎</m:t>
                        </m:r>
                      </m:e>
                    </m:rad>
                    <m:rad>
                      <m:radPr>
                        <m:degHide m:val="on"/>
                        <m:ctrlPr>
                          <a:rPr lang="en-IE" sz="2800" b="0" i="1" kern="0" dirty="0" smtClean="0">
                            <a:effectLst/>
                            <a:latin typeface="Cambria Math" panose="02040503050406030204" pitchFamily="18" charset="0"/>
                          </a:rPr>
                        </m:ctrlPr>
                      </m:radPr>
                      <m:deg/>
                      <m:e>
                        <m:r>
                          <a:rPr lang="en-IE" sz="2800" b="0" i="1" kern="0" dirty="0" smtClean="0">
                            <a:effectLst/>
                            <a:latin typeface="Cambria Math"/>
                          </a:rPr>
                          <m:t>𝑏</m:t>
                        </m:r>
                      </m:e>
                    </m:rad>
                  </m:oMath>
                </a14:m>
                <a:endParaRPr lang="en-IE" sz="2800" b="0" kern="0" dirty="0">
                  <a:effectLst/>
                </a:endParaRPr>
              </a:p>
              <a:p>
                <a:pPr marL="457200" indent="-457200" algn="l">
                  <a:buFont typeface="Arial" panose="020B0604020202020204" pitchFamily="34" charset="0"/>
                  <a:buChar char="•"/>
                </a:pPr>
                <a:endParaRPr lang="en-IE" sz="2800" b="0" kern="0" dirty="0" smtClean="0">
                  <a:effectLst/>
                </a:endParaRPr>
              </a:p>
              <a:p>
                <a:pPr marL="457200" indent="-457200" algn="l">
                  <a:buFont typeface="Arial" panose="020B0604020202020204" pitchFamily="34" charset="0"/>
                  <a:buChar char="•"/>
                </a:pPr>
                <a14:m>
                  <m:oMath xmlns:m="http://schemas.openxmlformats.org/officeDocument/2006/math">
                    <m:rad>
                      <m:radPr>
                        <m:degHide m:val="on"/>
                        <m:ctrlPr>
                          <a:rPr lang="en-IE" sz="2800" b="0" i="1" kern="0" dirty="0" smtClean="0">
                            <a:effectLst/>
                            <a:latin typeface="Cambria Math" panose="02040503050406030204" pitchFamily="18" charset="0"/>
                          </a:rPr>
                        </m:ctrlPr>
                      </m:radPr>
                      <m:deg/>
                      <m:e>
                        <m:f>
                          <m:fPr>
                            <m:ctrlPr>
                              <a:rPr lang="en-IE" sz="2800" b="0" i="1" kern="0" dirty="0" smtClean="0">
                                <a:effectLst/>
                                <a:latin typeface="Cambria Math" panose="02040503050406030204" pitchFamily="18" charset="0"/>
                              </a:rPr>
                            </m:ctrlPr>
                          </m:fPr>
                          <m:num>
                            <m:r>
                              <a:rPr lang="en-IE" sz="2800" b="0" i="1" kern="0" dirty="0" smtClean="0">
                                <a:effectLst/>
                                <a:latin typeface="Cambria Math"/>
                              </a:rPr>
                              <m:t>𝑎</m:t>
                            </m:r>
                          </m:num>
                          <m:den>
                            <m:r>
                              <a:rPr lang="en-IE" sz="2800" b="0" i="1" kern="0" dirty="0" smtClean="0">
                                <a:effectLst/>
                                <a:latin typeface="Cambria Math"/>
                              </a:rPr>
                              <m:t>𝑏</m:t>
                            </m:r>
                          </m:den>
                        </m:f>
                      </m:e>
                    </m:rad>
                    <m:r>
                      <a:rPr lang="en-IE" sz="2800" b="0" i="1" kern="0" dirty="0" smtClean="0">
                        <a:effectLst/>
                        <a:latin typeface="Cambria Math"/>
                      </a:rPr>
                      <m:t>=</m:t>
                    </m:r>
                    <m:f>
                      <m:fPr>
                        <m:ctrlPr>
                          <a:rPr lang="en-IE" sz="2800" b="0" i="1" kern="0" dirty="0" smtClean="0">
                            <a:effectLst/>
                            <a:latin typeface="Cambria Math" panose="02040503050406030204" pitchFamily="18" charset="0"/>
                          </a:rPr>
                        </m:ctrlPr>
                      </m:fPr>
                      <m:num>
                        <m:rad>
                          <m:radPr>
                            <m:degHide m:val="on"/>
                            <m:ctrlPr>
                              <a:rPr lang="en-IE" sz="2800" b="0" i="1" kern="0" dirty="0" smtClean="0">
                                <a:effectLst/>
                                <a:latin typeface="Cambria Math" panose="02040503050406030204" pitchFamily="18" charset="0"/>
                              </a:rPr>
                            </m:ctrlPr>
                          </m:radPr>
                          <m:deg/>
                          <m:e>
                            <m:r>
                              <a:rPr lang="en-IE" sz="2800" b="0" i="1" kern="0" dirty="0" smtClean="0">
                                <a:effectLst/>
                                <a:latin typeface="Cambria Math"/>
                              </a:rPr>
                              <m:t>𝑎</m:t>
                            </m:r>
                          </m:e>
                        </m:rad>
                      </m:num>
                      <m:den>
                        <m:rad>
                          <m:radPr>
                            <m:degHide m:val="on"/>
                            <m:ctrlPr>
                              <a:rPr lang="en-IE" sz="2800" b="0" i="1" kern="0" dirty="0" smtClean="0">
                                <a:effectLst/>
                                <a:latin typeface="Cambria Math" panose="02040503050406030204" pitchFamily="18" charset="0"/>
                              </a:rPr>
                            </m:ctrlPr>
                          </m:radPr>
                          <m:deg/>
                          <m:e>
                            <m:r>
                              <a:rPr lang="en-IE" sz="2800" b="0" i="1" kern="0" dirty="0" smtClean="0">
                                <a:effectLst/>
                                <a:latin typeface="Cambria Math"/>
                              </a:rPr>
                              <m:t>𝑏</m:t>
                            </m:r>
                          </m:e>
                        </m:rad>
                      </m:den>
                    </m:f>
                  </m:oMath>
                </a14:m>
                <a:endParaRPr lang="en-IE" sz="2800" b="0" kern="0" dirty="0" smtClean="0">
                  <a:effectLst/>
                </a:endParaRPr>
              </a:p>
              <a:p>
                <a:pPr algn="l"/>
                <a:endParaRPr lang="en-IE" sz="2800" b="0" kern="0" dirty="0">
                  <a:effectLst/>
                </a:endParaRPr>
              </a:p>
              <a:p>
                <a:pPr marL="457200" indent="-457200" algn="l">
                  <a:buFont typeface="Wingdings" panose="05000000000000000000" pitchFamily="2" charset="2"/>
                  <a:buChar char="Ø"/>
                </a:pPr>
                <a:r>
                  <a:rPr lang="en-IE" sz="2800" b="0" kern="0" dirty="0">
                    <a:effectLst/>
                  </a:rPr>
                  <a:t>Adding /Subtracting Like </a:t>
                </a:r>
                <a:r>
                  <a:rPr lang="en-IE" sz="2800" b="0" kern="0" dirty="0" smtClean="0">
                    <a:effectLst/>
                  </a:rPr>
                  <a:t>Surds</a:t>
                </a:r>
              </a:p>
              <a:p>
                <a:pPr algn="l"/>
                <a:endParaRPr lang="en-IE" sz="2800" b="0" kern="0" dirty="0" smtClean="0">
                  <a:effectLst/>
                </a:endParaRPr>
              </a:p>
              <a:p>
                <a:pPr marL="457200" indent="-457200" algn="l">
                  <a:buFont typeface="Wingdings" panose="05000000000000000000" pitchFamily="2" charset="2"/>
                  <a:buChar char="Ø"/>
                </a:pPr>
                <a:r>
                  <a:rPr lang="en-IE" sz="2800" b="0" kern="0" dirty="0" smtClean="0">
                    <a:effectLst/>
                  </a:rPr>
                  <a:t>Simplifying Surds</a:t>
                </a:r>
                <a:endParaRPr lang="en-IE" sz="2800" b="0" kern="0" dirty="0">
                  <a:effectLst/>
                </a:endParaRPr>
              </a:p>
              <a:p>
                <a:pPr marL="457200" indent="-457200" algn="l">
                  <a:buFont typeface="Arial" panose="020B0604020202020204" pitchFamily="34" charset="0"/>
                  <a:buChar char="•"/>
                </a:pPr>
                <a:endParaRPr lang="en-IE" sz="2800" b="0" kern="0" dirty="0">
                  <a:effectLst/>
                </a:endParaRPr>
              </a:p>
              <a:p>
                <a:pPr marL="457200" indent="-457200" algn="l">
                  <a:buFont typeface="Arial" panose="020B0604020202020204" pitchFamily="34" charset="0"/>
                  <a:buChar char="•"/>
                </a:pPr>
                <a:endParaRPr lang="en-IE" sz="2800" b="0" kern="0" dirty="0" smtClean="0">
                  <a:effectLst/>
                </a:endParaRPr>
              </a:p>
              <a:p>
                <a:pPr algn="l"/>
                <a:endParaRPr lang="en-IE" sz="2800" b="0" kern="0" dirty="0" smtClean="0">
                  <a:effectLst/>
                </a:endParaRPr>
              </a:p>
              <a:p>
                <a:pPr algn="l"/>
                <a:endParaRPr lang="en-IE" sz="2800" b="0" kern="0" dirty="0">
                  <a:effectLst/>
                </a:endParaRPr>
              </a:p>
            </p:txBody>
          </p:sp>
        </mc:Choice>
        <mc:Fallback xmlns="">
          <p:sp>
            <p:nvSpPr>
              <p:cNvPr id="4" name="Title 4"/>
              <p:cNvSpPr txBox="1">
                <a:spLocks noRot="1" noChangeAspect="1" noMove="1" noResize="1" noEditPoints="1" noAdjustHandles="1" noChangeArrowheads="1" noChangeShapeType="1" noTextEdit="1"/>
              </p:cNvSpPr>
              <p:nvPr/>
            </p:nvSpPr>
            <p:spPr bwMode="auto">
              <a:xfrm>
                <a:off x="276552" y="1011917"/>
                <a:ext cx="8635899" cy="5519511"/>
              </a:xfrm>
              <a:prstGeom prst="rect">
                <a:avLst/>
              </a:prstGeom>
              <a:blipFill rotWithShape="1">
                <a:blip r:embed="rId3"/>
                <a:stretch>
                  <a:fillRect/>
                </a:stretch>
              </a:blipFill>
              <a:ln w="60325">
                <a:solidFill>
                  <a:srgbClr val="000000"/>
                </a:solidFill>
                <a:miter lim="800000"/>
                <a:headEnd/>
                <a:tailEnd/>
              </a:ln>
              <a:effectLst>
                <a:outerShdw blurRad="50800" dist="38100" dir="2700000" algn="tl" rotWithShape="0">
                  <a:prstClr val="black">
                    <a:alpha val="40000"/>
                  </a:prstClr>
                </a:outerShdw>
              </a:effectLst>
              <a:extLst/>
            </p:spPr>
            <p:txBody>
              <a:bodyPr/>
              <a:lstStyle/>
              <a:p>
                <a:r>
                  <a:rPr lang="en-IE">
                    <a:noFill/>
                  </a:rPr>
                  <a:t> </a:t>
                </a:r>
              </a:p>
            </p:txBody>
          </p:sp>
        </mc:Fallback>
      </mc:AlternateContent>
      <p:sp>
        <p:nvSpPr>
          <p:cNvPr id="5" name="Title 4"/>
          <p:cNvSpPr txBox="1">
            <a:spLocks/>
          </p:cNvSpPr>
          <p:nvPr/>
        </p:nvSpPr>
        <p:spPr bwMode="auto">
          <a:xfrm>
            <a:off x="909802" y="28753"/>
            <a:ext cx="8136000" cy="648000"/>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2400" b="1">
                <a:solidFill>
                  <a:schemeClr val="tx1"/>
                </a:solidFill>
                <a:effectLst>
                  <a:outerShdw blurRad="38100" dist="38100" dir="2700000" algn="tl">
                    <a:srgbClr val="000000">
                      <a:alpha val="43137"/>
                    </a:srgbClr>
                  </a:outerShdw>
                </a:effectLst>
                <a:latin typeface="Century Gothic" pitchFamily="34" charset="0"/>
                <a:ea typeface="+mj-ea"/>
                <a:cs typeface="+mj-cs"/>
              </a:defRPr>
            </a:lvl1pPr>
            <a:lvl2pPr algn="l" rtl="0" eaLnBrk="1" fontAlgn="base" hangingPunct="1">
              <a:spcBef>
                <a:spcPct val="0"/>
              </a:spcBef>
              <a:spcAft>
                <a:spcPct val="0"/>
              </a:spcAft>
              <a:defRPr sz="1400" b="1">
                <a:solidFill>
                  <a:schemeClr val="tx2"/>
                </a:solidFill>
                <a:latin typeface="Tahoma" pitchFamily="34" charset="0"/>
              </a:defRPr>
            </a:lvl2pPr>
            <a:lvl3pPr algn="l" rtl="0" eaLnBrk="1" fontAlgn="base" hangingPunct="1">
              <a:spcBef>
                <a:spcPct val="0"/>
              </a:spcBef>
              <a:spcAft>
                <a:spcPct val="0"/>
              </a:spcAft>
              <a:defRPr sz="1400" b="1">
                <a:solidFill>
                  <a:schemeClr val="tx2"/>
                </a:solidFill>
                <a:latin typeface="Tahoma" pitchFamily="34" charset="0"/>
              </a:defRPr>
            </a:lvl3pPr>
            <a:lvl4pPr algn="l" rtl="0" eaLnBrk="1" fontAlgn="base" hangingPunct="1">
              <a:spcBef>
                <a:spcPct val="0"/>
              </a:spcBef>
              <a:spcAft>
                <a:spcPct val="0"/>
              </a:spcAft>
              <a:defRPr sz="1400" b="1">
                <a:solidFill>
                  <a:schemeClr val="tx2"/>
                </a:solidFill>
                <a:latin typeface="Tahoma" pitchFamily="34" charset="0"/>
              </a:defRPr>
            </a:lvl4pPr>
            <a:lvl5pPr algn="l" rtl="0" eaLnBrk="1" fontAlgn="base" hangingPunct="1">
              <a:spcBef>
                <a:spcPct val="0"/>
              </a:spcBef>
              <a:spcAft>
                <a:spcPct val="0"/>
              </a:spcAft>
              <a:defRPr sz="1400" b="1">
                <a:solidFill>
                  <a:schemeClr val="tx2"/>
                </a:solidFill>
                <a:latin typeface="Tahoma" pitchFamily="34" charset="0"/>
              </a:defRPr>
            </a:lvl5pPr>
            <a:lvl6pPr marL="457200" algn="ctr" rtl="0" eaLnBrk="1" fontAlgn="base" hangingPunct="1">
              <a:spcBef>
                <a:spcPct val="0"/>
              </a:spcBef>
              <a:spcAft>
                <a:spcPct val="0"/>
              </a:spcAft>
              <a:defRPr sz="1600" b="1">
                <a:solidFill>
                  <a:schemeClr val="tx2"/>
                </a:solidFill>
                <a:latin typeface="Tahoma" pitchFamily="34" charset="0"/>
              </a:defRPr>
            </a:lvl6pPr>
            <a:lvl7pPr marL="914400" algn="ctr" rtl="0" eaLnBrk="1" fontAlgn="base" hangingPunct="1">
              <a:spcBef>
                <a:spcPct val="0"/>
              </a:spcBef>
              <a:spcAft>
                <a:spcPct val="0"/>
              </a:spcAft>
              <a:defRPr sz="1600" b="1">
                <a:solidFill>
                  <a:schemeClr val="tx2"/>
                </a:solidFill>
                <a:latin typeface="Tahoma" pitchFamily="34" charset="0"/>
              </a:defRPr>
            </a:lvl7pPr>
            <a:lvl8pPr marL="1371600" algn="ctr" rtl="0" eaLnBrk="1" fontAlgn="base" hangingPunct="1">
              <a:spcBef>
                <a:spcPct val="0"/>
              </a:spcBef>
              <a:spcAft>
                <a:spcPct val="0"/>
              </a:spcAft>
              <a:defRPr sz="1600" b="1">
                <a:solidFill>
                  <a:schemeClr val="tx2"/>
                </a:solidFill>
                <a:latin typeface="Tahoma" pitchFamily="34" charset="0"/>
              </a:defRPr>
            </a:lvl8pPr>
            <a:lvl9pPr marL="1828800" algn="ctr" rtl="0" eaLnBrk="1" fontAlgn="base" hangingPunct="1">
              <a:spcBef>
                <a:spcPct val="0"/>
              </a:spcBef>
              <a:spcAft>
                <a:spcPct val="0"/>
              </a:spcAft>
              <a:defRPr sz="1600" b="1">
                <a:solidFill>
                  <a:schemeClr val="tx2"/>
                </a:solidFill>
                <a:latin typeface="Tahoma" pitchFamily="34" charset="0"/>
              </a:defRPr>
            </a:lvl9pPr>
          </a:lstStyle>
          <a:p>
            <a:r>
              <a:rPr lang="en-IE" sz="3200" u="sng" kern="0" dirty="0" smtClean="0"/>
              <a:t>An Appreciation for students</a:t>
            </a:r>
            <a:endParaRPr lang="en-IE" sz="3200" u="sng" kern="0" dirty="0"/>
          </a:p>
        </p:txBody>
      </p:sp>
    </p:spTree>
    <p:extLst>
      <p:ext uri="{BB962C8B-B14F-4D97-AF65-F5344CB8AC3E}">
        <p14:creationId xmlns:p14="http://schemas.microsoft.com/office/powerpoint/2010/main" val="803293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6076" y="3585592"/>
            <a:ext cx="3988394" cy="3271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01501" y="794420"/>
            <a:ext cx="8496944" cy="2677656"/>
          </a:xfrm>
          <a:prstGeom prst="rect">
            <a:avLst/>
          </a:prstGeom>
          <a:solidFill>
            <a:schemeClr val="accent3">
              <a:lumMod val="20000"/>
              <a:lumOff val="80000"/>
            </a:schemeClr>
          </a:solidFill>
          <a:ln w="60325">
            <a:solidFill>
              <a:srgbClr val="0070C0"/>
            </a:solidFill>
          </a:ln>
        </p:spPr>
        <p:txBody>
          <a:bodyPr wrap="square">
            <a:spAutoFit/>
          </a:bodyPr>
          <a:lstStyle/>
          <a:p>
            <a:r>
              <a:rPr lang="en-IE" sz="2800" b="1" i="1" dirty="0">
                <a:solidFill>
                  <a:schemeClr val="accent1"/>
                </a:solidFill>
                <a:latin typeface="Calibri" pitchFamily="34" charset="0"/>
              </a:rPr>
              <a:t>Each step in a science museum's spiral staircase is an isosceles right triangle whose leg matches the hypotenuse of the previous step, as shown in the overhead view of the staircase. If the first step has an area of 0.5 square feet, what is the area of the eleventh step?</a:t>
            </a:r>
          </a:p>
        </p:txBody>
      </p:sp>
      <p:sp>
        <p:nvSpPr>
          <p:cNvPr id="6" name="Title 1"/>
          <p:cNvSpPr txBox="1">
            <a:spLocks/>
          </p:cNvSpPr>
          <p:nvPr/>
        </p:nvSpPr>
        <p:spPr bwMode="auto">
          <a:xfrm>
            <a:off x="123192" y="25233"/>
            <a:ext cx="8853561" cy="648000"/>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2400" b="1">
                <a:solidFill>
                  <a:schemeClr val="tx1"/>
                </a:solidFill>
                <a:effectLst>
                  <a:outerShdw blurRad="38100" dist="38100" dir="2700000" algn="tl">
                    <a:srgbClr val="000000">
                      <a:alpha val="43137"/>
                    </a:srgbClr>
                  </a:outerShdw>
                </a:effectLst>
                <a:latin typeface="Century Gothic" pitchFamily="34" charset="0"/>
                <a:ea typeface="+mj-ea"/>
                <a:cs typeface="+mj-cs"/>
              </a:defRPr>
            </a:lvl1pPr>
            <a:lvl2pPr algn="l" rtl="0" eaLnBrk="1" fontAlgn="base" hangingPunct="1">
              <a:spcBef>
                <a:spcPct val="0"/>
              </a:spcBef>
              <a:spcAft>
                <a:spcPct val="0"/>
              </a:spcAft>
              <a:defRPr sz="1400" b="1">
                <a:solidFill>
                  <a:schemeClr val="tx2"/>
                </a:solidFill>
                <a:latin typeface="Tahoma" pitchFamily="34" charset="0"/>
              </a:defRPr>
            </a:lvl2pPr>
            <a:lvl3pPr algn="l" rtl="0" eaLnBrk="1" fontAlgn="base" hangingPunct="1">
              <a:spcBef>
                <a:spcPct val="0"/>
              </a:spcBef>
              <a:spcAft>
                <a:spcPct val="0"/>
              </a:spcAft>
              <a:defRPr sz="1400" b="1">
                <a:solidFill>
                  <a:schemeClr val="tx2"/>
                </a:solidFill>
                <a:latin typeface="Tahoma" pitchFamily="34" charset="0"/>
              </a:defRPr>
            </a:lvl3pPr>
            <a:lvl4pPr algn="l" rtl="0" eaLnBrk="1" fontAlgn="base" hangingPunct="1">
              <a:spcBef>
                <a:spcPct val="0"/>
              </a:spcBef>
              <a:spcAft>
                <a:spcPct val="0"/>
              </a:spcAft>
              <a:defRPr sz="1400" b="1">
                <a:solidFill>
                  <a:schemeClr val="tx2"/>
                </a:solidFill>
                <a:latin typeface="Tahoma" pitchFamily="34" charset="0"/>
              </a:defRPr>
            </a:lvl4pPr>
            <a:lvl5pPr algn="l" rtl="0" eaLnBrk="1" fontAlgn="base" hangingPunct="1">
              <a:spcBef>
                <a:spcPct val="0"/>
              </a:spcBef>
              <a:spcAft>
                <a:spcPct val="0"/>
              </a:spcAft>
              <a:defRPr sz="1400" b="1">
                <a:solidFill>
                  <a:schemeClr val="tx2"/>
                </a:solidFill>
                <a:latin typeface="Tahoma" pitchFamily="34" charset="0"/>
              </a:defRPr>
            </a:lvl5pPr>
            <a:lvl6pPr marL="457200" algn="ctr" rtl="0" eaLnBrk="1" fontAlgn="base" hangingPunct="1">
              <a:spcBef>
                <a:spcPct val="0"/>
              </a:spcBef>
              <a:spcAft>
                <a:spcPct val="0"/>
              </a:spcAft>
              <a:defRPr sz="1600" b="1">
                <a:solidFill>
                  <a:schemeClr val="tx2"/>
                </a:solidFill>
                <a:latin typeface="Tahoma" pitchFamily="34" charset="0"/>
              </a:defRPr>
            </a:lvl6pPr>
            <a:lvl7pPr marL="914400" algn="ctr" rtl="0" eaLnBrk="1" fontAlgn="base" hangingPunct="1">
              <a:spcBef>
                <a:spcPct val="0"/>
              </a:spcBef>
              <a:spcAft>
                <a:spcPct val="0"/>
              </a:spcAft>
              <a:defRPr sz="1600" b="1">
                <a:solidFill>
                  <a:schemeClr val="tx2"/>
                </a:solidFill>
                <a:latin typeface="Tahoma" pitchFamily="34" charset="0"/>
              </a:defRPr>
            </a:lvl7pPr>
            <a:lvl8pPr marL="1371600" algn="ctr" rtl="0" eaLnBrk="1" fontAlgn="base" hangingPunct="1">
              <a:spcBef>
                <a:spcPct val="0"/>
              </a:spcBef>
              <a:spcAft>
                <a:spcPct val="0"/>
              </a:spcAft>
              <a:defRPr sz="1600" b="1">
                <a:solidFill>
                  <a:schemeClr val="tx2"/>
                </a:solidFill>
                <a:latin typeface="Tahoma" pitchFamily="34" charset="0"/>
              </a:defRPr>
            </a:lvl8pPr>
            <a:lvl9pPr marL="1828800" algn="ctr" rtl="0" eaLnBrk="1" fontAlgn="base" hangingPunct="1">
              <a:spcBef>
                <a:spcPct val="0"/>
              </a:spcBef>
              <a:spcAft>
                <a:spcPct val="0"/>
              </a:spcAft>
              <a:defRPr sz="1600" b="1">
                <a:solidFill>
                  <a:schemeClr val="tx2"/>
                </a:solidFill>
                <a:latin typeface="Tahoma" pitchFamily="34" charset="0"/>
              </a:defRPr>
            </a:lvl9pPr>
          </a:lstStyle>
          <a:p>
            <a:r>
              <a:rPr lang="en-IE" sz="3200" u="sng" kern="0" dirty="0" smtClean="0"/>
              <a:t>Spiral Staircase Problem</a:t>
            </a:r>
            <a:endParaRPr lang="en-IE" sz="3200" u="sng" kern="0" dirty="0"/>
          </a:p>
        </p:txBody>
      </p:sp>
      <mc:AlternateContent xmlns:mc="http://schemas.openxmlformats.org/markup-compatibility/2006" xmlns:a14="http://schemas.microsoft.com/office/drawing/2010/main">
        <mc:Choice Requires="a14">
          <p:sp>
            <p:nvSpPr>
              <p:cNvPr id="2" name="TextBox 1"/>
              <p:cNvSpPr txBox="1"/>
              <p:nvPr/>
            </p:nvSpPr>
            <p:spPr>
              <a:xfrm>
                <a:off x="5367752" y="3887510"/>
                <a:ext cx="3687548" cy="1562479"/>
              </a:xfrm>
              <a:prstGeom prst="rect">
                <a:avLst/>
              </a:prstGeom>
              <a:solidFill>
                <a:schemeClr val="accent3">
                  <a:lumMod val="20000"/>
                  <a:lumOff val="80000"/>
                </a:schemeClr>
              </a:solidFill>
              <a:ln w="47625">
                <a:solidFill>
                  <a:srgbClr val="0070C0"/>
                </a:solidFill>
              </a:ln>
            </p:spPr>
            <p:txBody>
              <a:bodyPr wrap="none" rtlCol="0">
                <a:spAutoFit/>
              </a:bodyPr>
              <a:lstStyle/>
              <a:p>
                <a:pPr algn="ctr"/>
                <a:r>
                  <a:rPr lang="en-IE" sz="2800" b="1" u="sng" dirty="0" smtClean="0">
                    <a:solidFill>
                      <a:srgbClr val="0070C0"/>
                    </a:solidFill>
                    <a:latin typeface="Cambria" panose="02040503050406030204" pitchFamily="18" charset="0"/>
                  </a:rPr>
                  <a:t>Prior Knowledge</a:t>
                </a:r>
              </a:p>
              <a:p>
                <a:endParaRPr lang="en-IE" sz="2800" b="1" u="sng" dirty="0">
                  <a:solidFill>
                    <a:srgbClr val="0070C0"/>
                  </a:solidFill>
                  <a:latin typeface="Cambria" panose="02040503050406030204" pitchFamily="18" charset="0"/>
                </a:endParaRPr>
              </a:p>
              <a:p>
                <a:r>
                  <a:rPr lang="en-IE" sz="2800" dirty="0" smtClean="0">
                    <a:solidFill>
                      <a:srgbClr val="0070C0"/>
                    </a:solidFill>
                    <a:latin typeface="Cambria" panose="02040503050406030204" pitchFamily="18" charset="0"/>
                  </a:rPr>
                  <a:t>Area of a triangle= </a:t>
                </a:r>
                <a14:m>
                  <m:oMath xmlns:m="http://schemas.openxmlformats.org/officeDocument/2006/math">
                    <m:f>
                      <m:fPr>
                        <m:ctrlPr>
                          <a:rPr lang="en-IE" sz="2800" i="1" smtClean="0">
                            <a:solidFill>
                              <a:srgbClr val="0070C0"/>
                            </a:solidFill>
                            <a:latin typeface="Cambria Math" panose="02040503050406030204" pitchFamily="18" charset="0"/>
                          </a:rPr>
                        </m:ctrlPr>
                      </m:fPr>
                      <m:num>
                        <m:r>
                          <a:rPr lang="en-IE" sz="2800" b="0" i="1" smtClean="0">
                            <a:solidFill>
                              <a:srgbClr val="0070C0"/>
                            </a:solidFill>
                            <a:latin typeface="Cambria Math"/>
                          </a:rPr>
                          <m:t>1</m:t>
                        </m:r>
                      </m:num>
                      <m:den>
                        <m:r>
                          <a:rPr lang="en-IE" sz="2800" b="0" i="1" smtClean="0">
                            <a:solidFill>
                              <a:srgbClr val="0070C0"/>
                            </a:solidFill>
                            <a:latin typeface="Cambria Math"/>
                          </a:rPr>
                          <m:t>2</m:t>
                        </m:r>
                      </m:den>
                    </m:f>
                  </m:oMath>
                </a14:m>
                <a:r>
                  <a:rPr lang="en-IE" sz="2800" dirty="0" smtClean="0">
                    <a:solidFill>
                      <a:srgbClr val="0070C0"/>
                    </a:solidFill>
                    <a:latin typeface="Cambria" panose="02040503050406030204" pitchFamily="18" charset="0"/>
                  </a:rPr>
                  <a:t> ah</a:t>
                </a:r>
              </a:p>
            </p:txBody>
          </p:sp>
        </mc:Choice>
        <mc:Fallback xmlns="">
          <p:sp>
            <p:nvSpPr>
              <p:cNvPr id="2" name="TextBox 1"/>
              <p:cNvSpPr txBox="1">
                <a:spLocks noRot="1" noChangeAspect="1" noMove="1" noResize="1" noEditPoints="1" noAdjustHandles="1" noChangeArrowheads="1" noChangeShapeType="1" noTextEdit="1"/>
              </p:cNvSpPr>
              <p:nvPr/>
            </p:nvSpPr>
            <p:spPr>
              <a:xfrm>
                <a:off x="5367752" y="3887510"/>
                <a:ext cx="3687548" cy="1562479"/>
              </a:xfrm>
              <a:prstGeom prst="rect">
                <a:avLst/>
              </a:prstGeom>
              <a:blipFill rotWithShape="1">
                <a:blip r:embed="rId4"/>
                <a:stretch>
                  <a:fillRect l="-2778" t="-2273" r="-1797" b="-2273"/>
                </a:stretch>
              </a:blipFill>
              <a:ln w="47625">
                <a:solidFill>
                  <a:srgbClr val="0070C0"/>
                </a:solidFill>
              </a:ln>
            </p:spPr>
            <p:txBody>
              <a:bodyPr/>
              <a:lstStyle/>
              <a:p>
                <a:r>
                  <a:rPr lang="en-IE">
                    <a:noFill/>
                  </a:rPr>
                  <a:t> </a:t>
                </a:r>
              </a:p>
            </p:txBody>
          </p:sp>
        </mc:Fallback>
      </mc:AlternateContent>
    </p:spTree>
    <p:extLst>
      <p:ext uri="{BB962C8B-B14F-4D97-AF65-F5344CB8AC3E}">
        <p14:creationId xmlns:p14="http://schemas.microsoft.com/office/powerpoint/2010/main" val="995089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Title 1"/>
          <p:cNvSpPr txBox="1">
            <a:spLocks/>
          </p:cNvSpPr>
          <p:nvPr/>
        </p:nvSpPr>
        <p:spPr bwMode="auto">
          <a:xfrm>
            <a:off x="123192" y="44283"/>
            <a:ext cx="8853561" cy="648000"/>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2400" b="1">
                <a:solidFill>
                  <a:schemeClr val="tx1"/>
                </a:solidFill>
                <a:effectLst>
                  <a:outerShdw blurRad="38100" dist="38100" dir="2700000" algn="tl">
                    <a:srgbClr val="000000">
                      <a:alpha val="43137"/>
                    </a:srgbClr>
                  </a:outerShdw>
                </a:effectLst>
                <a:latin typeface="Century Gothic" pitchFamily="34" charset="0"/>
                <a:ea typeface="+mj-ea"/>
                <a:cs typeface="+mj-cs"/>
              </a:defRPr>
            </a:lvl1pPr>
            <a:lvl2pPr algn="l" rtl="0" eaLnBrk="1" fontAlgn="base" hangingPunct="1">
              <a:spcBef>
                <a:spcPct val="0"/>
              </a:spcBef>
              <a:spcAft>
                <a:spcPct val="0"/>
              </a:spcAft>
              <a:defRPr sz="1400" b="1">
                <a:solidFill>
                  <a:schemeClr val="tx2"/>
                </a:solidFill>
                <a:latin typeface="Tahoma" pitchFamily="34" charset="0"/>
              </a:defRPr>
            </a:lvl2pPr>
            <a:lvl3pPr algn="l" rtl="0" eaLnBrk="1" fontAlgn="base" hangingPunct="1">
              <a:spcBef>
                <a:spcPct val="0"/>
              </a:spcBef>
              <a:spcAft>
                <a:spcPct val="0"/>
              </a:spcAft>
              <a:defRPr sz="1400" b="1">
                <a:solidFill>
                  <a:schemeClr val="tx2"/>
                </a:solidFill>
                <a:latin typeface="Tahoma" pitchFamily="34" charset="0"/>
              </a:defRPr>
            </a:lvl3pPr>
            <a:lvl4pPr algn="l" rtl="0" eaLnBrk="1" fontAlgn="base" hangingPunct="1">
              <a:spcBef>
                <a:spcPct val="0"/>
              </a:spcBef>
              <a:spcAft>
                <a:spcPct val="0"/>
              </a:spcAft>
              <a:defRPr sz="1400" b="1">
                <a:solidFill>
                  <a:schemeClr val="tx2"/>
                </a:solidFill>
                <a:latin typeface="Tahoma" pitchFamily="34" charset="0"/>
              </a:defRPr>
            </a:lvl4pPr>
            <a:lvl5pPr algn="l" rtl="0" eaLnBrk="1" fontAlgn="base" hangingPunct="1">
              <a:spcBef>
                <a:spcPct val="0"/>
              </a:spcBef>
              <a:spcAft>
                <a:spcPct val="0"/>
              </a:spcAft>
              <a:defRPr sz="1400" b="1">
                <a:solidFill>
                  <a:schemeClr val="tx2"/>
                </a:solidFill>
                <a:latin typeface="Tahoma" pitchFamily="34" charset="0"/>
              </a:defRPr>
            </a:lvl5pPr>
            <a:lvl6pPr marL="457200" algn="ctr" rtl="0" eaLnBrk="1" fontAlgn="base" hangingPunct="1">
              <a:spcBef>
                <a:spcPct val="0"/>
              </a:spcBef>
              <a:spcAft>
                <a:spcPct val="0"/>
              </a:spcAft>
              <a:defRPr sz="1600" b="1">
                <a:solidFill>
                  <a:schemeClr val="tx2"/>
                </a:solidFill>
                <a:latin typeface="Tahoma" pitchFamily="34" charset="0"/>
              </a:defRPr>
            </a:lvl6pPr>
            <a:lvl7pPr marL="914400" algn="ctr" rtl="0" eaLnBrk="1" fontAlgn="base" hangingPunct="1">
              <a:spcBef>
                <a:spcPct val="0"/>
              </a:spcBef>
              <a:spcAft>
                <a:spcPct val="0"/>
              </a:spcAft>
              <a:defRPr sz="1600" b="1">
                <a:solidFill>
                  <a:schemeClr val="tx2"/>
                </a:solidFill>
                <a:latin typeface="Tahoma" pitchFamily="34" charset="0"/>
              </a:defRPr>
            </a:lvl7pPr>
            <a:lvl8pPr marL="1371600" algn="ctr" rtl="0" eaLnBrk="1" fontAlgn="base" hangingPunct="1">
              <a:spcBef>
                <a:spcPct val="0"/>
              </a:spcBef>
              <a:spcAft>
                <a:spcPct val="0"/>
              </a:spcAft>
              <a:defRPr sz="1600" b="1">
                <a:solidFill>
                  <a:schemeClr val="tx2"/>
                </a:solidFill>
                <a:latin typeface="Tahoma" pitchFamily="34" charset="0"/>
              </a:defRPr>
            </a:lvl8pPr>
            <a:lvl9pPr marL="1828800" algn="ctr" rtl="0" eaLnBrk="1" fontAlgn="base" hangingPunct="1">
              <a:spcBef>
                <a:spcPct val="0"/>
              </a:spcBef>
              <a:spcAft>
                <a:spcPct val="0"/>
              </a:spcAft>
              <a:defRPr sz="1600" b="1">
                <a:solidFill>
                  <a:schemeClr val="tx2"/>
                </a:solidFill>
                <a:latin typeface="Tahoma" pitchFamily="34" charset="0"/>
              </a:defRPr>
            </a:lvl9pPr>
          </a:lstStyle>
          <a:p>
            <a:r>
              <a:rPr lang="en-IE" sz="3200" u="sng" kern="0" dirty="0" smtClean="0"/>
              <a:t>Solution</a:t>
            </a:r>
            <a:endParaRPr lang="en-IE" sz="3200" u="sng" kern="0" dirty="0"/>
          </a:p>
        </p:txBody>
      </p:sp>
      <p:sp>
        <p:nvSpPr>
          <p:cNvPr id="4" name="TextBox 3"/>
          <p:cNvSpPr txBox="1"/>
          <p:nvPr/>
        </p:nvSpPr>
        <p:spPr>
          <a:xfrm>
            <a:off x="250405" y="921211"/>
            <a:ext cx="1269515" cy="584775"/>
          </a:xfrm>
          <a:prstGeom prst="rect">
            <a:avLst/>
          </a:prstGeom>
          <a:solidFill>
            <a:schemeClr val="accent3">
              <a:lumMod val="20000"/>
              <a:lumOff val="80000"/>
            </a:schemeClr>
          </a:solidFill>
          <a:ln w="60325">
            <a:solidFill>
              <a:schemeClr val="tx1"/>
            </a:solidFill>
          </a:ln>
        </p:spPr>
        <p:txBody>
          <a:bodyPr wrap="none" rtlCol="0">
            <a:spAutoFit/>
          </a:bodyPr>
          <a:lstStyle/>
          <a:p>
            <a:pPr algn="ctr"/>
            <a:r>
              <a:rPr lang="en-IE" sz="3200" dirty="0" smtClean="0">
                <a:solidFill>
                  <a:srgbClr val="00B050"/>
                </a:solidFill>
                <a:latin typeface="Cambria Math"/>
              </a:rPr>
              <a:t>Step 1</a:t>
            </a:r>
          </a:p>
        </p:txBody>
      </p:sp>
      <mc:AlternateContent xmlns:mc="http://schemas.openxmlformats.org/markup-compatibility/2006" xmlns:a14="http://schemas.microsoft.com/office/drawing/2010/main">
        <mc:Choice Requires="a14">
          <p:sp>
            <p:nvSpPr>
              <p:cNvPr id="5" name="TextBox 4"/>
              <p:cNvSpPr txBox="1"/>
              <p:nvPr/>
            </p:nvSpPr>
            <p:spPr>
              <a:xfrm>
                <a:off x="42885" y="1741716"/>
                <a:ext cx="2207656" cy="1982659"/>
              </a:xfrm>
              <a:prstGeom prst="rect">
                <a:avLst/>
              </a:prstGeom>
              <a:noFill/>
              <a:ln w="60325">
                <a:noFill/>
              </a:ln>
            </p:spPr>
            <p:txBody>
              <a:bodyPr wrap="none" rtlCol="0">
                <a:spAutoFit/>
              </a:bodyPr>
              <a:lstStyle/>
              <a:p>
                <a:pPr algn="ctr"/>
                <a14:m>
                  <m:oMath xmlns:m="http://schemas.openxmlformats.org/officeDocument/2006/math">
                    <m:f>
                      <m:fPr>
                        <m:ctrlPr>
                          <a:rPr lang="en-IE" sz="3600" i="1" smtClean="0">
                            <a:solidFill>
                              <a:srgbClr val="00B050"/>
                            </a:solidFill>
                            <a:latin typeface="Cambria Math" panose="02040503050406030204" pitchFamily="18" charset="0"/>
                          </a:rPr>
                        </m:ctrlPr>
                      </m:fPr>
                      <m:num>
                        <m:r>
                          <a:rPr lang="en-IE" sz="3600" b="0" i="1" smtClean="0">
                            <a:solidFill>
                              <a:srgbClr val="00B050"/>
                            </a:solidFill>
                            <a:latin typeface="Cambria Math"/>
                          </a:rPr>
                          <m:t>1</m:t>
                        </m:r>
                      </m:num>
                      <m:den>
                        <m:r>
                          <a:rPr lang="en-IE" sz="3600" b="0" i="1" smtClean="0">
                            <a:solidFill>
                              <a:srgbClr val="00B050"/>
                            </a:solidFill>
                            <a:latin typeface="Cambria Math"/>
                          </a:rPr>
                          <m:t>2</m:t>
                        </m:r>
                      </m:den>
                    </m:f>
                  </m:oMath>
                </a14:m>
                <a:r>
                  <a:rPr lang="en-IE" sz="3600" dirty="0" smtClean="0">
                    <a:solidFill>
                      <a:srgbClr val="00B050"/>
                    </a:solidFill>
                    <a:latin typeface="Cambria Math"/>
                  </a:rPr>
                  <a:t> a b= </a:t>
                </a:r>
                <a14:m>
                  <m:oMath xmlns:m="http://schemas.openxmlformats.org/officeDocument/2006/math">
                    <m:f>
                      <m:fPr>
                        <m:ctrlPr>
                          <a:rPr lang="en-IE" sz="3600" i="1" smtClean="0">
                            <a:solidFill>
                              <a:srgbClr val="00B050"/>
                            </a:solidFill>
                            <a:latin typeface="Cambria Math" panose="02040503050406030204" pitchFamily="18" charset="0"/>
                          </a:rPr>
                        </m:ctrlPr>
                      </m:fPr>
                      <m:num>
                        <m:r>
                          <a:rPr lang="en-IE" sz="3600" b="0" i="1" smtClean="0">
                            <a:solidFill>
                              <a:srgbClr val="00B050"/>
                            </a:solidFill>
                            <a:latin typeface="Cambria Math"/>
                          </a:rPr>
                          <m:t>1</m:t>
                        </m:r>
                      </m:num>
                      <m:den>
                        <m:r>
                          <a:rPr lang="en-IE" sz="3600" b="0" i="1" smtClean="0">
                            <a:solidFill>
                              <a:srgbClr val="00B050"/>
                            </a:solidFill>
                            <a:latin typeface="Cambria Math"/>
                          </a:rPr>
                          <m:t>2</m:t>
                        </m:r>
                      </m:den>
                    </m:f>
                  </m:oMath>
                </a14:m>
                <a:endParaRPr lang="en-IE" sz="3600" dirty="0" smtClean="0">
                  <a:solidFill>
                    <a:srgbClr val="00B050"/>
                  </a:solidFill>
                  <a:latin typeface="Cambria Math"/>
                </a:endParaRPr>
              </a:p>
              <a:p>
                <a:r>
                  <a:rPr lang="en-IE" sz="3600" dirty="0" smtClean="0">
                    <a:solidFill>
                      <a:srgbClr val="00B050"/>
                    </a:solidFill>
                    <a:latin typeface="Cambria Math"/>
                  </a:rPr>
                  <a:t>      a² = 1</a:t>
                </a:r>
              </a:p>
              <a:p>
                <a:pPr/>
                <a14:m>
                  <m:oMathPara xmlns:m="http://schemas.openxmlformats.org/officeDocument/2006/math">
                    <m:oMathParaPr>
                      <m:jc m:val="centerGroup"/>
                    </m:oMathParaPr>
                    <m:oMath xmlns:m="http://schemas.openxmlformats.org/officeDocument/2006/math">
                      <m:r>
                        <a:rPr lang="en-IE" sz="3600" i="1" smtClean="0">
                          <a:solidFill>
                            <a:srgbClr val="00B050"/>
                          </a:solidFill>
                          <a:latin typeface="Cambria Math"/>
                        </a:rPr>
                        <m:t>⇒</m:t>
                      </m:r>
                      <m:r>
                        <a:rPr lang="en-IE" sz="3600" b="0" i="1" smtClean="0">
                          <a:solidFill>
                            <a:srgbClr val="00B050"/>
                          </a:solidFill>
                          <a:latin typeface="Cambria Math"/>
                        </a:rPr>
                        <m:t>𝑎</m:t>
                      </m:r>
                      <m:r>
                        <a:rPr lang="en-IE" sz="3600" b="0" i="1" smtClean="0">
                          <a:solidFill>
                            <a:srgbClr val="00B050"/>
                          </a:solidFill>
                          <a:latin typeface="Cambria Math"/>
                        </a:rPr>
                        <m:t>=1</m:t>
                      </m:r>
                    </m:oMath>
                  </m:oMathPara>
                </a14:m>
                <a:endParaRPr lang="en-IE" sz="3600" dirty="0" smtClean="0">
                  <a:solidFill>
                    <a:srgbClr val="00B050"/>
                  </a:solidFill>
                  <a:latin typeface="Cambria Math"/>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2885" y="1741716"/>
                <a:ext cx="2207656" cy="1982659"/>
              </a:xfrm>
              <a:prstGeom prst="rect">
                <a:avLst/>
              </a:prstGeom>
              <a:blipFill rotWithShape="1">
                <a:blip r:embed="rId3"/>
                <a:stretch>
                  <a:fillRect/>
                </a:stretch>
              </a:blipFill>
              <a:ln w="60325">
                <a:noFill/>
              </a:ln>
            </p:spPr>
            <p:txBody>
              <a:bodyPr/>
              <a:lstStyle/>
              <a:p>
                <a:r>
                  <a:rPr lang="en-IE">
                    <a:noFill/>
                  </a:rPr>
                  <a:t> </a:t>
                </a:r>
              </a:p>
            </p:txBody>
          </p:sp>
        </mc:Fallback>
      </mc:AlternateContent>
      <p:sp>
        <p:nvSpPr>
          <p:cNvPr id="7" name="TextBox 6"/>
          <p:cNvSpPr txBox="1"/>
          <p:nvPr/>
        </p:nvSpPr>
        <p:spPr>
          <a:xfrm>
            <a:off x="686229" y="4949358"/>
            <a:ext cx="397866" cy="523220"/>
          </a:xfrm>
          <a:prstGeom prst="rect">
            <a:avLst/>
          </a:prstGeom>
          <a:noFill/>
        </p:spPr>
        <p:txBody>
          <a:bodyPr wrap="none" rtlCol="0">
            <a:spAutoFit/>
          </a:bodyPr>
          <a:lstStyle/>
          <a:p>
            <a:r>
              <a:rPr lang="en-IE" sz="2800" b="1" dirty="0">
                <a:solidFill>
                  <a:schemeClr val="accent6"/>
                </a:solidFill>
                <a:latin typeface="Cambria" panose="02040503050406030204" pitchFamily="18" charset="0"/>
              </a:rPr>
              <a:t>1</a:t>
            </a:r>
            <a:endParaRPr lang="en-IE" sz="2800" b="1" dirty="0" smtClean="0">
              <a:solidFill>
                <a:schemeClr val="accent6"/>
              </a:solidFill>
              <a:latin typeface="Cambria" panose="02040503050406030204" pitchFamily="18" charset="0"/>
            </a:endParaRPr>
          </a:p>
        </p:txBody>
      </p:sp>
      <p:sp>
        <p:nvSpPr>
          <p:cNvPr id="8" name="TextBox 7"/>
          <p:cNvSpPr txBox="1"/>
          <p:nvPr/>
        </p:nvSpPr>
        <p:spPr>
          <a:xfrm>
            <a:off x="1425956" y="4227655"/>
            <a:ext cx="397866" cy="523220"/>
          </a:xfrm>
          <a:prstGeom prst="rect">
            <a:avLst/>
          </a:prstGeom>
          <a:noFill/>
        </p:spPr>
        <p:txBody>
          <a:bodyPr wrap="none" rtlCol="0">
            <a:spAutoFit/>
          </a:bodyPr>
          <a:lstStyle/>
          <a:p>
            <a:r>
              <a:rPr lang="en-IE" sz="2800" b="1" dirty="0">
                <a:solidFill>
                  <a:schemeClr val="accent6"/>
                </a:solidFill>
                <a:latin typeface="Cambria" panose="02040503050406030204" pitchFamily="18" charset="0"/>
              </a:rPr>
              <a:t>1</a:t>
            </a:r>
            <a:endParaRPr lang="en-IE" sz="2800" b="1" dirty="0" smtClean="0">
              <a:solidFill>
                <a:schemeClr val="accent6"/>
              </a:solidFill>
              <a:latin typeface="Cambria" panose="02040503050406030204" pitchFamily="18" charset="0"/>
            </a:endParaRPr>
          </a:p>
        </p:txBody>
      </p:sp>
      <p:grpSp>
        <p:nvGrpSpPr>
          <p:cNvPr id="51" name="Group 50"/>
          <p:cNvGrpSpPr/>
          <p:nvPr/>
        </p:nvGrpSpPr>
        <p:grpSpPr>
          <a:xfrm>
            <a:off x="330100" y="3956604"/>
            <a:ext cx="1110123" cy="1065324"/>
            <a:chOff x="330100" y="3956604"/>
            <a:chExt cx="1110123" cy="1065324"/>
          </a:xfrm>
        </p:grpSpPr>
        <p:sp>
          <p:nvSpPr>
            <p:cNvPr id="6" name="Right Triangle 5"/>
            <p:cNvSpPr/>
            <p:nvPr/>
          </p:nvSpPr>
          <p:spPr bwMode="auto">
            <a:xfrm rot="16200000">
              <a:off x="352500" y="3934204"/>
              <a:ext cx="1065324" cy="1110123"/>
            </a:xfrm>
            <a:prstGeom prst="rtTriangle">
              <a:avLst/>
            </a:prstGeom>
            <a:solidFill>
              <a:schemeClr val="accent4">
                <a:lumMod val="20000"/>
                <a:lumOff val="80000"/>
                <a:alpha val="64999"/>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2400" b="0" i="0" u="none" strike="noStrike" cap="none" normalizeH="0" baseline="0" smtClean="0">
                <a:ln>
                  <a:noFill/>
                </a:ln>
                <a:solidFill>
                  <a:schemeClr val="tx1"/>
                </a:solidFill>
                <a:effectLst/>
                <a:latin typeface="Times New Roman" pitchFamily="18" charset="0"/>
              </a:endParaRPr>
            </a:p>
          </p:txBody>
        </p:sp>
        <p:grpSp>
          <p:nvGrpSpPr>
            <p:cNvPr id="9" name="Group 8"/>
            <p:cNvGrpSpPr/>
            <p:nvPr/>
          </p:nvGrpSpPr>
          <p:grpSpPr>
            <a:xfrm>
              <a:off x="1184934" y="4643143"/>
              <a:ext cx="197996" cy="339241"/>
              <a:chOff x="3155326" y="3619567"/>
              <a:chExt cx="197996" cy="339241"/>
            </a:xfrm>
          </p:grpSpPr>
          <p:cxnSp>
            <p:nvCxnSpPr>
              <p:cNvPr id="10" name="Straight Connector 9"/>
              <p:cNvCxnSpPr/>
              <p:nvPr/>
            </p:nvCxnSpPr>
            <p:spPr bwMode="auto">
              <a:xfrm>
                <a:off x="3335828" y="3619567"/>
                <a:ext cx="0" cy="339241"/>
              </a:xfrm>
              <a:prstGeom prst="line">
                <a:avLst/>
              </a:prstGeom>
              <a:solidFill>
                <a:schemeClr val="hlink">
                  <a:alpha val="64999"/>
                </a:schemeClr>
              </a:solidFill>
              <a:ln w="2857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flipH="1">
                <a:off x="3155326" y="3943114"/>
                <a:ext cx="197996" cy="0"/>
              </a:xfrm>
              <a:prstGeom prst="line">
                <a:avLst/>
              </a:prstGeom>
              <a:solidFill>
                <a:schemeClr val="hlink">
                  <a:alpha val="64999"/>
                </a:schemeClr>
              </a:solidFill>
              <a:ln w="28575" cap="flat" cmpd="sng" algn="ctr">
                <a:solidFill>
                  <a:schemeClr val="tx1"/>
                </a:solidFill>
                <a:prstDash val="solid"/>
                <a:round/>
                <a:headEnd type="none" w="med" len="med"/>
                <a:tailEnd type="none" w="med" len="med"/>
              </a:ln>
              <a:effectLst/>
            </p:spPr>
          </p:cxnSp>
        </p:grpSp>
      </p:grpSp>
      <mc:AlternateContent xmlns:mc="http://schemas.openxmlformats.org/markup-compatibility/2006" xmlns:a14="http://schemas.microsoft.com/office/drawing/2010/main">
        <mc:Choice Requires="a14">
          <p:sp>
            <p:nvSpPr>
              <p:cNvPr id="12" name="TextBox 11"/>
              <p:cNvSpPr txBox="1"/>
              <p:nvPr/>
            </p:nvSpPr>
            <p:spPr>
              <a:xfrm>
                <a:off x="391151" y="4086897"/>
                <a:ext cx="638444" cy="50520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sz="2400" b="1" i="1" smtClean="0">
                              <a:solidFill>
                                <a:schemeClr val="accent6"/>
                              </a:solidFill>
                              <a:latin typeface="Cambria Math" panose="02040503050406030204" pitchFamily="18" charset="0"/>
                            </a:rPr>
                          </m:ctrlPr>
                        </m:radPr>
                        <m:deg/>
                        <m:e>
                          <m:r>
                            <a:rPr lang="en-IE" sz="2400" b="1" i="1" smtClean="0">
                              <a:solidFill>
                                <a:schemeClr val="accent6"/>
                              </a:solidFill>
                              <a:latin typeface="Cambria Math"/>
                            </a:rPr>
                            <m:t>𝟐</m:t>
                          </m:r>
                        </m:e>
                      </m:rad>
                    </m:oMath>
                  </m:oMathPara>
                </a14:m>
                <a:endParaRPr lang="en-IE" sz="2400" b="1" dirty="0" smtClean="0">
                  <a:solidFill>
                    <a:schemeClr val="accent6"/>
                  </a:solidFill>
                  <a:latin typeface="Cambria" panose="020405030504060302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391151" y="4086897"/>
                <a:ext cx="638444" cy="505203"/>
              </a:xfrm>
              <a:prstGeom prst="rect">
                <a:avLst/>
              </a:prstGeom>
              <a:blipFill rotWithShape="1">
                <a:blip r:embed="rId4"/>
                <a:stretch>
                  <a:fillRect/>
                </a:stretch>
              </a:blipFill>
            </p:spPr>
            <p:txBody>
              <a:bodyPr/>
              <a:lstStyle/>
              <a:p>
                <a:r>
                  <a:rPr lang="en-IE">
                    <a:noFill/>
                  </a:rPr>
                  <a:t> </a:t>
                </a:r>
              </a:p>
            </p:txBody>
          </p:sp>
        </mc:Fallback>
      </mc:AlternateContent>
      <p:sp>
        <p:nvSpPr>
          <p:cNvPr id="13" name="TextBox 12"/>
          <p:cNvSpPr txBox="1"/>
          <p:nvPr/>
        </p:nvSpPr>
        <p:spPr>
          <a:xfrm>
            <a:off x="2754120" y="920765"/>
            <a:ext cx="1269515" cy="584775"/>
          </a:xfrm>
          <a:prstGeom prst="rect">
            <a:avLst/>
          </a:prstGeom>
          <a:solidFill>
            <a:schemeClr val="accent3">
              <a:lumMod val="20000"/>
              <a:lumOff val="80000"/>
            </a:schemeClr>
          </a:solidFill>
          <a:ln w="60325">
            <a:solidFill>
              <a:schemeClr val="tx1"/>
            </a:solidFill>
          </a:ln>
        </p:spPr>
        <p:txBody>
          <a:bodyPr wrap="none" rtlCol="0">
            <a:spAutoFit/>
          </a:bodyPr>
          <a:lstStyle/>
          <a:p>
            <a:pPr algn="ctr"/>
            <a:r>
              <a:rPr lang="en-IE" sz="3200" dirty="0" smtClean="0">
                <a:solidFill>
                  <a:srgbClr val="00B050"/>
                </a:solidFill>
                <a:latin typeface="Cambria Math"/>
              </a:rPr>
              <a:t>Step 2</a:t>
            </a:r>
          </a:p>
        </p:txBody>
      </p:sp>
      <mc:AlternateContent xmlns:mc="http://schemas.openxmlformats.org/markup-compatibility/2006" xmlns:a14="http://schemas.microsoft.com/office/drawing/2010/main">
        <mc:Choice Requires="a14">
          <p:sp>
            <p:nvSpPr>
              <p:cNvPr id="17" name="TextBox 16"/>
              <p:cNvSpPr txBox="1"/>
              <p:nvPr/>
            </p:nvSpPr>
            <p:spPr>
              <a:xfrm>
                <a:off x="3470641" y="2936241"/>
                <a:ext cx="638444" cy="50520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sz="2400" b="1" i="1" smtClean="0">
                              <a:solidFill>
                                <a:schemeClr val="accent6"/>
                              </a:solidFill>
                              <a:latin typeface="Cambria Math" panose="02040503050406030204" pitchFamily="18" charset="0"/>
                            </a:rPr>
                          </m:ctrlPr>
                        </m:radPr>
                        <m:deg/>
                        <m:e>
                          <m:r>
                            <a:rPr lang="en-IE" sz="2400" b="1" i="1" smtClean="0">
                              <a:solidFill>
                                <a:schemeClr val="accent6"/>
                              </a:solidFill>
                              <a:latin typeface="Cambria Math"/>
                            </a:rPr>
                            <m:t>𝟐</m:t>
                          </m:r>
                        </m:e>
                      </m:rad>
                    </m:oMath>
                  </m:oMathPara>
                </a14:m>
                <a:endParaRPr lang="en-IE" sz="2400" b="1" dirty="0" smtClean="0">
                  <a:solidFill>
                    <a:schemeClr val="accent6"/>
                  </a:solidFill>
                  <a:latin typeface="Cambria" panose="02040503050406030204"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3470641" y="2936241"/>
                <a:ext cx="638444" cy="505203"/>
              </a:xfrm>
              <a:prstGeom prst="rect">
                <a:avLst/>
              </a:prstGeom>
              <a:blipFill rotWithShape="1">
                <a:blip r:embed="rId5"/>
                <a:stretch>
                  <a:fillRect/>
                </a:stretch>
              </a:blipFill>
            </p:spPr>
            <p:txBody>
              <a:bodyPr/>
              <a:lstStyle/>
              <a:p>
                <a:r>
                  <a:rPr lang="en-IE">
                    <a:noFill/>
                  </a:rPr>
                  <a:t> </a:t>
                </a:r>
              </a:p>
            </p:txBody>
          </p:sp>
        </mc:Fallback>
      </mc:AlternateContent>
      <p:grpSp>
        <p:nvGrpSpPr>
          <p:cNvPr id="37" name="Group 36"/>
          <p:cNvGrpSpPr/>
          <p:nvPr/>
        </p:nvGrpSpPr>
        <p:grpSpPr>
          <a:xfrm rot="517424">
            <a:off x="2462900" y="1951109"/>
            <a:ext cx="1452757" cy="1128103"/>
            <a:chOff x="2462900" y="1951109"/>
            <a:chExt cx="1452757" cy="1128103"/>
          </a:xfrm>
        </p:grpSpPr>
        <p:sp>
          <p:nvSpPr>
            <p:cNvPr id="14" name="Right Triangle 13"/>
            <p:cNvSpPr/>
            <p:nvPr/>
          </p:nvSpPr>
          <p:spPr bwMode="auto">
            <a:xfrm rot="13214359">
              <a:off x="2462900" y="1951109"/>
              <a:ext cx="1331190" cy="1128103"/>
            </a:xfrm>
            <a:prstGeom prst="rtTriangle">
              <a:avLst/>
            </a:prstGeom>
            <a:solidFill>
              <a:schemeClr val="accent4">
                <a:lumMod val="20000"/>
                <a:lumOff val="80000"/>
                <a:alpha val="64999"/>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2400" b="0" i="0" u="none" strike="noStrike" cap="none" normalizeH="0" baseline="0" smtClean="0">
                <a:ln>
                  <a:noFill/>
                </a:ln>
                <a:solidFill>
                  <a:schemeClr val="tx1"/>
                </a:solidFill>
                <a:effectLst/>
                <a:latin typeface="Times New Roman" pitchFamily="18" charset="0"/>
              </a:endParaRPr>
            </a:p>
          </p:txBody>
        </p:sp>
        <p:grpSp>
          <p:nvGrpSpPr>
            <p:cNvPr id="18" name="Group 17"/>
            <p:cNvGrpSpPr/>
            <p:nvPr/>
          </p:nvGrpSpPr>
          <p:grpSpPr>
            <a:xfrm rot="18734348">
              <a:off x="3614280" y="2319418"/>
              <a:ext cx="241256" cy="361498"/>
              <a:chOff x="3155326" y="3619567"/>
              <a:chExt cx="197996" cy="339241"/>
            </a:xfrm>
          </p:grpSpPr>
          <p:cxnSp>
            <p:nvCxnSpPr>
              <p:cNvPr id="19" name="Straight Connector 18"/>
              <p:cNvCxnSpPr/>
              <p:nvPr/>
            </p:nvCxnSpPr>
            <p:spPr bwMode="auto">
              <a:xfrm>
                <a:off x="3335828" y="3619567"/>
                <a:ext cx="0" cy="339241"/>
              </a:xfrm>
              <a:prstGeom prst="line">
                <a:avLst/>
              </a:prstGeom>
              <a:solidFill>
                <a:schemeClr val="hlink">
                  <a:alpha val="64999"/>
                </a:schemeClr>
              </a:solidFill>
              <a:ln w="28575"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flipH="1">
                <a:off x="3155326" y="3943114"/>
                <a:ext cx="197996" cy="0"/>
              </a:xfrm>
              <a:prstGeom prst="line">
                <a:avLst/>
              </a:prstGeom>
              <a:solidFill>
                <a:schemeClr val="hlink">
                  <a:alpha val="64999"/>
                </a:schemeClr>
              </a:solidFill>
              <a:ln w="28575" cap="flat" cmpd="sng" algn="ctr">
                <a:solidFill>
                  <a:schemeClr val="tx1"/>
                </a:solidFill>
                <a:prstDash val="solid"/>
                <a:round/>
                <a:headEnd type="none" w="med" len="med"/>
                <a:tailEnd type="none" w="med" len="med"/>
              </a:ln>
              <a:effectLst/>
            </p:spPr>
          </p:cxnSp>
        </p:grpSp>
      </p:grpSp>
      <mc:AlternateContent xmlns:mc="http://schemas.openxmlformats.org/markup-compatibility/2006" xmlns:a14="http://schemas.microsoft.com/office/drawing/2010/main">
        <mc:Choice Requires="a14">
          <p:sp>
            <p:nvSpPr>
              <p:cNvPr id="21" name="TextBox 20"/>
              <p:cNvSpPr txBox="1"/>
              <p:nvPr/>
            </p:nvSpPr>
            <p:spPr>
              <a:xfrm>
                <a:off x="2585953" y="3795037"/>
                <a:ext cx="1826397" cy="874663"/>
              </a:xfrm>
              <a:prstGeom prst="rect">
                <a:avLst/>
              </a:prstGeom>
              <a:noFill/>
              <a:ln w="60325">
                <a:noFill/>
              </a:ln>
            </p:spPr>
            <p:txBody>
              <a:bodyPr wrap="none" rtlCol="0">
                <a:spAutoFit/>
              </a:bodyPr>
              <a:lstStyle/>
              <a:p>
                <a:pPr algn="ctr"/>
                <a14:m>
                  <m:oMath xmlns:m="http://schemas.openxmlformats.org/officeDocument/2006/math">
                    <m:f>
                      <m:fPr>
                        <m:ctrlPr>
                          <a:rPr lang="en-IE" sz="3600" i="1" smtClean="0">
                            <a:solidFill>
                              <a:srgbClr val="00B050"/>
                            </a:solidFill>
                            <a:latin typeface="Cambria Math" panose="02040503050406030204" pitchFamily="18" charset="0"/>
                          </a:rPr>
                        </m:ctrlPr>
                      </m:fPr>
                      <m:num>
                        <m:r>
                          <a:rPr lang="en-IE" sz="3600" b="0" i="1" smtClean="0">
                            <a:solidFill>
                              <a:srgbClr val="00B050"/>
                            </a:solidFill>
                            <a:latin typeface="Cambria Math"/>
                          </a:rPr>
                          <m:t>1</m:t>
                        </m:r>
                      </m:num>
                      <m:den>
                        <m:r>
                          <a:rPr lang="en-IE" sz="3600" b="0" i="1" smtClean="0">
                            <a:solidFill>
                              <a:srgbClr val="00B050"/>
                            </a:solidFill>
                            <a:latin typeface="Cambria Math"/>
                          </a:rPr>
                          <m:t>2</m:t>
                        </m:r>
                      </m:den>
                    </m:f>
                  </m:oMath>
                </a14:m>
                <a:r>
                  <a:rPr lang="en-IE" sz="3600" dirty="0" smtClean="0">
                    <a:solidFill>
                      <a:srgbClr val="00B050"/>
                    </a:solidFill>
                    <a:latin typeface="Cambria Math"/>
                  </a:rPr>
                  <a:t> </a:t>
                </a:r>
                <a14:m>
                  <m:oMath xmlns:m="http://schemas.openxmlformats.org/officeDocument/2006/math">
                    <m:rad>
                      <m:radPr>
                        <m:degHide m:val="on"/>
                        <m:ctrlPr>
                          <a:rPr lang="en-IE" sz="3600" i="1" dirty="0" smtClean="0">
                            <a:solidFill>
                              <a:srgbClr val="00B050"/>
                            </a:solidFill>
                            <a:latin typeface="Cambria Math" panose="02040503050406030204" pitchFamily="18" charset="0"/>
                          </a:rPr>
                        </m:ctrlPr>
                      </m:radPr>
                      <m:deg/>
                      <m:e>
                        <m:r>
                          <a:rPr lang="en-IE" sz="3600" b="0" i="1" dirty="0" smtClean="0">
                            <a:solidFill>
                              <a:srgbClr val="00B050"/>
                            </a:solidFill>
                            <a:latin typeface="Cambria Math"/>
                          </a:rPr>
                          <m:t>2</m:t>
                        </m:r>
                      </m:e>
                    </m:rad>
                  </m:oMath>
                </a14:m>
                <a:r>
                  <a:rPr lang="en-IE" sz="3600" dirty="0" smtClean="0">
                    <a:solidFill>
                      <a:srgbClr val="00B050"/>
                    </a:solidFill>
                    <a:latin typeface="Cambria Math"/>
                  </a:rPr>
                  <a:t>²=1</a:t>
                </a:r>
              </a:p>
            </p:txBody>
          </p:sp>
        </mc:Choice>
        <mc:Fallback xmlns="">
          <p:sp>
            <p:nvSpPr>
              <p:cNvPr id="21" name="TextBox 20"/>
              <p:cNvSpPr txBox="1">
                <a:spLocks noRot="1" noChangeAspect="1" noMove="1" noResize="1" noEditPoints="1" noAdjustHandles="1" noChangeArrowheads="1" noChangeShapeType="1" noTextEdit="1"/>
              </p:cNvSpPr>
              <p:nvPr/>
            </p:nvSpPr>
            <p:spPr>
              <a:xfrm>
                <a:off x="2585953" y="3795037"/>
                <a:ext cx="1826397" cy="874663"/>
              </a:xfrm>
              <a:prstGeom prst="rect">
                <a:avLst/>
              </a:prstGeom>
              <a:blipFill rotWithShape="1">
                <a:blip r:embed="rId6"/>
                <a:stretch>
                  <a:fillRect r="-10000" b="-11189"/>
                </a:stretch>
              </a:blipFill>
              <a:ln w="60325">
                <a:no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3456031" y="1822370"/>
                <a:ext cx="638444" cy="50520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sz="2400" b="1" i="1" smtClean="0">
                              <a:solidFill>
                                <a:schemeClr val="accent6"/>
                              </a:solidFill>
                              <a:latin typeface="Cambria Math" panose="02040503050406030204" pitchFamily="18" charset="0"/>
                            </a:rPr>
                          </m:ctrlPr>
                        </m:radPr>
                        <m:deg/>
                        <m:e>
                          <m:r>
                            <a:rPr lang="en-IE" sz="2400" b="1" i="1" smtClean="0">
                              <a:solidFill>
                                <a:schemeClr val="accent6"/>
                              </a:solidFill>
                              <a:latin typeface="Cambria Math"/>
                            </a:rPr>
                            <m:t>𝟐</m:t>
                          </m:r>
                        </m:e>
                      </m:rad>
                    </m:oMath>
                  </m:oMathPara>
                </a14:m>
                <a:endParaRPr lang="en-IE" sz="2400" b="1" dirty="0" smtClean="0">
                  <a:solidFill>
                    <a:schemeClr val="accent6"/>
                  </a:solidFill>
                  <a:latin typeface="Cambria" panose="02040503050406030204" pitchFamily="18"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3456031" y="1822370"/>
                <a:ext cx="638444" cy="505203"/>
              </a:xfrm>
              <a:prstGeom prst="rect">
                <a:avLst/>
              </a:prstGeom>
              <a:blipFill rotWithShape="1">
                <a:blip r:embed="rId7"/>
                <a:stretch>
                  <a:fillRect/>
                </a:stretch>
              </a:blipFill>
            </p:spPr>
            <p:txBody>
              <a:bodyPr/>
              <a:lstStyle/>
              <a:p>
                <a:r>
                  <a:rPr lang="en-IE">
                    <a:noFill/>
                  </a:rPr>
                  <a:t> </a:t>
                </a:r>
              </a:p>
            </p:txBody>
          </p:sp>
        </mc:Fallback>
      </mc:AlternateContent>
      <p:cxnSp>
        <p:nvCxnSpPr>
          <p:cNvPr id="24" name="Straight Connector 23"/>
          <p:cNvCxnSpPr/>
          <p:nvPr/>
        </p:nvCxnSpPr>
        <p:spPr bwMode="auto">
          <a:xfrm>
            <a:off x="2250541" y="692283"/>
            <a:ext cx="29028" cy="6165717"/>
          </a:xfrm>
          <a:prstGeom prst="line">
            <a:avLst/>
          </a:prstGeom>
          <a:solidFill>
            <a:schemeClr val="hlink">
              <a:alpha val="64999"/>
            </a:schemeClr>
          </a:solidFill>
          <a:ln w="53975" cap="flat" cmpd="sng" algn="ctr">
            <a:solidFill>
              <a:srgbClr val="0070C0"/>
            </a:solidFill>
            <a:prstDash val="solid"/>
            <a:round/>
            <a:headEnd type="none" w="med" len="med"/>
            <a:tailEnd type="none" w="med" len="med"/>
          </a:ln>
          <a:effectLst/>
        </p:spPr>
      </p:cxnSp>
      <p:sp>
        <p:nvSpPr>
          <p:cNvPr id="25" name="TextBox 24"/>
          <p:cNvSpPr txBox="1"/>
          <p:nvPr/>
        </p:nvSpPr>
        <p:spPr>
          <a:xfrm>
            <a:off x="2801074" y="2355294"/>
            <a:ext cx="367408" cy="461665"/>
          </a:xfrm>
          <a:prstGeom prst="rect">
            <a:avLst/>
          </a:prstGeom>
          <a:noFill/>
        </p:spPr>
        <p:txBody>
          <a:bodyPr wrap="none" rtlCol="0">
            <a:spAutoFit/>
          </a:bodyPr>
          <a:lstStyle/>
          <a:p>
            <a:r>
              <a:rPr lang="en-IE" sz="2400" b="1" dirty="0" smtClean="0">
                <a:solidFill>
                  <a:schemeClr val="accent6"/>
                </a:solidFill>
                <a:latin typeface="Cambria" panose="02040503050406030204" pitchFamily="18" charset="0"/>
              </a:rPr>
              <a:t>2</a:t>
            </a:r>
          </a:p>
        </p:txBody>
      </p:sp>
      <mc:AlternateContent xmlns:mc="http://schemas.openxmlformats.org/markup-compatibility/2006" xmlns:a14="http://schemas.microsoft.com/office/drawing/2010/main">
        <mc:Choice Requires="a14">
          <p:sp>
            <p:nvSpPr>
              <p:cNvPr id="26" name="TextBox 25"/>
              <p:cNvSpPr txBox="1"/>
              <p:nvPr/>
            </p:nvSpPr>
            <p:spPr>
              <a:xfrm>
                <a:off x="80007" y="5587554"/>
                <a:ext cx="2111220" cy="613886"/>
              </a:xfrm>
              <a:prstGeom prst="rect">
                <a:avLst/>
              </a:prstGeom>
              <a:solidFill>
                <a:schemeClr val="accent3">
                  <a:lumMod val="20000"/>
                  <a:lumOff val="80000"/>
                </a:schemeClr>
              </a:solidFill>
              <a:ln w="60325">
                <a:solidFill>
                  <a:schemeClr val="tx1"/>
                </a:solidFill>
              </a:ln>
            </p:spPr>
            <p:txBody>
              <a:bodyPr wrap="none" rtlCol="0">
                <a:spAutoFit/>
              </a:bodyPr>
              <a:lstStyle/>
              <a:p>
                <a:pPr algn="ctr"/>
                <a:r>
                  <a:rPr lang="en-IE" sz="2400" dirty="0" smtClean="0">
                    <a:solidFill>
                      <a:srgbClr val="00B050"/>
                    </a:solidFill>
                    <a:latin typeface="Cambria Math"/>
                  </a:rPr>
                  <a:t>Area= </a:t>
                </a:r>
                <a14:m>
                  <m:oMath xmlns:m="http://schemas.openxmlformats.org/officeDocument/2006/math">
                    <m:f>
                      <m:fPr>
                        <m:ctrlPr>
                          <a:rPr lang="en-IE" sz="2400" i="1" smtClean="0">
                            <a:solidFill>
                              <a:srgbClr val="00B050"/>
                            </a:solidFill>
                            <a:latin typeface="Cambria Math" panose="02040503050406030204" pitchFamily="18" charset="0"/>
                          </a:rPr>
                        </m:ctrlPr>
                      </m:fPr>
                      <m:num>
                        <m:r>
                          <a:rPr lang="en-IE" sz="2400" b="0" i="1" smtClean="0">
                            <a:solidFill>
                              <a:srgbClr val="00B050"/>
                            </a:solidFill>
                            <a:latin typeface="Cambria Math"/>
                          </a:rPr>
                          <m:t>1</m:t>
                        </m:r>
                      </m:num>
                      <m:den>
                        <m:r>
                          <a:rPr lang="en-IE" sz="2400" b="0" i="1" smtClean="0">
                            <a:solidFill>
                              <a:srgbClr val="00B050"/>
                            </a:solidFill>
                            <a:latin typeface="Cambria Math"/>
                          </a:rPr>
                          <m:t>2</m:t>
                        </m:r>
                      </m:den>
                    </m:f>
                  </m:oMath>
                </a14:m>
                <a:r>
                  <a:rPr lang="en-IE" sz="2400" dirty="0" smtClean="0">
                    <a:solidFill>
                      <a:srgbClr val="00B050"/>
                    </a:solidFill>
                    <a:latin typeface="Cambria Math"/>
                  </a:rPr>
                  <a:t>sq.foot</a:t>
                </a:r>
              </a:p>
            </p:txBody>
          </p:sp>
        </mc:Choice>
        <mc:Fallback xmlns="">
          <p:sp>
            <p:nvSpPr>
              <p:cNvPr id="26" name="TextBox 25"/>
              <p:cNvSpPr txBox="1">
                <a:spLocks noRot="1" noChangeAspect="1" noMove="1" noResize="1" noEditPoints="1" noAdjustHandles="1" noChangeArrowheads="1" noChangeShapeType="1" noTextEdit="1"/>
              </p:cNvSpPr>
              <p:nvPr/>
            </p:nvSpPr>
            <p:spPr>
              <a:xfrm>
                <a:off x="80007" y="5587554"/>
                <a:ext cx="2111220" cy="613886"/>
              </a:xfrm>
              <a:prstGeom prst="rect">
                <a:avLst/>
              </a:prstGeom>
              <a:blipFill rotWithShape="1">
                <a:blip r:embed="rId8"/>
                <a:stretch>
                  <a:fillRect l="-2247" r="-2528" b="-3636"/>
                </a:stretch>
              </a:blipFill>
              <a:ln w="60325">
                <a:solidFill>
                  <a:schemeClr val="tx1"/>
                </a:solidFill>
              </a:ln>
            </p:spPr>
            <p:txBody>
              <a:bodyPr/>
              <a:lstStyle/>
              <a:p>
                <a:r>
                  <a:rPr lang="en-IE">
                    <a:noFill/>
                  </a:rPr>
                  <a:t> </a:t>
                </a:r>
              </a:p>
            </p:txBody>
          </p:sp>
        </mc:Fallback>
      </mc:AlternateContent>
      <p:sp>
        <p:nvSpPr>
          <p:cNvPr id="30" name="TextBox 29"/>
          <p:cNvSpPr txBox="1"/>
          <p:nvPr/>
        </p:nvSpPr>
        <p:spPr>
          <a:xfrm>
            <a:off x="2380385" y="5652421"/>
            <a:ext cx="2151295" cy="461665"/>
          </a:xfrm>
          <a:prstGeom prst="rect">
            <a:avLst/>
          </a:prstGeom>
          <a:solidFill>
            <a:schemeClr val="accent3">
              <a:lumMod val="20000"/>
              <a:lumOff val="80000"/>
            </a:schemeClr>
          </a:solidFill>
          <a:ln w="60325">
            <a:solidFill>
              <a:schemeClr val="tx1"/>
            </a:solidFill>
          </a:ln>
        </p:spPr>
        <p:txBody>
          <a:bodyPr wrap="none" rtlCol="0">
            <a:spAutoFit/>
          </a:bodyPr>
          <a:lstStyle/>
          <a:p>
            <a:pPr algn="ctr"/>
            <a:r>
              <a:rPr lang="en-IE" sz="2400" dirty="0" smtClean="0">
                <a:solidFill>
                  <a:srgbClr val="00B050"/>
                </a:solidFill>
                <a:latin typeface="Cambria Math"/>
              </a:rPr>
              <a:t>Area= 1sq.foot</a:t>
            </a:r>
          </a:p>
        </p:txBody>
      </p:sp>
      <p:cxnSp>
        <p:nvCxnSpPr>
          <p:cNvPr id="31" name="Straight Connector 30"/>
          <p:cNvCxnSpPr/>
          <p:nvPr/>
        </p:nvCxnSpPr>
        <p:spPr bwMode="auto">
          <a:xfrm>
            <a:off x="4594602" y="728571"/>
            <a:ext cx="29028" cy="6165717"/>
          </a:xfrm>
          <a:prstGeom prst="line">
            <a:avLst/>
          </a:prstGeom>
          <a:solidFill>
            <a:schemeClr val="hlink">
              <a:alpha val="64999"/>
            </a:schemeClr>
          </a:solidFill>
          <a:ln w="53975" cap="flat" cmpd="sng" algn="ctr">
            <a:solidFill>
              <a:srgbClr val="0070C0"/>
            </a:solidFill>
            <a:prstDash val="solid"/>
            <a:round/>
            <a:headEnd type="none" w="med" len="med"/>
            <a:tailEnd type="none" w="med" len="med"/>
          </a:ln>
          <a:effectLst/>
        </p:spPr>
      </p:cxnSp>
      <p:sp>
        <p:nvSpPr>
          <p:cNvPr id="32" name="TextBox 31"/>
          <p:cNvSpPr txBox="1"/>
          <p:nvPr/>
        </p:nvSpPr>
        <p:spPr>
          <a:xfrm>
            <a:off x="5272345" y="921211"/>
            <a:ext cx="1269515" cy="584775"/>
          </a:xfrm>
          <a:prstGeom prst="rect">
            <a:avLst/>
          </a:prstGeom>
          <a:solidFill>
            <a:schemeClr val="accent3">
              <a:lumMod val="20000"/>
              <a:lumOff val="80000"/>
            </a:schemeClr>
          </a:solidFill>
          <a:ln w="60325">
            <a:solidFill>
              <a:schemeClr val="tx1"/>
            </a:solidFill>
          </a:ln>
        </p:spPr>
        <p:txBody>
          <a:bodyPr wrap="none" rtlCol="0">
            <a:spAutoFit/>
          </a:bodyPr>
          <a:lstStyle/>
          <a:p>
            <a:pPr algn="ctr"/>
            <a:r>
              <a:rPr lang="en-IE" sz="3200" dirty="0" smtClean="0">
                <a:solidFill>
                  <a:srgbClr val="00B050"/>
                </a:solidFill>
                <a:latin typeface="Cambria Math"/>
              </a:rPr>
              <a:t>Step 3</a:t>
            </a:r>
          </a:p>
        </p:txBody>
      </p:sp>
      <p:grpSp>
        <p:nvGrpSpPr>
          <p:cNvPr id="38" name="Group 37"/>
          <p:cNvGrpSpPr/>
          <p:nvPr/>
        </p:nvGrpSpPr>
        <p:grpSpPr>
          <a:xfrm rot="19244984">
            <a:off x="4924935" y="1884137"/>
            <a:ext cx="2004145" cy="1667981"/>
            <a:chOff x="1911512" y="1664273"/>
            <a:chExt cx="2004145" cy="1667981"/>
          </a:xfrm>
        </p:grpSpPr>
        <p:sp>
          <p:nvSpPr>
            <p:cNvPr id="39" name="Right Triangle 38"/>
            <p:cNvSpPr/>
            <p:nvPr/>
          </p:nvSpPr>
          <p:spPr bwMode="auto">
            <a:xfrm rot="13214359">
              <a:off x="1911512" y="1664273"/>
              <a:ext cx="1853620" cy="1667981"/>
            </a:xfrm>
            <a:prstGeom prst="rtTriangle">
              <a:avLst/>
            </a:prstGeom>
            <a:solidFill>
              <a:schemeClr val="accent4">
                <a:lumMod val="20000"/>
                <a:lumOff val="80000"/>
                <a:alpha val="64999"/>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E" sz="2400" b="0" i="0" u="none" strike="noStrike" cap="none" normalizeH="0" baseline="0" smtClean="0">
                <a:ln>
                  <a:noFill/>
                </a:ln>
                <a:solidFill>
                  <a:schemeClr val="tx1"/>
                </a:solidFill>
                <a:effectLst/>
                <a:latin typeface="Times New Roman" pitchFamily="18" charset="0"/>
              </a:endParaRPr>
            </a:p>
          </p:txBody>
        </p:sp>
        <p:grpSp>
          <p:nvGrpSpPr>
            <p:cNvPr id="40" name="Group 39"/>
            <p:cNvGrpSpPr/>
            <p:nvPr/>
          </p:nvGrpSpPr>
          <p:grpSpPr>
            <a:xfrm rot="18734348">
              <a:off x="3614280" y="2319418"/>
              <a:ext cx="241256" cy="361498"/>
              <a:chOff x="3155326" y="3619567"/>
              <a:chExt cx="197996" cy="339241"/>
            </a:xfrm>
          </p:grpSpPr>
          <p:cxnSp>
            <p:nvCxnSpPr>
              <p:cNvPr id="41" name="Straight Connector 40"/>
              <p:cNvCxnSpPr/>
              <p:nvPr/>
            </p:nvCxnSpPr>
            <p:spPr bwMode="auto">
              <a:xfrm>
                <a:off x="3335828" y="3619567"/>
                <a:ext cx="0" cy="339241"/>
              </a:xfrm>
              <a:prstGeom prst="line">
                <a:avLst/>
              </a:prstGeom>
              <a:solidFill>
                <a:schemeClr val="hlink">
                  <a:alpha val="64999"/>
                </a:schemeClr>
              </a:solidFill>
              <a:ln w="28575" cap="flat" cmpd="sng" algn="ctr">
                <a:solidFill>
                  <a:schemeClr val="tx1"/>
                </a:solidFill>
                <a:prstDash val="solid"/>
                <a:round/>
                <a:headEnd type="none" w="med" len="med"/>
                <a:tailEnd type="none" w="med" len="med"/>
              </a:ln>
              <a:effectLst/>
            </p:spPr>
          </p:cxnSp>
          <p:cxnSp>
            <p:nvCxnSpPr>
              <p:cNvPr id="42" name="Straight Connector 41"/>
              <p:cNvCxnSpPr/>
              <p:nvPr/>
            </p:nvCxnSpPr>
            <p:spPr bwMode="auto">
              <a:xfrm flipH="1">
                <a:off x="3155326" y="3943114"/>
                <a:ext cx="197996" cy="0"/>
              </a:xfrm>
              <a:prstGeom prst="line">
                <a:avLst/>
              </a:prstGeom>
              <a:solidFill>
                <a:schemeClr val="hlink">
                  <a:alpha val="64999"/>
                </a:schemeClr>
              </a:solidFill>
              <a:ln w="28575" cap="flat" cmpd="sng" algn="ctr">
                <a:solidFill>
                  <a:schemeClr val="tx1"/>
                </a:solidFill>
                <a:prstDash val="solid"/>
                <a:round/>
                <a:headEnd type="none" w="med" len="med"/>
                <a:tailEnd type="none" w="med" len="med"/>
              </a:ln>
              <a:effectLst/>
            </p:spPr>
          </p:cxnSp>
        </p:grpSp>
      </p:grpSp>
      <p:sp>
        <p:nvSpPr>
          <p:cNvPr id="43" name="TextBox 42"/>
          <p:cNvSpPr txBox="1"/>
          <p:nvPr/>
        </p:nvSpPr>
        <p:spPr>
          <a:xfrm>
            <a:off x="5718420" y="1536574"/>
            <a:ext cx="367408" cy="461665"/>
          </a:xfrm>
          <a:prstGeom prst="rect">
            <a:avLst/>
          </a:prstGeom>
          <a:noFill/>
        </p:spPr>
        <p:txBody>
          <a:bodyPr wrap="none" rtlCol="0">
            <a:spAutoFit/>
          </a:bodyPr>
          <a:lstStyle/>
          <a:p>
            <a:r>
              <a:rPr lang="en-IE" sz="2400" b="1" dirty="0" smtClean="0">
                <a:solidFill>
                  <a:schemeClr val="accent6"/>
                </a:solidFill>
                <a:latin typeface="Cambria" panose="02040503050406030204" pitchFamily="18" charset="0"/>
              </a:rPr>
              <a:t>2</a:t>
            </a:r>
          </a:p>
        </p:txBody>
      </p:sp>
      <p:sp>
        <p:nvSpPr>
          <p:cNvPr id="44" name="TextBox 43"/>
          <p:cNvSpPr txBox="1"/>
          <p:nvPr/>
        </p:nvSpPr>
        <p:spPr>
          <a:xfrm>
            <a:off x="6751737" y="2436804"/>
            <a:ext cx="367408" cy="461665"/>
          </a:xfrm>
          <a:prstGeom prst="rect">
            <a:avLst/>
          </a:prstGeom>
          <a:noFill/>
        </p:spPr>
        <p:txBody>
          <a:bodyPr wrap="none" rtlCol="0">
            <a:spAutoFit/>
          </a:bodyPr>
          <a:lstStyle/>
          <a:p>
            <a:r>
              <a:rPr lang="en-IE" sz="2400" b="1" dirty="0" smtClean="0">
                <a:solidFill>
                  <a:schemeClr val="accent6"/>
                </a:solidFill>
                <a:latin typeface="Cambria" panose="02040503050406030204" pitchFamily="18" charset="0"/>
              </a:rPr>
              <a:t>2</a:t>
            </a:r>
          </a:p>
        </p:txBody>
      </p:sp>
      <mc:AlternateContent xmlns:mc="http://schemas.openxmlformats.org/markup-compatibility/2006" xmlns:a14="http://schemas.microsoft.com/office/drawing/2010/main">
        <mc:Choice Requires="a14">
          <p:sp>
            <p:nvSpPr>
              <p:cNvPr id="45" name="TextBox 44"/>
              <p:cNvSpPr txBox="1"/>
              <p:nvPr/>
            </p:nvSpPr>
            <p:spPr>
              <a:xfrm>
                <a:off x="5268955" y="2683639"/>
                <a:ext cx="638444" cy="50520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IE" sz="2400" b="1" i="1" smtClean="0">
                              <a:solidFill>
                                <a:schemeClr val="accent6"/>
                              </a:solidFill>
                              <a:latin typeface="Cambria Math" panose="02040503050406030204" pitchFamily="18" charset="0"/>
                            </a:rPr>
                          </m:ctrlPr>
                        </m:radPr>
                        <m:deg/>
                        <m:e>
                          <m:r>
                            <a:rPr lang="en-IE" sz="2400" b="1" i="1" smtClean="0">
                              <a:solidFill>
                                <a:schemeClr val="accent6"/>
                              </a:solidFill>
                              <a:latin typeface="Cambria Math"/>
                            </a:rPr>
                            <m:t>𝟖</m:t>
                          </m:r>
                        </m:e>
                      </m:rad>
                    </m:oMath>
                  </m:oMathPara>
                </a14:m>
                <a:endParaRPr lang="en-IE" sz="2400" b="1" dirty="0" smtClean="0">
                  <a:solidFill>
                    <a:schemeClr val="accent6"/>
                  </a:solidFill>
                  <a:latin typeface="Cambria" panose="02040503050406030204" pitchFamily="18" charset="0"/>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5268955" y="2683639"/>
                <a:ext cx="638444" cy="505203"/>
              </a:xfrm>
              <a:prstGeom prst="rect">
                <a:avLst/>
              </a:prstGeom>
              <a:blipFill rotWithShape="1">
                <a:blip r:embed="rId9"/>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5131880" y="3724375"/>
                <a:ext cx="1907895" cy="874663"/>
              </a:xfrm>
              <a:prstGeom prst="rect">
                <a:avLst/>
              </a:prstGeom>
              <a:noFill/>
              <a:ln w="60325">
                <a:noFill/>
              </a:ln>
            </p:spPr>
            <p:txBody>
              <a:bodyPr wrap="none" rtlCol="0">
                <a:spAutoFit/>
              </a:bodyPr>
              <a:lstStyle/>
              <a:p>
                <a:pPr algn="ctr"/>
                <a14:m>
                  <m:oMath xmlns:m="http://schemas.openxmlformats.org/officeDocument/2006/math">
                    <m:f>
                      <m:fPr>
                        <m:ctrlPr>
                          <a:rPr lang="en-IE" sz="3600" i="1" smtClean="0">
                            <a:solidFill>
                              <a:srgbClr val="00B050"/>
                            </a:solidFill>
                            <a:latin typeface="Cambria Math" panose="02040503050406030204" pitchFamily="18" charset="0"/>
                          </a:rPr>
                        </m:ctrlPr>
                      </m:fPr>
                      <m:num>
                        <m:r>
                          <a:rPr lang="en-IE" sz="3600" b="0" i="1" smtClean="0">
                            <a:solidFill>
                              <a:srgbClr val="00B050"/>
                            </a:solidFill>
                            <a:latin typeface="Cambria Math"/>
                          </a:rPr>
                          <m:t>1</m:t>
                        </m:r>
                      </m:num>
                      <m:den>
                        <m:r>
                          <a:rPr lang="en-IE" sz="3600" b="0" i="1" smtClean="0">
                            <a:solidFill>
                              <a:srgbClr val="00B050"/>
                            </a:solidFill>
                            <a:latin typeface="Cambria Math"/>
                          </a:rPr>
                          <m:t>2</m:t>
                        </m:r>
                      </m:den>
                    </m:f>
                  </m:oMath>
                </a14:m>
                <a:r>
                  <a:rPr lang="en-IE" sz="3600" dirty="0" smtClean="0">
                    <a:solidFill>
                      <a:srgbClr val="00B050"/>
                    </a:solidFill>
                    <a:latin typeface="Cambria Math"/>
                  </a:rPr>
                  <a:t> (2)²=2</a:t>
                </a:r>
              </a:p>
            </p:txBody>
          </p:sp>
        </mc:Choice>
        <mc:Fallback xmlns="">
          <p:sp>
            <p:nvSpPr>
              <p:cNvPr id="46" name="TextBox 45"/>
              <p:cNvSpPr txBox="1">
                <a:spLocks noRot="1" noChangeAspect="1" noMove="1" noResize="1" noEditPoints="1" noAdjustHandles="1" noChangeArrowheads="1" noChangeShapeType="1" noTextEdit="1"/>
              </p:cNvSpPr>
              <p:nvPr/>
            </p:nvSpPr>
            <p:spPr>
              <a:xfrm>
                <a:off x="5131880" y="3724375"/>
                <a:ext cx="1907895" cy="874663"/>
              </a:xfrm>
              <a:prstGeom prst="rect">
                <a:avLst/>
              </a:prstGeom>
              <a:blipFill rotWithShape="1">
                <a:blip r:embed="rId10"/>
                <a:stretch>
                  <a:fillRect r="-9265" b="-11189"/>
                </a:stretch>
              </a:blipFill>
              <a:ln w="60325">
                <a:noFill/>
              </a:ln>
            </p:spPr>
            <p:txBody>
              <a:bodyPr/>
              <a:lstStyle/>
              <a:p>
                <a:r>
                  <a:rPr lang="en-IE">
                    <a:noFill/>
                  </a:rPr>
                  <a:t> </a:t>
                </a:r>
              </a:p>
            </p:txBody>
          </p:sp>
        </mc:Fallback>
      </mc:AlternateContent>
      <p:sp>
        <p:nvSpPr>
          <p:cNvPr id="47" name="TextBox 46"/>
          <p:cNvSpPr txBox="1"/>
          <p:nvPr/>
        </p:nvSpPr>
        <p:spPr>
          <a:xfrm>
            <a:off x="4821454" y="5681448"/>
            <a:ext cx="2125647" cy="461665"/>
          </a:xfrm>
          <a:prstGeom prst="rect">
            <a:avLst/>
          </a:prstGeom>
          <a:solidFill>
            <a:schemeClr val="accent3">
              <a:lumMod val="20000"/>
              <a:lumOff val="80000"/>
            </a:schemeClr>
          </a:solidFill>
          <a:ln w="60325">
            <a:solidFill>
              <a:schemeClr val="tx1"/>
            </a:solidFill>
          </a:ln>
        </p:spPr>
        <p:txBody>
          <a:bodyPr wrap="none" rtlCol="0">
            <a:spAutoFit/>
          </a:bodyPr>
          <a:lstStyle/>
          <a:p>
            <a:pPr algn="ctr"/>
            <a:r>
              <a:rPr lang="en-IE" sz="2400" dirty="0" smtClean="0">
                <a:solidFill>
                  <a:srgbClr val="00B050"/>
                </a:solidFill>
                <a:latin typeface="Cambria Math"/>
              </a:rPr>
              <a:t>Area= 2sq.feet</a:t>
            </a:r>
          </a:p>
        </p:txBody>
      </p:sp>
      <p:cxnSp>
        <p:nvCxnSpPr>
          <p:cNvPr id="48" name="Straight Connector 47"/>
          <p:cNvCxnSpPr/>
          <p:nvPr/>
        </p:nvCxnSpPr>
        <p:spPr bwMode="auto">
          <a:xfrm>
            <a:off x="7102209" y="721434"/>
            <a:ext cx="29028" cy="6165717"/>
          </a:xfrm>
          <a:prstGeom prst="line">
            <a:avLst/>
          </a:prstGeom>
          <a:solidFill>
            <a:schemeClr val="hlink">
              <a:alpha val="64999"/>
            </a:schemeClr>
          </a:solidFill>
          <a:ln w="53975" cap="flat" cmpd="sng" algn="ctr">
            <a:solidFill>
              <a:srgbClr val="0070C0"/>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49" name="TextBox 48"/>
              <p:cNvSpPr txBox="1"/>
              <p:nvPr/>
            </p:nvSpPr>
            <p:spPr>
              <a:xfrm>
                <a:off x="7171535" y="816611"/>
                <a:ext cx="1831975" cy="4651145"/>
              </a:xfrm>
              <a:prstGeom prst="rect">
                <a:avLst/>
              </a:prstGeom>
              <a:solidFill>
                <a:schemeClr val="accent3">
                  <a:lumMod val="20000"/>
                  <a:lumOff val="80000"/>
                </a:schemeClr>
              </a:solidFill>
              <a:ln w="60325">
                <a:noFill/>
              </a:ln>
            </p:spPr>
            <p:txBody>
              <a:bodyPr wrap="none" rtlCol="0">
                <a:spAutoFit/>
              </a:bodyPr>
              <a:lstStyle/>
              <a:p>
                <a:pPr algn="ctr"/>
                <a:r>
                  <a:rPr lang="en-IE" sz="2800" b="1" u="sng" dirty="0" smtClean="0">
                    <a:latin typeface="Cambria Math"/>
                  </a:rPr>
                  <a:t>Area</a:t>
                </a:r>
              </a:p>
              <a:p>
                <a:pPr algn="ctr"/>
                <a:r>
                  <a:rPr lang="en-IE" sz="2000" dirty="0" smtClean="0">
                    <a:solidFill>
                      <a:srgbClr val="00B050"/>
                    </a:solidFill>
                    <a:latin typeface="Cambria Math"/>
                  </a:rPr>
                  <a:t>Step 1= </a:t>
                </a:r>
                <a14:m>
                  <m:oMath xmlns:m="http://schemas.openxmlformats.org/officeDocument/2006/math">
                    <m:f>
                      <m:fPr>
                        <m:ctrlPr>
                          <a:rPr lang="en-IE" sz="2000" i="1" smtClean="0">
                            <a:solidFill>
                              <a:srgbClr val="00B050"/>
                            </a:solidFill>
                            <a:latin typeface="Cambria Math" panose="02040503050406030204" pitchFamily="18" charset="0"/>
                          </a:rPr>
                        </m:ctrlPr>
                      </m:fPr>
                      <m:num>
                        <m:r>
                          <a:rPr lang="en-IE" sz="2000" b="0" i="1" smtClean="0">
                            <a:solidFill>
                              <a:srgbClr val="00B050"/>
                            </a:solidFill>
                            <a:latin typeface="Cambria Math"/>
                          </a:rPr>
                          <m:t>1</m:t>
                        </m:r>
                      </m:num>
                      <m:den>
                        <m:r>
                          <a:rPr lang="en-IE" sz="2000" b="0" i="1" smtClean="0">
                            <a:solidFill>
                              <a:srgbClr val="00B050"/>
                            </a:solidFill>
                            <a:latin typeface="Cambria Math"/>
                          </a:rPr>
                          <m:t>2</m:t>
                        </m:r>
                      </m:den>
                    </m:f>
                  </m:oMath>
                </a14:m>
                <a:endParaRPr lang="en-IE" sz="2000" dirty="0" smtClean="0">
                  <a:solidFill>
                    <a:srgbClr val="00B050"/>
                  </a:solidFill>
                  <a:latin typeface="Cambria Math"/>
                </a:endParaRPr>
              </a:p>
              <a:p>
                <a:pPr algn="ctr"/>
                <a:r>
                  <a:rPr lang="en-IE" sz="2000" dirty="0">
                    <a:solidFill>
                      <a:srgbClr val="00B050"/>
                    </a:solidFill>
                    <a:latin typeface="Cambria Math"/>
                  </a:rPr>
                  <a:t> Step </a:t>
                </a:r>
                <a:r>
                  <a:rPr lang="en-IE" sz="2000" dirty="0" smtClean="0">
                    <a:solidFill>
                      <a:srgbClr val="00B050"/>
                    </a:solidFill>
                    <a:latin typeface="Cambria Math"/>
                  </a:rPr>
                  <a:t>2 = 1</a:t>
                </a:r>
              </a:p>
              <a:p>
                <a:pPr algn="ctr"/>
                <a:r>
                  <a:rPr lang="en-IE" sz="2000" dirty="0" smtClean="0">
                    <a:solidFill>
                      <a:srgbClr val="00B050"/>
                    </a:solidFill>
                    <a:latin typeface="Cambria Math"/>
                  </a:rPr>
                  <a:t> Step 3 = 2</a:t>
                </a:r>
              </a:p>
              <a:p>
                <a:pPr algn="ctr"/>
                <a:endParaRPr lang="en-IE" sz="2000" dirty="0">
                  <a:solidFill>
                    <a:srgbClr val="00B050"/>
                  </a:solidFill>
                  <a:latin typeface="Cambria Math"/>
                </a:endParaRPr>
              </a:p>
              <a:p>
                <a:pPr algn="ctr"/>
                <a:r>
                  <a:rPr lang="en-IE" sz="2000" dirty="0" smtClean="0">
                    <a:solidFill>
                      <a:srgbClr val="00B050"/>
                    </a:solidFill>
                    <a:latin typeface="Cambria Math"/>
                  </a:rPr>
                  <a:t>Multiplied by 2</a:t>
                </a:r>
              </a:p>
              <a:p>
                <a:pPr algn="ctr"/>
                <a:r>
                  <a:rPr lang="en-IE" sz="2000" dirty="0" smtClean="0">
                    <a:solidFill>
                      <a:srgbClr val="00B050"/>
                    </a:solidFill>
                    <a:latin typeface="Cambria Math"/>
                  </a:rPr>
                  <a:t>Step 4 </a:t>
                </a:r>
                <a:r>
                  <a:rPr lang="en-IE" sz="2000" dirty="0">
                    <a:solidFill>
                      <a:srgbClr val="00B050"/>
                    </a:solidFill>
                    <a:latin typeface="Cambria Math"/>
                  </a:rPr>
                  <a:t>=</a:t>
                </a:r>
                <a:r>
                  <a:rPr lang="en-IE" sz="2000" dirty="0" smtClean="0">
                    <a:solidFill>
                      <a:srgbClr val="00B050"/>
                    </a:solidFill>
                    <a:latin typeface="Cambria Math"/>
                  </a:rPr>
                  <a:t>4</a:t>
                </a:r>
              </a:p>
              <a:p>
                <a:pPr algn="ctr"/>
                <a:r>
                  <a:rPr lang="en-IE" sz="2000" dirty="0">
                    <a:solidFill>
                      <a:srgbClr val="00B050"/>
                    </a:solidFill>
                    <a:latin typeface="Cambria Math"/>
                  </a:rPr>
                  <a:t>Step </a:t>
                </a:r>
                <a:r>
                  <a:rPr lang="en-IE" sz="2000" dirty="0" smtClean="0">
                    <a:solidFill>
                      <a:srgbClr val="00B050"/>
                    </a:solidFill>
                    <a:latin typeface="Cambria Math"/>
                  </a:rPr>
                  <a:t>5 =8</a:t>
                </a:r>
              </a:p>
              <a:p>
                <a:pPr algn="ctr"/>
                <a:r>
                  <a:rPr lang="en-IE" sz="2000" dirty="0" smtClean="0">
                    <a:solidFill>
                      <a:srgbClr val="00B050"/>
                    </a:solidFill>
                    <a:latin typeface="Cambria Math"/>
                  </a:rPr>
                  <a:t>  Step 6 </a:t>
                </a:r>
                <a:r>
                  <a:rPr lang="en-IE" sz="2000" dirty="0">
                    <a:solidFill>
                      <a:srgbClr val="00B050"/>
                    </a:solidFill>
                    <a:latin typeface="Cambria Math"/>
                  </a:rPr>
                  <a:t>=</a:t>
                </a:r>
                <a:r>
                  <a:rPr lang="en-IE" sz="2000" dirty="0" smtClean="0">
                    <a:solidFill>
                      <a:srgbClr val="00B050"/>
                    </a:solidFill>
                    <a:latin typeface="Cambria Math"/>
                  </a:rPr>
                  <a:t>16</a:t>
                </a:r>
              </a:p>
              <a:p>
                <a:pPr algn="ctr"/>
                <a:r>
                  <a:rPr lang="en-IE" sz="2000" dirty="0" smtClean="0">
                    <a:solidFill>
                      <a:srgbClr val="00B050"/>
                    </a:solidFill>
                    <a:latin typeface="Cambria Math"/>
                  </a:rPr>
                  <a:t>  Step 7 =32</a:t>
                </a:r>
              </a:p>
              <a:p>
                <a:pPr algn="ctr"/>
                <a:r>
                  <a:rPr lang="en-IE" sz="2000" dirty="0" smtClean="0">
                    <a:solidFill>
                      <a:srgbClr val="00B050"/>
                    </a:solidFill>
                    <a:latin typeface="Cambria Math"/>
                  </a:rPr>
                  <a:t>  Step 8 </a:t>
                </a:r>
                <a:r>
                  <a:rPr lang="en-IE" sz="2000" dirty="0">
                    <a:solidFill>
                      <a:srgbClr val="00B050"/>
                    </a:solidFill>
                    <a:latin typeface="Cambria Math"/>
                  </a:rPr>
                  <a:t>=</a:t>
                </a:r>
                <a:r>
                  <a:rPr lang="en-IE" sz="2000" dirty="0" smtClean="0">
                    <a:solidFill>
                      <a:srgbClr val="00B050"/>
                    </a:solidFill>
                    <a:latin typeface="Cambria Math"/>
                  </a:rPr>
                  <a:t>64</a:t>
                </a:r>
              </a:p>
              <a:p>
                <a:pPr algn="ctr"/>
                <a:r>
                  <a:rPr lang="en-IE" sz="2000" dirty="0" smtClean="0">
                    <a:solidFill>
                      <a:srgbClr val="00B050"/>
                    </a:solidFill>
                    <a:latin typeface="Cambria Math"/>
                  </a:rPr>
                  <a:t>    Step 9 =128</a:t>
                </a:r>
              </a:p>
              <a:p>
                <a:pPr algn="ctr"/>
                <a:r>
                  <a:rPr lang="en-IE" sz="2000" dirty="0" smtClean="0">
                    <a:solidFill>
                      <a:srgbClr val="00B050"/>
                    </a:solidFill>
                    <a:latin typeface="Cambria Math"/>
                  </a:rPr>
                  <a:t> Step 10 =256</a:t>
                </a:r>
              </a:p>
              <a:p>
                <a:pPr algn="ctr"/>
                <a:r>
                  <a:rPr lang="en-IE" sz="2000" dirty="0" smtClean="0">
                    <a:solidFill>
                      <a:srgbClr val="00B050"/>
                    </a:solidFill>
                    <a:latin typeface="Cambria Math"/>
                  </a:rPr>
                  <a:t>  Step 11=512</a:t>
                </a:r>
              </a:p>
            </p:txBody>
          </p:sp>
        </mc:Choice>
        <mc:Fallback xmlns="">
          <p:sp>
            <p:nvSpPr>
              <p:cNvPr id="49" name="TextBox 48"/>
              <p:cNvSpPr txBox="1">
                <a:spLocks noRot="1" noChangeAspect="1" noMove="1" noResize="1" noEditPoints="1" noAdjustHandles="1" noChangeArrowheads="1" noChangeShapeType="1" noTextEdit="1"/>
              </p:cNvSpPr>
              <p:nvPr/>
            </p:nvSpPr>
            <p:spPr>
              <a:xfrm>
                <a:off x="7171535" y="816611"/>
                <a:ext cx="1831975" cy="4651145"/>
              </a:xfrm>
              <a:prstGeom prst="rect">
                <a:avLst/>
              </a:prstGeom>
              <a:blipFill rotWithShape="1">
                <a:blip r:embed="rId11"/>
                <a:stretch>
                  <a:fillRect l="-2990" t="-1311" r="-2658" b="-1311"/>
                </a:stretch>
              </a:blipFill>
              <a:ln w="60325">
                <a:noFill/>
              </a:ln>
            </p:spPr>
            <p:txBody>
              <a:bodyPr/>
              <a:lstStyle/>
              <a:p>
                <a:r>
                  <a:rPr lang="en-IE">
                    <a:noFill/>
                  </a:rPr>
                  <a:t> </a:t>
                </a:r>
              </a:p>
            </p:txBody>
          </p:sp>
        </mc:Fallback>
      </mc:AlternateContent>
      <p:sp>
        <p:nvSpPr>
          <p:cNvPr id="50" name="TextBox 49"/>
          <p:cNvSpPr txBox="1"/>
          <p:nvPr/>
        </p:nvSpPr>
        <p:spPr>
          <a:xfrm>
            <a:off x="7261245" y="5693510"/>
            <a:ext cx="1742265" cy="1015663"/>
          </a:xfrm>
          <a:prstGeom prst="rect">
            <a:avLst/>
          </a:prstGeom>
          <a:solidFill>
            <a:schemeClr val="accent3">
              <a:lumMod val="20000"/>
              <a:lumOff val="80000"/>
            </a:schemeClr>
          </a:solidFill>
          <a:ln w="60325">
            <a:solidFill>
              <a:schemeClr val="tx1"/>
            </a:solidFill>
          </a:ln>
        </p:spPr>
        <p:txBody>
          <a:bodyPr wrap="square" rtlCol="0">
            <a:spAutoFit/>
          </a:bodyPr>
          <a:lstStyle/>
          <a:p>
            <a:pPr algn="ctr"/>
            <a:r>
              <a:rPr lang="en-IE" sz="2000" dirty="0" smtClean="0">
                <a:solidFill>
                  <a:srgbClr val="00B050"/>
                </a:solidFill>
                <a:latin typeface="Cambria Math"/>
              </a:rPr>
              <a:t>Area </a:t>
            </a:r>
          </a:p>
          <a:p>
            <a:pPr algn="ctr"/>
            <a:r>
              <a:rPr lang="en-IE" sz="2000" dirty="0" smtClean="0">
                <a:solidFill>
                  <a:srgbClr val="00B050"/>
                </a:solidFill>
                <a:latin typeface="Cambria Math"/>
              </a:rPr>
              <a:t>(11</a:t>
            </a:r>
            <a:r>
              <a:rPr lang="en-IE" sz="2000" baseline="30000" dirty="0" smtClean="0">
                <a:solidFill>
                  <a:srgbClr val="00B050"/>
                </a:solidFill>
                <a:latin typeface="Cambria Math"/>
              </a:rPr>
              <a:t>th</a:t>
            </a:r>
            <a:r>
              <a:rPr lang="en-IE" sz="2000" dirty="0" smtClean="0">
                <a:solidFill>
                  <a:srgbClr val="00B050"/>
                </a:solidFill>
                <a:latin typeface="Cambria Math"/>
              </a:rPr>
              <a:t> Step) 512sq.feet</a:t>
            </a:r>
          </a:p>
        </p:txBody>
      </p:sp>
    </p:spTree>
    <p:extLst>
      <p:ext uri="{BB962C8B-B14F-4D97-AF65-F5344CB8AC3E}">
        <p14:creationId xmlns:p14="http://schemas.microsoft.com/office/powerpoint/2010/main" val="4038149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500"/>
                                        <p:tgtEl>
                                          <p:spTgt spid="5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500"/>
                                        <p:tgtEl>
                                          <p:spTgt spid="3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500"/>
                                        <p:tgtEl>
                                          <p:spTgt spid="2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fade">
                                      <p:cBhvr>
                                        <p:cTn id="64" dur="500"/>
                                        <p:tgtEl>
                                          <p:spTgt spid="30"/>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fade">
                                      <p:cBhvr>
                                        <p:cTn id="69" dur="500"/>
                                        <p:tgtEl>
                                          <p:spTgt spid="31"/>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fade">
                                      <p:cBhvr>
                                        <p:cTn id="74" dur="500"/>
                                        <p:tgtEl>
                                          <p:spTgt spid="32"/>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500"/>
                                        <p:tgtEl>
                                          <p:spTgt spid="38"/>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fade">
                                      <p:cBhvr>
                                        <p:cTn id="82" dur="500"/>
                                        <p:tgtEl>
                                          <p:spTgt spid="43"/>
                                        </p:tgtEl>
                                      </p:cBhvr>
                                    </p:animEffect>
                                  </p:childTnLst>
                                </p:cTn>
                              </p:par>
                              <p:par>
                                <p:cTn id="83" presetID="10" presetClass="entr" presetSubtype="0" fill="hold" nodeType="withEffect">
                                  <p:stCondLst>
                                    <p:cond delay="0"/>
                                  </p:stCondLst>
                                  <p:childTnLst>
                                    <p:set>
                                      <p:cBhvr>
                                        <p:cTn id="84" dur="1" fill="hold">
                                          <p:stCondLst>
                                            <p:cond delay="0"/>
                                          </p:stCondLst>
                                        </p:cTn>
                                        <p:tgtEl>
                                          <p:spTgt spid="48"/>
                                        </p:tgtEl>
                                        <p:attrNameLst>
                                          <p:attrName>style.visibility</p:attrName>
                                        </p:attrNameLst>
                                      </p:cBhvr>
                                      <p:to>
                                        <p:strVal val="visible"/>
                                      </p:to>
                                    </p:set>
                                    <p:animEffect transition="in" filter="fade">
                                      <p:cBhvr>
                                        <p:cTn id="85" dur="500"/>
                                        <p:tgtEl>
                                          <p:spTgt spid="48"/>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4"/>
                                        </p:tgtEl>
                                        <p:attrNameLst>
                                          <p:attrName>style.visibility</p:attrName>
                                        </p:attrNameLst>
                                      </p:cBhvr>
                                      <p:to>
                                        <p:strVal val="visible"/>
                                      </p:to>
                                    </p:set>
                                    <p:animEffect transition="in" filter="fade">
                                      <p:cBhvr>
                                        <p:cTn id="88" dur="500"/>
                                        <p:tgtEl>
                                          <p:spTgt spid="44"/>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45"/>
                                        </p:tgtEl>
                                        <p:attrNameLst>
                                          <p:attrName>style.visibility</p:attrName>
                                        </p:attrNameLst>
                                      </p:cBhvr>
                                      <p:to>
                                        <p:strVal val="visible"/>
                                      </p:to>
                                    </p:set>
                                    <p:animEffect transition="in" filter="fade">
                                      <p:cBhvr>
                                        <p:cTn id="93" dur="500"/>
                                        <p:tgtEl>
                                          <p:spTgt spid="45"/>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fade">
                                      <p:cBhvr>
                                        <p:cTn id="98" dur="500"/>
                                        <p:tgtEl>
                                          <p:spTgt spid="46"/>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fade">
                                      <p:cBhvr>
                                        <p:cTn id="103" dur="500"/>
                                        <p:tgtEl>
                                          <p:spTgt spid="47"/>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49"/>
                                        </p:tgtEl>
                                        <p:attrNameLst>
                                          <p:attrName>style.visibility</p:attrName>
                                        </p:attrNameLst>
                                      </p:cBhvr>
                                      <p:to>
                                        <p:strVal val="visible"/>
                                      </p:to>
                                    </p:set>
                                    <p:animEffect transition="in" filter="fade">
                                      <p:cBhvr>
                                        <p:cTn id="108" dur="500"/>
                                        <p:tgtEl>
                                          <p:spTgt spid="49"/>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50"/>
                                        </p:tgtEl>
                                        <p:attrNameLst>
                                          <p:attrName>style.visibility</p:attrName>
                                        </p:attrNameLst>
                                      </p:cBhvr>
                                      <p:to>
                                        <p:strVal val="visible"/>
                                      </p:to>
                                    </p:set>
                                    <p:animEffect transition="in" filter="fade">
                                      <p:cBhvr>
                                        <p:cTn id="11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2" grpId="0"/>
      <p:bldP spid="13" grpId="0" animBg="1"/>
      <p:bldP spid="17" grpId="0"/>
      <p:bldP spid="21" grpId="0"/>
      <p:bldP spid="22" grpId="0"/>
      <p:bldP spid="25" grpId="0"/>
      <p:bldP spid="26" grpId="0" animBg="1"/>
      <p:bldP spid="30" grpId="0" animBg="1"/>
      <p:bldP spid="32" grpId="0" animBg="1"/>
      <p:bldP spid="43" grpId="0"/>
      <p:bldP spid="44" grpId="0"/>
      <p:bldP spid="45" grpId="0"/>
      <p:bldP spid="46" grpId="0"/>
      <p:bldP spid="47" grpId="0" animBg="1"/>
      <p:bldP spid="49" grpId="0" animBg="1"/>
      <p:bldP spid="50"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889844"/>
            <a:ext cx="8640960" cy="4154984"/>
          </a:xfrm>
          <a:prstGeom prst="rect">
            <a:avLst/>
          </a:prstGeom>
        </p:spPr>
        <p:txBody>
          <a:bodyPr wrap="square">
            <a:spAutoFit/>
          </a:bodyPr>
          <a:lstStyle/>
          <a:p>
            <a:r>
              <a:rPr lang="en-IE" sz="2400" i="1" dirty="0">
                <a:solidFill>
                  <a:srgbClr val="C00000"/>
                </a:solidFill>
                <a:latin typeface="ACaslon-Regular"/>
              </a:rPr>
              <a:t>512 square feet. Using the area of a triangle formula, the first step's legs are each 1 foot long. Use the Pythagorean theorem to determine the hypotenuse of each step, which in turn is the leg of the next step. Successive Pythagorean calculations show that the legs double in length every second step: step 3 has 2-foot legs, step 5 has 4-foot legs, step 7 has 8-foot legs, and so on. Thus, step 11 has 32-foot legs, making a triangle with area 0.5(32)² = 512 sq. ft. Alternatively, students might recognize that each step can be cut in half to make two copies of the previous step. Hence, the area double with each new step, giving an area of 512 square feet by the eleventh step.</a:t>
            </a:r>
          </a:p>
        </p:txBody>
      </p:sp>
      <p:sp>
        <p:nvSpPr>
          <p:cNvPr id="5" name="Title 1"/>
          <p:cNvSpPr txBox="1">
            <a:spLocks/>
          </p:cNvSpPr>
          <p:nvPr/>
        </p:nvSpPr>
        <p:spPr bwMode="auto">
          <a:xfrm>
            <a:off x="123192" y="44283"/>
            <a:ext cx="8853561" cy="648000"/>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2400" b="1">
                <a:solidFill>
                  <a:schemeClr val="tx1"/>
                </a:solidFill>
                <a:effectLst>
                  <a:outerShdw blurRad="38100" dist="38100" dir="2700000" algn="tl">
                    <a:srgbClr val="000000">
                      <a:alpha val="43137"/>
                    </a:srgbClr>
                  </a:outerShdw>
                </a:effectLst>
                <a:latin typeface="Century Gothic" pitchFamily="34" charset="0"/>
                <a:ea typeface="+mj-ea"/>
                <a:cs typeface="+mj-cs"/>
              </a:defRPr>
            </a:lvl1pPr>
            <a:lvl2pPr algn="l" rtl="0" eaLnBrk="1" fontAlgn="base" hangingPunct="1">
              <a:spcBef>
                <a:spcPct val="0"/>
              </a:spcBef>
              <a:spcAft>
                <a:spcPct val="0"/>
              </a:spcAft>
              <a:defRPr sz="1400" b="1">
                <a:solidFill>
                  <a:schemeClr val="tx2"/>
                </a:solidFill>
                <a:latin typeface="Tahoma" pitchFamily="34" charset="0"/>
              </a:defRPr>
            </a:lvl2pPr>
            <a:lvl3pPr algn="l" rtl="0" eaLnBrk="1" fontAlgn="base" hangingPunct="1">
              <a:spcBef>
                <a:spcPct val="0"/>
              </a:spcBef>
              <a:spcAft>
                <a:spcPct val="0"/>
              </a:spcAft>
              <a:defRPr sz="1400" b="1">
                <a:solidFill>
                  <a:schemeClr val="tx2"/>
                </a:solidFill>
                <a:latin typeface="Tahoma" pitchFamily="34" charset="0"/>
              </a:defRPr>
            </a:lvl3pPr>
            <a:lvl4pPr algn="l" rtl="0" eaLnBrk="1" fontAlgn="base" hangingPunct="1">
              <a:spcBef>
                <a:spcPct val="0"/>
              </a:spcBef>
              <a:spcAft>
                <a:spcPct val="0"/>
              </a:spcAft>
              <a:defRPr sz="1400" b="1">
                <a:solidFill>
                  <a:schemeClr val="tx2"/>
                </a:solidFill>
                <a:latin typeface="Tahoma" pitchFamily="34" charset="0"/>
              </a:defRPr>
            </a:lvl4pPr>
            <a:lvl5pPr algn="l" rtl="0" eaLnBrk="1" fontAlgn="base" hangingPunct="1">
              <a:spcBef>
                <a:spcPct val="0"/>
              </a:spcBef>
              <a:spcAft>
                <a:spcPct val="0"/>
              </a:spcAft>
              <a:defRPr sz="1400" b="1">
                <a:solidFill>
                  <a:schemeClr val="tx2"/>
                </a:solidFill>
                <a:latin typeface="Tahoma" pitchFamily="34" charset="0"/>
              </a:defRPr>
            </a:lvl5pPr>
            <a:lvl6pPr marL="457200" algn="ctr" rtl="0" eaLnBrk="1" fontAlgn="base" hangingPunct="1">
              <a:spcBef>
                <a:spcPct val="0"/>
              </a:spcBef>
              <a:spcAft>
                <a:spcPct val="0"/>
              </a:spcAft>
              <a:defRPr sz="1600" b="1">
                <a:solidFill>
                  <a:schemeClr val="tx2"/>
                </a:solidFill>
                <a:latin typeface="Tahoma" pitchFamily="34" charset="0"/>
              </a:defRPr>
            </a:lvl6pPr>
            <a:lvl7pPr marL="914400" algn="ctr" rtl="0" eaLnBrk="1" fontAlgn="base" hangingPunct="1">
              <a:spcBef>
                <a:spcPct val="0"/>
              </a:spcBef>
              <a:spcAft>
                <a:spcPct val="0"/>
              </a:spcAft>
              <a:defRPr sz="1600" b="1">
                <a:solidFill>
                  <a:schemeClr val="tx2"/>
                </a:solidFill>
                <a:latin typeface="Tahoma" pitchFamily="34" charset="0"/>
              </a:defRPr>
            </a:lvl7pPr>
            <a:lvl8pPr marL="1371600" algn="ctr" rtl="0" eaLnBrk="1" fontAlgn="base" hangingPunct="1">
              <a:spcBef>
                <a:spcPct val="0"/>
              </a:spcBef>
              <a:spcAft>
                <a:spcPct val="0"/>
              </a:spcAft>
              <a:defRPr sz="1600" b="1">
                <a:solidFill>
                  <a:schemeClr val="tx2"/>
                </a:solidFill>
                <a:latin typeface="Tahoma" pitchFamily="34" charset="0"/>
              </a:defRPr>
            </a:lvl8pPr>
            <a:lvl9pPr marL="1828800" algn="ctr" rtl="0" eaLnBrk="1" fontAlgn="base" hangingPunct="1">
              <a:spcBef>
                <a:spcPct val="0"/>
              </a:spcBef>
              <a:spcAft>
                <a:spcPct val="0"/>
              </a:spcAft>
              <a:defRPr sz="1600" b="1">
                <a:solidFill>
                  <a:schemeClr val="tx2"/>
                </a:solidFill>
                <a:latin typeface="Tahoma" pitchFamily="34" charset="0"/>
              </a:defRPr>
            </a:lvl9pPr>
          </a:lstStyle>
          <a:p>
            <a:r>
              <a:rPr lang="en-IE" sz="3200" u="sng" kern="0" dirty="0" smtClean="0"/>
              <a:t>Solution</a:t>
            </a:r>
            <a:endParaRPr lang="en-IE" sz="3200" u="sng" kern="0" dirty="0"/>
          </a:p>
        </p:txBody>
      </p:sp>
    </p:spTree>
    <p:extLst>
      <p:ext uri="{BB962C8B-B14F-4D97-AF65-F5344CB8AC3E}">
        <p14:creationId xmlns:p14="http://schemas.microsoft.com/office/powerpoint/2010/main" val="2344875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1fba215fceaf8ec192439548857d4c1d8cdcd4e"/>
</p:tagLst>
</file>

<file path=ppt/theme/theme1.xml><?xml version="1.0" encoding="utf-8"?>
<a:theme xmlns:a="http://schemas.openxmlformats.org/drawingml/2006/main" name="mathematics">
  <a:themeElements>
    <a:clrScheme name="Mathematics">
      <a:dk1>
        <a:sysClr val="windowText" lastClr="000000"/>
      </a:dk1>
      <a:lt1>
        <a:sysClr val="window" lastClr="FFFFFF"/>
      </a:lt1>
      <a:dk2>
        <a:srgbClr val="EC278C"/>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Mathematics">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alpha val="64999"/>
          </a:schemeClr>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hlink">
            <a:alpha val="64999"/>
          </a:schemeClr>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txDef>
      <a:spPr>
        <a:solidFill>
          <a:schemeClr val="accent3">
            <a:lumMod val="20000"/>
            <a:lumOff val="80000"/>
          </a:schemeClr>
        </a:solidFill>
        <a:ln w="60325">
          <a:solidFill>
            <a:schemeClr val="tx1"/>
          </a:solidFill>
        </a:ln>
      </a:spPr>
      <a:bodyPr wrap="square" rtlCol="0">
        <a:spAutoFit/>
      </a:bodyPr>
      <a:lstStyle>
        <a:defPPr algn="ctr">
          <a:defRPr sz="3600" smtClean="0">
            <a:solidFill>
              <a:srgbClr val="00B050"/>
            </a:solidFill>
            <a:latin typeface="Cambria Math"/>
          </a:defRPr>
        </a:defPPr>
      </a:lstStyle>
    </a:txDef>
  </a:objectDefaults>
  <a:extraClrSchemeLst>
    <a:extraClrScheme>
      <a:clrScheme name="circl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ircl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ircl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ircl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ircl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ircl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ircl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maths_background</Template>
  <TotalTime>21967</TotalTime>
  <Words>3211</Words>
  <Application>Microsoft Office PowerPoint</Application>
  <PresentationFormat>On-screen Show (4:3)</PresentationFormat>
  <Paragraphs>1372</Paragraphs>
  <Slides>96</Slides>
  <Notes>95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96</vt:i4>
      </vt:variant>
    </vt:vector>
  </HeadingPairs>
  <TitlesOfParts>
    <vt:vector size="108" baseType="lpstr">
      <vt:lpstr>ACaslon-Regular</vt:lpstr>
      <vt:lpstr>Arial</vt:lpstr>
      <vt:lpstr>Calibri</vt:lpstr>
      <vt:lpstr>Cambria</vt:lpstr>
      <vt:lpstr>Cambria Math</vt:lpstr>
      <vt:lpstr>Century Gothic</vt:lpstr>
      <vt:lpstr>Century Schoolbook</vt:lpstr>
      <vt:lpstr>Monotype Corsiva</vt:lpstr>
      <vt:lpstr>Tahoma</vt:lpstr>
      <vt:lpstr>Times New Roman</vt:lpstr>
      <vt:lpstr>Wingdings</vt:lpstr>
      <vt:lpstr>mathematics</vt:lpstr>
      <vt:lpstr>Session1        Cultivating Skills for problem solving</vt:lpstr>
      <vt:lpstr>Junior Certificate-All Levels</vt:lpstr>
      <vt:lpstr>Leaving Certificate- Foundation Level</vt:lpstr>
      <vt:lpstr>Leaving Certificate- Ordinary &amp; Higher Level</vt:lpstr>
      <vt:lpstr>Section 1                                   Number 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Venn Diagram &amp; Number Line                   ℕ and  ℤ. </vt:lpstr>
      <vt:lpstr>                          Venn Diagram &amp; Number Line                       ℕ and ℤ. </vt:lpstr>
      <vt:lpstr>Which symbol can we use for the ‘grey ‘ part of the Venn-diagram?                     </vt:lpstr>
      <vt:lpstr>PowerPoint Presentation</vt:lpstr>
      <vt:lpstr>PowerPoint Presentation</vt:lpstr>
      <vt:lpstr>PowerPoint Presentation</vt:lpstr>
      <vt:lpstr>Natural Numbers (N)</vt:lpstr>
      <vt:lpstr>                                    Rational Numbers (ℚ)  </vt:lpstr>
      <vt:lpstr>Interesting Rational Numbers</vt:lpstr>
      <vt:lpstr>PowerPoint Presentation</vt:lpstr>
      <vt:lpstr>                          Venn Diagram &amp; Number Line                   ℕ, ℤ and ℚ. </vt:lpstr>
      <vt:lpstr>                          Venn Diagram &amp; Number Line                   ℕ, ℤ and ℚ. </vt:lpstr>
      <vt:lpstr>                          Venn Diagram &amp; Number Line                   ℕ, ℤ and ℚ.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Number Systems</vt:lpstr>
      <vt:lpstr>Junior Certificate-All Levels</vt:lpstr>
      <vt:lpstr>Leaving Certificate- Ordinary &amp; Higher Level</vt:lpstr>
      <vt:lpstr>PowerPoint Presentation</vt:lpstr>
      <vt:lpstr>PowerPoint Presentation</vt:lpstr>
      <vt:lpstr>PowerPoint Presentation</vt:lpstr>
      <vt:lpstr>What is a Surd?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Real Number System (ℝ)  </vt:lpstr>
      <vt:lpstr>PowerPoint Presentation</vt:lpstr>
      <vt:lpstr>PowerPoint Presentation</vt:lpstr>
      <vt:lpstr>Now place these numbers as accurately as possible on the number line below.</vt:lpstr>
      <vt:lpstr>Now place them as accurately as possible on the number line below.</vt:lpstr>
      <vt:lpstr> The diagram represents the sets: Natural Numbers N,  Integers Z, Rational Numbers Q and Real Numbers ℝ.   Insert each of the following numbers in the correct place on the diagram:  5, 1+√2,   -9.6403915..…, - 1/2  , 6.3 ̇6 ̇ , 2π, -3, ∛8, 0 and -√3.        </vt:lpstr>
      <vt:lpstr>         The diagram represents the sets: Natural Numbers N,  Integers Z, Rational Numbers Q and Real Numbers ℝ.   Insert each of the following numbers in the correct place on the diagram:  5, 1+√2,  -9.6403915..…, - 1/2  , 6.3 ̇6 ̇, 2π , -3,  √(3&amp;8) , 0 and -√3.        </vt:lpstr>
      <vt:lpstr>Session 2                            Investigating Surds</vt:lpstr>
      <vt:lpstr>PowerPoint Presentation</vt:lpstr>
      <vt:lpstr>PowerPoint Presentation</vt:lpstr>
      <vt:lpstr>Investigating Surds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Student Activity-White Board</vt:lpstr>
      <vt:lpstr>Q1,2 &amp;3</vt:lpstr>
      <vt:lpstr> Q4         Simplify √18 without the use of a calculator.  </vt:lpstr>
      <vt:lpstr>  Q5.         Simplify √18/√2 without the use of a calculator.   </vt:lpstr>
      <vt:lpstr>  Q6.         Simplify √18/√8 without the use of a calculator.   </vt:lpstr>
      <vt:lpstr>What other surds could we illustrate if we extended this diagram ?</vt:lpstr>
      <vt:lpstr>What other surds could we illustrate if we extended this diagram ?</vt:lpstr>
      <vt:lpstr>Division of Surds</vt:lpstr>
      <vt:lpstr>PowerPoint Presentation</vt:lpstr>
      <vt:lpstr>√(8 ) + √18</vt:lpstr>
      <vt:lpstr> 2√(2 )  + 3√2= 5√2  </vt:lpstr>
      <vt:lpstr>PowerPoint Presentation</vt:lpstr>
      <vt:lpstr>PowerPoint Presentation</vt:lpstr>
      <vt:lpstr>√5</vt:lpstr>
      <vt:lpstr> √5</vt:lpstr>
      <vt:lpstr>Division of Surds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Jillian Brennan</dc:creator>
  <cp:lastModifiedBy>Tony Knox</cp:lastModifiedBy>
  <cp:revision>1137</cp:revision>
  <cp:lastPrinted>2013-11-26T18:16:58Z</cp:lastPrinted>
  <dcterms:created xsi:type="dcterms:W3CDTF">2013-03-15T17:46:56Z</dcterms:created>
  <dcterms:modified xsi:type="dcterms:W3CDTF">2015-09-28T14:47:08Z</dcterms:modified>
</cp:coreProperties>
</file>