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DF427-75E1-4EF4-B0D0-729747E4D887}" type="datetimeFigureOut">
              <a:rPr lang="en-GB" smtClean="0"/>
              <a:t>29/03/2014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55E97-3541-4F3E-83F5-63AA61C68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5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Uimhirchórais:</a:t>
            </a:r>
          </a:p>
          <a:p>
            <a:endParaRPr lang="ga-IE" dirty="0" smtClean="0"/>
          </a:p>
          <a:p>
            <a:r>
              <a:rPr dirty="0" smtClean="0"/>
              <a:t>Tá </a:t>
            </a:r>
            <a:r>
              <a:rPr dirty="0" err="1" smtClean="0"/>
              <a:t>na</a:t>
            </a:r>
            <a:r>
              <a:rPr dirty="0" smtClean="0"/>
              <a:t> </a:t>
            </a:r>
            <a:r>
              <a:rPr lang="en-IE" dirty="0" err="1" smtClean="0"/>
              <a:t>daltaí</a:t>
            </a:r>
            <a:r>
              <a:rPr dirty="0" smtClean="0"/>
              <a:t> sa 3ú bliain anois agus tá mé ag iarraidh cur lena gcuid eolais ar na huimhirchórais le go mbeidh siad seo san áireamh:</a:t>
            </a:r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1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70322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 dirty="0" err="1" smtClean="0"/>
              <a:t>Bréagach</a:t>
            </a:r>
            <a:r>
              <a:rPr lang="en-IE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ga-IE" sz="1100" dirty="0"/>
              <a:t>Ba cheart go mbeadh an ráiteas sin iompaithe droim ar ais. </a:t>
            </a:r>
            <a:endParaRPr lang="en-IE" sz="1100" dirty="0"/>
          </a:p>
          <a:p>
            <a:pPr eaLnBrk="1" hangingPunct="1">
              <a:spcBef>
                <a:spcPct val="0"/>
              </a:spcBef>
            </a:pPr>
            <a:r>
              <a:rPr lang="ga-IE" sz="1100" dirty="0"/>
              <a:t>Mínigh dom é sin. Tabhair samplaí dom chun údar a thabhairt leis</a:t>
            </a:r>
            <a:r>
              <a:rPr lang="en-IE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ga-IE" sz="1100" dirty="0"/>
              <a:t>Cén fáth ar féidir uimhir chóimheasta agus slánuimhir a thabhairt ar '7'?</a:t>
            </a:r>
            <a:r>
              <a:rPr lang="en-IE" sz="1100" dirty="0"/>
              <a:t> </a:t>
            </a:r>
            <a:endParaRPr lang="en-IE" dirty="0" smtClean="0"/>
          </a:p>
          <a:p>
            <a:pPr eaLnBrk="1" hangingPunct="1">
              <a:spcBef>
                <a:spcPct val="0"/>
              </a:spcBef>
            </a:pPr>
            <a:endParaRPr lang="en-IE" dirty="0" smtClean="0"/>
          </a:p>
          <a:p>
            <a:pPr eaLnBrk="1" hangingPunct="1">
              <a:spcBef>
                <a:spcPct val="0"/>
              </a:spcBef>
            </a:pPr>
            <a:r>
              <a:rPr lang="en-IE" dirty="0" smtClean="0"/>
              <a:t>7=7/1</a:t>
            </a:r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>
              <a:defRPr/>
            </a:pPr>
            <a:fld id="{23DCA432-5271-4C46-8625-26591397346F}" type="slidenum">
              <a:rPr lang="en-IE" sz="1200"/>
              <a:pPr algn="r">
                <a:defRPr/>
              </a:pPr>
              <a:t>10</a:t>
            </a:fld>
            <a:endParaRPr lang="en-IE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Tagann na freagraí isteach anseo.</a:t>
            </a:r>
          </a:p>
          <a:p>
            <a:r>
              <a:rPr dirty="0" smtClean="0"/>
              <a:t>Plé i measc </a:t>
            </a:r>
            <a:r>
              <a:rPr dirty="0" err="1" smtClean="0"/>
              <a:t>na</a:t>
            </a:r>
            <a:r>
              <a:rPr dirty="0" smtClean="0"/>
              <a:t> </a:t>
            </a:r>
            <a:r>
              <a:rPr lang="en-IE" dirty="0" err="1" smtClean="0"/>
              <a:t>ndaltaí</a:t>
            </a:r>
            <a:r>
              <a:rPr dirty="0" smtClean="0"/>
              <a:t> anseo.</a:t>
            </a:r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11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144572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Súil</a:t>
            </a:r>
            <a:r>
              <a:rPr lang="en-IE" dirty="0" smtClean="0"/>
              <a:t> </a:t>
            </a:r>
            <a:r>
              <a:rPr lang="en-IE" dirty="0" err="1" smtClean="0"/>
              <a:t>siar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Thacair</a:t>
            </a:r>
            <a:r>
              <a:rPr lang="en-IE" baseline="0" dirty="0" smtClean="0"/>
              <a:t> </a:t>
            </a:r>
            <a:r>
              <a:rPr lang="en-IE" baseline="0" dirty="0" err="1" smtClean="0"/>
              <a:t>anseo</a:t>
            </a:r>
            <a:r>
              <a:rPr lang="en-IE" baseline="0" dirty="0" smtClean="0"/>
              <a:t> (</a:t>
            </a:r>
            <a:r>
              <a:rPr lang="en-IE" baseline="0" dirty="0" err="1" smtClean="0"/>
              <a:t>siombailí</a:t>
            </a:r>
            <a:r>
              <a:rPr lang="en-IE" baseline="0" dirty="0" smtClean="0"/>
              <a:t>).</a:t>
            </a: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Chun scileanna réasúnaíochta </a:t>
            </a:r>
            <a:r>
              <a:rPr dirty="0" err="1" smtClean="0"/>
              <a:t>na</a:t>
            </a:r>
            <a:r>
              <a:rPr dirty="0" smtClean="0"/>
              <a:t> </a:t>
            </a:r>
            <a:r>
              <a:rPr lang="en-IE" dirty="0" err="1" smtClean="0"/>
              <a:t>ndaltaí</a:t>
            </a:r>
            <a:r>
              <a:rPr dirty="0" smtClean="0"/>
              <a:t> a fheabhsú, is féidir linn ceisteanna den sórt sin a chur - fíor i gcónaí, </a:t>
            </a:r>
            <a:r>
              <a:rPr dirty="0" err="1" smtClean="0"/>
              <a:t>fíor</a:t>
            </a:r>
            <a:r>
              <a:rPr dirty="0" smtClean="0"/>
              <a:t> </a:t>
            </a:r>
            <a:r>
              <a:rPr lang="en-IE" dirty="0" smtClean="0"/>
              <a:t>ó</a:t>
            </a:r>
            <a:r>
              <a:rPr lang="en-IE" baseline="0" dirty="0" smtClean="0"/>
              <a:t> am go </a:t>
            </a:r>
            <a:r>
              <a:rPr lang="en-IE" baseline="0" dirty="0" err="1" smtClean="0"/>
              <a:t>chéile</a:t>
            </a:r>
            <a:r>
              <a:rPr dirty="0" smtClean="0"/>
              <a:t> nó gan a bheith fíor in am ar bith.</a:t>
            </a:r>
          </a:p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15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251503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16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713455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E.g.</a:t>
            </a:r>
            <a:r>
              <a:rPr lang="en-IE" baseline="0" dirty="0" smtClean="0"/>
              <a:t> m</a:t>
            </a:r>
            <a:r>
              <a:rPr dirty="0" smtClean="0"/>
              <a:t>á roghnaím 0.5</a:t>
            </a:r>
          </a:p>
          <a:p>
            <a:endParaRPr lang="ga-IE" baseline="0" dirty="0" smtClean="0"/>
          </a:p>
          <a:p>
            <a:endParaRPr lang="ga-IE" baseline="0" dirty="0" smtClean="0"/>
          </a:p>
          <a:p>
            <a:r>
              <a:rPr dirty="0" smtClean="0"/>
              <a:t>Ardteist Ardleibhéal: Taispeáin dom go mbíonn sé fíor ó am go chéile. Ceist a bhaineann le héagothromóid chearnach.</a:t>
            </a:r>
          </a:p>
          <a:p>
            <a:endParaRPr lang="ga-IE" baseline="0" dirty="0" smtClean="0"/>
          </a:p>
          <a:p>
            <a:r>
              <a:rPr lang="en-IE" b="1" baseline="0" dirty="0" smtClean="0"/>
              <a:t>x² &gt; x. </a:t>
            </a:r>
          </a:p>
          <a:p>
            <a:r>
              <a:rPr lang="en-IE" b="1" baseline="0" dirty="0" smtClean="0"/>
              <a:t>x² – x &gt; 0. </a:t>
            </a:r>
          </a:p>
          <a:p>
            <a:r>
              <a:rPr lang="en-IE" b="1" baseline="0" dirty="0" smtClean="0"/>
              <a:t>x(x – 1) &gt; 0. Tarraing. x &lt; 0 agus x &gt;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17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851026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4688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5571">
              <a:defRPr/>
            </a:pPr>
            <a:r>
              <a:rPr lang="en-IE" sz="1100" dirty="0"/>
              <a:t>Súil Siar</a:t>
            </a:r>
          </a:p>
          <a:p>
            <a:pPr defTabSz="865571">
              <a:defRPr/>
            </a:pPr>
            <a:r>
              <a:rPr lang="en-IE" sz="1100" dirty="0"/>
              <a:t>Tá uimhreacha cóimheasta i ngach áit feadh na huimhirlíne. Cuma cé chomh grinn is a fhéachann tú, beidh a lán lán eile acu ann. Shílfeá, mar sin, nach mbeadh spás ar bith fágtha le haghaidh uimhreacha eile. Ar an drochuair, níl sé sin fíor.</a:t>
            </a:r>
            <a:endParaRPr lang="ga-IE" b="1" baseline="0" dirty="0" smtClean="0"/>
          </a:p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19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 dirty="0" smtClean="0"/>
              <a:t>Quiz:</a:t>
            </a:r>
            <a:r>
              <a:rPr lang="en-IE" baseline="0" dirty="0" smtClean="0"/>
              <a:t> Working in Pairs- Discuss question. Hold up answer on whiteboard. </a:t>
            </a:r>
          </a:p>
          <a:p>
            <a:pPr eaLnBrk="1" hangingPunct="1">
              <a:spcBef>
                <a:spcPct val="0"/>
              </a:spcBef>
            </a:pPr>
            <a:r>
              <a:rPr lang="en-IE" baseline="0" dirty="0" smtClean="0"/>
              <a:t>Ask further questions to ensure all students understand. </a:t>
            </a:r>
          </a:p>
          <a:p>
            <a:pPr eaLnBrk="1" hangingPunct="1">
              <a:spcBef>
                <a:spcPct val="0"/>
              </a:spcBef>
            </a:pPr>
            <a:r>
              <a:rPr lang="en-IE" dirty="0" err="1" smtClean="0"/>
              <a:t>Eg</a:t>
            </a:r>
            <a:r>
              <a:rPr lang="en-IE" dirty="0" smtClean="0"/>
              <a:t>. Give me examples of natural numbers.</a:t>
            </a:r>
          </a:p>
          <a:p>
            <a:pPr eaLnBrk="1" hangingPunct="1">
              <a:spcBef>
                <a:spcPct val="0"/>
              </a:spcBef>
            </a:pPr>
            <a:r>
              <a:rPr lang="en-IE" dirty="0" err="1" smtClean="0"/>
              <a:t>Eg</a:t>
            </a:r>
            <a:r>
              <a:rPr lang="en-IE" dirty="0" smtClean="0"/>
              <a:t>. Give me an example of something that is not a natural</a:t>
            </a:r>
            <a:r>
              <a:rPr lang="en-IE" baseline="0" dirty="0" smtClean="0"/>
              <a:t> number</a:t>
            </a:r>
          </a:p>
          <a:p>
            <a:pPr eaLnBrk="1" hangingPunct="1">
              <a:spcBef>
                <a:spcPct val="0"/>
              </a:spcBef>
            </a:pPr>
            <a:endParaRPr lang="en-IE" baseline="0" dirty="0" smtClean="0"/>
          </a:p>
          <a:p>
            <a:pPr eaLnBrk="1" hangingPunct="1">
              <a:spcBef>
                <a:spcPct val="0"/>
              </a:spcBef>
            </a:pPr>
            <a:r>
              <a:rPr lang="en-IE" baseline="0" dirty="0" smtClean="0"/>
              <a:t>Is “0” a natural number ? What is the smallest natural number?</a:t>
            </a:r>
          </a:p>
          <a:p>
            <a:pPr eaLnBrk="1" hangingPunct="1">
              <a:spcBef>
                <a:spcPct val="0"/>
              </a:spcBef>
            </a:pPr>
            <a:endParaRPr lang="en-IE" baseline="0" dirty="0" smtClean="0"/>
          </a:p>
          <a:p>
            <a:pPr eaLnBrk="1" hangingPunct="1">
              <a:spcBef>
                <a:spcPct val="0"/>
              </a:spcBef>
            </a:pPr>
            <a:r>
              <a:rPr lang="en-IE" baseline="0" dirty="0" smtClean="0"/>
              <a:t>Explain why ½ is not a natural no.</a:t>
            </a:r>
          </a:p>
          <a:p>
            <a:pPr eaLnBrk="1" hangingPunct="1">
              <a:spcBef>
                <a:spcPct val="0"/>
              </a:spcBef>
            </a:pPr>
            <a:r>
              <a:rPr lang="en-IE" baseline="0" dirty="0" smtClean="0"/>
              <a:t> Is 4.25 a natural no. ?</a:t>
            </a:r>
          </a:p>
          <a:p>
            <a:pPr eaLnBrk="1" hangingPunct="1">
              <a:spcBef>
                <a:spcPct val="0"/>
              </a:spcBef>
            </a:pPr>
            <a:r>
              <a:rPr lang="en-IE" baseline="0" dirty="0" smtClean="0"/>
              <a:t>Is 2/1 a natural number?</a:t>
            </a:r>
          </a:p>
          <a:p>
            <a:pPr eaLnBrk="1" hangingPunct="1">
              <a:spcBef>
                <a:spcPct val="0"/>
              </a:spcBef>
            </a:pPr>
            <a:endParaRPr lang="en-IE" baseline="0" dirty="0" smtClean="0"/>
          </a:p>
          <a:p>
            <a:pPr eaLnBrk="1" hangingPunct="1">
              <a:spcBef>
                <a:spcPct val="0"/>
              </a:spcBef>
            </a:pPr>
            <a:r>
              <a:rPr lang="en-IE" baseline="0" dirty="0" smtClean="0"/>
              <a:t>Ah so we can only have whole numbers.</a:t>
            </a:r>
          </a:p>
          <a:p>
            <a:pPr eaLnBrk="1" hangingPunct="1">
              <a:spcBef>
                <a:spcPct val="0"/>
              </a:spcBef>
            </a:pPr>
            <a:r>
              <a:rPr lang="en-IE" baseline="0" dirty="0" smtClean="0"/>
              <a:t>Does anyone remember the symbol for the natural numbers?</a:t>
            </a:r>
          </a:p>
          <a:p>
            <a:pPr eaLnBrk="1" hangingPunct="1">
              <a:spcBef>
                <a:spcPct val="0"/>
              </a:spcBef>
            </a:pPr>
            <a:r>
              <a:rPr lang="en-IE" baseline="0" dirty="0" smtClean="0"/>
              <a:t>How many natural numbers are there? Infinite amount</a:t>
            </a:r>
          </a:p>
          <a:p>
            <a:pPr eaLnBrk="1" hangingPunct="1">
              <a:spcBef>
                <a:spcPct val="0"/>
              </a:spcBef>
            </a:pPr>
            <a:r>
              <a:rPr lang="en-IE" b="1" baseline="0" dirty="0" smtClean="0"/>
              <a:t>Why do we need the natural numbers? They are the numbers for counting 1, 2, </a:t>
            </a:r>
            <a:r>
              <a:rPr lang="en-IE" b="1" baseline="0" dirty="0" err="1" smtClean="0"/>
              <a:t>etc</a:t>
            </a:r>
            <a:endParaRPr lang="en-IE" b="1" baseline="0" dirty="0" smtClean="0"/>
          </a:p>
          <a:p>
            <a:pPr eaLnBrk="1" hangingPunct="1">
              <a:spcBef>
                <a:spcPct val="0"/>
              </a:spcBef>
            </a:pPr>
            <a:r>
              <a:rPr lang="en-IE" b="1" baseline="0" dirty="0" smtClean="0"/>
              <a:t>What is the smallest natural number? 1</a:t>
            </a:r>
          </a:p>
          <a:p>
            <a:pPr eaLnBrk="1" hangingPunct="1">
              <a:spcBef>
                <a:spcPct val="0"/>
              </a:spcBef>
            </a:pPr>
            <a:endParaRPr lang="en-IE" b="1" baseline="0" dirty="0" smtClean="0"/>
          </a:p>
          <a:p>
            <a:pPr eaLnBrk="1" hangingPunct="1">
              <a:spcBef>
                <a:spcPct val="0"/>
              </a:spcBef>
            </a:pPr>
            <a:r>
              <a:rPr lang="en-IE" b="1" baseline="0" dirty="0" smtClean="0"/>
              <a:t>Needed to solve questions such as x+2=5</a:t>
            </a:r>
          </a:p>
          <a:p>
            <a:pPr eaLnBrk="1" hangingPunct="1">
              <a:spcBef>
                <a:spcPct val="0"/>
              </a:spcBef>
            </a:pPr>
            <a:endParaRPr lang="en-IE" b="1" baseline="0" dirty="0" smtClean="0"/>
          </a:p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>
              <a:defRPr/>
            </a:pPr>
            <a:fld id="{23DCA432-5271-4C46-8625-26591397346F}" type="slidenum">
              <a:rPr lang="en-IE" sz="1200"/>
              <a:pPr algn="r">
                <a:defRPr/>
              </a:pPr>
              <a:t>2</a:t>
            </a:fld>
            <a:endParaRPr lang="en-IE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5571">
              <a:defRPr/>
            </a:pPr>
            <a:r>
              <a:rPr lang="en-IE" sz="1100" dirty="0"/>
              <a:t>Tá uimhreacha cóimheasta i ngach áit feadh na huimhirlíne. Cuma cé chomh grinn is a fhéachann tú, beidh a lán lán eile acu ann. Shílfeá, mar sin, nach mbeadh spás ar bith fágtha le haghaidh uimhreacha eile. Ar an drochuair, níl sé sin fíor.</a:t>
            </a:r>
            <a:endParaRPr lang="ga-IE" b="1" baseline="0" dirty="0" smtClean="0"/>
          </a:p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20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5571">
              <a:defRPr/>
            </a:pPr>
            <a:r>
              <a:rPr lang="en-IE" sz="1100" dirty="0"/>
              <a:t>Tá uimhreacha cóimheasta i ngach áit feadh na huimhirlíne. Cuma cé chomh grinn is a fhéachann tú, beidh a lán lán eile acu ann. Shílfeá, mar sin, nach mbeadh spás ar bith fágtha le haghaidh uimhreacha eile. Ar an drochuair, níl sé sin fíor.</a:t>
            </a:r>
            <a:endParaRPr lang="ga-IE" b="1" baseline="0" dirty="0" smtClean="0"/>
          </a:p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21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5571">
              <a:defRPr/>
            </a:pPr>
            <a:r>
              <a:rPr lang="en-IE" sz="1100" dirty="0"/>
              <a:t>Tá uimhreacha cóimheasta i ngach áit feadh na huimhirlíne. Cuma cé chomh grinn is a fhéachann tú, beidh a lán lán eile acu ann. Shílfeá, mar sin, nach mbeadh spás ar bith fágtha le haghaidh uimhreacha eile. Ar an drochuair, níl sé sin fíor.</a:t>
            </a:r>
            <a:endParaRPr lang="ga-IE" b="1" baseline="0" dirty="0" smtClean="0"/>
          </a:p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22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5571">
              <a:defRPr/>
            </a:pPr>
            <a:r>
              <a:rPr lang="en-IE" sz="1100" dirty="0"/>
              <a:t>Tá uimhreacha cóimheasta i ngach áit feadh na huimhirlíne. Cuma cé chomh grinn is a fhéachann tú, beidh a lán lán eile acu ann. Shílfeá, mar sin, nach mbeadh spás ar bith fágtha le haghaidh uimhreacha eile. Ar an drochuair, níl sé sin fíor.</a:t>
            </a:r>
            <a:endParaRPr lang="ga-IE" b="1" baseline="0" dirty="0" smtClean="0"/>
          </a:p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23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5571">
              <a:defRPr/>
            </a:pPr>
            <a:r>
              <a:rPr lang="en-IE" sz="1100" dirty="0"/>
              <a:t>Tá uimhreacha cóimheasta i ngach áit feadh na huimhirlíne. Cuma cé chomh grinn is a fhéachann tú, beidh a lán lán eile acu ann. Shílfeá, mar sin, nach mbeadh spás ar bith fágtha le haghaidh uimhreacha eile. Ar an drochuair, níl sé sin fíor.</a:t>
            </a:r>
            <a:endParaRPr lang="ga-IE" b="1" baseline="0" dirty="0" smtClean="0"/>
          </a:p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24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5571">
              <a:defRPr/>
            </a:pPr>
            <a:r>
              <a:rPr lang="en-IE" sz="1100" dirty="0"/>
              <a:t>Tá uimhreacha cóimheasta i ngach áit feadh na huimhirlíne. Cuma cé chomh grinn is a fhéachann tú, beidh a lán lán eile acu ann. Shílfeá, mar sin, nach mbeadh spás ar bith fágtha le haghaidh uimhreacha eile. Ar an drochuair, níl sé sin fíor.</a:t>
            </a:r>
            <a:endParaRPr lang="ga-IE" b="1" baseline="0" dirty="0" smtClean="0"/>
          </a:p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25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5571">
              <a:defRPr/>
            </a:pPr>
            <a:r>
              <a:rPr lang="en-IE" sz="1100" dirty="0" err="1"/>
              <a:t>Tá</a:t>
            </a:r>
            <a:r>
              <a:rPr lang="en-IE" sz="1100" dirty="0"/>
              <a:t> </a:t>
            </a:r>
            <a:r>
              <a:rPr lang="en-IE" sz="1100" dirty="0" err="1"/>
              <a:t>uimhreacha</a:t>
            </a:r>
            <a:r>
              <a:rPr lang="en-IE" sz="1100" dirty="0"/>
              <a:t> </a:t>
            </a:r>
            <a:r>
              <a:rPr lang="en-IE" sz="1100" dirty="0" err="1"/>
              <a:t>cóimheasta</a:t>
            </a:r>
            <a:r>
              <a:rPr lang="en-IE" sz="1100" dirty="0"/>
              <a:t> </a:t>
            </a:r>
            <a:r>
              <a:rPr lang="en-IE" sz="1100" dirty="0" err="1"/>
              <a:t>i</a:t>
            </a:r>
            <a:r>
              <a:rPr lang="en-IE" sz="1100" dirty="0"/>
              <a:t> </a:t>
            </a:r>
            <a:r>
              <a:rPr lang="en-IE" sz="1100" dirty="0" err="1"/>
              <a:t>ngach</a:t>
            </a:r>
            <a:r>
              <a:rPr lang="en-IE" sz="1100" dirty="0"/>
              <a:t> </a:t>
            </a:r>
            <a:r>
              <a:rPr lang="en-IE" sz="1100" dirty="0" err="1"/>
              <a:t>áit</a:t>
            </a:r>
            <a:r>
              <a:rPr lang="en-IE" sz="1100" dirty="0"/>
              <a:t> </a:t>
            </a:r>
            <a:r>
              <a:rPr lang="en-IE" sz="1100" dirty="0" err="1"/>
              <a:t>feadh</a:t>
            </a:r>
            <a:r>
              <a:rPr lang="en-IE" sz="1100" dirty="0"/>
              <a:t> </a:t>
            </a:r>
            <a:r>
              <a:rPr lang="en-IE" sz="1100" dirty="0" err="1"/>
              <a:t>na</a:t>
            </a:r>
            <a:r>
              <a:rPr lang="en-IE" sz="1100" dirty="0"/>
              <a:t> </a:t>
            </a:r>
            <a:r>
              <a:rPr lang="en-IE" sz="1100" dirty="0" err="1"/>
              <a:t>huimhirlíne</a:t>
            </a:r>
            <a:r>
              <a:rPr lang="en-IE" sz="1100" dirty="0"/>
              <a:t>. </a:t>
            </a:r>
            <a:r>
              <a:rPr lang="en-IE" sz="1100" dirty="0" err="1"/>
              <a:t>Cuma</a:t>
            </a:r>
            <a:r>
              <a:rPr lang="en-IE" sz="1100" dirty="0"/>
              <a:t> </a:t>
            </a:r>
            <a:r>
              <a:rPr lang="en-IE" sz="1100" dirty="0" err="1"/>
              <a:t>cé</a:t>
            </a:r>
            <a:r>
              <a:rPr lang="en-IE" sz="1100" dirty="0"/>
              <a:t> </a:t>
            </a:r>
            <a:r>
              <a:rPr lang="en-IE" sz="1100" dirty="0" err="1"/>
              <a:t>chomh</a:t>
            </a:r>
            <a:r>
              <a:rPr lang="en-IE" sz="1100" dirty="0"/>
              <a:t> </a:t>
            </a:r>
            <a:r>
              <a:rPr lang="en-IE" sz="1100" dirty="0" err="1"/>
              <a:t>grinn</a:t>
            </a:r>
            <a:r>
              <a:rPr lang="en-IE" sz="1100" dirty="0"/>
              <a:t> is a </a:t>
            </a:r>
            <a:r>
              <a:rPr lang="en-IE" sz="1100" dirty="0" err="1"/>
              <a:t>fhéachann</a:t>
            </a:r>
            <a:r>
              <a:rPr lang="en-IE" sz="1100" dirty="0"/>
              <a:t> </a:t>
            </a:r>
            <a:r>
              <a:rPr lang="en-IE" sz="1100" dirty="0" err="1"/>
              <a:t>tú</a:t>
            </a:r>
            <a:r>
              <a:rPr lang="en-IE" sz="1100" dirty="0"/>
              <a:t>, </a:t>
            </a:r>
            <a:r>
              <a:rPr lang="en-IE" sz="1100" dirty="0" err="1"/>
              <a:t>beidh</a:t>
            </a:r>
            <a:r>
              <a:rPr lang="en-IE" sz="1100" dirty="0"/>
              <a:t> a </a:t>
            </a:r>
            <a:r>
              <a:rPr lang="en-IE" sz="1100" dirty="0" err="1"/>
              <a:t>lán</a:t>
            </a:r>
            <a:r>
              <a:rPr lang="en-IE" sz="1100" dirty="0"/>
              <a:t> </a:t>
            </a:r>
            <a:r>
              <a:rPr lang="en-IE" sz="1100" dirty="0" err="1"/>
              <a:t>lán</a:t>
            </a:r>
            <a:r>
              <a:rPr lang="en-IE" sz="1100" dirty="0"/>
              <a:t> </a:t>
            </a:r>
            <a:r>
              <a:rPr lang="en-IE" sz="1100" dirty="0" err="1"/>
              <a:t>eile</a:t>
            </a:r>
            <a:r>
              <a:rPr lang="en-IE" sz="1100" dirty="0"/>
              <a:t> </a:t>
            </a:r>
            <a:r>
              <a:rPr lang="en-IE" sz="1100" dirty="0" err="1"/>
              <a:t>acu</a:t>
            </a:r>
            <a:r>
              <a:rPr lang="en-IE" sz="1100" dirty="0"/>
              <a:t> ann. </a:t>
            </a:r>
            <a:r>
              <a:rPr lang="en-IE" sz="1100" dirty="0" err="1"/>
              <a:t>Shílfeá</a:t>
            </a:r>
            <a:r>
              <a:rPr lang="en-IE" sz="1100" dirty="0"/>
              <a:t>, mar sin, </a:t>
            </a:r>
            <a:r>
              <a:rPr lang="en-IE" sz="1100" dirty="0" err="1"/>
              <a:t>nach</a:t>
            </a:r>
            <a:r>
              <a:rPr lang="en-IE" sz="1100" dirty="0"/>
              <a:t> </a:t>
            </a:r>
            <a:r>
              <a:rPr lang="en-IE" sz="1100" dirty="0" err="1"/>
              <a:t>mbeadh</a:t>
            </a:r>
            <a:r>
              <a:rPr lang="en-IE" sz="1100" dirty="0"/>
              <a:t> </a:t>
            </a:r>
            <a:r>
              <a:rPr lang="en-IE" sz="1100" dirty="0" err="1"/>
              <a:t>spás</a:t>
            </a:r>
            <a:r>
              <a:rPr lang="en-IE" sz="1100" dirty="0"/>
              <a:t> </a:t>
            </a:r>
            <a:r>
              <a:rPr lang="en-IE" sz="1100" dirty="0" err="1"/>
              <a:t>ar</a:t>
            </a:r>
            <a:r>
              <a:rPr lang="en-IE" sz="1100" dirty="0"/>
              <a:t> </a:t>
            </a:r>
            <a:r>
              <a:rPr lang="en-IE" sz="1100" dirty="0" err="1"/>
              <a:t>bith</a:t>
            </a:r>
            <a:r>
              <a:rPr lang="en-IE" sz="1100" dirty="0"/>
              <a:t> </a:t>
            </a:r>
            <a:r>
              <a:rPr lang="en-IE" sz="1100" dirty="0" err="1"/>
              <a:t>fágtha</a:t>
            </a:r>
            <a:r>
              <a:rPr lang="en-IE" sz="1100" dirty="0"/>
              <a:t> le </a:t>
            </a:r>
            <a:r>
              <a:rPr lang="en-IE" sz="1100" dirty="0" err="1"/>
              <a:t>haghaidh</a:t>
            </a:r>
            <a:r>
              <a:rPr lang="en-IE" sz="1100" dirty="0"/>
              <a:t> </a:t>
            </a:r>
            <a:r>
              <a:rPr lang="en-IE" sz="1100" dirty="0" err="1"/>
              <a:t>uimhreacha</a:t>
            </a:r>
            <a:r>
              <a:rPr lang="en-IE" sz="1100" dirty="0"/>
              <a:t> </a:t>
            </a:r>
            <a:r>
              <a:rPr lang="en-IE" sz="1100" dirty="0" err="1"/>
              <a:t>eile</a:t>
            </a:r>
            <a:r>
              <a:rPr lang="en-IE" sz="1100" dirty="0"/>
              <a:t>. </a:t>
            </a:r>
            <a:r>
              <a:rPr lang="en-IE" sz="1100" dirty="0" err="1"/>
              <a:t>Ar</a:t>
            </a:r>
            <a:r>
              <a:rPr lang="en-IE" sz="1100" dirty="0"/>
              <a:t> an </a:t>
            </a:r>
            <a:r>
              <a:rPr lang="en-IE" sz="1100" dirty="0" err="1"/>
              <a:t>drochuair</a:t>
            </a:r>
            <a:r>
              <a:rPr lang="en-IE" sz="1100" dirty="0"/>
              <a:t>, </a:t>
            </a:r>
            <a:r>
              <a:rPr lang="en-IE" sz="1100" dirty="0" err="1"/>
              <a:t>níl</a:t>
            </a:r>
            <a:r>
              <a:rPr lang="en-IE" sz="1100" dirty="0"/>
              <a:t> </a:t>
            </a:r>
            <a:r>
              <a:rPr lang="en-IE" sz="1100" dirty="0" err="1"/>
              <a:t>sé</a:t>
            </a:r>
            <a:r>
              <a:rPr lang="en-IE" sz="1100" dirty="0"/>
              <a:t> sin </a:t>
            </a:r>
            <a:r>
              <a:rPr lang="en-IE" sz="1100" dirty="0" err="1"/>
              <a:t>fíor</a:t>
            </a:r>
            <a:r>
              <a:rPr lang="en-IE" sz="1100" dirty="0"/>
              <a:t>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5571">
              <a:defRPr/>
            </a:pPr>
            <a:r>
              <a:rPr lang="en-IE" sz="1100" dirty="0" err="1"/>
              <a:t>Tá</a:t>
            </a:r>
            <a:r>
              <a:rPr lang="en-IE" sz="1100" dirty="0"/>
              <a:t> </a:t>
            </a:r>
            <a:r>
              <a:rPr lang="en-IE" sz="1100" dirty="0" err="1"/>
              <a:t>uimhreacha</a:t>
            </a:r>
            <a:r>
              <a:rPr lang="en-IE" sz="1100" dirty="0"/>
              <a:t> </a:t>
            </a:r>
            <a:r>
              <a:rPr lang="en-IE" sz="1100" dirty="0" err="1"/>
              <a:t>cóimheasta</a:t>
            </a:r>
            <a:r>
              <a:rPr lang="en-IE" sz="1100" dirty="0"/>
              <a:t> </a:t>
            </a:r>
            <a:r>
              <a:rPr lang="en-IE" sz="1100" dirty="0" err="1"/>
              <a:t>i</a:t>
            </a:r>
            <a:r>
              <a:rPr lang="en-IE" sz="1100" dirty="0"/>
              <a:t> </a:t>
            </a:r>
            <a:r>
              <a:rPr lang="en-IE" sz="1100" dirty="0" err="1"/>
              <a:t>ngach</a:t>
            </a:r>
            <a:r>
              <a:rPr lang="en-IE" sz="1100" dirty="0"/>
              <a:t> </a:t>
            </a:r>
            <a:r>
              <a:rPr lang="en-IE" sz="1100" dirty="0" err="1"/>
              <a:t>áit</a:t>
            </a:r>
            <a:r>
              <a:rPr lang="en-IE" sz="1100" dirty="0"/>
              <a:t> </a:t>
            </a:r>
            <a:r>
              <a:rPr lang="en-IE" sz="1100" dirty="0" err="1"/>
              <a:t>feadh</a:t>
            </a:r>
            <a:r>
              <a:rPr lang="en-IE" sz="1100" dirty="0"/>
              <a:t> </a:t>
            </a:r>
            <a:r>
              <a:rPr lang="en-IE" sz="1100" dirty="0" err="1"/>
              <a:t>na</a:t>
            </a:r>
            <a:r>
              <a:rPr lang="en-IE" sz="1100" dirty="0"/>
              <a:t> </a:t>
            </a:r>
            <a:r>
              <a:rPr lang="en-IE" sz="1100" dirty="0" err="1"/>
              <a:t>huimhirlíne</a:t>
            </a:r>
            <a:r>
              <a:rPr lang="en-IE" sz="1100" dirty="0"/>
              <a:t>. </a:t>
            </a:r>
            <a:r>
              <a:rPr lang="en-IE" sz="1100" dirty="0" err="1"/>
              <a:t>Cuma</a:t>
            </a:r>
            <a:r>
              <a:rPr lang="en-IE" sz="1100" dirty="0"/>
              <a:t> </a:t>
            </a:r>
            <a:r>
              <a:rPr lang="en-IE" sz="1100" dirty="0" err="1"/>
              <a:t>cé</a:t>
            </a:r>
            <a:r>
              <a:rPr lang="en-IE" sz="1100" dirty="0"/>
              <a:t> </a:t>
            </a:r>
            <a:r>
              <a:rPr lang="en-IE" sz="1100" dirty="0" err="1"/>
              <a:t>chomh</a:t>
            </a:r>
            <a:r>
              <a:rPr lang="en-IE" sz="1100" dirty="0"/>
              <a:t> </a:t>
            </a:r>
            <a:r>
              <a:rPr lang="en-IE" sz="1100" dirty="0" err="1"/>
              <a:t>grinn</a:t>
            </a:r>
            <a:r>
              <a:rPr lang="en-IE" sz="1100" dirty="0"/>
              <a:t> is a </a:t>
            </a:r>
            <a:r>
              <a:rPr lang="en-IE" sz="1100" dirty="0" err="1"/>
              <a:t>fhéachann</a:t>
            </a:r>
            <a:r>
              <a:rPr lang="en-IE" sz="1100" dirty="0"/>
              <a:t> </a:t>
            </a:r>
            <a:r>
              <a:rPr lang="en-IE" sz="1100" dirty="0" err="1"/>
              <a:t>tú</a:t>
            </a:r>
            <a:r>
              <a:rPr lang="en-IE" sz="1100" dirty="0"/>
              <a:t>, </a:t>
            </a:r>
            <a:r>
              <a:rPr lang="en-IE" sz="1100" dirty="0" err="1"/>
              <a:t>beidh</a:t>
            </a:r>
            <a:r>
              <a:rPr lang="en-IE" sz="1100" dirty="0"/>
              <a:t> a </a:t>
            </a:r>
            <a:r>
              <a:rPr lang="en-IE" sz="1100" dirty="0" err="1"/>
              <a:t>lán</a:t>
            </a:r>
            <a:r>
              <a:rPr lang="en-IE" sz="1100" dirty="0"/>
              <a:t> </a:t>
            </a:r>
            <a:r>
              <a:rPr lang="en-IE" sz="1100" dirty="0" err="1"/>
              <a:t>lán</a:t>
            </a:r>
            <a:r>
              <a:rPr lang="en-IE" sz="1100" dirty="0"/>
              <a:t> </a:t>
            </a:r>
            <a:r>
              <a:rPr lang="en-IE" sz="1100" dirty="0" err="1"/>
              <a:t>eile</a:t>
            </a:r>
            <a:r>
              <a:rPr lang="en-IE" sz="1100" dirty="0"/>
              <a:t> </a:t>
            </a:r>
            <a:r>
              <a:rPr lang="en-IE" sz="1100" dirty="0" err="1"/>
              <a:t>acu</a:t>
            </a:r>
            <a:r>
              <a:rPr lang="en-IE" sz="1100" dirty="0"/>
              <a:t> ann. </a:t>
            </a:r>
            <a:r>
              <a:rPr lang="en-IE" sz="1100" dirty="0" err="1"/>
              <a:t>Shílfeá</a:t>
            </a:r>
            <a:r>
              <a:rPr lang="en-IE" sz="1100" dirty="0"/>
              <a:t>, mar sin, </a:t>
            </a:r>
            <a:r>
              <a:rPr lang="en-IE" sz="1100" dirty="0" err="1"/>
              <a:t>nach</a:t>
            </a:r>
            <a:r>
              <a:rPr lang="en-IE" sz="1100" dirty="0"/>
              <a:t> </a:t>
            </a:r>
            <a:r>
              <a:rPr lang="en-IE" sz="1100" dirty="0" err="1"/>
              <a:t>mbeadh</a:t>
            </a:r>
            <a:r>
              <a:rPr lang="en-IE" sz="1100" dirty="0"/>
              <a:t> </a:t>
            </a:r>
            <a:r>
              <a:rPr lang="en-IE" sz="1100" dirty="0" err="1"/>
              <a:t>spás</a:t>
            </a:r>
            <a:r>
              <a:rPr lang="en-IE" sz="1100" dirty="0"/>
              <a:t> </a:t>
            </a:r>
            <a:r>
              <a:rPr lang="en-IE" sz="1100" dirty="0" err="1"/>
              <a:t>ar</a:t>
            </a:r>
            <a:r>
              <a:rPr lang="en-IE" sz="1100" dirty="0"/>
              <a:t> </a:t>
            </a:r>
            <a:r>
              <a:rPr lang="en-IE" sz="1100" dirty="0" err="1"/>
              <a:t>bith</a:t>
            </a:r>
            <a:r>
              <a:rPr lang="en-IE" sz="1100" dirty="0"/>
              <a:t> </a:t>
            </a:r>
            <a:r>
              <a:rPr lang="en-IE" sz="1100" dirty="0" err="1"/>
              <a:t>fágtha</a:t>
            </a:r>
            <a:r>
              <a:rPr lang="en-IE" sz="1100" dirty="0"/>
              <a:t> le </a:t>
            </a:r>
            <a:r>
              <a:rPr lang="en-IE" sz="1100" dirty="0" err="1"/>
              <a:t>haghaidh</a:t>
            </a:r>
            <a:r>
              <a:rPr lang="en-IE" sz="1100" dirty="0"/>
              <a:t> </a:t>
            </a:r>
            <a:r>
              <a:rPr lang="en-IE" sz="1100" dirty="0" err="1"/>
              <a:t>uimhreacha</a:t>
            </a:r>
            <a:r>
              <a:rPr lang="en-IE" sz="1100" dirty="0"/>
              <a:t> </a:t>
            </a:r>
            <a:r>
              <a:rPr lang="en-IE" sz="1100" dirty="0" err="1"/>
              <a:t>eile</a:t>
            </a:r>
            <a:r>
              <a:rPr lang="en-IE" sz="1100" dirty="0"/>
              <a:t>. </a:t>
            </a:r>
            <a:r>
              <a:rPr lang="en-IE" sz="1100" dirty="0" err="1"/>
              <a:t>Ar</a:t>
            </a:r>
            <a:r>
              <a:rPr lang="en-IE" sz="1100" dirty="0"/>
              <a:t> an </a:t>
            </a:r>
            <a:r>
              <a:rPr lang="en-IE" sz="1100" dirty="0" err="1"/>
              <a:t>drochuair</a:t>
            </a:r>
            <a:r>
              <a:rPr lang="en-IE" sz="1100" dirty="0"/>
              <a:t>, </a:t>
            </a:r>
            <a:r>
              <a:rPr lang="en-IE" sz="1100" dirty="0" err="1"/>
              <a:t>níl</a:t>
            </a:r>
            <a:r>
              <a:rPr lang="en-IE" sz="1100" dirty="0"/>
              <a:t> </a:t>
            </a:r>
            <a:r>
              <a:rPr lang="en-IE" sz="1100" dirty="0" err="1"/>
              <a:t>sé</a:t>
            </a:r>
            <a:r>
              <a:rPr lang="en-IE" sz="1100" dirty="0"/>
              <a:t> sin </a:t>
            </a:r>
            <a:r>
              <a:rPr lang="en-IE" sz="1100" dirty="0" err="1"/>
              <a:t>fíor</a:t>
            </a:r>
            <a:r>
              <a:rPr lang="en-IE" sz="1100" dirty="0"/>
              <a:t>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5571">
              <a:defRPr/>
            </a:pPr>
            <a:r>
              <a:rPr lang="en-IE" b="0" baseline="0" dirty="0" err="1" smtClean="0"/>
              <a:t>Tá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uimhreacha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cóimheasta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i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ngach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áit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feadh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na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huimhirlíne</a:t>
            </a:r>
            <a:r>
              <a:rPr lang="en-IE" b="0" baseline="0" dirty="0" smtClean="0"/>
              <a:t>. </a:t>
            </a:r>
            <a:r>
              <a:rPr lang="en-IE" b="0" baseline="0" dirty="0" err="1" smtClean="0"/>
              <a:t>Cuma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cé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chomh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grinn</a:t>
            </a:r>
            <a:r>
              <a:rPr lang="en-IE" b="0" baseline="0" dirty="0" smtClean="0"/>
              <a:t> is a </a:t>
            </a:r>
            <a:r>
              <a:rPr lang="en-IE" b="0" baseline="0" dirty="0" err="1" smtClean="0"/>
              <a:t>fhéachann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tú</a:t>
            </a:r>
            <a:r>
              <a:rPr lang="en-IE" b="0" baseline="0" dirty="0" smtClean="0"/>
              <a:t>, </a:t>
            </a:r>
            <a:r>
              <a:rPr lang="en-IE" b="0" baseline="0" dirty="0" err="1" smtClean="0"/>
              <a:t>beidh</a:t>
            </a:r>
            <a:r>
              <a:rPr lang="en-IE" b="0" baseline="0" dirty="0" smtClean="0"/>
              <a:t> a </a:t>
            </a:r>
            <a:r>
              <a:rPr lang="en-IE" b="0" baseline="0" dirty="0" err="1" smtClean="0"/>
              <a:t>lán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lán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eile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acu</a:t>
            </a:r>
            <a:r>
              <a:rPr lang="en-IE" b="0" baseline="0" dirty="0" smtClean="0"/>
              <a:t> ann. </a:t>
            </a:r>
            <a:r>
              <a:rPr lang="en-IE" b="0" baseline="0" dirty="0" err="1" smtClean="0"/>
              <a:t>Shílfeá</a:t>
            </a:r>
            <a:r>
              <a:rPr lang="en-IE" b="0" baseline="0" dirty="0" smtClean="0"/>
              <a:t>, mar sin, </a:t>
            </a:r>
            <a:r>
              <a:rPr lang="en-IE" b="0" baseline="0" dirty="0" err="1" smtClean="0"/>
              <a:t>nach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mbeadh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spás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ar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bith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fágtha</a:t>
            </a:r>
            <a:r>
              <a:rPr lang="en-IE" b="0" baseline="0" dirty="0" smtClean="0"/>
              <a:t> le </a:t>
            </a:r>
            <a:r>
              <a:rPr lang="en-IE" b="0" baseline="0" dirty="0" err="1" smtClean="0"/>
              <a:t>haghaidh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uimhreacha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eile</a:t>
            </a:r>
            <a:r>
              <a:rPr lang="en-IE" b="0" baseline="0" dirty="0" smtClean="0"/>
              <a:t>. </a:t>
            </a:r>
            <a:r>
              <a:rPr lang="en-IE" b="0" baseline="0" dirty="0" err="1" smtClean="0"/>
              <a:t>Ar</a:t>
            </a:r>
            <a:r>
              <a:rPr lang="en-IE" b="0" baseline="0" dirty="0" smtClean="0"/>
              <a:t> an </a:t>
            </a:r>
            <a:r>
              <a:rPr lang="en-IE" b="0" baseline="0" dirty="0" err="1" smtClean="0"/>
              <a:t>drochuair</a:t>
            </a:r>
            <a:r>
              <a:rPr lang="en-IE" b="0" baseline="0" dirty="0" smtClean="0"/>
              <a:t>, </a:t>
            </a:r>
            <a:r>
              <a:rPr lang="en-IE" b="0" baseline="0" dirty="0" err="1" smtClean="0"/>
              <a:t>níl</a:t>
            </a:r>
            <a:r>
              <a:rPr lang="en-IE" b="0" baseline="0" dirty="0" smtClean="0"/>
              <a:t> </a:t>
            </a:r>
            <a:r>
              <a:rPr lang="en-IE" b="0" baseline="0" dirty="0" err="1" smtClean="0"/>
              <a:t>sé</a:t>
            </a:r>
            <a:r>
              <a:rPr lang="en-IE" b="0" baseline="0" dirty="0" smtClean="0"/>
              <a:t> sin </a:t>
            </a:r>
            <a:r>
              <a:rPr lang="en-IE" b="0" baseline="0" dirty="0" err="1" smtClean="0"/>
              <a:t>fíor</a:t>
            </a:r>
            <a:r>
              <a:rPr lang="en-IE" b="0" baseline="0" dirty="0" smtClean="0"/>
              <a:t>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5571">
              <a:defRPr/>
            </a:pPr>
            <a:r>
              <a:rPr lang="en-IE" sz="1100" dirty="0"/>
              <a:t>Tá uimhreacha éagóimheasta i ngach áit feadh na huimhirlíne. Cuma cé chomh grinn is a fhéachann tú, beidh a lán lán eile acu ann. Shílfeá, mar sin, nach mbeadh spás ar bith fágtha le haghaidh uimhreacha eile. Ar an drochuair, níl sé sin fíor.</a:t>
            </a:r>
            <a:endParaRPr lang="ga-IE" b="1" baseline="0" dirty="0" smtClean="0"/>
          </a:p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29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6393" indent="-216393">
              <a:spcBef>
                <a:spcPct val="0"/>
              </a:spcBef>
              <a:buAutoNum type="arabicParenBoth"/>
            </a:pPr>
            <a:r>
              <a:rPr lang="en-IE" dirty="0" err="1" smtClean="0"/>
              <a:t>Tabhair</a:t>
            </a:r>
            <a:r>
              <a:rPr lang="en-IE" dirty="0" smtClean="0"/>
              <a:t> </a:t>
            </a:r>
            <a:r>
              <a:rPr lang="en-IE" dirty="0" err="1" smtClean="0"/>
              <a:t>dom</a:t>
            </a:r>
            <a:r>
              <a:rPr lang="en-IE" dirty="0" smtClean="0"/>
              <a:t> </a:t>
            </a:r>
            <a:r>
              <a:rPr lang="en-IE" dirty="0" err="1" smtClean="0"/>
              <a:t>roinnt</a:t>
            </a:r>
            <a:r>
              <a:rPr lang="en-IE" dirty="0" smtClean="0"/>
              <a:t> </a:t>
            </a:r>
            <a:r>
              <a:rPr lang="en-IE" dirty="0" err="1" smtClean="0"/>
              <a:t>samplaí</a:t>
            </a:r>
            <a:r>
              <a:rPr lang="en-IE" dirty="0" smtClean="0"/>
              <a:t> de </a:t>
            </a:r>
            <a:r>
              <a:rPr lang="en-IE" dirty="0" err="1" smtClean="0"/>
              <a:t>shlánuimhreacha</a:t>
            </a:r>
            <a:r>
              <a:rPr lang="en-IE" dirty="0" smtClean="0"/>
              <a:t>.</a:t>
            </a:r>
          </a:p>
          <a:p>
            <a:pPr marL="216393" indent="-216393">
              <a:spcBef>
                <a:spcPct val="0"/>
              </a:spcBef>
              <a:buAutoNum type="arabicParenBoth"/>
            </a:pPr>
            <a:r>
              <a:rPr lang="en-IE" dirty="0" smtClean="0"/>
              <a:t>An </a:t>
            </a:r>
            <a:r>
              <a:rPr lang="en-IE" dirty="0" err="1" smtClean="0"/>
              <a:t>féidir</a:t>
            </a:r>
            <a:r>
              <a:rPr lang="en-IE" dirty="0" smtClean="0"/>
              <a:t> </a:t>
            </a:r>
            <a:r>
              <a:rPr lang="en-IE" dirty="0" err="1" smtClean="0"/>
              <a:t>leat</a:t>
            </a:r>
            <a:r>
              <a:rPr lang="en-IE" dirty="0" smtClean="0"/>
              <a:t> a </a:t>
            </a:r>
            <a:r>
              <a:rPr lang="en-IE" dirty="0" err="1" smtClean="0"/>
              <a:t>mhíniú</a:t>
            </a:r>
            <a:r>
              <a:rPr lang="en-IE" dirty="0" smtClean="0"/>
              <a:t> mar sin </a:t>
            </a:r>
            <a:r>
              <a:rPr lang="en-IE" dirty="0" err="1" smtClean="0"/>
              <a:t>cén</a:t>
            </a:r>
            <a:r>
              <a:rPr lang="en-IE" dirty="0" smtClean="0"/>
              <a:t> </a:t>
            </a:r>
            <a:r>
              <a:rPr lang="en-IE" dirty="0" err="1" smtClean="0"/>
              <a:t>fáth</a:t>
            </a:r>
            <a:r>
              <a:rPr lang="en-IE" dirty="0" smtClean="0"/>
              <a:t> </a:t>
            </a:r>
            <a:r>
              <a:rPr lang="en-IE" dirty="0" err="1" smtClean="0"/>
              <a:t>nach</a:t>
            </a:r>
            <a:r>
              <a:rPr lang="en-IE" dirty="0" smtClean="0"/>
              <a:t> </a:t>
            </a:r>
            <a:r>
              <a:rPr lang="en-IE" dirty="0" err="1" smtClean="0"/>
              <a:t>freagra</a:t>
            </a:r>
            <a:r>
              <a:rPr lang="en-IE" dirty="0" smtClean="0"/>
              <a:t> é B?</a:t>
            </a:r>
          </a:p>
          <a:p>
            <a:pPr marL="216393" indent="-216393">
              <a:spcBef>
                <a:spcPct val="0"/>
              </a:spcBef>
              <a:buAutoNum type="arabicParenBoth"/>
            </a:pPr>
            <a:r>
              <a:rPr lang="en-IE" dirty="0" smtClean="0"/>
              <a:t>An </a:t>
            </a:r>
            <a:r>
              <a:rPr lang="en-IE" dirty="0" err="1" smtClean="0"/>
              <a:t>féidir</a:t>
            </a:r>
            <a:r>
              <a:rPr lang="en-IE" dirty="0" smtClean="0"/>
              <a:t> le </a:t>
            </a:r>
            <a:r>
              <a:rPr lang="en-IE" dirty="0" err="1" smtClean="0"/>
              <a:t>haon</a:t>
            </a:r>
            <a:r>
              <a:rPr lang="en-IE" dirty="0" smtClean="0"/>
              <a:t> </a:t>
            </a:r>
            <a:r>
              <a:rPr lang="en-IE" dirty="0" err="1" smtClean="0"/>
              <a:t>duine</a:t>
            </a:r>
            <a:r>
              <a:rPr lang="en-IE" dirty="0" smtClean="0"/>
              <a:t> </a:t>
            </a:r>
            <a:r>
              <a:rPr lang="en-IE" dirty="0" err="1" smtClean="0"/>
              <a:t>cuimhneamh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an </a:t>
            </a:r>
            <a:r>
              <a:rPr lang="en-IE" dirty="0" err="1" smtClean="0"/>
              <a:t>tsiombail</a:t>
            </a:r>
            <a:r>
              <a:rPr lang="en-IE" dirty="0" smtClean="0"/>
              <a:t> le </a:t>
            </a:r>
            <a:r>
              <a:rPr lang="en-IE" dirty="0" err="1" smtClean="0"/>
              <a:t>haghaidh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slánuimhreacha</a:t>
            </a:r>
            <a:r>
              <a:rPr lang="en-IE" dirty="0" smtClean="0"/>
              <a:t>? </a:t>
            </a:r>
          </a:p>
          <a:p>
            <a:pPr>
              <a:spcBef>
                <a:spcPct val="0"/>
              </a:spcBef>
            </a:pPr>
            <a:r>
              <a:rPr lang="en-IE" dirty="0" smtClean="0"/>
              <a:t>Z – is </a:t>
            </a:r>
            <a:r>
              <a:rPr lang="en-IE" dirty="0" err="1" smtClean="0"/>
              <a:t>ón</a:t>
            </a:r>
            <a:r>
              <a:rPr lang="en-IE" dirty="0" smtClean="0"/>
              <a:t> </a:t>
            </a:r>
            <a:r>
              <a:rPr lang="en-IE" dirty="0" err="1" smtClean="0"/>
              <a:t>bhfocal</a:t>
            </a:r>
            <a:r>
              <a:rPr lang="en-IE" dirty="0" smtClean="0"/>
              <a:t> </a:t>
            </a:r>
            <a:r>
              <a:rPr lang="en-IE" dirty="0" err="1" smtClean="0"/>
              <a:t>Gearmáinise</a:t>
            </a:r>
            <a:r>
              <a:rPr lang="en-IE" dirty="0" smtClean="0"/>
              <a:t> </a:t>
            </a:r>
            <a:r>
              <a:rPr lang="en-IE" i="1" dirty="0" err="1" smtClean="0"/>
              <a:t>Zahl</a:t>
            </a:r>
            <a:r>
              <a:rPr lang="en-IE" dirty="0" smtClean="0"/>
              <a:t> a </a:t>
            </a:r>
            <a:r>
              <a:rPr lang="en-IE" dirty="0" err="1" smtClean="0"/>
              <a:t>thagann</a:t>
            </a:r>
            <a:r>
              <a:rPr lang="en-IE" dirty="0" smtClean="0"/>
              <a:t> </a:t>
            </a:r>
            <a:r>
              <a:rPr lang="en-IE" dirty="0" err="1" smtClean="0"/>
              <a:t>sé</a:t>
            </a:r>
            <a:r>
              <a:rPr lang="en-IE" dirty="0" smtClean="0"/>
              <a:t>, </a:t>
            </a:r>
            <a:r>
              <a:rPr lang="en-IE" dirty="0" err="1" smtClean="0"/>
              <a:t>rud</a:t>
            </a:r>
            <a:r>
              <a:rPr lang="en-IE" dirty="0" smtClean="0"/>
              <a:t> a </a:t>
            </a:r>
            <a:r>
              <a:rPr lang="en-IE" dirty="0" err="1" smtClean="0"/>
              <a:t>chiallaíonn</a:t>
            </a:r>
            <a:r>
              <a:rPr lang="en-IE" dirty="0" smtClean="0"/>
              <a:t> '</a:t>
            </a:r>
            <a:r>
              <a:rPr lang="en-IE" dirty="0" err="1" smtClean="0"/>
              <a:t>uimhir</a:t>
            </a:r>
            <a:r>
              <a:rPr lang="en-IE" dirty="0" smtClean="0"/>
              <a:t>'.</a:t>
            </a:r>
          </a:p>
          <a:p>
            <a:pPr marL="216393" indent="-216393">
              <a:spcBef>
                <a:spcPct val="0"/>
              </a:spcBef>
              <a:buAutoNum type="arabicParenBoth"/>
            </a:pPr>
            <a:endParaRPr lang="en-IE" baseline="0" dirty="0" smtClean="0"/>
          </a:p>
          <a:p>
            <a:pPr marL="216393" indent="-216393" defTabSz="865571">
              <a:spcBef>
                <a:spcPct val="0"/>
              </a:spcBef>
              <a:buFontTx/>
              <a:buAutoNum type="arabicParenBoth"/>
              <a:defRPr/>
            </a:pPr>
            <a:r>
              <a:rPr lang="en-IE" dirty="0" err="1" smtClean="0"/>
              <a:t>Cé</a:t>
            </a:r>
            <a:r>
              <a:rPr lang="en-IE" dirty="0" smtClean="0"/>
              <a:t> </a:t>
            </a:r>
            <a:r>
              <a:rPr lang="en-IE" dirty="0" err="1" smtClean="0"/>
              <a:t>mhéad</a:t>
            </a:r>
            <a:r>
              <a:rPr lang="en-IE" dirty="0" smtClean="0"/>
              <a:t> </a:t>
            </a:r>
            <a:r>
              <a:rPr lang="en-IE" dirty="0" err="1" smtClean="0"/>
              <a:t>slánuimhir</a:t>
            </a:r>
            <a:r>
              <a:rPr lang="en-IE" dirty="0" smtClean="0"/>
              <a:t> </a:t>
            </a:r>
            <a:r>
              <a:rPr lang="en-IE" dirty="0" err="1" smtClean="0"/>
              <a:t>atá</a:t>
            </a:r>
            <a:r>
              <a:rPr lang="en-IE" dirty="0" smtClean="0"/>
              <a:t> </a:t>
            </a:r>
            <a:r>
              <a:rPr lang="en-IE" dirty="0" err="1" smtClean="0"/>
              <a:t>ann</a:t>
            </a:r>
            <a:r>
              <a:rPr lang="en-IE" dirty="0" smtClean="0"/>
              <a:t>? </a:t>
            </a:r>
            <a:r>
              <a:rPr lang="en-IE" dirty="0" err="1" smtClean="0"/>
              <a:t>Méid</a:t>
            </a:r>
            <a:r>
              <a:rPr lang="en-IE" dirty="0" smtClean="0"/>
              <a:t> </a:t>
            </a:r>
            <a:r>
              <a:rPr lang="en-IE" dirty="0" err="1" smtClean="0"/>
              <a:t>éigríochta</a:t>
            </a:r>
            <a:r>
              <a:rPr lang="en-IE" dirty="0" smtClean="0"/>
              <a:t>.</a:t>
            </a:r>
          </a:p>
          <a:p>
            <a:pPr marL="216393" indent="-216393" defTabSz="865571">
              <a:spcBef>
                <a:spcPct val="0"/>
              </a:spcBef>
              <a:buFontTx/>
              <a:buAutoNum type="arabicParenBoth"/>
              <a:defRPr/>
            </a:pPr>
            <a:endParaRPr lang="en-IE" baseline="0" dirty="0" smtClean="0"/>
          </a:p>
          <a:p>
            <a:pPr defTabSz="865571">
              <a:spcBef>
                <a:spcPct val="0"/>
              </a:spcBef>
              <a:defRPr/>
            </a:pPr>
            <a:r>
              <a:rPr lang="en-IE" b="1" baseline="0" dirty="0" err="1" smtClean="0"/>
              <a:t>Cén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fáth</a:t>
            </a:r>
            <a:r>
              <a:rPr lang="en-IE" b="1" baseline="0" dirty="0" smtClean="0"/>
              <a:t> a </a:t>
            </a:r>
            <a:r>
              <a:rPr lang="en-IE" b="1" baseline="0" dirty="0" err="1" smtClean="0"/>
              <a:t>bhfuil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na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slánuimhreacha</a:t>
            </a:r>
            <a:r>
              <a:rPr lang="en-IE" b="1" baseline="0" dirty="0" smtClean="0"/>
              <a:t> ag </a:t>
            </a:r>
            <a:r>
              <a:rPr lang="en-IE" b="1" baseline="0" dirty="0" err="1" smtClean="0"/>
              <a:t>teastáil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uainn</a:t>
            </a:r>
            <a:r>
              <a:rPr lang="en-IE" b="1" baseline="0" dirty="0" smtClean="0"/>
              <a:t>?</a:t>
            </a:r>
          </a:p>
          <a:p>
            <a:pPr defTabSz="865571">
              <a:spcBef>
                <a:spcPct val="0"/>
              </a:spcBef>
              <a:defRPr/>
            </a:pPr>
            <a:r>
              <a:rPr lang="en-IE" dirty="0" err="1" smtClean="0"/>
              <a:t>Tá</a:t>
            </a:r>
            <a:r>
              <a:rPr lang="en-IE" dirty="0" smtClean="0"/>
              <a:t> a </a:t>
            </a:r>
            <a:r>
              <a:rPr lang="en-IE" dirty="0" err="1" smtClean="0"/>
              <a:t>fhios</a:t>
            </a:r>
            <a:r>
              <a:rPr lang="en-IE" dirty="0" smtClean="0"/>
              <a:t> </a:t>
            </a:r>
            <a:r>
              <a:rPr lang="en-IE" dirty="0" err="1" smtClean="0"/>
              <a:t>againn</a:t>
            </a:r>
            <a:r>
              <a:rPr lang="en-IE" dirty="0" smtClean="0"/>
              <a:t> </a:t>
            </a:r>
            <a:r>
              <a:rPr lang="en-IE" dirty="0" err="1" smtClean="0"/>
              <a:t>ón</a:t>
            </a:r>
            <a:r>
              <a:rPr lang="en-IE" dirty="0" smtClean="0"/>
              <a:t> stair </a:t>
            </a:r>
            <a:r>
              <a:rPr lang="en-IE" dirty="0" err="1" smtClean="0"/>
              <a:t>gur</a:t>
            </a:r>
            <a:r>
              <a:rPr lang="en-IE" dirty="0" smtClean="0"/>
              <a:t> le </a:t>
            </a:r>
            <a:r>
              <a:rPr lang="en-IE" dirty="0" err="1" smtClean="0"/>
              <a:t>fiacha</a:t>
            </a:r>
            <a:r>
              <a:rPr lang="en-IE" dirty="0" smtClean="0"/>
              <a:t> a </a:t>
            </a:r>
            <a:r>
              <a:rPr lang="en-IE" dirty="0" err="1" smtClean="0"/>
              <a:t>bhain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huimhreacha</a:t>
            </a:r>
            <a:r>
              <a:rPr lang="en-IE" dirty="0" smtClean="0"/>
              <a:t> </a:t>
            </a:r>
            <a:r>
              <a:rPr lang="en-IE" dirty="0" err="1" smtClean="0"/>
              <a:t>diúltacha</a:t>
            </a:r>
            <a:r>
              <a:rPr lang="en-IE" dirty="0" smtClean="0"/>
              <a:t> </a:t>
            </a:r>
            <a:r>
              <a:rPr lang="en-IE" dirty="0" err="1" smtClean="0"/>
              <a:t>nuair</a:t>
            </a:r>
            <a:r>
              <a:rPr lang="en-IE" dirty="0" smtClean="0"/>
              <a:t> a </a:t>
            </a:r>
            <a:r>
              <a:rPr lang="en-IE" dirty="0" err="1" smtClean="0"/>
              <a:t>úsáideadh</a:t>
            </a:r>
            <a:r>
              <a:rPr lang="en-IE" dirty="0" smtClean="0"/>
              <a:t> den </a:t>
            </a:r>
            <a:r>
              <a:rPr lang="en-IE" dirty="0" err="1" smtClean="0"/>
              <a:t>chéad</a:t>
            </a:r>
            <a:r>
              <a:rPr lang="en-IE" dirty="0" smtClean="0"/>
              <a:t> </a:t>
            </a:r>
            <a:r>
              <a:rPr lang="en-IE" dirty="0" err="1" smtClean="0"/>
              <a:t>uair</a:t>
            </a:r>
            <a:r>
              <a:rPr lang="en-IE" dirty="0" smtClean="0"/>
              <a:t> </a:t>
            </a:r>
            <a:r>
              <a:rPr lang="en-IE" dirty="0" err="1" smtClean="0"/>
              <a:t>iad</a:t>
            </a:r>
            <a:r>
              <a:rPr lang="en-IE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IE" dirty="0" smtClean="0"/>
              <a:t>Chun </a:t>
            </a:r>
            <a:r>
              <a:rPr lang="en-IE" dirty="0" err="1" smtClean="0"/>
              <a:t>áireamh</a:t>
            </a:r>
            <a:r>
              <a:rPr lang="en-IE" dirty="0" smtClean="0"/>
              <a:t> </a:t>
            </a:r>
            <a:r>
              <a:rPr lang="en-IE" dirty="0" err="1" smtClean="0"/>
              <a:t>bunúsach</a:t>
            </a:r>
            <a:r>
              <a:rPr lang="en-IE" dirty="0" smtClean="0"/>
              <a:t> a </a:t>
            </a:r>
            <a:r>
              <a:rPr lang="en-IE" dirty="0" err="1" smtClean="0"/>
              <a:t>dhéanamh</a:t>
            </a:r>
            <a:r>
              <a:rPr lang="en-IE" dirty="0" smtClean="0"/>
              <a:t>: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nós</a:t>
            </a:r>
            <a:r>
              <a:rPr lang="en-IE" dirty="0" smtClean="0"/>
              <a:t> </a:t>
            </a:r>
            <a:r>
              <a:rPr lang="en-IE" dirty="0" err="1" smtClean="0"/>
              <a:t>dhá</a:t>
            </a:r>
            <a:r>
              <a:rPr lang="en-IE" dirty="0" smtClean="0"/>
              <a:t> </a:t>
            </a:r>
            <a:r>
              <a:rPr lang="en-IE" dirty="0" err="1" smtClean="0"/>
              <a:t>uimhir</a:t>
            </a:r>
            <a:r>
              <a:rPr lang="en-IE" dirty="0" smtClean="0"/>
              <a:t> a </a:t>
            </a:r>
            <a:r>
              <a:rPr lang="en-IE" dirty="0" err="1" smtClean="0"/>
              <a:t>shuimiú</a:t>
            </a:r>
            <a:r>
              <a:rPr lang="en-IE" dirty="0" smtClean="0"/>
              <a:t> le </a:t>
            </a:r>
            <a:r>
              <a:rPr lang="en-IE" dirty="0" err="1" smtClean="0"/>
              <a:t>chéile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freisin</a:t>
            </a:r>
            <a:r>
              <a:rPr lang="en-IE" baseline="0" dirty="0" smtClean="0"/>
              <a:t> </a:t>
            </a:r>
            <a:r>
              <a:rPr lang="en-IE" dirty="0" err="1" smtClean="0"/>
              <a:t>uimhir</a:t>
            </a:r>
            <a:r>
              <a:rPr lang="en-IE" dirty="0" smtClean="0"/>
              <a:t> </a:t>
            </a:r>
            <a:r>
              <a:rPr lang="en-IE" dirty="0" err="1" smtClean="0"/>
              <a:t>amháin</a:t>
            </a:r>
            <a:r>
              <a:rPr lang="en-IE" dirty="0" smtClean="0"/>
              <a:t> a </a:t>
            </a:r>
            <a:r>
              <a:rPr lang="en-IE" dirty="0" err="1" smtClean="0"/>
              <a:t>dhealú</a:t>
            </a:r>
            <a:r>
              <a:rPr lang="en-IE" dirty="0" smtClean="0"/>
              <a:t> ó </a:t>
            </a:r>
            <a:r>
              <a:rPr lang="en-IE" dirty="0" err="1" smtClean="0"/>
              <a:t>uimhir</a:t>
            </a:r>
            <a:r>
              <a:rPr lang="en-IE" dirty="0" smtClean="0"/>
              <a:t> </a:t>
            </a:r>
            <a:r>
              <a:rPr lang="en-IE" dirty="0" err="1" smtClean="0"/>
              <a:t>eile</a:t>
            </a:r>
            <a:r>
              <a:rPr lang="en-IE" dirty="0" smtClean="0"/>
              <a:t>. Le </a:t>
            </a:r>
            <a:r>
              <a:rPr lang="en-IE" dirty="0" err="1" smtClean="0"/>
              <a:t>bheith</a:t>
            </a:r>
            <a:r>
              <a:rPr lang="en-IE" dirty="0" smtClean="0"/>
              <a:t> in </a:t>
            </a:r>
            <a:r>
              <a:rPr lang="en-IE" dirty="0" err="1" smtClean="0"/>
              <a:t>ann</a:t>
            </a:r>
            <a:r>
              <a:rPr lang="en-IE" dirty="0" smtClean="0"/>
              <a:t> é sin a </a:t>
            </a:r>
            <a:r>
              <a:rPr lang="en-IE" dirty="0" err="1" smtClean="0"/>
              <a:t>dhéanamh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gcás</a:t>
            </a:r>
            <a:r>
              <a:rPr lang="en-IE" dirty="0" smtClean="0"/>
              <a:t> </a:t>
            </a:r>
            <a:r>
              <a:rPr lang="en-IE" dirty="0" err="1" smtClean="0"/>
              <a:t>gach</a:t>
            </a:r>
            <a:r>
              <a:rPr lang="en-IE" dirty="0" smtClean="0"/>
              <a:t> </a:t>
            </a:r>
            <a:r>
              <a:rPr lang="en-IE" dirty="0" err="1" smtClean="0"/>
              <a:t>uimhreach</a:t>
            </a:r>
            <a:r>
              <a:rPr lang="en-IE" dirty="0" smtClean="0"/>
              <a:t>, </a:t>
            </a:r>
            <a:r>
              <a:rPr lang="en-IE" dirty="0" err="1" smtClean="0"/>
              <a:t>bhí</a:t>
            </a:r>
            <a:r>
              <a:rPr lang="en-IE" dirty="0" smtClean="0"/>
              <a:t> </a:t>
            </a:r>
            <a:r>
              <a:rPr lang="en-IE" dirty="0" err="1" smtClean="0"/>
              <a:t>gá</a:t>
            </a:r>
            <a:r>
              <a:rPr lang="en-IE" dirty="0" smtClean="0"/>
              <a:t> le </a:t>
            </a:r>
            <a:r>
              <a:rPr lang="en-IE" dirty="0" err="1" smtClean="0"/>
              <a:t>huimhreacha</a:t>
            </a:r>
            <a:r>
              <a:rPr lang="en-IE" dirty="0" smtClean="0"/>
              <a:t> </a:t>
            </a:r>
            <a:r>
              <a:rPr lang="en-IE" dirty="0" err="1" smtClean="0"/>
              <a:t>diúltacha</a:t>
            </a:r>
            <a:r>
              <a:rPr lang="en-IE" dirty="0" smtClean="0"/>
              <a:t>.  </a:t>
            </a:r>
            <a:r>
              <a:rPr lang="en-IE" dirty="0" err="1" smtClean="0"/>
              <a:t>Cuir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gcás</a:t>
            </a:r>
            <a:r>
              <a:rPr lang="en-IE" baseline="0" dirty="0" smtClean="0"/>
              <a:t> </a:t>
            </a:r>
            <a:r>
              <a:rPr lang="en-IE" dirty="0" smtClean="0"/>
              <a:t>go </a:t>
            </a:r>
            <a:r>
              <a:rPr lang="en-IE" dirty="0" err="1" smtClean="0"/>
              <a:t>bhfuilimid</a:t>
            </a:r>
            <a:r>
              <a:rPr lang="en-IE" dirty="0" smtClean="0"/>
              <a:t> ag </a:t>
            </a:r>
            <a:r>
              <a:rPr lang="en-IE" dirty="0" err="1" smtClean="0"/>
              <a:t>iarraidh</a:t>
            </a:r>
            <a:r>
              <a:rPr lang="en-IE" dirty="0" smtClean="0"/>
              <a:t> 1000 a </a:t>
            </a:r>
            <a:r>
              <a:rPr lang="en-IE" dirty="0" err="1" smtClean="0"/>
              <a:t>dhealú</a:t>
            </a:r>
            <a:r>
              <a:rPr lang="en-IE" dirty="0" smtClean="0"/>
              <a:t> ó 500. </a:t>
            </a:r>
            <a:r>
              <a:rPr lang="en-IE" dirty="0" err="1" smtClean="0"/>
              <a:t>Ní</a:t>
            </a:r>
            <a:r>
              <a:rPr lang="en-IE" dirty="0" smtClean="0"/>
              <a:t> </a:t>
            </a:r>
            <a:r>
              <a:rPr lang="en-IE" dirty="0" err="1" smtClean="0"/>
              <a:t>bheadh</a:t>
            </a:r>
            <a:r>
              <a:rPr lang="en-IE" dirty="0" smtClean="0"/>
              <a:t> an </a:t>
            </a:r>
            <a:r>
              <a:rPr lang="en-IE" dirty="0" err="1" smtClean="0"/>
              <a:t>dealú</a:t>
            </a:r>
            <a:r>
              <a:rPr lang="en-IE" dirty="0" smtClean="0"/>
              <a:t> sin </a:t>
            </a:r>
            <a:r>
              <a:rPr lang="en-IE" dirty="0" err="1" smtClean="0"/>
              <a:t>sainmhínithe</a:t>
            </a:r>
            <a:r>
              <a:rPr lang="en-IE" dirty="0" smtClean="0"/>
              <a:t> </a:t>
            </a:r>
            <a:r>
              <a:rPr lang="en-IE" dirty="0" err="1" smtClean="0"/>
              <a:t>gan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huimhreacha</a:t>
            </a:r>
            <a:r>
              <a:rPr lang="en-IE" dirty="0" smtClean="0"/>
              <a:t> </a:t>
            </a:r>
            <a:r>
              <a:rPr lang="en-IE" dirty="0" err="1" smtClean="0"/>
              <a:t>diúltacha</a:t>
            </a:r>
            <a:r>
              <a:rPr lang="en-IE" dirty="0" smtClean="0"/>
              <a:t> mar </a:t>
            </a:r>
            <a:r>
              <a:rPr lang="en-IE" dirty="0" err="1" smtClean="0"/>
              <a:t>nach</a:t>
            </a:r>
            <a:r>
              <a:rPr lang="en-IE" dirty="0" smtClean="0"/>
              <a:t> </a:t>
            </a:r>
            <a:r>
              <a:rPr lang="en-IE" dirty="0" err="1" smtClean="0"/>
              <a:t>bhfuil</a:t>
            </a:r>
            <a:r>
              <a:rPr lang="en-IE" dirty="0" smtClean="0"/>
              <a:t> </a:t>
            </a:r>
            <a:r>
              <a:rPr lang="en-IE" dirty="0" err="1" smtClean="0"/>
              <a:t>aon</a:t>
            </a:r>
            <a:r>
              <a:rPr lang="en-IE" dirty="0" smtClean="0"/>
              <a:t> </a:t>
            </a:r>
            <a:r>
              <a:rPr lang="en-IE" dirty="0" err="1" smtClean="0"/>
              <a:t>uimhir</a:t>
            </a:r>
            <a:r>
              <a:rPr lang="en-IE" dirty="0" smtClean="0"/>
              <a:t> </a:t>
            </a:r>
            <a:r>
              <a:rPr lang="en-IE" dirty="0" err="1" smtClean="0"/>
              <a:t>aiceanta</a:t>
            </a:r>
            <a:r>
              <a:rPr lang="en-IE" dirty="0" smtClean="0"/>
              <a:t> </a:t>
            </a:r>
            <a:r>
              <a:rPr lang="en-IE" dirty="0" err="1" smtClean="0"/>
              <a:t>ann</a:t>
            </a:r>
            <a:r>
              <a:rPr lang="en-IE" dirty="0" smtClean="0"/>
              <a:t> </a:t>
            </a:r>
            <a:r>
              <a:rPr lang="en-IE" dirty="0" err="1" smtClean="0"/>
              <a:t>atá</a:t>
            </a:r>
            <a:r>
              <a:rPr lang="en-IE" dirty="0" smtClean="0"/>
              <a:t> </a:t>
            </a:r>
            <a:r>
              <a:rPr lang="en-IE" dirty="0" err="1" smtClean="0"/>
              <a:t>cothrom</a:t>
            </a:r>
            <a:r>
              <a:rPr lang="en-IE" dirty="0" smtClean="0"/>
              <a:t> le 500 – 1000. </a:t>
            </a:r>
          </a:p>
          <a:p>
            <a:pPr eaLnBrk="1" hangingPunct="1">
              <a:spcBef>
                <a:spcPct val="0"/>
              </a:spcBef>
            </a:pPr>
            <a:endParaRPr lang="en-IE" dirty="0" smtClean="0"/>
          </a:p>
          <a:p>
            <a:pPr eaLnBrk="1" hangingPunct="1">
              <a:spcBef>
                <a:spcPct val="0"/>
              </a:spcBef>
            </a:pPr>
            <a:r>
              <a:rPr lang="en-IE" dirty="0" err="1" smtClean="0"/>
              <a:t>Teastaíonn</a:t>
            </a:r>
            <a:r>
              <a:rPr lang="en-IE" dirty="0" smtClean="0"/>
              <a:t> </a:t>
            </a:r>
            <a:r>
              <a:rPr lang="en-IE" dirty="0" err="1" smtClean="0"/>
              <a:t>slánuimhreacha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x + 5 = 3, mar </a:t>
            </a:r>
            <a:r>
              <a:rPr lang="en-IE" dirty="0" err="1" smtClean="0"/>
              <a:t>shampla</a:t>
            </a:r>
            <a:r>
              <a:rPr lang="en-IE" dirty="0" smtClean="0"/>
              <a:t>, a </a:t>
            </a:r>
            <a:r>
              <a:rPr lang="en-IE" dirty="0" err="1" smtClean="0"/>
              <a:t>réiteach</a:t>
            </a:r>
            <a:r>
              <a:rPr lang="en-IE" dirty="0" smtClean="0"/>
              <a:t>.</a:t>
            </a:r>
          </a:p>
          <a:p>
            <a:pPr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>
              <a:defRPr/>
            </a:pPr>
            <a:fld id="{23DCA432-5271-4C46-8625-26591397346F}" type="slidenum">
              <a:rPr lang="en-IE" sz="1200"/>
              <a:pPr algn="r">
                <a:defRPr/>
              </a:pPr>
              <a:t>3</a:t>
            </a:fld>
            <a:endParaRPr lang="en-IE" sz="1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30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31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32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90759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>
                <a:solidFill>
                  <a:prstClr val="black"/>
                </a:solidFill>
              </a:rPr>
              <a:pPr/>
              <a:t>33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65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 smtClean="0"/>
              <a:t>Níl</a:t>
            </a:r>
            <a:r>
              <a:rPr lang="en-IE" dirty="0" smtClean="0"/>
              <a:t> </a:t>
            </a:r>
            <a:r>
              <a:rPr lang="en-IE" dirty="0" err="1" smtClean="0"/>
              <a:t>aon</a:t>
            </a:r>
            <a:r>
              <a:rPr lang="en-IE" dirty="0" smtClean="0"/>
              <a:t> </a:t>
            </a:r>
            <a:r>
              <a:rPr lang="en-IE" dirty="0" err="1" smtClean="0"/>
              <a:t>ubhchruth</a:t>
            </a:r>
            <a:r>
              <a:rPr lang="en-IE" dirty="0" smtClean="0"/>
              <a:t> le </a:t>
            </a:r>
            <a:r>
              <a:rPr lang="en-IE" dirty="0" err="1" smtClean="0"/>
              <a:t>haghaidh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n-</a:t>
            </a:r>
            <a:r>
              <a:rPr lang="en-IE" dirty="0" err="1" smtClean="0"/>
              <a:t>uimhreacha</a:t>
            </a:r>
            <a:r>
              <a:rPr lang="en-IE" dirty="0" smtClean="0"/>
              <a:t> </a:t>
            </a:r>
            <a:r>
              <a:rPr lang="en-IE" dirty="0" err="1" smtClean="0"/>
              <a:t>éagóimheasta</a:t>
            </a:r>
            <a:r>
              <a:rPr lang="en-IE" dirty="0" smtClean="0"/>
              <a:t>. </a:t>
            </a:r>
            <a:r>
              <a:rPr lang="en-IE" dirty="0" err="1" smtClean="0"/>
              <a:t>Tá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huimhreacha</a:t>
            </a:r>
            <a:r>
              <a:rPr lang="en-IE" dirty="0" smtClean="0"/>
              <a:t> </a:t>
            </a:r>
            <a:r>
              <a:rPr lang="en-IE" dirty="0" err="1" smtClean="0"/>
              <a:t>cóimheasta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huimhreacha</a:t>
            </a:r>
            <a:r>
              <a:rPr lang="en-IE" dirty="0" smtClean="0"/>
              <a:t> </a:t>
            </a:r>
            <a:r>
              <a:rPr lang="en-IE" dirty="0" err="1" smtClean="0"/>
              <a:t>éagóimheasta</a:t>
            </a:r>
            <a:r>
              <a:rPr lang="en-IE" dirty="0" smtClean="0"/>
              <a:t> </a:t>
            </a:r>
            <a:r>
              <a:rPr lang="en-IE" dirty="0" err="1" smtClean="0"/>
              <a:t>scartha</a:t>
            </a:r>
            <a:r>
              <a:rPr lang="en-IE" dirty="0" smtClean="0"/>
              <a:t> </a:t>
            </a:r>
            <a:r>
              <a:rPr lang="en-IE" dirty="0" err="1" smtClean="0"/>
              <a:t>óna</a:t>
            </a:r>
            <a:r>
              <a:rPr lang="en-IE" dirty="0" smtClean="0"/>
              <a:t> </a:t>
            </a:r>
            <a:r>
              <a:rPr lang="en-IE" dirty="0" err="1" smtClean="0"/>
              <a:t>chéile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C816-F476-44D6-8F95-6C038E5ABBF9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874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baseline="0" dirty="0" smtClean="0"/>
          </a:p>
          <a:p>
            <a:pPr eaLnBrk="1" hangingPunct="1">
              <a:spcBef>
                <a:spcPct val="0"/>
              </a:spcBef>
            </a:pPr>
            <a:r>
              <a:rPr dirty="0" smtClean="0"/>
              <a:t>Mínigh cén fáth a bhfuil sé sin fíor.</a:t>
            </a:r>
          </a:p>
          <a:p>
            <a:pPr eaLnBrk="1" hangingPunct="1">
              <a:spcBef>
                <a:spcPct val="0"/>
              </a:spcBef>
            </a:pPr>
            <a:r>
              <a:rPr dirty="0" smtClean="0"/>
              <a:t>Céard a chiallaíonn </a:t>
            </a:r>
            <a:r>
              <a:rPr b="1" dirty="0" smtClean="0"/>
              <a:t>fo-thacar</a:t>
            </a:r>
            <a:r>
              <a:rPr dirty="0" smtClean="0"/>
              <a:t>?</a:t>
            </a:r>
          </a:p>
          <a:p>
            <a:pPr eaLnBrk="1" hangingPunct="1">
              <a:spcBef>
                <a:spcPct val="0"/>
              </a:spcBef>
            </a:pPr>
            <a:endParaRPr lang="ga-IE" dirty="0" smtClean="0"/>
          </a:p>
          <a:p>
            <a:pPr eaLnBrk="1" hangingPunct="1">
              <a:spcBef>
                <a:spcPct val="0"/>
              </a:spcBef>
            </a:pPr>
            <a:r>
              <a:rPr dirty="0" smtClean="0"/>
              <a:t>An bhféadfadh an ráiteas sin a bheith ceart dá mba é an coinbhéarta a bheadh ann, dá mbabhtálfainn slánuimhreacha le huimhreacha aiceanta? Ní fhéadfadh, cén fáth??</a:t>
            </a:r>
          </a:p>
          <a:p>
            <a:pPr eaLnBrk="1" hangingPunct="1">
              <a:spcBef>
                <a:spcPct val="0"/>
              </a:spcBef>
            </a:pPr>
            <a:endParaRPr lang="ga-IE" baseline="0" dirty="0" smtClean="0"/>
          </a:p>
          <a:p>
            <a:pPr defTabSz="865571">
              <a:spcBef>
                <a:spcPct val="0"/>
              </a:spcBef>
              <a:defRPr/>
            </a:pPr>
            <a:r>
              <a:rPr dirty="0" smtClean="0"/>
              <a:t>Nuair a úsáidimid ceisteanna Fíor/Bréagach, tá sé an-tábhachtach go n-iarraimid ar </a:t>
            </a:r>
            <a:r>
              <a:rPr dirty="0" err="1" smtClean="0"/>
              <a:t>na</a:t>
            </a:r>
            <a:r>
              <a:rPr dirty="0" smtClean="0"/>
              <a:t> </a:t>
            </a:r>
            <a:r>
              <a:rPr lang="en-IE" dirty="0" err="1" smtClean="0"/>
              <a:t>daltaí</a:t>
            </a:r>
            <a:r>
              <a:rPr dirty="0" smtClean="0"/>
              <a:t> údar a thabhairt lena bhfreagra ó tharla gur minic nach </a:t>
            </a:r>
            <a:r>
              <a:rPr dirty="0" err="1" smtClean="0"/>
              <a:t>ndéanann</a:t>
            </a:r>
            <a:r>
              <a:rPr dirty="0" smtClean="0"/>
              <a:t> </a:t>
            </a:r>
            <a:r>
              <a:rPr lang="en-IE" dirty="0" err="1" smtClean="0"/>
              <a:t>siad</a:t>
            </a:r>
            <a:r>
              <a:rPr dirty="0" smtClean="0"/>
              <a:t> ach buille faoi thuairim a thabhairt.</a:t>
            </a:r>
          </a:p>
          <a:p>
            <a:pPr eaLnBrk="1" hangingPunct="1">
              <a:spcBef>
                <a:spcPct val="0"/>
              </a:spcBef>
            </a:pPr>
            <a:endParaRPr lang="ga-IE" baseline="0" dirty="0" smtClean="0"/>
          </a:p>
          <a:p>
            <a:pPr eaLnBrk="1" hangingPunct="1">
              <a:spcBef>
                <a:spcPct val="0"/>
              </a:spcBef>
            </a:pPr>
            <a:endParaRPr lang="ga-IE" baseline="0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>
              <a:defRPr/>
            </a:pPr>
            <a:fld id="{23DCA432-5271-4C46-8625-26591397346F}" type="slidenum">
              <a:rPr lang="en-IE" sz="1200"/>
              <a:pPr algn="r">
                <a:defRPr/>
              </a:pPr>
              <a:t>4</a:t>
            </a:fld>
            <a:endParaRPr lang="ga-IE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Notes Placeholder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</p:spPr>
            <p:txBody>
              <a:bodyPr wrap="square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IE" dirty="0" smtClean="0"/>
                  <a:t>D.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IE" dirty="0" err="1" smtClean="0"/>
                  <a:t>Cén</a:t>
                </a:r>
                <a:r>
                  <a:rPr lang="en-IE" dirty="0" smtClean="0"/>
                  <a:t> </a:t>
                </a:r>
                <a:r>
                  <a:rPr lang="en-IE" dirty="0" err="1" smtClean="0"/>
                  <a:t>fáth</a:t>
                </a:r>
                <a:r>
                  <a:rPr lang="en-IE" dirty="0" smtClean="0"/>
                  <a:t> </a:t>
                </a:r>
                <a:r>
                  <a:rPr lang="en-IE" dirty="0" err="1" smtClean="0"/>
                  <a:t>nach</a:t>
                </a:r>
                <a:r>
                  <a:rPr lang="en-IE" dirty="0" smtClean="0"/>
                  <a:t> </a:t>
                </a:r>
                <a:r>
                  <a:rPr lang="en-IE" dirty="0" err="1" smtClean="0"/>
                  <a:t>slánuimhir</a:t>
                </a:r>
                <a:r>
                  <a:rPr lang="en-IE" dirty="0" smtClean="0"/>
                  <a:t> é ‘D’?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Ní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uimhir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iomlán</a:t>
                </a:r>
                <a:r>
                  <a:rPr lang="en-IE" baseline="0" dirty="0" smtClean="0"/>
                  <a:t> é. </a:t>
                </a:r>
                <a:r>
                  <a:rPr lang="en-IE" baseline="0" dirty="0" err="1" smtClean="0"/>
                  <a:t>Céard</a:t>
                </a:r>
                <a:r>
                  <a:rPr lang="en-IE" baseline="0" dirty="0" smtClean="0"/>
                  <a:t> a </a:t>
                </a:r>
                <a:r>
                  <a:rPr lang="en-IE" baseline="0" dirty="0" err="1" smtClean="0"/>
                  <a:t>chiallaíonn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uimhir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iomlán</a:t>
                </a:r>
                <a:r>
                  <a:rPr lang="en-IE" baseline="0" dirty="0" smtClean="0"/>
                  <a:t>/</a:t>
                </a:r>
                <a:r>
                  <a:rPr lang="en-IE" baseline="0" dirty="0" err="1" smtClean="0"/>
                  <a:t>slánuimhir</a:t>
                </a:r>
                <a:r>
                  <a:rPr lang="en-IE" baseline="0" dirty="0" smtClean="0"/>
                  <a:t>? An </a:t>
                </a:r>
                <a:r>
                  <a:rPr lang="en-IE" baseline="0" dirty="0" err="1" smtClean="0"/>
                  <a:t>bhféadfainn</a:t>
                </a:r>
                <a:r>
                  <a:rPr lang="en-IE" baseline="0" dirty="0" smtClean="0"/>
                  <a:t> 4.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IE" i="1" baseline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IE" b="0" i="1" baseline="0" smtClean="0">
                            <a:latin typeface="Cambria Math"/>
                          </a:rPr>
                          <m:t>3</m:t>
                        </m:r>
                      </m:e>
                    </m:acc>
                  </m:oMath>
                </a14:m>
                <a:r>
                  <a:rPr lang="en-IE" baseline="0" dirty="0" smtClean="0"/>
                  <a:t> a </a:t>
                </a:r>
                <a:r>
                  <a:rPr lang="en-IE" baseline="0" dirty="0" err="1" smtClean="0"/>
                  <a:t>scríobh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ar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bhealach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eile</a:t>
                </a:r>
                <a:r>
                  <a:rPr lang="en-IE" baseline="0" dirty="0" smtClean="0"/>
                  <a:t>? 4.33333333 .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IE" baseline="0" dirty="0" err="1" smtClean="0"/>
                  <a:t>Cén</a:t>
                </a:r>
                <a:r>
                  <a:rPr lang="en-IE" baseline="0" dirty="0" smtClean="0"/>
                  <a:t> t-</a:t>
                </a:r>
                <a:r>
                  <a:rPr lang="en-IE" baseline="0" dirty="0" err="1" smtClean="0"/>
                  <a:t>ainm</a:t>
                </a:r>
                <a:r>
                  <a:rPr lang="en-IE" baseline="0" dirty="0" smtClean="0"/>
                  <a:t> a </a:t>
                </a:r>
                <a:r>
                  <a:rPr lang="en-IE" baseline="0" dirty="0" err="1" smtClean="0"/>
                  <a:t>thugaimid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ar</a:t>
                </a:r>
                <a:r>
                  <a:rPr lang="en-IE" baseline="0" dirty="0" smtClean="0"/>
                  <a:t> an </a:t>
                </a:r>
                <a:r>
                  <a:rPr lang="en-IE" baseline="0" dirty="0" err="1" smtClean="0"/>
                  <a:t>gcineál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seo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deachúla</a:t>
                </a:r>
                <a:r>
                  <a:rPr lang="en-IE" baseline="0" dirty="0" smtClean="0"/>
                  <a:t>? </a:t>
                </a:r>
                <a:r>
                  <a:rPr lang="en-IE" baseline="0" dirty="0" err="1" smtClean="0"/>
                  <a:t>Deachúil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athfhillteach</a:t>
                </a:r>
                <a:r>
                  <a:rPr lang="en-IE" baseline="0" dirty="0" smtClean="0"/>
                  <a:t>.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IE" baseline="0" dirty="0" smtClean="0"/>
                  <a:t>An </a:t>
                </a:r>
                <a:r>
                  <a:rPr lang="en-IE" baseline="0" dirty="0" err="1" smtClean="0"/>
                  <a:t>slánuimhir</a:t>
                </a:r>
                <a:r>
                  <a:rPr lang="en-IE" baseline="0" dirty="0" smtClean="0"/>
                  <a:t> é 7/1? Is </a:t>
                </a:r>
                <a:r>
                  <a:rPr lang="en-IE" baseline="0" dirty="0" err="1" smtClean="0"/>
                  <a:t>ea</a:t>
                </a:r>
                <a:r>
                  <a:rPr lang="en-IE" baseline="0" dirty="0" smtClean="0"/>
                  <a:t> mar </a:t>
                </a:r>
                <a:r>
                  <a:rPr lang="en-IE" baseline="0" dirty="0" err="1" smtClean="0"/>
                  <a:t>gur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féidir</a:t>
                </a:r>
                <a:r>
                  <a:rPr lang="en-IE" baseline="0" dirty="0" smtClean="0"/>
                  <a:t> é a </a:t>
                </a:r>
                <a:r>
                  <a:rPr lang="en-IE" baseline="0" dirty="0" err="1" smtClean="0"/>
                  <a:t>shimpliú</a:t>
                </a:r>
                <a:r>
                  <a:rPr lang="en-IE" baseline="0" dirty="0" smtClean="0"/>
                  <a:t> le go </a:t>
                </a:r>
                <a:r>
                  <a:rPr lang="en-IE" baseline="0" dirty="0" err="1" smtClean="0"/>
                  <a:t>mbeidh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uimhir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iomlán</a:t>
                </a:r>
                <a:r>
                  <a:rPr lang="en-IE" baseline="0" dirty="0" smtClean="0"/>
                  <a:t> </a:t>
                </a:r>
                <a:r>
                  <a:rPr lang="en-IE" baseline="0" dirty="0" err="1" smtClean="0"/>
                  <a:t>agat</a:t>
                </a:r>
                <a:r>
                  <a:rPr lang="en-IE" baseline="0" dirty="0" smtClean="0"/>
                  <a:t>.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IE" baseline="0" dirty="0" smtClean="0"/>
              </a:p>
              <a:p>
                <a:pPr eaLnBrk="1" hangingPunct="1">
                  <a:spcBef>
                    <a:spcPct val="0"/>
                  </a:spcBef>
                </a:pPr>
                <a:endParaRPr lang="en-IE" baseline="0" dirty="0" smtClean="0"/>
              </a:p>
              <a:p>
                <a:pPr eaLnBrk="1" hangingPunct="1">
                  <a:spcBef>
                    <a:spcPct val="0"/>
                  </a:spcBef>
                </a:pPr>
                <a:endParaRPr lang="en-IE" baseline="0" dirty="0" smtClean="0"/>
              </a:p>
            </p:txBody>
          </p:sp>
        </mc:Choice>
        <mc:Fallback xmlns="">
          <p:sp>
            <p:nvSpPr>
              <p:cNvPr id="53251" name="Notes Placeholder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</p:spPr>
            <p:txBody>
              <a:bodyPr wrap="square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IE" dirty="0" smtClean="0"/>
                  <a:t>A.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IE" dirty="0" smtClean="0"/>
                  <a:t>Why is ‘A’ not an</a:t>
                </a:r>
                <a:r>
                  <a:rPr lang="en-IE" baseline="0" dirty="0" smtClean="0"/>
                  <a:t> integer? Not a whole number</a:t>
                </a:r>
                <a:r>
                  <a:rPr lang="en-IE" baseline="0" dirty="0" smtClean="0"/>
                  <a:t>. What does a whole no. mean? Could I write 4.33333333 in another way? 4.</a:t>
                </a:r>
                <a:r>
                  <a:rPr lang="en-IE" b="0" i="0" baseline="0" smtClean="0">
                    <a:latin typeface="Cambria Math"/>
                  </a:rPr>
                  <a:t>3 ̇</a:t>
                </a:r>
                <a:r>
                  <a:rPr lang="en-IE" baseline="0" dirty="0" smtClean="0"/>
                  <a:t> What name do we give to this type of decimal?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IE" baseline="0" dirty="0" smtClean="0"/>
                  <a:t>Is 7/1 an integer? Yes as it can be simplified to a whole number.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IE" baseline="0" dirty="0" smtClean="0"/>
              </a:p>
            </p:txBody>
          </p:sp>
        </mc:Fallback>
      </mc:AlternateContent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>
              <a:defRPr/>
            </a:pPr>
            <a:fld id="{23DCA432-5271-4C46-8625-26591397346F}" type="slidenum">
              <a:rPr lang="en-IE" sz="1200"/>
              <a:pPr algn="r">
                <a:defRPr/>
              </a:pPr>
              <a:t>5</a:t>
            </a:fld>
            <a:endParaRPr lang="en-IE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 b="1" baseline="0" dirty="0" err="1" smtClean="0"/>
              <a:t>Ceart</a:t>
            </a:r>
            <a:r>
              <a:rPr lang="en-IE" b="1" baseline="0" dirty="0" smtClean="0"/>
              <a:t> go </a:t>
            </a:r>
            <a:r>
              <a:rPr lang="en-IE" b="1" baseline="0" dirty="0" err="1" smtClean="0"/>
              <a:t>leor</a:t>
            </a:r>
            <a:r>
              <a:rPr lang="en-IE" b="1" baseline="0" dirty="0" smtClean="0"/>
              <a:t>, </a:t>
            </a:r>
            <a:r>
              <a:rPr lang="en-IE" b="1" baseline="0" dirty="0" err="1" smtClean="0"/>
              <a:t>luaimis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cineál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eile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uimhreach</a:t>
            </a:r>
            <a:r>
              <a:rPr lang="en-IE" b="1" baseline="0" dirty="0" smtClean="0"/>
              <a:t>, </a:t>
            </a:r>
            <a:r>
              <a:rPr lang="en-IE" b="1" baseline="0" dirty="0" err="1" smtClean="0"/>
              <a:t>na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huimhreacha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cóimheasta</a:t>
            </a:r>
            <a:r>
              <a:rPr lang="en-IE" b="1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IE" b="1" baseline="0" dirty="0" err="1" smtClean="0"/>
              <a:t>Cén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fáth</a:t>
            </a:r>
            <a:r>
              <a:rPr lang="en-IE" b="1" baseline="0" dirty="0" smtClean="0"/>
              <a:t> a </a:t>
            </a:r>
            <a:r>
              <a:rPr lang="en-IE" b="1" baseline="0" dirty="0" err="1" smtClean="0"/>
              <a:t>bhfuil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na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huimhreacha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cóimheasta</a:t>
            </a:r>
            <a:r>
              <a:rPr lang="en-IE" b="1" baseline="0" dirty="0" smtClean="0"/>
              <a:t> ag </a:t>
            </a:r>
            <a:r>
              <a:rPr lang="en-IE" b="1" baseline="0" dirty="0" err="1" smtClean="0"/>
              <a:t>teastáil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uainn</a:t>
            </a:r>
            <a:r>
              <a:rPr lang="en-IE" b="1" baseline="0" dirty="0" smtClean="0"/>
              <a:t>?</a:t>
            </a:r>
          </a:p>
          <a:p>
            <a:pPr eaLnBrk="1" hangingPunct="1">
              <a:spcBef>
                <a:spcPct val="0"/>
              </a:spcBef>
            </a:pPr>
            <a:endParaRPr lang="en-IE" b="1" baseline="0" dirty="0" smtClean="0"/>
          </a:p>
          <a:p>
            <a:pPr eaLnBrk="1" hangingPunct="1">
              <a:spcBef>
                <a:spcPct val="0"/>
              </a:spcBef>
            </a:pPr>
            <a:r>
              <a:rPr lang="en-IE" b="1" baseline="0" dirty="0" smtClean="0"/>
              <a:t>Is </a:t>
            </a:r>
            <a:r>
              <a:rPr lang="en-IE" b="1" baseline="0" dirty="0" err="1" smtClean="0"/>
              <a:t>tacar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uimhreacha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cuimsitheach</a:t>
            </a:r>
            <a:r>
              <a:rPr lang="en-IE" b="1" baseline="0" dirty="0" smtClean="0"/>
              <a:t> go </a:t>
            </a:r>
            <a:r>
              <a:rPr lang="en-IE" b="1" baseline="0" dirty="0" err="1" smtClean="0"/>
              <a:t>leor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iad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na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slánuimhreacha</a:t>
            </a:r>
            <a:r>
              <a:rPr lang="en-IE" b="1" baseline="0" dirty="0" smtClean="0"/>
              <a:t>. Is </a:t>
            </a:r>
            <a:r>
              <a:rPr lang="en-IE" b="1" baseline="0" dirty="0" err="1" smtClean="0"/>
              <a:t>féidir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linn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iad</a:t>
            </a:r>
            <a:r>
              <a:rPr lang="en-IE" b="1" baseline="0" dirty="0" smtClean="0"/>
              <a:t> a </a:t>
            </a:r>
            <a:r>
              <a:rPr lang="en-IE" b="1" baseline="0" dirty="0" err="1" smtClean="0"/>
              <a:t>shuimiú</a:t>
            </a:r>
            <a:r>
              <a:rPr lang="en-IE" b="1" baseline="0" dirty="0" smtClean="0"/>
              <a:t> le </a:t>
            </a:r>
            <a:r>
              <a:rPr lang="en-IE" b="1" baseline="0" dirty="0" err="1" smtClean="0"/>
              <a:t>chéile</a:t>
            </a:r>
            <a:r>
              <a:rPr lang="en-IE" b="1" baseline="0" dirty="0" smtClean="0"/>
              <a:t>, a </a:t>
            </a:r>
            <a:r>
              <a:rPr lang="en-IE" b="1" baseline="0" dirty="0" err="1" smtClean="0"/>
              <a:t>dhealú</a:t>
            </a:r>
            <a:r>
              <a:rPr lang="en-IE" b="1" baseline="0" dirty="0" smtClean="0"/>
              <a:t> ó </a:t>
            </a:r>
            <a:r>
              <a:rPr lang="en-IE" b="1" baseline="0" dirty="0" err="1" smtClean="0"/>
              <a:t>chéile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agus</a:t>
            </a:r>
            <a:r>
              <a:rPr lang="en-IE" b="1" baseline="0" dirty="0" smtClean="0"/>
              <a:t> a </a:t>
            </a:r>
            <a:r>
              <a:rPr lang="en-IE" b="1" baseline="0" dirty="0" err="1" smtClean="0"/>
              <a:t>iolrú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faoi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chéile</a:t>
            </a:r>
            <a:r>
              <a:rPr lang="en-IE" b="1" baseline="0" dirty="0" smtClean="0"/>
              <a:t>. Ach, </a:t>
            </a:r>
            <a:r>
              <a:rPr lang="en-IE" b="1" baseline="0" dirty="0" err="1" smtClean="0"/>
              <a:t>nuair</a:t>
            </a:r>
            <a:r>
              <a:rPr lang="en-IE" b="1" baseline="0" dirty="0" smtClean="0"/>
              <a:t> a </a:t>
            </a:r>
            <a:r>
              <a:rPr lang="en-IE" b="1" baseline="0" dirty="0" err="1" smtClean="0"/>
              <a:t>bhímid</a:t>
            </a:r>
            <a:r>
              <a:rPr lang="en-IE" b="1" baseline="0" dirty="0" smtClean="0"/>
              <a:t> ag </a:t>
            </a:r>
            <a:r>
              <a:rPr lang="en-IE" b="1" baseline="0" dirty="0" err="1" smtClean="0"/>
              <a:t>iarraidh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dhá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shlánuimhir</a:t>
            </a:r>
            <a:r>
              <a:rPr lang="en-IE" b="1" baseline="0" dirty="0" smtClean="0"/>
              <a:t> a </a:t>
            </a:r>
            <a:r>
              <a:rPr lang="en-IE" b="1" baseline="0" dirty="0" err="1" smtClean="0"/>
              <a:t>roinnt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ar</a:t>
            </a:r>
            <a:r>
              <a:rPr lang="en-IE" b="1" baseline="0" dirty="0" smtClean="0"/>
              <a:t> a </a:t>
            </a:r>
            <a:r>
              <a:rPr lang="en-IE" b="1" baseline="0" dirty="0" err="1" smtClean="0"/>
              <a:t>chéile</a:t>
            </a:r>
            <a:r>
              <a:rPr lang="en-IE" b="1" baseline="0" dirty="0" smtClean="0"/>
              <a:t>, </a:t>
            </a:r>
            <a:r>
              <a:rPr lang="en-IE" b="1" baseline="0" dirty="0" err="1" smtClean="0"/>
              <a:t>ní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i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gcónaí</a:t>
            </a:r>
            <a:r>
              <a:rPr lang="en-IE" b="1" baseline="0" dirty="0" smtClean="0"/>
              <a:t> a </a:t>
            </a:r>
            <a:r>
              <a:rPr lang="en-IE" b="1" baseline="0" dirty="0" err="1" smtClean="0"/>
              <a:t>oibríonn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sé</a:t>
            </a:r>
            <a:r>
              <a:rPr lang="en-IE" b="1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IE" b="1" baseline="0" dirty="0" err="1" smtClean="0"/>
              <a:t>Tá</a:t>
            </a:r>
            <a:r>
              <a:rPr lang="en-IE" b="1" baseline="0" dirty="0" smtClean="0"/>
              <a:t> an </a:t>
            </a:r>
            <a:r>
              <a:rPr lang="en-IE" b="1" baseline="0" dirty="0" err="1" smtClean="0"/>
              <a:t>cóimheas</a:t>
            </a:r>
            <a:r>
              <a:rPr lang="en-IE" b="1" baseline="0" dirty="0" smtClean="0"/>
              <a:t> 10/2 = 5 </a:t>
            </a:r>
            <a:r>
              <a:rPr lang="en-IE" b="1" baseline="0" dirty="0" err="1" smtClean="0"/>
              <a:t>simplí</a:t>
            </a:r>
            <a:r>
              <a:rPr lang="en-IE" b="1" baseline="0" dirty="0" smtClean="0"/>
              <a:t>. </a:t>
            </a:r>
            <a:r>
              <a:rPr lang="en-IE" b="1" baseline="0" dirty="0" err="1" smtClean="0"/>
              <a:t>Tá</a:t>
            </a:r>
            <a:r>
              <a:rPr lang="en-IE" b="1" baseline="0" dirty="0" smtClean="0"/>
              <a:t> 8/2 = 4 </a:t>
            </a:r>
            <a:r>
              <a:rPr lang="en-IE" b="1" baseline="0" dirty="0" err="1" smtClean="0"/>
              <a:t>simplí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freisin</a:t>
            </a:r>
            <a:r>
              <a:rPr lang="en-IE" b="1" baseline="0" dirty="0" smtClean="0"/>
              <a:t>. Ach </a:t>
            </a:r>
            <a:r>
              <a:rPr lang="en-IE" b="1" baseline="0" dirty="0" err="1" smtClean="0"/>
              <a:t>céard</a:t>
            </a:r>
            <a:r>
              <a:rPr lang="en-IE" b="1" baseline="0" dirty="0" smtClean="0"/>
              <a:t> a </a:t>
            </a:r>
            <a:r>
              <a:rPr lang="en-IE" b="1" baseline="0" dirty="0" err="1" smtClean="0"/>
              <a:t>dhéanfaimis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dá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mbeimis</a:t>
            </a:r>
            <a:r>
              <a:rPr lang="en-IE" b="1" baseline="0" dirty="0" smtClean="0"/>
              <a:t> ag </a:t>
            </a:r>
            <a:r>
              <a:rPr lang="en-IE" b="1" baseline="0" dirty="0" err="1" smtClean="0"/>
              <a:t>iarraidh</a:t>
            </a:r>
            <a:r>
              <a:rPr lang="en-IE" b="1" baseline="0" dirty="0" smtClean="0"/>
              <a:t> 9 a </a:t>
            </a:r>
            <a:r>
              <a:rPr lang="en-IE" b="1" baseline="0" dirty="0" err="1" smtClean="0"/>
              <a:t>roinnt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ar</a:t>
            </a:r>
            <a:r>
              <a:rPr lang="en-IE" b="1" baseline="0" dirty="0" smtClean="0"/>
              <a:t> 2? </a:t>
            </a:r>
            <a:r>
              <a:rPr lang="en-IE" b="1" baseline="0" dirty="0" err="1" smtClean="0"/>
              <a:t>Níl</a:t>
            </a:r>
            <a:r>
              <a:rPr lang="en-IE" b="1" baseline="0" dirty="0" smtClean="0"/>
              <a:t> 9/2 </a:t>
            </a:r>
            <a:r>
              <a:rPr lang="en-IE" b="1" baseline="0" dirty="0" err="1" smtClean="0"/>
              <a:t>chomh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soiléir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céanna</a:t>
            </a:r>
            <a:r>
              <a:rPr lang="en-IE" b="1" baseline="0" dirty="0" smtClean="0"/>
              <a:t>. </a:t>
            </a:r>
            <a:r>
              <a:rPr lang="en-IE" b="1" baseline="0" dirty="0" err="1" smtClean="0"/>
              <a:t>Caithfidh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sé</a:t>
            </a:r>
            <a:r>
              <a:rPr lang="en-IE" b="1" baseline="0" dirty="0" smtClean="0"/>
              <a:t> a </a:t>
            </a:r>
            <a:r>
              <a:rPr lang="en-IE" b="1" baseline="0" dirty="0" err="1" smtClean="0"/>
              <a:t>bheith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áit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éigin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idir</a:t>
            </a:r>
            <a:r>
              <a:rPr lang="en-IE" b="1" baseline="0" dirty="0" smtClean="0"/>
              <a:t> 4 </a:t>
            </a:r>
            <a:r>
              <a:rPr lang="en-IE" b="1" baseline="0" dirty="0" err="1" smtClean="0"/>
              <a:t>agus</a:t>
            </a:r>
            <a:r>
              <a:rPr lang="en-IE" b="1" baseline="0" dirty="0" smtClean="0"/>
              <a:t> 5 – ach, </a:t>
            </a:r>
            <a:r>
              <a:rPr lang="en-IE" b="1" baseline="0" dirty="0" err="1" smtClean="0"/>
              <a:t>ar</a:t>
            </a:r>
            <a:r>
              <a:rPr lang="en-IE" b="1" baseline="0" dirty="0" smtClean="0"/>
              <a:t> an </a:t>
            </a:r>
            <a:r>
              <a:rPr lang="en-IE" b="1" baseline="0" dirty="0" err="1" smtClean="0"/>
              <a:t>drochuair</a:t>
            </a:r>
            <a:r>
              <a:rPr lang="en-IE" b="1" baseline="0" dirty="0" smtClean="0"/>
              <a:t>, </a:t>
            </a:r>
            <a:r>
              <a:rPr lang="en-IE" b="1" baseline="0" dirty="0" err="1" smtClean="0"/>
              <a:t>níl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slánuimhir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ar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bith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idir</a:t>
            </a:r>
            <a:r>
              <a:rPr lang="en-IE" b="1" baseline="0" dirty="0" smtClean="0"/>
              <a:t> 4 </a:t>
            </a:r>
            <a:r>
              <a:rPr lang="en-IE" b="1" baseline="0" dirty="0" err="1" smtClean="0"/>
              <a:t>agus</a:t>
            </a:r>
            <a:r>
              <a:rPr lang="en-IE" b="1" baseline="0" dirty="0" smtClean="0"/>
              <a:t> 5.</a:t>
            </a:r>
          </a:p>
          <a:p>
            <a:pPr eaLnBrk="1" hangingPunct="1">
              <a:spcBef>
                <a:spcPct val="0"/>
              </a:spcBef>
            </a:pPr>
            <a:r>
              <a:rPr lang="en-IE" b="1" baseline="0" dirty="0" err="1" smtClean="0"/>
              <a:t>Dá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bharr</a:t>
            </a:r>
            <a:r>
              <a:rPr lang="en-IE" b="1" baseline="0" dirty="0" smtClean="0"/>
              <a:t> sin </a:t>
            </a:r>
            <a:r>
              <a:rPr lang="en-IE" b="1" baseline="0" dirty="0" err="1" smtClean="0"/>
              <a:t>caithfidh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sé</a:t>
            </a:r>
            <a:r>
              <a:rPr lang="en-IE" b="1" baseline="0" dirty="0" smtClean="0"/>
              <a:t> go </a:t>
            </a:r>
            <a:r>
              <a:rPr lang="en-IE" b="1" baseline="0" dirty="0" err="1" smtClean="0"/>
              <a:t>mbaineann</a:t>
            </a:r>
            <a:r>
              <a:rPr lang="en-IE" b="1" baseline="0" dirty="0" smtClean="0"/>
              <a:t> 9/2 le </a:t>
            </a:r>
            <a:r>
              <a:rPr lang="en-IE" b="1" baseline="0" dirty="0" err="1" smtClean="0"/>
              <a:t>grúpa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nua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uimhreacha</a:t>
            </a:r>
            <a:r>
              <a:rPr lang="en-IE" b="1" baseline="0" dirty="0" smtClean="0"/>
              <a:t>. </a:t>
            </a:r>
            <a:r>
              <a:rPr lang="en-IE" b="1" baseline="0" dirty="0" err="1" smtClean="0"/>
              <a:t>Uimhreacha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cóimheasta</a:t>
            </a:r>
            <a:r>
              <a:rPr lang="en-IE" b="1" baseline="0" dirty="0" smtClean="0"/>
              <a:t> a </a:t>
            </a:r>
            <a:r>
              <a:rPr lang="en-IE" b="1" baseline="0" dirty="0" err="1" smtClean="0"/>
              <a:t>thugtar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orthu</a:t>
            </a:r>
            <a:r>
              <a:rPr lang="en-IE" b="1" baseline="0" dirty="0" smtClean="0"/>
              <a:t> sin </a:t>
            </a:r>
            <a:r>
              <a:rPr lang="en-IE" b="1" baseline="0" dirty="0" err="1" smtClean="0"/>
              <a:t>agus</a:t>
            </a:r>
            <a:r>
              <a:rPr lang="en-IE" b="1" baseline="0" dirty="0" smtClean="0"/>
              <a:t> í an </a:t>
            </a:r>
            <a:r>
              <a:rPr lang="en-IE" b="1" baseline="0" dirty="0" err="1" smtClean="0"/>
              <a:t>tsiombail</a:t>
            </a:r>
            <a:r>
              <a:rPr lang="en-IE" b="1" baseline="0" dirty="0" smtClean="0"/>
              <a:t> Q a </a:t>
            </a:r>
            <a:r>
              <a:rPr lang="en-IE" b="1" baseline="0" dirty="0" err="1" smtClean="0"/>
              <a:t>sheasann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dóibh</a:t>
            </a:r>
            <a:r>
              <a:rPr lang="en-IE" b="1" baseline="0" dirty="0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en-IE" b="1" baseline="0" dirty="0" smtClean="0"/>
          </a:p>
          <a:p>
            <a:pPr eaLnBrk="1" hangingPunct="1">
              <a:spcBef>
                <a:spcPct val="0"/>
              </a:spcBef>
            </a:pPr>
            <a:endParaRPr lang="en-IE" b="1" baseline="0" dirty="0" smtClean="0"/>
          </a:p>
          <a:p>
            <a:pPr eaLnBrk="1" hangingPunct="1">
              <a:spcBef>
                <a:spcPct val="0"/>
              </a:spcBef>
            </a:pPr>
            <a:r>
              <a:rPr lang="en-IE" b="1" baseline="0" dirty="0" smtClean="0"/>
              <a:t>Sin é an </a:t>
            </a:r>
            <a:r>
              <a:rPr lang="en-IE" b="1" baseline="0" dirty="0" err="1" smtClean="0"/>
              <a:t>fáth</a:t>
            </a:r>
            <a:r>
              <a:rPr lang="en-IE" b="1" baseline="0" dirty="0" smtClean="0"/>
              <a:t>, mar sin, </a:t>
            </a:r>
            <a:r>
              <a:rPr lang="en-IE" b="1" baseline="0" dirty="0" err="1" smtClean="0"/>
              <a:t>ar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roghnaíomar</a:t>
            </a:r>
            <a:r>
              <a:rPr lang="en-IE" b="1" baseline="0" dirty="0" smtClean="0"/>
              <a:t> A.</a:t>
            </a:r>
          </a:p>
          <a:p>
            <a:pPr eaLnBrk="1" hangingPunct="1">
              <a:spcBef>
                <a:spcPct val="0"/>
              </a:spcBef>
            </a:pPr>
            <a:r>
              <a:rPr lang="en-IE" b="1" baseline="0" dirty="0" err="1" smtClean="0"/>
              <a:t>Tabhair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samplaí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dom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d'uimhir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chóimheasta</a:t>
            </a:r>
            <a:r>
              <a:rPr lang="en-IE" b="1" baseline="0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IE" b="1" baseline="0" dirty="0" smtClean="0"/>
              <a:t>Is </a:t>
            </a:r>
            <a:r>
              <a:rPr lang="en-IE" b="1" baseline="0" dirty="0" err="1" smtClean="0"/>
              <a:t>iondúil</a:t>
            </a:r>
            <a:r>
              <a:rPr lang="en-IE" b="1" baseline="0" dirty="0" smtClean="0"/>
              <a:t> go </a:t>
            </a:r>
            <a:r>
              <a:rPr lang="en-IE" b="1" baseline="0" dirty="0" err="1" smtClean="0"/>
              <a:t>mbíonn</a:t>
            </a:r>
            <a:r>
              <a:rPr lang="en-IE" b="1" baseline="0" dirty="0" smtClean="0"/>
              <a:t> a </a:t>
            </a:r>
            <a:r>
              <a:rPr lang="en-IE" b="1" baseline="0" dirty="0" err="1" smtClean="0"/>
              <a:t>lán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bealaí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ann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chun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codán</a:t>
            </a:r>
            <a:r>
              <a:rPr lang="en-IE" b="1" baseline="0" dirty="0" smtClean="0"/>
              <a:t> a </a:t>
            </a:r>
            <a:r>
              <a:rPr lang="en-IE" b="1" baseline="0" dirty="0" err="1" smtClean="0"/>
              <a:t>chur</a:t>
            </a:r>
            <a:r>
              <a:rPr lang="en-IE" b="1" baseline="0" dirty="0" smtClean="0"/>
              <a:t> in </a:t>
            </a:r>
            <a:r>
              <a:rPr lang="en-IE" b="1" baseline="0" dirty="0" err="1" smtClean="0"/>
              <a:t>iúl</a:t>
            </a:r>
            <a:r>
              <a:rPr lang="en-IE" b="1" baseline="0" dirty="0" smtClean="0"/>
              <a:t>. Mar </a:t>
            </a:r>
            <a:r>
              <a:rPr lang="en-IE" b="1" baseline="0" dirty="0" err="1" smtClean="0"/>
              <a:t>shampla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tá</a:t>
            </a:r>
            <a:r>
              <a:rPr lang="en-IE" b="1" baseline="0" dirty="0" smtClean="0"/>
              <a:t> 1/2 = 2/4 = 3/6 </a:t>
            </a:r>
            <a:r>
              <a:rPr lang="en-IE" b="1" baseline="0" dirty="0" err="1" smtClean="0"/>
              <a:t>agus</a:t>
            </a:r>
            <a:r>
              <a:rPr lang="en-IE" b="1" baseline="0" dirty="0" smtClean="0"/>
              <a:t> mar sin de, mar sin </a:t>
            </a:r>
            <a:r>
              <a:rPr lang="en-IE" b="1" baseline="0" dirty="0" err="1" smtClean="0"/>
              <a:t>tá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méid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éigríochta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d'uimhreacha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cóimheasta</a:t>
            </a:r>
            <a:r>
              <a:rPr lang="en-IE" b="1" baseline="0" dirty="0" smtClean="0"/>
              <a:t> ann. Ina </a:t>
            </a:r>
            <a:r>
              <a:rPr lang="en-IE" b="1" baseline="0" dirty="0" err="1" smtClean="0"/>
              <a:t>theannta</a:t>
            </a:r>
            <a:r>
              <a:rPr lang="en-IE" b="1" baseline="0" dirty="0" smtClean="0"/>
              <a:t> sin is </a:t>
            </a:r>
            <a:r>
              <a:rPr lang="en-IE" b="1" baseline="0" dirty="0" err="1" smtClean="0"/>
              <a:t>féidir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iad</a:t>
            </a:r>
            <a:r>
              <a:rPr lang="en-IE" b="1" baseline="0" dirty="0" smtClean="0"/>
              <a:t> a </a:t>
            </a:r>
            <a:r>
              <a:rPr lang="en-IE" b="1" baseline="0" dirty="0" err="1" smtClean="0"/>
              <a:t>scríobh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ina</a:t>
            </a:r>
            <a:r>
              <a:rPr lang="en-IE" b="1" baseline="0" dirty="0" smtClean="0"/>
              <a:t> n-</a:t>
            </a:r>
            <a:r>
              <a:rPr lang="en-IE" b="1" baseline="0" dirty="0" err="1" smtClean="0"/>
              <a:t>uimhreacha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deachúlacha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ar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nós</a:t>
            </a:r>
            <a:r>
              <a:rPr lang="en-IE" b="1" baseline="0" dirty="0" smtClean="0"/>
              <a:t> 1/2 = 0.5 </a:t>
            </a:r>
            <a:r>
              <a:rPr lang="en-IE" b="1" baseline="0" dirty="0" err="1" smtClean="0"/>
              <a:t>nó</a:t>
            </a:r>
            <a:r>
              <a:rPr lang="en-IE" b="1" baseline="0" dirty="0" smtClean="0"/>
              <a:t> 1/3 = 0.3333333… </a:t>
            </a:r>
            <a:r>
              <a:rPr lang="en-IE" b="1" baseline="0" dirty="0" err="1" smtClean="0"/>
              <a:t>Forbairt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dheachúlach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uimhreacha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cóimheasta</a:t>
            </a:r>
            <a:r>
              <a:rPr lang="en-IE" b="1" baseline="0" dirty="0" smtClean="0"/>
              <a:t>, </a:t>
            </a:r>
            <a:r>
              <a:rPr lang="en-IE" b="1" baseline="0" dirty="0" err="1" smtClean="0"/>
              <a:t>bíonn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sí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críochta</a:t>
            </a:r>
            <a:r>
              <a:rPr lang="en-IE" b="1" baseline="0" dirty="0" smtClean="0"/>
              <a:t> (mar 0.73), </a:t>
            </a:r>
            <a:r>
              <a:rPr lang="en-IE" b="1" baseline="0" dirty="0" err="1" smtClean="0"/>
              <a:t>nó</a:t>
            </a:r>
            <a:r>
              <a:rPr lang="en-IE" b="1" baseline="0" dirty="0" smtClean="0"/>
              <a:t> is é a </a:t>
            </a:r>
            <a:r>
              <a:rPr lang="en-IE" b="1" baseline="0" dirty="0" err="1" smtClean="0"/>
              <a:t>bhíonn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inti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ar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deireadh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ná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bloic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athfhillteacha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digití</a:t>
            </a:r>
            <a:r>
              <a:rPr lang="en-IE" b="1" baseline="0" dirty="0" smtClean="0"/>
              <a:t> (mar 0.73454545…).</a:t>
            </a:r>
          </a:p>
          <a:p>
            <a:pPr eaLnBrk="1" hangingPunct="1">
              <a:spcBef>
                <a:spcPct val="0"/>
              </a:spcBef>
            </a:pPr>
            <a:endParaRPr lang="en-IE" baseline="0" dirty="0" smtClean="0"/>
          </a:p>
          <a:p>
            <a:pPr>
              <a:spcBef>
                <a:spcPct val="0"/>
              </a:spcBef>
            </a:pPr>
            <a:endParaRPr lang="en-IE" dirty="0" smtClean="0"/>
          </a:p>
          <a:p>
            <a:pPr eaLnBrk="1" hangingPunct="1">
              <a:spcBef>
                <a:spcPct val="0"/>
              </a:spcBef>
            </a:pPr>
            <a:endParaRPr lang="en-IE" b="1" baseline="0" dirty="0" smtClean="0"/>
          </a:p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>
              <a:defRPr/>
            </a:pPr>
            <a:fld id="{23DCA432-5271-4C46-8625-26591397346F}" type="slidenum">
              <a:rPr lang="en-IE" sz="1200"/>
              <a:pPr algn="r">
                <a:defRPr/>
              </a:pPr>
              <a:t>6</a:t>
            </a:fld>
            <a:endParaRPr lang="en-IE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Notes Placeholder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</p:spPr>
            <p:txBody>
              <a:bodyPr wrap="square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IE" dirty="0" smtClean="0"/>
                  <a:t>F. Cén fáth?</a:t>
                </a:r>
              </a:p>
              <a:p>
                <a:r>
                  <a:rPr lang="en-IE" dirty="0" smtClean="0"/>
                  <a:t>Féachaimis ar gach ceann acu sin. </a:t>
                </a:r>
                <a:r>
                  <a:rPr lang="en-IE" sz="1100" dirty="0"/>
                  <a:t>Is </a:t>
                </a:r>
                <a:r>
                  <a:rPr lang="en-IE" sz="1100" dirty="0" err="1"/>
                  <a:t>ionann</a:t>
                </a:r>
                <a:r>
                  <a:rPr lang="en-IE" sz="1100" dirty="0"/>
                  <a:t> A </a:t>
                </a:r>
                <a:r>
                  <a:rPr lang="en-IE" sz="1100" dirty="0" err="1"/>
                  <a:t>agus</a:t>
                </a:r>
                <a:r>
                  <a:rPr lang="en-IE" sz="1100" dirty="0"/>
                  <a:t> 3/10, mar sin </a:t>
                </a:r>
                <a:r>
                  <a:rPr lang="en-IE" sz="1100" dirty="0" err="1"/>
                  <a:t>tá</a:t>
                </a:r>
                <a:r>
                  <a:rPr lang="en-IE" sz="1100" dirty="0"/>
                  <a:t> </a:t>
                </a:r>
                <a:r>
                  <a:rPr lang="en-IE" sz="1100" dirty="0" err="1"/>
                  <a:t>sé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cóimheasta</a:t>
                </a:r>
                <a:r>
                  <a:rPr lang="en-IE" sz="1100" dirty="0"/>
                  <a:t>. </a:t>
                </a:r>
              </a:p>
              <a:p>
                <a:r>
                  <a:rPr lang="en-IE" sz="1100" dirty="0" err="1"/>
                  <a:t>Tá</a:t>
                </a:r>
                <a:r>
                  <a:rPr lang="en-IE" sz="1100" dirty="0"/>
                  <a:t> B, 2/5, </a:t>
                </a:r>
                <a:r>
                  <a:rPr lang="en-IE" sz="1100" dirty="0" err="1"/>
                  <a:t>soiléir</a:t>
                </a:r>
                <a:r>
                  <a:rPr lang="en-IE" sz="1100" dirty="0"/>
                  <a:t>.</a:t>
                </a:r>
              </a:p>
              <a:p>
                <a:r>
                  <a:rPr lang="en-IE" sz="1100" dirty="0" err="1"/>
                  <a:t>Céard</a:t>
                </a:r>
                <a:r>
                  <a:rPr lang="en-IE" sz="1100" dirty="0"/>
                  <a:t> </a:t>
                </a:r>
                <a:r>
                  <a:rPr lang="en-IE" sz="1100" dirty="0" err="1"/>
                  <a:t>faoi</a:t>
                </a:r>
                <a:r>
                  <a:rPr lang="en-IE" sz="1100" dirty="0"/>
                  <a:t> C? –1¾ = –7/4, mar sin </a:t>
                </a:r>
                <a:r>
                  <a:rPr lang="en-IE" sz="1100" dirty="0" err="1"/>
                  <a:t>tá</a:t>
                </a:r>
                <a:r>
                  <a:rPr lang="en-IE" sz="1100" dirty="0"/>
                  <a:t> </a:t>
                </a:r>
                <a:r>
                  <a:rPr lang="en-IE" sz="1100" dirty="0" err="1"/>
                  <a:t>sé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cóimheasta</a:t>
                </a:r>
                <a:r>
                  <a:rPr lang="en-IE" sz="1100" dirty="0"/>
                  <a:t>.</a:t>
                </a:r>
                <a:endParaRPr lang="en-IE" i="1" dirty="0" smtClean="0">
                  <a:latin typeface="Cambria Math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IE" sz="1100" dirty="0" err="1"/>
                  <a:t>Maidir</a:t>
                </a:r>
                <a:r>
                  <a:rPr lang="en-IE" sz="1100" dirty="0"/>
                  <a:t> le D, is </a:t>
                </a:r>
                <a:r>
                  <a:rPr lang="en-IE" sz="1100" dirty="0" err="1"/>
                  <a:t>féidir</a:t>
                </a:r>
                <a:r>
                  <a:rPr lang="en-IE" sz="11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ar-AE" b="0" i="1" smtClean="0">
                            <a:latin typeface="Cambria Math"/>
                          </a:rPr>
                          <m:t>16</m:t>
                        </m:r>
                      </m:e>
                    </m:rad>
                    <m:r>
                      <a:rPr lang="ar-AE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ar-AE" dirty="0" smtClean="0"/>
                  <a:t> 4 </a:t>
                </a:r>
                <a:r>
                  <a:rPr lang="en-IE" sz="1100" dirty="0"/>
                  <a:t>a </a:t>
                </a:r>
                <a:r>
                  <a:rPr lang="en-IE" sz="1100" dirty="0" err="1"/>
                  <a:t>thiontú</a:t>
                </a:r>
                <a:r>
                  <a:rPr lang="en-IE" sz="1100" dirty="0"/>
                  <a:t> </a:t>
                </a:r>
                <a:r>
                  <a:rPr lang="en-IE" sz="1100" dirty="0" err="1"/>
                  <a:t>ina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chodán</a:t>
                </a:r>
                <a:r>
                  <a:rPr lang="en-IE" sz="1100" dirty="0"/>
                  <a:t> go </a:t>
                </a:r>
                <a:r>
                  <a:rPr lang="en-IE" sz="1100" dirty="0" err="1"/>
                  <a:t>héasca</a:t>
                </a:r>
                <a:r>
                  <a:rPr lang="en-IE" sz="1100" dirty="0"/>
                  <a:t>, i.e. 4/1. Mar sin </a:t>
                </a:r>
                <a:r>
                  <a:rPr lang="en-IE" sz="1100" dirty="0" err="1"/>
                  <a:t>tá</a:t>
                </a:r>
                <a:r>
                  <a:rPr lang="en-IE" sz="1100" dirty="0"/>
                  <a:t> </a:t>
                </a:r>
                <a:r>
                  <a:rPr lang="en-IE" sz="1100" dirty="0" err="1"/>
                  <a:t>uimhreacha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aiceanta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ina</a:t>
                </a:r>
                <a:r>
                  <a:rPr lang="en-IE" sz="1100" dirty="0"/>
                  <a:t> n-</a:t>
                </a:r>
                <a:r>
                  <a:rPr lang="en-IE" sz="1100" dirty="0" err="1"/>
                  <a:t>uimhreacha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cóimheasta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freisin</a:t>
                </a:r>
                <a:r>
                  <a:rPr lang="en-IE" sz="1100" dirty="0"/>
                  <a:t>. </a:t>
                </a:r>
                <a:r>
                  <a:rPr lang="en-IE" sz="1100" dirty="0" err="1"/>
                  <a:t>Cé</a:t>
                </a:r>
                <a:r>
                  <a:rPr lang="en-IE" sz="1100" dirty="0"/>
                  <a:t> </a:t>
                </a:r>
                <a:r>
                  <a:rPr lang="en-IE" sz="1100" dirty="0" err="1"/>
                  <a:t>na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fréamhacha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cearnacha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eile</a:t>
                </a:r>
                <a:r>
                  <a:rPr lang="en-IE" sz="1100" dirty="0"/>
                  <a:t> </a:t>
                </a:r>
                <a:r>
                  <a:rPr lang="en-IE" sz="1100" dirty="0" err="1"/>
                  <a:t>atá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cóimheasta</a:t>
                </a:r>
                <a:r>
                  <a:rPr lang="en-IE" sz="1100" dirty="0"/>
                  <a:t>?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ar-AE" b="0" i="1" smtClean="0">
                            <a:latin typeface="Cambria Math"/>
                          </a:rPr>
                          <m:t>2</m:t>
                        </m:r>
                        <m:r>
                          <a:rPr lang="en-IE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ar-AE" sz="1100" dirty="0"/>
                  <a:t> </a:t>
                </a:r>
                <a:r>
                  <a:rPr lang="en-IE" sz="1100" dirty="0"/>
                  <a:t>etc. </a:t>
                </a:r>
              </a:p>
              <a:p>
                <a:r>
                  <a:rPr lang="en-IE" sz="1100" dirty="0"/>
                  <a:t>Mar sin is </a:t>
                </a:r>
                <a:r>
                  <a:rPr lang="en-IE" sz="1100" dirty="0" err="1"/>
                  <a:t>uimhir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chóimheasta</a:t>
                </a:r>
                <a:r>
                  <a:rPr lang="en-IE" sz="1100" dirty="0"/>
                  <a:t> í </a:t>
                </a:r>
                <a:r>
                  <a:rPr lang="en-IE" sz="1100" dirty="0" err="1"/>
                  <a:t>fréamh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chearnach</a:t>
                </a:r>
                <a:r>
                  <a:rPr lang="en-IE" sz="1100" dirty="0"/>
                  <a:t> </a:t>
                </a:r>
                <a:r>
                  <a:rPr lang="en-IE" sz="1100" dirty="0" err="1"/>
                  <a:t>uimhreach</a:t>
                </a:r>
                <a:r>
                  <a:rPr lang="en-IE" sz="1100" dirty="0"/>
                  <a:t> </a:t>
                </a:r>
                <a:r>
                  <a:rPr lang="en-IE" sz="1100" dirty="0" err="1"/>
                  <a:t>foirfe</a:t>
                </a:r>
                <a:r>
                  <a:rPr lang="en-IE" sz="1100" dirty="0"/>
                  <a:t>. </a:t>
                </a:r>
              </a:p>
              <a:p>
                <a:r>
                  <a:rPr lang="en-IE" sz="1100" dirty="0" err="1"/>
                  <a:t>Céard</a:t>
                </a:r>
                <a:r>
                  <a:rPr lang="en-IE" sz="1100" dirty="0"/>
                  <a:t> é an </a:t>
                </a:r>
                <a:r>
                  <a:rPr lang="en-IE" sz="1100" dirty="0" err="1"/>
                  <a:t>rud</a:t>
                </a:r>
                <a:r>
                  <a:rPr lang="en-IE" sz="1100" dirty="0"/>
                  <a:t> sin in E? </a:t>
                </a:r>
                <a:r>
                  <a:rPr lang="en-IE" sz="1100" dirty="0" err="1"/>
                  <a:t>Deachúil</a:t>
                </a:r>
                <a:r>
                  <a:rPr lang="en-IE" sz="1100" dirty="0"/>
                  <a:t> </a:t>
                </a:r>
                <a:r>
                  <a:rPr lang="en-IE" sz="1100" dirty="0" err="1"/>
                  <a:t>athfhillteach</a:t>
                </a:r>
                <a:r>
                  <a:rPr lang="en-IE" sz="1100" dirty="0"/>
                  <a:t> </a:t>
                </a:r>
                <a:r>
                  <a:rPr lang="en-IE" sz="1100" dirty="0" err="1"/>
                  <a:t>atá</a:t>
                </a:r>
                <a:r>
                  <a:rPr lang="en-IE" sz="1100" dirty="0"/>
                  <a:t> ann. An </a:t>
                </a:r>
                <a:r>
                  <a:rPr lang="en-IE" sz="1100" dirty="0" err="1"/>
                  <a:t>bhfuil</a:t>
                </a:r>
                <a:r>
                  <a:rPr lang="en-IE" sz="1100" dirty="0"/>
                  <a:t> a </a:t>
                </a:r>
                <a:r>
                  <a:rPr lang="en-IE" sz="1100" dirty="0" err="1"/>
                  <a:t>fhios</a:t>
                </a:r>
                <a:r>
                  <a:rPr lang="en-IE" sz="1100" dirty="0"/>
                  <a:t> ag </a:t>
                </a:r>
                <a:r>
                  <a:rPr lang="en-IE" sz="1100" dirty="0" err="1"/>
                  <a:t>aon</a:t>
                </a:r>
                <a:r>
                  <a:rPr lang="en-IE" sz="1100" dirty="0"/>
                  <a:t> </a:t>
                </a:r>
                <a:r>
                  <a:rPr lang="en-IE" sz="1100" dirty="0" err="1"/>
                  <a:t>duine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cén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codán</a:t>
                </a:r>
                <a:r>
                  <a:rPr lang="en-IE" sz="1100" dirty="0"/>
                  <a:t> é sin? </a:t>
                </a:r>
                <a:r>
                  <a:rPr lang="en-IE" sz="1100" dirty="0" err="1"/>
                  <a:t>Ceann</a:t>
                </a:r>
                <a:r>
                  <a:rPr lang="en-IE" sz="1100" dirty="0"/>
                  <a:t> de </a:t>
                </a:r>
                <a:r>
                  <a:rPr lang="en-IE" sz="1100" dirty="0" err="1"/>
                  <a:t>na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cinn</a:t>
                </a:r>
                <a:r>
                  <a:rPr lang="en-IE" sz="1100" dirty="0"/>
                  <a:t> is </a:t>
                </a:r>
                <a:r>
                  <a:rPr lang="en-IE" sz="1100" dirty="0" err="1"/>
                  <a:t>fearr</a:t>
                </a:r>
                <a:r>
                  <a:rPr lang="en-IE" sz="1100" dirty="0"/>
                  <a:t> </a:t>
                </a:r>
                <a:r>
                  <a:rPr lang="en-IE" sz="1100" dirty="0" err="1"/>
                  <a:t>liom</a:t>
                </a:r>
                <a:r>
                  <a:rPr lang="en-IE" sz="1100" dirty="0"/>
                  <a:t>! 1/9. </a:t>
                </a:r>
              </a:p>
              <a:p>
                <a:r>
                  <a:rPr lang="en-IE" sz="1100" dirty="0" err="1"/>
                  <a:t>Céard</a:t>
                </a:r>
                <a:r>
                  <a:rPr lang="en-IE" sz="1100" dirty="0"/>
                  <a:t> </a:t>
                </a:r>
                <a:r>
                  <a:rPr lang="en-IE" sz="1100" dirty="0" err="1"/>
                  <a:t>faoi</a:t>
                </a:r>
                <a:r>
                  <a:rPr lang="en-IE" sz="1100" dirty="0"/>
                  <a:t> </a:t>
                </a:r>
                <a:r>
                  <a:rPr lang="en-IE" sz="1100" dirty="0" err="1"/>
                  <a:t>mo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chuid</a:t>
                </a:r>
                <a:r>
                  <a:rPr lang="en-IE" sz="1100" dirty="0"/>
                  <a:t> </a:t>
                </a:r>
                <a:r>
                  <a:rPr lang="en-IE" sz="1100" dirty="0" err="1"/>
                  <a:t>daltaí</a:t>
                </a:r>
                <a:r>
                  <a:rPr lang="en-IE" sz="1100" dirty="0"/>
                  <a:t> </a:t>
                </a:r>
                <a:r>
                  <a:rPr lang="en-IE" sz="1100" dirty="0" err="1"/>
                  <a:t>nach</a:t>
                </a:r>
                <a:r>
                  <a:rPr lang="en-IE" sz="1100" dirty="0"/>
                  <a:t> </a:t>
                </a:r>
                <a:r>
                  <a:rPr lang="en-IE" sz="1100" dirty="0" err="1"/>
                  <a:t>bhfuil</a:t>
                </a:r>
                <a:r>
                  <a:rPr lang="en-IE" sz="1100" dirty="0"/>
                  <a:t> a </a:t>
                </a:r>
                <a:r>
                  <a:rPr lang="en-IE" sz="1100" dirty="0" err="1"/>
                  <a:t>fhios</a:t>
                </a:r>
                <a:r>
                  <a:rPr lang="en-IE" sz="1100" dirty="0"/>
                  <a:t> </a:t>
                </a:r>
                <a:r>
                  <a:rPr lang="en-IE" sz="1100" dirty="0" err="1"/>
                  <a:t>acu</a:t>
                </a:r>
                <a:r>
                  <a:rPr lang="en-IE" sz="1100" dirty="0"/>
                  <a:t>, </a:t>
                </a:r>
                <a:r>
                  <a:rPr lang="en-IE" sz="1100" dirty="0" err="1"/>
                  <a:t>b’fhéidir</a:t>
                </a:r>
                <a:r>
                  <a:rPr lang="en-IE" sz="1100" dirty="0"/>
                  <a:t>, </a:t>
                </a:r>
                <a:r>
                  <a:rPr lang="en-IE" sz="1100" dirty="0" err="1"/>
                  <a:t>gurb</a:t>
                </a:r>
                <a:r>
                  <a:rPr lang="en-IE" sz="1100" dirty="0"/>
                  <a:t> </a:t>
                </a:r>
                <a:r>
                  <a:rPr lang="en-IE" sz="1100" dirty="0" err="1"/>
                  <a:t>ionann</a:t>
                </a:r>
                <a:r>
                  <a:rPr lang="en-IE" sz="1100" dirty="0"/>
                  <a:t> 0.1111… </a:t>
                </a:r>
                <a:r>
                  <a:rPr lang="en-IE" sz="1100" dirty="0" err="1"/>
                  <a:t>agus</a:t>
                </a:r>
                <a:r>
                  <a:rPr lang="en-IE" sz="1100" dirty="0"/>
                  <a:t> 1/9. </a:t>
                </a:r>
                <a:r>
                  <a:rPr lang="en-IE" sz="1100" dirty="0" err="1"/>
                  <a:t>Áireamhán</a:t>
                </a:r>
                <a:r>
                  <a:rPr lang="en-IE" sz="1100" dirty="0"/>
                  <a:t>. Is </a:t>
                </a:r>
                <a:r>
                  <a:rPr lang="en-IE" sz="1100" dirty="0" err="1"/>
                  <a:t>féidir</a:t>
                </a:r>
                <a:r>
                  <a:rPr lang="en-IE" sz="1100" dirty="0"/>
                  <a:t> </a:t>
                </a:r>
                <a:r>
                  <a:rPr lang="en-IE" sz="1100" dirty="0" err="1"/>
                  <a:t>linn</a:t>
                </a:r>
                <a:r>
                  <a:rPr lang="en-IE" sz="1100" dirty="0"/>
                  <a:t> a </a:t>
                </a:r>
                <a:r>
                  <a:rPr lang="en-IE" sz="1100" dirty="0" err="1"/>
                  <a:t>thaispeáint</a:t>
                </a:r>
                <a:r>
                  <a:rPr lang="en-IE" sz="1100" dirty="0"/>
                  <a:t> do </a:t>
                </a:r>
                <a:r>
                  <a:rPr lang="en-IE" sz="1100" dirty="0" err="1"/>
                  <a:t>dhaltaí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cén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chaoi</a:t>
                </a:r>
                <a:r>
                  <a:rPr lang="en-IE" sz="1100" dirty="0"/>
                  <a:t> le </a:t>
                </a:r>
                <a:r>
                  <a:rPr lang="en-IE" sz="1100" dirty="0" err="1"/>
                  <a:t>deachúlacha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athfhillteacha</a:t>
                </a:r>
                <a:r>
                  <a:rPr lang="en-IE" sz="1100" dirty="0"/>
                  <a:t> a </a:t>
                </a:r>
                <a:r>
                  <a:rPr lang="en-IE" sz="1100" dirty="0" err="1"/>
                  <a:t>chur</a:t>
                </a:r>
                <a:r>
                  <a:rPr lang="en-IE" sz="1100" dirty="0"/>
                  <a:t> </a:t>
                </a:r>
                <a:r>
                  <a:rPr lang="en-IE" sz="1100" dirty="0" err="1"/>
                  <a:t>isteach</a:t>
                </a:r>
                <a:r>
                  <a:rPr lang="en-IE" sz="1100" dirty="0"/>
                  <a:t> san </a:t>
                </a:r>
                <a:r>
                  <a:rPr lang="en-IE" sz="1100" dirty="0" err="1"/>
                  <a:t>áireamhán</a:t>
                </a:r>
                <a:r>
                  <a:rPr lang="en-IE" sz="1100" dirty="0"/>
                  <a:t>. Bain </a:t>
                </a:r>
                <a:r>
                  <a:rPr lang="en-IE" sz="1100" dirty="0" err="1"/>
                  <a:t>triail</a:t>
                </a:r>
                <a:r>
                  <a:rPr lang="en-IE" sz="1100" dirty="0"/>
                  <a:t> as </a:t>
                </a:r>
                <a:r>
                  <a:rPr lang="en-IE" sz="1100" dirty="0" err="1"/>
                  <a:t>deachúil</a:t>
                </a:r>
                <a:r>
                  <a:rPr lang="en-IE" sz="1100" dirty="0"/>
                  <a:t> </a:t>
                </a:r>
                <a:r>
                  <a:rPr lang="en-IE" sz="1100" dirty="0" err="1"/>
                  <a:t>athfhillteach</a:t>
                </a:r>
                <a:r>
                  <a:rPr lang="en-IE" sz="1100" dirty="0"/>
                  <a:t> </a:t>
                </a:r>
                <a:r>
                  <a:rPr lang="en-IE" sz="1100" dirty="0" err="1"/>
                  <a:t>eile</a:t>
                </a:r>
                <a:r>
                  <a:rPr lang="en-IE" sz="1100" dirty="0"/>
                  <a:t>. </a:t>
                </a:r>
                <a:r>
                  <a:rPr lang="en-IE" sz="1100" dirty="0" err="1"/>
                  <a:t>D’fhoghlaimíomar</a:t>
                </a:r>
                <a:r>
                  <a:rPr lang="en-IE" sz="1100" dirty="0"/>
                  <a:t> </a:t>
                </a:r>
                <a:r>
                  <a:rPr lang="en-IE" sz="1100" dirty="0" err="1"/>
                  <a:t>sa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chéad</a:t>
                </a:r>
                <a:r>
                  <a:rPr lang="en-IE" sz="1100" dirty="0"/>
                  <a:t> </a:t>
                </a:r>
                <a:r>
                  <a:rPr lang="en-IE" sz="1100" dirty="0" err="1"/>
                  <a:t>bhliain</a:t>
                </a:r>
                <a:r>
                  <a:rPr lang="en-IE" sz="1100" dirty="0"/>
                  <a:t> </a:t>
                </a:r>
                <a:r>
                  <a:rPr lang="en-IE" sz="1100" dirty="0" err="1"/>
                  <a:t>gur</a:t>
                </a:r>
                <a:r>
                  <a:rPr lang="en-IE" sz="1100" dirty="0"/>
                  <a:t> </a:t>
                </a:r>
                <a:r>
                  <a:rPr lang="en-IE" sz="1100" dirty="0" err="1"/>
                  <a:t>féidir</a:t>
                </a:r>
                <a:r>
                  <a:rPr lang="en-IE" sz="1100" dirty="0"/>
                  <a:t> </a:t>
                </a:r>
                <a:r>
                  <a:rPr lang="en-IE" sz="1100" dirty="0" err="1"/>
                  <a:t>gach</a:t>
                </a:r>
                <a:r>
                  <a:rPr lang="en-IE" sz="1100" dirty="0"/>
                  <a:t> </a:t>
                </a:r>
                <a:r>
                  <a:rPr lang="en-IE" sz="1100" dirty="0" err="1"/>
                  <a:t>deachúil</a:t>
                </a:r>
                <a:r>
                  <a:rPr lang="en-IE" sz="1100" dirty="0"/>
                  <a:t> </a:t>
                </a:r>
                <a:r>
                  <a:rPr lang="en-IE" sz="1100" dirty="0" err="1"/>
                  <a:t>athfhillteach</a:t>
                </a:r>
                <a:r>
                  <a:rPr lang="en-IE" sz="1100" dirty="0"/>
                  <a:t> a </a:t>
                </a:r>
                <a:r>
                  <a:rPr lang="en-IE" sz="1100" dirty="0" err="1"/>
                  <a:t>thiontú</a:t>
                </a:r>
                <a:r>
                  <a:rPr lang="en-IE" sz="1100" dirty="0"/>
                  <a:t> </a:t>
                </a:r>
                <a:r>
                  <a:rPr lang="en-IE" sz="1100" dirty="0" err="1"/>
                  <a:t>ina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codán</a:t>
                </a:r>
                <a:r>
                  <a:rPr lang="en-IE" sz="1100" dirty="0"/>
                  <a:t>.</a:t>
                </a:r>
              </a:p>
              <a:p>
                <a:r>
                  <a:rPr lang="en-IE" sz="1100" dirty="0" err="1"/>
                  <a:t>Céard</a:t>
                </a:r>
                <a:r>
                  <a:rPr lang="en-IE" sz="1100" dirty="0"/>
                  <a:t> </a:t>
                </a:r>
                <a:r>
                  <a:rPr lang="en-IE" sz="1100" dirty="0" err="1"/>
                  <a:t>faoi</a:t>
                </a:r>
                <a:r>
                  <a:rPr lang="en-IE" sz="1100" dirty="0"/>
                  <a:t> F?</a:t>
                </a:r>
              </a:p>
              <a:p>
                <a:r>
                  <a:rPr lang="en-IE" sz="1100" dirty="0"/>
                  <a:t>An </a:t>
                </a:r>
                <a:r>
                  <a:rPr lang="en-IE" sz="1100" dirty="0" err="1"/>
                  <a:t>féidir</a:t>
                </a:r>
                <a:r>
                  <a:rPr lang="en-IE" sz="1100" dirty="0"/>
                  <a:t> leis an </a:t>
                </a:r>
                <a:r>
                  <a:rPr lang="en-IE" sz="1100" dirty="0" err="1"/>
                  <a:t>áireamhán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cabhair</a:t>
                </a:r>
                <a:r>
                  <a:rPr lang="en-IE" sz="1100" dirty="0"/>
                  <a:t> a </a:t>
                </a:r>
                <a:r>
                  <a:rPr lang="en-IE" sz="1100" dirty="0" err="1"/>
                  <a:t>thabhairt</a:t>
                </a:r>
                <a:r>
                  <a:rPr lang="en-IE" sz="1100" dirty="0"/>
                  <a:t> </a:t>
                </a:r>
                <a:r>
                  <a:rPr lang="en-IE" sz="1100" dirty="0" err="1"/>
                  <a:t>anseo</a:t>
                </a:r>
                <a:r>
                  <a:rPr lang="en-IE" sz="1100" dirty="0"/>
                  <a:t>? NÍ FÉIDIR. </a:t>
                </a:r>
                <a:r>
                  <a:rPr lang="en-IE" sz="1100" dirty="0" err="1"/>
                  <a:t>Ní</a:t>
                </a:r>
                <a:r>
                  <a:rPr lang="en-IE" sz="1100" dirty="0"/>
                  <a:t> </a:t>
                </a:r>
                <a:r>
                  <a:rPr lang="en-IE" sz="1100" dirty="0" err="1"/>
                  <a:t>féidir</a:t>
                </a:r>
                <a:r>
                  <a:rPr lang="en-IE" sz="1100" dirty="0"/>
                  <a:t> leis 1.4142… a </a:t>
                </a:r>
                <a:r>
                  <a:rPr lang="en-IE" sz="1100" dirty="0" err="1"/>
                  <a:t>thiontú</a:t>
                </a:r>
                <a:r>
                  <a:rPr lang="en-IE" sz="1100" dirty="0"/>
                  <a:t> </a:t>
                </a:r>
                <a:r>
                  <a:rPr lang="en-IE" sz="1100" dirty="0" err="1"/>
                  <a:t>ina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chodán</a:t>
                </a:r>
                <a:r>
                  <a:rPr lang="en-IE" sz="1100" dirty="0"/>
                  <a:t> – mar sin is </a:t>
                </a:r>
                <a:r>
                  <a:rPr lang="en-IE" sz="1100" dirty="0" err="1"/>
                  <a:t>cineál</a:t>
                </a:r>
                <a:r>
                  <a:rPr lang="en-IE" sz="1100" dirty="0"/>
                  <a:t> </a:t>
                </a:r>
                <a:r>
                  <a:rPr lang="en-IE" sz="1100" dirty="0" err="1"/>
                  <a:t>nua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uimhreach</a:t>
                </a:r>
                <a:r>
                  <a:rPr lang="en-IE" sz="1100" dirty="0"/>
                  <a:t> é sin a </a:t>
                </a:r>
                <a:r>
                  <a:rPr lang="en-IE" sz="1100" dirty="0" err="1"/>
                  <a:t>fheicfimid</a:t>
                </a:r>
                <a:r>
                  <a:rPr lang="en-IE" sz="1100" dirty="0"/>
                  <a:t> </a:t>
                </a:r>
                <a:r>
                  <a:rPr lang="en-IE" sz="1100" dirty="0" err="1"/>
                  <a:t>i</a:t>
                </a:r>
                <a:r>
                  <a:rPr lang="en-IE" sz="1100" dirty="0"/>
                  <a:t> </a:t>
                </a:r>
                <a:r>
                  <a:rPr lang="en-IE" sz="1100" dirty="0" err="1"/>
                  <a:t>gceann</a:t>
                </a:r>
                <a:r>
                  <a:rPr lang="en-IE" sz="1100" dirty="0"/>
                  <a:t> </a:t>
                </a:r>
                <a:r>
                  <a:rPr lang="en-IE" sz="1100" dirty="0" err="1"/>
                  <a:t>cúpla</a:t>
                </a:r>
                <a:r>
                  <a:rPr lang="en-IE" sz="1100" dirty="0"/>
                  <a:t> </a:t>
                </a:r>
                <a:r>
                  <a:rPr lang="en-IE" sz="1100" dirty="0" err="1"/>
                  <a:t>nóiméad</a:t>
                </a:r>
                <a:r>
                  <a:rPr lang="en-IE" sz="1100" dirty="0"/>
                  <a:t>.</a:t>
                </a:r>
              </a:p>
              <a:p>
                <a:pPr defTabSz="865571">
                  <a:spcBef>
                    <a:spcPct val="0"/>
                  </a:spcBef>
                  <a:defRPr/>
                </a:pPr>
                <a:r>
                  <a:rPr lang="en-IE" sz="1100" dirty="0"/>
                  <a:t>An fhorbairt dheachúlach ar </a:t>
                </a:r>
                <a:r>
                  <a:rPr lang="en-IE" sz="1100" b="1" u="sng" dirty="0">
                    <a:solidFill>
                      <a:srgbClr val="FF0000"/>
                    </a:solidFill>
                  </a:rPr>
                  <a:t>uimhir chóimheasta</a:t>
                </a:r>
                <a:r>
                  <a:rPr lang="en-IE" sz="1100" dirty="0"/>
                  <a:t>, bíonn sí </a:t>
                </a:r>
                <a:r>
                  <a:rPr lang="en-IE" sz="1100" b="1" dirty="0">
                    <a:solidFill>
                      <a:srgbClr val="FF0000"/>
                    </a:solidFill>
                  </a:rPr>
                  <a:t>críochta </a:t>
                </a:r>
                <a:r>
                  <a:rPr lang="en-IE" sz="1100" b="1" dirty="0"/>
                  <a:t>nó</a:t>
                </a:r>
                <a:r>
                  <a:rPr lang="en-IE" sz="1100" b="1" dirty="0">
                    <a:solidFill>
                      <a:srgbClr val="FF0000"/>
                    </a:solidFill>
                  </a:rPr>
                  <a:t> athfhillteach.</a:t>
                </a:r>
                <a:endParaRPr lang="en-IE" sz="1100" b="1" kern="0" dirty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</a:pPr>
                <a:endParaRPr lang="en-IE" baseline="0" dirty="0" smtClean="0"/>
              </a:p>
              <a:p>
                <a:pPr eaLnBrk="1" hangingPunct="1">
                  <a:spcBef>
                    <a:spcPct val="0"/>
                  </a:spcBef>
                </a:pPr>
                <a:endParaRPr lang="en-IE" baseline="0" dirty="0" smtClean="0"/>
              </a:p>
              <a:p>
                <a:pPr eaLnBrk="1" hangingPunct="1">
                  <a:spcBef>
                    <a:spcPct val="0"/>
                  </a:spcBef>
                </a:pPr>
                <a:endParaRPr lang="en-IE" baseline="0" dirty="0" smtClean="0"/>
              </a:p>
              <a:p>
                <a:pPr eaLnBrk="1" hangingPunct="1">
                  <a:spcBef>
                    <a:spcPct val="0"/>
                  </a:spcBef>
                </a:pPr>
                <a:endParaRPr lang="ga-IE" dirty="0" smtClean="0"/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53251" name="Notes Placeholder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</p:spPr>
            <p:txBody>
              <a:bodyPr wrap="square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IE" dirty="0" smtClean="0"/>
                  <a:t>So the answer is D.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IE" dirty="0" smtClean="0"/>
                  <a:t>Lets look at each of these . </a:t>
                </a:r>
                <a:r>
                  <a:rPr lang="en-IE" i="0" smtClean="0">
                    <a:latin typeface="Cambria Math"/>
                  </a:rPr>
                  <a:t>√</a:t>
                </a:r>
                <a:r>
                  <a:rPr lang="en-IE" b="0" i="0" smtClean="0">
                    <a:latin typeface="Cambria Math"/>
                  </a:rPr>
                  <a:t>16=</a:t>
                </a:r>
                <a:r>
                  <a:rPr lang="en-IE" dirty="0" smtClean="0"/>
                  <a:t>4 can easily be turned into a fraction. </a:t>
                </a:r>
                <a:r>
                  <a:rPr lang="en-IE" dirty="0" err="1" smtClean="0"/>
                  <a:t>i.e</a:t>
                </a:r>
                <a:r>
                  <a:rPr lang="en-IE" dirty="0" smtClean="0"/>
                  <a:t>  4/1. So natural numbers are also rational numbers. What other square roots are rational? </a:t>
                </a:r>
                <a:r>
                  <a:rPr lang="en-IE" i="0" smtClean="0">
                    <a:latin typeface="Cambria Math"/>
                  </a:rPr>
                  <a:t>√(</a:t>
                </a:r>
                <a:r>
                  <a:rPr lang="en-IE" b="0" i="0" smtClean="0">
                    <a:latin typeface="Cambria Math"/>
                  </a:rPr>
                  <a:t>25 𝑒𝑡𝑐. )</a:t>
                </a:r>
                <a:r>
                  <a:rPr lang="en-IE" dirty="0" smtClean="0"/>
                  <a:t> So</a:t>
                </a:r>
                <a:r>
                  <a:rPr lang="en-IE" baseline="0" dirty="0" smtClean="0"/>
                  <a:t> the square root of a perfect number is rational.</a:t>
                </a:r>
                <a:endParaRPr lang="en-IE" dirty="0" smtClean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IE" dirty="0" smtClean="0"/>
                  <a:t>B is 1/3 so its rational. 2/5 is obvious. We’ll come back to D.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IE" dirty="0" smtClean="0"/>
                  <a:t>What</a:t>
                </a:r>
                <a:r>
                  <a:rPr lang="en-IE" baseline="0" dirty="0" smtClean="0"/>
                  <a:t> is it that thing there in E? It’s a recurring decimal. Does anyone know what fraction that is??  One of my favourites! 1/9.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IE" baseline="0" dirty="0" smtClean="0"/>
                  <a:t>What about F? -3.25 = -13/4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IE" baseline="0" dirty="0" smtClean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IE" baseline="0" dirty="0" smtClean="0"/>
                  <a:t>Well what about my students who maybe doesn’t know this that 0.1111 is 1/9 ? Calculator.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IE" baseline="0" dirty="0" smtClean="0"/>
                  <a:t>We can show students how to put recurring decimals into the calculator. Try another recurring decimal&gt; now we learned in first </a:t>
                </a:r>
                <a:r>
                  <a:rPr lang="en-IE" baseline="0" dirty="0" err="1" smtClean="0"/>
                  <a:t>yr</a:t>
                </a:r>
                <a:r>
                  <a:rPr lang="en-IE" baseline="0" dirty="0" smtClean="0"/>
                  <a:t> that recurring decimals can be all turned into fractions.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IE" baseline="0" dirty="0" smtClean="0"/>
                  <a:t> What about D?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IE" baseline="0" dirty="0" smtClean="0"/>
              </a:p>
              <a:p>
                <a:pPr eaLnBrk="1" hangingPunct="1">
                  <a:spcBef>
                    <a:spcPct val="0"/>
                  </a:spcBef>
                </a:pPr>
                <a:r>
                  <a:rPr lang="en-IE" baseline="0" dirty="0" smtClean="0"/>
                  <a:t>Can the calculator help here? NO. It cannot turn 1.4142.. Into a fraction-so that’s a new type of number which we will meet in a few numbers.</a:t>
                </a:r>
              </a:p>
              <a:p>
                <a:pPr eaLnBrk="1" hangingPunct="1">
                  <a:spcBef>
                    <a:spcPct val="0"/>
                  </a:spcBef>
                </a:pPr>
                <a:endParaRPr lang="en-IE" baseline="0" dirty="0" smtClean="0"/>
              </a:p>
              <a:p>
                <a:pPr eaLnBrk="1" hangingPunct="1">
                  <a:spcBef>
                    <a:spcPct val="0"/>
                  </a:spcBef>
                </a:pPr>
                <a:endParaRPr lang="en-IE" baseline="0" dirty="0" smtClean="0"/>
              </a:p>
              <a:p>
                <a:pPr eaLnBrk="1" hangingPunct="1">
                  <a:spcBef>
                    <a:spcPct val="0"/>
                  </a:spcBef>
                </a:pPr>
                <a:endParaRPr lang="en-IE" dirty="0" smtClean="0"/>
              </a:p>
            </p:txBody>
          </p:sp>
        </mc:Fallback>
      </mc:AlternateContent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>
              <a:defRPr/>
            </a:pPr>
            <a:fld id="{23DCA432-5271-4C46-8625-26591397346F}" type="slidenum">
              <a:rPr lang="en-IE" sz="1200"/>
              <a:pPr algn="r">
                <a:defRPr/>
              </a:pPr>
              <a:t>7</a:t>
            </a:fld>
            <a:endParaRPr lang="ga-IE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 baseline="0" dirty="0" err="1" smtClean="0"/>
              <a:t>Freagra</a:t>
            </a:r>
            <a:r>
              <a:rPr lang="en-IE" baseline="0" dirty="0" smtClean="0"/>
              <a:t>: D</a:t>
            </a:r>
          </a:p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>
              <a:defRPr/>
            </a:pPr>
            <a:fld id="{23DCA432-5271-4C46-8625-26591397346F}" type="slidenum">
              <a:rPr lang="en-IE" sz="1200"/>
              <a:pPr algn="r">
                <a:defRPr/>
              </a:pPr>
              <a:t>8</a:t>
            </a:fld>
            <a:endParaRPr lang="en-IE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 b="1" baseline="0" dirty="0" err="1" smtClean="0"/>
              <a:t>Freagra</a:t>
            </a:r>
            <a:r>
              <a:rPr lang="en-IE" b="1" baseline="0" dirty="0" smtClean="0"/>
              <a:t>: C</a:t>
            </a:r>
          </a:p>
          <a:p>
            <a:pPr eaLnBrk="1" hangingPunct="1">
              <a:spcBef>
                <a:spcPct val="0"/>
              </a:spcBef>
            </a:pPr>
            <a:r>
              <a:rPr lang="en-IE" b="1" baseline="0" dirty="0" err="1" smtClean="0"/>
              <a:t>Tabhair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dom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sampla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d’uimhir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chóimheasta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idir</a:t>
            </a:r>
            <a:r>
              <a:rPr lang="en-IE" b="1" baseline="0" dirty="0" smtClean="0"/>
              <a:t> 0 </a:t>
            </a:r>
            <a:r>
              <a:rPr lang="en-IE" b="1" baseline="0" dirty="0" err="1" smtClean="0"/>
              <a:t>agus</a:t>
            </a:r>
            <a:r>
              <a:rPr lang="en-IE" b="1" baseline="0" dirty="0" smtClean="0"/>
              <a:t> 1. </a:t>
            </a:r>
            <a:r>
              <a:rPr lang="en-IE" b="1" baseline="0" dirty="0" err="1" smtClean="0"/>
              <a:t>Déan</a:t>
            </a:r>
            <a:r>
              <a:rPr lang="en-IE" b="1" baseline="0" dirty="0" smtClean="0"/>
              <a:t> an </a:t>
            </a:r>
            <a:r>
              <a:rPr lang="en-IE" b="1" baseline="0" dirty="0" err="1" smtClean="0"/>
              <a:t>rud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céanna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arís</a:t>
            </a:r>
            <a:r>
              <a:rPr lang="en-IE" b="1" baseline="0" dirty="0" smtClean="0"/>
              <a:t> is </a:t>
            </a:r>
            <a:r>
              <a:rPr lang="en-IE" b="1" baseline="0" dirty="0" err="1" smtClean="0"/>
              <a:t>arís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eile</a:t>
            </a:r>
            <a:r>
              <a:rPr lang="en-IE" b="1" baseline="0" dirty="0" smtClean="0"/>
              <a:t> go </a:t>
            </a:r>
            <a:r>
              <a:rPr lang="en-IE" b="1" baseline="0" dirty="0" err="1" smtClean="0"/>
              <a:t>dtí</a:t>
            </a:r>
            <a:r>
              <a:rPr lang="en-IE" b="1" baseline="0" dirty="0" smtClean="0"/>
              <a:t> go </a:t>
            </a:r>
            <a:r>
              <a:rPr lang="en-IE" b="1" baseline="0" dirty="0" err="1" smtClean="0"/>
              <a:t>dtuigeann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na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daltaí</a:t>
            </a:r>
            <a:r>
              <a:rPr lang="en-IE" b="1" baseline="0" dirty="0" smtClean="0"/>
              <a:t> go </a:t>
            </a:r>
            <a:r>
              <a:rPr lang="en-IE" b="1" baseline="0" dirty="0" err="1" smtClean="0"/>
              <a:t>bhfuil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líon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éigríochta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uimhreacha</a:t>
            </a:r>
            <a:r>
              <a:rPr lang="en-IE" b="1" baseline="0" dirty="0" smtClean="0"/>
              <a:t> </a:t>
            </a:r>
            <a:r>
              <a:rPr lang="en-IE" b="1" baseline="0" dirty="0" err="1" smtClean="0"/>
              <a:t>cóimheasta</a:t>
            </a:r>
            <a:r>
              <a:rPr lang="en-IE" b="1" baseline="0" dirty="0" smtClean="0"/>
              <a:t> ann. </a:t>
            </a:r>
          </a:p>
          <a:p>
            <a:pPr eaLnBrk="1" hangingPunct="1">
              <a:spcBef>
                <a:spcPct val="0"/>
              </a:spcBef>
            </a:pPr>
            <a:endParaRPr lang="en-IE" baseline="0" dirty="0" smtClean="0"/>
          </a:p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>
              <a:defRPr/>
            </a:pPr>
            <a:fld id="{23DCA432-5271-4C46-8625-26591397346F}" type="slidenum">
              <a:rPr lang="en-IE" sz="1200"/>
              <a:pPr algn="r">
                <a:defRPr/>
              </a:pPr>
              <a:t>9</a:t>
            </a:fld>
            <a:endParaRPr lang="en-I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1313-7143-4CD3-A477-6D3EB23FBEFA}" type="datetimeFigureOut">
              <a:rPr lang="en-GB" smtClean="0"/>
              <a:t>29/03/2014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4715-8A57-4695-A358-15779C09B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8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1313-7143-4CD3-A477-6D3EB23FBEFA}" type="datetimeFigureOut">
              <a:rPr lang="en-GB" smtClean="0"/>
              <a:t>29/03/2014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4715-8A57-4695-A358-15779C09B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1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1313-7143-4CD3-A477-6D3EB23FBEFA}" type="datetimeFigureOut">
              <a:rPr lang="en-GB" smtClean="0"/>
              <a:t>29/03/2014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4715-8A57-4695-A358-15779C09B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67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6019800" cy="677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53570"/>
            <a:ext cx="6019800" cy="542544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3581400"/>
            <a:ext cx="5943600" cy="307777"/>
          </a:xfrm>
        </p:spPr>
        <p:txBody>
          <a:bodyPr anchor="ctr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04800" y="3886200"/>
            <a:ext cx="5943600" cy="307777"/>
          </a:xfrm>
        </p:spPr>
        <p:txBody>
          <a:bodyPr anchor="ctr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4188023"/>
            <a:ext cx="5943600" cy="307777"/>
          </a:xfrm>
        </p:spPr>
        <p:txBody>
          <a:bodyPr anchor="ctr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4492823"/>
            <a:ext cx="5943600" cy="307777"/>
          </a:xfrm>
        </p:spPr>
        <p:txBody>
          <a:bodyPr anchor="ctr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40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1313-7143-4CD3-A477-6D3EB23FBEFA}" type="datetimeFigureOut">
              <a:rPr lang="en-GB" smtClean="0"/>
              <a:t>29/03/2014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4715-8A57-4695-A358-15779C09B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63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1313-7143-4CD3-A477-6D3EB23FBEFA}" type="datetimeFigureOut">
              <a:rPr lang="en-GB" smtClean="0"/>
              <a:t>29/03/2014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4715-8A57-4695-A358-15779C09B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17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4679" y="112060"/>
            <a:ext cx="8136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650" y="112060"/>
            <a:ext cx="648000" cy="6480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 marL="9144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 marL="13716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 marL="1828800" indent="0">
              <a:buNone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926D4B-8945-4CA9-B4D3-EDE1DE628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5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1313-7143-4CD3-A477-6D3EB23FBEFA}" type="datetimeFigureOut">
              <a:rPr lang="en-GB" smtClean="0"/>
              <a:t>29/03/2014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4715-8A57-4695-A358-15779C09B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3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1313-7143-4CD3-A477-6D3EB23FBEFA}" type="datetimeFigureOut">
              <a:rPr lang="en-GB" smtClean="0"/>
              <a:t>29/03/2014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4715-8A57-4695-A358-15779C09B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2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1313-7143-4CD3-A477-6D3EB23FBEFA}" type="datetimeFigureOut">
              <a:rPr lang="en-GB" smtClean="0"/>
              <a:t>29/03/2014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4715-8A57-4695-A358-15779C09B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08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1313-7143-4CD3-A477-6D3EB23FBEFA}" type="datetimeFigureOut">
              <a:rPr lang="en-GB" smtClean="0"/>
              <a:t>29/03/2014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4715-8A57-4695-A358-15779C09B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3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1313-7143-4CD3-A477-6D3EB23FBEFA}" type="datetimeFigureOut">
              <a:rPr lang="en-GB" smtClean="0"/>
              <a:t>29/03/2014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4715-8A57-4695-A358-15779C09B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5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1313-7143-4CD3-A477-6D3EB23FBEFA}" type="datetimeFigureOut">
              <a:rPr lang="en-GB" smtClean="0"/>
              <a:t>29/03/2014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4715-8A57-4695-A358-15779C09B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3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1313-7143-4CD3-A477-6D3EB23FBEFA}" type="datetimeFigureOut">
              <a:rPr lang="en-GB" smtClean="0"/>
              <a:t>29/03/2014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4715-8A57-4695-A358-15779C09B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1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3.jpg"/><Relationship Id="rId7" Type="http://schemas.openxmlformats.org/officeDocument/2006/relationships/image" Target="../media/image21.png"/><Relationship Id="rId12" Type="http://schemas.openxmlformats.org/officeDocument/2006/relationships/image" Target="../media/image1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11" Type="http://schemas.openxmlformats.org/officeDocument/2006/relationships/image" Target="../media/image1012.png"/><Relationship Id="rId5" Type="http://schemas.openxmlformats.org/officeDocument/2006/relationships/image" Target="../media/image19.png"/><Relationship Id="rId10" Type="http://schemas.openxmlformats.org/officeDocument/2006/relationships/image" Target="../media/image910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1712.png"/><Relationship Id="rId3" Type="http://schemas.openxmlformats.org/officeDocument/2006/relationships/image" Target="../media/image13.jpg"/><Relationship Id="rId7" Type="http://schemas.openxmlformats.org/officeDocument/2006/relationships/image" Target="../media/image21.png"/><Relationship Id="rId12" Type="http://schemas.openxmlformats.org/officeDocument/2006/relationships/image" Target="../media/image1610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0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11" Type="http://schemas.openxmlformats.org/officeDocument/2006/relationships/image" Target="../media/image1511.png"/><Relationship Id="rId5" Type="http://schemas.openxmlformats.org/officeDocument/2006/relationships/image" Target="../media/image19.png"/><Relationship Id="rId15" Type="http://schemas.openxmlformats.org/officeDocument/2006/relationships/image" Target="../media/image1910.png"/><Relationship Id="rId10" Type="http://schemas.openxmlformats.org/officeDocument/2006/relationships/image" Target="../media/image1410.png"/><Relationship Id="rId4" Type="http://schemas.openxmlformats.org/officeDocument/2006/relationships/image" Target="../media/image18.png"/><Relationship Id="rId9" Type="http://schemas.openxmlformats.org/officeDocument/2006/relationships/image" Target="../media/image1311.png"/><Relationship Id="rId14" Type="http://schemas.openxmlformats.org/officeDocument/2006/relationships/image" Target="../media/image18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13.jp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11" Type="http://schemas.openxmlformats.org/officeDocument/2006/relationships/image" Target="../media/image253.png"/><Relationship Id="rId5" Type="http://schemas.openxmlformats.org/officeDocument/2006/relationships/image" Target="../media/image20.png"/><Relationship Id="rId10" Type="http://schemas.openxmlformats.org/officeDocument/2006/relationships/image" Target="../media/image243.png"/><Relationship Id="rId4" Type="http://schemas.openxmlformats.org/officeDocument/2006/relationships/image" Target="../media/image18.png"/><Relationship Id="rId9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13" Type="http://schemas.openxmlformats.org/officeDocument/2006/relationships/image" Target="../media/image32.png"/><Relationship Id="rId3" Type="http://schemas.openxmlformats.org/officeDocument/2006/relationships/image" Target="../media/image13.jpg"/><Relationship Id="rId7" Type="http://schemas.openxmlformats.org/officeDocument/2006/relationships/image" Target="../media/image262.png"/><Relationship Id="rId12" Type="http://schemas.openxmlformats.org/officeDocument/2006/relationships/image" Target="../media/image3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11" Type="http://schemas.openxmlformats.org/officeDocument/2006/relationships/image" Target="../media/image300.png"/><Relationship Id="rId5" Type="http://schemas.openxmlformats.org/officeDocument/2006/relationships/image" Target="../media/image20.png"/><Relationship Id="rId15" Type="http://schemas.openxmlformats.org/officeDocument/2006/relationships/image" Target="../media/image34.png"/><Relationship Id="rId10" Type="http://schemas.openxmlformats.org/officeDocument/2006/relationships/image" Target="../media/image291.png"/><Relationship Id="rId4" Type="http://schemas.openxmlformats.org/officeDocument/2006/relationships/image" Target="../media/image18.png"/><Relationship Id="rId9" Type="http://schemas.openxmlformats.org/officeDocument/2006/relationships/image" Target="../media/image282.png"/><Relationship Id="rId1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.jpg"/><Relationship Id="rId7" Type="http://schemas.openxmlformats.org/officeDocument/2006/relationships/image" Target="../media/image21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11" Type="http://schemas.openxmlformats.org/officeDocument/2006/relationships/image" Target="../media/image29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11" Type="http://schemas.openxmlformats.org/officeDocument/2006/relationships/image" Target="../media/image42.png"/><Relationship Id="rId5" Type="http://schemas.openxmlformats.org/officeDocument/2006/relationships/image" Target="../media/image20.pn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11" Type="http://schemas.openxmlformats.org/officeDocument/2006/relationships/image" Target="../media/image42.png"/><Relationship Id="rId5" Type="http://schemas.openxmlformats.org/officeDocument/2006/relationships/image" Target="../media/image20.pn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0.png"/><Relationship Id="rId3" Type="http://schemas.openxmlformats.org/officeDocument/2006/relationships/image" Target="../media/image18.png"/><Relationship Id="rId12" Type="http://schemas.openxmlformats.org/officeDocument/2006/relationships/image" Target="../media/image4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11" Type="http://schemas.openxmlformats.org/officeDocument/2006/relationships/image" Target="../media/image460.png"/><Relationship Id="rId5" Type="http://schemas.openxmlformats.org/officeDocument/2006/relationships/image" Target="../media/image19.png"/><Relationship Id="rId15" Type="http://schemas.openxmlformats.org/officeDocument/2006/relationships/image" Target="../media/image13.jpg"/><Relationship Id="rId10" Type="http://schemas.openxmlformats.org/officeDocument/2006/relationships/image" Target="../media/image451.png"/><Relationship Id="rId4" Type="http://schemas.openxmlformats.org/officeDocument/2006/relationships/image" Target="../media/image2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13.jpg"/><Relationship Id="rId7" Type="http://schemas.openxmlformats.org/officeDocument/2006/relationships/image" Target="../media/image24.png"/><Relationship Id="rId12" Type="http://schemas.openxmlformats.org/officeDocument/2006/relationships/image" Target="../media/image540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11" Type="http://schemas.openxmlformats.org/officeDocument/2006/relationships/image" Target="../media/image53.png"/><Relationship Id="rId5" Type="http://schemas.openxmlformats.org/officeDocument/2006/relationships/image" Target="../media/image20.png"/><Relationship Id="rId15" Type="http://schemas.openxmlformats.org/officeDocument/2006/relationships/image" Target="../media/image57.png"/><Relationship Id="rId10" Type="http://schemas.openxmlformats.org/officeDocument/2006/relationships/image" Target="../media/image520.png"/><Relationship Id="rId19" Type="http://schemas.openxmlformats.org/officeDocument/2006/relationships/image" Target="../media/image61.png"/><Relationship Id="rId4" Type="http://schemas.openxmlformats.org/officeDocument/2006/relationships/image" Target="../media/image18.png"/><Relationship Id="rId9" Type="http://schemas.openxmlformats.org/officeDocument/2006/relationships/image" Target="../media/image510.png"/><Relationship Id="rId1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3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71.png"/><Relationship Id="rId4" Type="http://schemas.openxmlformats.org/officeDocument/2006/relationships/image" Target="../media/image18.png"/><Relationship Id="rId9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3.png"/><Relationship Id="rId3" Type="http://schemas.openxmlformats.org/officeDocument/2006/relationships/image" Target="../media/image13.jp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11" Type="http://schemas.openxmlformats.org/officeDocument/2006/relationships/image" Target="../media/image690.png"/><Relationship Id="rId5" Type="http://schemas.openxmlformats.org/officeDocument/2006/relationships/image" Target="../media/image20.png"/><Relationship Id="rId10" Type="http://schemas.openxmlformats.org/officeDocument/2006/relationships/image" Target="../media/image681.png"/><Relationship Id="rId4" Type="http://schemas.openxmlformats.org/officeDocument/2006/relationships/image" Target="../media/image18.png"/><Relationship Id="rId9" Type="http://schemas.openxmlformats.org/officeDocument/2006/relationships/image" Target="../media/image6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0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5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5.gif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3.png"/><Relationship Id="rId11" Type="http://schemas.openxmlformats.org/officeDocument/2006/relationships/hyperlink" Target="miscellaneous/Casio%20random%20interval.pptx" TargetMode="External"/><Relationship Id="rId5" Type="http://schemas.openxmlformats.org/officeDocument/2006/relationships/image" Target="../media/image1410.png"/><Relationship Id="rId10" Type="http://schemas.openxmlformats.org/officeDocument/2006/relationships/image" Target="../media/image1612.png"/><Relationship Id="rId4" Type="http://schemas.openxmlformats.org/officeDocument/2006/relationships/image" Target="../media/image13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4" y="112059"/>
            <a:ext cx="9020679" cy="1342667"/>
          </a:xfrm>
        </p:spPr>
        <p:txBody>
          <a:bodyPr>
            <a:normAutofit fontScale="90000"/>
          </a:bodyPr>
          <a:lstStyle/>
          <a:p>
            <a:pPr algn="l"/>
            <a:r>
              <a:rPr lang="en-IE" sz="2800" u="sng" dirty="0" err="1" smtClean="0"/>
              <a:t>Seisiún</a:t>
            </a:r>
            <a:r>
              <a:rPr lang="en-IE" sz="2800" u="sng" dirty="0" smtClean="0"/>
              <a:t> 1 </a:t>
            </a:r>
            <a:r>
              <a:rPr dirty="0" smtClean="0"/>
              <a:t>      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3000" u="sng" dirty="0" err="1" smtClean="0"/>
              <a:t>Scileanna</a:t>
            </a:r>
            <a:r>
              <a:rPr lang="en-IE" sz="3000" u="sng" dirty="0" smtClean="0"/>
              <a:t> a fhorbairt le haghaidh réiteach fadhbanna</a:t>
            </a:r>
            <a:endParaRPr lang="ga-IE" sz="3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1601" y="1892313"/>
            <a:ext cx="8969829" cy="32316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76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An coincheap agus nodaireacht a bhaineann le </a:t>
            </a:r>
            <a:r>
              <a:rPr lang="en-IE" sz="4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huimhirchórais</a:t>
            </a:r>
            <a:r>
              <a:rPr lang="en-IE" sz="4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IE" sz="4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a mhúineadh agus úsáid á baint as cur chuige atá bunaithe </a:t>
            </a:r>
            <a:r>
              <a:rPr lang="en-IE" sz="40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ar</a:t>
            </a:r>
            <a:r>
              <a:rPr lang="en-IE" sz="4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IE" sz="40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thuiscint</a:t>
            </a:r>
            <a:r>
              <a:rPr lang="en-IE" sz="4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IE" sz="40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rialacha</a:t>
            </a:r>
            <a:r>
              <a:rPr lang="en-IE" sz="4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agus </a:t>
            </a:r>
            <a:r>
              <a:rPr lang="en-IE" sz="40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scileanna</a:t>
            </a:r>
            <a:r>
              <a:rPr lang="en-IE" sz="4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IE" sz="40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bunúsacha</a:t>
            </a:r>
            <a:r>
              <a:rPr lang="en-IE" sz="4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916088" y="2726155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6" name="Rectangle 5"/>
          <p:cNvSpPr/>
          <p:nvPr/>
        </p:nvSpPr>
        <p:spPr>
          <a:xfrm>
            <a:off x="1465193" y="3291951"/>
            <a:ext cx="76788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E" sz="2800" b="1" i="1" dirty="0" smtClean="0">
                <a:solidFill>
                  <a:schemeClr val="accent1"/>
                </a:solidFill>
              </a:rPr>
              <a:t>BRÉAGACH</a:t>
            </a:r>
            <a:endParaRPr lang="en-IE" sz="2800" i="1" dirty="0" smtClean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1218" y="2571309"/>
            <a:ext cx="15969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i="1" dirty="0" smtClean="0">
                <a:solidFill>
                  <a:schemeClr val="accent1"/>
                </a:solidFill>
              </a:rPr>
              <a:t>FÍOR        </a:t>
            </a:r>
            <a:endParaRPr lang="en-IE" sz="2800" i="1" dirty="0">
              <a:solidFill>
                <a:schemeClr val="accent1"/>
              </a:solidFill>
            </a:endParaRPr>
          </a:p>
          <a:p>
            <a:r>
              <a:rPr lang="en-IE" sz="2800" b="1" i="1" dirty="0" smtClean="0">
                <a:solidFill>
                  <a:schemeClr val="accent1"/>
                </a:solidFill>
              </a:rPr>
              <a:t>	</a:t>
            </a:r>
            <a:endParaRPr lang="en-IE" sz="2800" i="1" dirty="0">
              <a:solidFill>
                <a:schemeClr val="accent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16088" y="3440774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pic>
        <p:nvPicPr>
          <p:cNvPr id="23558" name="Picture 6" descr="http://matewikipjm.wikispaces.com/file/view/integers.gif/283696978/intege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02" y="1613239"/>
            <a:ext cx="21812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s://encrypted-tbn0.gstatic.com/images?q=tbn:ANd9GcQ8pmgA2cTN9C9M6Crp50iaW82NZo_2jszY8JyJAA-LHyGgFZ-wCU5RCc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02" y="4312033"/>
            <a:ext cx="24574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84" y="33969"/>
            <a:ext cx="9090616" cy="1600438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r>
              <a:rPr lang="en-IE" sz="2800" b="1" i="1" dirty="0" err="1" smtClean="0">
                <a:solidFill>
                  <a:srgbClr val="00B0F0"/>
                </a:solidFill>
              </a:rPr>
              <a:t>Cé</a:t>
            </a:r>
            <a:r>
              <a:rPr lang="en-IE" sz="2800" b="1" i="1" dirty="0" smtClean="0">
                <a:solidFill>
                  <a:srgbClr val="00B0F0"/>
                </a:solidFill>
              </a:rPr>
              <a:t> </a:t>
            </a:r>
            <a:r>
              <a:rPr lang="en-IE" sz="2800" b="1" i="1" dirty="0" err="1" smtClean="0">
                <a:solidFill>
                  <a:srgbClr val="00B0F0"/>
                </a:solidFill>
              </a:rPr>
              <a:t>acu</a:t>
            </a:r>
            <a:r>
              <a:rPr lang="en-IE" sz="2800" b="1" i="1" dirty="0" smtClean="0">
                <a:solidFill>
                  <a:srgbClr val="00B0F0"/>
                </a:solidFill>
              </a:rPr>
              <a:t> </a:t>
            </a:r>
            <a:r>
              <a:rPr lang="en-IE" sz="2800" b="1" i="1" dirty="0" err="1" smtClean="0">
                <a:solidFill>
                  <a:srgbClr val="0070C0"/>
                </a:solidFill>
              </a:rPr>
              <a:t>Fíor</a:t>
            </a:r>
            <a:r>
              <a:rPr lang="en-IE" sz="2800" b="1" i="1" dirty="0" smtClean="0">
                <a:solidFill>
                  <a:srgbClr val="00B0F0"/>
                </a:solidFill>
              </a:rPr>
              <a:t> </a:t>
            </a:r>
            <a:r>
              <a:rPr lang="en-IE" sz="2800" b="1" i="1" dirty="0" err="1" smtClean="0">
                <a:solidFill>
                  <a:srgbClr val="00B0F0"/>
                </a:solidFill>
              </a:rPr>
              <a:t>nó</a:t>
            </a:r>
            <a:r>
              <a:rPr lang="en-IE" sz="2800" b="1" i="1" dirty="0" smtClean="0">
                <a:solidFill>
                  <a:srgbClr val="00B0F0"/>
                </a:solidFill>
              </a:rPr>
              <a:t> </a:t>
            </a:r>
            <a:r>
              <a:rPr lang="en-IE" sz="2800" b="1" i="1" dirty="0" err="1" smtClean="0">
                <a:solidFill>
                  <a:srgbClr val="0070C0"/>
                </a:solidFill>
              </a:rPr>
              <a:t>Bréagach</a:t>
            </a:r>
            <a:r>
              <a:rPr lang="en-IE" sz="2800" b="1" i="1" dirty="0" smtClean="0">
                <a:solidFill>
                  <a:srgbClr val="0070C0"/>
                </a:solidFill>
              </a:rPr>
              <a:t> </a:t>
            </a:r>
            <a:r>
              <a:rPr lang="en-IE" sz="2800" b="1" i="1" dirty="0" err="1" smtClean="0">
                <a:solidFill>
                  <a:srgbClr val="00B0F0"/>
                </a:solidFill>
              </a:rPr>
              <a:t>atá</a:t>
            </a:r>
            <a:r>
              <a:rPr lang="en-IE" sz="2800" b="1" i="1" dirty="0" smtClean="0">
                <a:solidFill>
                  <a:srgbClr val="00B0F0"/>
                </a:solidFill>
              </a:rPr>
              <a:t> an </a:t>
            </a:r>
            <a:r>
              <a:rPr lang="en-IE" sz="2800" b="1" i="1" dirty="0" err="1" smtClean="0">
                <a:solidFill>
                  <a:srgbClr val="00B0F0"/>
                </a:solidFill>
              </a:rPr>
              <a:t>ráiteas</a:t>
            </a:r>
            <a:r>
              <a:rPr lang="en-IE" sz="2800" b="1" i="1" dirty="0" smtClean="0">
                <a:solidFill>
                  <a:srgbClr val="00B0F0"/>
                </a:solidFill>
              </a:rPr>
              <a:t> </a:t>
            </a:r>
            <a:r>
              <a:rPr lang="en-IE" sz="2800" b="1" i="1" dirty="0" err="1" smtClean="0">
                <a:solidFill>
                  <a:srgbClr val="00B0F0"/>
                </a:solidFill>
              </a:rPr>
              <a:t>seo</a:t>
            </a:r>
            <a:r>
              <a:rPr lang="en-IE" sz="2800" b="1" i="1" dirty="0" smtClean="0">
                <a:solidFill>
                  <a:srgbClr val="00B0F0"/>
                </a:solidFill>
              </a:rPr>
              <a:t>?</a:t>
            </a:r>
            <a:endParaRPr lang="en-IE" sz="2800" b="1" i="1" dirty="0">
              <a:solidFill>
                <a:srgbClr val="00B0F0"/>
              </a:solidFill>
            </a:endParaRPr>
          </a:p>
          <a:p>
            <a:pPr eaLnBrk="1" hangingPunct="1"/>
            <a:endParaRPr lang="en-IE" b="1" i="1" dirty="0">
              <a:solidFill>
                <a:srgbClr val="0070C0"/>
              </a:solidFill>
            </a:endParaRPr>
          </a:p>
          <a:p>
            <a:r>
              <a:rPr lang="en-IE" sz="2600" b="1" i="1" dirty="0" smtClean="0">
                <a:solidFill>
                  <a:srgbClr val="0070C0"/>
                </a:solidFill>
              </a:rPr>
              <a:t>‘Is </a:t>
            </a:r>
            <a:r>
              <a:rPr lang="en-IE" sz="2600" b="1" i="1" u="sng" dirty="0" err="1" smtClean="0">
                <a:solidFill>
                  <a:srgbClr val="0070C0"/>
                </a:solidFill>
              </a:rPr>
              <a:t>fo-thacar</a:t>
            </a:r>
            <a:r>
              <a:rPr lang="en-IE" sz="2600" b="1" i="1" dirty="0">
                <a:solidFill>
                  <a:srgbClr val="0070C0"/>
                </a:solidFill>
              </a:rPr>
              <a:t> </a:t>
            </a:r>
            <a:r>
              <a:rPr lang="en-IE" sz="2600" b="1" i="1" dirty="0" smtClean="0">
                <a:solidFill>
                  <a:srgbClr val="0070C0"/>
                </a:solidFill>
              </a:rPr>
              <a:t>de </a:t>
            </a:r>
            <a:r>
              <a:rPr lang="en-IE" sz="2600" b="1" i="1" dirty="0" err="1">
                <a:solidFill>
                  <a:srgbClr val="0070C0"/>
                </a:solidFill>
              </a:rPr>
              <a:t>na</a:t>
            </a:r>
            <a:r>
              <a:rPr lang="en-IE" sz="2600" b="1" i="1" dirty="0">
                <a:solidFill>
                  <a:srgbClr val="0070C0"/>
                </a:solidFill>
              </a:rPr>
              <a:t> </a:t>
            </a:r>
            <a:r>
              <a:rPr lang="en-IE" sz="2600" b="1" i="1" dirty="0" err="1">
                <a:solidFill>
                  <a:srgbClr val="0070C0"/>
                </a:solidFill>
              </a:rPr>
              <a:t>slánuimhreacha</a:t>
            </a:r>
            <a:r>
              <a:rPr lang="en-IE" sz="2600" b="1" i="1" dirty="0">
                <a:solidFill>
                  <a:srgbClr val="0070C0"/>
                </a:solidFill>
              </a:rPr>
              <a:t> </a:t>
            </a:r>
            <a:r>
              <a:rPr lang="en-IE" sz="2600" b="1" i="1" dirty="0" err="1">
                <a:solidFill>
                  <a:srgbClr val="0070C0"/>
                </a:solidFill>
              </a:rPr>
              <a:t>iad</a:t>
            </a:r>
            <a:r>
              <a:rPr lang="en-IE" sz="2600" b="1" i="1" dirty="0">
                <a:solidFill>
                  <a:srgbClr val="0070C0"/>
                </a:solidFill>
              </a:rPr>
              <a:t> </a:t>
            </a:r>
            <a:r>
              <a:rPr lang="en-IE" sz="2600" b="1" i="1" dirty="0" err="1">
                <a:solidFill>
                  <a:srgbClr val="0070C0"/>
                </a:solidFill>
              </a:rPr>
              <a:t>na</a:t>
            </a:r>
            <a:r>
              <a:rPr lang="en-IE" sz="2600" b="1" i="1" dirty="0">
                <a:solidFill>
                  <a:srgbClr val="0070C0"/>
                </a:solidFill>
              </a:rPr>
              <a:t> </a:t>
            </a:r>
            <a:r>
              <a:rPr lang="en-IE" sz="2600" b="1" i="1" dirty="0" err="1">
                <a:solidFill>
                  <a:srgbClr val="0070C0"/>
                </a:solidFill>
              </a:rPr>
              <a:t>huimhreacha</a:t>
            </a:r>
            <a:r>
              <a:rPr lang="en-IE" sz="2600" b="1" i="1" dirty="0">
                <a:solidFill>
                  <a:srgbClr val="0070C0"/>
                </a:solidFill>
              </a:rPr>
              <a:t> </a:t>
            </a:r>
            <a:r>
              <a:rPr lang="en-IE" sz="2600" b="1" i="1" dirty="0" err="1">
                <a:solidFill>
                  <a:srgbClr val="0070C0"/>
                </a:solidFill>
              </a:rPr>
              <a:t>cóimheasta</a:t>
            </a:r>
            <a:r>
              <a:rPr lang="en-IE" sz="2600" b="1" i="1" dirty="0">
                <a:solidFill>
                  <a:srgbClr val="0070C0"/>
                </a:solidFill>
              </a:rPr>
              <a:t> go </a:t>
            </a:r>
            <a:r>
              <a:rPr lang="en-IE" sz="2600" b="1" i="1" dirty="0" err="1" smtClean="0">
                <a:solidFill>
                  <a:srgbClr val="0070C0"/>
                </a:solidFill>
              </a:rPr>
              <a:t>léir</a:t>
            </a:r>
            <a:r>
              <a:rPr lang="en-IE" sz="2600" b="1" i="1" dirty="0" smtClean="0">
                <a:solidFill>
                  <a:srgbClr val="0070C0"/>
                </a:solidFill>
              </a:rPr>
              <a:t>’.</a:t>
            </a:r>
            <a:endParaRPr lang="en-IE" sz="3200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916" y="52367"/>
            <a:ext cx="8676456" cy="1077218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IE" sz="3200" b="1" i="1" dirty="0" smtClean="0">
                <a:solidFill>
                  <a:srgbClr val="00B0F0"/>
                </a:solidFill>
              </a:rPr>
              <a:t>An bhfuil na ráitis seo a leanas </a:t>
            </a:r>
            <a:r>
              <a:rPr lang="en-IE" sz="3200" b="1" i="1" u="sng" dirty="0" smtClean="0">
                <a:solidFill>
                  <a:srgbClr val="0070C0"/>
                </a:solidFill>
              </a:rPr>
              <a:t>Fíor</a:t>
            </a:r>
            <a:r>
              <a:rPr lang="en-IE" sz="3200" b="1" i="1" dirty="0" smtClean="0">
                <a:solidFill>
                  <a:srgbClr val="00B0F0"/>
                </a:solidFill>
              </a:rPr>
              <a:t> nó </a:t>
            </a:r>
            <a:r>
              <a:rPr lang="en-IE" sz="3200" b="1" i="1" u="sng" dirty="0">
                <a:solidFill>
                  <a:schemeClr val="accent1"/>
                </a:solidFill>
              </a:rPr>
              <a:t>Bréagach</a:t>
            </a:r>
            <a:r>
              <a:rPr lang="en-IE" sz="3200" b="1" i="1" dirty="0" smtClean="0">
                <a:solidFill>
                  <a:srgbClr val="00B0F0"/>
                </a:solidFill>
              </a:rPr>
              <a:t>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85021"/>
              </p:ext>
            </p:extLst>
          </p:nvPr>
        </p:nvGraphicFramePr>
        <p:xfrm>
          <a:off x="129366" y="1140160"/>
          <a:ext cx="8587556" cy="5717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226984"/>
                <a:gridCol w="2360572"/>
              </a:tblGrid>
              <a:tr h="580352">
                <a:tc>
                  <a:txBody>
                    <a:bodyPr/>
                    <a:lstStyle/>
                    <a:p>
                      <a:pPr algn="ctr"/>
                      <a:r>
                        <a:rPr lang="en-IE" sz="2800" u="sng" dirty="0" smtClean="0"/>
                        <a:t>Ráiteas</a:t>
                      </a:r>
                      <a:endParaRPr lang="ga-IE" sz="2800" b="1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u="sng" dirty="0" smtClean="0"/>
                        <a:t>Fíor nó Bréagach</a:t>
                      </a:r>
                      <a:endParaRPr lang="ga-IE" sz="2800" u="sng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796561">
                <a:tc>
                  <a:txBody>
                    <a:bodyPr/>
                    <a:lstStyle/>
                    <a:p>
                      <a:r>
                        <a:rPr lang="en-IE" sz="2400" dirty="0" smtClean="0"/>
                        <a:t>Is uimhir aiceanta í gach slánuimhir</a:t>
                      </a:r>
                      <a:endParaRPr lang="ga-IE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944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 smtClean="0"/>
                        <a:t>Is uimhir chóimheasta í gach uimhir aiceanta</a:t>
                      </a:r>
                      <a:endParaRPr lang="en-IE" sz="2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977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ga-IE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 smtClean="0"/>
                        <a:t>Is slánuimhir í gach uimhir chóimheasta </a:t>
                      </a:r>
                      <a:endParaRPr lang="ga-IE" sz="2400" dirty="0" smtClean="0"/>
                    </a:p>
                    <a:p>
                      <a:endParaRPr lang="ga-IE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921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 smtClean="0"/>
                        <a:t>Is uimhir chóimheasta í gach slánuimhir</a:t>
                      </a:r>
                    </a:p>
                    <a:p>
                      <a:endParaRPr lang="ga-IE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921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 smtClean="0"/>
                        <a:t>Is slánuimhir í gach uimhir aiceanta</a:t>
                      </a:r>
                      <a:endParaRPr lang="ga-IE" sz="2400" dirty="0" smtClean="0"/>
                    </a:p>
                    <a:p>
                      <a:endParaRPr lang="ga-IE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72263" y="2270259"/>
            <a:ext cx="1743075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IE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Bréagach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2985" y="3113785"/>
            <a:ext cx="864339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IE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Fíor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9275" y="5295100"/>
            <a:ext cx="864339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IE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Fíor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2262" y="4167688"/>
            <a:ext cx="1743075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IE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Bréagach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85889" y="6216793"/>
            <a:ext cx="864339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IE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Fíor</a:t>
            </a:r>
          </a:p>
        </p:txBody>
      </p:sp>
    </p:spTree>
    <p:extLst>
      <p:ext uri="{BB962C8B-B14F-4D97-AF65-F5344CB8AC3E}">
        <p14:creationId xmlns:p14="http://schemas.microsoft.com/office/powerpoint/2010/main" val="23985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105209" y="3455038"/>
            <a:ext cx="3190468" cy="14665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dirty="0" err="1" smtClean="0"/>
                <a:t>Lch</a:t>
              </a:r>
              <a:r>
                <a:rPr lang="en-IE" dirty="0" smtClean="0"/>
                <a:t> 23</a:t>
              </a:r>
              <a:endParaRPr lang="en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11807" y="2790508"/>
            <a:ext cx="1369799" cy="1200329"/>
          </a:xfrm>
          <a:prstGeom prst="rect">
            <a:avLst/>
          </a:prstGeom>
          <a:noFill/>
          <a:ln w="476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E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Aiceanta</a:t>
            </a:r>
            <a:r>
              <a:rPr lang="en-IE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IE" sz="24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IE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IE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/>
                <a:ea typeface="Cambria Math"/>
              </a:rPr>
              <a:t>ℕ</a:t>
            </a:r>
            <a:r>
              <a:rPr lang="en-IE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endParaRPr lang="en-IE" sz="24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4938422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Oval 141"/>
          <p:cNvSpPr/>
          <p:nvPr/>
        </p:nvSpPr>
        <p:spPr>
          <a:xfrm>
            <a:off x="5337360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3" name="Oval 142"/>
          <p:cNvSpPr/>
          <p:nvPr/>
        </p:nvSpPr>
        <p:spPr>
          <a:xfrm>
            <a:off x="5768244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Oval 143"/>
          <p:cNvSpPr/>
          <p:nvPr/>
        </p:nvSpPr>
        <p:spPr>
          <a:xfrm>
            <a:off x="6208384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Oval 144"/>
          <p:cNvSpPr/>
          <p:nvPr/>
        </p:nvSpPr>
        <p:spPr>
          <a:xfrm>
            <a:off x="6593045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/>
          <p:cNvSpPr/>
          <p:nvPr/>
        </p:nvSpPr>
        <p:spPr>
          <a:xfrm>
            <a:off x="7020272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Oval 149"/>
          <p:cNvSpPr/>
          <p:nvPr/>
        </p:nvSpPr>
        <p:spPr>
          <a:xfrm>
            <a:off x="7443341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/>
          <p:cNvSpPr/>
          <p:nvPr/>
        </p:nvSpPr>
        <p:spPr>
          <a:xfrm>
            <a:off x="7876276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Oval 153"/>
          <p:cNvSpPr/>
          <p:nvPr/>
        </p:nvSpPr>
        <p:spPr>
          <a:xfrm>
            <a:off x="8269240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/>
          <p:cNvSpPr/>
          <p:nvPr/>
        </p:nvSpPr>
        <p:spPr>
          <a:xfrm>
            <a:off x="8712480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40"/>
            <a:ext cx="9144000" cy="661495"/>
          </a:xfrm>
        </p:spPr>
        <p:txBody>
          <a:bodyPr>
            <a:normAutofit fontScale="90000"/>
          </a:bodyPr>
          <a:lstStyle/>
          <a:p>
            <a:pPr algn="l"/>
            <a:r>
              <a:rPr lang="en-IE" dirty="0" smtClean="0"/>
              <a:t>                        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2800" dirty="0" err="1"/>
              <a:t>L</a:t>
            </a:r>
            <a:r>
              <a:rPr lang="en-IE" sz="2800" dirty="0" err="1" smtClean="0"/>
              <a:t>éaráid</a:t>
            </a:r>
            <a:r>
              <a:rPr lang="en-IE" sz="2800" dirty="0" smtClean="0"/>
              <a:t> Venn </a:t>
            </a:r>
            <a:r>
              <a:rPr lang="en-IE" sz="2800" dirty="0" err="1" smtClean="0"/>
              <a:t>agus</a:t>
            </a:r>
            <a:r>
              <a:rPr lang="en-IE" sz="2800" dirty="0" smtClean="0"/>
              <a:t> </a:t>
            </a:r>
            <a:r>
              <a:rPr lang="en-IE" sz="2800" dirty="0" err="1" smtClean="0"/>
              <a:t>Uimhirlíne</a:t>
            </a:r>
            <a:r>
              <a:rPr lang="en-IE" sz="2800" dirty="0" smtClean="0"/>
              <a:t>                   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mbria Math"/>
                <a:ea typeface="Cambria Math"/>
              </a:rPr>
              <a:t>ℕ </a:t>
            </a:r>
            <a:r>
              <a:rPr lang="en-IE" sz="3200" b="0" dirty="0" err="1" smtClean="0">
                <a:solidFill>
                  <a:srgbClr val="FF0000"/>
                </a:solidFill>
                <a:effectLst/>
                <a:latin typeface="Cambria Math"/>
                <a:ea typeface="Cambria Math"/>
              </a:rPr>
              <a:t>agus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mbria Math"/>
                <a:ea typeface="Cambria Math"/>
              </a:rPr>
              <a:t> </a:t>
            </a:r>
            <a:r>
              <a:rPr lang="en-IE" sz="3200" b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mbria Math"/>
                <a:ea typeface="Cambria Math"/>
              </a:rPr>
              <a:t>ℤ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 Math"/>
              </a:rPr>
              <a:t>.</a:t>
            </a:r>
            <a:r>
              <a:rPr lang="en-IE" sz="3200" dirty="0">
                <a:solidFill>
                  <a:prstClr val="white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IE" sz="3200" dirty="0">
                <a:solidFill>
                  <a:prstClr val="white"/>
                </a:solidFill>
                <a:effectLst/>
                <a:latin typeface="Calibri" panose="020F0502020204030204" pitchFamily="34" charset="0"/>
              </a:rPr>
            </a:br>
            <a:endParaRPr lang="en-IE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44" grpId="0" animBg="1"/>
      <p:bldP spid="145" grpId="0" animBg="1"/>
      <p:bldP spid="149" grpId="0" animBg="1"/>
      <p:bldP spid="150" grpId="0" animBg="1"/>
      <p:bldP spid="153" grpId="0" animBg="1"/>
      <p:bldP spid="154" grpId="0" animBg="1"/>
      <p:bldP spid="1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val 137"/>
          <p:cNvSpPr/>
          <p:nvPr/>
        </p:nvSpPr>
        <p:spPr>
          <a:xfrm>
            <a:off x="3912945" y="3185714"/>
            <a:ext cx="4542286" cy="2076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5105209" y="3455038"/>
            <a:ext cx="3190468" cy="14665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4938422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Oval 141"/>
          <p:cNvSpPr/>
          <p:nvPr/>
        </p:nvSpPr>
        <p:spPr>
          <a:xfrm>
            <a:off x="5337360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3" name="Oval 142"/>
          <p:cNvSpPr/>
          <p:nvPr/>
        </p:nvSpPr>
        <p:spPr>
          <a:xfrm>
            <a:off x="5768244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Oval 143"/>
          <p:cNvSpPr/>
          <p:nvPr/>
        </p:nvSpPr>
        <p:spPr>
          <a:xfrm>
            <a:off x="6208384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Oval 144"/>
          <p:cNvSpPr/>
          <p:nvPr/>
        </p:nvSpPr>
        <p:spPr>
          <a:xfrm>
            <a:off x="6593045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Oval 147"/>
          <p:cNvSpPr/>
          <p:nvPr/>
        </p:nvSpPr>
        <p:spPr>
          <a:xfrm>
            <a:off x="7020272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/>
          <p:cNvSpPr/>
          <p:nvPr/>
        </p:nvSpPr>
        <p:spPr>
          <a:xfrm>
            <a:off x="7443341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Oval 149"/>
          <p:cNvSpPr/>
          <p:nvPr/>
        </p:nvSpPr>
        <p:spPr>
          <a:xfrm>
            <a:off x="7876276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/>
          <p:cNvSpPr/>
          <p:nvPr/>
        </p:nvSpPr>
        <p:spPr>
          <a:xfrm>
            <a:off x="8269240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/>
          <p:cNvSpPr/>
          <p:nvPr/>
        </p:nvSpPr>
        <p:spPr>
          <a:xfrm>
            <a:off x="8712480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Oval 145"/>
          <p:cNvSpPr/>
          <p:nvPr/>
        </p:nvSpPr>
        <p:spPr>
          <a:xfrm>
            <a:off x="5098616" y="3455038"/>
            <a:ext cx="3190468" cy="14665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71248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/>
          <p:cNvSpPr/>
          <p:nvPr/>
        </p:nvSpPr>
        <p:spPr>
          <a:xfrm>
            <a:off x="871248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dirty="0" err="1" smtClean="0"/>
                <a:t>Lch</a:t>
              </a:r>
              <a:r>
                <a:rPr lang="en-IE" dirty="0" smtClean="0"/>
                <a:t> 23</a:t>
              </a:r>
              <a:endParaRPr lang="en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7" name="Oval 26"/>
          <p:cNvSpPr/>
          <p:nvPr/>
        </p:nvSpPr>
        <p:spPr>
          <a:xfrm>
            <a:off x="4940132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5339070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769954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6210094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6594755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7021982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7445051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7877986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/>
          <p:cNvSpPr/>
          <p:nvPr/>
        </p:nvSpPr>
        <p:spPr>
          <a:xfrm>
            <a:off x="8270950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>
            <a:off x="8712480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/>
          <p:cNvSpPr/>
          <p:nvPr/>
        </p:nvSpPr>
        <p:spPr>
          <a:xfrm>
            <a:off x="740931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/>
          <p:cNvSpPr/>
          <p:nvPr/>
        </p:nvSpPr>
        <p:spPr>
          <a:xfrm>
            <a:off x="1139869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/>
          <p:cNvSpPr/>
          <p:nvPr/>
        </p:nvSpPr>
        <p:spPr>
          <a:xfrm>
            <a:off x="1570753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>
            <a:off x="2010893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2395554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>
            <a:off x="2822781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3245850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/>
          <p:cNvSpPr/>
          <p:nvPr/>
        </p:nvSpPr>
        <p:spPr>
          <a:xfrm>
            <a:off x="3678785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>
            <a:off x="4071749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4514989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323528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Rectangle 139"/>
          <p:cNvSpPr/>
          <p:nvPr/>
        </p:nvSpPr>
        <p:spPr>
          <a:xfrm>
            <a:off x="2673312" y="2739438"/>
            <a:ext cx="248766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Slánuimhreacha</a:t>
            </a:r>
            <a:r>
              <a:rPr lang="en-IE" sz="2600" dirty="0" smtClean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</a:p>
          <a:p>
            <a:pPr lvl="0" algn="ctr"/>
            <a:r>
              <a:rPr lang="en-IE" sz="2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 Math"/>
                <a:ea typeface="Cambria Math"/>
              </a:rPr>
              <a:t>ℤ</a:t>
            </a:r>
            <a:endParaRPr lang="en-IE" sz="2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-6640"/>
            <a:ext cx="9144000" cy="661495"/>
          </a:xfrm>
        </p:spPr>
        <p:txBody>
          <a:bodyPr>
            <a:normAutofit fontScale="90000"/>
          </a:bodyPr>
          <a:lstStyle/>
          <a:p>
            <a:pPr algn="l"/>
            <a:r>
              <a:rPr lang="en-IE" dirty="0" smtClean="0"/>
              <a:t>                        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2800" dirty="0" err="1" smtClean="0"/>
              <a:t>Léaráid</a:t>
            </a:r>
            <a:r>
              <a:rPr lang="en-IE" sz="2800" dirty="0" smtClean="0"/>
              <a:t> </a:t>
            </a:r>
            <a:r>
              <a:rPr lang="en-IE" sz="2800" dirty="0"/>
              <a:t>Venn </a:t>
            </a:r>
            <a:r>
              <a:rPr lang="en-IE" sz="2800" dirty="0" err="1" smtClean="0"/>
              <a:t>agus</a:t>
            </a:r>
            <a:r>
              <a:rPr lang="en-IE" sz="2800" dirty="0" smtClean="0"/>
              <a:t> </a:t>
            </a:r>
            <a:r>
              <a:rPr lang="en-IE" sz="2800" dirty="0" err="1" smtClean="0"/>
              <a:t>Uimhirlíne</a:t>
            </a:r>
            <a:r>
              <a:rPr lang="en-IE" sz="2800" dirty="0" smtClean="0"/>
              <a:t>                       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mbria Math"/>
                <a:ea typeface="Cambria Math"/>
              </a:rPr>
              <a:t>ℕ </a:t>
            </a:r>
            <a:r>
              <a:rPr lang="en-IE" sz="3200" b="0" dirty="0" err="1" smtClean="0">
                <a:solidFill>
                  <a:srgbClr val="FF0000"/>
                </a:solidFill>
                <a:effectLst/>
                <a:latin typeface="Cambria Math"/>
                <a:ea typeface="Cambria Math"/>
              </a:rPr>
              <a:t>agus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mbria Math"/>
                <a:ea typeface="Cambria Math"/>
              </a:rPr>
              <a:t> </a:t>
            </a:r>
            <a:r>
              <a:rPr lang="en-IE" sz="3200" b="0" dirty="0">
                <a:solidFill>
                  <a:srgbClr val="FF0000"/>
                </a:solidFill>
                <a:effectLst/>
                <a:latin typeface="Cambria Math"/>
                <a:ea typeface="Cambria Math"/>
              </a:rPr>
              <a:t>ℤ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 Math"/>
              </a:rPr>
              <a:t>.</a:t>
            </a:r>
            <a:r>
              <a:rPr lang="en-IE" sz="3200" dirty="0">
                <a:solidFill>
                  <a:prstClr val="white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IE" sz="3200" dirty="0">
                <a:solidFill>
                  <a:prstClr val="white"/>
                </a:solidFill>
                <a:effectLst/>
                <a:latin typeface="Calibri" panose="020F0502020204030204" pitchFamily="34" charset="0"/>
              </a:rPr>
            </a:br>
            <a:endParaRPr lang="en-IE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66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8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8" grpId="0" animBg="1"/>
      <p:bldP spid="149" grpId="0" animBg="1"/>
      <p:bldP spid="150" grpId="0" animBg="1"/>
      <p:bldP spid="151" grpId="0" animBg="1"/>
      <p:bldP spid="153" grpId="0" animBg="1"/>
      <p:bldP spid="146" grpId="0" animBg="1"/>
      <p:bldP spid="57" grpId="0" animBg="1"/>
      <p:bldP spid="6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63"/>
          <p:cNvSpPr/>
          <p:nvPr/>
        </p:nvSpPr>
        <p:spPr>
          <a:xfrm>
            <a:off x="3265757" y="1893000"/>
            <a:ext cx="5029919" cy="24420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265757" y="1892999"/>
            <a:ext cx="5029919" cy="2442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-6640"/>
            <a:ext cx="9144000" cy="993611"/>
          </a:xfrm>
        </p:spPr>
        <p:txBody>
          <a:bodyPr/>
          <a:lstStyle/>
          <a:p>
            <a:pPr algn="l"/>
            <a:r>
              <a:rPr lang="en-IE" sz="2800" dirty="0" err="1" smtClean="0"/>
              <a:t>Cén</a:t>
            </a:r>
            <a:r>
              <a:rPr lang="en-IE" sz="2800" dirty="0" smtClean="0"/>
              <a:t> </a:t>
            </a:r>
            <a:r>
              <a:rPr lang="en-IE" sz="2800" dirty="0" err="1" smtClean="0"/>
              <a:t>tsiombail</a:t>
            </a:r>
            <a:r>
              <a:rPr lang="en-IE" sz="2800" dirty="0" smtClean="0"/>
              <a:t> is </a:t>
            </a:r>
            <a:r>
              <a:rPr lang="en-IE" sz="2800" dirty="0" err="1" smtClean="0"/>
              <a:t>féidir</a:t>
            </a:r>
            <a:r>
              <a:rPr lang="en-IE" sz="2800" dirty="0" smtClean="0"/>
              <a:t> </a:t>
            </a:r>
            <a:r>
              <a:rPr lang="en-IE" sz="2800" dirty="0" err="1" smtClean="0"/>
              <a:t>linn</a:t>
            </a:r>
            <a:r>
              <a:rPr lang="en-IE" sz="2800" dirty="0" smtClean="0"/>
              <a:t> a </a:t>
            </a:r>
            <a:r>
              <a:rPr lang="en-IE" sz="2800" dirty="0" err="1" smtClean="0"/>
              <a:t>úsáid</a:t>
            </a:r>
            <a:r>
              <a:rPr lang="en-IE" sz="2800" dirty="0" smtClean="0"/>
              <a:t> don </a:t>
            </a:r>
            <a:r>
              <a:rPr lang="en-IE" sz="2800" dirty="0" err="1" smtClean="0"/>
              <a:t>chuid</a:t>
            </a:r>
            <a:r>
              <a:rPr lang="en-IE" sz="2800" dirty="0" smtClean="0"/>
              <a:t> </a:t>
            </a:r>
            <a:r>
              <a:rPr lang="en-IE" sz="2800" dirty="0" err="1" smtClean="0"/>
              <a:t>liath</a:t>
            </a:r>
            <a:r>
              <a:rPr lang="en-IE" sz="2800" dirty="0" smtClean="0"/>
              <a:t> den </a:t>
            </a:r>
            <a:r>
              <a:rPr lang="en-IE" sz="2800" dirty="0" err="1" smtClean="0"/>
              <a:t>léaráid</a:t>
            </a:r>
            <a:r>
              <a:rPr lang="en-IE" sz="2800" dirty="0" smtClean="0"/>
              <a:t> Venn? </a:t>
            </a:r>
            <a:endParaRPr lang="en-IE" sz="3200" dirty="0">
              <a:effectLst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81789" y="4658702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51" name="Rectangle 50"/>
          <p:cNvSpPr/>
          <p:nvPr/>
        </p:nvSpPr>
        <p:spPr>
          <a:xfrm>
            <a:off x="899852" y="4533078"/>
            <a:ext cx="76788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E" sz="2800" b="1" i="1" dirty="0">
                <a:solidFill>
                  <a:srgbClr val="FFC000"/>
                </a:solidFill>
              </a:rPr>
              <a:t>B</a:t>
            </a:r>
            <a:r>
              <a:rPr lang="en-IE" sz="2800" b="1" i="1" dirty="0" smtClean="0">
                <a:solidFill>
                  <a:srgbClr val="FFC000"/>
                </a:solidFill>
              </a:rPr>
              <a:t>.	</a:t>
            </a:r>
            <a:r>
              <a:rPr lang="en-IE" sz="2800" dirty="0" smtClean="0">
                <a:solidFill>
                  <a:srgbClr val="0070C0"/>
                </a:solidFill>
                <a:latin typeface="Cambria Math"/>
                <a:ea typeface="Cambria Math"/>
              </a:rPr>
              <a:t>ℕ</a:t>
            </a:r>
            <a:r>
              <a:rPr lang="en-IE" sz="2800" dirty="0">
                <a:solidFill>
                  <a:srgbClr val="0070C0"/>
                </a:solidFill>
                <a:latin typeface="Calibri" panose="020F0502020204030204" pitchFamily="34" charset="0"/>
                <a:ea typeface="Cambria Math"/>
              </a:rPr>
              <a:t>\</a:t>
            </a:r>
            <a:r>
              <a:rPr lang="en-IE" sz="2800" dirty="0" smtClean="0">
                <a:solidFill>
                  <a:srgbClr val="0070C0"/>
                </a:solidFill>
                <a:latin typeface="Cambria Math"/>
                <a:ea typeface="Cambria Math"/>
              </a:rPr>
              <a:t>ℤ</a:t>
            </a:r>
            <a:r>
              <a:rPr lang="en-IE" sz="2800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en-IE" sz="2800" b="1" i="1" dirty="0" smtClean="0"/>
              <a:t>	</a:t>
            </a:r>
            <a:r>
              <a:rPr lang="en-IE" sz="2800" i="1" dirty="0">
                <a:solidFill>
                  <a:srgbClr val="00B0F0"/>
                </a:solidFill>
              </a:rPr>
              <a:t> </a:t>
            </a:r>
            <a:endParaRPr lang="en-IE" sz="2800" b="1" i="1" dirty="0" smtClean="0">
              <a:solidFill>
                <a:schemeClr val="accent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81789" y="5467956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53" name="Rectangle 52"/>
          <p:cNvSpPr/>
          <p:nvPr/>
        </p:nvSpPr>
        <p:spPr>
          <a:xfrm>
            <a:off x="886881" y="3573646"/>
            <a:ext cx="17796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i="1" dirty="0" smtClean="0">
                <a:solidFill>
                  <a:srgbClr val="FFC000"/>
                </a:solidFill>
              </a:rPr>
              <a:t>A.	</a:t>
            </a:r>
            <a:r>
              <a:rPr lang="en-IE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mbria Math"/>
              </a:rPr>
              <a:t>ℚ\</a:t>
            </a:r>
            <a:r>
              <a:rPr lang="en-IE" sz="2800" dirty="0" smtClean="0">
                <a:solidFill>
                  <a:srgbClr val="0070C0"/>
                </a:solidFill>
                <a:latin typeface="Cambria Math"/>
                <a:ea typeface="Cambria Math"/>
              </a:rPr>
              <a:t>ℕ</a:t>
            </a:r>
            <a:endParaRPr lang="en-IE" sz="2800" dirty="0">
              <a:solidFill>
                <a:srgbClr val="0070C0"/>
              </a:solidFill>
            </a:endParaRPr>
          </a:p>
          <a:p>
            <a:r>
              <a:rPr lang="en-IE" sz="2800" b="1" i="1" dirty="0" smtClean="0"/>
              <a:t>	</a:t>
            </a:r>
            <a:r>
              <a:rPr lang="en-IE" sz="2800" b="1" i="1" dirty="0" smtClean="0">
                <a:solidFill>
                  <a:schemeClr val="accent1"/>
                </a:solidFill>
              </a:rPr>
              <a:t> </a:t>
            </a:r>
            <a:endParaRPr lang="en-IE" sz="2800" b="1" i="1" dirty="0">
              <a:solidFill>
                <a:schemeClr val="accent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58771" y="3746049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58" name="Rectangle 57"/>
          <p:cNvSpPr/>
          <p:nvPr/>
        </p:nvSpPr>
        <p:spPr>
          <a:xfrm>
            <a:off x="872277" y="5352176"/>
            <a:ext cx="767880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E" sz="2800" b="1" i="1" dirty="0">
                <a:solidFill>
                  <a:srgbClr val="FFC000"/>
                </a:solidFill>
              </a:rPr>
              <a:t>C</a:t>
            </a:r>
            <a:r>
              <a:rPr lang="en-IE" sz="2800" b="1" i="1" dirty="0" smtClean="0">
                <a:solidFill>
                  <a:srgbClr val="FFC000"/>
                </a:solidFill>
              </a:rPr>
              <a:t>.	</a:t>
            </a:r>
            <a:r>
              <a:rPr lang="en-IE" sz="2800" dirty="0" smtClean="0">
                <a:solidFill>
                  <a:srgbClr val="0070C0"/>
                </a:solidFill>
                <a:latin typeface="Cambria Math"/>
                <a:ea typeface="Cambria Math"/>
              </a:rPr>
              <a:t>ℤ\ℕ</a:t>
            </a:r>
            <a:endParaRPr lang="en-IE" sz="28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IE" sz="2800" b="1" i="1" dirty="0" smtClean="0"/>
              <a:t>	</a:t>
            </a:r>
            <a:r>
              <a:rPr lang="en-IE" sz="2800" i="1" dirty="0">
                <a:solidFill>
                  <a:srgbClr val="00B0F0"/>
                </a:solidFill>
              </a:rPr>
              <a:t> </a:t>
            </a:r>
            <a:endParaRPr lang="en-IE" sz="2800" b="1" i="1" dirty="0" smtClean="0">
              <a:solidFill>
                <a:schemeClr val="accent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90997" y="5366690"/>
            <a:ext cx="76788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E" sz="2800" dirty="0" smtClean="0">
                <a:solidFill>
                  <a:srgbClr val="00B050"/>
                </a:solidFill>
                <a:latin typeface="Calibri" panose="020F0502020204030204" pitchFamily="34" charset="0"/>
                <a:ea typeface="Cambria Math"/>
              </a:rPr>
              <a:t> </a:t>
            </a:r>
            <a:r>
              <a:rPr lang="en-IE" sz="2800" b="1" i="1" dirty="0">
                <a:solidFill>
                  <a:srgbClr val="00B050"/>
                </a:solidFill>
              </a:rPr>
              <a:t>C</a:t>
            </a:r>
            <a:r>
              <a:rPr lang="en-IE" sz="2800" b="1" i="1" dirty="0" smtClean="0">
                <a:solidFill>
                  <a:srgbClr val="00B050"/>
                </a:solidFill>
              </a:rPr>
              <a:t>.        </a:t>
            </a:r>
            <a:r>
              <a:rPr lang="en-IE" sz="2800" dirty="0" smtClean="0">
                <a:solidFill>
                  <a:srgbClr val="00B050"/>
                </a:solidFill>
                <a:latin typeface="Cambria Math"/>
                <a:ea typeface="Cambria Math"/>
              </a:rPr>
              <a:t>ℤ\ℕ  </a:t>
            </a:r>
            <a:endParaRPr lang="en-IE" sz="2800" b="1" i="1" dirty="0" smtClean="0">
              <a:solidFill>
                <a:srgbClr val="00B05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888045" y="2380764"/>
            <a:ext cx="3190468" cy="14665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912120" y="2386285"/>
            <a:ext cx="3190468" cy="14665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IE" sz="24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2987" y="1952836"/>
            <a:ext cx="2411238" cy="646331"/>
          </a:xfrm>
          <a:prstGeom prst="rect">
            <a:avLst/>
          </a:prstGeom>
          <a:noFill/>
          <a:ln w="603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E" sz="3600" dirty="0" smtClean="0">
                <a:latin typeface="Cambria Math"/>
                <a:ea typeface="Cambria Math"/>
              </a:rPr>
              <a:t>ℤ                ℕ</a:t>
            </a:r>
            <a:endParaRPr lang="en-IE" sz="3600" dirty="0" smtClean="0">
              <a:latin typeface="Cambria Math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dirty="0" err="1" smtClean="0"/>
                <a:t>Lch</a:t>
              </a:r>
              <a:r>
                <a:rPr lang="en-IE" dirty="0" smtClean="0"/>
                <a:t> 23</a:t>
              </a:r>
              <a:endParaRPr lang="en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697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697 -0.11237 L -0.00295 -0.11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916" y="109517"/>
            <a:ext cx="8676456" cy="2062103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n-IE" sz="3200" b="1" i="1" dirty="0" smtClean="0">
                <a:solidFill>
                  <a:srgbClr val="00B0F0"/>
                </a:solidFill>
              </a:rPr>
              <a:t>Maidir leis an ráiteas seo a leanas,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cé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acu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seo</a:t>
            </a:r>
            <a:r>
              <a:rPr lang="en-IE" sz="3200" b="1" i="1" dirty="0" smtClean="0">
                <a:solidFill>
                  <a:srgbClr val="00B0F0"/>
                </a:solidFill>
              </a:rPr>
              <a:t> atá ceart – go mbíonn sé </a:t>
            </a:r>
            <a:r>
              <a:rPr lang="en-IE" sz="3200" b="1" i="1" dirty="0" smtClean="0">
                <a:solidFill>
                  <a:srgbClr val="FF0000"/>
                </a:solidFill>
              </a:rPr>
              <a:t>fíor i gcónaí, fíor ó am go chéile</a:t>
            </a:r>
            <a:r>
              <a:rPr lang="en-IE" sz="3200" b="1" i="1" dirty="0" smtClean="0">
                <a:solidFill>
                  <a:srgbClr val="0070C0"/>
                </a:solidFill>
              </a:rPr>
              <a:t> nó </a:t>
            </a:r>
            <a:r>
              <a:rPr lang="en-IE" sz="3200" b="1" i="1" dirty="0" smtClean="0">
                <a:solidFill>
                  <a:srgbClr val="FF0000"/>
                </a:solidFill>
              </a:rPr>
              <a:t>nach mbíonn sé fíor in am ar bith</a:t>
            </a:r>
            <a:r>
              <a:rPr lang="en-IE" sz="3200" b="1" i="1" dirty="0" smtClean="0">
                <a:solidFill>
                  <a:srgbClr val="00B0F0"/>
                </a:solidFill>
              </a:rPr>
              <a:t>? </a:t>
            </a:r>
            <a:r>
              <a:rPr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5565" y="2492166"/>
            <a:ext cx="6074245" cy="535531"/>
          </a:xfrm>
          <a:prstGeom prst="rect">
            <a:avLst/>
          </a:prstGeom>
          <a:solidFill>
            <a:srgbClr val="E9EBF5"/>
          </a:soli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dirty="0" smtClean="0"/>
              <a:t> </a:t>
            </a:r>
            <a:r>
              <a:rPr lang="en-IE" sz="3200" b="1" i="1" dirty="0" smtClean="0">
                <a:solidFill>
                  <a:srgbClr val="0070C0"/>
                </a:solidFill>
              </a:rPr>
              <a:t>‘Is </a:t>
            </a:r>
            <a:r>
              <a:rPr lang="en-IE" sz="3200" b="1" i="1" dirty="0" err="1" smtClean="0">
                <a:solidFill>
                  <a:srgbClr val="0070C0"/>
                </a:solidFill>
              </a:rPr>
              <a:t>uimhir</a:t>
            </a:r>
            <a:r>
              <a:rPr lang="en-IE" sz="3200" b="1" i="1" dirty="0" smtClean="0">
                <a:solidFill>
                  <a:srgbClr val="0070C0"/>
                </a:solidFill>
              </a:rPr>
              <a:t> </a:t>
            </a:r>
            <a:r>
              <a:rPr lang="en-IE" sz="3200" b="1" i="1" dirty="0" err="1" smtClean="0">
                <a:solidFill>
                  <a:srgbClr val="0070C0"/>
                </a:solidFill>
              </a:rPr>
              <a:t>iomlán</a:t>
            </a:r>
            <a:r>
              <a:rPr lang="en-IE" sz="3200" b="1" i="1" dirty="0" smtClean="0">
                <a:solidFill>
                  <a:srgbClr val="0070C0"/>
                </a:solidFill>
              </a:rPr>
              <a:t> í slánuimhir.'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2311" y="3429962"/>
            <a:ext cx="279781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7625">
            <a:solidFill>
              <a:srgbClr val="0070C0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IE" sz="36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Fíor</a:t>
            </a:r>
            <a:r>
              <a:rPr lang="en-IE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IE" sz="36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i</a:t>
            </a:r>
            <a:r>
              <a:rPr lang="en-IE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gcónaí</a:t>
            </a:r>
          </a:p>
        </p:txBody>
      </p:sp>
    </p:spTree>
    <p:extLst>
      <p:ext uri="{BB962C8B-B14F-4D97-AF65-F5344CB8AC3E}">
        <p14:creationId xmlns:p14="http://schemas.microsoft.com/office/powerpoint/2010/main" val="7152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916" y="52367"/>
            <a:ext cx="8676456" cy="2062103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n-IE" sz="3200" b="1" i="1" dirty="0" smtClean="0">
                <a:solidFill>
                  <a:srgbClr val="00B0F0"/>
                </a:solidFill>
              </a:rPr>
              <a:t>Maidir leis an ráiteas seo a leanas, cé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acu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seo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atá</a:t>
            </a:r>
            <a:r>
              <a:rPr lang="en-IE" sz="3200" b="1" i="1" dirty="0" smtClean="0">
                <a:solidFill>
                  <a:srgbClr val="00B0F0"/>
                </a:solidFill>
              </a:rPr>
              <a:t> ceart – go mbíonn sé </a:t>
            </a:r>
            <a:r>
              <a:rPr lang="en-IE" sz="3200" b="1" i="1" dirty="0" smtClean="0">
                <a:solidFill>
                  <a:srgbClr val="FF0000"/>
                </a:solidFill>
              </a:rPr>
              <a:t>fíor i gcónaí, fíor ó am go chéile</a:t>
            </a:r>
            <a:r>
              <a:rPr lang="en-IE" sz="3200" b="1" i="1" dirty="0" smtClean="0">
                <a:solidFill>
                  <a:srgbClr val="0070C0"/>
                </a:solidFill>
              </a:rPr>
              <a:t> nó </a:t>
            </a:r>
            <a:r>
              <a:rPr lang="en-IE" sz="3200" b="1" i="1" dirty="0" smtClean="0">
                <a:solidFill>
                  <a:srgbClr val="FF0000"/>
                </a:solidFill>
              </a:rPr>
              <a:t>nach mbíonn sé fíor in am ar bith</a:t>
            </a:r>
            <a:r>
              <a:rPr lang="en-IE" sz="3200" b="1" i="1" dirty="0" smtClean="0">
                <a:solidFill>
                  <a:srgbClr val="00B0F0"/>
                </a:solidFill>
              </a:rPr>
              <a:t>? </a:t>
            </a:r>
            <a:r>
              <a:rPr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7315" y="2725325"/>
            <a:ext cx="8676455" cy="1034129"/>
          </a:xfrm>
          <a:prstGeom prst="rect">
            <a:avLst/>
          </a:prstGeom>
          <a:solidFill>
            <a:srgbClr val="E9EBF5"/>
          </a:soli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dirty="0" smtClean="0"/>
              <a:t> </a:t>
            </a:r>
            <a:r>
              <a:rPr lang="en-IE" sz="3400" b="1" i="1" dirty="0" smtClean="0">
                <a:solidFill>
                  <a:schemeClr val="accent1"/>
                </a:solidFill>
              </a:rPr>
              <a:t>'Is uimhreacha aiceanta iad </a:t>
            </a:r>
            <a:r>
              <a:rPr lang="en-IE" sz="3400" b="1" i="1" dirty="0" err="1" smtClean="0">
                <a:solidFill>
                  <a:schemeClr val="accent1"/>
                </a:solidFill>
              </a:rPr>
              <a:t>uimhreacha</a:t>
            </a:r>
            <a:r>
              <a:rPr lang="en-IE" sz="3400" b="1" i="1" dirty="0" smtClean="0">
                <a:solidFill>
                  <a:schemeClr val="accent1"/>
                </a:solidFill>
              </a:rPr>
              <a:t> </a:t>
            </a:r>
            <a:r>
              <a:rPr lang="en-IE" sz="3400" b="1" i="1" dirty="0" err="1" smtClean="0">
                <a:solidFill>
                  <a:schemeClr val="accent1"/>
                </a:solidFill>
              </a:rPr>
              <a:t>diúltacha</a:t>
            </a:r>
            <a:r>
              <a:rPr lang="en-IE" sz="3400" b="1" i="1" dirty="0" smtClean="0">
                <a:solidFill>
                  <a:schemeClr val="accent1"/>
                </a:solidFill>
              </a:rPr>
              <a:t>.'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8724" y="4604762"/>
            <a:ext cx="660082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7625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IE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Ní bhíonn sé fíor in am ar bith</a:t>
            </a:r>
          </a:p>
        </p:txBody>
      </p:sp>
    </p:spTree>
    <p:extLst>
      <p:ext uri="{BB962C8B-B14F-4D97-AF65-F5344CB8AC3E}">
        <p14:creationId xmlns:p14="http://schemas.microsoft.com/office/powerpoint/2010/main" val="1524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916" y="52367"/>
            <a:ext cx="8676456" cy="2062103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n-IE" sz="3200" b="1" i="1" dirty="0" smtClean="0">
                <a:solidFill>
                  <a:srgbClr val="00B0F0"/>
                </a:solidFill>
              </a:rPr>
              <a:t>Maidir leis an ráiteas seo a leanas,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cé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acu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seo</a:t>
            </a:r>
            <a:r>
              <a:rPr lang="en-IE" sz="3200" b="1" i="1" dirty="0" smtClean="0">
                <a:solidFill>
                  <a:srgbClr val="00B0F0"/>
                </a:solidFill>
              </a:rPr>
              <a:t> atá ceart – go mbíonn sé</a:t>
            </a:r>
            <a:r>
              <a:rPr lang="en-IE" sz="3200" b="1" i="1" dirty="0" smtClean="0">
                <a:solidFill>
                  <a:srgbClr val="FF0000"/>
                </a:solidFill>
              </a:rPr>
              <a:t> fíor i gcónaí, fíor ó am go chéile </a:t>
            </a:r>
            <a:r>
              <a:rPr lang="en-IE" sz="3200" b="1" i="1" dirty="0" smtClean="0">
                <a:solidFill>
                  <a:srgbClr val="0070C0"/>
                </a:solidFill>
              </a:rPr>
              <a:t>nó </a:t>
            </a:r>
            <a:r>
              <a:rPr lang="en-IE" sz="3200" b="1" i="1" dirty="0" smtClean="0">
                <a:solidFill>
                  <a:srgbClr val="FF0000"/>
                </a:solidFill>
              </a:rPr>
              <a:t>nach mbíonn sé fíor in am ar bith</a:t>
            </a:r>
            <a:r>
              <a:rPr lang="en-IE" sz="3200" b="1" i="1" dirty="0" smtClean="0">
                <a:solidFill>
                  <a:srgbClr val="00B0F0"/>
                </a:solidFill>
              </a:rPr>
              <a:t>? </a:t>
            </a:r>
            <a:r>
              <a:rPr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5309" y="3231743"/>
            <a:ext cx="8671035" cy="535531"/>
          </a:xfrm>
          <a:prstGeom prst="rect">
            <a:avLst/>
          </a:prstGeom>
          <a:solidFill>
            <a:srgbClr val="E9EBF5"/>
          </a:solidFill>
          <a:ln w="508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E" sz="3200" b="1" i="1" dirty="0" smtClean="0">
                <a:solidFill>
                  <a:srgbClr val="0070C0"/>
                </a:solidFill>
              </a:rPr>
              <a:t>‘Is </a:t>
            </a:r>
            <a:r>
              <a:rPr lang="en-IE" sz="3200" b="1" i="1" dirty="0" err="1" smtClean="0">
                <a:solidFill>
                  <a:srgbClr val="0070C0"/>
                </a:solidFill>
              </a:rPr>
              <a:t>mó</a:t>
            </a:r>
            <a:r>
              <a:rPr lang="en-IE" sz="3200" b="1" i="1" dirty="0" smtClean="0">
                <a:solidFill>
                  <a:srgbClr val="0070C0"/>
                </a:solidFill>
              </a:rPr>
              <a:t> </a:t>
            </a:r>
            <a:r>
              <a:rPr lang="en-IE" sz="3200" b="1" i="1" dirty="0" err="1" smtClean="0">
                <a:solidFill>
                  <a:srgbClr val="0070C0"/>
                </a:solidFill>
              </a:rPr>
              <a:t>cearnóg</a:t>
            </a:r>
            <a:r>
              <a:rPr lang="en-IE" sz="3200" b="1" i="1" dirty="0" smtClean="0">
                <a:solidFill>
                  <a:srgbClr val="0070C0"/>
                </a:solidFill>
              </a:rPr>
              <a:t> </a:t>
            </a:r>
            <a:r>
              <a:rPr lang="en-IE" sz="3200" b="1" i="1" dirty="0" err="1" smtClean="0">
                <a:solidFill>
                  <a:srgbClr val="0070C0"/>
                </a:solidFill>
              </a:rPr>
              <a:t>uimhreach</a:t>
            </a:r>
            <a:r>
              <a:rPr lang="en-IE" sz="3200" b="1" i="1" dirty="0" smtClean="0">
                <a:solidFill>
                  <a:srgbClr val="0070C0"/>
                </a:solidFill>
              </a:rPr>
              <a:t> </a:t>
            </a:r>
            <a:r>
              <a:rPr lang="en-IE" sz="3200" b="1" i="1" dirty="0" err="1" smtClean="0">
                <a:solidFill>
                  <a:srgbClr val="0070C0"/>
                </a:solidFill>
              </a:rPr>
              <a:t>ná</a:t>
            </a:r>
            <a:r>
              <a:rPr lang="en-IE" sz="3200" b="1" i="1" dirty="0" smtClean="0">
                <a:solidFill>
                  <a:srgbClr val="0070C0"/>
                </a:solidFill>
              </a:rPr>
              <a:t> an </a:t>
            </a:r>
            <a:r>
              <a:rPr lang="en-IE" sz="3200" b="1" i="1" dirty="0" err="1" smtClean="0">
                <a:solidFill>
                  <a:srgbClr val="0070C0"/>
                </a:solidFill>
              </a:rPr>
              <a:t>uimhir</a:t>
            </a:r>
            <a:r>
              <a:rPr lang="en-IE" sz="3200" b="1" i="1" dirty="0" smtClean="0">
                <a:solidFill>
                  <a:srgbClr val="0070C0"/>
                </a:solidFill>
              </a:rPr>
              <a:t> </a:t>
            </a:r>
            <a:r>
              <a:rPr lang="en-IE" sz="3200" b="1" i="1" dirty="0" err="1">
                <a:solidFill>
                  <a:srgbClr val="0070C0"/>
                </a:solidFill>
              </a:rPr>
              <a:t>f</a:t>
            </a:r>
            <a:r>
              <a:rPr lang="en-IE" sz="3200" b="1" i="1" dirty="0" err="1" smtClean="0">
                <a:solidFill>
                  <a:srgbClr val="0070C0"/>
                </a:solidFill>
              </a:rPr>
              <a:t>éin</a:t>
            </a:r>
            <a:r>
              <a:rPr lang="en-IE" sz="3200" b="1" i="1" dirty="0" smtClean="0">
                <a:solidFill>
                  <a:srgbClr val="0070C0"/>
                </a:solidFill>
              </a:rPr>
              <a:t>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5952" y="4142635"/>
            <a:ext cx="421481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7625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IE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Fíor ó am go chéile</a:t>
            </a:r>
          </a:p>
        </p:txBody>
      </p:sp>
    </p:spTree>
    <p:extLst>
      <p:ext uri="{BB962C8B-B14F-4D97-AF65-F5344CB8AC3E}">
        <p14:creationId xmlns:p14="http://schemas.microsoft.com/office/powerpoint/2010/main" val="38583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914399" y="1488174"/>
            <a:ext cx="7315201" cy="464116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603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3200" b="0" kern="0" dirty="0" err="1">
                <a:effectLst/>
              </a:rPr>
              <a:t>U</a:t>
            </a:r>
            <a:r>
              <a:rPr lang="en-IE" sz="3200" b="0" kern="0" dirty="0" err="1" smtClean="0">
                <a:effectLst/>
              </a:rPr>
              <a:t>imhir</a:t>
            </a:r>
            <a:r>
              <a:rPr lang="en-IE" sz="3200" b="0" kern="0" dirty="0" smtClean="0">
                <a:effectLst/>
              </a:rPr>
              <a:t> </a:t>
            </a:r>
            <a:r>
              <a:rPr lang="en-IE" sz="3200" b="0" kern="0" dirty="0" err="1" smtClean="0">
                <a:effectLst/>
              </a:rPr>
              <a:t>aiceanta</a:t>
            </a:r>
            <a:endParaRPr lang="en-IE" sz="3200" b="0" kern="0" dirty="0" smtClean="0"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3200" b="0" kern="0" dirty="0" err="1" smtClean="0">
                <a:effectLst/>
              </a:rPr>
              <a:t>Slánuimhir</a:t>
            </a:r>
            <a:r>
              <a:rPr lang="en-IE" sz="3200" b="0" kern="0" dirty="0" smtClean="0">
                <a:effectLst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3200" b="0" kern="0" dirty="0" err="1" smtClean="0">
                <a:effectLst/>
              </a:rPr>
              <a:t>Uimhir</a:t>
            </a:r>
            <a:r>
              <a:rPr lang="en-IE" sz="3200" b="0" kern="0" dirty="0" smtClean="0">
                <a:effectLst/>
              </a:rPr>
              <a:t> </a:t>
            </a:r>
            <a:r>
              <a:rPr lang="en-IE" sz="3200" b="0" kern="0" dirty="0" err="1" smtClean="0">
                <a:effectLst/>
              </a:rPr>
              <a:t>chóimheasta</a:t>
            </a:r>
            <a:endParaRPr lang="en-IE" sz="3200" b="0" kern="0" dirty="0" smtClean="0"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3200" b="0" kern="0" dirty="0" err="1" smtClean="0">
                <a:effectLst/>
              </a:rPr>
              <a:t>Cóimheas</a:t>
            </a:r>
            <a:endParaRPr lang="en-IE" sz="3200" b="0" kern="0" dirty="0" smtClean="0"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3200" b="0" kern="0" dirty="0" err="1" smtClean="0">
                <a:effectLst/>
              </a:rPr>
              <a:t>Deachúil</a:t>
            </a:r>
            <a:r>
              <a:rPr lang="en-IE" sz="3200" b="0" kern="0" dirty="0" smtClean="0">
                <a:effectLst/>
              </a:rPr>
              <a:t> </a:t>
            </a:r>
            <a:r>
              <a:rPr lang="en-IE" sz="3200" b="0" kern="0" dirty="0" err="1" smtClean="0">
                <a:effectLst/>
              </a:rPr>
              <a:t>athfhillteach</a:t>
            </a:r>
            <a:endParaRPr lang="en-IE" sz="3200" b="0" kern="0" dirty="0" smtClean="0"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3200" b="0" kern="0" dirty="0" err="1" smtClean="0">
                <a:effectLst/>
              </a:rPr>
              <a:t>Deachúil</a:t>
            </a:r>
            <a:r>
              <a:rPr lang="en-IE" sz="3200" b="0" kern="0" dirty="0" smtClean="0">
                <a:effectLst/>
              </a:rPr>
              <a:t> </a:t>
            </a:r>
            <a:r>
              <a:rPr lang="en-IE" sz="3200" b="0" kern="0" dirty="0" err="1" smtClean="0">
                <a:effectLst/>
              </a:rPr>
              <a:t>chríochta</a:t>
            </a:r>
            <a:endParaRPr lang="en-IE" sz="3200" b="0" kern="0" dirty="0" smtClean="0"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3200" b="0" kern="0" dirty="0" err="1" smtClean="0">
                <a:effectLst/>
              </a:rPr>
              <a:t>Fo-thacar</a:t>
            </a:r>
            <a:endParaRPr lang="en-IE" sz="3200" b="0" kern="0" dirty="0" smtClean="0">
              <a:effectLst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190500" y="104803"/>
            <a:ext cx="8855302" cy="64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l"/>
            <a:r>
              <a:rPr lang="en-IE" sz="2900" u="sng" kern="0" dirty="0" err="1" smtClean="0"/>
              <a:t>Ceisteanna</a:t>
            </a:r>
            <a:r>
              <a:rPr lang="en-IE" sz="2900" u="sng" kern="0" dirty="0" smtClean="0"/>
              <a:t> </a:t>
            </a:r>
            <a:r>
              <a:rPr lang="en-IE" sz="2900" u="sng" kern="0" dirty="0" err="1" smtClean="0"/>
              <a:t>Litearthachta</a:t>
            </a:r>
            <a:r>
              <a:rPr lang="en-IE" sz="2900" u="sng" kern="0" dirty="0" smtClean="0"/>
              <a:t>                       </a:t>
            </a:r>
            <a:r>
              <a:rPr lang="en-IE" sz="2900" u="sng" kern="0" dirty="0" err="1" smtClean="0"/>
              <a:t>Stór</a:t>
            </a:r>
            <a:r>
              <a:rPr lang="en-IE" sz="2900" u="sng" kern="0" dirty="0" smtClean="0"/>
              <a:t> Focal</a:t>
            </a:r>
            <a:endParaRPr lang="en-IE" sz="2900" u="sng" kern="0" dirty="0"/>
          </a:p>
        </p:txBody>
      </p:sp>
    </p:spTree>
    <p:extLst>
      <p:ext uri="{BB962C8B-B14F-4D97-AF65-F5344CB8AC3E}">
        <p14:creationId xmlns:p14="http://schemas.microsoft.com/office/powerpoint/2010/main" val="5042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105209" y="3455038"/>
            <a:ext cx="3190468" cy="14665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5248" y="2790508"/>
            <a:ext cx="1302921" cy="1200329"/>
          </a:xfrm>
          <a:prstGeom prst="rect">
            <a:avLst/>
          </a:prstGeom>
          <a:noFill/>
          <a:ln w="476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Aiceanta </a:t>
            </a:r>
          </a:p>
          <a:p>
            <a:pPr algn="ctr"/>
            <a:r>
              <a:rPr dirty="0" smtClean="0"/>
              <a:t> </a:t>
            </a:r>
            <a:r>
              <a:rPr lang="en-IE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 Math"/>
              </a:rPr>
              <a:t>ℕ</a:t>
            </a:r>
            <a:r>
              <a:rPr dirty="0" smtClean="0"/>
              <a:t> </a:t>
            </a:r>
          </a:p>
          <a:p>
            <a:endParaRPr lang="ga-IE" sz="24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4938422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Oval 141"/>
          <p:cNvSpPr/>
          <p:nvPr/>
        </p:nvSpPr>
        <p:spPr>
          <a:xfrm>
            <a:off x="5337360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3" name="Oval 142"/>
          <p:cNvSpPr/>
          <p:nvPr/>
        </p:nvSpPr>
        <p:spPr>
          <a:xfrm>
            <a:off x="5768244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Oval 143"/>
          <p:cNvSpPr/>
          <p:nvPr/>
        </p:nvSpPr>
        <p:spPr>
          <a:xfrm>
            <a:off x="6208384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Oval 144"/>
          <p:cNvSpPr/>
          <p:nvPr/>
        </p:nvSpPr>
        <p:spPr>
          <a:xfrm>
            <a:off x="6593045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/>
          <p:cNvSpPr/>
          <p:nvPr/>
        </p:nvSpPr>
        <p:spPr>
          <a:xfrm>
            <a:off x="7020272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Oval 149"/>
          <p:cNvSpPr/>
          <p:nvPr/>
        </p:nvSpPr>
        <p:spPr>
          <a:xfrm>
            <a:off x="7443341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/>
          <p:cNvSpPr/>
          <p:nvPr/>
        </p:nvSpPr>
        <p:spPr>
          <a:xfrm>
            <a:off x="7876276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Oval 153"/>
          <p:cNvSpPr/>
          <p:nvPr/>
        </p:nvSpPr>
        <p:spPr>
          <a:xfrm>
            <a:off x="8269240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/>
          <p:cNvSpPr/>
          <p:nvPr/>
        </p:nvSpPr>
        <p:spPr>
          <a:xfrm>
            <a:off x="8712480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6640"/>
            <a:ext cx="9144000" cy="661495"/>
          </a:xfrm>
        </p:spPr>
        <p:txBody>
          <a:bodyPr>
            <a:normAutofit fontScale="90000"/>
          </a:bodyPr>
          <a:lstStyle/>
          <a:p>
            <a:pPr algn="l"/>
            <a:r>
              <a:rPr dirty="0" smtClean="0"/>
              <a:t>                       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IE" sz="2800" dirty="0" smtClean="0"/>
              <a:t>Léaráid Venn agus </a:t>
            </a:r>
            <a:r>
              <a:rPr lang="en-IE" sz="2800" dirty="0" err="1" smtClean="0"/>
              <a:t>Uimhirlíne</a:t>
            </a:r>
            <a:r>
              <a:rPr lang="en-IE" sz="2800" dirty="0" smtClean="0"/>
              <a:t>                  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mbria Math"/>
              </a:rPr>
              <a:t>ℕ,</a:t>
            </a:r>
            <a:r>
              <a:rPr dirty="0" smtClean="0"/>
              <a:t> 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mbria Math"/>
              </a:rPr>
              <a:t>ℤ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agus ℚ.</a:t>
            </a:r>
            <a:r>
              <a:rPr dirty="0"/>
              <a:t/>
            </a:r>
            <a:br>
              <a:rPr dirty="0"/>
            </a:br>
            <a:endParaRPr lang="ga-IE" sz="3200" dirty="0"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dirty="0" err="1" smtClean="0"/>
                <a:t>Lch</a:t>
              </a:r>
              <a:r>
                <a:rPr dirty="0" smtClean="0"/>
                <a:t> 23</a:t>
              </a:r>
              <a:endParaRPr lang="ga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020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44" grpId="0" animBg="1"/>
      <p:bldP spid="145" grpId="0" animBg="1"/>
      <p:bldP spid="149" grpId="0" animBg="1"/>
      <p:bldP spid="150" grpId="0" animBg="1"/>
      <p:bldP spid="153" grpId="0" animBg="1"/>
      <p:bldP spid="154" grpId="0" animBg="1"/>
      <p:bldP spid="1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512" y="257139"/>
            <a:ext cx="8676456" cy="584775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IE" sz="3200" b="1" i="1" u="sng" dirty="0" err="1" smtClean="0">
                <a:solidFill>
                  <a:srgbClr val="0070C0"/>
                </a:solidFill>
              </a:rPr>
              <a:t>Measúnú</a:t>
            </a:r>
            <a:endParaRPr lang="en-IE" sz="3200" b="1" i="1" u="sng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4905" y="3665572"/>
            <a:ext cx="849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i="1" dirty="0" smtClean="0">
                <a:solidFill>
                  <a:srgbClr val="FFC000"/>
                </a:solidFill>
              </a:rPr>
              <a:t>A.  </a:t>
            </a:r>
            <a:r>
              <a:rPr lang="en-IE" sz="2400" b="1" i="1" dirty="0" err="1" smtClean="0">
                <a:solidFill>
                  <a:schemeClr val="accent1"/>
                </a:solidFill>
              </a:rPr>
              <a:t>Tacar</a:t>
            </a:r>
            <a:r>
              <a:rPr lang="en-IE" sz="2400" b="1" i="1" dirty="0" smtClean="0">
                <a:solidFill>
                  <a:schemeClr val="accent1"/>
                </a:solidFill>
              </a:rPr>
              <a:t> </a:t>
            </a:r>
            <a:r>
              <a:rPr lang="en-IE" sz="2400" b="1" i="1" dirty="0" err="1">
                <a:solidFill>
                  <a:schemeClr val="accent1"/>
                </a:solidFill>
              </a:rPr>
              <a:t>na</a:t>
            </a:r>
            <a:r>
              <a:rPr lang="en-IE" sz="2400" b="1" i="1" dirty="0">
                <a:solidFill>
                  <a:schemeClr val="accent1"/>
                </a:solidFill>
              </a:rPr>
              <a:t> </a:t>
            </a:r>
            <a:r>
              <a:rPr lang="en-IE" sz="2400" b="1" i="1" dirty="0" err="1">
                <a:solidFill>
                  <a:schemeClr val="accent1"/>
                </a:solidFill>
              </a:rPr>
              <a:t>slánuimhreacha</a:t>
            </a:r>
            <a:r>
              <a:rPr lang="en-IE" sz="2400" b="1" i="1" dirty="0">
                <a:solidFill>
                  <a:schemeClr val="accent1"/>
                </a:solidFill>
              </a:rPr>
              <a:t> </a:t>
            </a:r>
            <a:r>
              <a:rPr lang="en-IE" sz="2400" b="1" i="1" dirty="0" err="1" smtClean="0">
                <a:solidFill>
                  <a:schemeClr val="accent1"/>
                </a:solidFill>
              </a:rPr>
              <a:t>uile</a:t>
            </a:r>
            <a:r>
              <a:rPr lang="en-IE" sz="2400" b="1" i="1" dirty="0" smtClean="0">
                <a:solidFill>
                  <a:schemeClr val="accent1"/>
                </a:solidFill>
              </a:rPr>
              <a:t>: </a:t>
            </a:r>
            <a:r>
              <a:rPr lang="en-IE" sz="2400" b="1" i="1" dirty="0" err="1">
                <a:solidFill>
                  <a:schemeClr val="accent1"/>
                </a:solidFill>
              </a:rPr>
              <a:t>deimhneach</a:t>
            </a:r>
            <a:r>
              <a:rPr lang="en-IE" sz="2400" b="1" i="1" dirty="0">
                <a:solidFill>
                  <a:schemeClr val="accent1"/>
                </a:solidFill>
              </a:rPr>
              <a:t>, </a:t>
            </a:r>
            <a:r>
              <a:rPr lang="en-IE" sz="2400" b="1" i="1" dirty="0" err="1">
                <a:solidFill>
                  <a:schemeClr val="accent1"/>
                </a:solidFill>
              </a:rPr>
              <a:t>diúltach</a:t>
            </a:r>
            <a:r>
              <a:rPr lang="en-IE" sz="2400" b="1" i="1" dirty="0">
                <a:solidFill>
                  <a:schemeClr val="accent1"/>
                </a:solidFill>
              </a:rPr>
              <a:t> &amp; </a:t>
            </a:r>
            <a:r>
              <a:rPr lang="en-IE" sz="2400" b="1" i="1" dirty="0" smtClean="0">
                <a:solidFill>
                  <a:schemeClr val="accent1"/>
                </a:solidFill>
              </a:rPr>
              <a:t>0</a:t>
            </a:r>
            <a:r>
              <a:rPr lang="en-IE" sz="2400" b="1" i="1" dirty="0" smtClean="0"/>
              <a:t>	</a:t>
            </a:r>
            <a:endParaRPr lang="en-IE" sz="2400" i="1" dirty="0"/>
          </a:p>
        </p:txBody>
      </p:sp>
      <p:sp>
        <p:nvSpPr>
          <p:cNvPr id="17" name="Oval 16"/>
          <p:cNvSpPr/>
          <p:nvPr/>
        </p:nvSpPr>
        <p:spPr>
          <a:xfrm>
            <a:off x="348841" y="3828165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7" name="Rectangle 6"/>
          <p:cNvSpPr/>
          <p:nvPr/>
        </p:nvSpPr>
        <p:spPr>
          <a:xfrm>
            <a:off x="924905" y="4458323"/>
            <a:ext cx="757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i="1" dirty="0" smtClean="0">
                <a:solidFill>
                  <a:srgbClr val="FFC000"/>
                </a:solidFill>
              </a:rPr>
              <a:t>B.</a:t>
            </a:r>
            <a:r>
              <a:rPr lang="en-IE" sz="2400" b="1" i="1" dirty="0"/>
              <a:t> </a:t>
            </a:r>
            <a:r>
              <a:rPr lang="en-IE" sz="2400" b="1" i="1" dirty="0" smtClean="0"/>
              <a:t> </a:t>
            </a:r>
            <a:r>
              <a:rPr lang="pt-BR" sz="2400" b="1" i="1" dirty="0" smtClean="0">
                <a:solidFill>
                  <a:schemeClr val="accent1"/>
                </a:solidFill>
              </a:rPr>
              <a:t>Tacar </a:t>
            </a:r>
            <a:r>
              <a:rPr lang="pt-BR" sz="2400" b="1" i="1" dirty="0">
                <a:solidFill>
                  <a:schemeClr val="accent1"/>
                </a:solidFill>
              </a:rPr>
              <a:t>na slánuimheacha deimhneacha uile (gan 0</a:t>
            </a:r>
            <a:r>
              <a:rPr lang="pt-BR" sz="2400" b="1" i="1" dirty="0" smtClean="0">
                <a:solidFill>
                  <a:schemeClr val="accent1"/>
                </a:solidFill>
              </a:rPr>
              <a:t>)</a:t>
            </a:r>
            <a:endParaRPr lang="en-IE" sz="2400" b="1" i="1" dirty="0">
              <a:solidFill>
                <a:schemeClr val="accent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8841" y="4614683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8" name="Rectangle 7"/>
          <p:cNvSpPr/>
          <p:nvPr/>
        </p:nvSpPr>
        <p:spPr>
          <a:xfrm>
            <a:off x="924905" y="5174718"/>
            <a:ext cx="760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i="1" dirty="0" smtClean="0">
                <a:solidFill>
                  <a:srgbClr val="FFC000"/>
                </a:solidFill>
              </a:rPr>
              <a:t>C.  </a:t>
            </a:r>
            <a:r>
              <a:rPr lang="en-IE" sz="2400" b="1" i="1" dirty="0" err="1" smtClean="0">
                <a:solidFill>
                  <a:schemeClr val="accent1"/>
                </a:solidFill>
              </a:rPr>
              <a:t>Tacar</a:t>
            </a:r>
            <a:r>
              <a:rPr lang="en-IE" sz="2400" b="1" i="1" dirty="0" smtClean="0">
                <a:solidFill>
                  <a:schemeClr val="accent1"/>
                </a:solidFill>
              </a:rPr>
              <a:t> </a:t>
            </a:r>
            <a:r>
              <a:rPr lang="en-IE" sz="2400" b="1" i="1" dirty="0" err="1">
                <a:solidFill>
                  <a:schemeClr val="accent1"/>
                </a:solidFill>
              </a:rPr>
              <a:t>na</a:t>
            </a:r>
            <a:r>
              <a:rPr lang="en-IE" sz="2400" b="1" i="1" dirty="0">
                <a:solidFill>
                  <a:schemeClr val="accent1"/>
                </a:solidFill>
              </a:rPr>
              <a:t> </a:t>
            </a:r>
            <a:r>
              <a:rPr lang="en-IE" sz="2400" b="1" i="1" dirty="0" err="1">
                <a:solidFill>
                  <a:schemeClr val="accent1"/>
                </a:solidFill>
              </a:rPr>
              <a:t>slánuimhreacha</a:t>
            </a:r>
            <a:r>
              <a:rPr lang="en-IE" sz="2400" b="1" i="1" dirty="0">
                <a:solidFill>
                  <a:schemeClr val="accent1"/>
                </a:solidFill>
              </a:rPr>
              <a:t> </a:t>
            </a:r>
            <a:r>
              <a:rPr lang="en-IE" sz="2400" b="1" i="1" dirty="0" err="1">
                <a:solidFill>
                  <a:schemeClr val="accent1"/>
                </a:solidFill>
              </a:rPr>
              <a:t>deimhneacha</a:t>
            </a:r>
            <a:r>
              <a:rPr lang="en-IE" sz="2400" b="1" i="1" dirty="0">
                <a:solidFill>
                  <a:schemeClr val="accent1"/>
                </a:solidFill>
              </a:rPr>
              <a:t> </a:t>
            </a:r>
            <a:r>
              <a:rPr lang="en-IE" sz="2400" b="1" i="1" dirty="0" err="1">
                <a:solidFill>
                  <a:schemeClr val="accent1"/>
                </a:solidFill>
              </a:rPr>
              <a:t>uile</a:t>
            </a:r>
            <a:r>
              <a:rPr lang="en-IE" sz="2400" b="1" i="1" dirty="0">
                <a:solidFill>
                  <a:schemeClr val="accent1"/>
                </a:solidFill>
              </a:rPr>
              <a:t> (le </a:t>
            </a:r>
            <a:r>
              <a:rPr lang="en-IE" sz="2400" b="1" i="1" dirty="0" smtClean="0">
                <a:solidFill>
                  <a:schemeClr val="accent1"/>
                </a:solidFill>
              </a:rPr>
              <a:t>0)</a:t>
            </a:r>
            <a:endParaRPr lang="en-IE" sz="2400" b="1" i="1" dirty="0">
              <a:solidFill>
                <a:schemeClr val="accent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8841" y="5307133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pic>
        <p:nvPicPr>
          <p:cNvPr id="20482" name="Picture 2" descr="http://images.indiebound.com/724/361/9781585361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0550"/>
            <a:ext cx="2783144" cy="217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9512" y="298976"/>
            <a:ext cx="8676456" cy="584775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IE" sz="3200" b="1" i="1" u="sng" dirty="0" err="1" smtClean="0">
                <a:solidFill>
                  <a:srgbClr val="0070C0"/>
                </a:solidFill>
              </a:rPr>
              <a:t>Tráth</a:t>
            </a:r>
            <a:r>
              <a:rPr lang="en-IE" sz="3200" b="1" i="1" u="sng" dirty="0" smtClean="0">
                <a:solidFill>
                  <a:srgbClr val="0070C0"/>
                </a:solidFill>
              </a:rPr>
              <a:t> </a:t>
            </a:r>
            <a:r>
              <a:rPr lang="en-IE" sz="3200" b="1" i="1" u="sng" dirty="0" err="1" smtClean="0">
                <a:solidFill>
                  <a:srgbClr val="0070C0"/>
                </a:solidFill>
              </a:rPr>
              <a:t>na</a:t>
            </a:r>
            <a:r>
              <a:rPr lang="en-IE" sz="3200" b="1" i="1" u="sng" dirty="0" smtClean="0">
                <a:solidFill>
                  <a:srgbClr val="0070C0"/>
                </a:solidFill>
              </a:rPr>
              <a:t> </a:t>
            </a:r>
            <a:r>
              <a:rPr lang="en-IE" sz="3200" b="1" i="1" u="sng" dirty="0" err="1" smtClean="0">
                <a:solidFill>
                  <a:srgbClr val="0070C0"/>
                </a:solidFill>
              </a:rPr>
              <a:t>gCeist</a:t>
            </a:r>
            <a:r>
              <a:rPr lang="en-IE" sz="3200" b="1" i="1" dirty="0" smtClean="0">
                <a:solidFill>
                  <a:srgbClr val="0070C0"/>
                </a:solidFill>
              </a:rPr>
              <a:t> …………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333354"/>
            <a:ext cx="8676456" cy="584775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IE" sz="3200" b="1" i="1" dirty="0">
                <a:solidFill>
                  <a:srgbClr val="00B0F0"/>
                </a:solidFill>
              </a:rPr>
              <a:t>I</a:t>
            </a:r>
            <a:r>
              <a:rPr lang="en-IE" sz="3200" b="1" i="1" dirty="0" smtClean="0">
                <a:solidFill>
                  <a:srgbClr val="00B0F0"/>
                </a:solidFill>
              </a:rPr>
              <a:t>s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iad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na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h</a:t>
            </a:r>
            <a:r>
              <a:rPr lang="en-IE" sz="3200" b="1" i="1" u="sng" dirty="0" err="1" smtClean="0">
                <a:solidFill>
                  <a:schemeClr val="accent1"/>
                </a:solidFill>
              </a:rPr>
              <a:t>uimhreacha</a:t>
            </a:r>
            <a:r>
              <a:rPr lang="en-IE" sz="3200" b="1" i="1" u="sng" dirty="0" smtClean="0">
                <a:solidFill>
                  <a:schemeClr val="accent1"/>
                </a:solidFill>
              </a:rPr>
              <a:t> </a:t>
            </a:r>
            <a:r>
              <a:rPr lang="en-IE" sz="3200" b="1" i="1" u="sng" dirty="0" err="1" smtClean="0">
                <a:solidFill>
                  <a:schemeClr val="accent1"/>
                </a:solidFill>
              </a:rPr>
              <a:t>aiceanta</a:t>
            </a:r>
            <a:r>
              <a:rPr lang="en-IE" sz="3200" b="1" i="1" dirty="0" smtClean="0">
                <a:solidFill>
                  <a:schemeClr val="accent1"/>
                </a:solidFill>
              </a:rPr>
              <a:t> </a:t>
            </a:r>
            <a:r>
              <a:rPr lang="en-IE" sz="3200" b="1" i="1" dirty="0" smtClean="0">
                <a:solidFill>
                  <a:srgbClr val="00B0F0"/>
                </a:solidFill>
              </a:rPr>
              <a:t>…..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4905" y="4458323"/>
            <a:ext cx="76463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i="1" dirty="0" smtClean="0">
                <a:solidFill>
                  <a:srgbClr val="336600"/>
                </a:solidFill>
              </a:rPr>
              <a:t>B.</a:t>
            </a:r>
            <a:r>
              <a:rPr lang="en-IE" sz="2400" b="1" i="1" dirty="0">
                <a:solidFill>
                  <a:srgbClr val="336600"/>
                </a:solidFill>
              </a:rPr>
              <a:t> </a:t>
            </a:r>
            <a:r>
              <a:rPr lang="en-IE" sz="2400" b="1" i="1" dirty="0" smtClean="0">
                <a:solidFill>
                  <a:srgbClr val="336600"/>
                </a:solidFill>
              </a:rPr>
              <a:t> </a:t>
            </a:r>
            <a:r>
              <a:rPr lang="pt-BR" sz="2400" b="1" i="1" dirty="0" smtClean="0">
                <a:solidFill>
                  <a:srgbClr val="336600"/>
                </a:solidFill>
              </a:rPr>
              <a:t>Tacar </a:t>
            </a:r>
            <a:r>
              <a:rPr lang="pt-BR" sz="2400" b="1" i="1" dirty="0">
                <a:solidFill>
                  <a:srgbClr val="336600"/>
                </a:solidFill>
              </a:rPr>
              <a:t>na slánuimheacha deimhneacha uile (gan </a:t>
            </a:r>
            <a:r>
              <a:rPr lang="pt-BR" sz="2400" b="1" i="1" dirty="0" smtClean="0">
                <a:solidFill>
                  <a:srgbClr val="336600"/>
                </a:solidFill>
              </a:rPr>
              <a:t>0)</a:t>
            </a:r>
            <a:endParaRPr lang="en-IE" sz="2400" b="1" i="1" dirty="0">
              <a:solidFill>
                <a:srgbClr val="336600"/>
              </a:solidFill>
            </a:endParaRPr>
          </a:p>
          <a:p>
            <a:r>
              <a:rPr lang="en-IE" sz="2400" b="1" i="1" dirty="0" smtClean="0">
                <a:solidFill>
                  <a:srgbClr val="336600"/>
                </a:solidFill>
              </a:rPr>
              <a:t>	</a:t>
            </a:r>
            <a:endParaRPr lang="en-IE" sz="2400" b="1" i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7" grpId="1" animBg="1"/>
      <p:bldP spid="7" grpId="0"/>
      <p:bldP spid="18" grpId="0" animBg="1"/>
      <p:bldP spid="18" grpId="1" animBg="1"/>
      <p:bldP spid="8" grpId="0"/>
      <p:bldP spid="19" grpId="0" animBg="1"/>
      <p:bldP spid="19" grpId="1" animBg="1"/>
      <p:bldP spid="12" grpId="0" animBg="1"/>
      <p:bldP spid="4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val 137"/>
          <p:cNvSpPr/>
          <p:nvPr/>
        </p:nvSpPr>
        <p:spPr>
          <a:xfrm>
            <a:off x="3839965" y="3127541"/>
            <a:ext cx="4542286" cy="21045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5105209" y="3455038"/>
            <a:ext cx="3190468" cy="14665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4938422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2" name="Oval 141"/>
          <p:cNvSpPr/>
          <p:nvPr/>
        </p:nvSpPr>
        <p:spPr>
          <a:xfrm>
            <a:off x="5337360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3" name="Oval 142"/>
          <p:cNvSpPr/>
          <p:nvPr/>
        </p:nvSpPr>
        <p:spPr>
          <a:xfrm>
            <a:off x="5768244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Oval 143"/>
          <p:cNvSpPr/>
          <p:nvPr/>
        </p:nvSpPr>
        <p:spPr>
          <a:xfrm>
            <a:off x="6208384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5" name="Oval 144"/>
          <p:cNvSpPr/>
          <p:nvPr/>
        </p:nvSpPr>
        <p:spPr>
          <a:xfrm>
            <a:off x="6593045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Oval 147"/>
          <p:cNvSpPr/>
          <p:nvPr/>
        </p:nvSpPr>
        <p:spPr>
          <a:xfrm>
            <a:off x="7020272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/>
          <p:cNvSpPr/>
          <p:nvPr/>
        </p:nvSpPr>
        <p:spPr>
          <a:xfrm>
            <a:off x="7443341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Oval 149"/>
          <p:cNvSpPr/>
          <p:nvPr/>
        </p:nvSpPr>
        <p:spPr>
          <a:xfrm>
            <a:off x="7876276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/>
          <p:cNvSpPr/>
          <p:nvPr/>
        </p:nvSpPr>
        <p:spPr>
          <a:xfrm>
            <a:off x="8269240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/>
          <p:cNvSpPr/>
          <p:nvPr/>
        </p:nvSpPr>
        <p:spPr>
          <a:xfrm>
            <a:off x="8712480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Oval 145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71248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/>
          <p:cNvSpPr/>
          <p:nvPr/>
        </p:nvSpPr>
        <p:spPr>
          <a:xfrm>
            <a:off x="8712480" y="1414850"/>
            <a:ext cx="180000" cy="18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dirty="0" err="1" smtClean="0"/>
                <a:t>Lch</a:t>
              </a:r>
              <a:r>
                <a:rPr dirty="0" smtClean="0"/>
                <a:t> 23</a:t>
              </a:r>
              <a:endParaRPr lang="ga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7" name="Oval 26"/>
          <p:cNvSpPr/>
          <p:nvPr/>
        </p:nvSpPr>
        <p:spPr>
          <a:xfrm>
            <a:off x="4940132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5339070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769954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6210094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6594755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7021982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7445051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7877986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/>
          <p:cNvSpPr/>
          <p:nvPr/>
        </p:nvSpPr>
        <p:spPr>
          <a:xfrm>
            <a:off x="8270950" y="1409101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>
            <a:off x="8712480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/>
          <p:cNvSpPr/>
          <p:nvPr/>
        </p:nvSpPr>
        <p:spPr>
          <a:xfrm>
            <a:off x="740931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/>
          <p:cNvSpPr/>
          <p:nvPr/>
        </p:nvSpPr>
        <p:spPr>
          <a:xfrm>
            <a:off x="1139869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/>
          <p:cNvSpPr/>
          <p:nvPr/>
        </p:nvSpPr>
        <p:spPr>
          <a:xfrm>
            <a:off x="1570753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>
            <a:off x="2010893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2395554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>
            <a:off x="2822781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3245850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/>
          <p:cNvSpPr/>
          <p:nvPr/>
        </p:nvSpPr>
        <p:spPr>
          <a:xfrm>
            <a:off x="3678785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>
            <a:off x="4071749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4514989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323528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Rectangle 139"/>
          <p:cNvSpPr/>
          <p:nvPr/>
        </p:nvSpPr>
        <p:spPr>
          <a:xfrm>
            <a:off x="3229456" y="2739438"/>
            <a:ext cx="137537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Slánuimhreacha</a:t>
            </a:r>
            <a:r>
              <a:rPr dirty="0" smtClean="0"/>
              <a:t> </a:t>
            </a:r>
          </a:p>
          <a:p>
            <a:pPr lvl="0" algn="ctr"/>
            <a:r>
              <a:rPr lang="en-IE" sz="2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 Math"/>
              </a:rPr>
              <a:t>ℤ</a:t>
            </a:r>
            <a:endParaRPr lang="ga-IE" sz="2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-6640"/>
            <a:ext cx="9144000" cy="661495"/>
          </a:xfrm>
        </p:spPr>
        <p:txBody>
          <a:bodyPr>
            <a:normAutofit fontScale="90000"/>
          </a:bodyPr>
          <a:lstStyle/>
          <a:p>
            <a:pPr algn="l"/>
            <a:r>
              <a:rPr dirty="0" smtClean="0"/>
              <a:t>                       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IE" sz="2800" dirty="0" smtClean="0"/>
              <a:t>Léaráid Venn agus </a:t>
            </a:r>
            <a:r>
              <a:rPr lang="en-IE" sz="2800" dirty="0" err="1" smtClean="0"/>
              <a:t>Uimhirlíne</a:t>
            </a:r>
            <a:r>
              <a:rPr lang="en-IE" sz="2800" dirty="0" smtClean="0"/>
              <a:t>                  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mbria Math"/>
              </a:rPr>
              <a:t>ℕ,</a:t>
            </a:r>
            <a:r>
              <a:rPr dirty="0" smtClean="0"/>
              <a:t> 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mbria Math"/>
              </a:rPr>
              <a:t>ℤ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agus ℚ.</a:t>
            </a:r>
            <a:r>
              <a:rPr dirty="0"/>
              <a:t/>
            </a:r>
            <a:br>
              <a:rPr dirty="0"/>
            </a:br>
            <a:endParaRPr lang="ga-IE" sz="32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3958" y="3717841"/>
            <a:ext cx="7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400" dirty="0" smtClean="0">
                <a:latin typeface="Cambria Math"/>
              </a:rPr>
              <a:t>ℤ\</a:t>
            </a:r>
            <a:r>
              <a:rPr lang="en-IE" sz="2400" dirty="0" smtClean="0">
                <a:solidFill>
                  <a:schemeClr val="accent5">
                    <a:lumMod val="75000"/>
                  </a:schemeClr>
                </a:solidFill>
                <a:latin typeface="Cambria Math"/>
              </a:rPr>
              <a:t>ℕ</a:t>
            </a:r>
            <a:endParaRPr lang="ga-IE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1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8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8" grpId="0" animBg="1"/>
      <p:bldP spid="149" grpId="0" animBg="1"/>
      <p:bldP spid="150" grpId="0" animBg="1"/>
      <p:bldP spid="151" grpId="0" animBg="1"/>
      <p:bldP spid="153" grpId="0" animBg="1"/>
      <p:bldP spid="146" grpId="0" animBg="1"/>
      <p:bldP spid="57" grpId="0" animBg="1"/>
      <p:bldP spid="6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140"/>
          <p:cNvSpPr/>
          <p:nvPr/>
        </p:nvSpPr>
        <p:spPr>
          <a:xfrm>
            <a:off x="2036986" y="2790508"/>
            <a:ext cx="6581681" cy="272631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3839965" y="3127541"/>
            <a:ext cx="4542286" cy="21045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43061" y="3118951"/>
            <a:ext cx="4546904" cy="211312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515403" y="2489120"/>
            <a:ext cx="2135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Cóimheasta</a:t>
            </a:r>
          </a:p>
          <a:p>
            <a:pPr lvl="0" algn="ctr"/>
            <a:r>
              <a:rPr lang="en-IE" sz="3000" dirty="0">
                <a:solidFill>
                  <a:schemeClr val="tx2"/>
                </a:solidFill>
                <a:latin typeface="Calibri" panose="020F0502020204030204" pitchFamily="34" charset="0"/>
              </a:rPr>
              <a:t>ℚ</a:t>
            </a:r>
            <a:endParaRPr lang="ga-IE" sz="3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049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/>
          <p:cNvSpPr/>
          <p:nvPr/>
        </p:nvSpPr>
        <p:spPr>
          <a:xfrm>
            <a:off x="82811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53492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7801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/>
          <p:cNvSpPr/>
          <p:nvPr/>
        </p:nvSpPr>
        <p:spPr>
          <a:xfrm>
            <a:off x="78881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/>
          <p:cNvSpPr/>
          <p:nvPr/>
        </p:nvSpPr>
        <p:spPr>
          <a:xfrm>
            <a:off x="66066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/>
          <p:cNvSpPr/>
          <p:nvPr/>
        </p:nvSpPr>
        <p:spPr>
          <a:xfrm>
            <a:off x="82828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/>
          <p:cNvSpPr/>
          <p:nvPr/>
        </p:nvSpPr>
        <p:spPr>
          <a:xfrm>
            <a:off x="40836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49502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62202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/>
          <p:cNvSpPr/>
          <p:nvPr/>
        </p:nvSpPr>
        <p:spPr>
          <a:xfrm>
            <a:off x="70321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/>
          <p:cNvSpPr/>
          <p:nvPr/>
        </p:nvSpPr>
        <p:spPr>
          <a:xfrm>
            <a:off x="74552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/>
          <p:cNvSpPr/>
          <p:nvPr/>
        </p:nvSpPr>
        <p:spPr>
          <a:xfrm>
            <a:off x="51026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/>
          <p:cNvSpPr/>
          <p:nvPr/>
        </p:nvSpPr>
        <p:spPr>
          <a:xfrm>
            <a:off x="55016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/>
          <p:cNvSpPr/>
          <p:nvPr/>
        </p:nvSpPr>
        <p:spPr>
          <a:xfrm>
            <a:off x="59325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/>
          <p:cNvSpPr/>
          <p:nvPr/>
        </p:nvSpPr>
        <p:spPr>
          <a:xfrm>
            <a:off x="63726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/>
          <p:cNvSpPr/>
          <p:nvPr/>
        </p:nvSpPr>
        <p:spPr>
          <a:xfrm>
            <a:off x="67573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4" name="Oval 83"/>
          <p:cNvSpPr/>
          <p:nvPr/>
        </p:nvSpPr>
        <p:spPr>
          <a:xfrm>
            <a:off x="71845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/>
          <p:cNvSpPr/>
          <p:nvPr/>
        </p:nvSpPr>
        <p:spPr>
          <a:xfrm>
            <a:off x="76076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/>
          <p:cNvSpPr/>
          <p:nvPr/>
        </p:nvSpPr>
        <p:spPr>
          <a:xfrm>
            <a:off x="80405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Oval 107"/>
          <p:cNvSpPr/>
          <p:nvPr/>
        </p:nvSpPr>
        <p:spPr>
          <a:xfrm>
            <a:off x="52550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Oval 108"/>
          <p:cNvSpPr/>
          <p:nvPr/>
        </p:nvSpPr>
        <p:spPr>
          <a:xfrm>
            <a:off x="56540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/>
          <p:cNvSpPr/>
          <p:nvPr/>
        </p:nvSpPr>
        <p:spPr>
          <a:xfrm>
            <a:off x="60849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Oval 110"/>
          <p:cNvSpPr/>
          <p:nvPr/>
        </p:nvSpPr>
        <p:spPr>
          <a:xfrm>
            <a:off x="65250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2" name="Oval 111"/>
          <p:cNvSpPr/>
          <p:nvPr/>
        </p:nvSpPr>
        <p:spPr>
          <a:xfrm>
            <a:off x="69097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/>
          <p:cNvSpPr/>
          <p:nvPr/>
        </p:nvSpPr>
        <p:spPr>
          <a:xfrm>
            <a:off x="73369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/>
          <p:cNvSpPr/>
          <p:nvPr/>
        </p:nvSpPr>
        <p:spPr>
          <a:xfrm>
            <a:off x="77600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/>
          <p:cNvSpPr/>
          <p:nvPr/>
        </p:nvSpPr>
        <p:spPr>
          <a:xfrm>
            <a:off x="81929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/>
          <p:cNvSpPr/>
          <p:nvPr/>
        </p:nvSpPr>
        <p:spPr>
          <a:xfrm>
            <a:off x="11517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24074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/>
          <p:cNvSpPr/>
          <p:nvPr/>
        </p:nvSpPr>
        <p:spPr>
          <a:xfrm>
            <a:off x="10576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/>
          <p:cNvSpPr/>
          <p:nvPr/>
        </p:nvSpPr>
        <p:spPr>
          <a:xfrm>
            <a:off x="18874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>
            <a:off x="49520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>
            <a:off x="53509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/>
          <p:cNvSpPr/>
          <p:nvPr/>
        </p:nvSpPr>
        <p:spPr>
          <a:xfrm>
            <a:off x="5781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/>
          <p:cNvSpPr/>
          <p:nvPr/>
        </p:nvSpPr>
        <p:spPr>
          <a:xfrm>
            <a:off x="62219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/>
          <p:cNvSpPr/>
          <p:nvPr/>
        </p:nvSpPr>
        <p:spPr>
          <a:xfrm>
            <a:off x="70338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/>
          <p:cNvSpPr/>
          <p:nvPr/>
        </p:nvSpPr>
        <p:spPr>
          <a:xfrm>
            <a:off x="74569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/>
          <p:cNvSpPr/>
          <p:nvPr/>
        </p:nvSpPr>
        <p:spPr>
          <a:xfrm>
            <a:off x="78898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/>
          <p:cNvSpPr/>
          <p:nvPr/>
        </p:nvSpPr>
        <p:spPr>
          <a:xfrm>
            <a:off x="7528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15826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20227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28346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/>
          <p:cNvSpPr/>
          <p:nvPr/>
        </p:nvSpPr>
        <p:spPr>
          <a:xfrm>
            <a:off x="32577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/>
          <p:cNvSpPr/>
          <p:nvPr/>
        </p:nvSpPr>
        <p:spPr>
          <a:xfrm>
            <a:off x="36906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Oval 76"/>
          <p:cNvSpPr/>
          <p:nvPr/>
        </p:nvSpPr>
        <p:spPr>
          <a:xfrm>
            <a:off x="45268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/>
          <p:cNvSpPr/>
          <p:nvPr/>
        </p:nvSpPr>
        <p:spPr>
          <a:xfrm>
            <a:off x="3354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/>
          <p:nvPr/>
        </p:nvSpPr>
        <p:spPr>
          <a:xfrm>
            <a:off x="51044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/>
          <p:cNvSpPr/>
          <p:nvPr/>
        </p:nvSpPr>
        <p:spPr>
          <a:xfrm>
            <a:off x="55033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0" name="Oval 89"/>
          <p:cNvSpPr/>
          <p:nvPr/>
        </p:nvSpPr>
        <p:spPr>
          <a:xfrm>
            <a:off x="5934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/>
          <p:cNvSpPr/>
          <p:nvPr/>
        </p:nvSpPr>
        <p:spPr>
          <a:xfrm>
            <a:off x="63743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/>
          <p:cNvSpPr/>
          <p:nvPr/>
        </p:nvSpPr>
        <p:spPr>
          <a:xfrm>
            <a:off x="67590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Oval 92"/>
          <p:cNvSpPr/>
          <p:nvPr/>
        </p:nvSpPr>
        <p:spPr>
          <a:xfrm>
            <a:off x="71862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/>
          <p:cNvSpPr/>
          <p:nvPr/>
        </p:nvSpPr>
        <p:spPr>
          <a:xfrm>
            <a:off x="76093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/>
          <p:cNvSpPr/>
          <p:nvPr/>
        </p:nvSpPr>
        <p:spPr>
          <a:xfrm>
            <a:off x="80422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/>
          <p:cNvSpPr/>
          <p:nvPr/>
        </p:nvSpPr>
        <p:spPr>
          <a:xfrm>
            <a:off x="9052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/>
          <p:cNvSpPr/>
          <p:nvPr/>
        </p:nvSpPr>
        <p:spPr>
          <a:xfrm>
            <a:off x="13041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/>
          <p:cNvSpPr/>
          <p:nvPr/>
        </p:nvSpPr>
        <p:spPr>
          <a:xfrm>
            <a:off x="17350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>
            <a:off x="21751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/>
          <p:cNvSpPr/>
          <p:nvPr/>
        </p:nvSpPr>
        <p:spPr>
          <a:xfrm>
            <a:off x="2559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/>
          <p:cNvSpPr/>
          <p:nvPr/>
        </p:nvSpPr>
        <p:spPr>
          <a:xfrm>
            <a:off x="29870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/>
          <p:cNvSpPr/>
          <p:nvPr/>
        </p:nvSpPr>
        <p:spPr>
          <a:xfrm>
            <a:off x="34101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/>
          <p:cNvSpPr/>
          <p:nvPr/>
        </p:nvSpPr>
        <p:spPr>
          <a:xfrm>
            <a:off x="38430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/>
          <p:cNvSpPr/>
          <p:nvPr/>
        </p:nvSpPr>
        <p:spPr>
          <a:xfrm>
            <a:off x="42360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/>
          <p:cNvSpPr/>
          <p:nvPr/>
        </p:nvSpPr>
        <p:spPr>
          <a:xfrm>
            <a:off x="46792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/>
          <p:cNvSpPr/>
          <p:nvPr/>
        </p:nvSpPr>
        <p:spPr>
          <a:xfrm>
            <a:off x="4878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/>
          <p:cNvSpPr/>
          <p:nvPr/>
        </p:nvSpPr>
        <p:spPr>
          <a:xfrm>
            <a:off x="52568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Oval 117"/>
          <p:cNvSpPr/>
          <p:nvPr/>
        </p:nvSpPr>
        <p:spPr>
          <a:xfrm>
            <a:off x="56557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/>
          <p:cNvSpPr/>
          <p:nvPr/>
        </p:nvSpPr>
        <p:spPr>
          <a:xfrm>
            <a:off x="60866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/>
          <p:cNvSpPr/>
          <p:nvPr/>
        </p:nvSpPr>
        <p:spPr>
          <a:xfrm>
            <a:off x="65267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/>
          <p:cNvSpPr/>
          <p:nvPr/>
        </p:nvSpPr>
        <p:spPr>
          <a:xfrm>
            <a:off x="69114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Oval 121"/>
          <p:cNvSpPr/>
          <p:nvPr/>
        </p:nvSpPr>
        <p:spPr>
          <a:xfrm>
            <a:off x="73386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/>
          <p:cNvSpPr/>
          <p:nvPr/>
        </p:nvSpPr>
        <p:spPr>
          <a:xfrm>
            <a:off x="77617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/>
          <p:cNvSpPr/>
          <p:nvPr/>
        </p:nvSpPr>
        <p:spPr>
          <a:xfrm>
            <a:off x="81946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/>
          <p:cNvSpPr/>
          <p:nvPr/>
        </p:nvSpPr>
        <p:spPr>
          <a:xfrm>
            <a:off x="16618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/>
          <p:cNvSpPr/>
          <p:nvPr/>
        </p:nvSpPr>
        <p:spPr>
          <a:xfrm>
            <a:off x="14565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/>
          <p:cNvSpPr/>
          <p:nvPr/>
        </p:nvSpPr>
        <p:spPr>
          <a:xfrm>
            <a:off x="23275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/>
          <p:cNvSpPr/>
          <p:nvPr/>
        </p:nvSpPr>
        <p:spPr>
          <a:xfrm>
            <a:off x="2712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/>
          <p:cNvSpPr/>
          <p:nvPr/>
        </p:nvSpPr>
        <p:spPr>
          <a:xfrm>
            <a:off x="31394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3" name="Oval 132"/>
          <p:cNvSpPr/>
          <p:nvPr/>
        </p:nvSpPr>
        <p:spPr>
          <a:xfrm>
            <a:off x="35625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Oval 133"/>
          <p:cNvSpPr/>
          <p:nvPr/>
        </p:nvSpPr>
        <p:spPr>
          <a:xfrm>
            <a:off x="3995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Oval 134"/>
          <p:cNvSpPr/>
          <p:nvPr/>
        </p:nvSpPr>
        <p:spPr>
          <a:xfrm>
            <a:off x="43884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Oval 135"/>
          <p:cNvSpPr/>
          <p:nvPr/>
        </p:nvSpPr>
        <p:spPr>
          <a:xfrm>
            <a:off x="48316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Oval 136"/>
          <p:cNvSpPr/>
          <p:nvPr/>
        </p:nvSpPr>
        <p:spPr>
          <a:xfrm>
            <a:off x="6402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872435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/>
          <p:cNvSpPr/>
          <p:nvPr/>
        </p:nvSpPr>
        <p:spPr>
          <a:xfrm>
            <a:off x="87260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7" name="Oval 86"/>
          <p:cNvSpPr/>
          <p:nvPr/>
        </p:nvSpPr>
        <p:spPr>
          <a:xfrm>
            <a:off x="84335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/>
          <p:cNvSpPr/>
          <p:nvPr/>
        </p:nvSpPr>
        <p:spPr>
          <a:xfrm>
            <a:off x="85859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/>
          <p:cNvSpPr/>
          <p:nvPr/>
        </p:nvSpPr>
        <p:spPr>
          <a:xfrm>
            <a:off x="84352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/>
          <p:cNvSpPr/>
          <p:nvPr/>
        </p:nvSpPr>
        <p:spPr>
          <a:xfrm>
            <a:off x="85876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4940132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5339070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769954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/>
          <p:cNvSpPr/>
          <p:nvPr/>
        </p:nvSpPr>
        <p:spPr>
          <a:xfrm>
            <a:off x="6210094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Oval 30"/>
          <p:cNvSpPr/>
          <p:nvPr/>
        </p:nvSpPr>
        <p:spPr>
          <a:xfrm>
            <a:off x="6594755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Oval 31"/>
          <p:cNvSpPr/>
          <p:nvPr/>
        </p:nvSpPr>
        <p:spPr>
          <a:xfrm>
            <a:off x="7021982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Oval 32"/>
          <p:cNvSpPr/>
          <p:nvPr/>
        </p:nvSpPr>
        <p:spPr>
          <a:xfrm>
            <a:off x="7445051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7877986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Oval 34"/>
          <p:cNvSpPr/>
          <p:nvPr/>
        </p:nvSpPr>
        <p:spPr>
          <a:xfrm>
            <a:off x="8270950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Oval 35"/>
          <p:cNvSpPr/>
          <p:nvPr/>
        </p:nvSpPr>
        <p:spPr>
          <a:xfrm>
            <a:off x="8714190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Oval 36"/>
          <p:cNvSpPr/>
          <p:nvPr/>
        </p:nvSpPr>
        <p:spPr>
          <a:xfrm>
            <a:off x="740931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Oval 37"/>
          <p:cNvSpPr/>
          <p:nvPr/>
        </p:nvSpPr>
        <p:spPr>
          <a:xfrm>
            <a:off x="1139869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Oval 38"/>
          <p:cNvSpPr/>
          <p:nvPr/>
        </p:nvSpPr>
        <p:spPr>
          <a:xfrm>
            <a:off x="1570753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Oval 39"/>
          <p:cNvSpPr/>
          <p:nvPr/>
        </p:nvSpPr>
        <p:spPr>
          <a:xfrm>
            <a:off x="2010893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Oval 40"/>
          <p:cNvSpPr/>
          <p:nvPr/>
        </p:nvSpPr>
        <p:spPr>
          <a:xfrm>
            <a:off x="2395554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Oval 41"/>
          <p:cNvSpPr/>
          <p:nvPr/>
        </p:nvSpPr>
        <p:spPr>
          <a:xfrm>
            <a:off x="2822781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Oval 42"/>
          <p:cNvSpPr/>
          <p:nvPr/>
        </p:nvSpPr>
        <p:spPr>
          <a:xfrm>
            <a:off x="3245850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Oval 43"/>
          <p:cNvSpPr/>
          <p:nvPr/>
        </p:nvSpPr>
        <p:spPr>
          <a:xfrm>
            <a:off x="3678785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Oval 44"/>
          <p:cNvSpPr/>
          <p:nvPr/>
        </p:nvSpPr>
        <p:spPr>
          <a:xfrm>
            <a:off x="4071749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Oval 45"/>
          <p:cNvSpPr/>
          <p:nvPr/>
        </p:nvSpPr>
        <p:spPr>
          <a:xfrm>
            <a:off x="4514989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Oval 46"/>
          <p:cNvSpPr/>
          <p:nvPr/>
        </p:nvSpPr>
        <p:spPr>
          <a:xfrm>
            <a:off x="323528" y="141485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0" y="-6640"/>
            <a:ext cx="9144000" cy="661495"/>
          </a:xfrm>
        </p:spPr>
        <p:txBody>
          <a:bodyPr>
            <a:normAutofit fontScale="90000"/>
          </a:bodyPr>
          <a:lstStyle/>
          <a:p>
            <a:pPr algn="l"/>
            <a:r>
              <a:rPr dirty="0" smtClean="0"/>
              <a:t>                       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IE" sz="2800" dirty="0" smtClean="0"/>
              <a:t>Léaráid Venn agus </a:t>
            </a:r>
            <a:r>
              <a:rPr lang="en-IE" sz="2800" dirty="0" err="1" smtClean="0"/>
              <a:t>Uimhirlíne</a:t>
            </a:r>
            <a:r>
              <a:rPr lang="en-IE" sz="2800" dirty="0" smtClean="0"/>
              <a:t>                  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mbria Math"/>
              </a:rPr>
              <a:t>ℕ,</a:t>
            </a:r>
            <a:r>
              <a:rPr dirty="0" smtClean="0"/>
              <a:t> 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mbria Math"/>
              </a:rPr>
              <a:t>ℤ</a:t>
            </a:r>
            <a:r>
              <a:rPr lang="en-IE" sz="3200" b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agus ℚ.</a:t>
            </a:r>
            <a:r>
              <a:rPr dirty="0"/>
              <a:t/>
            </a:r>
            <a:br>
              <a:rPr dirty="0"/>
            </a:br>
            <a:endParaRPr lang="ga-IE" sz="3200" dirty="0">
              <a:effectLst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546186" y="3504783"/>
            <a:ext cx="75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2400" dirty="0" smtClean="0">
                <a:latin typeface="Calibri" panose="020F0502020204030204" pitchFamily="34" charset="0"/>
              </a:rPr>
              <a:t>ℚ</a:t>
            </a:r>
            <a:r>
              <a:rPr lang="en-IE" sz="2400" dirty="0" smtClean="0">
                <a:latin typeface="Cambria Math"/>
              </a:rPr>
              <a:t>\ℤ</a:t>
            </a:r>
            <a:endParaRPr lang="ga-IE" sz="2400" dirty="0"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dirty="0" err="1" smtClean="0"/>
                <a:t>Lch</a:t>
              </a:r>
              <a:r>
                <a:rPr dirty="0" smtClean="0"/>
                <a:t> 23</a:t>
              </a:r>
              <a:endParaRPr lang="ga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58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3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3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52" grpId="0" animBg="1"/>
      <p:bldP spid="52" grpId="0" animBg="1"/>
      <p:bldP spid="56" grpId="0" animBg="1"/>
      <p:bldP spid="49" grpId="0" animBg="1"/>
      <p:bldP spid="50" grpId="0" animBg="1"/>
      <p:bldP spid="55" grpId="0" animBg="1"/>
      <p:bldP spid="62" grpId="0" animBg="1"/>
      <p:bldP spid="66" grpId="0" animBg="1"/>
      <p:bldP spid="76" grpId="0" animBg="1"/>
      <p:bldP spid="48" grpId="0" animBg="1"/>
      <p:bldP spid="51" grpId="0" animBg="1"/>
      <p:bldP spid="53" grpId="0" animBg="1"/>
      <p:bldP spid="54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69" grpId="0" animBg="1"/>
      <p:bldP spid="72" grpId="0" animBg="1"/>
      <p:bldP spid="127" grpId="0" animBg="1"/>
      <p:bldP spid="129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8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6" grpId="0" animBg="1"/>
      <p:bldP spid="128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57" grpId="0" animBg="1"/>
      <p:bldP spid="67" grpId="0" animBg="1"/>
      <p:bldP spid="87" grpId="0" animBg="1"/>
      <p:bldP spid="116" grpId="0" animBg="1"/>
      <p:bldP spid="96" grpId="0" animBg="1"/>
      <p:bldP spid="1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39" grpId="0"/>
      <p:bldP spid="13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140"/>
          <p:cNvSpPr/>
          <p:nvPr/>
        </p:nvSpPr>
        <p:spPr>
          <a:xfrm>
            <a:off x="2036986" y="2790508"/>
            <a:ext cx="6581681" cy="272631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43061" y="3118951"/>
            <a:ext cx="4546904" cy="211312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dirty="0" err="1" smtClean="0"/>
                <a:t>Lch</a:t>
              </a:r>
              <a:r>
                <a:rPr dirty="0" smtClean="0"/>
                <a:t> 23</a:t>
              </a:r>
              <a:endParaRPr lang="ga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515403" y="2489120"/>
            <a:ext cx="2135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Cóimheasta</a:t>
            </a:r>
          </a:p>
          <a:p>
            <a:pPr lvl="0" algn="ctr"/>
            <a:r>
              <a:rPr lang="en-IE" sz="3000" dirty="0">
                <a:solidFill>
                  <a:schemeClr val="tx2"/>
                </a:solidFill>
                <a:latin typeface="Calibri" panose="020F0502020204030204" pitchFamily="34" charset="0"/>
              </a:rPr>
              <a:t>ℚ</a:t>
            </a:r>
            <a:endParaRPr lang="ga-IE" sz="3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049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/>
          <p:cNvSpPr/>
          <p:nvPr/>
        </p:nvSpPr>
        <p:spPr>
          <a:xfrm>
            <a:off x="82811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53492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7801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/>
          <p:cNvSpPr/>
          <p:nvPr/>
        </p:nvSpPr>
        <p:spPr>
          <a:xfrm>
            <a:off x="78881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/>
          <p:cNvSpPr/>
          <p:nvPr/>
        </p:nvSpPr>
        <p:spPr>
          <a:xfrm>
            <a:off x="66066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/>
          <p:cNvSpPr/>
          <p:nvPr/>
        </p:nvSpPr>
        <p:spPr>
          <a:xfrm>
            <a:off x="82828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/>
          <p:cNvSpPr/>
          <p:nvPr/>
        </p:nvSpPr>
        <p:spPr>
          <a:xfrm>
            <a:off x="40836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49502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62202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/>
          <p:cNvSpPr/>
          <p:nvPr/>
        </p:nvSpPr>
        <p:spPr>
          <a:xfrm>
            <a:off x="70321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/>
          <p:cNvSpPr/>
          <p:nvPr/>
        </p:nvSpPr>
        <p:spPr>
          <a:xfrm>
            <a:off x="74552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/>
          <p:cNvSpPr/>
          <p:nvPr/>
        </p:nvSpPr>
        <p:spPr>
          <a:xfrm>
            <a:off x="51026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/>
          <p:cNvSpPr/>
          <p:nvPr/>
        </p:nvSpPr>
        <p:spPr>
          <a:xfrm>
            <a:off x="55016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/>
          <p:cNvSpPr/>
          <p:nvPr/>
        </p:nvSpPr>
        <p:spPr>
          <a:xfrm>
            <a:off x="59325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/>
          <p:cNvSpPr/>
          <p:nvPr/>
        </p:nvSpPr>
        <p:spPr>
          <a:xfrm>
            <a:off x="63726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/>
          <p:cNvSpPr/>
          <p:nvPr/>
        </p:nvSpPr>
        <p:spPr>
          <a:xfrm>
            <a:off x="67573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4" name="Oval 83"/>
          <p:cNvSpPr/>
          <p:nvPr/>
        </p:nvSpPr>
        <p:spPr>
          <a:xfrm>
            <a:off x="71845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/>
          <p:cNvSpPr/>
          <p:nvPr/>
        </p:nvSpPr>
        <p:spPr>
          <a:xfrm>
            <a:off x="76076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/>
          <p:cNvSpPr/>
          <p:nvPr/>
        </p:nvSpPr>
        <p:spPr>
          <a:xfrm>
            <a:off x="80405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Oval 107"/>
          <p:cNvSpPr/>
          <p:nvPr/>
        </p:nvSpPr>
        <p:spPr>
          <a:xfrm>
            <a:off x="52550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Oval 108"/>
          <p:cNvSpPr/>
          <p:nvPr/>
        </p:nvSpPr>
        <p:spPr>
          <a:xfrm>
            <a:off x="56540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/>
          <p:cNvSpPr/>
          <p:nvPr/>
        </p:nvSpPr>
        <p:spPr>
          <a:xfrm>
            <a:off x="60849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Oval 110"/>
          <p:cNvSpPr/>
          <p:nvPr/>
        </p:nvSpPr>
        <p:spPr>
          <a:xfrm>
            <a:off x="65250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2" name="Oval 111"/>
          <p:cNvSpPr/>
          <p:nvPr/>
        </p:nvSpPr>
        <p:spPr>
          <a:xfrm>
            <a:off x="69097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/>
          <p:cNvSpPr/>
          <p:nvPr/>
        </p:nvSpPr>
        <p:spPr>
          <a:xfrm>
            <a:off x="73369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/>
          <p:cNvSpPr/>
          <p:nvPr/>
        </p:nvSpPr>
        <p:spPr>
          <a:xfrm>
            <a:off x="77600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/>
          <p:cNvSpPr/>
          <p:nvPr/>
        </p:nvSpPr>
        <p:spPr>
          <a:xfrm>
            <a:off x="81929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/>
          <p:cNvSpPr/>
          <p:nvPr/>
        </p:nvSpPr>
        <p:spPr>
          <a:xfrm>
            <a:off x="11517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24074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/>
          <p:cNvSpPr/>
          <p:nvPr/>
        </p:nvSpPr>
        <p:spPr>
          <a:xfrm>
            <a:off x="10576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/>
          <p:cNvSpPr/>
          <p:nvPr/>
        </p:nvSpPr>
        <p:spPr>
          <a:xfrm>
            <a:off x="18874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>
            <a:off x="49520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>
            <a:off x="53509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/>
          <p:cNvSpPr/>
          <p:nvPr/>
        </p:nvSpPr>
        <p:spPr>
          <a:xfrm>
            <a:off x="5781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/>
          <p:cNvSpPr/>
          <p:nvPr/>
        </p:nvSpPr>
        <p:spPr>
          <a:xfrm>
            <a:off x="62219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/>
          <p:cNvSpPr/>
          <p:nvPr/>
        </p:nvSpPr>
        <p:spPr>
          <a:xfrm>
            <a:off x="70338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/>
          <p:cNvSpPr/>
          <p:nvPr/>
        </p:nvSpPr>
        <p:spPr>
          <a:xfrm>
            <a:off x="74569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/>
          <p:cNvSpPr/>
          <p:nvPr/>
        </p:nvSpPr>
        <p:spPr>
          <a:xfrm>
            <a:off x="78898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/>
          <p:cNvSpPr/>
          <p:nvPr/>
        </p:nvSpPr>
        <p:spPr>
          <a:xfrm>
            <a:off x="7528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15826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20227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28346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/>
          <p:cNvSpPr/>
          <p:nvPr/>
        </p:nvSpPr>
        <p:spPr>
          <a:xfrm>
            <a:off x="32577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/>
          <p:cNvSpPr/>
          <p:nvPr/>
        </p:nvSpPr>
        <p:spPr>
          <a:xfrm>
            <a:off x="36906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Oval 76"/>
          <p:cNvSpPr/>
          <p:nvPr/>
        </p:nvSpPr>
        <p:spPr>
          <a:xfrm>
            <a:off x="45268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/>
          <p:cNvSpPr/>
          <p:nvPr/>
        </p:nvSpPr>
        <p:spPr>
          <a:xfrm>
            <a:off x="3354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/>
          <p:nvPr/>
        </p:nvSpPr>
        <p:spPr>
          <a:xfrm>
            <a:off x="51044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/>
          <p:cNvSpPr/>
          <p:nvPr/>
        </p:nvSpPr>
        <p:spPr>
          <a:xfrm>
            <a:off x="55033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0" name="Oval 89"/>
          <p:cNvSpPr/>
          <p:nvPr/>
        </p:nvSpPr>
        <p:spPr>
          <a:xfrm>
            <a:off x="5934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/>
          <p:cNvSpPr/>
          <p:nvPr/>
        </p:nvSpPr>
        <p:spPr>
          <a:xfrm>
            <a:off x="63743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/>
          <p:cNvSpPr/>
          <p:nvPr/>
        </p:nvSpPr>
        <p:spPr>
          <a:xfrm>
            <a:off x="67590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Oval 92"/>
          <p:cNvSpPr/>
          <p:nvPr/>
        </p:nvSpPr>
        <p:spPr>
          <a:xfrm>
            <a:off x="71862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/>
          <p:cNvSpPr/>
          <p:nvPr/>
        </p:nvSpPr>
        <p:spPr>
          <a:xfrm>
            <a:off x="76093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/>
          <p:cNvSpPr/>
          <p:nvPr/>
        </p:nvSpPr>
        <p:spPr>
          <a:xfrm>
            <a:off x="80422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/>
          <p:cNvSpPr/>
          <p:nvPr/>
        </p:nvSpPr>
        <p:spPr>
          <a:xfrm>
            <a:off x="9052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/>
          <p:cNvSpPr/>
          <p:nvPr/>
        </p:nvSpPr>
        <p:spPr>
          <a:xfrm>
            <a:off x="13041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/>
          <p:cNvSpPr/>
          <p:nvPr/>
        </p:nvSpPr>
        <p:spPr>
          <a:xfrm>
            <a:off x="17350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>
            <a:off x="21751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/>
          <p:cNvSpPr/>
          <p:nvPr/>
        </p:nvSpPr>
        <p:spPr>
          <a:xfrm>
            <a:off x="2559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/>
          <p:cNvSpPr/>
          <p:nvPr/>
        </p:nvSpPr>
        <p:spPr>
          <a:xfrm>
            <a:off x="29870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/>
          <p:cNvSpPr/>
          <p:nvPr/>
        </p:nvSpPr>
        <p:spPr>
          <a:xfrm>
            <a:off x="34101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/>
          <p:cNvSpPr/>
          <p:nvPr/>
        </p:nvSpPr>
        <p:spPr>
          <a:xfrm>
            <a:off x="38430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/>
          <p:cNvSpPr/>
          <p:nvPr/>
        </p:nvSpPr>
        <p:spPr>
          <a:xfrm>
            <a:off x="42360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/>
          <p:cNvSpPr/>
          <p:nvPr/>
        </p:nvSpPr>
        <p:spPr>
          <a:xfrm>
            <a:off x="46792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/>
          <p:cNvSpPr/>
          <p:nvPr/>
        </p:nvSpPr>
        <p:spPr>
          <a:xfrm>
            <a:off x="4878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/>
          <p:cNvSpPr/>
          <p:nvPr/>
        </p:nvSpPr>
        <p:spPr>
          <a:xfrm>
            <a:off x="52568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Oval 117"/>
          <p:cNvSpPr/>
          <p:nvPr/>
        </p:nvSpPr>
        <p:spPr>
          <a:xfrm>
            <a:off x="56557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/>
          <p:cNvSpPr/>
          <p:nvPr/>
        </p:nvSpPr>
        <p:spPr>
          <a:xfrm>
            <a:off x="60866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/>
          <p:cNvSpPr/>
          <p:nvPr/>
        </p:nvSpPr>
        <p:spPr>
          <a:xfrm>
            <a:off x="65267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/>
          <p:cNvSpPr/>
          <p:nvPr/>
        </p:nvSpPr>
        <p:spPr>
          <a:xfrm>
            <a:off x="69114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Oval 121"/>
          <p:cNvSpPr/>
          <p:nvPr/>
        </p:nvSpPr>
        <p:spPr>
          <a:xfrm>
            <a:off x="73386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/>
          <p:cNvSpPr/>
          <p:nvPr/>
        </p:nvSpPr>
        <p:spPr>
          <a:xfrm>
            <a:off x="77617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/>
          <p:cNvSpPr/>
          <p:nvPr/>
        </p:nvSpPr>
        <p:spPr>
          <a:xfrm>
            <a:off x="81946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/>
          <p:cNvSpPr/>
          <p:nvPr/>
        </p:nvSpPr>
        <p:spPr>
          <a:xfrm>
            <a:off x="16618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/>
          <p:cNvSpPr/>
          <p:nvPr/>
        </p:nvSpPr>
        <p:spPr>
          <a:xfrm>
            <a:off x="14565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/>
          <p:cNvSpPr/>
          <p:nvPr/>
        </p:nvSpPr>
        <p:spPr>
          <a:xfrm>
            <a:off x="23275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/>
          <p:cNvSpPr/>
          <p:nvPr/>
        </p:nvSpPr>
        <p:spPr>
          <a:xfrm>
            <a:off x="2712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/>
          <p:cNvSpPr/>
          <p:nvPr/>
        </p:nvSpPr>
        <p:spPr>
          <a:xfrm>
            <a:off x="31394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3" name="Oval 132"/>
          <p:cNvSpPr/>
          <p:nvPr/>
        </p:nvSpPr>
        <p:spPr>
          <a:xfrm>
            <a:off x="35625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Oval 133"/>
          <p:cNvSpPr/>
          <p:nvPr/>
        </p:nvSpPr>
        <p:spPr>
          <a:xfrm>
            <a:off x="3995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Oval 134"/>
          <p:cNvSpPr/>
          <p:nvPr/>
        </p:nvSpPr>
        <p:spPr>
          <a:xfrm>
            <a:off x="43884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Oval 135"/>
          <p:cNvSpPr/>
          <p:nvPr/>
        </p:nvSpPr>
        <p:spPr>
          <a:xfrm>
            <a:off x="48316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Oval 136"/>
          <p:cNvSpPr/>
          <p:nvPr/>
        </p:nvSpPr>
        <p:spPr>
          <a:xfrm>
            <a:off x="6402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872435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/>
          <p:cNvSpPr/>
          <p:nvPr/>
        </p:nvSpPr>
        <p:spPr>
          <a:xfrm>
            <a:off x="87260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7" name="Oval 86"/>
          <p:cNvSpPr/>
          <p:nvPr/>
        </p:nvSpPr>
        <p:spPr>
          <a:xfrm>
            <a:off x="84335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/>
          <p:cNvSpPr/>
          <p:nvPr/>
        </p:nvSpPr>
        <p:spPr>
          <a:xfrm>
            <a:off x="85859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/>
          <p:cNvSpPr/>
          <p:nvPr/>
        </p:nvSpPr>
        <p:spPr>
          <a:xfrm>
            <a:off x="84352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/>
          <p:cNvSpPr/>
          <p:nvPr/>
        </p:nvSpPr>
        <p:spPr>
          <a:xfrm>
            <a:off x="85876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68" y="1355577"/>
            <a:ext cx="2915057" cy="685896"/>
          </a:xfrm>
          <a:prstGeom prst="rect">
            <a:avLst/>
          </a:prstGeom>
        </p:spPr>
      </p:pic>
      <p:cxnSp>
        <p:nvCxnSpPr>
          <p:cNvPr id="158" name="Straight Connector 157"/>
          <p:cNvCxnSpPr/>
          <p:nvPr/>
        </p:nvCxnSpPr>
        <p:spPr bwMode="auto">
          <a:xfrm>
            <a:off x="4760851" y="1514989"/>
            <a:ext cx="0" cy="72000"/>
          </a:xfrm>
          <a:prstGeom prst="line">
            <a:avLst/>
          </a:prstGeom>
          <a:solidFill>
            <a:schemeClr val="hlink">
              <a:alpha val="64999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/>
          <p:nvPr/>
        </p:nvCxnSpPr>
        <p:spPr bwMode="auto">
          <a:xfrm>
            <a:off x="5986229" y="1514989"/>
            <a:ext cx="0" cy="72000"/>
          </a:xfrm>
          <a:prstGeom prst="line">
            <a:avLst/>
          </a:prstGeom>
          <a:solidFill>
            <a:schemeClr val="hlink">
              <a:alpha val="64999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Oval 144"/>
          <p:cNvSpPr/>
          <p:nvPr/>
        </p:nvSpPr>
        <p:spPr>
          <a:xfrm>
            <a:off x="46792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Oval 147"/>
          <p:cNvSpPr/>
          <p:nvPr/>
        </p:nvSpPr>
        <p:spPr>
          <a:xfrm>
            <a:off x="588161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84920" y="721321"/>
                <a:ext cx="394659" cy="668516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920" y="721321"/>
                <a:ext cx="394659" cy="6685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5807581" y="715037"/>
                <a:ext cx="394659" cy="674800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581" y="715037"/>
                <a:ext cx="394659" cy="6748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/>
          <p:cNvSpPr/>
          <p:nvPr/>
        </p:nvSpPr>
        <p:spPr>
          <a:xfrm>
            <a:off x="529611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/>
          <p:cNvSpPr/>
          <p:nvPr/>
        </p:nvSpPr>
        <p:spPr>
          <a:xfrm>
            <a:off x="6498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5201768" y="722410"/>
                <a:ext cx="394659" cy="667427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768" y="722410"/>
                <a:ext cx="394659" cy="66742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6424429" y="721321"/>
                <a:ext cx="394659" cy="668516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429" y="721321"/>
                <a:ext cx="394659" cy="6685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Oval 154"/>
          <p:cNvSpPr/>
          <p:nvPr/>
        </p:nvSpPr>
        <p:spPr>
          <a:xfrm>
            <a:off x="41460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4070638" y="721321"/>
                <a:ext cx="394659" cy="668516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38" y="721321"/>
                <a:ext cx="394659" cy="6685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5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5" grpId="0" animBg="1"/>
      <p:bldP spid="148" grpId="0" animBg="1"/>
      <p:bldP spid="8" grpId="0"/>
      <p:bldP spid="149" grpId="0"/>
      <p:bldP spid="150" grpId="0" animBg="1"/>
      <p:bldP spid="151" grpId="0" animBg="1"/>
      <p:bldP spid="153" grpId="0"/>
      <p:bldP spid="154" grpId="0"/>
      <p:bldP spid="155" grpId="0" animBg="1"/>
      <p:bldP spid="1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140"/>
          <p:cNvSpPr/>
          <p:nvPr/>
        </p:nvSpPr>
        <p:spPr>
          <a:xfrm>
            <a:off x="2036986" y="2790508"/>
            <a:ext cx="6581681" cy="272631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43061" y="3118951"/>
            <a:ext cx="4546904" cy="211312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dirty="0" err="1" smtClean="0"/>
                <a:t>Lch</a:t>
              </a:r>
              <a:r>
                <a:rPr dirty="0" smtClean="0"/>
                <a:t> 23</a:t>
              </a:r>
              <a:endParaRPr lang="ga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577803" y="2489120"/>
            <a:ext cx="2073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Cóimheasta</a:t>
            </a:r>
          </a:p>
          <a:p>
            <a:pPr lvl="0" algn="ctr"/>
            <a:r>
              <a:rPr lang="en-IE" sz="3000" dirty="0">
                <a:solidFill>
                  <a:schemeClr val="tx2"/>
                </a:solidFill>
                <a:latin typeface="Calibri" panose="020F0502020204030204" pitchFamily="34" charset="0"/>
              </a:rPr>
              <a:t>ℚ</a:t>
            </a:r>
            <a:endParaRPr lang="ga-IE" sz="3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049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/>
          <p:cNvSpPr/>
          <p:nvPr/>
        </p:nvSpPr>
        <p:spPr>
          <a:xfrm>
            <a:off x="82811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53492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7801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/>
          <p:cNvSpPr/>
          <p:nvPr/>
        </p:nvSpPr>
        <p:spPr>
          <a:xfrm>
            <a:off x="78881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/>
          <p:cNvSpPr/>
          <p:nvPr/>
        </p:nvSpPr>
        <p:spPr>
          <a:xfrm>
            <a:off x="66066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/>
          <p:cNvSpPr/>
          <p:nvPr/>
        </p:nvSpPr>
        <p:spPr>
          <a:xfrm>
            <a:off x="82828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/>
          <p:cNvSpPr/>
          <p:nvPr/>
        </p:nvSpPr>
        <p:spPr>
          <a:xfrm>
            <a:off x="40836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49502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62202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/>
          <p:cNvSpPr/>
          <p:nvPr/>
        </p:nvSpPr>
        <p:spPr>
          <a:xfrm>
            <a:off x="70321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/>
          <p:cNvSpPr/>
          <p:nvPr/>
        </p:nvSpPr>
        <p:spPr>
          <a:xfrm>
            <a:off x="74552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/>
          <p:cNvSpPr/>
          <p:nvPr/>
        </p:nvSpPr>
        <p:spPr>
          <a:xfrm>
            <a:off x="51026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/>
          <p:cNvSpPr/>
          <p:nvPr/>
        </p:nvSpPr>
        <p:spPr>
          <a:xfrm>
            <a:off x="55016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/>
          <p:cNvSpPr/>
          <p:nvPr/>
        </p:nvSpPr>
        <p:spPr>
          <a:xfrm>
            <a:off x="59325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/>
          <p:cNvSpPr/>
          <p:nvPr/>
        </p:nvSpPr>
        <p:spPr>
          <a:xfrm>
            <a:off x="63726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/>
          <p:cNvSpPr/>
          <p:nvPr/>
        </p:nvSpPr>
        <p:spPr>
          <a:xfrm>
            <a:off x="67573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4" name="Oval 83"/>
          <p:cNvSpPr/>
          <p:nvPr/>
        </p:nvSpPr>
        <p:spPr>
          <a:xfrm>
            <a:off x="71845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/>
          <p:cNvSpPr/>
          <p:nvPr/>
        </p:nvSpPr>
        <p:spPr>
          <a:xfrm>
            <a:off x="76076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/>
          <p:cNvSpPr/>
          <p:nvPr/>
        </p:nvSpPr>
        <p:spPr>
          <a:xfrm>
            <a:off x="80405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Oval 107"/>
          <p:cNvSpPr/>
          <p:nvPr/>
        </p:nvSpPr>
        <p:spPr>
          <a:xfrm>
            <a:off x="52550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Oval 108"/>
          <p:cNvSpPr/>
          <p:nvPr/>
        </p:nvSpPr>
        <p:spPr>
          <a:xfrm>
            <a:off x="56540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/>
          <p:cNvSpPr/>
          <p:nvPr/>
        </p:nvSpPr>
        <p:spPr>
          <a:xfrm>
            <a:off x="60849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Oval 110"/>
          <p:cNvSpPr/>
          <p:nvPr/>
        </p:nvSpPr>
        <p:spPr>
          <a:xfrm>
            <a:off x="65250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2" name="Oval 111"/>
          <p:cNvSpPr/>
          <p:nvPr/>
        </p:nvSpPr>
        <p:spPr>
          <a:xfrm>
            <a:off x="69097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/>
          <p:cNvSpPr/>
          <p:nvPr/>
        </p:nvSpPr>
        <p:spPr>
          <a:xfrm>
            <a:off x="73369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/>
          <p:cNvSpPr/>
          <p:nvPr/>
        </p:nvSpPr>
        <p:spPr>
          <a:xfrm>
            <a:off x="77600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/>
          <p:cNvSpPr/>
          <p:nvPr/>
        </p:nvSpPr>
        <p:spPr>
          <a:xfrm>
            <a:off x="81929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/>
          <p:cNvSpPr/>
          <p:nvPr/>
        </p:nvSpPr>
        <p:spPr>
          <a:xfrm>
            <a:off x="11517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24074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/>
          <p:cNvSpPr/>
          <p:nvPr/>
        </p:nvSpPr>
        <p:spPr>
          <a:xfrm>
            <a:off x="10576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/>
          <p:cNvSpPr/>
          <p:nvPr/>
        </p:nvSpPr>
        <p:spPr>
          <a:xfrm>
            <a:off x="18874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>
            <a:off x="49520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>
            <a:off x="53509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/>
          <p:cNvSpPr/>
          <p:nvPr/>
        </p:nvSpPr>
        <p:spPr>
          <a:xfrm>
            <a:off x="5781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/>
          <p:cNvSpPr/>
          <p:nvPr/>
        </p:nvSpPr>
        <p:spPr>
          <a:xfrm>
            <a:off x="62219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/>
          <p:cNvSpPr/>
          <p:nvPr/>
        </p:nvSpPr>
        <p:spPr>
          <a:xfrm>
            <a:off x="70338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/>
          <p:cNvSpPr/>
          <p:nvPr/>
        </p:nvSpPr>
        <p:spPr>
          <a:xfrm>
            <a:off x="74569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/>
          <p:cNvSpPr/>
          <p:nvPr/>
        </p:nvSpPr>
        <p:spPr>
          <a:xfrm>
            <a:off x="78898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/>
          <p:cNvSpPr/>
          <p:nvPr/>
        </p:nvSpPr>
        <p:spPr>
          <a:xfrm>
            <a:off x="7528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15826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20227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28346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/>
          <p:cNvSpPr/>
          <p:nvPr/>
        </p:nvSpPr>
        <p:spPr>
          <a:xfrm>
            <a:off x="32577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/>
          <p:cNvSpPr/>
          <p:nvPr/>
        </p:nvSpPr>
        <p:spPr>
          <a:xfrm>
            <a:off x="36906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Oval 76"/>
          <p:cNvSpPr/>
          <p:nvPr/>
        </p:nvSpPr>
        <p:spPr>
          <a:xfrm>
            <a:off x="45268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/>
          <p:cNvSpPr/>
          <p:nvPr/>
        </p:nvSpPr>
        <p:spPr>
          <a:xfrm>
            <a:off x="3354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/>
          <p:nvPr/>
        </p:nvSpPr>
        <p:spPr>
          <a:xfrm>
            <a:off x="51044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/>
          <p:cNvSpPr/>
          <p:nvPr/>
        </p:nvSpPr>
        <p:spPr>
          <a:xfrm>
            <a:off x="55033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0" name="Oval 89"/>
          <p:cNvSpPr/>
          <p:nvPr/>
        </p:nvSpPr>
        <p:spPr>
          <a:xfrm>
            <a:off x="5934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/>
          <p:cNvSpPr/>
          <p:nvPr/>
        </p:nvSpPr>
        <p:spPr>
          <a:xfrm>
            <a:off x="63743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/>
          <p:cNvSpPr/>
          <p:nvPr/>
        </p:nvSpPr>
        <p:spPr>
          <a:xfrm>
            <a:off x="67590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Oval 92"/>
          <p:cNvSpPr/>
          <p:nvPr/>
        </p:nvSpPr>
        <p:spPr>
          <a:xfrm>
            <a:off x="71862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/>
          <p:cNvSpPr/>
          <p:nvPr/>
        </p:nvSpPr>
        <p:spPr>
          <a:xfrm>
            <a:off x="76093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/>
          <p:cNvSpPr/>
          <p:nvPr/>
        </p:nvSpPr>
        <p:spPr>
          <a:xfrm>
            <a:off x="80422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/>
          <p:cNvSpPr/>
          <p:nvPr/>
        </p:nvSpPr>
        <p:spPr>
          <a:xfrm>
            <a:off x="9052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/>
          <p:cNvSpPr/>
          <p:nvPr/>
        </p:nvSpPr>
        <p:spPr>
          <a:xfrm>
            <a:off x="13041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/>
          <p:cNvSpPr/>
          <p:nvPr/>
        </p:nvSpPr>
        <p:spPr>
          <a:xfrm>
            <a:off x="17350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>
            <a:off x="21751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/>
          <p:cNvSpPr/>
          <p:nvPr/>
        </p:nvSpPr>
        <p:spPr>
          <a:xfrm>
            <a:off x="2559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/>
          <p:cNvSpPr/>
          <p:nvPr/>
        </p:nvSpPr>
        <p:spPr>
          <a:xfrm>
            <a:off x="29870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/>
          <p:cNvSpPr/>
          <p:nvPr/>
        </p:nvSpPr>
        <p:spPr>
          <a:xfrm>
            <a:off x="34101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/>
          <p:cNvSpPr/>
          <p:nvPr/>
        </p:nvSpPr>
        <p:spPr>
          <a:xfrm>
            <a:off x="38430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/>
          <p:cNvSpPr/>
          <p:nvPr/>
        </p:nvSpPr>
        <p:spPr>
          <a:xfrm>
            <a:off x="42360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/>
          <p:cNvSpPr/>
          <p:nvPr/>
        </p:nvSpPr>
        <p:spPr>
          <a:xfrm>
            <a:off x="46792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/>
          <p:cNvSpPr/>
          <p:nvPr/>
        </p:nvSpPr>
        <p:spPr>
          <a:xfrm>
            <a:off x="4878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/>
          <p:cNvSpPr/>
          <p:nvPr/>
        </p:nvSpPr>
        <p:spPr>
          <a:xfrm>
            <a:off x="52568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Oval 117"/>
          <p:cNvSpPr/>
          <p:nvPr/>
        </p:nvSpPr>
        <p:spPr>
          <a:xfrm>
            <a:off x="56557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/>
          <p:cNvSpPr/>
          <p:nvPr/>
        </p:nvSpPr>
        <p:spPr>
          <a:xfrm>
            <a:off x="60866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/>
          <p:cNvSpPr/>
          <p:nvPr/>
        </p:nvSpPr>
        <p:spPr>
          <a:xfrm>
            <a:off x="65267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/>
          <p:cNvSpPr/>
          <p:nvPr/>
        </p:nvSpPr>
        <p:spPr>
          <a:xfrm>
            <a:off x="69114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Oval 121"/>
          <p:cNvSpPr/>
          <p:nvPr/>
        </p:nvSpPr>
        <p:spPr>
          <a:xfrm>
            <a:off x="73386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/>
          <p:cNvSpPr/>
          <p:nvPr/>
        </p:nvSpPr>
        <p:spPr>
          <a:xfrm>
            <a:off x="77617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/>
          <p:cNvSpPr/>
          <p:nvPr/>
        </p:nvSpPr>
        <p:spPr>
          <a:xfrm>
            <a:off x="81946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/>
          <p:cNvSpPr/>
          <p:nvPr/>
        </p:nvSpPr>
        <p:spPr>
          <a:xfrm>
            <a:off x="16618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/>
          <p:cNvSpPr/>
          <p:nvPr/>
        </p:nvSpPr>
        <p:spPr>
          <a:xfrm>
            <a:off x="14565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/>
          <p:cNvSpPr/>
          <p:nvPr/>
        </p:nvSpPr>
        <p:spPr>
          <a:xfrm>
            <a:off x="23275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/>
          <p:cNvSpPr/>
          <p:nvPr/>
        </p:nvSpPr>
        <p:spPr>
          <a:xfrm>
            <a:off x="2712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/>
          <p:cNvSpPr/>
          <p:nvPr/>
        </p:nvSpPr>
        <p:spPr>
          <a:xfrm>
            <a:off x="31394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3" name="Oval 132"/>
          <p:cNvSpPr/>
          <p:nvPr/>
        </p:nvSpPr>
        <p:spPr>
          <a:xfrm>
            <a:off x="35625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Oval 133"/>
          <p:cNvSpPr/>
          <p:nvPr/>
        </p:nvSpPr>
        <p:spPr>
          <a:xfrm>
            <a:off x="3995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Oval 134"/>
          <p:cNvSpPr/>
          <p:nvPr/>
        </p:nvSpPr>
        <p:spPr>
          <a:xfrm>
            <a:off x="43884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Oval 135"/>
          <p:cNvSpPr/>
          <p:nvPr/>
        </p:nvSpPr>
        <p:spPr>
          <a:xfrm>
            <a:off x="48316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Oval 136"/>
          <p:cNvSpPr/>
          <p:nvPr/>
        </p:nvSpPr>
        <p:spPr>
          <a:xfrm>
            <a:off x="6402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872435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/>
          <p:cNvSpPr/>
          <p:nvPr/>
        </p:nvSpPr>
        <p:spPr>
          <a:xfrm>
            <a:off x="87260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7" name="Oval 86"/>
          <p:cNvSpPr/>
          <p:nvPr/>
        </p:nvSpPr>
        <p:spPr>
          <a:xfrm>
            <a:off x="84335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/>
          <p:cNvSpPr/>
          <p:nvPr/>
        </p:nvSpPr>
        <p:spPr>
          <a:xfrm>
            <a:off x="85859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/>
          <p:cNvSpPr/>
          <p:nvPr/>
        </p:nvSpPr>
        <p:spPr>
          <a:xfrm>
            <a:off x="84352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/>
          <p:cNvSpPr/>
          <p:nvPr/>
        </p:nvSpPr>
        <p:spPr>
          <a:xfrm>
            <a:off x="85876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68" y="1355577"/>
            <a:ext cx="2915057" cy="685896"/>
          </a:xfrm>
          <a:prstGeom prst="rect">
            <a:avLst/>
          </a:prstGeom>
        </p:spPr>
      </p:pic>
      <p:sp>
        <p:nvSpPr>
          <p:cNvPr id="145" name="Oval 144"/>
          <p:cNvSpPr/>
          <p:nvPr/>
        </p:nvSpPr>
        <p:spPr>
          <a:xfrm>
            <a:off x="46792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Oval 147"/>
          <p:cNvSpPr/>
          <p:nvPr/>
        </p:nvSpPr>
        <p:spPr>
          <a:xfrm>
            <a:off x="588161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84920" y="716126"/>
                <a:ext cx="394659" cy="668516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920" y="716126"/>
                <a:ext cx="394659" cy="6685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5710759" y="716126"/>
                <a:ext cx="548548" cy="668516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59" y="716126"/>
                <a:ext cx="548548" cy="6685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/>
          <p:cNvSpPr/>
          <p:nvPr/>
        </p:nvSpPr>
        <p:spPr>
          <a:xfrm>
            <a:off x="529611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/>
          <p:cNvSpPr/>
          <p:nvPr/>
        </p:nvSpPr>
        <p:spPr>
          <a:xfrm>
            <a:off x="6498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5201768" y="716126"/>
                <a:ext cx="394659" cy="668516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768" y="716126"/>
                <a:ext cx="394659" cy="6685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6381397" y="716126"/>
                <a:ext cx="548547" cy="668516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397" y="716126"/>
                <a:ext cx="548547" cy="6685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Oval 154"/>
          <p:cNvSpPr/>
          <p:nvPr/>
        </p:nvSpPr>
        <p:spPr>
          <a:xfrm>
            <a:off x="41460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4070638" y="717215"/>
                <a:ext cx="394659" cy="667427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38" y="717215"/>
                <a:ext cx="394659" cy="66742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 137"/>
          <p:cNvSpPr/>
          <p:nvPr/>
        </p:nvSpPr>
        <p:spPr>
          <a:xfrm>
            <a:off x="4976804" y="1407596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Oval 139"/>
          <p:cNvSpPr/>
          <p:nvPr/>
        </p:nvSpPr>
        <p:spPr>
          <a:xfrm>
            <a:off x="6179152" y="1407596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4895954" y="718113"/>
                <a:ext cx="394659" cy="666529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954" y="718113"/>
                <a:ext cx="394659" cy="66652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6061579" y="716126"/>
                <a:ext cx="548548" cy="668516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579" y="716126"/>
                <a:ext cx="548548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Oval 145"/>
          <p:cNvSpPr/>
          <p:nvPr/>
        </p:nvSpPr>
        <p:spPr>
          <a:xfrm>
            <a:off x="5579138" y="1407596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5448254" y="716126"/>
                <a:ext cx="394659" cy="668516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254" y="716126"/>
                <a:ext cx="394659" cy="66851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Oval 159"/>
          <p:cNvSpPr/>
          <p:nvPr/>
        </p:nvSpPr>
        <p:spPr>
          <a:xfrm>
            <a:off x="4400022" y="1407596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4295608" y="709842"/>
                <a:ext cx="394659" cy="674800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08" y="709842"/>
                <a:ext cx="394659" cy="67480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7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5" grpId="0" animBg="1"/>
      <p:bldP spid="148" grpId="0" animBg="1"/>
      <p:bldP spid="8" grpId="0"/>
      <p:bldP spid="149" grpId="0"/>
      <p:bldP spid="150" grpId="0" animBg="1"/>
      <p:bldP spid="151" grpId="0" animBg="1"/>
      <p:bldP spid="153" grpId="0"/>
      <p:bldP spid="154" grpId="0"/>
      <p:bldP spid="155" grpId="0" animBg="1"/>
      <p:bldP spid="156" grpId="0"/>
      <p:bldP spid="138" grpId="0" animBg="1"/>
      <p:bldP spid="140" grpId="0" animBg="1"/>
      <p:bldP spid="143" grpId="0"/>
      <p:bldP spid="144" grpId="0"/>
      <p:bldP spid="146" grpId="0" animBg="1"/>
      <p:bldP spid="158" grpId="0"/>
      <p:bldP spid="160" grpId="0" animBg="1"/>
      <p:bldP spid="1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140"/>
          <p:cNvSpPr/>
          <p:nvPr/>
        </p:nvSpPr>
        <p:spPr>
          <a:xfrm>
            <a:off x="2036986" y="2790508"/>
            <a:ext cx="6581681" cy="272631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43061" y="3118951"/>
            <a:ext cx="4546904" cy="211312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dirty="0" err="1" smtClean="0"/>
                <a:t>Lch</a:t>
              </a:r>
              <a:r>
                <a:rPr dirty="0" smtClean="0"/>
                <a:t> 23</a:t>
              </a:r>
              <a:endParaRPr lang="ga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425403" y="2489120"/>
            <a:ext cx="2225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Cóimheasta</a:t>
            </a:r>
          </a:p>
          <a:p>
            <a:pPr lvl="0" algn="ctr"/>
            <a:r>
              <a:rPr lang="en-IE" sz="3000" dirty="0">
                <a:solidFill>
                  <a:schemeClr val="tx2"/>
                </a:solidFill>
                <a:latin typeface="Calibri" panose="020F0502020204030204" pitchFamily="34" charset="0"/>
              </a:rPr>
              <a:t>ℚ</a:t>
            </a:r>
            <a:endParaRPr lang="ga-IE" sz="3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049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/>
          <p:cNvSpPr/>
          <p:nvPr/>
        </p:nvSpPr>
        <p:spPr>
          <a:xfrm>
            <a:off x="82811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53492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7801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/>
          <p:cNvSpPr/>
          <p:nvPr/>
        </p:nvSpPr>
        <p:spPr>
          <a:xfrm>
            <a:off x="78881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/>
          <p:cNvSpPr/>
          <p:nvPr/>
        </p:nvSpPr>
        <p:spPr>
          <a:xfrm>
            <a:off x="66066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/>
          <p:cNvSpPr/>
          <p:nvPr/>
        </p:nvSpPr>
        <p:spPr>
          <a:xfrm>
            <a:off x="82828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/>
          <p:cNvSpPr/>
          <p:nvPr/>
        </p:nvSpPr>
        <p:spPr>
          <a:xfrm>
            <a:off x="40836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49502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62202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/>
          <p:cNvSpPr/>
          <p:nvPr/>
        </p:nvSpPr>
        <p:spPr>
          <a:xfrm>
            <a:off x="70321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/>
          <p:cNvSpPr/>
          <p:nvPr/>
        </p:nvSpPr>
        <p:spPr>
          <a:xfrm>
            <a:off x="74552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/>
          <p:cNvSpPr/>
          <p:nvPr/>
        </p:nvSpPr>
        <p:spPr>
          <a:xfrm>
            <a:off x="51026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/>
          <p:cNvSpPr/>
          <p:nvPr/>
        </p:nvSpPr>
        <p:spPr>
          <a:xfrm>
            <a:off x="55016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/>
          <p:cNvSpPr/>
          <p:nvPr/>
        </p:nvSpPr>
        <p:spPr>
          <a:xfrm>
            <a:off x="59325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/>
          <p:cNvSpPr/>
          <p:nvPr/>
        </p:nvSpPr>
        <p:spPr>
          <a:xfrm>
            <a:off x="63726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/>
          <p:cNvSpPr/>
          <p:nvPr/>
        </p:nvSpPr>
        <p:spPr>
          <a:xfrm>
            <a:off x="67573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4" name="Oval 83"/>
          <p:cNvSpPr/>
          <p:nvPr/>
        </p:nvSpPr>
        <p:spPr>
          <a:xfrm>
            <a:off x="71845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/>
          <p:cNvSpPr/>
          <p:nvPr/>
        </p:nvSpPr>
        <p:spPr>
          <a:xfrm>
            <a:off x="76076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/>
          <p:cNvSpPr/>
          <p:nvPr/>
        </p:nvSpPr>
        <p:spPr>
          <a:xfrm>
            <a:off x="80405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Oval 107"/>
          <p:cNvSpPr/>
          <p:nvPr/>
        </p:nvSpPr>
        <p:spPr>
          <a:xfrm>
            <a:off x="52550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Oval 108"/>
          <p:cNvSpPr/>
          <p:nvPr/>
        </p:nvSpPr>
        <p:spPr>
          <a:xfrm>
            <a:off x="56540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/>
          <p:cNvSpPr/>
          <p:nvPr/>
        </p:nvSpPr>
        <p:spPr>
          <a:xfrm>
            <a:off x="60849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Oval 110"/>
          <p:cNvSpPr/>
          <p:nvPr/>
        </p:nvSpPr>
        <p:spPr>
          <a:xfrm>
            <a:off x="65250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2" name="Oval 111"/>
          <p:cNvSpPr/>
          <p:nvPr/>
        </p:nvSpPr>
        <p:spPr>
          <a:xfrm>
            <a:off x="69097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/>
          <p:cNvSpPr/>
          <p:nvPr/>
        </p:nvSpPr>
        <p:spPr>
          <a:xfrm>
            <a:off x="73369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/>
          <p:cNvSpPr/>
          <p:nvPr/>
        </p:nvSpPr>
        <p:spPr>
          <a:xfrm>
            <a:off x="77600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/>
          <p:cNvSpPr/>
          <p:nvPr/>
        </p:nvSpPr>
        <p:spPr>
          <a:xfrm>
            <a:off x="81929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/>
          <p:cNvSpPr/>
          <p:nvPr/>
        </p:nvSpPr>
        <p:spPr>
          <a:xfrm>
            <a:off x="11517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24074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/>
          <p:cNvSpPr/>
          <p:nvPr/>
        </p:nvSpPr>
        <p:spPr>
          <a:xfrm>
            <a:off x="10576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/>
          <p:cNvSpPr/>
          <p:nvPr/>
        </p:nvSpPr>
        <p:spPr>
          <a:xfrm>
            <a:off x="18874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>
            <a:off x="49520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>
            <a:off x="53509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/>
          <p:cNvSpPr/>
          <p:nvPr/>
        </p:nvSpPr>
        <p:spPr>
          <a:xfrm>
            <a:off x="5781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/>
          <p:cNvSpPr/>
          <p:nvPr/>
        </p:nvSpPr>
        <p:spPr>
          <a:xfrm>
            <a:off x="62219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/>
          <p:cNvSpPr/>
          <p:nvPr/>
        </p:nvSpPr>
        <p:spPr>
          <a:xfrm>
            <a:off x="70338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/>
          <p:cNvSpPr/>
          <p:nvPr/>
        </p:nvSpPr>
        <p:spPr>
          <a:xfrm>
            <a:off x="74569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/>
          <p:cNvSpPr/>
          <p:nvPr/>
        </p:nvSpPr>
        <p:spPr>
          <a:xfrm>
            <a:off x="78898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/>
          <p:cNvSpPr/>
          <p:nvPr/>
        </p:nvSpPr>
        <p:spPr>
          <a:xfrm>
            <a:off x="7528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15826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20227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28346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/>
          <p:cNvSpPr/>
          <p:nvPr/>
        </p:nvSpPr>
        <p:spPr>
          <a:xfrm>
            <a:off x="32577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/>
          <p:cNvSpPr/>
          <p:nvPr/>
        </p:nvSpPr>
        <p:spPr>
          <a:xfrm>
            <a:off x="36906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Oval 76"/>
          <p:cNvSpPr/>
          <p:nvPr/>
        </p:nvSpPr>
        <p:spPr>
          <a:xfrm>
            <a:off x="45268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/>
          <p:cNvSpPr/>
          <p:nvPr/>
        </p:nvSpPr>
        <p:spPr>
          <a:xfrm>
            <a:off x="3354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/>
          <p:nvPr/>
        </p:nvSpPr>
        <p:spPr>
          <a:xfrm>
            <a:off x="51044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/>
          <p:cNvSpPr/>
          <p:nvPr/>
        </p:nvSpPr>
        <p:spPr>
          <a:xfrm>
            <a:off x="55033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0" name="Oval 89"/>
          <p:cNvSpPr/>
          <p:nvPr/>
        </p:nvSpPr>
        <p:spPr>
          <a:xfrm>
            <a:off x="5934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/>
          <p:cNvSpPr/>
          <p:nvPr/>
        </p:nvSpPr>
        <p:spPr>
          <a:xfrm>
            <a:off x="63743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/>
          <p:cNvSpPr/>
          <p:nvPr/>
        </p:nvSpPr>
        <p:spPr>
          <a:xfrm>
            <a:off x="67590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Oval 92"/>
          <p:cNvSpPr/>
          <p:nvPr/>
        </p:nvSpPr>
        <p:spPr>
          <a:xfrm>
            <a:off x="71862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/>
          <p:cNvSpPr/>
          <p:nvPr/>
        </p:nvSpPr>
        <p:spPr>
          <a:xfrm>
            <a:off x="76093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/>
          <p:cNvSpPr/>
          <p:nvPr/>
        </p:nvSpPr>
        <p:spPr>
          <a:xfrm>
            <a:off x="80422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/>
          <p:cNvSpPr/>
          <p:nvPr/>
        </p:nvSpPr>
        <p:spPr>
          <a:xfrm>
            <a:off x="9052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/>
          <p:cNvSpPr/>
          <p:nvPr/>
        </p:nvSpPr>
        <p:spPr>
          <a:xfrm>
            <a:off x="13041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/>
          <p:cNvSpPr/>
          <p:nvPr/>
        </p:nvSpPr>
        <p:spPr>
          <a:xfrm>
            <a:off x="17350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>
            <a:off x="21751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/>
          <p:cNvSpPr/>
          <p:nvPr/>
        </p:nvSpPr>
        <p:spPr>
          <a:xfrm>
            <a:off x="2559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/>
          <p:cNvSpPr/>
          <p:nvPr/>
        </p:nvSpPr>
        <p:spPr>
          <a:xfrm>
            <a:off x="29870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/>
          <p:cNvSpPr/>
          <p:nvPr/>
        </p:nvSpPr>
        <p:spPr>
          <a:xfrm>
            <a:off x="34101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/>
          <p:cNvSpPr/>
          <p:nvPr/>
        </p:nvSpPr>
        <p:spPr>
          <a:xfrm>
            <a:off x="38430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/>
          <p:cNvSpPr/>
          <p:nvPr/>
        </p:nvSpPr>
        <p:spPr>
          <a:xfrm>
            <a:off x="42360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/>
          <p:cNvSpPr/>
          <p:nvPr/>
        </p:nvSpPr>
        <p:spPr>
          <a:xfrm>
            <a:off x="46792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/>
          <p:cNvSpPr/>
          <p:nvPr/>
        </p:nvSpPr>
        <p:spPr>
          <a:xfrm>
            <a:off x="4878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/>
          <p:cNvSpPr/>
          <p:nvPr/>
        </p:nvSpPr>
        <p:spPr>
          <a:xfrm>
            <a:off x="52568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Oval 117"/>
          <p:cNvSpPr/>
          <p:nvPr/>
        </p:nvSpPr>
        <p:spPr>
          <a:xfrm>
            <a:off x="56557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/>
          <p:cNvSpPr/>
          <p:nvPr/>
        </p:nvSpPr>
        <p:spPr>
          <a:xfrm>
            <a:off x="60866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/>
          <p:cNvSpPr/>
          <p:nvPr/>
        </p:nvSpPr>
        <p:spPr>
          <a:xfrm>
            <a:off x="65267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/>
          <p:cNvSpPr/>
          <p:nvPr/>
        </p:nvSpPr>
        <p:spPr>
          <a:xfrm>
            <a:off x="69114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Oval 121"/>
          <p:cNvSpPr/>
          <p:nvPr/>
        </p:nvSpPr>
        <p:spPr>
          <a:xfrm>
            <a:off x="73386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/>
          <p:cNvSpPr/>
          <p:nvPr/>
        </p:nvSpPr>
        <p:spPr>
          <a:xfrm>
            <a:off x="77617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/>
          <p:cNvSpPr/>
          <p:nvPr/>
        </p:nvSpPr>
        <p:spPr>
          <a:xfrm>
            <a:off x="81946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/>
          <p:cNvSpPr/>
          <p:nvPr/>
        </p:nvSpPr>
        <p:spPr>
          <a:xfrm>
            <a:off x="16618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/>
          <p:cNvSpPr/>
          <p:nvPr/>
        </p:nvSpPr>
        <p:spPr>
          <a:xfrm>
            <a:off x="14565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/>
          <p:cNvSpPr/>
          <p:nvPr/>
        </p:nvSpPr>
        <p:spPr>
          <a:xfrm>
            <a:off x="23275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/>
          <p:cNvSpPr/>
          <p:nvPr/>
        </p:nvSpPr>
        <p:spPr>
          <a:xfrm>
            <a:off x="2712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/>
          <p:cNvSpPr/>
          <p:nvPr/>
        </p:nvSpPr>
        <p:spPr>
          <a:xfrm>
            <a:off x="31394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3" name="Oval 132"/>
          <p:cNvSpPr/>
          <p:nvPr/>
        </p:nvSpPr>
        <p:spPr>
          <a:xfrm>
            <a:off x="35625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Oval 133"/>
          <p:cNvSpPr/>
          <p:nvPr/>
        </p:nvSpPr>
        <p:spPr>
          <a:xfrm>
            <a:off x="3995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Oval 134"/>
          <p:cNvSpPr/>
          <p:nvPr/>
        </p:nvSpPr>
        <p:spPr>
          <a:xfrm>
            <a:off x="43884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Oval 135"/>
          <p:cNvSpPr/>
          <p:nvPr/>
        </p:nvSpPr>
        <p:spPr>
          <a:xfrm>
            <a:off x="48316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Oval 136"/>
          <p:cNvSpPr/>
          <p:nvPr/>
        </p:nvSpPr>
        <p:spPr>
          <a:xfrm>
            <a:off x="6402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872435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/>
          <p:cNvSpPr/>
          <p:nvPr/>
        </p:nvSpPr>
        <p:spPr>
          <a:xfrm>
            <a:off x="87260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7" name="Oval 86"/>
          <p:cNvSpPr/>
          <p:nvPr/>
        </p:nvSpPr>
        <p:spPr>
          <a:xfrm>
            <a:off x="84335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/>
          <p:cNvSpPr/>
          <p:nvPr/>
        </p:nvSpPr>
        <p:spPr>
          <a:xfrm>
            <a:off x="85859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/>
          <p:cNvSpPr/>
          <p:nvPr/>
        </p:nvSpPr>
        <p:spPr>
          <a:xfrm>
            <a:off x="84352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sp>
        <p:nvSpPr>
          <p:cNvPr id="125" name="Oval 124"/>
          <p:cNvSpPr/>
          <p:nvPr/>
        </p:nvSpPr>
        <p:spPr>
          <a:xfrm>
            <a:off x="85876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/>
        </p:blipFill>
        <p:spPr>
          <a:xfrm>
            <a:off x="3908087" y="1352672"/>
            <a:ext cx="2988000" cy="668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68" y="1355577"/>
            <a:ext cx="2915057" cy="685896"/>
          </a:xfrm>
          <a:prstGeom prst="rect">
            <a:avLst/>
          </a:prstGeom>
        </p:spPr>
      </p:pic>
      <p:cxnSp>
        <p:nvCxnSpPr>
          <p:cNvPr id="144" name="Straight Connector 143"/>
          <p:cNvCxnSpPr/>
          <p:nvPr/>
        </p:nvCxnSpPr>
        <p:spPr bwMode="auto">
          <a:xfrm>
            <a:off x="5402464" y="1504850"/>
            <a:ext cx="0" cy="72000"/>
          </a:xfrm>
          <a:prstGeom prst="line">
            <a:avLst/>
          </a:prstGeom>
          <a:solidFill>
            <a:schemeClr val="hlink">
              <a:alpha val="64999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Oval 144"/>
          <p:cNvSpPr/>
          <p:nvPr/>
        </p:nvSpPr>
        <p:spPr>
          <a:xfrm>
            <a:off x="4797220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Oval 147"/>
          <p:cNvSpPr/>
          <p:nvPr/>
        </p:nvSpPr>
        <p:spPr>
          <a:xfrm>
            <a:off x="5864995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98567" y="656900"/>
                <a:ext cx="394659" cy="668516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67" y="656900"/>
                <a:ext cx="394659" cy="6685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Oval 149"/>
          <p:cNvSpPr/>
          <p:nvPr/>
        </p:nvSpPr>
        <p:spPr>
          <a:xfrm>
            <a:off x="5304072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/>
          <p:cNvSpPr/>
          <p:nvPr/>
        </p:nvSpPr>
        <p:spPr>
          <a:xfrm>
            <a:off x="6452171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6313641" y="656900"/>
                <a:ext cx="394659" cy="668516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641" y="656900"/>
                <a:ext cx="394659" cy="6685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Oval 154"/>
          <p:cNvSpPr/>
          <p:nvPr/>
        </p:nvSpPr>
        <p:spPr>
          <a:xfrm>
            <a:off x="4254704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4151243" y="656900"/>
                <a:ext cx="394659" cy="667427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43" y="656900"/>
                <a:ext cx="394659" cy="6674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5762857" y="656900"/>
                <a:ext cx="394659" cy="666529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857" y="656900"/>
                <a:ext cx="394659" cy="66652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4684937" y="656900"/>
                <a:ext cx="394659" cy="674800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937" y="656900"/>
                <a:ext cx="394659" cy="6748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9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5" grpId="0" animBg="1"/>
      <p:bldP spid="148" grpId="0" animBg="1"/>
      <p:bldP spid="8" grpId="0"/>
      <p:bldP spid="150" grpId="0" animBg="1"/>
      <p:bldP spid="151" grpId="0" animBg="1"/>
      <p:bldP spid="153" grpId="0"/>
      <p:bldP spid="155" grpId="0" animBg="1"/>
      <p:bldP spid="156" grpId="0"/>
      <p:bldP spid="143" grpId="0"/>
      <p:bldP spid="1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140"/>
          <p:cNvSpPr/>
          <p:nvPr/>
        </p:nvSpPr>
        <p:spPr>
          <a:xfrm>
            <a:off x="2036986" y="2790508"/>
            <a:ext cx="6581681" cy="272631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43061" y="3118951"/>
            <a:ext cx="4546904" cy="211312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dirty="0" err="1" smtClean="0"/>
                <a:t>Lch</a:t>
              </a:r>
              <a:r>
                <a:rPr dirty="0" smtClean="0"/>
                <a:t> 23</a:t>
              </a:r>
              <a:endParaRPr lang="ga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515403" y="2489120"/>
            <a:ext cx="2135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Cóimheasta</a:t>
            </a:r>
          </a:p>
          <a:p>
            <a:pPr lvl="0" algn="ctr"/>
            <a:r>
              <a:rPr lang="en-IE" sz="3000" dirty="0">
                <a:solidFill>
                  <a:schemeClr val="tx2"/>
                </a:solidFill>
                <a:latin typeface="Calibri" panose="020F0502020204030204" pitchFamily="34" charset="0"/>
              </a:rPr>
              <a:t>ℚ</a:t>
            </a:r>
            <a:endParaRPr lang="ga-IE" sz="3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049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811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492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801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8881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6066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2828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40836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502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2202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0321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4552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1026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5016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59325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63726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67573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1845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6076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80405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2550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6540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0849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5250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9097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3369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7600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1929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1517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24074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10576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/>
          <p:cNvSpPr/>
          <p:nvPr/>
        </p:nvSpPr>
        <p:spPr>
          <a:xfrm>
            <a:off x="18874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>
            <a:off x="49520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3509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781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2219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0338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4569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8898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528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15826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20227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28346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2577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6906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5268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354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/>
          <p:nvPr/>
        </p:nvSpPr>
        <p:spPr>
          <a:xfrm>
            <a:off x="51044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5033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5934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63743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67590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71862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6093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80422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9052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/>
          <p:cNvSpPr/>
          <p:nvPr/>
        </p:nvSpPr>
        <p:spPr>
          <a:xfrm>
            <a:off x="13041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/>
          <p:cNvSpPr/>
          <p:nvPr/>
        </p:nvSpPr>
        <p:spPr>
          <a:xfrm>
            <a:off x="17350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>
            <a:off x="21751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559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9870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4101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38430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2360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46792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878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/>
          <p:cNvSpPr/>
          <p:nvPr/>
        </p:nvSpPr>
        <p:spPr>
          <a:xfrm>
            <a:off x="52568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6557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0866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5267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9114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3386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7617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81946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6618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/>
          <p:cNvSpPr/>
          <p:nvPr/>
        </p:nvSpPr>
        <p:spPr>
          <a:xfrm>
            <a:off x="14565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/>
          <p:cNvSpPr/>
          <p:nvPr/>
        </p:nvSpPr>
        <p:spPr>
          <a:xfrm>
            <a:off x="23275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712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31394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35625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995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43884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8316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402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872435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87260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84335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85859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sp>
        <p:nvSpPr>
          <p:cNvPr id="96" name="Oval 95"/>
          <p:cNvSpPr/>
          <p:nvPr/>
        </p:nvSpPr>
        <p:spPr>
          <a:xfrm>
            <a:off x="84352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85876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/>
        </p:blipFill>
        <p:spPr>
          <a:xfrm>
            <a:off x="3908087" y="1352672"/>
            <a:ext cx="2988000" cy="668303"/>
          </a:xfrm>
          <a:prstGeom prst="rect">
            <a:avLst/>
          </a:prstGeom>
        </p:spPr>
      </p:pic>
      <p:sp>
        <p:nvSpPr>
          <p:cNvPr id="145" name="Oval 144"/>
          <p:cNvSpPr/>
          <p:nvPr/>
        </p:nvSpPr>
        <p:spPr>
          <a:xfrm>
            <a:off x="4797220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5864995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15173" y="652897"/>
                <a:ext cx="548547" cy="670633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173" y="652897"/>
                <a:ext cx="548547" cy="6706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4886550" y="652897"/>
                <a:ext cx="548547" cy="668516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550" y="652897"/>
                <a:ext cx="548547" cy="6685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Straight Connector 166"/>
          <p:cNvCxnSpPr/>
          <p:nvPr/>
        </p:nvCxnSpPr>
        <p:spPr bwMode="auto">
          <a:xfrm>
            <a:off x="5394072" y="1491202"/>
            <a:ext cx="0" cy="72000"/>
          </a:xfrm>
          <a:prstGeom prst="line">
            <a:avLst/>
          </a:prstGeom>
          <a:solidFill>
            <a:schemeClr val="hlink">
              <a:alpha val="64999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Oval 149"/>
          <p:cNvSpPr/>
          <p:nvPr/>
        </p:nvSpPr>
        <p:spPr>
          <a:xfrm>
            <a:off x="5304072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452171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6259049" y="652897"/>
                <a:ext cx="548547" cy="668516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049" y="652897"/>
                <a:ext cx="548547" cy="6685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Oval 154"/>
          <p:cNvSpPr/>
          <p:nvPr/>
        </p:nvSpPr>
        <p:spPr>
          <a:xfrm>
            <a:off x="4254704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4151243" y="652897"/>
                <a:ext cx="394659" cy="670633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43" y="652897"/>
                <a:ext cx="394659" cy="6706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 137"/>
          <p:cNvSpPr/>
          <p:nvPr/>
        </p:nvSpPr>
        <p:spPr>
          <a:xfrm>
            <a:off x="5075244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Oval 139"/>
          <p:cNvSpPr/>
          <p:nvPr/>
        </p:nvSpPr>
        <p:spPr>
          <a:xfrm>
            <a:off x="6171793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5653673" y="652897"/>
                <a:ext cx="548547" cy="670633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673" y="652897"/>
                <a:ext cx="548547" cy="6706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5411227" y="652897"/>
                <a:ext cx="548547" cy="668516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𝟏𝟑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27" y="652897"/>
                <a:ext cx="548547" cy="6685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Oval 145"/>
          <p:cNvSpPr/>
          <p:nvPr/>
        </p:nvSpPr>
        <p:spPr>
          <a:xfrm>
            <a:off x="5587368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4396365" y="652897"/>
                <a:ext cx="394659" cy="670633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365" y="652897"/>
                <a:ext cx="394659" cy="6706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Oval 159"/>
          <p:cNvSpPr/>
          <p:nvPr/>
        </p:nvSpPr>
        <p:spPr>
          <a:xfrm>
            <a:off x="4526319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4583728" y="652897"/>
                <a:ext cx="548547" cy="670633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728" y="652897"/>
                <a:ext cx="548547" cy="67063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5971475" y="654489"/>
                <a:ext cx="548548" cy="676917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ga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75" y="654489"/>
                <a:ext cx="548548" cy="67691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8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9" grpId="0"/>
      <p:bldP spid="138" grpId="0" animBg="1"/>
      <p:bldP spid="140" grpId="0" animBg="1"/>
      <p:bldP spid="144" grpId="0"/>
      <p:bldP spid="146" grpId="0" animBg="1"/>
      <p:bldP spid="158" grpId="0"/>
      <p:bldP spid="160" grpId="0" animBg="1"/>
      <p:bldP spid="1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140"/>
          <p:cNvSpPr/>
          <p:nvPr/>
        </p:nvSpPr>
        <p:spPr>
          <a:xfrm>
            <a:off x="2036986" y="2790508"/>
            <a:ext cx="6581681" cy="272631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43061" y="3118951"/>
            <a:ext cx="4546904" cy="211312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dirty="0" err="1" smtClean="0"/>
                <a:t>Lch</a:t>
              </a:r>
              <a:r>
                <a:rPr lang="en-IE" dirty="0" smtClean="0"/>
                <a:t> 23</a:t>
              </a:r>
              <a:endParaRPr lang="en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487803" y="2489120"/>
            <a:ext cx="2163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0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Cóimheasta</a:t>
            </a:r>
            <a:endParaRPr lang="en-IE" sz="3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IE" sz="3000" dirty="0">
                <a:solidFill>
                  <a:schemeClr val="tx2"/>
                </a:solidFill>
                <a:latin typeface="Calibri" panose="020F0502020204030204" pitchFamily="34" charset="0"/>
                <a:ea typeface="Cambria Math"/>
              </a:rPr>
              <a:t>ℚ</a:t>
            </a:r>
            <a:endParaRPr lang="en-IE" sz="3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049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811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492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801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8881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6066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2828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40836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502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2202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0321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4552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1026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5016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59325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63726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67573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1845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6076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80405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2550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6540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0849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5250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9097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3369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7600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1929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1517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24074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10576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/>
          <p:cNvSpPr/>
          <p:nvPr/>
        </p:nvSpPr>
        <p:spPr>
          <a:xfrm>
            <a:off x="18874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>
            <a:off x="49520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3509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781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2219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0338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4569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8898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528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15826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20227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28346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2577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6906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5268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354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/>
          <p:nvPr/>
        </p:nvSpPr>
        <p:spPr>
          <a:xfrm>
            <a:off x="51044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5033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5934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63743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67590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71862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6093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80422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9052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/>
          <p:cNvSpPr/>
          <p:nvPr/>
        </p:nvSpPr>
        <p:spPr>
          <a:xfrm>
            <a:off x="13041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/>
          <p:cNvSpPr/>
          <p:nvPr/>
        </p:nvSpPr>
        <p:spPr>
          <a:xfrm>
            <a:off x="17350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>
            <a:off x="21751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559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9870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4101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38430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2360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46792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878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/>
          <p:cNvSpPr/>
          <p:nvPr/>
        </p:nvSpPr>
        <p:spPr>
          <a:xfrm>
            <a:off x="52568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6557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0866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5267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9114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3386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7617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81946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6618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/>
          <p:cNvSpPr/>
          <p:nvPr/>
        </p:nvSpPr>
        <p:spPr>
          <a:xfrm>
            <a:off x="14565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/>
          <p:cNvSpPr/>
          <p:nvPr/>
        </p:nvSpPr>
        <p:spPr>
          <a:xfrm>
            <a:off x="23275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712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31394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35625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995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43884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8316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402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872435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87260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84335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85859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84352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85876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72" y="1433693"/>
            <a:ext cx="2934110" cy="428685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/>
        </p:blipFill>
        <p:spPr>
          <a:xfrm>
            <a:off x="3908087" y="1352672"/>
            <a:ext cx="2988000" cy="668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1969" y="650547"/>
                <a:ext cx="548547" cy="670633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969" y="650547"/>
                <a:ext cx="548547" cy="6706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Straight Connector 166"/>
          <p:cNvCxnSpPr/>
          <p:nvPr/>
        </p:nvCxnSpPr>
        <p:spPr bwMode="auto">
          <a:xfrm>
            <a:off x="5394072" y="1491202"/>
            <a:ext cx="0" cy="72000"/>
          </a:xfrm>
          <a:prstGeom prst="line">
            <a:avLst/>
          </a:prstGeom>
          <a:solidFill>
            <a:schemeClr val="hlink">
              <a:alpha val="64999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Oval 149"/>
          <p:cNvSpPr/>
          <p:nvPr/>
        </p:nvSpPr>
        <p:spPr>
          <a:xfrm>
            <a:off x="5304072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452171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4254704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4151243" y="652897"/>
                <a:ext cx="394659" cy="670633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43" y="652897"/>
                <a:ext cx="394659" cy="6706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072081" y="652897"/>
                <a:ext cx="548547" cy="670633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081" y="652897"/>
                <a:ext cx="548547" cy="6706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89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156" grpId="0"/>
      <p:bldP spid="1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140"/>
          <p:cNvSpPr/>
          <p:nvPr/>
        </p:nvSpPr>
        <p:spPr>
          <a:xfrm>
            <a:off x="2036986" y="2790508"/>
            <a:ext cx="6581681" cy="272631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43061" y="3118951"/>
            <a:ext cx="4546904" cy="211312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dirty="0" err="1" smtClean="0"/>
                <a:t>Lch</a:t>
              </a:r>
              <a:r>
                <a:rPr lang="en-IE" dirty="0" smtClean="0"/>
                <a:t> 23</a:t>
              </a:r>
              <a:endParaRPr lang="en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487803" y="2489120"/>
            <a:ext cx="2163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0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Cóimheasta</a:t>
            </a:r>
            <a:endParaRPr lang="en-IE" sz="3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IE" sz="3000" dirty="0">
                <a:solidFill>
                  <a:schemeClr val="tx2"/>
                </a:solidFill>
                <a:latin typeface="Calibri" panose="020F0502020204030204" pitchFamily="34" charset="0"/>
                <a:ea typeface="Cambria Math"/>
              </a:rPr>
              <a:t>ℚ</a:t>
            </a:r>
            <a:endParaRPr lang="en-IE" sz="3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049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811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492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801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8881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6066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2828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40836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502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2202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0321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4552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1026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5016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59325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63726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67573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1845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6076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80405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2550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6540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0849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5250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9097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3369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7600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1929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1517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24074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10576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/>
          <p:cNvSpPr/>
          <p:nvPr/>
        </p:nvSpPr>
        <p:spPr>
          <a:xfrm>
            <a:off x="18874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>
            <a:off x="49520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3509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781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2219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0338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4569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8898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528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15826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20227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28346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2577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6906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5268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354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/>
          <p:nvPr/>
        </p:nvSpPr>
        <p:spPr>
          <a:xfrm>
            <a:off x="51044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5033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5934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63743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67590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71862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6093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80422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9052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/>
          <p:cNvSpPr/>
          <p:nvPr/>
        </p:nvSpPr>
        <p:spPr>
          <a:xfrm>
            <a:off x="13041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/>
          <p:cNvSpPr/>
          <p:nvPr/>
        </p:nvSpPr>
        <p:spPr>
          <a:xfrm>
            <a:off x="17350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>
            <a:off x="21751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559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9870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4101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38430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2360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46792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878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/>
          <p:cNvSpPr/>
          <p:nvPr/>
        </p:nvSpPr>
        <p:spPr>
          <a:xfrm>
            <a:off x="52568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6557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0866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5267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9114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3386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7617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81946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6618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/>
          <p:cNvSpPr/>
          <p:nvPr/>
        </p:nvSpPr>
        <p:spPr>
          <a:xfrm>
            <a:off x="14565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/>
          <p:cNvSpPr/>
          <p:nvPr/>
        </p:nvSpPr>
        <p:spPr>
          <a:xfrm>
            <a:off x="23275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712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31394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35625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995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43884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8316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402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872435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87260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84335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85859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84352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85876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72" y="1433693"/>
            <a:ext cx="2934110" cy="428685"/>
          </a:xfrm>
          <a:prstGeom prst="rect">
            <a:avLst/>
          </a:prstGeom>
        </p:spPr>
      </p:pic>
      <p:sp>
        <p:nvSpPr>
          <p:cNvPr id="145" name="Oval 144"/>
          <p:cNvSpPr/>
          <p:nvPr/>
        </p:nvSpPr>
        <p:spPr>
          <a:xfrm>
            <a:off x="4797220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5864995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1969" y="679378"/>
                <a:ext cx="548547" cy="697114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𝟑𝟐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969" y="679378"/>
                <a:ext cx="548547" cy="6971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5687555" y="679443"/>
                <a:ext cx="548547" cy="670568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𝟐𝟖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555" y="679443"/>
                <a:ext cx="548547" cy="6705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Straight Connector 166"/>
          <p:cNvCxnSpPr/>
          <p:nvPr/>
        </p:nvCxnSpPr>
        <p:spPr bwMode="auto">
          <a:xfrm>
            <a:off x="5394072" y="1491202"/>
            <a:ext cx="0" cy="72000"/>
          </a:xfrm>
          <a:prstGeom prst="line">
            <a:avLst/>
          </a:prstGeom>
          <a:solidFill>
            <a:schemeClr val="hlink">
              <a:alpha val="64999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Oval 149"/>
          <p:cNvSpPr/>
          <p:nvPr/>
        </p:nvSpPr>
        <p:spPr>
          <a:xfrm>
            <a:off x="5304072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452171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4254704" y="1401202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4151243" y="652897"/>
                <a:ext cx="548547" cy="697114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43" y="652897"/>
                <a:ext cx="548547" cy="69711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4624965" y="661448"/>
                <a:ext cx="548547" cy="697114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965" y="661448"/>
                <a:ext cx="548547" cy="6971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087321" y="652897"/>
                <a:ext cx="548547" cy="697114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𝟐𝟒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321" y="652897"/>
                <a:ext cx="548547" cy="69711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5" grpId="0" animBg="1"/>
      <p:bldP spid="148" grpId="0" animBg="1"/>
      <p:bldP spid="149" grpId="0"/>
      <p:bldP spid="1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140"/>
          <p:cNvSpPr/>
          <p:nvPr/>
        </p:nvSpPr>
        <p:spPr>
          <a:xfrm>
            <a:off x="2036986" y="2790508"/>
            <a:ext cx="6581681" cy="272631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43061" y="3118951"/>
            <a:ext cx="4546904" cy="211312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dirty="0" err="1" smtClean="0"/>
                <a:t>Lch</a:t>
              </a:r>
              <a:r>
                <a:rPr lang="en-IE" dirty="0" smtClean="0"/>
                <a:t> 23</a:t>
              </a:r>
              <a:endParaRPr lang="en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577804" y="2489120"/>
            <a:ext cx="2073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0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Cóimheasta</a:t>
            </a:r>
            <a:endParaRPr lang="en-IE" sz="3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n-IE" sz="3000" dirty="0">
                <a:solidFill>
                  <a:schemeClr val="tx2"/>
                </a:solidFill>
                <a:latin typeface="Calibri" panose="020F0502020204030204" pitchFamily="34" charset="0"/>
                <a:ea typeface="Cambria Math"/>
              </a:rPr>
              <a:t>ℚ</a:t>
            </a:r>
            <a:endParaRPr lang="en-IE" sz="3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049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82811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492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801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8881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6066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2828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40836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502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2202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0321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4552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1026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5016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59325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63726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67573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1845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6076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80405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2550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6540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0849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65250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9097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3369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7600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1929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1517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24074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10576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/>
          <p:cNvSpPr/>
          <p:nvPr/>
        </p:nvSpPr>
        <p:spPr>
          <a:xfrm>
            <a:off x="18874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>
            <a:off x="49520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3509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781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2219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0338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4569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8898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528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15826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20227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28346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2577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6906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5268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354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/>
          <p:nvPr/>
        </p:nvSpPr>
        <p:spPr>
          <a:xfrm>
            <a:off x="51044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5033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5934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63743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67590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71862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6093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80422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9052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/>
          <p:cNvSpPr/>
          <p:nvPr/>
        </p:nvSpPr>
        <p:spPr>
          <a:xfrm>
            <a:off x="13041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/>
          <p:cNvSpPr/>
          <p:nvPr/>
        </p:nvSpPr>
        <p:spPr>
          <a:xfrm>
            <a:off x="17350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>
            <a:off x="21751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559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29870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34101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38430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2360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46792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878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/>
          <p:cNvSpPr/>
          <p:nvPr/>
        </p:nvSpPr>
        <p:spPr>
          <a:xfrm>
            <a:off x="52568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6557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0866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5267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9114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3386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7617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81946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6618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/>
          <p:cNvSpPr/>
          <p:nvPr/>
        </p:nvSpPr>
        <p:spPr>
          <a:xfrm>
            <a:off x="14565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/>
          <p:cNvSpPr/>
          <p:nvPr/>
        </p:nvSpPr>
        <p:spPr>
          <a:xfrm>
            <a:off x="23275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712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31394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35625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995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43884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8316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402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872435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87260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84335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85859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84352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85876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37" y="1486850"/>
            <a:ext cx="2934110" cy="726950"/>
          </a:xfrm>
          <a:prstGeom prst="rect">
            <a:avLst/>
          </a:prstGeom>
        </p:spPr>
      </p:pic>
      <p:sp>
        <p:nvSpPr>
          <p:cNvPr id="145" name="Oval 144"/>
          <p:cNvSpPr/>
          <p:nvPr/>
        </p:nvSpPr>
        <p:spPr>
          <a:xfrm>
            <a:off x="47972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586499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1969" y="679378"/>
                <a:ext cx="548547" cy="697114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𝟑𝟐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969" y="679378"/>
                <a:ext cx="548547" cy="6971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5687555" y="679443"/>
                <a:ext cx="548547" cy="670568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𝟐𝟖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555" y="679443"/>
                <a:ext cx="548547" cy="6705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Straight Connector 166"/>
          <p:cNvCxnSpPr/>
          <p:nvPr/>
        </p:nvCxnSpPr>
        <p:spPr bwMode="auto">
          <a:xfrm>
            <a:off x="5394072" y="1414850"/>
            <a:ext cx="0" cy="72000"/>
          </a:xfrm>
          <a:prstGeom prst="line">
            <a:avLst/>
          </a:prstGeom>
          <a:solidFill>
            <a:schemeClr val="hlink">
              <a:alpha val="64999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Oval 149"/>
          <p:cNvSpPr/>
          <p:nvPr/>
        </p:nvSpPr>
        <p:spPr>
          <a:xfrm>
            <a:off x="530407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45217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42547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4151243" y="652897"/>
                <a:ext cx="548547" cy="697114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43" y="652897"/>
                <a:ext cx="548547" cy="69711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4624965" y="661448"/>
                <a:ext cx="548547" cy="697114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IE" sz="2000" b="1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965" y="661448"/>
                <a:ext cx="548547" cy="6971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087321" y="652897"/>
                <a:ext cx="548547" cy="697114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𝟐𝟒</m:t>
                          </m:r>
                        </m:num>
                        <m:den>
                          <m:r>
                            <a:rPr lang="en-IE" sz="2000" b="1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IE" sz="2000" b="1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321" y="652897"/>
                <a:ext cx="548547" cy="69711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 137"/>
          <p:cNvSpPr/>
          <p:nvPr/>
        </p:nvSpPr>
        <p:spPr>
          <a:xfrm>
            <a:off x="51709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0" name="Oval 139"/>
          <p:cNvSpPr/>
          <p:nvPr/>
        </p:nvSpPr>
        <p:spPr>
          <a:xfrm>
            <a:off x="64266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50768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4" name="Oval 143"/>
          <p:cNvSpPr/>
          <p:nvPr/>
        </p:nvSpPr>
        <p:spPr>
          <a:xfrm>
            <a:off x="59066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Oval 145"/>
          <p:cNvSpPr/>
          <p:nvPr/>
        </p:nvSpPr>
        <p:spPr>
          <a:xfrm>
            <a:off x="47720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/>
          <p:cNvSpPr/>
          <p:nvPr/>
        </p:nvSpPr>
        <p:spPr>
          <a:xfrm>
            <a:off x="5601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7" name="Oval 156"/>
          <p:cNvSpPr/>
          <p:nvPr/>
        </p:nvSpPr>
        <p:spPr>
          <a:xfrm>
            <a:off x="60419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0" name="Oval 159"/>
          <p:cNvSpPr/>
          <p:nvPr/>
        </p:nvSpPr>
        <p:spPr>
          <a:xfrm>
            <a:off x="43546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2" name="Oval 161"/>
          <p:cNvSpPr/>
          <p:nvPr/>
        </p:nvSpPr>
        <p:spPr>
          <a:xfrm>
            <a:off x="49244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3" name="Oval 162"/>
          <p:cNvSpPr/>
          <p:nvPr/>
        </p:nvSpPr>
        <p:spPr>
          <a:xfrm>
            <a:off x="53233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4" name="Oval 163"/>
          <p:cNvSpPr/>
          <p:nvPr/>
        </p:nvSpPr>
        <p:spPr>
          <a:xfrm>
            <a:off x="5754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6" name="Oval 165"/>
          <p:cNvSpPr/>
          <p:nvPr/>
        </p:nvSpPr>
        <p:spPr>
          <a:xfrm>
            <a:off x="61943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65790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45070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0" name="Oval 169"/>
          <p:cNvSpPr/>
          <p:nvPr/>
        </p:nvSpPr>
        <p:spPr>
          <a:xfrm>
            <a:off x="54757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1" name="Oval 170"/>
          <p:cNvSpPr/>
          <p:nvPr/>
        </p:nvSpPr>
        <p:spPr>
          <a:xfrm>
            <a:off x="63467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67314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6594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4" name="Oval 173"/>
          <p:cNvSpPr/>
          <p:nvPr/>
        </p:nvSpPr>
        <p:spPr>
          <a:xfrm>
            <a:off x="43656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5" name="Oval 174"/>
          <p:cNvSpPr/>
          <p:nvPr/>
        </p:nvSpPr>
        <p:spPr>
          <a:xfrm>
            <a:off x="39482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6" name="Oval 175"/>
          <p:cNvSpPr/>
          <p:nvPr/>
        </p:nvSpPr>
        <p:spPr>
          <a:xfrm>
            <a:off x="41006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7" name="Oval 176"/>
          <p:cNvSpPr/>
          <p:nvPr/>
        </p:nvSpPr>
        <p:spPr>
          <a:xfrm>
            <a:off x="42530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/>
          <p:cNvSpPr txBox="1"/>
          <p:nvPr/>
        </p:nvSpPr>
        <p:spPr>
          <a:xfrm>
            <a:off x="6358525" y="1613407"/>
            <a:ext cx="489236" cy="707886"/>
          </a:xfrm>
          <a:prstGeom prst="rect">
            <a:avLst/>
          </a:prstGeom>
          <a:noFill/>
          <a:ln w="47625">
            <a:noFill/>
          </a:ln>
        </p:spPr>
        <p:txBody>
          <a:bodyPr wrap="none" rtlCol="0">
            <a:spAutoFit/>
          </a:bodyPr>
          <a:lstStyle/>
          <a:p>
            <a:r>
              <a:rPr lang="en-IE" sz="4000" b="1" dirty="0" smtClean="0">
                <a:latin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9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9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3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4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5" grpId="0" animBg="1"/>
      <p:bldP spid="148" grpId="0" animBg="1"/>
      <p:bldP spid="149" grpId="0"/>
      <p:bldP spid="158" grpId="0"/>
      <p:bldP spid="138" grpId="0" animBg="1"/>
      <p:bldP spid="140" grpId="0" animBg="1"/>
      <p:bldP spid="143" grpId="0" animBg="1"/>
      <p:bldP spid="144" grpId="0" animBg="1"/>
      <p:bldP spid="146" grpId="0" animBg="1"/>
      <p:bldP spid="153" grpId="0" animBg="1"/>
      <p:bldP spid="157" grpId="0" animBg="1"/>
      <p:bldP spid="160" grpId="0" animBg="1"/>
      <p:bldP spid="162" grpId="0" animBg="1"/>
      <p:bldP spid="163" grpId="0" animBg="1"/>
      <p:bldP spid="164" grpId="0" animBg="1"/>
      <p:bldP spid="166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140"/>
          <p:cNvSpPr/>
          <p:nvPr/>
        </p:nvSpPr>
        <p:spPr>
          <a:xfrm>
            <a:off x="2036986" y="2790508"/>
            <a:ext cx="6581681" cy="272631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3839965" y="3127541"/>
            <a:ext cx="4542286" cy="21045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43061" y="3118951"/>
            <a:ext cx="4546904" cy="211312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577803" y="2489120"/>
            <a:ext cx="2073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Cóimheasta</a:t>
            </a:r>
          </a:p>
          <a:p>
            <a:pPr lvl="0" algn="ctr"/>
            <a:r>
              <a:rPr lang="en-IE" sz="3000" dirty="0">
                <a:solidFill>
                  <a:schemeClr val="tx2"/>
                </a:solidFill>
                <a:latin typeface="Calibri" panose="020F0502020204030204" pitchFamily="34" charset="0"/>
              </a:rPr>
              <a:t>ℚ</a:t>
            </a:r>
            <a:endParaRPr lang="ga-IE" sz="3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Title 6"/>
          <p:cNvSpPr txBox="1">
            <a:spLocks/>
          </p:cNvSpPr>
          <p:nvPr/>
        </p:nvSpPr>
        <p:spPr bwMode="auto">
          <a:xfrm>
            <a:off x="0" y="0"/>
            <a:ext cx="4608024" cy="67792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dirty="0"/>
              <a:t/>
            </a:r>
            <a:br>
              <a:rPr dirty="0"/>
            </a:br>
            <a:r>
              <a:rPr lang="en-IE" sz="2800" u="sng" kern="0" dirty="0" smtClean="0">
                <a:solidFill>
                  <a:schemeClr val="tx1"/>
                </a:solidFill>
              </a:rPr>
              <a:t>Uimhreacha Éagóimheasta</a:t>
            </a:r>
            <a:r>
              <a:rPr dirty="0"/>
              <a:t/>
            </a:r>
            <a:br>
              <a:rPr dirty="0"/>
            </a:br>
            <a:r>
              <a:rPr dirty="0" smtClean="0"/>
              <a:t> </a:t>
            </a:r>
            <a:endParaRPr lang="ga-IE" sz="2800" kern="0" dirty="0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1517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24074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/>
          <p:cNvSpPr/>
          <p:nvPr/>
        </p:nvSpPr>
        <p:spPr>
          <a:xfrm>
            <a:off x="10576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/>
          <p:cNvSpPr/>
          <p:nvPr/>
        </p:nvSpPr>
        <p:spPr>
          <a:xfrm>
            <a:off x="18874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/>
          <p:cNvSpPr/>
          <p:nvPr/>
        </p:nvSpPr>
        <p:spPr>
          <a:xfrm>
            <a:off x="7528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15826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20227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28346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/>
          <p:cNvSpPr/>
          <p:nvPr/>
        </p:nvSpPr>
        <p:spPr>
          <a:xfrm>
            <a:off x="3354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/>
          <p:cNvSpPr/>
          <p:nvPr/>
        </p:nvSpPr>
        <p:spPr>
          <a:xfrm>
            <a:off x="9052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/>
          <p:cNvSpPr/>
          <p:nvPr/>
        </p:nvSpPr>
        <p:spPr>
          <a:xfrm>
            <a:off x="13041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/>
          <p:cNvSpPr/>
          <p:nvPr/>
        </p:nvSpPr>
        <p:spPr>
          <a:xfrm>
            <a:off x="17350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>
            <a:off x="21751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/>
          <p:cNvSpPr/>
          <p:nvPr/>
        </p:nvSpPr>
        <p:spPr>
          <a:xfrm>
            <a:off x="2559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/>
          <p:cNvSpPr/>
          <p:nvPr/>
        </p:nvSpPr>
        <p:spPr>
          <a:xfrm>
            <a:off x="29870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/>
          <p:cNvSpPr/>
          <p:nvPr/>
        </p:nvSpPr>
        <p:spPr>
          <a:xfrm>
            <a:off x="4878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/>
          <p:cNvSpPr/>
          <p:nvPr/>
        </p:nvSpPr>
        <p:spPr>
          <a:xfrm>
            <a:off x="16618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/>
          <p:cNvSpPr/>
          <p:nvPr/>
        </p:nvSpPr>
        <p:spPr>
          <a:xfrm>
            <a:off x="14565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/>
          <p:cNvSpPr/>
          <p:nvPr/>
        </p:nvSpPr>
        <p:spPr>
          <a:xfrm>
            <a:off x="23275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/>
          <p:cNvSpPr/>
          <p:nvPr/>
        </p:nvSpPr>
        <p:spPr>
          <a:xfrm>
            <a:off x="2712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Oval 136"/>
          <p:cNvSpPr/>
          <p:nvPr/>
        </p:nvSpPr>
        <p:spPr>
          <a:xfrm>
            <a:off x="6402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53492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7801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/>
          <p:cNvSpPr/>
          <p:nvPr/>
        </p:nvSpPr>
        <p:spPr>
          <a:xfrm>
            <a:off x="40836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49502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62202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/>
          <p:cNvSpPr/>
          <p:nvPr/>
        </p:nvSpPr>
        <p:spPr>
          <a:xfrm>
            <a:off x="51026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/>
          <p:cNvSpPr/>
          <p:nvPr/>
        </p:nvSpPr>
        <p:spPr>
          <a:xfrm>
            <a:off x="55016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/>
          <p:cNvSpPr/>
          <p:nvPr/>
        </p:nvSpPr>
        <p:spPr>
          <a:xfrm>
            <a:off x="59325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/>
          <p:cNvSpPr/>
          <p:nvPr/>
        </p:nvSpPr>
        <p:spPr>
          <a:xfrm>
            <a:off x="63726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Oval 107"/>
          <p:cNvSpPr/>
          <p:nvPr/>
        </p:nvSpPr>
        <p:spPr>
          <a:xfrm>
            <a:off x="52550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Oval 108"/>
          <p:cNvSpPr/>
          <p:nvPr/>
        </p:nvSpPr>
        <p:spPr>
          <a:xfrm>
            <a:off x="56540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/>
          <p:cNvSpPr/>
          <p:nvPr/>
        </p:nvSpPr>
        <p:spPr>
          <a:xfrm>
            <a:off x="60849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>
            <a:off x="49520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>
            <a:off x="53509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/>
          <p:cNvSpPr/>
          <p:nvPr/>
        </p:nvSpPr>
        <p:spPr>
          <a:xfrm>
            <a:off x="5781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/>
          <p:cNvSpPr/>
          <p:nvPr/>
        </p:nvSpPr>
        <p:spPr>
          <a:xfrm>
            <a:off x="62219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/>
          <p:cNvSpPr/>
          <p:nvPr/>
        </p:nvSpPr>
        <p:spPr>
          <a:xfrm>
            <a:off x="32577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/>
          <p:cNvSpPr/>
          <p:nvPr/>
        </p:nvSpPr>
        <p:spPr>
          <a:xfrm>
            <a:off x="36906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Oval 76"/>
          <p:cNvSpPr/>
          <p:nvPr/>
        </p:nvSpPr>
        <p:spPr>
          <a:xfrm>
            <a:off x="45268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/>
          <p:nvPr/>
        </p:nvSpPr>
        <p:spPr>
          <a:xfrm>
            <a:off x="51044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/>
          <p:cNvSpPr/>
          <p:nvPr/>
        </p:nvSpPr>
        <p:spPr>
          <a:xfrm>
            <a:off x="55033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0" name="Oval 89"/>
          <p:cNvSpPr/>
          <p:nvPr/>
        </p:nvSpPr>
        <p:spPr>
          <a:xfrm>
            <a:off x="5934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/>
          <p:cNvSpPr/>
          <p:nvPr/>
        </p:nvSpPr>
        <p:spPr>
          <a:xfrm>
            <a:off x="63743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/>
          <p:cNvSpPr/>
          <p:nvPr/>
        </p:nvSpPr>
        <p:spPr>
          <a:xfrm>
            <a:off x="34101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/>
          <p:cNvSpPr/>
          <p:nvPr/>
        </p:nvSpPr>
        <p:spPr>
          <a:xfrm>
            <a:off x="38430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/>
          <p:cNvSpPr/>
          <p:nvPr/>
        </p:nvSpPr>
        <p:spPr>
          <a:xfrm>
            <a:off x="42360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/>
          <p:cNvSpPr/>
          <p:nvPr/>
        </p:nvSpPr>
        <p:spPr>
          <a:xfrm>
            <a:off x="46792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/>
          <p:cNvSpPr/>
          <p:nvPr/>
        </p:nvSpPr>
        <p:spPr>
          <a:xfrm>
            <a:off x="52568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Oval 117"/>
          <p:cNvSpPr/>
          <p:nvPr/>
        </p:nvSpPr>
        <p:spPr>
          <a:xfrm>
            <a:off x="56557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/>
          <p:cNvSpPr/>
          <p:nvPr/>
        </p:nvSpPr>
        <p:spPr>
          <a:xfrm>
            <a:off x="60866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/>
          <p:cNvSpPr/>
          <p:nvPr/>
        </p:nvSpPr>
        <p:spPr>
          <a:xfrm>
            <a:off x="31394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3" name="Oval 132"/>
          <p:cNvSpPr/>
          <p:nvPr/>
        </p:nvSpPr>
        <p:spPr>
          <a:xfrm>
            <a:off x="35625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Oval 133"/>
          <p:cNvSpPr/>
          <p:nvPr/>
        </p:nvSpPr>
        <p:spPr>
          <a:xfrm>
            <a:off x="3995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Oval 134"/>
          <p:cNvSpPr/>
          <p:nvPr/>
        </p:nvSpPr>
        <p:spPr>
          <a:xfrm>
            <a:off x="43884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Oval 135"/>
          <p:cNvSpPr/>
          <p:nvPr/>
        </p:nvSpPr>
        <p:spPr>
          <a:xfrm>
            <a:off x="48316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/>
          <p:cNvSpPr/>
          <p:nvPr/>
        </p:nvSpPr>
        <p:spPr>
          <a:xfrm>
            <a:off x="82811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/>
          <p:cNvSpPr/>
          <p:nvPr/>
        </p:nvSpPr>
        <p:spPr>
          <a:xfrm>
            <a:off x="78881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/>
          <p:cNvSpPr/>
          <p:nvPr/>
        </p:nvSpPr>
        <p:spPr>
          <a:xfrm>
            <a:off x="82828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/>
          <p:cNvSpPr/>
          <p:nvPr/>
        </p:nvSpPr>
        <p:spPr>
          <a:xfrm>
            <a:off x="80405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/>
          <p:cNvSpPr/>
          <p:nvPr/>
        </p:nvSpPr>
        <p:spPr>
          <a:xfrm>
            <a:off x="81929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/>
          <p:cNvSpPr/>
          <p:nvPr/>
        </p:nvSpPr>
        <p:spPr>
          <a:xfrm>
            <a:off x="78898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/>
          <p:cNvSpPr/>
          <p:nvPr/>
        </p:nvSpPr>
        <p:spPr>
          <a:xfrm>
            <a:off x="80422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/>
          <p:cNvSpPr/>
          <p:nvPr/>
        </p:nvSpPr>
        <p:spPr>
          <a:xfrm>
            <a:off x="81946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872435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/>
          <p:cNvSpPr/>
          <p:nvPr/>
        </p:nvSpPr>
        <p:spPr>
          <a:xfrm>
            <a:off x="87260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7" name="Oval 86"/>
          <p:cNvSpPr/>
          <p:nvPr/>
        </p:nvSpPr>
        <p:spPr>
          <a:xfrm>
            <a:off x="84335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/>
          <p:cNvSpPr/>
          <p:nvPr/>
        </p:nvSpPr>
        <p:spPr>
          <a:xfrm>
            <a:off x="85859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/>
          <p:cNvSpPr/>
          <p:nvPr/>
        </p:nvSpPr>
        <p:spPr>
          <a:xfrm>
            <a:off x="84352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/>
          <p:cNvSpPr/>
          <p:nvPr/>
        </p:nvSpPr>
        <p:spPr>
          <a:xfrm>
            <a:off x="85876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Oval 51"/>
          <p:cNvSpPr/>
          <p:nvPr/>
        </p:nvSpPr>
        <p:spPr>
          <a:xfrm>
            <a:off x="66049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/>
          <p:cNvSpPr/>
          <p:nvPr/>
        </p:nvSpPr>
        <p:spPr>
          <a:xfrm>
            <a:off x="66066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/>
          <p:cNvSpPr/>
          <p:nvPr/>
        </p:nvSpPr>
        <p:spPr>
          <a:xfrm>
            <a:off x="70321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/>
          <p:cNvSpPr/>
          <p:nvPr/>
        </p:nvSpPr>
        <p:spPr>
          <a:xfrm>
            <a:off x="74552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/>
          <p:cNvSpPr/>
          <p:nvPr/>
        </p:nvSpPr>
        <p:spPr>
          <a:xfrm>
            <a:off x="67573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4" name="Oval 83"/>
          <p:cNvSpPr/>
          <p:nvPr/>
        </p:nvSpPr>
        <p:spPr>
          <a:xfrm>
            <a:off x="71845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/>
          <p:cNvSpPr/>
          <p:nvPr/>
        </p:nvSpPr>
        <p:spPr>
          <a:xfrm>
            <a:off x="76076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Oval 110"/>
          <p:cNvSpPr/>
          <p:nvPr/>
        </p:nvSpPr>
        <p:spPr>
          <a:xfrm>
            <a:off x="65250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2" name="Oval 111"/>
          <p:cNvSpPr/>
          <p:nvPr/>
        </p:nvSpPr>
        <p:spPr>
          <a:xfrm>
            <a:off x="69097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/>
          <p:cNvSpPr/>
          <p:nvPr/>
        </p:nvSpPr>
        <p:spPr>
          <a:xfrm>
            <a:off x="73369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/>
          <p:cNvSpPr/>
          <p:nvPr/>
        </p:nvSpPr>
        <p:spPr>
          <a:xfrm>
            <a:off x="77600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/>
          <p:cNvSpPr/>
          <p:nvPr/>
        </p:nvSpPr>
        <p:spPr>
          <a:xfrm>
            <a:off x="70338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/>
          <p:cNvSpPr/>
          <p:nvPr/>
        </p:nvSpPr>
        <p:spPr>
          <a:xfrm>
            <a:off x="74569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/>
          <p:cNvSpPr/>
          <p:nvPr/>
        </p:nvSpPr>
        <p:spPr>
          <a:xfrm>
            <a:off x="67590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Oval 92"/>
          <p:cNvSpPr/>
          <p:nvPr/>
        </p:nvSpPr>
        <p:spPr>
          <a:xfrm>
            <a:off x="71862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/>
          <p:cNvSpPr/>
          <p:nvPr/>
        </p:nvSpPr>
        <p:spPr>
          <a:xfrm>
            <a:off x="76093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/>
          <p:cNvSpPr/>
          <p:nvPr/>
        </p:nvSpPr>
        <p:spPr>
          <a:xfrm>
            <a:off x="65267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/>
          <p:cNvSpPr/>
          <p:nvPr/>
        </p:nvSpPr>
        <p:spPr>
          <a:xfrm>
            <a:off x="69114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Oval 121"/>
          <p:cNvSpPr/>
          <p:nvPr/>
        </p:nvSpPr>
        <p:spPr>
          <a:xfrm>
            <a:off x="73386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/>
          <p:cNvSpPr/>
          <p:nvPr/>
        </p:nvSpPr>
        <p:spPr>
          <a:xfrm>
            <a:off x="77617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/>
          <a:stretch/>
        </p:blipFill>
        <p:spPr>
          <a:xfrm>
            <a:off x="3944630" y="1493173"/>
            <a:ext cx="2988000" cy="694575"/>
          </a:xfrm>
          <a:prstGeom prst="rect">
            <a:avLst/>
          </a:prstGeom>
        </p:spPr>
      </p:pic>
      <p:sp>
        <p:nvSpPr>
          <p:cNvPr id="148" name="Oval 147"/>
          <p:cNvSpPr/>
          <p:nvPr/>
        </p:nvSpPr>
        <p:spPr>
          <a:xfrm>
            <a:off x="438888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/>
          <p:cNvSpPr/>
          <p:nvPr/>
        </p:nvSpPr>
        <p:spPr>
          <a:xfrm>
            <a:off x="56445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Oval 149"/>
          <p:cNvSpPr/>
          <p:nvPr/>
        </p:nvSpPr>
        <p:spPr>
          <a:xfrm>
            <a:off x="429474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/>
          <p:cNvSpPr/>
          <p:nvPr/>
        </p:nvSpPr>
        <p:spPr>
          <a:xfrm>
            <a:off x="51245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/>
          <p:cNvSpPr/>
          <p:nvPr/>
        </p:nvSpPr>
        <p:spPr>
          <a:xfrm>
            <a:off x="398994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Oval 153"/>
          <p:cNvSpPr/>
          <p:nvPr/>
        </p:nvSpPr>
        <p:spPr>
          <a:xfrm>
            <a:off x="48197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/>
          <p:cNvSpPr/>
          <p:nvPr/>
        </p:nvSpPr>
        <p:spPr>
          <a:xfrm>
            <a:off x="52599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6" name="Oval 155"/>
          <p:cNvSpPr/>
          <p:nvPr/>
        </p:nvSpPr>
        <p:spPr>
          <a:xfrm>
            <a:off x="607179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7" name="Oval 156"/>
          <p:cNvSpPr/>
          <p:nvPr/>
        </p:nvSpPr>
        <p:spPr>
          <a:xfrm>
            <a:off x="414234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8" name="Oval 157"/>
          <p:cNvSpPr/>
          <p:nvPr/>
        </p:nvSpPr>
        <p:spPr>
          <a:xfrm>
            <a:off x="454128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9" name="Oval 158"/>
          <p:cNvSpPr/>
          <p:nvPr/>
        </p:nvSpPr>
        <p:spPr>
          <a:xfrm>
            <a:off x="49721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0" name="Oval 159"/>
          <p:cNvSpPr/>
          <p:nvPr/>
        </p:nvSpPr>
        <p:spPr>
          <a:xfrm>
            <a:off x="54123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1" name="Oval 160"/>
          <p:cNvSpPr/>
          <p:nvPr/>
        </p:nvSpPr>
        <p:spPr>
          <a:xfrm>
            <a:off x="57969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2" name="Oval 161"/>
          <p:cNvSpPr/>
          <p:nvPr/>
        </p:nvSpPr>
        <p:spPr>
          <a:xfrm>
            <a:off x="469368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3" name="Oval 162"/>
          <p:cNvSpPr/>
          <p:nvPr/>
        </p:nvSpPr>
        <p:spPr>
          <a:xfrm>
            <a:off x="55647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4" name="Oval 163"/>
          <p:cNvSpPr/>
          <p:nvPr/>
        </p:nvSpPr>
        <p:spPr>
          <a:xfrm>
            <a:off x="59493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6" name="Oval 165"/>
          <p:cNvSpPr/>
          <p:nvPr/>
        </p:nvSpPr>
        <p:spPr>
          <a:xfrm>
            <a:off x="628593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2" name="Oval 171"/>
          <p:cNvSpPr/>
          <p:nvPr/>
        </p:nvSpPr>
        <p:spPr>
          <a:xfrm>
            <a:off x="67131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6" name="Oval 175"/>
          <p:cNvSpPr/>
          <p:nvPr/>
        </p:nvSpPr>
        <p:spPr>
          <a:xfrm>
            <a:off x="3905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7" name="Oval 176"/>
          <p:cNvSpPr/>
          <p:nvPr/>
        </p:nvSpPr>
        <p:spPr>
          <a:xfrm>
            <a:off x="643833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9" name="Oval 178"/>
          <p:cNvSpPr/>
          <p:nvPr/>
        </p:nvSpPr>
        <p:spPr>
          <a:xfrm>
            <a:off x="620607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0" name="Oval 179"/>
          <p:cNvSpPr/>
          <p:nvPr/>
        </p:nvSpPr>
        <p:spPr>
          <a:xfrm>
            <a:off x="659073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/>
              <p:cNvSpPr/>
              <p:nvPr/>
            </p:nvSpPr>
            <p:spPr>
              <a:xfrm>
                <a:off x="4183817" y="1030684"/>
                <a:ext cx="51738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IE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ga-IE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81" name="Rectangle 1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17" y="1030684"/>
                <a:ext cx="517385" cy="4019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>
              <a:xfrm>
                <a:off x="4716767" y="1030684"/>
                <a:ext cx="51738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IE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ga-IE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767" y="1030684"/>
                <a:ext cx="517385" cy="4019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/>
              <p:cNvSpPr/>
              <p:nvPr/>
            </p:nvSpPr>
            <p:spPr>
              <a:xfrm>
                <a:off x="6199696" y="1030684"/>
                <a:ext cx="356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ga-IE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83" name="Rectangle 1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696" y="1030684"/>
                <a:ext cx="35644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Rectangle 183"/>
              <p:cNvSpPr/>
              <p:nvPr/>
            </p:nvSpPr>
            <p:spPr>
              <a:xfrm>
                <a:off x="6622965" y="1030684"/>
                <a:ext cx="378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ga-IE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84" name="Rectangle 1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965" y="1030684"/>
                <a:ext cx="37875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/>
              <p:cNvSpPr/>
              <p:nvPr/>
            </p:nvSpPr>
            <p:spPr>
              <a:xfrm>
                <a:off x="5407608" y="1030684"/>
                <a:ext cx="517385" cy="407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IE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ga-IE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85" name="Rectangle 1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608" y="1030684"/>
                <a:ext cx="517385" cy="40754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Rectangle 185"/>
              <p:cNvSpPr/>
              <p:nvPr/>
            </p:nvSpPr>
            <p:spPr>
              <a:xfrm>
                <a:off x="5836266" y="1032858"/>
                <a:ext cx="5173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IE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ga-IE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86" name="Rectangle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266" y="1032858"/>
                <a:ext cx="51738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Oval 186"/>
          <p:cNvSpPr/>
          <p:nvPr/>
        </p:nvSpPr>
        <p:spPr>
          <a:xfrm>
            <a:off x="4403574" y="1431589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8" name="Oval 187"/>
          <p:cNvSpPr/>
          <p:nvPr/>
        </p:nvSpPr>
        <p:spPr>
          <a:xfrm>
            <a:off x="4908401" y="1431589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9" name="Oval 188"/>
          <p:cNvSpPr/>
          <p:nvPr/>
        </p:nvSpPr>
        <p:spPr>
          <a:xfrm>
            <a:off x="5605786" y="1431589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0" name="Oval 189"/>
          <p:cNvSpPr/>
          <p:nvPr/>
        </p:nvSpPr>
        <p:spPr>
          <a:xfrm>
            <a:off x="6043020" y="1431589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1" name="Oval 190"/>
          <p:cNvSpPr/>
          <p:nvPr/>
        </p:nvSpPr>
        <p:spPr>
          <a:xfrm>
            <a:off x="6310916" y="1431589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2" name="Oval 191"/>
          <p:cNvSpPr/>
          <p:nvPr/>
        </p:nvSpPr>
        <p:spPr>
          <a:xfrm>
            <a:off x="6785910" y="1431589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/>
          <p:cNvSpPr txBox="1"/>
          <p:nvPr/>
        </p:nvSpPr>
        <p:spPr>
          <a:xfrm>
            <a:off x="124505" y="5582132"/>
            <a:ext cx="667618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76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 </a:t>
            </a:r>
            <a:r>
              <a:rPr lang="en-IE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bhfuil</a:t>
            </a:r>
            <a:r>
              <a:rPr lang="en-IE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IE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aon</a:t>
            </a:r>
            <a:r>
              <a:rPr lang="en-IE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IE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uimhir</a:t>
            </a:r>
            <a:r>
              <a:rPr lang="en-IE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IE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éagóimheasta</a:t>
            </a:r>
            <a:r>
              <a:rPr lang="en-IE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IE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eile</a:t>
            </a:r>
            <a:r>
              <a:rPr lang="en-IE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IE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atá</a:t>
            </a:r>
            <a:r>
              <a:rPr lang="en-IE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IE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bunaithe</a:t>
            </a:r>
            <a:r>
              <a:rPr lang="en-IE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IE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ar</a:t>
            </a:r>
            <a:r>
              <a:rPr lang="en-IE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IE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na</a:t>
            </a:r>
            <a:r>
              <a:rPr lang="en-IE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IE" sz="2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huimhreacha</a:t>
            </a:r>
            <a:r>
              <a:rPr lang="en-IE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 sin</a:t>
            </a:r>
            <a:r>
              <a:rPr lang="en-IE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?</a:t>
            </a:r>
            <a:endParaRPr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137654" y="-135247"/>
            <a:ext cx="3072083" cy="1290569"/>
            <a:chOff x="6137654" y="-135247"/>
            <a:chExt cx="3072083" cy="1290569"/>
          </a:xfrm>
        </p:grpSpPr>
        <p:sp>
          <p:nvSpPr>
            <p:cNvPr id="5" name="Right Arrow 4"/>
            <p:cNvSpPr/>
            <p:nvPr/>
          </p:nvSpPr>
          <p:spPr bwMode="auto">
            <a:xfrm rot="9709051">
              <a:off x="6137654" y="738755"/>
              <a:ext cx="843278" cy="317358"/>
            </a:xfrm>
            <a:prstGeom prst="rightArrow">
              <a:avLst/>
            </a:prstGeom>
            <a:solidFill>
              <a:schemeClr val="hlink">
                <a:alpha val="64999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Cloud Callout 2"/>
            <p:cNvSpPr/>
            <p:nvPr/>
          </p:nvSpPr>
          <p:spPr bwMode="auto">
            <a:xfrm>
              <a:off x="6251792" y="-135247"/>
              <a:ext cx="2957945" cy="1290569"/>
            </a:xfrm>
            <a:prstGeom prst="cloudCallout">
              <a:avLst>
                <a:gd name="adj1" fmla="val -42028"/>
                <a:gd name="adj2" fmla="val 15404"/>
              </a:avLst>
            </a:prstGeom>
            <a:solidFill>
              <a:schemeClr val="hlink">
                <a:alpha val="64999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E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Uimhreacha</a:t>
              </a:r>
              <a:r>
                <a:rPr kumimoji="0" lang="en-IE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IE" sz="24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éagóimheasta</a:t>
              </a:r>
              <a:r>
                <a:rPr kumimoji="0" lang="en-IE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ga-I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dirty="0" err="1" smtClean="0"/>
                <a:t>Lch</a:t>
              </a:r>
              <a:r>
                <a:rPr lang="en-IE" dirty="0" smtClean="0"/>
                <a:t> 23</a:t>
              </a:r>
              <a:endParaRPr lang="ga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1371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6" grpId="0" animBg="1"/>
      <p:bldP spid="172" grpId="0" animBg="1"/>
      <p:bldP spid="176" grpId="0" animBg="1"/>
      <p:bldP spid="177" grpId="0" animBg="1"/>
      <p:bldP spid="179" grpId="0" animBg="1"/>
      <p:bldP spid="180" grpId="0" animBg="1"/>
      <p:bldP spid="181" grpId="0"/>
      <p:bldP spid="182" grpId="0"/>
      <p:bldP spid="183" grpId="0"/>
      <p:bldP spid="184" grpId="0"/>
      <p:bldP spid="185" grpId="0"/>
      <p:bldP spid="186" grpId="0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983" y="278064"/>
            <a:ext cx="8352928" cy="584775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IE" sz="3200" b="1" i="1" dirty="0">
                <a:solidFill>
                  <a:srgbClr val="00B0F0"/>
                </a:solidFill>
              </a:rPr>
              <a:t>I</a:t>
            </a:r>
            <a:r>
              <a:rPr lang="en-IE" sz="3200" b="1" i="1" dirty="0" smtClean="0">
                <a:solidFill>
                  <a:srgbClr val="00B0F0"/>
                </a:solidFill>
              </a:rPr>
              <a:t>s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iad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na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u="sng" dirty="0" err="1" smtClean="0">
                <a:solidFill>
                  <a:schemeClr val="accent1"/>
                </a:solidFill>
              </a:rPr>
              <a:t>slánuimhreacha</a:t>
            </a:r>
            <a:r>
              <a:rPr lang="en-IE" sz="3200" b="1" i="1" dirty="0" smtClean="0">
                <a:solidFill>
                  <a:schemeClr val="accent1"/>
                </a:solidFill>
              </a:rPr>
              <a:t> </a:t>
            </a:r>
            <a:r>
              <a:rPr lang="en-IE" sz="3200" b="1" i="1" dirty="0" smtClean="0">
                <a:solidFill>
                  <a:srgbClr val="00B0F0"/>
                </a:solidFill>
              </a:rPr>
              <a:t>……</a:t>
            </a:r>
          </a:p>
        </p:txBody>
      </p:sp>
      <p:sp>
        <p:nvSpPr>
          <p:cNvPr id="18" name="Oval 17"/>
          <p:cNvSpPr/>
          <p:nvPr/>
        </p:nvSpPr>
        <p:spPr>
          <a:xfrm>
            <a:off x="154142" y="3887782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19" name="Oval 18"/>
          <p:cNvSpPr/>
          <p:nvPr/>
        </p:nvSpPr>
        <p:spPr>
          <a:xfrm>
            <a:off x="151081" y="455900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23" name="Rectangle 22"/>
          <p:cNvSpPr/>
          <p:nvPr/>
        </p:nvSpPr>
        <p:spPr>
          <a:xfrm>
            <a:off x="741992" y="3790584"/>
            <a:ext cx="8775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i="1" dirty="0" smtClean="0">
                <a:solidFill>
                  <a:srgbClr val="FFC000"/>
                </a:solidFill>
              </a:rPr>
              <a:t>B.</a:t>
            </a:r>
            <a:r>
              <a:rPr lang="en-IE" sz="2400" b="1" i="1" dirty="0"/>
              <a:t> </a:t>
            </a:r>
            <a:r>
              <a:rPr lang="en-IE" sz="2400" b="1" i="1" dirty="0" smtClean="0"/>
              <a:t> </a:t>
            </a:r>
            <a:r>
              <a:rPr lang="en-IE" sz="2400" b="1" i="1" dirty="0" smtClean="0">
                <a:solidFill>
                  <a:schemeClr val="accent1"/>
                </a:solidFill>
              </a:rPr>
              <a:t>Na </a:t>
            </a:r>
            <a:r>
              <a:rPr lang="en-IE" sz="2400" b="1" i="1" dirty="0" err="1">
                <a:solidFill>
                  <a:schemeClr val="accent1"/>
                </a:solidFill>
              </a:rPr>
              <a:t>huimhreacha</a:t>
            </a:r>
            <a:r>
              <a:rPr lang="en-IE" sz="2400" b="1" i="1" dirty="0">
                <a:solidFill>
                  <a:schemeClr val="accent1"/>
                </a:solidFill>
              </a:rPr>
              <a:t> </a:t>
            </a:r>
            <a:r>
              <a:rPr lang="en-IE" sz="2400" b="1" i="1" dirty="0" err="1">
                <a:solidFill>
                  <a:schemeClr val="accent1"/>
                </a:solidFill>
              </a:rPr>
              <a:t>iomlána</a:t>
            </a:r>
            <a:r>
              <a:rPr lang="en-IE" sz="2400" b="1" i="1" dirty="0">
                <a:solidFill>
                  <a:schemeClr val="accent1"/>
                </a:solidFill>
              </a:rPr>
              <a:t> </a:t>
            </a:r>
            <a:r>
              <a:rPr lang="en-IE" sz="2400" b="1" i="1" dirty="0" err="1">
                <a:solidFill>
                  <a:schemeClr val="accent1"/>
                </a:solidFill>
              </a:rPr>
              <a:t>deimhneacha</a:t>
            </a:r>
            <a:r>
              <a:rPr lang="en-IE" sz="2400" b="1" i="1" dirty="0">
                <a:solidFill>
                  <a:schemeClr val="accent1"/>
                </a:solidFill>
              </a:rPr>
              <a:t> </a:t>
            </a:r>
            <a:r>
              <a:rPr lang="en-IE" sz="2400" b="1" i="1" dirty="0" err="1">
                <a:solidFill>
                  <a:schemeClr val="accent1"/>
                </a:solidFill>
              </a:rPr>
              <a:t>uile</a:t>
            </a:r>
            <a:r>
              <a:rPr lang="en-IE" sz="2400" b="1" i="1" dirty="0">
                <a:solidFill>
                  <a:schemeClr val="accent1"/>
                </a:solidFill>
              </a:rPr>
              <a:t> </a:t>
            </a:r>
            <a:r>
              <a:rPr lang="en-IE" sz="2400" b="1" i="1" dirty="0" smtClean="0">
                <a:solidFill>
                  <a:srgbClr val="00B0F0"/>
                </a:solidFill>
              </a:rPr>
              <a:t>&amp; sin </a:t>
            </a:r>
            <a:r>
              <a:rPr lang="en-IE" sz="2400" b="1" i="1" dirty="0" err="1" smtClean="0">
                <a:solidFill>
                  <a:srgbClr val="00B0F0"/>
                </a:solidFill>
              </a:rPr>
              <a:t>amháin</a:t>
            </a:r>
            <a:r>
              <a:rPr lang="en-IE" sz="2400" b="1" i="1" dirty="0" smtClean="0">
                <a:solidFill>
                  <a:srgbClr val="00B0F0"/>
                </a:solidFill>
              </a:rPr>
              <a:t>.</a:t>
            </a:r>
            <a:endParaRPr lang="en-IE" sz="2400" b="1" i="1" dirty="0">
              <a:solidFill>
                <a:schemeClr val="accent1"/>
              </a:solidFill>
            </a:endParaRPr>
          </a:p>
          <a:p>
            <a:r>
              <a:rPr lang="en-IE" sz="2400" b="1" i="1" dirty="0" smtClean="0"/>
              <a:t>	</a:t>
            </a:r>
            <a:endParaRPr lang="en-IE" sz="2400" i="1" dirty="0"/>
          </a:p>
        </p:txBody>
      </p:sp>
      <p:pic>
        <p:nvPicPr>
          <p:cNvPr id="21510" name="Picture 6" descr="http://www.wmich.edu/math/m2rap/images/Integ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4" y="936960"/>
            <a:ext cx="4582847" cy="26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3728" y="2399620"/>
            <a:ext cx="15726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sz="1600" dirty="0" smtClean="0">
              <a:latin typeface="Cambria" panose="02040503050406030204" pitchFamily="18" charset="0"/>
            </a:endParaRPr>
          </a:p>
          <a:p>
            <a:r>
              <a:rPr lang="en-IE" sz="1600" dirty="0">
                <a:latin typeface="Cambria" panose="02040503050406030204" pitchFamily="18" charset="0"/>
              </a:rPr>
              <a:t> </a:t>
            </a:r>
            <a:r>
              <a:rPr lang="en-IE" sz="1600" dirty="0" smtClean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264" y="2816950"/>
            <a:ext cx="46803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sz="1600" dirty="0" smtClean="0">
              <a:latin typeface="Cambria" panose="02040503050406030204" pitchFamily="18" charset="0"/>
            </a:endParaRPr>
          </a:p>
          <a:p>
            <a:endParaRPr lang="en-IE" sz="1600" dirty="0">
              <a:latin typeface="Cambria" panose="02040503050406030204" pitchFamily="18" charset="0"/>
            </a:endParaRPr>
          </a:p>
          <a:p>
            <a:endParaRPr lang="en-IE" sz="1600" dirty="0" smtClean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93" y="988513"/>
            <a:ext cx="2441269" cy="360000"/>
          </a:xfrm>
          <a:prstGeom prst="rect">
            <a:avLst/>
          </a:prstGeom>
          <a:solidFill>
            <a:schemeClr val="bg1"/>
          </a:solidFill>
          <a:ln w="47625">
            <a:noFill/>
          </a:ln>
        </p:spPr>
        <p:txBody>
          <a:bodyPr wrap="square" rtlCol="0">
            <a:spAutoFit/>
          </a:bodyPr>
          <a:lstStyle/>
          <a:p>
            <a:endParaRPr lang="en-IE" sz="2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en-IE" sz="2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en-IE" sz="2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en-IE" sz="2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4142" y="3234015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21" name="Rectangle 20"/>
          <p:cNvSpPr/>
          <p:nvPr/>
        </p:nvSpPr>
        <p:spPr>
          <a:xfrm>
            <a:off x="757504" y="3111194"/>
            <a:ext cx="849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i="1" dirty="0" smtClean="0">
                <a:solidFill>
                  <a:srgbClr val="FFC000"/>
                </a:solidFill>
              </a:rPr>
              <a:t>A.  </a:t>
            </a:r>
            <a:r>
              <a:rPr lang="en-IE" sz="2400" b="1" i="1" dirty="0" smtClean="0">
                <a:solidFill>
                  <a:schemeClr val="accent1"/>
                </a:solidFill>
              </a:rPr>
              <a:t>Na </a:t>
            </a:r>
            <a:r>
              <a:rPr lang="en-IE" sz="2400" b="1" i="1" dirty="0" err="1">
                <a:solidFill>
                  <a:schemeClr val="accent1"/>
                </a:solidFill>
              </a:rPr>
              <a:t>huimhreacha</a:t>
            </a:r>
            <a:r>
              <a:rPr lang="en-IE" sz="2400" b="1" i="1" dirty="0">
                <a:solidFill>
                  <a:schemeClr val="accent1"/>
                </a:solidFill>
              </a:rPr>
              <a:t> </a:t>
            </a:r>
            <a:r>
              <a:rPr lang="en-IE" sz="2400" b="1" i="1" dirty="0" err="1">
                <a:solidFill>
                  <a:schemeClr val="accent1"/>
                </a:solidFill>
              </a:rPr>
              <a:t>iomlána</a:t>
            </a:r>
            <a:r>
              <a:rPr lang="en-IE" sz="2400" b="1" i="1" dirty="0">
                <a:solidFill>
                  <a:schemeClr val="accent1"/>
                </a:solidFill>
              </a:rPr>
              <a:t> </a:t>
            </a:r>
            <a:r>
              <a:rPr lang="en-IE" sz="2400" b="1" i="1" dirty="0" err="1">
                <a:solidFill>
                  <a:schemeClr val="accent1"/>
                </a:solidFill>
              </a:rPr>
              <a:t>uile</a:t>
            </a:r>
            <a:r>
              <a:rPr lang="en-IE" sz="2400" b="1" i="1" dirty="0">
                <a:solidFill>
                  <a:schemeClr val="accent1"/>
                </a:solidFill>
              </a:rPr>
              <a:t>, </a:t>
            </a:r>
            <a:r>
              <a:rPr lang="en-IE" sz="2400" b="1" i="1" dirty="0" err="1">
                <a:solidFill>
                  <a:schemeClr val="accent1"/>
                </a:solidFill>
              </a:rPr>
              <a:t>deimhneach</a:t>
            </a:r>
            <a:r>
              <a:rPr lang="en-IE" sz="2400" b="1" i="1" dirty="0">
                <a:solidFill>
                  <a:schemeClr val="accent1"/>
                </a:solidFill>
              </a:rPr>
              <a:t>, </a:t>
            </a:r>
            <a:r>
              <a:rPr lang="en-IE" sz="2400" b="1" i="1" dirty="0" err="1">
                <a:solidFill>
                  <a:schemeClr val="accent1"/>
                </a:solidFill>
              </a:rPr>
              <a:t>diúltach</a:t>
            </a:r>
            <a:r>
              <a:rPr lang="en-IE" sz="2400" b="1" i="1" dirty="0">
                <a:solidFill>
                  <a:schemeClr val="accent1"/>
                </a:solidFill>
              </a:rPr>
              <a:t> &amp; </a:t>
            </a:r>
            <a:r>
              <a:rPr lang="en-IE" sz="2400" b="1" i="1" dirty="0" smtClean="0">
                <a:solidFill>
                  <a:schemeClr val="accent1"/>
                </a:solidFill>
              </a:rPr>
              <a:t>0.</a:t>
            </a:r>
            <a:r>
              <a:rPr lang="en-IE" sz="2400" b="1" i="1" dirty="0" smtClean="0"/>
              <a:t>	</a:t>
            </a:r>
            <a:endParaRPr lang="en-IE" sz="2400" i="1" dirty="0"/>
          </a:p>
        </p:txBody>
      </p:sp>
      <p:sp>
        <p:nvSpPr>
          <p:cNvPr id="24" name="Rectangle 23"/>
          <p:cNvSpPr/>
          <p:nvPr/>
        </p:nvSpPr>
        <p:spPr>
          <a:xfrm>
            <a:off x="727145" y="4452616"/>
            <a:ext cx="8000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i="1" dirty="0" smtClean="0">
                <a:solidFill>
                  <a:srgbClr val="FFC000"/>
                </a:solidFill>
              </a:rPr>
              <a:t>C.</a:t>
            </a:r>
            <a:r>
              <a:rPr lang="en-IE" sz="2400" b="1" i="1" dirty="0"/>
              <a:t> </a:t>
            </a:r>
            <a:r>
              <a:rPr lang="en-IE" sz="2400" b="1" i="1" dirty="0" smtClean="0"/>
              <a:t> </a:t>
            </a:r>
            <a:r>
              <a:rPr lang="pt-BR" sz="2400" b="1" i="1" dirty="0" smtClean="0">
                <a:solidFill>
                  <a:schemeClr val="accent1"/>
                </a:solidFill>
              </a:rPr>
              <a:t>Na </a:t>
            </a:r>
            <a:r>
              <a:rPr lang="pt-BR" sz="2400" b="1" i="1" dirty="0">
                <a:solidFill>
                  <a:schemeClr val="accent1"/>
                </a:solidFill>
              </a:rPr>
              <a:t>huimhreacha iomlána diúltacha uile </a:t>
            </a:r>
            <a:r>
              <a:rPr lang="en-IE" sz="2400" b="1" i="1" dirty="0" smtClean="0">
                <a:solidFill>
                  <a:srgbClr val="00B0F0"/>
                </a:solidFill>
              </a:rPr>
              <a:t>&amp; sin </a:t>
            </a:r>
            <a:r>
              <a:rPr lang="en-IE" sz="2400" b="1" i="1" dirty="0" err="1" smtClean="0">
                <a:solidFill>
                  <a:srgbClr val="00B0F0"/>
                </a:solidFill>
              </a:rPr>
              <a:t>amháin</a:t>
            </a:r>
            <a:r>
              <a:rPr lang="en-IE" sz="2400" b="1" i="1" dirty="0" smtClean="0">
                <a:solidFill>
                  <a:schemeClr val="accent1"/>
                </a:solidFill>
              </a:rPr>
              <a:t>.</a:t>
            </a:r>
            <a:endParaRPr lang="en-IE" sz="2400" b="1" i="1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7504" y="3111194"/>
            <a:ext cx="849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i="1" dirty="0" smtClean="0">
                <a:solidFill>
                  <a:srgbClr val="336600"/>
                </a:solidFill>
              </a:rPr>
              <a:t>A.  Na </a:t>
            </a:r>
            <a:r>
              <a:rPr lang="en-IE" sz="2400" b="1" i="1" dirty="0" err="1">
                <a:solidFill>
                  <a:srgbClr val="336600"/>
                </a:solidFill>
              </a:rPr>
              <a:t>huimhreacha</a:t>
            </a:r>
            <a:r>
              <a:rPr lang="en-IE" sz="2400" b="1" i="1" dirty="0">
                <a:solidFill>
                  <a:srgbClr val="336600"/>
                </a:solidFill>
              </a:rPr>
              <a:t> </a:t>
            </a:r>
            <a:r>
              <a:rPr lang="en-IE" sz="2400" b="1" i="1" dirty="0" err="1">
                <a:solidFill>
                  <a:srgbClr val="336600"/>
                </a:solidFill>
              </a:rPr>
              <a:t>iomlána</a:t>
            </a:r>
            <a:r>
              <a:rPr lang="en-IE" sz="2400" b="1" i="1" dirty="0">
                <a:solidFill>
                  <a:srgbClr val="336600"/>
                </a:solidFill>
              </a:rPr>
              <a:t> </a:t>
            </a:r>
            <a:r>
              <a:rPr lang="en-IE" sz="2400" b="1" i="1" dirty="0" err="1">
                <a:solidFill>
                  <a:srgbClr val="336600"/>
                </a:solidFill>
              </a:rPr>
              <a:t>uile</a:t>
            </a:r>
            <a:r>
              <a:rPr lang="en-IE" sz="2400" b="1" i="1" dirty="0">
                <a:solidFill>
                  <a:srgbClr val="336600"/>
                </a:solidFill>
              </a:rPr>
              <a:t>, </a:t>
            </a:r>
            <a:r>
              <a:rPr lang="en-IE" sz="2400" b="1" i="1" dirty="0" err="1">
                <a:solidFill>
                  <a:srgbClr val="336600"/>
                </a:solidFill>
              </a:rPr>
              <a:t>deimhneach</a:t>
            </a:r>
            <a:r>
              <a:rPr lang="en-IE" sz="2400" b="1" i="1" dirty="0">
                <a:solidFill>
                  <a:srgbClr val="336600"/>
                </a:solidFill>
              </a:rPr>
              <a:t>, </a:t>
            </a:r>
            <a:r>
              <a:rPr lang="en-IE" sz="2400" b="1" i="1" dirty="0" err="1">
                <a:solidFill>
                  <a:srgbClr val="336600"/>
                </a:solidFill>
              </a:rPr>
              <a:t>diúltach</a:t>
            </a:r>
            <a:r>
              <a:rPr lang="en-IE" sz="2400" b="1" i="1" dirty="0">
                <a:solidFill>
                  <a:srgbClr val="336600"/>
                </a:solidFill>
              </a:rPr>
              <a:t> &amp; </a:t>
            </a:r>
            <a:r>
              <a:rPr lang="en-IE" sz="2400" b="1" i="1" dirty="0" smtClean="0">
                <a:solidFill>
                  <a:srgbClr val="336600"/>
                </a:solidFill>
              </a:rPr>
              <a:t>0.	</a:t>
            </a:r>
            <a:endParaRPr lang="en-IE" sz="2400" i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140"/>
          <p:cNvSpPr/>
          <p:nvPr/>
        </p:nvSpPr>
        <p:spPr>
          <a:xfrm>
            <a:off x="2036986" y="2790508"/>
            <a:ext cx="6581681" cy="272631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3839965" y="3127541"/>
            <a:ext cx="4542286" cy="21045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43061" y="3118951"/>
            <a:ext cx="4546904" cy="211312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dirty="0" err="1" smtClean="0"/>
                <a:t>Lch</a:t>
              </a:r>
              <a:r>
                <a:rPr dirty="0" smtClean="0"/>
                <a:t> 23</a:t>
              </a:r>
              <a:endParaRPr lang="ga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487803" y="2489120"/>
            <a:ext cx="2163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Cóimheasta</a:t>
            </a:r>
          </a:p>
          <a:p>
            <a:pPr lvl="0" algn="ctr"/>
            <a:r>
              <a:rPr lang="en-IE" sz="3000" dirty="0">
                <a:solidFill>
                  <a:schemeClr val="tx2"/>
                </a:solidFill>
                <a:latin typeface="Calibri" panose="020F0502020204030204" pitchFamily="34" charset="0"/>
              </a:rPr>
              <a:t>ℚ</a:t>
            </a:r>
            <a:endParaRPr lang="ga-IE" sz="3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1517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24074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/>
          <p:cNvSpPr/>
          <p:nvPr/>
        </p:nvSpPr>
        <p:spPr>
          <a:xfrm>
            <a:off x="10576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/>
          <p:cNvSpPr/>
          <p:nvPr/>
        </p:nvSpPr>
        <p:spPr>
          <a:xfrm>
            <a:off x="18874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/>
          <p:cNvSpPr/>
          <p:nvPr/>
        </p:nvSpPr>
        <p:spPr>
          <a:xfrm>
            <a:off x="7528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15826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20227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28346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/>
          <p:cNvSpPr/>
          <p:nvPr/>
        </p:nvSpPr>
        <p:spPr>
          <a:xfrm>
            <a:off x="3354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/>
          <p:cNvSpPr/>
          <p:nvPr/>
        </p:nvSpPr>
        <p:spPr>
          <a:xfrm>
            <a:off x="9052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/>
          <p:cNvSpPr/>
          <p:nvPr/>
        </p:nvSpPr>
        <p:spPr>
          <a:xfrm>
            <a:off x="13041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/>
          <p:cNvSpPr/>
          <p:nvPr/>
        </p:nvSpPr>
        <p:spPr>
          <a:xfrm>
            <a:off x="17350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>
            <a:off x="21751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/>
          <p:cNvSpPr/>
          <p:nvPr/>
        </p:nvSpPr>
        <p:spPr>
          <a:xfrm>
            <a:off x="2559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/>
          <p:cNvSpPr/>
          <p:nvPr/>
        </p:nvSpPr>
        <p:spPr>
          <a:xfrm>
            <a:off x="29870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/>
          <p:cNvSpPr/>
          <p:nvPr/>
        </p:nvSpPr>
        <p:spPr>
          <a:xfrm>
            <a:off x="4878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/>
          <p:cNvSpPr/>
          <p:nvPr/>
        </p:nvSpPr>
        <p:spPr>
          <a:xfrm>
            <a:off x="16618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/>
          <p:cNvSpPr/>
          <p:nvPr/>
        </p:nvSpPr>
        <p:spPr>
          <a:xfrm>
            <a:off x="14565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/>
          <p:cNvSpPr/>
          <p:nvPr/>
        </p:nvSpPr>
        <p:spPr>
          <a:xfrm>
            <a:off x="23275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/>
          <p:cNvSpPr/>
          <p:nvPr/>
        </p:nvSpPr>
        <p:spPr>
          <a:xfrm>
            <a:off x="2712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Oval 136"/>
          <p:cNvSpPr/>
          <p:nvPr/>
        </p:nvSpPr>
        <p:spPr>
          <a:xfrm>
            <a:off x="6402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53492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7801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/>
          <p:cNvSpPr/>
          <p:nvPr/>
        </p:nvSpPr>
        <p:spPr>
          <a:xfrm>
            <a:off x="40836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49502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62202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/>
          <p:cNvSpPr/>
          <p:nvPr/>
        </p:nvSpPr>
        <p:spPr>
          <a:xfrm>
            <a:off x="51026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/>
          <p:cNvSpPr/>
          <p:nvPr/>
        </p:nvSpPr>
        <p:spPr>
          <a:xfrm>
            <a:off x="55016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/>
          <p:cNvSpPr/>
          <p:nvPr/>
        </p:nvSpPr>
        <p:spPr>
          <a:xfrm>
            <a:off x="59325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/>
          <p:cNvSpPr/>
          <p:nvPr/>
        </p:nvSpPr>
        <p:spPr>
          <a:xfrm>
            <a:off x="63726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Oval 107"/>
          <p:cNvSpPr/>
          <p:nvPr/>
        </p:nvSpPr>
        <p:spPr>
          <a:xfrm>
            <a:off x="52550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Oval 108"/>
          <p:cNvSpPr/>
          <p:nvPr/>
        </p:nvSpPr>
        <p:spPr>
          <a:xfrm>
            <a:off x="56540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/>
          <p:cNvSpPr/>
          <p:nvPr/>
        </p:nvSpPr>
        <p:spPr>
          <a:xfrm>
            <a:off x="60849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>
            <a:off x="49520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>
            <a:off x="53509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/>
          <p:cNvSpPr/>
          <p:nvPr/>
        </p:nvSpPr>
        <p:spPr>
          <a:xfrm>
            <a:off x="5781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/>
          <p:cNvSpPr/>
          <p:nvPr/>
        </p:nvSpPr>
        <p:spPr>
          <a:xfrm>
            <a:off x="62219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/>
          <p:cNvSpPr/>
          <p:nvPr/>
        </p:nvSpPr>
        <p:spPr>
          <a:xfrm>
            <a:off x="32577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/>
          <p:cNvSpPr/>
          <p:nvPr/>
        </p:nvSpPr>
        <p:spPr>
          <a:xfrm>
            <a:off x="36906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Oval 76"/>
          <p:cNvSpPr/>
          <p:nvPr/>
        </p:nvSpPr>
        <p:spPr>
          <a:xfrm>
            <a:off x="45268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/>
          <p:nvPr/>
        </p:nvSpPr>
        <p:spPr>
          <a:xfrm>
            <a:off x="51044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/>
          <p:cNvSpPr/>
          <p:nvPr/>
        </p:nvSpPr>
        <p:spPr>
          <a:xfrm>
            <a:off x="55033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0" name="Oval 89"/>
          <p:cNvSpPr/>
          <p:nvPr/>
        </p:nvSpPr>
        <p:spPr>
          <a:xfrm>
            <a:off x="5934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/>
          <p:cNvSpPr/>
          <p:nvPr/>
        </p:nvSpPr>
        <p:spPr>
          <a:xfrm>
            <a:off x="63743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/>
          <p:cNvSpPr/>
          <p:nvPr/>
        </p:nvSpPr>
        <p:spPr>
          <a:xfrm>
            <a:off x="34101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/>
          <p:cNvSpPr/>
          <p:nvPr/>
        </p:nvSpPr>
        <p:spPr>
          <a:xfrm>
            <a:off x="38430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/>
          <p:cNvSpPr/>
          <p:nvPr/>
        </p:nvSpPr>
        <p:spPr>
          <a:xfrm>
            <a:off x="42360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/>
          <p:cNvSpPr/>
          <p:nvPr/>
        </p:nvSpPr>
        <p:spPr>
          <a:xfrm>
            <a:off x="46792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/>
          <p:cNvSpPr/>
          <p:nvPr/>
        </p:nvSpPr>
        <p:spPr>
          <a:xfrm>
            <a:off x="52568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Oval 117"/>
          <p:cNvSpPr/>
          <p:nvPr/>
        </p:nvSpPr>
        <p:spPr>
          <a:xfrm>
            <a:off x="56557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/>
          <p:cNvSpPr/>
          <p:nvPr/>
        </p:nvSpPr>
        <p:spPr>
          <a:xfrm>
            <a:off x="60866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/>
          <p:cNvSpPr/>
          <p:nvPr/>
        </p:nvSpPr>
        <p:spPr>
          <a:xfrm>
            <a:off x="31394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3" name="Oval 132"/>
          <p:cNvSpPr/>
          <p:nvPr/>
        </p:nvSpPr>
        <p:spPr>
          <a:xfrm>
            <a:off x="35625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Oval 133"/>
          <p:cNvSpPr/>
          <p:nvPr/>
        </p:nvSpPr>
        <p:spPr>
          <a:xfrm>
            <a:off x="3995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Oval 134"/>
          <p:cNvSpPr/>
          <p:nvPr/>
        </p:nvSpPr>
        <p:spPr>
          <a:xfrm>
            <a:off x="43884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Oval 135"/>
          <p:cNvSpPr/>
          <p:nvPr/>
        </p:nvSpPr>
        <p:spPr>
          <a:xfrm>
            <a:off x="48316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/>
          <p:cNvSpPr/>
          <p:nvPr/>
        </p:nvSpPr>
        <p:spPr>
          <a:xfrm>
            <a:off x="82811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/>
          <p:cNvSpPr/>
          <p:nvPr/>
        </p:nvSpPr>
        <p:spPr>
          <a:xfrm>
            <a:off x="78881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/>
          <p:cNvSpPr/>
          <p:nvPr/>
        </p:nvSpPr>
        <p:spPr>
          <a:xfrm>
            <a:off x="82828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/>
          <p:cNvSpPr/>
          <p:nvPr/>
        </p:nvSpPr>
        <p:spPr>
          <a:xfrm>
            <a:off x="80405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/>
          <p:cNvSpPr/>
          <p:nvPr/>
        </p:nvSpPr>
        <p:spPr>
          <a:xfrm>
            <a:off x="81929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/>
          <p:cNvSpPr/>
          <p:nvPr/>
        </p:nvSpPr>
        <p:spPr>
          <a:xfrm>
            <a:off x="78898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/>
          <p:cNvSpPr/>
          <p:nvPr/>
        </p:nvSpPr>
        <p:spPr>
          <a:xfrm>
            <a:off x="80422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/>
          <p:cNvSpPr/>
          <p:nvPr/>
        </p:nvSpPr>
        <p:spPr>
          <a:xfrm>
            <a:off x="81946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872435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/>
          <p:cNvSpPr/>
          <p:nvPr/>
        </p:nvSpPr>
        <p:spPr>
          <a:xfrm>
            <a:off x="87260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7" name="Oval 86"/>
          <p:cNvSpPr/>
          <p:nvPr/>
        </p:nvSpPr>
        <p:spPr>
          <a:xfrm>
            <a:off x="84335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/>
          <p:cNvSpPr/>
          <p:nvPr/>
        </p:nvSpPr>
        <p:spPr>
          <a:xfrm>
            <a:off x="85859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/>
          <p:cNvSpPr/>
          <p:nvPr/>
        </p:nvSpPr>
        <p:spPr>
          <a:xfrm>
            <a:off x="84352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5" name="Oval 124"/>
          <p:cNvSpPr/>
          <p:nvPr/>
        </p:nvSpPr>
        <p:spPr>
          <a:xfrm>
            <a:off x="85876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Oval 51"/>
          <p:cNvSpPr/>
          <p:nvPr/>
        </p:nvSpPr>
        <p:spPr>
          <a:xfrm>
            <a:off x="66049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/>
          <p:cNvSpPr/>
          <p:nvPr/>
        </p:nvSpPr>
        <p:spPr>
          <a:xfrm>
            <a:off x="66066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/>
          <p:cNvSpPr/>
          <p:nvPr/>
        </p:nvSpPr>
        <p:spPr>
          <a:xfrm>
            <a:off x="70321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/>
          <p:cNvSpPr/>
          <p:nvPr/>
        </p:nvSpPr>
        <p:spPr>
          <a:xfrm>
            <a:off x="74552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/>
          <p:cNvSpPr/>
          <p:nvPr/>
        </p:nvSpPr>
        <p:spPr>
          <a:xfrm>
            <a:off x="67573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4" name="Oval 83"/>
          <p:cNvSpPr/>
          <p:nvPr/>
        </p:nvSpPr>
        <p:spPr>
          <a:xfrm>
            <a:off x="71845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/>
          <p:cNvSpPr/>
          <p:nvPr/>
        </p:nvSpPr>
        <p:spPr>
          <a:xfrm>
            <a:off x="76076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Oval 110"/>
          <p:cNvSpPr/>
          <p:nvPr/>
        </p:nvSpPr>
        <p:spPr>
          <a:xfrm>
            <a:off x="65250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2" name="Oval 111"/>
          <p:cNvSpPr/>
          <p:nvPr/>
        </p:nvSpPr>
        <p:spPr>
          <a:xfrm>
            <a:off x="69097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/>
          <p:cNvSpPr/>
          <p:nvPr/>
        </p:nvSpPr>
        <p:spPr>
          <a:xfrm>
            <a:off x="73369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/>
          <p:cNvSpPr/>
          <p:nvPr/>
        </p:nvSpPr>
        <p:spPr>
          <a:xfrm>
            <a:off x="77600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/>
          <p:cNvSpPr/>
          <p:nvPr/>
        </p:nvSpPr>
        <p:spPr>
          <a:xfrm>
            <a:off x="70338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/>
          <p:cNvSpPr/>
          <p:nvPr/>
        </p:nvSpPr>
        <p:spPr>
          <a:xfrm>
            <a:off x="74569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/>
          <p:cNvSpPr/>
          <p:nvPr/>
        </p:nvSpPr>
        <p:spPr>
          <a:xfrm>
            <a:off x="67590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Oval 92"/>
          <p:cNvSpPr/>
          <p:nvPr/>
        </p:nvSpPr>
        <p:spPr>
          <a:xfrm>
            <a:off x="71862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/>
          <p:cNvSpPr/>
          <p:nvPr/>
        </p:nvSpPr>
        <p:spPr>
          <a:xfrm>
            <a:off x="76093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/>
          <p:cNvSpPr/>
          <p:nvPr/>
        </p:nvSpPr>
        <p:spPr>
          <a:xfrm>
            <a:off x="65267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/>
          <p:cNvSpPr/>
          <p:nvPr/>
        </p:nvSpPr>
        <p:spPr>
          <a:xfrm>
            <a:off x="69114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Oval 121"/>
          <p:cNvSpPr/>
          <p:nvPr/>
        </p:nvSpPr>
        <p:spPr>
          <a:xfrm>
            <a:off x="73386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/>
          <p:cNvSpPr/>
          <p:nvPr/>
        </p:nvSpPr>
        <p:spPr>
          <a:xfrm>
            <a:off x="77617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/>
          <a:stretch/>
        </p:blipFill>
        <p:spPr>
          <a:xfrm>
            <a:off x="3944630" y="1493173"/>
            <a:ext cx="2988000" cy="694575"/>
          </a:xfrm>
          <a:prstGeom prst="rect">
            <a:avLst/>
          </a:prstGeom>
        </p:spPr>
      </p:pic>
      <p:sp>
        <p:nvSpPr>
          <p:cNvPr id="148" name="Oval 147"/>
          <p:cNvSpPr/>
          <p:nvPr/>
        </p:nvSpPr>
        <p:spPr>
          <a:xfrm>
            <a:off x="438888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/>
          <p:cNvSpPr/>
          <p:nvPr/>
        </p:nvSpPr>
        <p:spPr>
          <a:xfrm>
            <a:off x="56445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Oval 149"/>
          <p:cNvSpPr/>
          <p:nvPr/>
        </p:nvSpPr>
        <p:spPr>
          <a:xfrm>
            <a:off x="429474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/>
          <p:cNvSpPr/>
          <p:nvPr/>
        </p:nvSpPr>
        <p:spPr>
          <a:xfrm>
            <a:off x="51245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3" name="Oval 152"/>
          <p:cNvSpPr/>
          <p:nvPr/>
        </p:nvSpPr>
        <p:spPr>
          <a:xfrm>
            <a:off x="398994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Oval 153"/>
          <p:cNvSpPr/>
          <p:nvPr/>
        </p:nvSpPr>
        <p:spPr>
          <a:xfrm>
            <a:off x="48197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/>
          <p:cNvSpPr/>
          <p:nvPr/>
        </p:nvSpPr>
        <p:spPr>
          <a:xfrm>
            <a:off x="52599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6" name="Oval 155"/>
          <p:cNvSpPr/>
          <p:nvPr/>
        </p:nvSpPr>
        <p:spPr>
          <a:xfrm>
            <a:off x="607179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7" name="Oval 156"/>
          <p:cNvSpPr/>
          <p:nvPr/>
        </p:nvSpPr>
        <p:spPr>
          <a:xfrm>
            <a:off x="414234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8" name="Oval 157"/>
          <p:cNvSpPr/>
          <p:nvPr/>
        </p:nvSpPr>
        <p:spPr>
          <a:xfrm>
            <a:off x="454128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9" name="Oval 158"/>
          <p:cNvSpPr/>
          <p:nvPr/>
        </p:nvSpPr>
        <p:spPr>
          <a:xfrm>
            <a:off x="49721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0" name="Oval 159"/>
          <p:cNvSpPr/>
          <p:nvPr/>
        </p:nvSpPr>
        <p:spPr>
          <a:xfrm>
            <a:off x="54123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1" name="Oval 160"/>
          <p:cNvSpPr/>
          <p:nvPr/>
        </p:nvSpPr>
        <p:spPr>
          <a:xfrm>
            <a:off x="57969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2" name="Oval 161"/>
          <p:cNvSpPr/>
          <p:nvPr/>
        </p:nvSpPr>
        <p:spPr>
          <a:xfrm>
            <a:off x="469368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3" name="Oval 162"/>
          <p:cNvSpPr/>
          <p:nvPr/>
        </p:nvSpPr>
        <p:spPr>
          <a:xfrm>
            <a:off x="55647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4" name="Oval 163"/>
          <p:cNvSpPr/>
          <p:nvPr/>
        </p:nvSpPr>
        <p:spPr>
          <a:xfrm>
            <a:off x="59493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6" name="Oval 165"/>
          <p:cNvSpPr/>
          <p:nvPr/>
        </p:nvSpPr>
        <p:spPr>
          <a:xfrm>
            <a:off x="628593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2" name="Oval 171"/>
          <p:cNvSpPr/>
          <p:nvPr/>
        </p:nvSpPr>
        <p:spPr>
          <a:xfrm>
            <a:off x="67131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6" name="Oval 175"/>
          <p:cNvSpPr/>
          <p:nvPr/>
        </p:nvSpPr>
        <p:spPr>
          <a:xfrm>
            <a:off x="3905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7" name="Oval 176"/>
          <p:cNvSpPr/>
          <p:nvPr/>
        </p:nvSpPr>
        <p:spPr>
          <a:xfrm>
            <a:off x="643833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9" name="Oval 178"/>
          <p:cNvSpPr/>
          <p:nvPr/>
        </p:nvSpPr>
        <p:spPr>
          <a:xfrm>
            <a:off x="620607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0" name="Oval 179"/>
          <p:cNvSpPr/>
          <p:nvPr/>
        </p:nvSpPr>
        <p:spPr>
          <a:xfrm>
            <a:off x="659073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Rectangle 180"/>
              <p:cNvSpPr/>
              <p:nvPr/>
            </p:nvSpPr>
            <p:spPr>
              <a:xfrm>
                <a:off x="4183817" y="1030684"/>
                <a:ext cx="51738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IE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i="1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ga-IE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81" name="Rectangle 1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17" y="1030684"/>
                <a:ext cx="517385" cy="4019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Rectangle 181"/>
              <p:cNvSpPr/>
              <p:nvPr/>
            </p:nvSpPr>
            <p:spPr>
              <a:xfrm>
                <a:off x="4716767" y="1030684"/>
                <a:ext cx="51738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IE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ga-IE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767" y="1030684"/>
                <a:ext cx="517385" cy="4019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/>
              <p:cNvSpPr/>
              <p:nvPr/>
            </p:nvSpPr>
            <p:spPr>
              <a:xfrm>
                <a:off x="6199696" y="1030684"/>
                <a:ext cx="356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ga-IE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83" name="Rectangle 1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696" y="1030684"/>
                <a:ext cx="35644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Rectangle 183"/>
              <p:cNvSpPr/>
              <p:nvPr/>
            </p:nvSpPr>
            <p:spPr>
              <a:xfrm>
                <a:off x="6622965" y="1030684"/>
                <a:ext cx="378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ga-IE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84" name="Rectangle 1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965" y="1030684"/>
                <a:ext cx="37875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/>
              <p:cNvSpPr/>
              <p:nvPr/>
            </p:nvSpPr>
            <p:spPr>
              <a:xfrm>
                <a:off x="5407608" y="1030684"/>
                <a:ext cx="517385" cy="407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IE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ga-IE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85" name="Rectangle 1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608" y="1030684"/>
                <a:ext cx="517385" cy="40754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Rectangle 185"/>
              <p:cNvSpPr/>
              <p:nvPr/>
            </p:nvSpPr>
            <p:spPr>
              <a:xfrm>
                <a:off x="5836266" y="1032858"/>
                <a:ext cx="5173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IE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ga-IE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86" name="Rectangle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266" y="1032858"/>
                <a:ext cx="51738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Oval 186"/>
          <p:cNvSpPr/>
          <p:nvPr/>
        </p:nvSpPr>
        <p:spPr>
          <a:xfrm>
            <a:off x="4403574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8" name="Oval 187"/>
          <p:cNvSpPr/>
          <p:nvPr/>
        </p:nvSpPr>
        <p:spPr>
          <a:xfrm>
            <a:off x="4908401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9" name="Oval 188"/>
          <p:cNvSpPr/>
          <p:nvPr/>
        </p:nvSpPr>
        <p:spPr>
          <a:xfrm>
            <a:off x="5605786" y="1431589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0" name="Oval 189"/>
          <p:cNvSpPr/>
          <p:nvPr/>
        </p:nvSpPr>
        <p:spPr>
          <a:xfrm>
            <a:off x="6043020" y="1431589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1" name="Oval 190"/>
          <p:cNvSpPr/>
          <p:nvPr/>
        </p:nvSpPr>
        <p:spPr>
          <a:xfrm>
            <a:off x="6310916" y="1431589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2" name="Oval 191"/>
          <p:cNvSpPr/>
          <p:nvPr/>
        </p:nvSpPr>
        <p:spPr>
          <a:xfrm>
            <a:off x="6785910" y="1431589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3" name="Oval 172"/>
          <p:cNvSpPr/>
          <p:nvPr/>
        </p:nvSpPr>
        <p:spPr>
          <a:xfrm>
            <a:off x="3915233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4" name="Oval 173"/>
          <p:cNvSpPr/>
          <p:nvPr/>
        </p:nvSpPr>
        <p:spPr>
          <a:xfrm>
            <a:off x="4038120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5" name="Oval 174"/>
          <p:cNvSpPr/>
          <p:nvPr/>
        </p:nvSpPr>
        <p:spPr>
          <a:xfrm>
            <a:off x="4232342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8" name="Oval 177"/>
          <p:cNvSpPr/>
          <p:nvPr/>
        </p:nvSpPr>
        <p:spPr>
          <a:xfrm>
            <a:off x="4315205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3" name="Oval 192"/>
          <p:cNvSpPr/>
          <p:nvPr/>
        </p:nvSpPr>
        <p:spPr>
          <a:xfrm>
            <a:off x="4542037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4" name="Oval 193"/>
          <p:cNvSpPr/>
          <p:nvPr/>
        </p:nvSpPr>
        <p:spPr>
          <a:xfrm>
            <a:off x="4684702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95" name="Group 194"/>
          <p:cNvGrpSpPr/>
          <p:nvPr/>
        </p:nvGrpSpPr>
        <p:grpSpPr>
          <a:xfrm rot="10216702">
            <a:off x="221362" y="2049340"/>
            <a:ext cx="3883764" cy="2576099"/>
            <a:chOff x="6000410" y="-135247"/>
            <a:chExt cx="3209325" cy="129056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6" name="Right Arrow 195"/>
            <p:cNvSpPr/>
            <p:nvPr/>
          </p:nvSpPr>
          <p:spPr bwMode="auto">
            <a:xfrm rot="9709051">
              <a:off x="6000410" y="1011715"/>
              <a:ext cx="1273397" cy="123253"/>
            </a:xfrm>
            <a:prstGeom prst="right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7" name="Cloud Callout 196"/>
            <p:cNvSpPr/>
            <p:nvPr/>
          </p:nvSpPr>
          <p:spPr bwMode="auto">
            <a:xfrm>
              <a:off x="6911430" y="-135247"/>
              <a:ext cx="2298305" cy="1290569"/>
            </a:xfrm>
            <a:prstGeom prst="cloudCallout">
              <a:avLst>
                <a:gd name="adj1" fmla="val -42028"/>
                <a:gd name="adj2" fmla="val 15404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>
              <a:xfrm>
                <a:off x="634781" y="2897066"/>
                <a:ext cx="525400" cy="67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IE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b="1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IE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ga-IE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81" y="2897066"/>
                <a:ext cx="525400" cy="67415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Rectangle 198"/>
              <p:cNvSpPr/>
              <p:nvPr/>
            </p:nvSpPr>
            <p:spPr>
              <a:xfrm>
                <a:off x="1212916" y="2883839"/>
                <a:ext cx="525400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IE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IE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ga-IE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99" name="Rectangle 1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16" y="2883839"/>
                <a:ext cx="525400" cy="67326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/>
              <p:cNvSpPr/>
              <p:nvPr/>
            </p:nvSpPr>
            <p:spPr>
              <a:xfrm>
                <a:off x="1262525" y="3743551"/>
                <a:ext cx="373820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𝒆</m:t>
                          </m:r>
                        </m:num>
                        <m:den>
                          <m:r>
                            <a:rPr lang="en-IE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ga-IE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200" name="Rectangle 1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525" y="3743551"/>
                <a:ext cx="373820" cy="56887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1707522" y="3748233"/>
                <a:ext cx="394659" cy="567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IE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ga-IE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522" y="3748233"/>
                <a:ext cx="394659" cy="56707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/>
              <p:cNvSpPr/>
              <p:nvPr/>
            </p:nvSpPr>
            <p:spPr>
              <a:xfrm>
                <a:off x="1780038" y="2898289"/>
                <a:ext cx="525400" cy="676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IE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IE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ga-IE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202" name="Rectangle 2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038" y="2898289"/>
                <a:ext cx="525400" cy="67601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/>
              <p:cNvSpPr/>
              <p:nvPr/>
            </p:nvSpPr>
            <p:spPr>
              <a:xfrm>
                <a:off x="643113" y="3638133"/>
                <a:ext cx="525400" cy="673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IE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IE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ga-IE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203" name="Rectangle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13" y="3638133"/>
                <a:ext cx="525400" cy="673069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2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 animBg="1"/>
      <p:bldP spid="175" grpId="0" animBg="1"/>
      <p:bldP spid="178" grpId="0" animBg="1"/>
      <p:bldP spid="193" grpId="0" animBg="1"/>
      <p:bldP spid="194" grpId="0" animBg="1"/>
      <p:bldP spid="198" grpId="0"/>
      <p:bldP spid="199" grpId="0"/>
      <p:bldP spid="200" grpId="0"/>
      <p:bldP spid="201" grpId="0"/>
      <p:bldP spid="202" grpId="0"/>
      <p:bldP spid="20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140"/>
          <p:cNvSpPr/>
          <p:nvPr/>
        </p:nvSpPr>
        <p:spPr>
          <a:xfrm>
            <a:off x="2036986" y="2790508"/>
            <a:ext cx="6581681" cy="272631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43061" y="3118951"/>
            <a:ext cx="4546904" cy="211312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dirty="0" err="1" smtClean="0"/>
                <a:t>Lch</a:t>
              </a:r>
              <a:r>
                <a:rPr dirty="0" smtClean="0"/>
                <a:t> 23</a:t>
              </a:r>
              <a:endParaRPr lang="ga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515403" y="2489120"/>
            <a:ext cx="2135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Cóimheasta</a:t>
            </a:r>
          </a:p>
          <a:p>
            <a:pPr lvl="0" algn="ctr"/>
            <a:r>
              <a:rPr lang="en-IE" sz="3000" dirty="0">
                <a:solidFill>
                  <a:schemeClr val="tx2"/>
                </a:solidFill>
                <a:latin typeface="Calibri" panose="020F0502020204030204" pitchFamily="34" charset="0"/>
              </a:rPr>
              <a:t>ℚ</a:t>
            </a:r>
            <a:endParaRPr lang="ga-IE" sz="3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049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/>
          <p:cNvSpPr/>
          <p:nvPr/>
        </p:nvSpPr>
        <p:spPr>
          <a:xfrm>
            <a:off x="82811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53492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7801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/>
          <p:cNvSpPr/>
          <p:nvPr/>
        </p:nvSpPr>
        <p:spPr>
          <a:xfrm>
            <a:off x="78881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/>
          <p:cNvSpPr/>
          <p:nvPr/>
        </p:nvSpPr>
        <p:spPr>
          <a:xfrm>
            <a:off x="66066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/>
          <p:cNvSpPr/>
          <p:nvPr/>
        </p:nvSpPr>
        <p:spPr>
          <a:xfrm>
            <a:off x="82828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/>
          <p:cNvSpPr/>
          <p:nvPr/>
        </p:nvSpPr>
        <p:spPr>
          <a:xfrm>
            <a:off x="40836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49502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62202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/>
          <p:cNvSpPr/>
          <p:nvPr/>
        </p:nvSpPr>
        <p:spPr>
          <a:xfrm>
            <a:off x="70321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/>
          <p:cNvSpPr/>
          <p:nvPr/>
        </p:nvSpPr>
        <p:spPr>
          <a:xfrm>
            <a:off x="74552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/>
          <p:cNvSpPr/>
          <p:nvPr/>
        </p:nvSpPr>
        <p:spPr>
          <a:xfrm>
            <a:off x="51026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/>
          <p:cNvSpPr/>
          <p:nvPr/>
        </p:nvSpPr>
        <p:spPr>
          <a:xfrm>
            <a:off x="55016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/>
          <p:cNvSpPr/>
          <p:nvPr/>
        </p:nvSpPr>
        <p:spPr>
          <a:xfrm>
            <a:off x="59325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/>
          <p:cNvSpPr/>
          <p:nvPr/>
        </p:nvSpPr>
        <p:spPr>
          <a:xfrm>
            <a:off x="63726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/>
          <p:cNvSpPr/>
          <p:nvPr/>
        </p:nvSpPr>
        <p:spPr>
          <a:xfrm>
            <a:off x="67573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4" name="Oval 83"/>
          <p:cNvSpPr/>
          <p:nvPr/>
        </p:nvSpPr>
        <p:spPr>
          <a:xfrm>
            <a:off x="71845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/>
          <p:cNvSpPr/>
          <p:nvPr/>
        </p:nvSpPr>
        <p:spPr>
          <a:xfrm>
            <a:off x="76076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/>
          <p:cNvSpPr/>
          <p:nvPr/>
        </p:nvSpPr>
        <p:spPr>
          <a:xfrm>
            <a:off x="80405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Oval 107"/>
          <p:cNvSpPr/>
          <p:nvPr/>
        </p:nvSpPr>
        <p:spPr>
          <a:xfrm>
            <a:off x="52550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Oval 108"/>
          <p:cNvSpPr/>
          <p:nvPr/>
        </p:nvSpPr>
        <p:spPr>
          <a:xfrm>
            <a:off x="56540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/>
          <p:cNvSpPr/>
          <p:nvPr/>
        </p:nvSpPr>
        <p:spPr>
          <a:xfrm>
            <a:off x="60849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Oval 110"/>
          <p:cNvSpPr/>
          <p:nvPr/>
        </p:nvSpPr>
        <p:spPr>
          <a:xfrm>
            <a:off x="65250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2" name="Oval 111"/>
          <p:cNvSpPr/>
          <p:nvPr/>
        </p:nvSpPr>
        <p:spPr>
          <a:xfrm>
            <a:off x="69097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/>
          <p:cNvSpPr/>
          <p:nvPr/>
        </p:nvSpPr>
        <p:spPr>
          <a:xfrm>
            <a:off x="73369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/>
          <p:cNvSpPr/>
          <p:nvPr/>
        </p:nvSpPr>
        <p:spPr>
          <a:xfrm>
            <a:off x="77600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/>
          <p:cNvSpPr/>
          <p:nvPr/>
        </p:nvSpPr>
        <p:spPr>
          <a:xfrm>
            <a:off x="81929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/>
          <p:cNvSpPr/>
          <p:nvPr/>
        </p:nvSpPr>
        <p:spPr>
          <a:xfrm>
            <a:off x="11517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24074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/>
          <p:cNvSpPr/>
          <p:nvPr/>
        </p:nvSpPr>
        <p:spPr>
          <a:xfrm>
            <a:off x="10576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/>
          <p:cNvSpPr/>
          <p:nvPr/>
        </p:nvSpPr>
        <p:spPr>
          <a:xfrm>
            <a:off x="18874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>
            <a:off x="49520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>
            <a:off x="53509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/>
          <p:cNvSpPr/>
          <p:nvPr/>
        </p:nvSpPr>
        <p:spPr>
          <a:xfrm>
            <a:off x="5781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/>
          <p:cNvSpPr/>
          <p:nvPr/>
        </p:nvSpPr>
        <p:spPr>
          <a:xfrm>
            <a:off x="62219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/>
          <p:cNvSpPr/>
          <p:nvPr/>
        </p:nvSpPr>
        <p:spPr>
          <a:xfrm>
            <a:off x="70338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/>
          <p:cNvSpPr/>
          <p:nvPr/>
        </p:nvSpPr>
        <p:spPr>
          <a:xfrm>
            <a:off x="74569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/>
          <p:cNvSpPr/>
          <p:nvPr/>
        </p:nvSpPr>
        <p:spPr>
          <a:xfrm>
            <a:off x="78898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/>
          <p:cNvSpPr/>
          <p:nvPr/>
        </p:nvSpPr>
        <p:spPr>
          <a:xfrm>
            <a:off x="7528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15826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20227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28346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/>
          <p:cNvSpPr/>
          <p:nvPr/>
        </p:nvSpPr>
        <p:spPr>
          <a:xfrm>
            <a:off x="32577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/>
          <p:cNvSpPr/>
          <p:nvPr/>
        </p:nvSpPr>
        <p:spPr>
          <a:xfrm>
            <a:off x="36906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Oval 76"/>
          <p:cNvSpPr/>
          <p:nvPr/>
        </p:nvSpPr>
        <p:spPr>
          <a:xfrm>
            <a:off x="45268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/>
          <p:cNvSpPr/>
          <p:nvPr/>
        </p:nvSpPr>
        <p:spPr>
          <a:xfrm>
            <a:off x="3354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/>
          <p:nvPr/>
        </p:nvSpPr>
        <p:spPr>
          <a:xfrm>
            <a:off x="51044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/>
          <p:cNvSpPr/>
          <p:nvPr/>
        </p:nvSpPr>
        <p:spPr>
          <a:xfrm>
            <a:off x="55033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0" name="Oval 89"/>
          <p:cNvSpPr/>
          <p:nvPr/>
        </p:nvSpPr>
        <p:spPr>
          <a:xfrm>
            <a:off x="5934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/>
          <p:cNvSpPr/>
          <p:nvPr/>
        </p:nvSpPr>
        <p:spPr>
          <a:xfrm>
            <a:off x="63743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/>
          <p:cNvSpPr/>
          <p:nvPr/>
        </p:nvSpPr>
        <p:spPr>
          <a:xfrm>
            <a:off x="67590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Oval 92"/>
          <p:cNvSpPr/>
          <p:nvPr/>
        </p:nvSpPr>
        <p:spPr>
          <a:xfrm>
            <a:off x="71862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/>
          <p:cNvSpPr/>
          <p:nvPr/>
        </p:nvSpPr>
        <p:spPr>
          <a:xfrm>
            <a:off x="76093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/>
          <p:cNvSpPr/>
          <p:nvPr/>
        </p:nvSpPr>
        <p:spPr>
          <a:xfrm>
            <a:off x="80422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/>
          <p:cNvSpPr/>
          <p:nvPr/>
        </p:nvSpPr>
        <p:spPr>
          <a:xfrm>
            <a:off x="9052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/>
          <p:cNvSpPr/>
          <p:nvPr/>
        </p:nvSpPr>
        <p:spPr>
          <a:xfrm>
            <a:off x="13041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/>
          <p:cNvSpPr/>
          <p:nvPr/>
        </p:nvSpPr>
        <p:spPr>
          <a:xfrm>
            <a:off x="17350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>
            <a:off x="21751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/>
          <p:cNvSpPr/>
          <p:nvPr/>
        </p:nvSpPr>
        <p:spPr>
          <a:xfrm>
            <a:off x="2559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/>
          <p:cNvSpPr/>
          <p:nvPr/>
        </p:nvSpPr>
        <p:spPr>
          <a:xfrm>
            <a:off x="29870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/>
          <p:cNvSpPr/>
          <p:nvPr/>
        </p:nvSpPr>
        <p:spPr>
          <a:xfrm>
            <a:off x="34101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/>
          <p:cNvSpPr/>
          <p:nvPr/>
        </p:nvSpPr>
        <p:spPr>
          <a:xfrm>
            <a:off x="38430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/>
          <p:cNvSpPr/>
          <p:nvPr/>
        </p:nvSpPr>
        <p:spPr>
          <a:xfrm>
            <a:off x="42360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/>
          <p:cNvSpPr/>
          <p:nvPr/>
        </p:nvSpPr>
        <p:spPr>
          <a:xfrm>
            <a:off x="46792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/>
          <p:cNvSpPr/>
          <p:nvPr/>
        </p:nvSpPr>
        <p:spPr>
          <a:xfrm>
            <a:off x="4878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/>
          <p:cNvSpPr/>
          <p:nvPr/>
        </p:nvSpPr>
        <p:spPr>
          <a:xfrm>
            <a:off x="52568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Oval 117"/>
          <p:cNvSpPr/>
          <p:nvPr/>
        </p:nvSpPr>
        <p:spPr>
          <a:xfrm>
            <a:off x="56557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/>
          <p:cNvSpPr/>
          <p:nvPr/>
        </p:nvSpPr>
        <p:spPr>
          <a:xfrm>
            <a:off x="60866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/>
          <p:cNvSpPr/>
          <p:nvPr/>
        </p:nvSpPr>
        <p:spPr>
          <a:xfrm>
            <a:off x="65267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/>
          <p:cNvSpPr/>
          <p:nvPr/>
        </p:nvSpPr>
        <p:spPr>
          <a:xfrm>
            <a:off x="69114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Oval 121"/>
          <p:cNvSpPr/>
          <p:nvPr/>
        </p:nvSpPr>
        <p:spPr>
          <a:xfrm>
            <a:off x="73386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/>
          <p:cNvSpPr/>
          <p:nvPr/>
        </p:nvSpPr>
        <p:spPr>
          <a:xfrm>
            <a:off x="77617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/>
          <p:cNvSpPr/>
          <p:nvPr/>
        </p:nvSpPr>
        <p:spPr>
          <a:xfrm>
            <a:off x="81946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/>
          <p:cNvSpPr/>
          <p:nvPr/>
        </p:nvSpPr>
        <p:spPr>
          <a:xfrm>
            <a:off x="16618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/>
          <p:cNvSpPr/>
          <p:nvPr/>
        </p:nvSpPr>
        <p:spPr>
          <a:xfrm>
            <a:off x="14565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/>
          <p:cNvSpPr/>
          <p:nvPr/>
        </p:nvSpPr>
        <p:spPr>
          <a:xfrm>
            <a:off x="23275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/>
          <p:cNvSpPr/>
          <p:nvPr/>
        </p:nvSpPr>
        <p:spPr>
          <a:xfrm>
            <a:off x="2712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/>
          <p:cNvSpPr/>
          <p:nvPr/>
        </p:nvSpPr>
        <p:spPr>
          <a:xfrm>
            <a:off x="31394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3" name="Oval 132"/>
          <p:cNvSpPr/>
          <p:nvPr/>
        </p:nvSpPr>
        <p:spPr>
          <a:xfrm>
            <a:off x="35625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Oval 133"/>
          <p:cNvSpPr/>
          <p:nvPr/>
        </p:nvSpPr>
        <p:spPr>
          <a:xfrm>
            <a:off x="3995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Oval 134"/>
          <p:cNvSpPr/>
          <p:nvPr/>
        </p:nvSpPr>
        <p:spPr>
          <a:xfrm>
            <a:off x="43884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Oval 135"/>
          <p:cNvSpPr/>
          <p:nvPr/>
        </p:nvSpPr>
        <p:spPr>
          <a:xfrm>
            <a:off x="48316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Oval 136"/>
          <p:cNvSpPr/>
          <p:nvPr/>
        </p:nvSpPr>
        <p:spPr>
          <a:xfrm>
            <a:off x="6402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872435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/>
          <p:cNvSpPr/>
          <p:nvPr/>
        </p:nvSpPr>
        <p:spPr>
          <a:xfrm>
            <a:off x="87260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7" name="Oval 86"/>
          <p:cNvSpPr/>
          <p:nvPr/>
        </p:nvSpPr>
        <p:spPr>
          <a:xfrm>
            <a:off x="84335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/>
          <p:cNvSpPr/>
          <p:nvPr/>
        </p:nvSpPr>
        <p:spPr>
          <a:xfrm>
            <a:off x="85859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/>
          <p:cNvSpPr/>
          <p:nvPr/>
        </p:nvSpPr>
        <p:spPr>
          <a:xfrm>
            <a:off x="84352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sp>
        <p:nvSpPr>
          <p:cNvPr id="125" name="Oval 124"/>
          <p:cNvSpPr/>
          <p:nvPr/>
        </p:nvSpPr>
        <p:spPr>
          <a:xfrm>
            <a:off x="85876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/>
        </p:blipFill>
        <p:spPr>
          <a:xfrm>
            <a:off x="3908087" y="1352672"/>
            <a:ext cx="2988000" cy="668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68" y="1355577"/>
            <a:ext cx="2915057" cy="685896"/>
          </a:xfrm>
          <a:prstGeom prst="rect">
            <a:avLst/>
          </a:prstGeom>
        </p:spPr>
      </p:pic>
      <p:cxnSp>
        <p:nvCxnSpPr>
          <p:cNvPr id="144" name="Straight Connector 143"/>
          <p:cNvCxnSpPr/>
          <p:nvPr/>
        </p:nvCxnSpPr>
        <p:spPr bwMode="auto">
          <a:xfrm>
            <a:off x="5402464" y="1414850"/>
            <a:ext cx="0" cy="72000"/>
          </a:xfrm>
          <a:prstGeom prst="line">
            <a:avLst/>
          </a:prstGeom>
          <a:solidFill>
            <a:schemeClr val="hlink">
              <a:alpha val="64999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Oval 144"/>
          <p:cNvSpPr/>
          <p:nvPr/>
        </p:nvSpPr>
        <p:spPr>
          <a:xfrm>
            <a:off x="47972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Oval 147"/>
          <p:cNvSpPr/>
          <p:nvPr/>
        </p:nvSpPr>
        <p:spPr>
          <a:xfrm>
            <a:off x="586499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Oval 149"/>
          <p:cNvSpPr/>
          <p:nvPr/>
        </p:nvSpPr>
        <p:spPr>
          <a:xfrm>
            <a:off x="530407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/>
          <p:cNvSpPr/>
          <p:nvPr/>
        </p:nvSpPr>
        <p:spPr>
          <a:xfrm>
            <a:off x="6452171" y="14021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/>
          <p:cNvSpPr/>
          <p:nvPr/>
        </p:nvSpPr>
        <p:spPr>
          <a:xfrm>
            <a:off x="42547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Oval 145"/>
          <p:cNvSpPr/>
          <p:nvPr/>
        </p:nvSpPr>
        <p:spPr>
          <a:xfrm>
            <a:off x="409083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/>
          <p:cNvSpPr/>
          <p:nvPr/>
        </p:nvSpPr>
        <p:spPr>
          <a:xfrm>
            <a:off x="528301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Oval 153"/>
          <p:cNvSpPr/>
          <p:nvPr/>
        </p:nvSpPr>
        <p:spPr>
          <a:xfrm>
            <a:off x="399669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8" name="Oval 157"/>
          <p:cNvSpPr/>
          <p:nvPr/>
        </p:nvSpPr>
        <p:spPr>
          <a:xfrm>
            <a:off x="48265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0" name="Oval 159"/>
          <p:cNvSpPr/>
          <p:nvPr/>
        </p:nvSpPr>
        <p:spPr>
          <a:xfrm>
            <a:off x="45217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2" name="Oval 161"/>
          <p:cNvSpPr/>
          <p:nvPr/>
        </p:nvSpPr>
        <p:spPr>
          <a:xfrm>
            <a:off x="49618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3" name="Oval 162"/>
          <p:cNvSpPr/>
          <p:nvPr/>
        </p:nvSpPr>
        <p:spPr>
          <a:xfrm>
            <a:off x="57737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4" name="Oval 163"/>
          <p:cNvSpPr/>
          <p:nvPr/>
        </p:nvSpPr>
        <p:spPr>
          <a:xfrm>
            <a:off x="619681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5" name="Oval 164"/>
          <p:cNvSpPr/>
          <p:nvPr/>
        </p:nvSpPr>
        <p:spPr>
          <a:xfrm>
            <a:off x="424323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6" name="Oval 165"/>
          <p:cNvSpPr/>
          <p:nvPr/>
        </p:nvSpPr>
        <p:spPr>
          <a:xfrm>
            <a:off x="46741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7" name="Oval 166"/>
          <p:cNvSpPr/>
          <p:nvPr/>
        </p:nvSpPr>
        <p:spPr>
          <a:xfrm>
            <a:off x="51142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8" name="Oval 167"/>
          <p:cNvSpPr/>
          <p:nvPr/>
        </p:nvSpPr>
        <p:spPr>
          <a:xfrm>
            <a:off x="546081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9" name="Oval 168"/>
          <p:cNvSpPr/>
          <p:nvPr/>
        </p:nvSpPr>
        <p:spPr>
          <a:xfrm>
            <a:off x="59261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0" name="Oval 169"/>
          <p:cNvSpPr/>
          <p:nvPr/>
        </p:nvSpPr>
        <p:spPr>
          <a:xfrm>
            <a:off x="439563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1" name="Oval 170"/>
          <p:cNvSpPr/>
          <p:nvPr/>
        </p:nvSpPr>
        <p:spPr>
          <a:xfrm>
            <a:off x="390808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2" name="Oval 171"/>
          <p:cNvSpPr/>
          <p:nvPr/>
        </p:nvSpPr>
        <p:spPr>
          <a:xfrm>
            <a:off x="562591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3" name="Oval 172"/>
          <p:cNvSpPr/>
          <p:nvPr/>
        </p:nvSpPr>
        <p:spPr>
          <a:xfrm>
            <a:off x="60785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7" name="Oval 176"/>
          <p:cNvSpPr/>
          <p:nvPr/>
        </p:nvSpPr>
        <p:spPr>
          <a:xfrm>
            <a:off x="6579030" y="139422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8" name="Oval 177"/>
          <p:cNvSpPr/>
          <p:nvPr/>
        </p:nvSpPr>
        <p:spPr>
          <a:xfrm>
            <a:off x="6274230" y="139422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9" name="Oval 178"/>
          <p:cNvSpPr/>
          <p:nvPr/>
        </p:nvSpPr>
        <p:spPr>
          <a:xfrm>
            <a:off x="6714370" y="139422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3" name="Oval 182"/>
          <p:cNvSpPr/>
          <p:nvPr/>
        </p:nvSpPr>
        <p:spPr>
          <a:xfrm>
            <a:off x="6426630" y="139422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/>
              <p:cNvSpPr/>
              <p:nvPr/>
            </p:nvSpPr>
            <p:spPr>
              <a:xfrm>
                <a:off x="5186287" y="842323"/>
                <a:ext cx="352982" cy="515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1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IE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ga-IE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202" name="Rectangle 2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287" y="842323"/>
                <a:ext cx="352982" cy="515975"/>
              </a:xfrm>
              <a:prstGeom prst="rect">
                <a:avLst/>
              </a:prstGeom>
              <a:blipFill rotWithShape="1">
                <a:blip r:embed="rId7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/>
              <p:cNvSpPr/>
              <p:nvPr/>
            </p:nvSpPr>
            <p:spPr>
              <a:xfrm>
                <a:off x="5477708" y="843285"/>
                <a:ext cx="355803" cy="510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1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IE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ga-IE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203" name="Rectangle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708" y="843285"/>
                <a:ext cx="355803" cy="510781"/>
              </a:xfrm>
              <a:prstGeom prst="rect">
                <a:avLst/>
              </a:prstGeom>
              <a:blipFill rotWithShape="1"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>
              <a:xfrm>
                <a:off x="4478952" y="757735"/>
                <a:ext cx="487761" cy="611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1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IE" sz="160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IE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ga-IE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952" y="757735"/>
                <a:ext cx="487761" cy="6112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Rectangle 204"/>
              <p:cNvSpPr/>
              <p:nvPr/>
            </p:nvSpPr>
            <p:spPr>
              <a:xfrm>
                <a:off x="4865298" y="744824"/>
                <a:ext cx="487761" cy="608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sz="1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IE" sz="160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IE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ga-IE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205" name="Rectangle 2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98" y="744824"/>
                <a:ext cx="487761" cy="60862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" name="Oval 205"/>
          <p:cNvSpPr/>
          <p:nvPr/>
        </p:nvSpPr>
        <p:spPr>
          <a:xfrm>
            <a:off x="4571748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7" name="Oval 206"/>
          <p:cNvSpPr/>
          <p:nvPr/>
        </p:nvSpPr>
        <p:spPr>
          <a:xfrm>
            <a:off x="5590229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8" name="Oval 207"/>
          <p:cNvSpPr/>
          <p:nvPr/>
        </p:nvSpPr>
        <p:spPr>
          <a:xfrm>
            <a:off x="5015199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9" name="Oval 208"/>
          <p:cNvSpPr/>
          <p:nvPr/>
        </p:nvSpPr>
        <p:spPr>
          <a:xfrm>
            <a:off x="5231223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45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5" grpId="0" animBg="1"/>
      <p:bldP spid="148" grpId="0" animBg="1"/>
      <p:bldP spid="150" grpId="0" animBg="1"/>
      <p:bldP spid="151" grpId="0" animBg="1"/>
      <p:bldP spid="155" grpId="0" animBg="1"/>
      <p:bldP spid="202" grpId="0"/>
      <p:bldP spid="203" grpId="0"/>
      <p:bldP spid="204" grpId="0"/>
      <p:bldP spid="205" grpId="0"/>
      <p:bldP spid="206" grpId="0" animBg="1"/>
      <p:bldP spid="207" grpId="0" animBg="1"/>
      <p:bldP spid="208" grpId="0" animBg="1"/>
      <p:bldP spid="2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140"/>
          <p:cNvSpPr/>
          <p:nvPr/>
        </p:nvSpPr>
        <p:spPr>
          <a:xfrm>
            <a:off x="2036986" y="2790508"/>
            <a:ext cx="6581681" cy="272631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43061" y="3118951"/>
            <a:ext cx="4546904" cy="2113128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098616" y="3446559"/>
            <a:ext cx="3190468" cy="146650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1952836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dirty="0" err="1" smtClean="0"/>
                <a:t>Lch</a:t>
              </a:r>
              <a:r>
                <a:rPr dirty="0" smtClean="0"/>
                <a:t> 23</a:t>
              </a:r>
              <a:endParaRPr lang="ga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" y="1412776"/>
            <a:ext cx="88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72000" y="1521167"/>
            <a:ext cx="90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515403" y="2489120"/>
            <a:ext cx="2135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3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Cóimheasta</a:t>
            </a:r>
          </a:p>
          <a:p>
            <a:pPr lvl="0" algn="ctr"/>
            <a:r>
              <a:rPr lang="en-IE" sz="3000" dirty="0">
                <a:solidFill>
                  <a:schemeClr val="tx2"/>
                </a:solidFill>
                <a:latin typeface="Calibri" panose="020F0502020204030204" pitchFamily="34" charset="0"/>
              </a:rPr>
              <a:t>ℚ</a:t>
            </a:r>
            <a:endParaRPr lang="ga-IE" sz="3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6049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/>
          <p:cNvSpPr/>
          <p:nvPr/>
        </p:nvSpPr>
        <p:spPr>
          <a:xfrm>
            <a:off x="82811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53492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57801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/>
          <p:cNvSpPr/>
          <p:nvPr/>
        </p:nvSpPr>
        <p:spPr>
          <a:xfrm>
            <a:off x="78881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/>
          <p:cNvSpPr/>
          <p:nvPr/>
        </p:nvSpPr>
        <p:spPr>
          <a:xfrm>
            <a:off x="66066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Oval 65"/>
          <p:cNvSpPr/>
          <p:nvPr/>
        </p:nvSpPr>
        <p:spPr>
          <a:xfrm>
            <a:off x="82828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Oval 75"/>
          <p:cNvSpPr/>
          <p:nvPr/>
        </p:nvSpPr>
        <p:spPr>
          <a:xfrm>
            <a:off x="40836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8" name="Oval 47"/>
          <p:cNvSpPr/>
          <p:nvPr/>
        </p:nvSpPr>
        <p:spPr>
          <a:xfrm>
            <a:off x="49502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62202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Oval 52"/>
          <p:cNvSpPr/>
          <p:nvPr/>
        </p:nvSpPr>
        <p:spPr>
          <a:xfrm>
            <a:off x="70321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Oval 53"/>
          <p:cNvSpPr/>
          <p:nvPr/>
        </p:nvSpPr>
        <p:spPr>
          <a:xfrm>
            <a:off x="74552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Oval 78"/>
          <p:cNvSpPr/>
          <p:nvPr/>
        </p:nvSpPr>
        <p:spPr>
          <a:xfrm>
            <a:off x="51026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Oval 79"/>
          <p:cNvSpPr/>
          <p:nvPr/>
        </p:nvSpPr>
        <p:spPr>
          <a:xfrm>
            <a:off x="55016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Oval 80"/>
          <p:cNvSpPr/>
          <p:nvPr/>
        </p:nvSpPr>
        <p:spPr>
          <a:xfrm>
            <a:off x="59325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Oval 81"/>
          <p:cNvSpPr/>
          <p:nvPr/>
        </p:nvSpPr>
        <p:spPr>
          <a:xfrm>
            <a:off x="63726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3" name="Oval 82"/>
          <p:cNvSpPr/>
          <p:nvPr/>
        </p:nvSpPr>
        <p:spPr>
          <a:xfrm>
            <a:off x="67573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4" name="Oval 83"/>
          <p:cNvSpPr/>
          <p:nvPr/>
        </p:nvSpPr>
        <p:spPr>
          <a:xfrm>
            <a:off x="71845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5" name="Oval 84"/>
          <p:cNvSpPr/>
          <p:nvPr/>
        </p:nvSpPr>
        <p:spPr>
          <a:xfrm>
            <a:off x="76076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Oval 85"/>
          <p:cNvSpPr/>
          <p:nvPr/>
        </p:nvSpPr>
        <p:spPr>
          <a:xfrm>
            <a:off x="80405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Oval 107"/>
          <p:cNvSpPr/>
          <p:nvPr/>
        </p:nvSpPr>
        <p:spPr>
          <a:xfrm>
            <a:off x="525509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Oval 108"/>
          <p:cNvSpPr/>
          <p:nvPr/>
        </p:nvSpPr>
        <p:spPr>
          <a:xfrm>
            <a:off x="565403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/>
          <p:cNvSpPr/>
          <p:nvPr/>
        </p:nvSpPr>
        <p:spPr>
          <a:xfrm>
            <a:off x="608491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Oval 110"/>
          <p:cNvSpPr/>
          <p:nvPr/>
        </p:nvSpPr>
        <p:spPr>
          <a:xfrm>
            <a:off x="652505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2" name="Oval 111"/>
          <p:cNvSpPr/>
          <p:nvPr/>
        </p:nvSpPr>
        <p:spPr>
          <a:xfrm>
            <a:off x="69097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Oval 112"/>
          <p:cNvSpPr/>
          <p:nvPr/>
        </p:nvSpPr>
        <p:spPr>
          <a:xfrm>
            <a:off x="733694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Oval 113"/>
          <p:cNvSpPr/>
          <p:nvPr/>
        </p:nvSpPr>
        <p:spPr>
          <a:xfrm>
            <a:off x="77600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Oval 114"/>
          <p:cNvSpPr/>
          <p:nvPr/>
        </p:nvSpPr>
        <p:spPr>
          <a:xfrm>
            <a:off x="819295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Oval 68"/>
          <p:cNvSpPr/>
          <p:nvPr/>
        </p:nvSpPr>
        <p:spPr>
          <a:xfrm>
            <a:off x="11517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Oval 71"/>
          <p:cNvSpPr/>
          <p:nvPr/>
        </p:nvSpPr>
        <p:spPr>
          <a:xfrm>
            <a:off x="24074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7" name="Oval 126"/>
          <p:cNvSpPr/>
          <p:nvPr/>
        </p:nvSpPr>
        <p:spPr>
          <a:xfrm>
            <a:off x="10576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9" name="Oval 128"/>
          <p:cNvSpPr/>
          <p:nvPr/>
        </p:nvSpPr>
        <p:spPr>
          <a:xfrm>
            <a:off x="18874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>
            <a:off x="49520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>
            <a:off x="53509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/>
          <p:cNvSpPr/>
          <p:nvPr/>
        </p:nvSpPr>
        <p:spPr>
          <a:xfrm>
            <a:off x="5781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/>
          <p:cNvSpPr/>
          <p:nvPr/>
        </p:nvSpPr>
        <p:spPr>
          <a:xfrm>
            <a:off x="62219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/>
          <p:cNvSpPr/>
          <p:nvPr/>
        </p:nvSpPr>
        <p:spPr>
          <a:xfrm>
            <a:off x="70338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/>
          <p:cNvSpPr/>
          <p:nvPr/>
        </p:nvSpPr>
        <p:spPr>
          <a:xfrm>
            <a:off x="74569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Oval 64"/>
          <p:cNvSpPr/>
          <p:nvPr/>
        </p:nvSpPr>
        <p:spPr>
          <a:xfrm>
            <a:off x="78898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Oval 67"/>
          <p:cNvSpPr/>
          <p:nvPr/>
        </p:nvSpPr>
        <p:spPr>
          <a:xfrm>
            <a:off x="7528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Oval 69"/>
          <p:cNvSpPr/>
          <p:nvPr/>
        </p:nvSpPr>
        <p:spPr>
          <a:xfrm>
            <a:off x="15826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1" name="Oval 70"/>
          <p:cNvSpPr/>
          <p:nvPr/>
        </p:nvSpPr>
        <p:spPr>
          <a:xfrm>
            <a:off x="20227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Oval 72"/>
          <p:cNvSpPr/>
          <p:nvPr/>
        </p:nvSpPr>
        <p:spPr>
          <a:xfrm>
            <a:off x="28346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Oval 73"/>
          <p:cNvSpPr/>
          <p:nvPr/>
        </p:nvSpPr>
        <p:spPr>
          <a:xfrm>
            <a:off x="32577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Oval 74"/>
          <p:cNvSpPr/>
          <p:nvPr/>
        </p:nvSpPr>
        <p:spPr>
          <a:xfrm>
            <a:off x="36906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Oval 76"/>
          <p:cNvSpPr/>
          <p:nvPr/>
        </p:nvSpPr>
        <p:spPr>
          <a:xfrm>
            <a:off x="45268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Oval 77"/>
          <p:cNvSpPr/>
          <p:nvPr/>
        </p:nvSpPr>
        <p:spPr>
          <a:xfrm>
            <a:off x="3354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8" name="Oval 87"/>
          <p:cNvSpPr/>
          <p:nvPr/>
        </p:nvSpPr>
        <p:spPr>
          <a:xfrm>
            <a:off x="51044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9" name="Oval 88"/>
          <p:cNvSpPr/>
          <p:nvPr/>
        </p:nvSpPr>
        <p:spPr>
          <a:xfrm>
            <a:off x="55033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0" name="Oval 89"/>
          <p:cNvSpPr/>
          <p:nvPr/>
        </p:nvSpPr>
        <p:spPr>
          <a:xfrm>
            <a:off x="5934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1" name="Oval 90"/>
          <p:cNvSpPr/>
          <p:nvPr/>
        </p:nvSpPr>
        <p:spPr>
          <a:xfrm>
            <a:off x="63743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" name="Oval 91"/>
          <p:cNvSpPr/>
          <p:nvPr/>
        </p:nvSpPr>
        <p:spPr>
          <a:xfrm>
            <a:off x="67590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3" name="Oval 92"/>
          <p:cNvSpPr/>
          <p:nvPr/>
        </p:nvSpPr>
        <p:spPr>
          <a:xfrm>
            <a:off x="71862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Oval 93"/>
          <p:cNvSpPr/>
          <p:nvPr/>
        </p:nvSpPr>
        <p:spPr>
          <a:xfrm>
            <a:off x="76093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/>
          <p:cNvSpPr/>
          <p:nvPr/>
        </p:nvSpPr>
        <p:spPr>
          <a:xfrm>
            <a:off x="80422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7" name="Oval 96"/>
          <p:cNvSpPr/>
          <p:nvPr/>
        </p:nvSpPr>
        <p:spPr>
          <a:xfrm>
            <a:off x="90520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Oval 97"/>
          <p:cNvSpPr/>
          <p:nvPr/>
        </p:nvSpPr>
        <p:spPr>
          <a:xfrm>
            <a:off x="13041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9" name="Oval 98"/>
          <p:cNvSpPr/>
          <p:nvPr/>
        </p:nvSpPr>
        <p:spPr>
          <a:xfrm>
            <a:off x="173502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0" name="Oval 99"/>
          <p:cNvSpPr/>
          <p:nvPr/>
        </p:nvSpPr>
        <p:spPr>
          <a:xfrm>
            <a:off x="21751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1" name="Oval 100"/>
          <p:cNvSpPr/>
          <p:nvPr/>
        </p:nvSpPr>
        <p:spPr>
          <a:xfrm>
            <a:off x="25598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2" name="Oval 101"/>
          <p:cNvSpPr/>
          <p:nvPr/>
        </p:nvSpPr>
        <p:spPr>
          <a:xfrm>
            <a:off x="29870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3" name="Oval 102"/>
          <p:cNvSpPr/>
          <p:nvPr/>
        </p:nvSpPr>
        <p:spPr>
          <a:xfrm>
            <a:off x="34101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4" name="Oval 103"/>
          <p:cNvSpPr/>
          <p:nvPr/>
        </p:nvSpPr>
        <p:spPr>
          <a:xfrm>
            <a:off x="38430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/>
          <p:cNvSpPr/>
          <p:nvPr/>
        </p:nvSpPr>
        <p:spPr>
          <a:xfrm>
            <a:off x="42360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/>
          <p:cNvSpPr/>
          <p:nvPr/>
        </p:nvSpPr>
        <p:spPr>
          <a:xfrm>
            <a:off x="46792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/>
          <p:cNvSpPr/>
          <p:nvPr/>
        </p:nvSpPr>
        <p:spPr>
          <a:xfrm>
            <a:off x="4878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Oval 116"/>
          <p:cNvSpPr/>
          <p:nvPr/>
        </p:nvSpPr>
        <p:spPr>
          <a:xfrm>
            <a:off x="525680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Oval 117"/>
          <p:cNvSpPr/>
          <p:nvPr/>
        </p:nvSpPr>
        <p:spPr>
          <a:xfrm>
            <a:off x="565574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Oval 118"/>
          <p:cNvSpPr/>
          <p:nvPr/>
        </p:nvSpPr>
        <p:spPr>
          <a:xfrm>
            <a:off x="60866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0" name="Oval 119"/>
          <p:cNvSpPr/>
          <p:nvPr/>
        </p:nvSpPr>
        <p:spPr>
          <a:xfrm>
            <a:off x="652676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1" name="Oval 120"/>
          <p:cNvSpPr/>
          <p:nvPr/>
        </p:nvSpPr>
        <p:spPr>
          <a:xfrm>
            <a:off x="69114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2" name="Oval 121"/>
          <p:cNvSpPr/>
          <p:nvPr/>
        </p:nvSpPr>
        <p:spPr>
          <a:xfrm>
            <a:off x="733865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3" name="Oval 122"/>
          <p:cNvSpPr/>
          <p:nvPr/>
        </p:nvSpPr>
        <p:spPr>
          <a:xfrm>
            <a:off x="776172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4" name="Oval 123"/>
          <p:cNvSpPr/>
          <p:nvPr/>
        </p:nvSpPr>
        <p:spPr>
          <a:xfrm>
            <a:off x="8194661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6" name="Oval 125"/>
          <p:cNvSpPr/>
          <p:nvPr/>
        </p:nvSpPr>
        <p:spPr>
          <a:xfrm>
            <a:off x="16618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8" name="Oval 127"/>
          <p:cNvSpPr/>
          <p:nvPr/>
        </p:nvSpPr>
        <p:spPr>
          <a:xfrm>
            <a:off x="14565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0" name="Oval 129"/>
          <p:cNvSpPr/>
          <p:nvPr/>
        </p:nvSpPr>
        <p:spPr>
          <a:xfrm>
            <a:off x="2327568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1" name="Oval 130"/>
          <p:cNvSpPr/>
          <p:nvPr/>
        </p:nvSpPr>
        <p:spPr>
          <a:xfrm>
            <a:off x="2712229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2" name="Oval 131"/>
          <p:cNvSpPr/>
          <p:nvPr/>
        </p:nvSpPr>
        <p:spPr>
          <a:xfrm>
            <a:off x="31394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3" name="Oval 132"/>
          <p:cNvSpPr/>
          <p:nvPr/>
        </p:nvSpPr>
        <p:spPr>
          <a:xfrm>
            <a:off x="35625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4" name="Oval 133"/>
          <p:cNvSpPr/>
          <p:nvPr/>
        </p:nvSpPr>
        <p:spPr>
          <a:xfrm>
            <a:off x="399546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5" name="Oval 134"/>
          <p:cNvSpPr/>
          <p:nvPr/>
        </p:nvSpPr>
        <p:spPr>
          <a:xfrm>
            <a:off x="438842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6" name="Oval 135"/>
          <p:cNvSpPr/>
          <p:nvPr/>
        </p:nvSpPr>
        <p:spPr>
          <a:xfrm>
            <a:off x="483166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7" name="Oval 136"/>
          <p:cNvSpPr/>
          <p:nvPr/>
        </p:nvSpPr>
        <p:spPr>
          <a:xfrm>
            <a:off x="64020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872435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Oval 66"/>
          <p:cNvSpPr/>
          <p:nvPr/>
        </p:nvSpPr>
        <p:spPr>
          <a:xfrm>
            <a:off x="872606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7" name="Oval 86"/>
          <p:cNvSpPr/>
          <p:nvPr/>
        </p:nvSpPr>
        <p:spPr>
          <a:xfrm>
            <a:off x="84335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6" name="Oval 115"/>
          <p:cNvSpPr/>
          <p:nvPr/>
        </p:nvSpPr>
        <p:spPr>
          <a:xfrm>
            <a:off x="858591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/>
          <p:cNvSpPr/>
          <p:nvPr/>
        </p:nvSpPr>
        <p:spPr>
          <a:xfrm>
            <a:off x="84352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40" y="0"/>
            <a:ext cx="5139657" cy="5400000"/>
          </a:xfrm>
          <a:prstGeom prst="rect">
            <a:avLst/>
          </a:prstGeom>
        </p:spPr>
      </p:pic>
      <p:sp>
        <p:nvSpPr>
          <p:cNvPr id="125" name="Oval 124"/>
          <p:cNvSpPr/>
          <p:nvPr/>
        </p:nvSpPr>
        <p:spPr>
          <a:xfrm>
            <a:off x="858762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0"/>
          <a:stretch/>
        </p:blipFill>
        <p:spPr>
          <a:xfrm>
            <a:off x="3908087" y="1352672"/>
            <a:ext cx="2988000" cy="668303"/>
          </a:xfrm>
          <a:prstGeom prst="rect">
            <a:avLst/>
          </a:prstGeom>
        </p:spPr>
      </p:pic>
      <p:cxnSp>
        <p:nvCxnSpPr>
          <p:cNvPr id="144" name="Straight Connector 143"/>
          <p:cNvCxnSpPr/>
          <p:nvPr/>
        </p:nvCxnSpPr>
        <p:spPr bwMode="auto">
          <a:xfrm>
            <a:off x="5402464" y="1414850"/>
            <a:ext cx="0" cy="72000"/>
          </a:xfrm>
          <a:prstGeom prst="line">
            <a:avLst/>
          </a:prstGeom>
          <a:solidFill>
            <a:schemeClr val="hlink">
              <a:alpha val="64999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Oval 144"/>
          <p:cNvSpPr/>
          <p:nvPr/>
        </p:nvSpPr>
        <p:spPr>
          <a:xfrm>
            <a:off x="479722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8" name="Oval 147"/>
          <p:cNvSpPr/>
          <p:nvPr/>
        </p:nvSpPr>
        <p:spPr>
          <a:xfrm>
            <a:off x="5864995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0" name="Oval 149"/>
          <p:cNvSpPr/>
          <p:nvPr/>
        </p:nvSpPr>
        <p:spPr>
          <a:xfrm>
            <a:off x="530407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1" name="Oval 150"/>
          <p:cNvSpPr/>
          <p:nvPr/>
        </p:nvSpPr>
        <p:spPr>
          <a:xfrm>
            <a:off x="6452171" y="14021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5" name="Oval 154"/>
          <p:cNvSpPr/>
          <p:nvPr/>
        </p:nvSpPr>
        <p:spPr>
          <a:xfrm>
            <a:off x="425470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6" name="Oval 145"/>
          <p:cNvSpPr/>
          <p:nvPr/>
        </p:nvSpPr>
        <p:spPr>
          <a:xfrm>
            <a:off x="409083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9" name="Oval 148"/>
          <p:cNvSpPr/>
          <p:nvPr/>
        </p:nvSpPr>
        <p:spPr>
          <a:xfrm>
            <a:off x="528301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Oval 153"/>
          <p:cNvSpPr/>
          <p:nvPr/>
        </p:nvSpPr>
        <p:spPr>
          <a:xfrm>
            <a:off x="399669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8" name="Oval 157"/>
          <p:cNvSpPr/>
          <p:nvPr/>
        </p:nvSpPr>
        <p:spPr>
          <a:xfrm>
            <a:off x="48265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0" name="Oval 159"/>
          <p:cNvSpPr/>
          <p:nvPr/>
        </p:nvSpPr>
        <p:spPr>
          <a:xfrm>
            <a:off x="45217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2" name="Oval 161"/>
          <p:cNvSpPr/>
          <p:nvPr/>
        </p:nvSpPr>
        <p:spPr>
          <a:xfrm>
            <a:off x="49618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3" name="Oval 162"/>
          <p:cNvSpPr/>
          <p:nvPr/>
        </p:nvSpPr>
        <p:spPr>
          <a:xfrm>
            <a:off x="57737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4" name="Oval 163"/>
          <p:cNvSpPr/>
          <p:nvPr/>
        </p:nvSpPr>
        <p:spPr>
          <a:xfrm>
            <a:off x="6196813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5" name="Oval 164"/>
          <p:cNvSpPr/>
          <p:nvPr/>
        </p:nvSpPr>
        <p:spPr>
          <a:xfrm>
            <a:off x="424323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6" name="Oval 165"/>
          <p:cNvSpPr/>
          <p:nvPr/>
        </p:nvSpPr>
        <p:spPr>
          <a:xfrm>
            <a:off x="467411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7" name="Oval 166"/>
          <p:cNvSpPr/>
          <p:nvPr/>
        </p:nvSpPr>
        <p:spPr>
          <a:xfrm>
            <a:off x="5114256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8" name="Oval 167"/>
          <p:cNvSpPr/>
          <p:nvPr/>
        </p:nvSpPr>
        <p:spPr>
          <a:xfrm>
            <a:off x="546081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9" name="Oval 168"/>
          <p:cNvSpPr/>
          <p:nvPr/>
        </p:nvSpPr>
        <p:spPr>
          <a:xfrm>
            <a:off x="59261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0" name="Oval 169"/>
          <p:cNvSpPr/>
          <p:nvPr/>
        </p:nvSpPr>
        <p:spPr>
          <a:xfrm>
            <a:off x="4395632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1" name="Oval 170"/>
          <p:cNvSpPr/>
          <p:nvPr/>
        </p:nvSpPr>
        <p:spPr>
          <a:xfrm>
            <a:off x="390808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2" name="Oval 171"/>
          <p:cNvSpPr/>
          <p:nvPr/>
        </p:nvSpPr>
        <p:spPr>
          <a:xfrm>
            <a:off x="5625917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3" name="Oval 172"/>
          <p:cNvSpPr/>
          <p:nvPr/>
        </p:nvSpPr>
        <p:spPr>
          <a:xfrm>
            <a:off x="6078544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4" name="Oval 173"/>
          <p:cNvSpPr/>
          <p:nvPr/>
        </p:nvSpPr>
        <p:spPr>
          <a:xfrm>
            <a:off x="3990126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5" name="Oval 174"/>
          <p:cNvSpPr/>
          <p:nvPr/>
        </p:nvSpPr>
        <p:spPr>
          <a:xfrm>
            <a:off x="4642844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6" name="Oval 175"/>
          <p:cNvSpPr/>
          <p:nvPr/>
        </p:nvSpPr>
        <p:spPr>
          <a:xfrm>
            <a:off x="3895988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7" name="Oval 176"/>
          <p:cNvSpPr/>
          <p:nvPr/>
        </p:nvSpPr>
        <p:spPr>
          <a:xfrm>
            <a:off x="65790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8" name="Oval 177"/>
          <p:cNvSpPr/>
          <p:nvPr/>
        </p:nvSpPr>
        <p:spPr>
          <a:xfrm>
            <a:off x="6274230" y="141485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9" name="Oval 178"/>
          <p:cNvSpPr/>
          <p:nvPr/>
        </p:nvSpPr>
        <p:spPr>
          <a:xfrm>
            <a:off x="6714370" y="140692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0" name="Oval 179"/>
          <p:cNvSpPr/>
          <p:nvPr/>
        </p:nvSpPr>
        <p:spPr>
          <a:xfrm>
            <a:off x="5070071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1" name="Oval 180"/>
          <p:cNvSpPr/>
          <p:nvPr/>
        </p:nvSpPr>
        <p:spPr>
          <a:xfrm>
            <a:off x="5493140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2" name="Oval 181"/>
          <p:cNvSpPr/>
          <p:nvPr/>
        </p:nvSpPr>
        <p:spPr>
          <a:xfrm>
            <a:off x="4142526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3" name="Oval 182"/>
          <p:cNvSpPr/>
          <p:nvPr/>
        </p:nvSpPr>
        <p:spPr>
          <a:xfrm>
            <a:off x="6426630" y="1406920"/>
            <a:ext cx="180000" cy="18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4" name="Oval 183"/>
          <p:cNvSpPr/>
          <p:nvPr/>
        </p:nvSpPr>
        <p:spPr>
          <a:xfrm>
            <a:off x="4410583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5" name="Oval 184"/>
          <p:cNvSpPr/>
          <p:nvPr/>
        </p:nvSpPr>
        <p:spPr>
          <a:xfrm>
            <a:off x="4795244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6" name="Oval 185"/>
          <p:cNvSpPr/>
          <p:nvPr/>
        </p:nvSpPr>
        <p:spPr>
          <a:xfrm>
            <a:off x="5222471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7" name="Oval 186"/>
          <p:cNvSpPr/>
          <p:nvPr/>
        </p:nvSpPr>
        <p:spPr>
          <a:xfrm>
            <a:off x="4294926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8" name="Oval 187"/>
          <p:cNvSpPr/>
          <p:nvPr/>
        </p:nvSpPr>
        <p:spPr>
          <a:xfrm>
            <a:off x="4562983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9" name="Oval 188"/>
          <p:cNvSpPr/>
          <p:nvPr/>
        </p:nvSpPr>
        <p:spPr>
          <a:xfrm>
            <a:off x="4947644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0" name="Oval 189"/>
          <p:cNvSpPr/>
          <p:nvPr/>
        </p:nvSpPr>
        <p:spPr>
          <a:xfrm>
            <a:off x="5374871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/>
              <p:cNvSpPr/>
              <p:nvPr/>
            </p:nvSpPr>
            <p:spPr>
              <a:xfrm>
                <a:off x="5186287" y="755239"/>
                <a:ext cx="364202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IE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ga-IE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91" name="Rectangle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287" y="755239"/>
                <a:ext cx="364202" cy="5648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5477708" y="756201"/>
                <a:ext cx="377155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IE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ga-IE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708" y="756201"/>
                <a:ext cx="377155" cy="5629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/>
              <p:cNvSpPr/>
              <p:nvPr/>
            </p:nvSpPr>
            <p:spPr>
              <a:xfrm>
                <a:off x="4377354" y="699679"/>
                <a:ext cx="515782" cy="676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IE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IE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ga-IE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93" name="Rectangle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354" y="699679"/>
                <a:ext cx="515782" cy="67601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/>
              <p:cNvSpPr/>
              <p:nvPr/>
            </p:nvSpPr>
            <p:spPr>
              <a:xfrm>
                <a:off x="4865298" y="701282"/>
                <a:ext cx="515782" cy="672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IE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b="0" i="1" smtClean="0"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IE" b="0" i="1" smtClean="0">
                              <a:solidFill>
                                <a:schemeClr val="accent5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ga-IE" dirty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94" name="Rectangle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98" y="701282"/>
                <a:ext cx="515782" cy="67281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Oval 194"/>
          <p:cNvSpPr/>
          <p:nvPr/>
        </p:nvSpPr>
        <p:spPr>
          <a:xfrm>
            <a:off x="5590229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9" name="Oval 198"/>
          <p:cNvSpPr/>
          <p:nvPr/>
        </p:nvSpPr>
        <p:spPr>
          <a:xfrm>
            <a:off x="4571748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0" name="Oval 199"/>
          <p:cNvSpPr/>
          <p:nvPr/>
        </p:nvSpPr>
        <p:spPr>
          <a:xfrm>
            <a:off x="5015199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1" name="Oval 200"/>
          <p:cNvSpPr/>
          <p:nvPr/>
        </p:nvSpPr>
        <p:spPr>
          <a:xfrm>
            <a:off x="5231223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1" name="Oval 160"/>
          <p:cNvSpPr/>
          <p:nvPr/>
        </p:nvSpPr>
        <p:spPr>
          <a:xfrm>
            <a:off x="4431716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/>
              <p:cNvSpPr/>
              <p:nvPr/>
            </p:nvSpPr>
            <p:spPr>
              <a:xfrm>
                <a:off x="1271201" y="9560462"/>
                <a:ext cx="644022" cy="677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IE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E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IE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ga-IE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196" name="Rectangle 1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01" y="9560462"/>
                <a:ext cx="644022" cy="67781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Oval 196"/>
          <p:cNvSpPr/>
          <p:nvPr/>
        </p:nvSpPr>
        <p:spPr>
          <a:xfrm>
            <a:off x="5803495" y="1411987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2" name="Oval 201"/>
          <p:cNvSpPr/>
          <p:nvPr/>
        </p:nvSpPr>
        <p:spPr>
          <a:xfrm>
            <a:off x="4359049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" name="Oval 203"/>
          <p:cNvSpPr/>
          <p:nvPr/>
        </p:nvSpPr>
        <p:spPr>
          <a:xfrm>
            <a:off x="4905750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6" name="Oval 205"/>
          <p:cNvSpPr/>
          <p:nvPr/>
        </p:nvSpPr>
        <p:spPr>
          <a:xfrm>
            <a:off x="6162725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7" name="Oval 206"/>
          <p:cNvSpPr/>
          <p:nvPr/>
        </p:nvSpPr>
        <p:spPr>
          <a:xfrm>
            <a:off x="4891826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8" name="Oval 207"/>
          <p:cNvSpPr/>
          <p:nvPr/>
        </p:nvSpPr>
        <p:spPr>
          <a:xfrm>
            <a:off x="5544544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9" name="Oval 208"/>
          <p:cNvSpPr/>
          <p:nvPr/>
        </p:nvSpPr>
        <p:spPr>
          <a:xfrm>
            <a:off x="4797688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0" name="Oval 209"/>
          <p:cNvSpPr/>
          <p:nvPr/>
        </p:nvSpPr>
        <p:spPr>
          <a:xfrm>
            <a:off x="5971771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1" name="Oval 210"/>
          <p:cNvSpPr/>
          <p:nvPr/>
        </p:nvSpPr>
        <p:spPr>
          <a:xfrm>
            <a:off x="6394840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2" name="Oval 211"/>
          <p:cNvSpPr/>
          <p:nvPr/>
        </p:nvSpPr>
        <p:spPr>
          <a:xfrm>
            <a:off x="5044226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3" name="Oval 212"/>
          <p:cNvSpPr/>
          <p:nvPr/>
        </p:nvSpPr>
        <p:spPr>
          <a:xfrm>
            <a:off x="5312283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4" name="Oval 213"/>
          <p:cNvSpPr/>
          <p:nvPr/>
        </p:nvSpPr>
        <p:spPr>
          <a:xfrm>
            <a:off x="5696944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5" name="Oval 214"/>
          <p:cNvSpPr/>
          <p:nvPr/>
        </p:nvSpPr>
        <p:spPr>
          <a:xfrm>
            <a:off x="6124171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6" name="Oval 215"/>
          <p:cNvSpPr/>
          <p:nvPr/>
        </p:nvSpPr>
        <p:spPr>
          <a:xfrm>
            <a:off x="5196626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7" name="Oval 216"/>
          <p:cNvSpPr/>
          <p:nvPr/>
        </p:nvSpPr>
        <p:spPr>
          <a:xfrm>
            <a:off x="5464683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8" name="Oval 217"/>
          <p:cNvSpPr/>
          <p:nvPr/>
        </p:nvSpPr>
        <p:spPr>
          <a:xfrm>
            <a:off x="5849344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9" name="Oval 218"/>
          <p:cNvSpPr/>
          <p:nvPr/>
        </p:nvSpPr>
        <p:spPr>
          <a:xfrm>
            <a:off x="6276571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0" name="Oval 219"/>
          <p:cNvSpPr/>
          <p:nvPr/>
        </p:nvSpPr>
        <p:spPr>
          <a:xfrm>
            <a:off x="6327371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1" name="Oval 220"/>
          <p:cNvSpPr/>
          <p:nvPr/>
        </p:nvSpPr>
        <p:spPr>
          <a:xfrm>
            <a:off x="6750440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2" name="Oval 221"/>
          <p:cNvSpPr/>
          <p:nvPr/>
        </p:nvSpPr>
        <p:spPr>
          <a:xfrm>
            <a:off x="6479771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3" name="Oval 222"/>
          <p:cNvSpPr/>
          <p:nvPr/>
        </p:nvSpPr>
        <p:spPr>
          <a:xfrm>
            <a:off x="6632171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4" name="Oval 223"/>
          <p:cNvSpPr/>
          <p:nvPr/>
        </p:nvSpPr>
        <p:spPr>
          <a:xfrm>
            <a:off x="5165655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5" name="Oval 224"/>
          <p:cNvSpPr/>
          <p:nvPr/>
        </p:nvSpPr>
        <p:spPr>
          <a:xfrm>
            <a:off x="5856473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6" name="Oval 225"/>
          <p:cNvSpPr/>
          <p:nvPr/>
        </p:nvSpPr>
        <p:spPr>
          <a:xfrm>
            <a:off x="5071517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7" name="Oval 226"/>
          <p:cNvSpPr/>
          <p:nvPr/>
        </p:nvSpPr>
        <p:spPr>
          <a:xfrm>
            <a:off x="6283700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8" name="Oval 227"/>
          <p:cNvSpPr/>
          <p:nvPr/>
        </p:nvSpPr>
        <p:spPr>
          <a:xfrm>
            <a:off x="6706769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9" name="Oval 228"/>
          <p:cNvSpPr/>
          <p:nvPr/>
        </p:nvSpPr>
        <p:spPr>
          <a:xfrm>
            <a:off x="5318055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0" name="Oval 229"/>
          <p:cNvSpPr/>
          <p:nvPr/>
        </p:nvSpPr>
        <p:spPr>
          <a:xfrm>
            <a:off x="5624212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1" name="Oval 230"/>
          <p:cNvSpPr/>
          <p:nvPr/>
        </p:nvSpPr>
        <p:spPr>
          <a:xfrm>
            <a:off x="6008873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2" name="Oval 231"/>
          <p:cNvSpPr/>
          <p:nvPr/>
        </p:nvSpPr>
        <p:spPr>
          <a:xfrm>
            <a:off x="6436100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3" name="Oval 232"/>
          <p:cNvSpPr/>
          <p:nvPr/>
        </p:nvSpPr>
        <p:spPr>
          <a:xfrm>
            <a:off x="5470455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4" name="Oval 233"/>
          <p:cNvSpPr/>
          <p:nvPr/>
        </p:nvSpPr>
        <p:spPr>
          <a:xfrm>
            <a:off x="5776612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5" name="Oval 234"/>
          <p:cNvSpPr/>
          <p:nvPr/>
        </p:nvSpPr>
        <p:spPr>
          <a:xfrm>
            <a:off x="6161273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6" name="Oval 235"/>
          <p:cNvSpPr/>
          <p:nvPr/>
        </p:nvSpPr>
        <p:spPr>
          <a:xfrm>
            <a:off x="6588500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7" name="Oval 236"/>
          <p:cNvSpPr/>
          <p:nvPr/>
        </p:nvSpPr>
        <p:spPr>
          <a:xfrm>
            <a:off x="3933755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8" name="Oval 237"/>
          <p:cNvSpPr/>
          <p:nvPr/>
        </p:nvSpPr>
        <p:spPr>
          <a:xfrm>
            <a:off x="4624573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0" name="Oval 239"/>
          <p:cNvSpPr/>
          <p:nvPr/>
        </p:nvSpPr>
        <p:spPr>
          <a:xfrm>
            <a:off x="5051800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1" name="Oval 240"/>
          <p:cNvSpPr/>
          <p:nvPr/>
        </p:nvSpPr>
        <p:spPr>
          <a:xfrm>
            <a:off x="5474869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2" name="Oval 241"/>
          <p:cNvSpPr/>
          <p:nvPr/>
        </p:nvSpPr>
        <p:spPr>
          <a:xfrm>
            <a:off x="4086155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3" name="Oval 242"/>
          <p:cNvSpPr/>
          <p:nvPr/>
        </p:nvSpPr>
        <p:spPr>
          <a:xfrm>
            <a:off x="4392312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4" name="Oval 243"/>
          <p:cNvSpPr/>
          <p:nvPr/>
        </p:nvSpPr>
        <p:spPr>
          <a:xfrm>
            <a:off x="4776973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5" name="Oval 244"/>
          <p:cNvSpPr/>
          <p:nvPr/>
        </p:nvSpPr>
        <p:spPr>
          <a:xfrm>
            <a:off x="5204200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6" name="Oval 245"/>
          <p:cNvSpPr/>
          <p:nvPr/>
        </p:nvSpPr>
        <p:spPr>
          <a:xfrm>
            <a:off x="4238555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7" name="Oval 246"/>
          <p:cNvSpPr/>
          <p:nvPr/>
        </p:nvSpPr>
        <p:spPr>
          <a:xfrm>
            <a:off x="4544712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8" name="Oval 247"/>
          <p:cNvSpPr/>
          <p:nvPr/>
        </p:nvSpPr>
        <p:spPr>
          <a:xfrm>
            <a:off x="4929373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9" name="Oval 248"/>
          <p:cNvSpPr/>
          <p:nvPr/>
        </p:nvSpPr>
        <p:spPr>
          <a:xfrm>
            <a:off x="5356600" y="1414850"/>
            <a:ext cx="180000" cy="1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176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3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4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8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2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3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1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45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8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15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85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2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5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9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25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86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895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3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65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35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7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105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14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21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245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28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  <p:bldP spid="176" grpId="0" animBg="1"/>
      <p:bldP spid="180" grpId="0" animBg="1"/>
      <p:bldP spid="181" grpId="0" animBg="1"/>
      <p:bldP spid="182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61" grpId="0" animBg="1"/>
      <p:bldP spid="196" grpId="0"/>
      <p:bldP spid="197" grpId="0" animBg="1"/>
      <p:bldP spid="202" grpId="0" animBg="1"/>
      <p:bldP spid="204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0806210"/>
                  </p:ext>
                </p:extLst>
              </p:nvPr>
            </p:nvGraphicFramePr>
            <p:xfrm>
              <a:off x="144000" y="1392222"/>
              <a:ext cx="8856000" cy="508034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76000"/>
                    <a:gridCol w="1476000"/>
                    <a:gridCol w="1476000"/>
                    <a:gridCol w="1476000"/>
                    <a:gridCol w="1476000"/>
                    <a:gridCol w="1476000"/>
                  </a:tblGrid>
                  <a:tr h="375506">
                    <a:tc>
                      <a:txBody>
                        <a:bodyPr/>
                        <a:lstStyle/>
                        <a:p>
                          <a:pPr algn="ctr"/>
                          <a:endParaRPr lang="en-IE" sz="2200" dirty="0" smtClean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 err="1" smtClean="0"/>
                            <a:t>Aiceanta</a:t>
                          </a:r>
                          <a:endParaRPr lang="en-IE" sz="2200" dirty="0" smtClean="0"/>
                        </a:p>
                        <a:p>
                          <a:pPr algn="ctr"/>
                          <a:r>
                            <a:rPr lang="en-IE" sz="2200" dirty="0" smtClean="0">
                              <a:latin typeface="Cambria Math"/>
                              <a:ea typeface="Cambria Math"/>
                            </a:rPr>
                            <a:t>ℕ</a:t>
                          </a:r>
                          <a:endParaRPr lang="en-IE" sz="2200" dirty="0" smtClean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 err="1" smtClean="0"/>
                            <a:t>Slán</a:t>
                          </a:r>
                          <a:r>
                            <a:rPr lang="en-IE" sz="2200" dirty="0" smtClean="0"/>
                            <a:t>.</a:t>
                          </a:r>
                        </a:p>
                        <a:p>
                          <a:pPr algn="ctr"/>
                          <a:r>
                            <a:rPr lang="en-IE" sz="2200" dirty="0" smtClean="0">
                              <a:latin typeface="Cambria Math"/>
                              <a:ea typeface="Cambria Math"/>
                            </a:rPr>
                            <a:t>ℤ</a:t>
                          </a:r>
                          <a:endParaRPr lang="en-IE" sz="22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 err="1" smtClean="0"/>
                            <a:t>Cóimh</a:t>
                          </a:r>
                          <a:r>
                            <a:rPr lang="en-IE" sz="2200" dirty="0" smtClean="0"/>
                            <a:t>.</a:t>
                          </a:r>
                        </a:p>
                        <a:p>
                          <a:pPr algn="ctr"/>
                          <a:r>
                            <a:rPr lang="en-IE" sz="2200" dirty="0" smtClean="0">
                              <a:latin typeface="Cambria Math"/>
                              <a:ea typeface="Cambria Math"/>
                            </a:rPr>
                            <a:t>ℚ</a:t>
                          </a:r>
                          <a:endParaRPr lang="en-IE" sz="22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 err="1" smtClean="0"/>
                            <a:t>Éagóimh</a:t>
                          </a:r>
                          <a:r>
                            <a:rPr lang="en-IE" sz="2200" dirty="0" smtClean="0"/>
                            <a:t>.</a:t>
                          </a:r>
                        </a:p>
                        <a:p>
                          <a:pPr algn="ctr"/>
                          <a:r>
                            <a:rPr lang="en-IE" sz="2200" dirty="0" smtClean="0">
                              <a:latin typeface="Cambria Math"/>
                              <a:ea typeface="Cambria Math"/>
                            </a:rPr>
                            <a:t>ℝ\ℚ</a:t>
                          </a:r>
                          <a:endParaRPr lang="en-IE" sz="22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 err="1" smtClean="0"/>
                            <a:t>Réad</a:t>
                          </a:r>
                          <a:r>
                            <a:rPr lang="en-IE" sz="2200" dirty="0" smtClean="0"/>
                            <a:t>.</a:t>
                          </a:r>
                        </a:p>
                        <a:p>
                          <a:pPr algn="ctr"/>
                          <a:r>
                            <a:rPr lang="en-IE" sz="2200" dirty="0" smtClean="0">
                              <a:latin typeface="Cambria Math"/>
                              <a:ea typeface="Cambria Math"/>
                            </a:rPr>
                            <a:t>ℝ</a:t>
                          </a:r>
                          <a:endParaRPr lang="en-IE" sz="22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smtClean="0"/>
                            <a:t>5</a:t>
                          </a:r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dirty="0" smtClean="0">
                                    <a:latin typeface="Cambria Math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IE" sz="1800" i="1" dirty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IE" sz="1800" i="1" dirty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dirty="0" smtClean="0">
                                    <a:latin typeface="Cambria Math"/>
                                  </a:rPr>
                                  <m:t>−9.6403915</m:t>
                                </m:r>
                                <m:r>
                                  <a:rPr lang="en-IE" sz="1800" b="0" i="1" dirty="0" smtClean="0">
                                    <a:latin typeface="Cambria Math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IE" sz="180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en-US" sz="18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en-US" sz="1800" i="1">
                                      <a:latin typeface="Cambria Math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E" altLang="en-US" sz="1800" i="1"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E" altLang="en-US" sz="1800" i="1"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 dirty="0" smtClean="0"/>
                            <a:t>6.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n-US" altLang="en-US" sz="1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IE" altLang="en-US" sz="18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US" altLang="en-US" sz="1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IE" altLang="en-US" sz="1800" i="1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acc>
                            </m:oMath>
                          </a14:m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IE" sz="1800" i="1" dirty="0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IE" sz="1800" i="1" dirty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 dirty="0" smtClean="0"/>
                            <a:t>-3</a:t>
                          </a:r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US" altLang="en-US" sz="1800" i="1" smtClean="0">
                                        <a:latin typeface="Cambria Math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IE" altLang="en-US" sz="1800" i="1">
                                        <a:latin typeface="Cambria Math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IE" altLang="en-US" sz="1800" i="1">
                                        <a:latin typeface="Cambria Math"/>
                                      </a:rPr>
                                      <m:t>8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 dirty="0" smtClean="0"/>
                            <a:t>0</a:t>
                          </a:r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 b="1" dirty="0" smtClean="0"/>
                            <a:t>-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en-US" sz="18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IE" altLang="en-US" sz="18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56112"/>
                  </p:ext>
                </p:extLst>
              </p:nvPr>
            </p:nvGraphicFramePr>
            <p:xfrm>
              <a:off x="144000" y="1392222"/>
              <a:ext cx="8856000" cy="508034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76000"/>
                    <a:gridCol w="1476000"/>
                    <a:gridCol w="1476000"/>
                    <a:gridCol w="1476000"/>
                    <a:gridCol w="1476000"/>
                    <a:gridCol w="1476000"/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endParaRPr lang="en-IE" sz="2200" dirty="0" smtClean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 err="1" smtClean="0"/>
                            <a:t>Aiceanta</a:t>
                          </a:r>
                          <a:endParaRPr lang="en-IE" sz="2200" dirty="0" smtClean="0"/>
                        </a:p>
                        <a:p>
                          <a:pPr algn="ctr"/>
                          <a:r>
                            <a:rPr lang="en-IE" sz="2200" dirty="0" smtClean="0">
                              <a:latin typeface="Cambria Math"/>
                              <a:ea typeface="Cambria Math"/>
                            </a:rPr>
                            <a:t>ℕ</a:t>
                          </a:r>
                          <a:endParaRPr lang="en-IE" sz="2200" dirty="0" smtClean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 err="1" smtClean="0"/>
                            <a:t>Slán</a:t>
                          </a:r>
                          <a:r>
                            <a:rPr lang="en-IE" sz="2200" dirty="0" smtClean="0"/>
                            <a:t>.</a:t>
                          </a:r>
                        </a:p>
                        <a:p>
                          <a:pPr algn="ctr"/>
                          <a:r>
                            <a:rPr lang="en-IE" sz="2200" dirty="0" smtClean="0">
                              <a:latin typeface="Cambria Math"/>
                              <a:ea typeface="Cambria Math"/>
                            </a:rPr>
                            <a:t>ℤ</a:t>
                          </a:r>
                          <a:endParaRPr lang="en-IE" sz="22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 err="1" smtClean="0"/>
                            <a:t>Cóimh</a:t>
                          </a:r>
                          <a:r>
                            <a:rPr lang="en-IE" sz="2200" dirty="0" smtClean="0"/>
                            <a:t>.</a:t>
                          </a:r>
                        </a:p>
                        <a:p>
                          <a:pPr algn="ctr"/>
                          <a:r>
                            <a:rPr lang="en-IE" sz="2200" dirty="0" smtClean="0">
                              <a:latin typeface="Cambria Math"/>
                              <a:ea typeface="Cambria Math"/>
                            </a:rPr>
                            <a:t>ℚ</a:t>
                          </a:r>
                          <a:endParaRPr lang="en-IE" sz="22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 err="1" smtClean="0"/>
                            <a:t>Éagóimh</a:t>
                          </a:r>
                          <a:r>
                            <a:rPr lang="en-IE" sz="2200" dirty="0" smtClean="0"/>
                            <a:t>.</a:t>
                          </a:r>
                        </a:p>
                        <a:p>
                          <a:pPr algn="ctr"/>
                          <a:r>
                            <a:rPr lang="en-IE" sz="2200" dirty="0" smtClean="0">
                              <a:latin typeface="Cambria Math"/>
                              <a:ea typeface="Cambria Math"/>
                            </a:rPr>
                            <a:t>ℝ\ℚ</a:t>
                          </a:r>
                          <a:endParaRPr lang="en-IE" sz="22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200" dirty="0" err="1" smtClean="0"/>
                            <a:t>Réad</a:t>
                          </a:r>
                          <a:r>
                            <a:rPr lang="en-IE" sz="2200" dirty="0" smtClean="0"/>
                            <a:t>.</a:t>
                          </a:r>
                        </a:p>
                        <a:p>
                          <a:pPr algn="ctr"/>
                          <a:r>
                            <a:rPr lang="en-IE" sz="2200" dirty="0" smtClean="0">
                              <a:latin typeface="Cambria Math"/>
                              <a:ea typeface="Cambria Math"/>
                            </a:rPr>
                            <a:t>ℝ</a:t>
                          </a:r>
                          <a:endParaRPr lang="en-IE" sz="22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smtClean="0"/>
                            <a:t>5</a:t>
                          </a:r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13" t="-296923" r="-500413" b="-89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13" t="-416129" r="-500413" b="-83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87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13" t="-410256" r="-500413" b="-5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61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13" t="-641935" r="-500413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13" t="-707692" r="-500413" b="-4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 dirty="0" smtClean="0"/>
                            <a:t>-3</a:t>
                          </a:r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13" t="-903077" r="-500413" b="-28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 dirty="0" smtClean="0"/>
                            <a:t>0</a:t>
                          </a:r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1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13" t="-1115625" r="-500413" b="-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5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13" t="-1254839" r="-500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180000" y="70309"/>
            <a:ext cx="8784000" cy="12249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98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3000" b="1" u="sng" dirty="0" err="1" smtClean="0">
                <a:solidFill>
                  <a:srgbClr val="0070C0"/>
                </a:solidFill>
              </a:rPr>
              <a:t>Gníomhaíocht</a:t>
            </a:r>
            <a:r>
              <a:rPr lang="en-US" altLang="en-US" sz="3000" b="1" u="sng" dirty="0" smtClean="0">
                <a:solidFill>
                  <a:srgbClr val="0070C0"/>
                </a:solidFill>
              </a:rPr>
              <a:t> do </a:t>
            </a:r>
            <a:r>
              <a:rPr lang="en-US" altLang="en-US" sz="3000" b="1" u="sng" dirty="0" err="1" smtClean="0">
                <a:solidFill>
                  <a:srgbClr val="0070C0"/>
                </a:solidFill>
              </a:rPr>
              <a:t>Dhaltaí</a:t>
            </a:r>
            <a:endParaRPr lang="en-US" altLang="en-US" sz="3000" b="1" u="sng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1400" dirty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err="1" smtClean="0">
                <a:solidFill>
                  <a:srgbClr val="0070C0"/>
                </a:solidFill>
              </a:rPr>
              <a:t>Cuir</a:t>
            </a:r>
            <a:r>
              <a:rPr lang="en-US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in </a:t>
            </a:r>
            <a:r>
              <a:rPr lang="en-US" altLang="en-US" sz="2400" dirty="0" err="1">
                <a:solidFill>
                  <a:srgbClr val="0070C0"/>
                </a:solidFill>
              </a:rPr>
              <a:t>iúl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cé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acu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uimhir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aiceanta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</a:rPr>
              <a:t>slánuimhir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</a:rPr>
              <a:t>uimhir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chóimheasta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</a:rPr>
              <a:t>uimhir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éagóimheasta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nó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réaduimhir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iad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na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huimhreacha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thíos</a:t>
            </a:r>
            <a:r>
              <a:rPr lang="en-US" altLang="en-US" sz="2400" dirty="0" smtClean="0">
                <a:solidFill>
                  <a:srgbClr val="0070C0"/>
                </a:solidFill>
              </a:rPr>
              <a:t>. 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35527"/>
              </p:ext>
            </p:extLst>
          </p:nvPr>
        </p:nvGraphicFramePr>
        <p:xfrm>
          <a:off x="6051950" y="2578925"/>
          <a:ext cx="2952000" cy="375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6000"/>
                <a:gridCol w="1476000"/>
              </a:tblGrid>
              <a:tr h="375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872974"/>
              </p:ext>
            </p:extLst>
          </p:nvPr>
        </p:nvGraphicFramePr>
        <p:xfrm>
          <a:off x="4575950" y="2943101"/>
          <a:ext cx="4428000" cy="375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6000"/>
                <a:gridCol w="1476000"/>
                <a:gridCol w="1476000"/>
              </a:tblGrid>
              <a:tr h="375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67114"/>
              </p:ext>
            </p:extLst>
          </p:nvPr>
        </p:nvGraphicFramePr>
        <p:xfrm>
          <a:off x="4575950" y="3368635"/>
          <a:ext cx="4428000" cy="375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6000"/>
                <a:gridCol w="1476000"/>
                <a:gridCol w="1476000"/>
              </a:tblGrid>
              <a:tr h="375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09426"/>
              </p:ext>
            </p:extLst>
          </p:nvPr>
        </p:nvGraphicFramePr>
        <p:xfrm>
          <a:off x="4575950" y="3808023"/>
          <a:ext cx="4428000" cy="375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6000"/>
                <a:gridCol w="1476000"/>
                <a:gridCol w="1476000"/>
              </a:tblGrid>
              <a:tr h="375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65044"/>
              </p:ext>
            </p:extLst>
          </p:nvPr>
        </p:nvGraphicFramePr>
        <p:xfrm>
          <a:off x="6051950" y="4227617"/>
          <a:ext cx="2952000" cy="375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6000"/>
                <a:gridCol w="1476000"/>
              </a:tblGrid>
              <a:tr h="375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412376"/>
              </p:ext>
            </p:extLst>
          </p:nvPr>
        </p:nvGraphicFramePr>
        <p:xfrm>
          <a:off x="3099950" y="4570020"/>
          <a:ext cx="5904000" cy="375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6000"/>
                <a:gridCol w="1476000"/>
                <a:gridCol w="1476000"/>
                <a:gridCol w="1476000"/>
              </a:tblGrid>
              <a:tr h="375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747954"/>
              </p:ext>
            </p:extLst>
          </p:nvPr>
        </p:nvGraphicFramePr>
        <p:xfrm>
          <a:off x="3099950" y="5351811"/>
          <a:ext cx="5904000" cy="375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6000"/>
                <a:gridCol w="1476000"/>
                <a:gridCol w="1476000"/>
                <a:gridCol w="1476000"/>
              </a:tblGrid>
              <a:tr h="375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204063"/>
              </p:ext>
            </p:extLst>
          </p:nvPr>
        </p:nvGraphicFramePr>
        <p:xfrm>
          <a:off x="6051950" y="5743700"/>
          <a:ext cx="2952000" cy="375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6000"/>
                <a:gridCol w="1476000"/>
              </a:tblGrid>
              <a:tr h="375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632232"/>
              </p:ext>
            </p:extLst>
          </p:nvPr>
        </p:nvGraphicFramePr>
        <p:xfrm>
          <a:off x="1623950" y="2171205"/>
          <a:ext cx="7380000" cy="375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6000"/>
                <a:gridCol w="1476000"/>
                <a:gridCol w="1476000"/>
                <a:gridCol w="1476000"/>
                <a:gridCol w="1476000"/>
              </a:tblGrid>
              <a:tr h="375506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76795"/>
              </p:ext>
            </p:extLst>
          </p:nvPr>
        </p:nvGraphicFramePr>
        <p:xfrm>
          <a:off x="1623950" y="4912426"/>
          <a:ext cx="7380000" cy="375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6000"/>
                <a:gridCol w="1476000"/>
                <a:gridCol w="1476000"/>
                <a:gridCol w="1476000"/>
                <a:gridCol w="1476000"/>
              </a:tblGrid>
              <a:tr h="375506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</a:t>
                      </a:r>
                      <a:endParaRPr lang="en-I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8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1590" y="2009412"/>
            <a:ext cx="8640960" cy="4608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331590" y="1991662"/>
                <a:ext cx="8687025" cy="4608512"/>
              </a:xfrm>
              <a:prstGeom prst="ellipse">
                <a:avLst/>
              </a:prstGeom>
              <a:solidFill>
                <a:srgbClr val="FFFF00">
                  <a:alpha val="89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56CDCD2A-A418-469A-BB78-3B6E1092441F}" type="mathplaceholder">
                        <a:rPr lang="en-IE" sz="2400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IE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90" y="1991662"/>
                <a:ext cx="8687025" cy="4608512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8232" y="1045530"/>
            <a:ext cx="35246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3600" b="1" dirty="0" err="1" smtClean="0">
                <a:solidFill>
                  <a:schemeClr val="accent4"/>
                </a:solidFill>
                <a:latin typeface="Calibri" panose="020F0502020204030204" pitchFamily="34" charset="0"/>
              </a:rPr>
              <a:t>Réaduimhreacha</a:t>
            </a:r>
            <a:r>
              <a:rPr lang="en-IE" sz="3600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</a:p>
          <a:p>
            <a:pPr lvl="0" algn="ctr"/>
            <a:r>
              <a:rPr lang="en-IE" sz="3600" dirty="0" smtClean="0">
                <a:solidFill>
                  <a:schemeClr val="accent4"/>
                </a:solidFill>
                <a:latin typeface="Calibri" panose="020F0502020204030204" pitchFamily="34" charset="0"/>
                <a:ea typeface="Cambria Math"/>
              </a:rPr>
              <a:t>ℝ</a:t>
            </a:r>
            <a:endParaRPr lang="en-IE" sz="3600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-1" y="0"/>
            <a:ext cx="5318461" cy="67792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IE" sz="2800" kern="0" dirty="0" smtClean="0"/>
              <a:t/>
            </a:r>
            <a:br>
              <a:rPr lang="en-IE" sz="2800" kern="0" dirty="0" smtClean="0"/>
            </a:br>
            <a:r>
              <a:rPr lang="en-IE" sz="2800" u="sng" kern="0" dirty="0" err="1" smtClean="0">
                <a:solidFill>
                  <a:schemeClr val="tx1"/>
                </a:solidFill>
              </a:rPr>
              <a:t>Córas</a:t>
            </a:r>
            <a:r>
              <a:rPr lang="en-IE" sz="2800" u="sng" kern="0" dirty="0" smtClean="0">
                <a:solidFill>
                  <a:schemeClr val="tx1"/>
                </a:solidFill>
              </a:rPr>
              <a:t> </a:t>
            </a:r>
            <a:r>
              <a:rPr lang="en-IE" sz="2800" u="sng" kern="0" dirty="0" err="1" smtClean="0">
                <a:solidFill>
                  <a:schemeClr val="tx1"/>
                </a:solidFill>
              </a:rPr>
              <a:t>na</a:t>
            </a:r>
            <a:r>
              <a:rPr lang="en-IE" sz="2800" u="sng" kern="0" dirty="0" smtClean="0">
                <a:solidFill>
                  <a:schemeClr val="tx1"/>
                </a:solidFill>
              </a:rPr>
              <a:t> </a:t>
            </a:r>
            <a:r>
              <a:rPr lang="en-IE" sz="2800" u="sng" kern="0" dirty="0" err="1" smtClean="0">
                <a:solidFill>
                  <a:schemeClr val="tx1"/>
                </a:solidFill>
              </a:rPr>
              <a:t>Réaduimhreacha</a:t>
            </a:r>
            <a:r>
              <a:rPr lang="en-IE" sz="2800" u="sng" kern="0" dirty="0" smtClean="0">
                <a:solidFill>
                  <a:schemeClr val="tx1"/>
                </a:solidFill>
              </a:rPr>
              <a:t> </a:t>
            </a:r>
            <a:r>
              <a:rPr lang="en-IE" sz="2800" b="0" u="sng" kern="0" dirty="0" smtClean="0">
                <a:solidFill>
                  <a:srgbClr val="FF0000"/>
                </a:solidFill>
              </a:rPr>
              <a:t>(</a:t>
            </a:r>
            <a:r>
              <a:rPr lang="en-IE" sz="2800" b="0" u="sng" kern="0" dirty="0" smtClean="0">
                <a:solidFill>
                  <a:srgbClr val="FF0000"/>
                </a:solidFill>
                <a:latin typeface="Calibri" panose="020F0502020204030204" pitchFamily="34" charset="0"/>
                <a:ea typeface="Cambria Math"/>
              </a:rPr>
              <a:t>ℝ)</a:t>
            </a:r>
            <a:r>
              <a:rPr lang="en-IE" sz="2800" u="sng" kern="0" dirty="0" smtClean="0">
                <a:solidFill>
                  <a:prstClr val="white"/>
                </a:solidFill>
                <a:latin typeface="Calibri" panose="020F0502020204030204" pitchFamily="34" charset="0"/>
              </a:rPr>
              <a:t/>
            </a:r>
            <a:br>
              <a:rPr lang="en-IE" sz="2800" u="sng" kern="0" dirty="0" smtClean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en-IE" sz="2800" kern="0" dirty="0" smtClean="0"/>
              <a:t> </a:t>
            </a:r>
            <a:endParaRPr lang="en-IE" sz="2800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3124200" y="2961958"/>
            <a:ext cx="5818317" cy="2726311"/>
            <a:chOff x="3162300" y="2504758"/>
            <a:chExt cx="5818317" cy="2726311"/>
          </a:xfrm>
        </p:grpSpPr>
        <p:sp>
          <p:nvSpPr>
            <p:cNvPr id="7" name="Oval 6"/>
            <p:cNvSpPr/>
            <p:nvPr/>
          </p:nvSpPr>
          <p:spPr>
            <a:xfrm>
              <a:off x="3162300" y="2504758"/>
              <a:ext cx="5818317" cy="2726311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2400" dirty="0">
                <a:latin typeface="Calibri" panose="020F05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732375" y="2833201"/>
              <a:ext cx="4019540" cy="2113128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788487" y="3136454"/>
              <a:ext cx="2820428" cy="1466502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24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84628" y="2805349"/>
            <a:ext cx="22791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E" sz="32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Cóimheasta</a:t>
            </a:r>
            <a:r>
              <a:rPr lang="en-IE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lvl="0" algn="ctr"/>
            <a:r>
              <a:rPr lang="en-IE" sz="3200" dirty="0">
                <a:solidFill>
                  <a:schemeClr val="tx2"/>
                </a:solidFill>
                <a:latin typeface="Calibri" panose="020F0502020204030204" pitchFamily="34" charset="0"/>
                <a:ea typeface="Cambria Math"/>
              </a:rPr>
              <a:t>ℚ</a:t>
            </a:r>
            <a:endParaRPr lang="en-IE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61239" y="2961958"/>
            <a:ext cx="5911311" cy="2726311"/>
            <a:chOff x="2806262" y="2460908"/>
            <a:chExt cx="5911311" cy="2153815"/>
          </a:xfrm>
          <a:solidFill>
            <a:schemeClr val="bg1"/>
          </a:solidFill>
        </p:grpSpPr>
        <p:sp>
          <p:nvSpPr>
            <p:cNvPr id="12" name="Oval 11"/>
            <p:cNvSpPr/>
            <p:nvPr/>
          </p:nvSpPr>
          <p:spPr>
            <a:xfrm>
              <a:off x="2806262" y="2460908"/>
              <a:ext cx="5911311" cy="215381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2400" dirty="0">
                <a:latin typeface="Calibri" panose="020F05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577087" y="2706511"/>
              <a:ext cx="4079636" cy="166260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2400" dirty="0">
                <a:latin typeface="Calibri" panose="020F05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82569" y="2958539"/>
              <a:ext cx="2174399" cy="115855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73804" y="3768858"/>
            <a:ext cx="2265107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600" b="1" dirty="0" smtClean="0">
                <a:latin typeface="Calibri" panose="020F0502020204030204" pitchFamily="34" charset="0"/>
              </a:rPr>
              <a:t>  </a:t>
            </a:r>
            <a:r>
              <a:rPr lang="en-IE" sz="2600" b="1" dirty="0" err="1" smtClean="0">
                <a:latin typeface="Calibri" panose="020F0502020204030204" pitchFamily="34" charset="0"/>
              </a:rPr>
              <a:t>Éagóimheasta</a:t>
            </a:r>
            <a:endParaRPr lang="en-IE" sz="2600" b="1" dirty="0" smtClean="0">
              <a:latin typeface="Calibri" panose="020F0502020204030204" pitchFamily="34" charset="0"/>
            </a:endParaRPr>
          </a:p>
          <a:p>
            <a:pPr algn="ctr"/>
            <a:r>
              <a:rPr lang="en-IE" sz="3200" b="1" dirty="0" smtClean="0">
                <a:latin typeface="Calibri" panose="020F0502020204030204" pitchFamily="34" charset="0"/>
                <a:ea typeface="Cambria Math"/>
              </a:rPr>
              <a:t>ℝ\ℚ</a:t>
            </a:r>
            <a:endParaRPr lang="en-IE" sz="3200" b="1" dirty="0">
              <a:latin typeface="Calibri" panose="020F0502020204030204" pitchFamily="34" charset="0"/>
            </a:endParaRPr>
          </a:p>
          <a:p>
            <a:pPr lvl="0" algn="ctr"/>
            <a:endParaRPr lang="en-IE" sz="2400" dirty="0">
              <a:solidFill>
                <a:srgbClr val="FFFF66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74159" y="5060156"/>
                <a:ext cx="2195981" cy="57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IE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𝟏𝟏</m:t>
                          </m:r>
                        </m:e>
                      </m:rad>
                    </m:oMath>
                  </m:oMathPara>
                </a14:m>
                <a:endParaRPr lang="en-IE" sz="280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159" y="5060156"/>
                <a:ext cx="2195981" cy="5739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71259" y="2265272"/>
                <a:ext cx="2195981" cy="57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IE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e>
                      </m:rad>
                    </m:oMath>
                  </m:oMathPara>
                </a14:m>
                <a:endParaRPr lang="en-IE" sz="280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259" y="2265272"/>
                <a:ext cx="2195981" cy="5739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92851" y="5747153"/>
                <a:ext cx="756815" cy="553998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en-IE" sz="3000" b="1" i="1" dirty="0" smtClean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851" y="5747153"/>
                <a:ext cx="756815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832064" y="5747153"/>
                <a:ext cx="2195981" cy="57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IE" sz="2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IE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IE" sz="280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064" y="5747153"/>
                <a:ext cx="2195981" cy="5739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706353" y="2487441"/>
                <a:ext cx="2195981" cy="58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IE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IE" sz="2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IE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IE" sz="2800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353" y="2487441"/>
                <a:ext cx="2195981" cy="5827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62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4" grpId="0"/>
      <p:bldP spid="4" grpId="1"/>
      <p:bldP spid="10" grpId="0"/>
      <p:bldP spid="10" grpId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932183" y="3445619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6" name="Rectangle 5"/>
          <p:cNvSpPr/>
          <p:nvPr/>
        </p:nvSpPr>
        <p:spPr>
          <a:xfrm>
            <a:off x="1465193" y="3291951"/>
            <a:ext cx="76788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E" sz="2800" b="1" i="1" dirty="0">
                <a:solidFill>
                  <a:srgbClr val="0070C0"/>
                </a:solidFill>
              </a:rPr>
              <a:t>BRÉAGACH</a:t>
            </a:r>
            <a:endParaRPr lang="ga-IE" sz="2800" i="1" dirty="0" smtClean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1218" y="2571309"/>
            <a:ext cx="16813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i="1" dirty="0" smtClean="0">
                <a:solidFill>
                  <a:srgbClr val="0070C0"/>
                </a:solidFill>
              </a:rPr>
              <a:t>FÍOR        </a:t>
            </a:r>
            <a:endParaRPr lang="ga-IE" sz="2800" i="1" dirty="0">
              <a:solidFill>
                <a:srgbClr val="0070C0"/>
              </a:solidFill>
            </a:endParaRPr>
          </a:p>
          <a:p>
            <a:r>
              <a:rPr lang="en-US" dirty="0" smtClean="0"/>
              <a:t>	</a:t>
            </a:r>
            <a:endParaRPr lang="ga-IE" sz="2800" i="1" dirty="0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32183" y="2726155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12" name="Rectangle 11"/>
          <p:cNvSpPr/>
          <p:nvPr/>
        </p:nvSpPr>
        <p:spPr>
          <a:xfrm>
            <a:off x="53384" y="33971"/>
            <a:ext cx="9090616" cy="1908215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r>
              <a:rPr lang="en-IE" sz="2800" b="1" i="1" dirty="0" smtClean="0">
                <a:solidFill>
                  <a:srgbClr val="00B0F0"/>
                </a:solidFill>
              </a:rPr>
              <a:t>Cé acu </a:t>
            </a:r>
            <a:r>
              <a:rPr lang="en-IE" sz="2800" b="1" i="1" u="sng" dirty="0" smtClean="0">
                <a:solidFill>
                  <a:srgbClr val="0070C0"/>
                </a:solidFill>
              </a:rPr>
              <a:t>Fíor</a:t>
            </a:r>
            <a:r>
              <a:rPr dirty="0" smtClean="0"/>
              <a:t> </a:t>
            </a:r>
            <a:r>
              <a:rPr lang="en-IE" sz="2800" b="1" i="1" dirty="0">
                <a:solidFill>
                  <a:srgbClr val="00B0F0"/>
                </a:solidFill>
              </a:rPr>
              <a:t>nó </a:t>
            </a:r>
            <a:r>
              <a:rPr lang="en-IE" sz="2800" b="1" i="1" u="sng" dirty="0" smtClean="0">
                <a:solidFill>
                  <a:srgbClr val="0070C0"/>
                </a:solidFill>
              </a:rPr>
              <a:t>Bréagach</a:t>
            </a:r>
            <a:r>
              <a:rPr dirty="0" smtClean="0"/>
              <a:t> </a:t>
            </a:r>
            <a:r>
              <a:rPr lang="en-IE" sz="2800" b="1" i="1" dirty="0" smtClean="0">
                <a:solidFill>
                  <a:srgbClr val="00B0F0"/>
                </a:solidFill>
              </a:rPr>
              <a:t>atá an ráiteas seo?</a:t>
            </a:r>
            <a:endParaRPr lang="ga-IE" sz="2800" b="1" i="1" dirty="0">
              <a:solidFill>
                <a:srgbClr val="00B0F0"/>
              </a:solidFill>
            </a:endParaRPr>
          </a:p>
          <a:p>
            <a:pPr eaLnBrk="1" hangingPunct="1"/>
            <a:endParaRPr lang="ga-IE" sz="3000" b="1" i="1" dirty="0">
              <a:solidFill>
                <a:srgbClr val="0070C0"/>
              </a:solidFill>
            </a:endParaRPr>
          </a:p>
          <a:p>
            <a:pPr eaLnBrk="1" hangingPunct="1"/>
            <a:r>
              <a:rPr lang="en-IE" sz="2800" b="1" i="1" dirty="0" smtClean="0">
                <a:solidFill>
                  <a:srgbClr val="0070C0"/>
                </a:solidFill>
              </a:rPr>
              <a:t>'Is </a:t>
            </a:r>
            <a:r>
              <a:rPr lang="en-IE" sz="2800" b="1" i="1" u="sng" dirty="0" smtClean="0">
                <a:solidFill>
                  <a:srgbClr val="0070C0"/>
                </a:solidFill>
              </a:rPr>
              <a:t>fo-thacar</a:t>
            </a:r>
            <a:r>
              <a:rPr lang="en-IE" sz="2800" b="1" i="1" dirty="0" smtClean="0">
                <a:solidFill>
                  <a:srgbClr val="0070C0"/>
                </a:solidFill>
              </a:rPr>
              <a:t> de na slánuimhreacha iad na huimhreacha aiceanta'.</a:t>
            </a:r>
          </a:p>
          <a:p>
            <a:pPr eaLnBrk="1" hangingPunct="1"/>
            <a:endParaRPr lang="ga-IE" sz="3200" b="1" i="1" dirty="0" smtClean="0">
              <a:solidFill>
                <a:srgbClr val="00B0F0"/>
              </a:solidFill>
            </a:endParaRPr>
          </a:p>
        </p:txBody>
      </p:sp>
      <p:pic>
        <p:nvPicPr>
          <p:cNvPr id="23558" name="Picture 6" descr="http://matewikipjm.wikispaces.com/file/view/integers.gif/283696978/intege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4" y="1996551"/>
            <a:ext cx="21812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13964" y="2564055"/>
            <a:ext cx="16813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i="1" dirty="0" smtClean="0">
                <a:solidFill>
                  <a:srgbClr val="336600"/>
                </a:solidFill>
              </a:rPr>
              <a:t>FÍOR        </a:t>
            </a:r>
            <a:endParaRPr lang="ga-IE" sz="2800" i="1" dirty="0">
              <a:solidFill>
                <a:srgbClr val="336600"/>
              </a:solidFill>
            </a:endParaRPr>
          </a:p>
          <a:p>
            <a:r>
              <a:rPr lang="en-US" dirty="0" smtClean="0"/>
              <a:t>	</a:t>
            </a:r>
            <a:endParaRPr lang="ga-IE" sz="2800" i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23163"/>
            <a:ext cx="8676456" cy="584775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IE" sz="3200" b="1" i="1" dirty="0" err="1" smtClean="0">
                <a:solidFill>
                  <a:srgbClr val="00B0F0"/>
                </a:solidFill>
              </a:rPr>
              <a:t>Cén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uimhir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u="sng" dirty="0" err="1" smtClean="0">
                <a:solidFill>
                  <a:schemeClr val="accent1"/>
                </a:solidFill>
              </a:rPr>
              <a:t>nach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slánuimhir</a:t>
            </a:r>
            <a:r>
              <a:rPr lang="en-IE" sz="3200" b="1" i="1" dirty="0" smtClean="0">
                <a:solidFill>
                  <a:srgbClr val="00B0F0"/>
                </a:solidFill>
              </a:rPr>
              <a:t> í?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77161" y="2629696"/>
                <a:ext cx="2031325" cy="710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2400" b="1" i="1" dirty="0">
                    <a:solidFill>
                      <a:srgbClr val="FFC000"/>
                    </a:solidFill>
                  </a:rPr>
                  <a:t>C</a:t>
                </a:r>
                <a:r>
                  <a:rPr lang="en-IE" sz="2400" b="1" i="1" dirty="0" smtClean="0">
                    <a:solidFill>
                      <a:srgbClr val="FFC000"/>
                    </a:solidFill>
                  </a:rPr>
                  <a:t>.	</a:t>
                </a:r>
                <a:r>
                  <a:rPr lang="en-IE" sz="2400" i="1" dirty="0" smtClean="0">
                    <a:solidFill>
                      <a:schemeClr val="accent1"/>
                    </a:solidFill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IE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IE" sz="2800" b="1" i="1" dirty="0" smtClean="0">
                    <a:solidFill>
                      <a:schemeClr val="accent1"/>
                    </a:solidFill>
                  </a:rPr>
                  <a:t>	</a:t>
                </a:r>
                <a:endParaRPr lang="en-IE" sz="2800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161" y="2629696"/>
                <a:ext cx="2031325" cy="710579"/>
              </a:xfrm>
              <a:prstGeom prst="rect">
                <a:avLst/>
              </a:prstGeom>
              <a:blipFill rotWithShape="1">
                <a:blip r:embed="rId3"/>
                <a:stretch>
                  <a:fillRect l="-4505" b="-256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625481" y="2223519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6" name="Rectangle 5"/>
          <p:cNvSpPr/>
          <p:nvPr/>
        </p:nvSpPr>
        <p:spPr>
          <a:xfrm>
            <a:off x="1190132" y="2108019"/>
            <a:ext cx="767880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E" sz="2400" b="1" i="1" dirty="0">
                <a:solidFill>
                  <a:srgbClr val="FFC000"/>
                </a:solidFill>
              </a:rPr>
              <a:t>B</a:t>
            </a:r>
            <a:r>
              <a:rPr lang="en-IE" sz="2400" b="1" i="1" dirty="0" smtClean="0">
                <a:solidFill>
                  <a:srgbClr val="FFC000"/>
                </a:solidFill>
              </a:rPr>
              <a:t>.</a:t>
            </a:r>
            <a:r>
              <a:rPr lang="en-IE" sz="2400" b="1" i="1" dirty="0" smtClean="0"/>
              <a:t>	      </a:t>
            </a:r>
            <a:r>
              <a:rPr lang="en-IE" sz="2400" i="1" dirty="0" smtClean="0">
                <a:solidFill>
                  <a:srgbClr val="00B0F0"/>
                </a:solidFill>
              </a:rPr>
              <a:t>  </a:t>
            </a:r>
            <a:r>
              <a:rPr lang="en-IE" sz="2400" b="1" i="1" dirty="0" smtClean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7" name="Oval 16"/>
          <p:cNvSpPr/>
          <p:nvPr/>
        </p:nvSpPr>
        <p:spPr>
          <a:xfrm>
            <a:off x="639646" y="2925893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70575" y="3398161"/>
                <a:ext cx="2008883" cy="844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2400" b="1" i="1" dirty="0" smtClean="0">
                    <a:solidFill>
                      <a:srgbClr val="FFC000"/>
                    </a:solidFill>
                  </a:rPr>
                  <a:t>D.</a:t>
                </a:r>
                <a:r>
                  <a:rPr lang="en-IE" sz="2400" b="1" i="1" dirty="0" smtClean="0"/>
                  <a:t>	       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4.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IE" sz="24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E" sz="24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endParaRPr lang="en-IE" sz="2400" b="1" i="1" dirty="0">
                  <a:solidFill>
                    <a:schemeClr val="accent1"/>
                  </a:solidFill>
                </a:endParaRPr>
              </a:p>
              <a:p>
                <a:r>
                  <a:rPr lang="en-IE" sz="2400" b="1" i="1" dirty="0" smtClean="0"/>
                  <a:t>	</a:t>
                </a:r>
                <a:endParaRPr lang="en-IE" sz="2400" i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575" y="3398161"/>
                <a:ext cx="2008883" cy="844975"/>
              </a:xfrm>
              <a:prstGeom prst="rect">
                <a:avLst/>
              </a:prstGeom>
              <a:blipFill rotWithShape="1">
                <a:blip r:embed="rId4"/>
                <a:stretch>
                  <a:fillRect l="-4545" t="-431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644639" y="3573679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8" name="Rectangle 7"/>
          <p:cNvSpPr/>
          <p:nvPr/>
        </p:nvSpPr>
        <p:spPr>
          <a:xfrm>
            <a:off x="1177161" y="1366022"/>
            <a:ext cx="1838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i="1" dirty="0">
                <a:solidFill>
                  <a:srgbClr val="FFC000"/>
                </a:solidFill>
              </a:rPr>
              <a:t>A</a:t>
            </a:r>
            <a:r>
              <a:rPr lang="en-IE" sz="2400" b="1" i="1" dirty="0" smtClean="0">
                <a:solidFill>
                  <a:srgbClr val="FFC000"/>
                </a:solidFill>
              </a:rPr>
              <a:t>.</a:t>
            </a:r>
            <a:r>
              <a:rPr lang="en-IE" sz="2400" b="1" i="1" dirty="0" smtClean="0"/>
              <a:t>	</a:t>
            </a:r>
            <a:r>
              <a:rPr lang="en-IE" sz="2400" b="1" i="1" dirty="0" smtClean="0">
                <a:solidFill>
                  <a:schemeClr val="accent1"/>
                </a:solidFill>
              </a:rPr>
              <a:t>       -1</a:t>
            </a:r>
            <a:endParaRPr lang="en-IE" sz="2400" b="1" i="1" dirty="0">
              <a:solidFill>
                <a:schemeClr val="accent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1097" y="1486245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pic>
        <p:nvPicPr>
          <p:cNvPr id="12" name="Picture 6" descr="http://matewikipjm.wikispaces.com/file/view/integers.gif/283696978/integer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4" y="1996551"/>
            <a:ext cx="21812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77835" y="3390907"/>
                <a:ext cx="2008883" cy="844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2400" b="1" i="1" dirty="0" smtClean="0">
                    <a:solidFill>
                      <a:srgbClr val="336600"/>
                    </a:solidFill>
                  </a:rPr>
                  <a:t>D.	       4.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IE" sz="2400" b="1" i="1" smtClean="0">
                            <a:solidFill>
                              <a:srgbClr val="3366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E" sz="2400" b="1" i="1" smtClean="0">
                            <a:solidFill>
                              <a:srgbClr val="336600"/>
                            </a:solidFill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endParaRPr lang="en-IE" sz="2400" b="1" i="1" dirty="0">
                  <a:solidFill>
                    <a:srgbClr val="336600"/>
                  </a:solidFill>
                </a:endParaRPr>
              </a:p>
              <a:p>
                <a:r>
                  <a:rPr lang="en-IE" sz="2400" b="1" i="1" dirty="0" smtClean="0">
                    <a:solidFill>
                      <a:srgbClr val="336600"/>
                    </a:solidFill>
                  </a:rPr>
                  <a:t>	</a:t>
                </a:r>
                <a:endParaRPr lang="en-IE" sz="2400" i="1" dirty="0">
                  <a:solidFill>
                    <a:srgbClr val="3366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835" y="3390907"/>
                <a:ext cx="2008883" cy="844975"/>
              </a:xfrm>
              <a:prstGeom prst="rect">
                <a:avLst/>
              </a:prstGeom>
              <a:blipFill rotWithShape="1">
                <a:blip r:embed="rId6"/>
                <a:stretch>
                  <a:fillRect l="-4545" t="-431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3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60648"/>
            <a:ext cx="8352928" cy="584775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IE" sz="3200" b="1" i="1" dirty="0">
                <a:solidFill>
                  <a:srgbClr val="00B0F0"/>
                </a:solidFill>
              </a:rPr>
              <a:t>I</a:t>
            </a:r>
            <a:r>
              <a:rPr lang="en-IE" sz="3200" b="1" i="1" dirty="0" smtClean="0">
                <a:solidFill>
                  <a:srgbClr val="00B0F0"/>
                </a:solidFill>
              </a:rPr>
              <a:t>s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iad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na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h</a:t>
            </a:r>
            <a:r>
              <a:rPr lang="en-IE" sz="3200" b="1" i="1" dirty="0" err="1" smtClean="0">
                <a:solidFill>
                  <a:schemeClr val="accent1"/>
                </a:solidFill>
              </a:rPr>
              <a:t>uimhreacha</a:t>
            </a:r>
            <a:r>
              <a:rPr lang="en-IE" sz="3200" b="1" i="1" dirty="0" smtClean="0">
                <a:solidFill>
                  <a:schemeClr val="accent1"/>
                </a:solidFill>
              </a:rPr>
              <a:t> </a:t>
            </a:r>
            <a:r>
              <a:rPr lang="en-IE" sz="3200" b="1" i="1" dirty="0" err="1" smtClean="0">
                <a:solidFill>
                  <a:schemeClr val="accent1"/>
                </a:solidFill>
              </a:rPr>
              <a:t>cóimheasta</a:t>
            </a:r>
            <a:r>
              <a:rPr lang="en-IE" sz="3200" b="1" i="1" dirty="0" smtClean="0">
                <a:solidFill>
                  <a:schemeClr val="accent1"/>
                </a:solidFill>
              </a:rPr>
              <a:t> </a:t>
            </a:r>
            <a:r>
              <a:rPr lang="en-IE" sz="3200" b="1" i="1" dirty="0" smtClean="0">
                <a:solidFill>
                  <a:srgbClr val="00B0F0"/>
                </a:solidFill>
              </a:rPr>
              <a:t>…….</a:t>
            </a:r>
          </a:p>
        </p:txBody>
      </p:sp>
      <p:sp>
        <p:nvSpPr>
          <p:cNvPr id="13" name="Oval 12"/>
          <p:cNvSpPr/>
          <p:nvPr/>
        </p:nvSpPr>
        <p:spPr>
          <a:xfrm>
            <a:off x="191657" y="3471063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21" name="Oval 20"/>
          <p:cNvSpPr/>
          <p:nvPr/>
        </p:nvSpPr>
        <p:spPr>
          <a:xfrm>
            <a:off x="191657" y="4170360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62583" y="3310507"/>
                <a:ext cx="7678807" cy="57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IE" sz="2400" b="1" i="1" dirty="0" smtClean="0">
                    <a:solidFill>
                      <a:srgbClr val="FFC000"/>
                    </a:solidFill>
                  </a:rPr>
                  <a:t>A.</a:t>
                </a:r>
                <a:r>
                  <a:rPr lang="en-IE" sz="2400" b="1" i="1" dirty="0"/>
                  <a:t> </a:t>
                </a:r>
                <a:r>
                  <a:rPr lang="en-IE" sz="2400" b="1" i="1" dirty="0" smtClean="0"/>
                  <a:t>     </a:t>
                </a:r>
                <a:r>
                  <a:rPr lang="en-IE" sz="2400" b="1" i="1" dirty="0" err="1" smtClean="0">
                    <a:solidFill>
                      <a:schemeClr val="accent1"/>
                    </a:solidFill>
                  </a:rPr>
                  <a:t>Uimhir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IE" sz="2400" b="1" i="1" dirty="0" err="1" smtClean="0">
                    <a:solidFill>
                      <a:schemeClr val="accent1"/>
                    </a:solidFill>
                  </a:rPr>
                  <a:t>ar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IE" sz="2400" b="1" i="1" dirty="0" err="1" smtClean="0">
                    <a:solidFill>
                      <a:schemeClr val="accent1"/>
                    </a:solidFill>
                  </a:rPr>
                  <a:t>bith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IE" sz="2400" b="1" i="1" dirty="0" err="1" smtClean="0">
                    <a:solidFill>
                      <a:schemeClr val="accent1"/>
                    </a:solidFill>
                  </a:rPr>
                  <a:t>atá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 san </a:t>
                </a:r>
                <a:r>
                  <a:rPr lang="en-IE" sz="2400" b="1" i="1" dirty="0" err="1" smtClean="0">
                    <a:solidFill>
                      <a:schemeClr val="accent1"/>
                    </a:solidFill>
                  </a:rPr>
                  <a:t>fhoirm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4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4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𝒑</m:t>
                        </m:r>
                      </m:num>
                      <m:den>
                        <m:r>
                          <a:rPr lang="en-IE" sz="24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en-IE" sz="24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IE" sz="2400" b="1" i="1" dirty="0" smtClean="0">
                    <a:solidFill>
                      <a:schemeClr val="accent1"/>
                    </a:solidFill>
                  </a:rPr>
                  <a:t>, p, </a:t>
                </a:r>
                <a:r>
                  <a:rPr lang="en-IE" sz="2400" b="1" i="1" dirty="0">
                    <a:solidFill>
                      <a:schemeClr val="accent1"/>
                    </a:solidFill>
                  </a:rPr>
                  <a:t>q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E" sz="2400" b="1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E" sz="2400" b="1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IE" sz="2400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ℤ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IE" sz="2400" b="1" i="1" dirty="0" err="1" smtClean="0">
                    <a:solidFill>
                      <a:schemeClr val="accent1"/>
                    </a:solidFill>
                  </a:rPr>
                  <a:t>agus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 q≠0.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83" y="3310507"/>
                <a:ext cx="7678807" cy="576633"/>
              </a:xfrm>
              <a:prstGeom prst="rect">
                <a:avLst/>
              </a:prstGeom>
              <a:blipFill rotWithShape="1">
                <a:blip r:embed="rId3"/>
                <a:stretch>
                  <a:fillRect l="-1190" t="-9474" r="-635" b="-210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9843" y="4004308"/>
                <a:ext cx="6451894" cy="999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2400" b="1" i="1" dirty="0" smtClean="0">
                    <a:solidFill>
                      <a:srgbClr val="FFC000"/>
                    </a:solidFill>
                  </a:rPr>
                  <a:t>B.</a:t>
                </a:r>
                <a:r>
                  <a:rPr lang="en-IE" sz="2400" b="1" i="1" dirty="0"/>
                  <a:t>  </a:t>
                </a:r>
                <a:r>
                  <a:rPr lang="en-IE" sz="2400" b="1" i="1" dirty="0" smtClean="0"/>
                  <a:t>    </a:t>
                </a:r>
                <a:r>
                  <a:rPr lang="en-IE" sz="2400" b="1" i="1" dirty="0" err="1" smtClean="0">
                    <a:solidFill>
                      <a:schemeClr val="accent1"/>
                    </a:solidFill>
                  </a:rPr>
                  <a:t>Uimhir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IE" sz="2400" b="1" i="1" dirty="0" err="1">
                    <a:solidFill>
                      <a:schemeClr val="accent1"/>
                    </a:solidFill>
                  </a:rPr>
                  <a:t>ar</a:t>
                </a:r>
                <a:r>
                  <a:rPr lang="en-IE" sz="2400" b="1" i="1" dirty="0">
                    <a:solidFill>
                      <a:schemeClr val="accent1"/>
                    </a:solidFill>
                  </a:rPr>
                  <a:t> </a:t>
                </a:r>
                <a:r>
                  <a:rPr lang="en-IE" sz="2400" b="1" i="1" dirty="0" err="1">
                    <a:solidFill>
                      <a:schemeClr val="accent1"/>
                    </a:solidFill>
                  </a:rPr>
                  <a:t>bith</a:t>
                </a:r>
                <a:r>
                  <a:rPr lang="en-IE" sz="2400" b="1" i="1" dirty="0">
                    <a:solidFill>
                      <a:schemeClr val="accent1"/>
                    </a:solidFill>
                  </a:rPr>
                  <a:t> </a:t>
                </a:r>
                <a:r>
                  <a:rPr lang="en-IE" sz="2400" b="1" i="1" dirty="0" err="1">
                    <a:solidFill>
                      <a:schemeClr val="accent1"/>
                    </a:solidFill>
                  </a:rPr>
                  <a:t>atá</a:t>
                </a:r>
                <a:r>
                  <a:rPr lang="en-IE" sz="2400" b="1" i="1" dirty="0">
                    <a:solidFill>
                      <a:schemeClr val="accent1"/>
                    </a:solidFill>
                  </a:rPr>
                  <a:t> san </a:t>
                </a:r>
                <a:r>
                  <a:rPr lang="en-IE" sz="2400" b="1" i="1" dirty="0" err="1" smtClean="0">
                    <a:solidFill>
                      <a:schemeClr val="accent1"/>
                    </a:solidFill>
                  </a:rPr>
                  <a:t>fhoirm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4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4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𝒑</m:t>
                        </m:r>
                      </m:num>
                      <m:den>
                        <m:r>
                          <a:rPr lang="en-IE" sz="24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en-IE" sz="24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IE" sz="2400" b="1" i="1" dirty="0">
                    <a:solidFill>
                      <a:schemeClr val="accent1"/>
                    </a:solidFill>
                  </a:rPr>
                  <a:t>, 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p</a:t>
                </a:r>
                <a:r>
                  <a:rPr lang="en-IE" sz="2400" b="1" i="1" dirty="0">
                    <a:solidFill>
                      <a:schemeClr val="accent1"/>
                    </a:solidFill>
                  </a:rPr>
                  <a:t>, q </a:t>
                </a:r>
                <a14:m>
                  <m:oMath xmlns:m="http://schemas.openxmlformats.org/officeDocument/2006/math">
                    <m:r>
                      <a:rPr lang="en-IE" sz="2400" b="1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E" sz="2400" b="1" i="1" dirty="0">
                    <a:solidFill>
                      <a:schemeClr val="accent1"/>
                    </a:solidFill>
                  </a:rPr>
                  <a:t> </a:t>
                </a:r>
                <a:r>
                  <a:rPr lang="en-IE" sz="2400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ℤ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IE" sz="2400" b="1" i="1" dirty="0">
                    <a:solidFill>
                      <a:schemeClr val="accent1"/>
                    </a:solidFill>
                  </a:rPr>
                  <a:t>.</a:t>
                </a:r>
              </a:p>
              <a:p>
                <a:endParaRPr lang="en-IE" sz="2400" i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43" y="4004308"/>
                <a:ext cx="6451894" cy="999761"/>
              </a:xfrm>
              <a:prstGeom prst="rect">
                <a:avLst/>
              </a:prstGeom>
              <a:blipFill rotWithShape="1">
                <a:blip r:embed="rId4"/>
                <a:stretch>
                  <a:fillRect l="-1512" t="-1220" r="-37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http://www.karlscalculus.org/rational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5" name="Picture 8" descr="https://encrypted-tbn0.gstatic.com/images?q=tbn:ANd9GcQ8pmgA2cTN9C9M6Crp50iaW82NZo_2jszY8JyJAA-LHyGgFZ-wCU5RCc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69" y="1208273"/>
            <a:ext cx="2110364" cy="160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62582" y="3319607"/>
                <a:ext cx="7678807" cy="57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IE" sz="2400" b="1" i="1" dirty="0" smtClean="0">
                    <a:solidFill>
                      <a:srgbClr val="6EB616"/>
                    </a:solidFill>
                  </a:rPr>
                  <a:t>A.</a:t>
                </a:r>
                <a:r>
                  <a:rPr lang="en-IE" sz="2400" b="1" i="1" dirty="0">
                    <a:solidFill>
                      <a:srgbClr val="6EB616"/>
                    </a:solidFill>
                  </a:rPr>
                  <a:t> </a:t>
                </a:r>
                <a:r>
                  <a:rPr lang="en-IE" sz="2400" b="1" i="1" dirty="0" smtClean="0">
                    <a:solidFill>
                      <a:srgbClr val="6EB616"/>
                    </a:solidFill>
                  </a:rPr>
                  <a:t>     </a:t>
                </a:r>
                <a:r>
                  <a:rPr lang="en-IE" sz="2400" b="1" i="1" dirty="0" err="1" smtClean="0">
                    <a:solidFill>
                      <a:srgbClr val="6EB616"/>
                    </a:solidFill>
                  </a:rPr>
                  <a:t>Uimhir</a:t>
                </a:r>
                <a:r>
                  <a:rPr lang="en-IE" sz="2400" b="1" i="1" dirty="0" smtClean="0">
                    <a:solidFill>
                      <a:srgbClr val="6EB616"/>
                    </a:solidFill>
                  </a:rPr>
                  <a:t> </a:t>
                </a:r>
                <a:r>
                  <a:rPr lang="en-IE" sz="2400" b="1" i="1" dirty="0" err="1" smtClean="0">
                    <a:solidFill>
                      <a:srgbClr val="6EB616"/>
                    </a:solidFill>
                  </a:rPr>
                  <a:t>ar</a:t>
                </a:r>
                <a:r>
                  <a:rPr lang="en-IE" sz="2400" b="1" i="1" dirty="0" smtClean="0">
                    <a:solidFill>
                      <a:srgbClr val="6EB616"/>
                    </a:solidFill>
                  </a:rPr>
                  <a:t> </a:t>
                </a:r>
                <a:r>
                  <a:rPr lang="en-IE" sz="2400" b="1" i="1" dirty="0" err="1" smtClean="0">
                    <a:solidFill>
                      <a:srgbClr val="6EB616"/>
                    </a:solidFill>
                  </a:rPr>
                  <a:t>bith</a:t>
                </a:r>
                <a:r>
                  <a:rPr lang="en-IE" sz="2400" b="1" i="1" dirty="0" smtClean="0">
                    <a:solidFill>
                      <a:srgbClr val="6EB616"/>
                    </a:solidFill>
                  </a:rPr>
                  <a:t> </a:t>
                </a:r>
                <a:r>
                  <a:rPr lang="en-IE" sz="2400" b="1" i="1" dirty="0" err="1" smtClean="0">
                    <a:solidFill>
                      <a:srgbClr val="6EB616"/>
                    </a:solidFill>
                  </a:rPr>
                  <a:t>atá</a:t>
                </a:r>
                <a:r>
                  <a:rPr lang="en-IE" sz="2400" b="1" i="1" dirty="0" smtClean="0">
                    <a:solidFill>
                      <a:srgbClr val="6EB616"/>
                    </a:solidFill>
                  </a:rPr>
                  <a:t> san </a:t>
                </a:r>
                <a:r>
                  <a:rPr lang="en-IE" sz="2400" b="1" i="1" dirty="0" err="1" smtClean="0">
                    <a:solidFill>
                      <a:srgbClr val="6EB616"/>
                    </a:solidFill>
                  </a:rPr>
                  <a:t>fhoirm</a:t>
                </a:r>
                <a:r>
                  <a:rPr lang="en-IE" sz="2400" b="1" i="1" dirty="0" smtClean="0">
                    <a:solidFill>
                      <a:srgbClr val="6EB616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400" b="1" i="1" smtClean="0">
                            <a:solidFill>
                              <a:srgbClr val="6EB61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400" b="1" i="1" smtClean="0">
                            <a:solidFill>
                              <a:srgbClr val="6EB616"/>
                            </a:solidFill>
                            <a:latin typeface="Cambria Math"/>
                          </a:rPr>
                          <m:t>𝒑</m:t>
                        </m:r>
                      </m:num>
                      <m:den>
                        <m:r>
                          <a:rPr lang="en-IE" sz="2400" b="1" i="1" smtClean="0">
                            <a:solidFill>
                              <a:srgbClr val="6EB616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en-IE" sz="2400" b="1" i="1" smtClean="0">
                            <a:solidFill>
                              <a:srgbClr val="6EB616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IE" sz="2400" b="1" i="1" dirty="0" smtClean="0">
                    <a:solidFill>
                      <a:srgbClr val="6EB616"/>
                    </a:solidFill>
                  </a:rPr>
                  <a:t>, p, </a:t>
                </a:r>
                <a:r>
                  <a:rPr lang="en-IE" sz="2400" b="1" i="1" dirty="0">
                    <a:solidFill>
                      <a:srgbClr val="6EB616"/>
                    </a:solidFill>
                  </a:rPr>
                  <a:t>q</a:t>
                </a:r>
                <a:r>
                  <a:rPr lang="en-IE" sz="2400" b="1" i="1" dirty="0" smtClean="0">
                    <a:solidFill>
                      <a:srgbClr val="6EB61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E" sz="2400" b="1" i="1" smtClean="0">
                        <a:solidFill>
                          <a:srgbClr val="6EB616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E" sz="2400" b="1" i="1" dirty="0" smtClean="0">
                    <a:solidFill>
                      <a:srgbClr val="6EB616"/>
                    </a:solidFill>
                  </a:rPr>
                  <a:t> </a:t>
                </a:r>
                <a:r>
                  <a:rPr lang="en-IE" sz="2400" dirty="0">
                    <a:solidFill>
                      <a:srgbClr val="6EB616"/>
                    </a:solidFill>
                    <a:latin typeface="Cambria Math"/>
                    <a:ea typeface="Cambria Math"/>
                  </a:rPr>
                  <a:t>ℤ</a:t>
                </a:r>
                <a:r>
                  <a:rPr lang="en-IE" sz="2400" b="1" i="1" dirty="0" smtClean="0">
                    <a:solidFill>
                      <a:srgbClr val="6EB616"/>
                    </a:solidFill>
                  </a:rPr>
                  <a:t> </a:t>
                </a:r>
                <a:r>
                  <a:rPr lang="en-IE" sz="2400" b="1" i="1" dirty="0" err="1" smtClean="0">
                    <a:solidFill>
                      <a:srgbClr val="6EB616"/>
                    </a:solidFill>
                  </a:rPr>
                  <a:t>agus</a:t>
                </a:r>
                <a:r>
                  <a:rPr lang="en-IE" sz="2400" b="1" i="1" dirty="0" smtClean="0">
                    <a:solidFill>
                      <a:srgbClr val="6EB616"/>
                    </a:solidFill>
                  </a:rPr>
                  <a:t> q≠0.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82" y="3319607"/>
                <a:ext cx="7678807" cy="576633"/>
              </a:xfrm>
              <a:prstGeom prst="rect">
                <a:avLst/>
              </a:prstGeom>
              <a:blipFill rotWithShape="1">
                <a:blip r:embed="rId6"/>
                <a:stretch>
                  <a:fillRect l="-1190" t="-9574" r="-635" b="-319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 rot="5400000">
            <a:off x="6244612" y="2947703"/>
            <a:ext cx="634330" cy="12627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Oval 10"/>
          <p:cNvSpPr/>
          <p:nvPr/>
        </p:nvSpPr>
        <p:spPr>
          <a:xfrm>
            <a:off x="169889" y="5033946"/>
            <a:ext cx="216024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48075" y="4867894"/>
                <a:ext cx="6701963" cy="999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2400" b="1" i="1" dirty="0">
                    <a:solidFill>
                      <a:srgbClr val="FFC000"/>
                    </a:solidFill>
                  </a:rPr>
                  <a:t>C</a:t>
                </a:r>
                <a:r>
                  <a:rPr lang="en-IE" sz="2400" b="1" i="1" dirty="0" smtClean="0">
                    <a:solidFill>
                      <a:srgbClr val="FFC000"/>
                    </a:solidFill>
                  </a:rPr>
                  <a:t>.</a:t>
                </a:r>
                <a:r>
                  <a:rPr lang="en-IE" sz="2400" b="1" i="1" dirty="0" smtClean="0"/>
                  <a:t>      </a:t>
                </a:r>
                <a:r>
                  <a:rPr lang="en-IE" sz="2400" b="1" i="1" dirty="0" err="1" smtClean="0">
                    <a:solidFill>
                      <a:schemeClr val="accent1"/>
                    </a:solidFill>
                  </a:rPr>
                  <a:t>Uimhir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IE" sz="2400" b="1" i="1" dirty="0" err="1">
                    <a:solidFill>
                      <a:schemeClr val="accent1"/>
                    </a:solidFill>
                  </a:rPr>
                  <a:t>ar</a:t>
                </a:r>
                <a:r>
                  <a:rPr lang="en-IE" sz="2400" b="1" i="1" dirty="0">
                    <a:solidFill>
                      <a:schemeClr val="accent1"/>
                    </a:solidFill>
                  </a:rPr>
                  <a:t> </a:t>
                </a:r>
                <a:r>
                  <a:rPr lang="en-IE" sz="2400" b="1" i="1" dirty="0" err="1">
                    <a:solidFill>
                      <a:schemeClr val="accent1"/>
                    </a:solidFill>
                  </a:rPr>
                  <a:t>bith</a:t>
                </a:r>
                <a:r>
                  <a:rPr lang="en-IE" sz="2400" b="1" i="1" dirty="0">
                    <a:solidFill>
                      <a:schemeClr val="accent1"/>
                    </a:solidFill>
                  </a:rPr>
                  <a:t> </a:t>
                </a:r>
                <a:r>
                  <a:rPr lang="en-IE" sz="2400" b="1" i="1" dirty="0" err="1">
                    <a:solidFill>
                      <a:schemeClr val="accent1"/>
                    </a:solidFill>
                  </a:rPr>
                  <a:t>atá</a:t>
                </a:r>
                <a:r>
                  <a:rPr lang="en-IE" sz="2400" b="1" i="1" dirty="0">
                    <a:solidFill>
                      <a:schemeClr val="accent1"/>
                    </a:solidFill>
                  </a:rPr>
                  <a:t> san </a:t>
                </a:r>
                <a:r>
                  <a:rPr lang="en-IE" sz="2400" b="1" i="1" dirty="0" err="1" smtClean="0">
                    <a:solidFill>
                      <a:schemeClr val="accent1"/>
                    </a:solidFill>
                  </a:rPr>
                  <a:t>fhoirm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4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4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𝒑</m:t>
                        </m:r>
                      </m:num>
                      <m:den>
                        <m:r>
                          <a:rPr lang="en-IE" sz="24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en-IE" sz="24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IE" sz="2400" b="1" i="1" dirty="0">
                    <a:solidFill>
                      <a:schemeClr val="accent1"/>
                    </a:solidFill>
                  </a:rPr>
                  <a:t>, 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p, q </a:t>
                </a:r>
                <a14:m>
                  <m:oMath xmlns:m="http://schemas.openxmlformats.org/officeDocument/2006/math">
                    <m:r>
                      <a:rPr lang="en-IE" sz="2400" b="1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IE" sz="2400" dirty="0" smtClean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IE" sz="2400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ℕ</a:t>
                </a:r>
                <a:r>
                  <a:rPr lang="en-IE" sz="2400" b="1" i="1" dirty="0">
                    <a:solidFill>
                      <a:schemeClr val="accent1"/>
                    </a:solidFill>
                  </a:rPr>
                  <a:t> 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.</a:t>
                </a:r>
                <a:endParaRPr lang="en-IE" sz="2400" b="1" i="1" dirty="0">
                  <a:solidFill>
                    <a:schemeClr val="accent1"/>
                  </a:solidFill>
                </a:endParaRPr>
              </a:p>
              <a:p>
                <a:endParaRPr lang="en-IE" sz="2400" i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75" y="4867894"/>
                <a:ext cx="6701963" cy="999761"/>
              </a:xfrm>
              <a:prstGeom prst="rect">
                <a:avLst/>
              </a:prstGeom>
              <a:blipFill rotWithShape="1">
                <a:blip r:embed="rId7"/>
                <a:stretch>
                  <a:fillRect l="-1364" t="-122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9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23163"/>
            <a:ext cx="8676456" cy="584775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IE" sz="3200" b="1" i="1" dirty="0" smtClean="0">
                <a:solidFill>
                  <a:srgbClr val="00B0F0"/>
                </a:solidFill>
              </a:rPr>
              <a:t>Cé acu uimhir </a:t>
            </a:r>
            <a:r>
              <a:rPr lang="en-IE" sz="3200" b="1" i="1" u="sng" dirty="0" smtClean="0">
                <a:solidFill>
                  <a:schemeClr val="accent1"/>
                </a:solidFill>
              </a:rPr>
              <a:t>nach</a:t>
            </a:r>
            <a:r>
              <a:rPr lang="en-IE" sz="3200" b="1" i="1" dirty="0" smtClean="0">
                <a:solidFill>
                  <a:srgbClr val="00B0F0"/>
                </a:solidFill>
              </a:rPr>
              <a:t> uimhir chóimheasta í?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90132" y="1898980"/>
                <a:ext cx="203132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2800" b="1" i="1" dirty="0">
                    <a:solidFill>
                      <a:srgbClr val="FFC000"/>
                    </a:solidFill>
                  </a:rPr>
                  <a:t>B.</a:t>
                </a:r>
                <a:r>
                  <a:rPr lang="en-US" sz="2800" b="1" i="1" dirty="0">
                    <a:solidFill>
                      <a:srgbClr val="FFC000"/>
                    </a:solidFill>
                  </a:rPr>
                  <a:t>	</a:t>
                </a:r>
                <a:r>
                  <a:rPr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IE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dirty="0" smtClean="0"/>
                  <a:t>	</a:t>
                </a:r>
                <a:endParaRPr lang="ga-IE" sz="2800" i="1" dirty="0"/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32" y="1898980"/>
                <a:ext cx="2031325" cy="714683"/>
              </a:xfrm>
              <a:prstGeom prst="rect">
                <a:avLst/>
              </a:prstGeom>
              <a:blipFill rotWithShape="1">
                <a:blip r:embed="rId3"/>
                <a:stretch>
                  <a:fillRect l="-6006" b="-85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601097" y="1441106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6" name="Rectangle 5"/>
          <p:cNvSpPr/>
          <p:nvPr/>
        </p:nvSpPr>
        <p:spPr>
          <a:xfrm>
            <a:off x="1190132" y="1333626"/>
            <a:ext cx="76788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E" sz="2800" b="1" i="1" dirty="0">
                <a:solidFill>
                  <a:srgbClr val="FFC000"/>
                </a:solidFill>
              </a:rPr>
              <a:t>A.</a:t>
            </a:r>
            <a:r>
              <a:rPr lang="en-US" dirty="0" smtClean="0"/>
              <a:t>	</a:t>
            </a:r>
            <a:r>
              <a:rPr dirty="0" smtClean="0"/>
              <a:t> </a:t>
            </a:r>
            <a:r>
              <a:rPr lang="en-IE" sz="2800" b="1" i="1" dirty="0" smtClean="0">
                <a:solidFill>
                  <a:schemeClr val="accent1"/>
                </a:solidFill>
              </a:rPr>
              <a:t>0.3</a:t>
            </a:r>
          </a:p>
        </p:txBody>
      </p:sp>
      <p:sp>
        <p:nvSpPr>
          <p:cNvPr id="17" name="Oval 16"/>
          <p:cNvSpPr/>
          <p:nvPr/>
        </p:nvSpPr>
        <p:spPr>
          <a:xfrm>
            <a:off x="601097" y="2180465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63278" y="4363770"/>
                <a:ext cx="1673856" cy="970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2800" b="1" i="1" dirty="0" smtClean="0">
                    <a:solidFill>
                      <a:srgbClr val="FFC000"/>
                    </a:solidFill>
                  </a:rPr>
                  <a:t>E.</a:t>
                </a:r>
                <a:r>
                  <a:rPr dirty="0" smtClean="0"/>
                  <a:t>         </a:t>
                </a:r>
                <a:r>
                  <a:rPr lang="en-IE" sz="2800" b="1" i="1" dirty="0" smtClean="0">
                    <a:solidFill>
                      <a:schemeClr val="accent1"/>
                    </a:solidFill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IE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IE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e>
                    </m:acc>
                  </m:oMath>
                </a14:m>
                <a:endParaRPr lang="ga-IE" sz="2800" b="1" i="1" dirty="0">
                  <a:solidFill>
                    <a:schemeClr val="accent1"/>
                  </a:solidFill>
                </a:endParaRPr>
              </a:p>
              <a:p>
                <a:r>
                  <a:rPr lang="en-US" dirty="0" smtClean="0"/>
                  <a:t>	</a:t>
                </a:r>
                <a:endParaRPr lang="ga-IE" sz="2800" i="1" dirty="0"/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78" y="4363770"/>
                <a:ext cx="1673856" cy="970458"/>
              </a:xfrm>
              <a:prstGeom prst="rect">
                <a:avLst/>
              </a:prstGeom>
              <a:blipFill rotWithShape="1">
                <a:blip r:embed="rId4"/>
                <a:stretch>
                  <a:fillRect l="-7664" t="-503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648961" y="5358394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77161" y="3571539"/>
                <a:ext cx="1851982" cy="563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2800" b="1" i="1" dirty="0">
                    <a:solidFill>
                      <a:srgbClr val="FFC000"/>
                    </a:solidFill>
                  </a:rPr>
                  <a:t>D.</a:t>
                </a:r>
                <a:r>
                  <a:rPr lang="en-US" dirty="0" smtClean="0"/>
                  <a:t>	</a:t>
                </a:r>
                <a:r>
                  <a:rPr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𝟏𝟔</m:t>
                        </m:r>
                      </m:e>
                    </m:rad>
                  </m:oMath>
                </a14:m>
                <a:endParaRPr lang="ga-IE" sz="2800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161" y="3571539"/>
                <a:ext cx="1851982" cy="563744"/>
              </a:xfrm>
              <a:prstGeom prst="rect">
                <a:avLst/>
              </a:prstGeom>
              <a:blipFill rotWithShape="1">
                <a:blip r:embed="rId5"/>
                <a:stretch>
                  <a:fillRect l="-6579" t="-4348" b="-293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630125" y="3782784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15" name="Oval 14"/>
          <p:cNvSpPr/>
          <p:nvPr/>
        </p:nvSpPr>
        <p:spPr>
          <a:xfrm>
            <a:off x="631377" y="4553539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69117" y="5223033"/>
                <a:ext cx="7678807" cy="534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IE" sz="2800" b="1" i="1" dirty="0">
                    <a:solidFill>
                      <a:srgbClr val="FFC000"/>
                    </a:solidFill>
                  </a:rPr>
                  <a:t>F.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ga-IE" sz="2800" b="1" i="1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17" y="5223033"/>
                <a:ext cx="7678807" cy="534634"/>
              </a:xfrm>
              <a:prstGeom prst="rect">
                <a:avLst/>
              </a:prstGeom>
              <a:blipFill rotWithShape="1">
                <a:blip r:embed="rId6"/>
                <a:stretch>
                  <a:fillRect l="-1668" t="-12644" b="-2873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 descr="http://www.karlscalculus.org/rational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726" y="852555"/>
            <a:ext cx="2181225" cy="193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624126" y="3001436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63278" y="2782620"/>
                <a:ext cx="1600118" cy="1143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E" sz="2800" b="1" i="1" dirty="0" smtClean="0">
                    <a:solidFill>
                      <a:srgbClr val="FFC000"/>
                    </a:solidFill>
                  </a:rPr>
                  <a:t>C.</a:t>
                </a:r>
                <a:r>
                  <a:rPr dirty="0" smtClean="0"/>
                  <a:t>       </a:t>
                </a:r>
                <a:r>
                  <a:rPr lang="en-IE" sz="2800" b="1" i="1" dirty="0" smtClean="0">
                    <a:solidFill>
                      <a:schemeClr val="accent1"/>
                    </a:solidFill>
                  </a:rPr>
                  <a:t> –</a:t>
                </a:r>
                <a:r>
                  <a:rPr lang="en-IE" sz="2400" b="1" i="1" dirty="0" smtClean="0">
                    <a:solidFill>
                      <a:schemeClr val="accent1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IE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ga-IE" sz="2800" b="1" i="1" dirty="0">
                  <a:solidFill>
                    <a:schemeClr val="accent1"/>
                  </a:solidFill>
                </a:endParaRPr>
              </a:p>
              <a:p>
                <a:r>
                  <a:rPr lang="en-US" dirty="0" smtClean="0"/>
                  <a:t>	</a:t>
                </a:r>
                <a:endParaRPr lang="ga-IE" sz="2800" i="1" dirty="0"/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78" y="2782620"/>
                <a:ext cx="1600118" cy="1143646"/>
              </a:xfrm>
              <a:prstGeom prst="rect">
                <a:avLst/>
              </a:prstGeom>
              <a:blipFill rotWithShape="1">
                <a:blip r:embed="rId8"/>
                <a:stretch>
                  <a:fillRect l="-80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92441" y="5207435"/>
                <a:ext cx="3781688" cy="523220"/>
              </a:xfrm>
              <a:prstGeom prst="rect">
                <a:avLst/>
              </a:prstGeom>
              <a:noFill/>
              <a:ln w="4762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E" sz="2800" b="1" i="0" smtClean="0">
                        <a:solidFill>
                          <a:schemeClr val="accent1"/>
                        </a:solidFill>
                      </a:rPr>
                      <m:t> = </m:t>
                    </m:r>
                    <m:r>
                      <m:rPr>
                        <m:nor/>
                      </m:rPr>
                      <a:rPr lang="en-IE" sz="2800" b="1" smtClean="0">
                        <a:solidFill>
                          <a:schemeClr val="accent1"/>
                        </a:solidFill>
                      </a:rPr>
                      <m:t>1.41421356237</m:t>
                    </m:r>
                  </m:oMath>
                </a14:m>
                <a:r>
                  <a:rPr lang="en-IE" sz="2800" b="1" dirty="0" smtClean="0">
                    <a:solidFill>
                      <a:schemeClr val="accent1"/>
                    </a:solidFill>
                  </a:rPr>
                  <a:t>..</a:t>
                </a:r>
                <a:endParaRPr lang="ga-IE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41" y="5207435"/>
                <a:ext cx="3781688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1628" b="-31395"/>
                </a:stretch>
              </a:blipFill>
              <a:ln w="47625"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3067967" y="1197076"/>
            <a:ext cx="2047550" cy="707886"/>
            <a:chOff x="7066127" y="2224160"/>
            <a:chExt cx="2047550" cy="707886"/>
          </a:xfrm>
        </p:grpSpPr>
        <p:sp>
          <p:nvSpPr>
            <p:cNvPr id="24" name="TextBox 23"/>
            <p:cNvSpPr txBox="1"/>
            <p:nvPr/>
          </p:nvSpPr>
          <p:spPr>
            <a:xfrm>
              <a:off x="7606470" y="2224160"/>
              <a:ext cx="1507207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032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IE" sz="2000" b="1" dirty="0" smtClean="0">
                  <a:solidFill>
                    <a:srgbClr val="00B050"/>
                  </a:solidFill>
                  <a:latin typeface="Cambria Math"/>
                </a:rPr>
                <a:t>Deachúil </a:t>
              </a:r>
            </a:p>
            <a:p>
              <a:pPr algn="ctr"/>
              <a:r>
                <a:rPr lang="en-IE" sz="2000" b="1" dirty="0" smtClean="0">
                  <a:solidFill>
                    <a:srgbClr val="00B050"/>
                  </a:solidFill>
                  <a:latin typeface="Cambria Math"/>
                </a:rPr>
                <a:t>Chríochta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H="1">
              <a:off x="7066127" y="2577785"/>
              <a:ext cx="456626" cy="1"/>
            </a:xfrm>
            <a:prstGeom prst="straightConnector1">
              <a:avLst/>
            </a:prstGeom>
            <a:solidFill>
              <a:schemeClr val="hlink">
                <a:alpha val="64999"/>
              </a:schemeClr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067967" y="2676521"/>
            <a:ext cx="2047550" cy="707886"/>
            <a:chOff x="7066127" y="2224160"/>
            <a:chExt cx="2047550" cy="707886"/>
          </a:xfrm>
        </p:grpSpPr>
        <p:sp>
          <p:nvSpPr>
            <p:cNvPr id="30" name="TextBox 29"/>
            <p:cNvSpPr txBox="1"/>
            <p:nvPr/>
          </p:nvSpPr>
          <p:spPr>
            <a:xfrm>
              <a:off x="7606470" y="2224160"/>
              <a:ext cx="1507207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032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IE" sz="2000" b="1" dirty="0" smtClean="0">
                  <a:solidFill>
                    <a:srgbClr val="00B050"/>
                  </a:solidFill>
                  <a:latin typeface="Cambria Math"/>
                </a:rPr>
                <a:t>Deachúil</a:t>
              </a:r>
            </a:p>
            <a:p>
              <a:pPr algn="ctr"/>
              <a:r>
                <a:rPr lang="en-IE" sz="2000" b="1" dirty="0" smtClean="0">
                  <a:solidFill>
                    <a:srgbClr val="00B050"/>
                  </a:solidFill>
                  <a:latin typeface="Cambria Math"/>
                </a:rPr>
                <a:t>Chríochta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H="1">
              <a:off x="7066127" y="2577785"/>
              <a:ext cx="456626" cy="1"/>
            </a:xfrm>
            <a:prstGeom prst="straightConnector1">
              <a:avLst/>
            </a:prstGeom>
            <a:solidFill>
              <a:schemeClr val="hlink">
                <a:alpha val="64999"/>
              </a:schemeClr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3029143" y="4303611"/>
            <a:ext cx="2193460" cy="707886"/>
            <a:chOff x="7066127" y="2209646"/>
            <a:chExt cx="2193460" cy="707886"/>
          </a:xfrm>
        </p:grpSpPr>
        <p:sp>
          <p:nvSpPr>
            <p:cNvPr id="33" name="TextBox 32"/>
            <p:cNvSpPr txBox="1"/>
            <p:nvPr/>
          </p:nvSpPr>
          <p:spPr>
            <a:xfrm>
              <a:off x="7598615" y="2209646"/>
              <a:ext cx="1660972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03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b="1" dirty="0" smtClean="0">
                  <a:solidFill>
                    <a:srgbClr val="00B050"/>
                  </a:solidFill>
                  <a:latin typeface="Cambria Math"/>
                </a:rPr>
                <a:t>Deachúil</a:t>
              </a:r>
            </a:p>
            <a:p>
              <a:pPr algn="ctr"/>
              <a:r>
                <a:rPr lang="en-IE" sz="2000" b="1" dirty="0" smtClean="0">
                  <a:solidFill>
                    <a:srgbClr val="00B050"/>
                  </a:solidFill>
                  <a:latin typeface="Cambria Math"/>
                </a:rPr>
                <a:t>Athfhillteach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H="1">
              <a:off x="7066127" y="2577785"/>
              <a:ext cx="456626" cy="1"/>
            </a:xfrm>
            <a:prstGeom prst="straightConnector1">
              <a:avLst/>
            </a:prstGeom>
            <a:solidFill>
              <a:schemeClr val="hlink">
                <a:alpha val="64999"/>
              </a:schemeClr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176377" y="5215779"/>
                <a:ext cx="7678807" cy="534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IE" sz="2800" b="1" i="1" dirty="0" smtClean="0">
                    <a:solidFill>
                      <a:srgbClr val="336600"/>
                    </a:solidFill>
                  </a:rPr>
                  <a:t>F.</a:t>
                </a:r>
                <a:r>
                  <a:rPr lang="en-US" sz="2800" b="1" i="1" dirty="0" smtClean="0">
                    <a:solidFill>
                      <a:srgbClr val="336600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2800" b="1" i="1" smtClean="0">
                            <a:solidFill>
                              <a:srgbClr val="3366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2800" b="1" i="1" smtClean="0">
                            <a:solidFill>
                              <a:srgbClr val="3366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ga-IE" sz="2800" b="1" i="1" dirty="0" smtClean="0">
                  <a:solidFill>
                    <a:srgbClr val="336600"/>
                  </a:solidFill>
                </a:endParaRPr>
              </a:p>
            </p:txBody>
          </p:sp>
        </mc:Choice>
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77" y="5215779"/>
                <a:ext cx="7678807" cy="534634"/>
              </a:xfrm>
              <a:prstGeom prst="rect">
                <a:avLst/>
              </a:prstGeom>
              <a:blipFill rotWithShape="1">
                <a:blip r:embed="rId10"/>
                <a:stretch>
                  <a:fillRect l="-1667" t="-12644" b="-2873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075227" y="1915522"/>
            <a:ext cx="2047550" cy="707886"/>
            <a:chOff x="7066127" y="2224160"/>
            <a:chExt cx="2047550" cy="707886"/>
          </a:xfrm>
        </p:grpSpPr>
        <p:sp>
          <p:nvSpPr>
            <p:cNvPr id="37" name="TextBox 36"/>
            <p:cNvSpPr txBox="1"/>
            <p:nvPr/>
          </p:nvSpPr>
          <p:spPr>
            <a:xfrm>
              <a:off x="7606470" y="2224160"/>
              <a:ext cx="1507207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032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IE" sz="2000" b="1" dirty="0" smtClean="0">
                  <a:solidFill>
                    <a:srgbClr val="00B050"/>
                  </a:solidFill>
                  <a:latin typeface="Cambria Math"/>
                </a:rPr>
                <a:t>Deachúil</a:t>
              </a:r>
            </a:p>
            <a:p>
              <a:pPr algn="ctr"/>
              <a:r>
                <a:rPr lang="en-IE" sz="2000" b="1" dirty="0" smtClean="0">
                  <a:solidFill>
                    <a:srgbClr val="00B050"/>
                  </a:solidFill>
                  <a:latin typeface="Cambria Math"/>
                </a:rPr>
                <a:t>Chríochta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H="1">
              <a:off x="7066127" y="2577785"/>
              <a:ext cx="456626" cy="1"/>
            </a:xfrm>
            <a:prstGeom prst="straightConnector1">
              <a:avLst/>
            </a:prstGeom>
            <a:solidFill>
              <a:schemeClr val="hlink">
                <a:alpha val="64999"/>
              </a:schemeClr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3076740" y="3443355"/>
            <a:ext cx="2047550" cy="707886"/>
            <a:chOff x="7066127" y="2224160"/>
            <a:chExt cx="2047550" cy="707886"/>
          </a:xfrm>
        </p:grpSpPr>
        <p:sp>
          <p:nvSpPr>
            <p:cNvPr id="40" name="TextBox 39"/>
            <p:cNvSpPr txBox="1"/>
            <p:nvPr/>
          </p:nvSpPr>
          <p:spPr>
            <a:xfrm>
              <a:off x="7606470" y="2224160"/>
              <a:ext cx="1507207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032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IE" sz="2000" b="1" dirty="0" smtClean="0">
                  <a:solidFill>
                    <a:srgbClr val="00B050"/>
                  </a:solidFill>
                  <a:latin typeface="Cambria Math"/>
                </a:rPr>
                <a:t>Deachúil</a:t>
              </a:r>
            </a:p>
            <a:p>
              <a:pPr algn="ctr"/>
              <a:r>
                <a:rPr lang="en-IE" sz="2000" b="1" dirty="0" smtClean="0">
                  <a:solidFill>
                    <a:srgbClr val="00B050"/>
                  </a:solidFill>
                  <a:latin typeface="Cambria Math"/>
                </a:rPr>
                <a:t>Chríochta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H="1">
              <a:off x="7066127" y="2577785"/>
              <a:ext cx="456626" cy="1"/>
            </a:xfrm>
            <a:prstGeom prst="straightConnector1">
              <a:avLst/>
            </a:prstGeom>
            <a:solidFill>
              <a:schemeClr val="hlink">
                <a:alpha val="64999"/>
              </a:schemeClr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42" name="Picture 2" descr="http://www.ryman.co.uk/Catalogue/Ryman/large/global/images/main/12/1201042077.jpg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1217" y="5448197"/>
            <a:ext cx="1733795" cy="14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973287" y="4135283"/>
            <a:ext cx="2604660" cy="2461263"/>
            <a:chOff x="5947463" y="2553536"/>
            <a:chExt cx="3136435" cy="853185"/>
          </a:xfrm>
        </p:grpSpPr>
        <p:sp>
          <p:nvSpPr>
            <p:cNvPr id="27" name="TextBox 26"/>
            <p:cNvSpPr txBox="1"/>
            <p:nvPr/>
          </p:nvSpPr>
          <p:spPr>
            <a:xfrm>
              <a:off x="6938467" y="2553536"/>
              <a:ext cx="2145431" cy="8531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03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b="1" dirty="0" smtClean="0">
                  <a:solidFill>
                    <a:srgbClr val="00B050"/>
                  </a:solidFill>
                  <a:latin typeface="Cambria Math"/>
                </a:rPr>
                <a:t>Forbairt dheachúlach ar féidir léi leanúint ar aghaidh go brách gan athfhilleadh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H="1">
              <a:off x="5947463" y="2936483"/>
              <a:ext cx="866300" cy="1079"/>
            </a:xfrm>
            <a:prstGeom prst="straightConnector1">
              <a:avLst/>
            </a:prstGeom>
            <a:solidFill>
              <a:schemeClr val="hlink">
                <a:alpha val="64999"/>
              </a:schemeClr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8783960" y="620688"/>
            <a:ext cx="6760396" cy="5209088"/>
            <a:chOff x="8783960" y="620688"/>
            <a:chExt cx="6760396" cy="520908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20688"/>
              <a:ext cx="6400356" cy="520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Snip Single Corner Rectangle 44"/>
                <p:cNvSpPr/>
                <p:nvPr/>
              </p:nvSpPr>
              <p:spPr>
                <a:xfrm flipH="1">
                  <a:off x="8783960" y="2352563"/>
                  <a:ext cx="360040" cy="1080000"/>
                </a:xfrm>
                <a:prstGeom prst="snip1Rect">
                  <a:avLst>
                    <a:gd name="adj" fmla="val 27932"/>
                  </a:avLst>
                </a:prstGeom>
                <a:solidFill>
                  <a:srgbClr val="990033"/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IE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ga-IE" dirty="0"/>
                </a:p>
              </p:txBody>
            </p:sp>
          </mc:Choice>
      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      <p:sp>
              <p:nvSpPr>
                <p:cNvPr id="45" name="Snip Single Corner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783960" y="2352563"/>
                  <a:ext cx="360040" cy="1080000"/>
                </a:xfrm>
                <a:prstGeom prst="snip1Rect">
                  <a:avLst>
                    <a:gd name="adj" fmla="val 27932"/>
                  </a:avLst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767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9512" y="96163"/>
                <a:ext cx="8862888" cy="1086259"/>
              </a:xfrm>
              <a:prstGeom prst="rect">
                <a:avLst/>
              </a:prstGeom>
              <a:solidFill>
                <a:srgbClr val="EAEAEA"/>
              </a:solidFill>
            </p:spPr>
            <p:txBody>
              <a:bodyPr wrap="square">
                <a:spAutoFit/>
              </a:bodyPr>
              <a:lstStyle/>
              <a:p>
                <a:r>
                  <a:rPr lang="pt-BR" sz="3200" b="1" i="1" dirty="0" smtClean="0">
                    <a:solidFill>
                      <a:srgbClr val="00B0F0"/>
                    </a:solidFill>
                  </a:rPr>
                  <a:t>An </a:t>
                </a:r>
                <a:r>
                  <a:rPr lang="pt-BR" sz="3200" b="1" i="1" dirty="0">
                    <a:solidFill>
                      <a:srgbClr val="00B0F0"/>
                    </a:solidFill>
                  </a:rPr>
                  <a:t>luach ar n a fhágann go </a:t>
                </a:r>
                <a:r>
                  <a:rPr lang="pt-BR" sz="3200" b="1" i="1" dirty="0" smtClean="0">
                    <a:solidFill>
                      <a:srgbClr val="00B0F0"/>
                    </a:solidFill>
                  </a:rPr>
                  <a:t>bhfuil</a:t>
                </a:r>
                <a:r>
                  <a:rPr lang="en-IE" sz="3200" b="1" i="1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IE" sz="3200" b="1" i="1" dirty="0" smtClean="0">
                    <a:solidFill>
                      <a:srgbClr val="0070C0"/>
                    </a:solidFill>
                  </a:rPr>
                  <a:t> cóimheasta</a:t>
                </a:r>
                <a:endParaRPr lang="en-IE" sz="3200" b="1" i="1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6163"/>
                <a:ext cx="8862888" cy="1086259"/>
              </a:xfrm>
              <a:prstGeom prst="rect">
                <a:avLst/>
              </a:prstGeom>
              <a:blipFill rotWithShape="1">
                <a:blip r:embed="rId3"/>
                <a:stretch>
                  <a:fillRect l="-1719" t="-6742" b="-1741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90132" y="3149930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i="1" dirty="0" smtClean="0">
                <a:solidFill>
                  <a:srgbClr val="FFC000"/>
                </a:solidFill>
              </a:rPr>
              <a:t>C.	</a:t>
            </a:r>
            <a:r>
              <a:rPr lang="en-IE" sz="2800" b="1" i="1" dirty="0" smtClean="0">
                <a:solidFill>
                  <a:schemeClr val="accent1"/>
                </a:solidFill>
              </a:rPr>
              <a:t> 5</a:t>
            </a:r>
            <a:r>
              <a:rPr lang="en-IE" sz="2800" b="1" i="1" dirty="0" smtClean="0"/>
              <a:t>	</a:t>
            </a:r>
            <a:endParaRPr lang="en-IE" sz="2800" i="1" dirty="0"/>
          </a:p>
        </p:txBody>
      </p:sp>
      <p:sp>
        <p:nvSpPr>
          <p:cNvPr id="16" name="Oval 15"/>
          <p:cNvSpPr/>
          <p:nvPr/>
        </p:nvSpPr>
        <p:spPr>
          <a:xfrm>
            <a:off x="601097" y="2641256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6" name="Rectangle 5"/>
          <p:cNvSpPr/>
          <p:nvPr/>
        </p:nvSpPr>
        <p:spPr>
          <a:xfrm>
            <a:off x="1190132" y="2457576"/>
            <a:ext cx="76788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E" sz="2800" b="1" i="1" dirty="0">
                <a:solidFill>
                  <a:srgbClr val="FFC000"/>
                </a:solidFill>
              </a:rPr>
              <a:t>B</a:t>
            </a:r>
            <a:r>
              <a:rPr lang="en-IE" sz="2800" b="1" i="1" dirty="0" smtClean="0">
                <a:solidFill>
                  <a:srgbClr val="FFC000"/>
                </a:solidFill>
              </a:rPr>
              <a:t>.</a:t>
            </a:r>
            <a:r>
              <a:rPr lang="en-IE" sz="2800" b="1" i="1" dirty="0" smtClean="0"/>
              <a:t>	</a:t>
            </a:r>
            <a:r>
              <a:rPr lang="en-IE" sz="2800" i="1" dirty="0">
                <a:solidFill>
                  <a:srgbClr val="00B0F0"/>
                </a:solidFill>
              </a:rPr>
              <a:t> </a:t>
            </a:r>
            <a:r>
              <a:rPr lang="en-IE" sz="2800" b="1" i="1" dirty="0" smtClean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01097" y="3380615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18" name="Oval 17"/>
          <p:cNvSpPr/>
          <p:nvPr/>
        </p:nvSpPr>
        <p:spPr>
          <a:xfrm>
            <a:off x="601097" y="4068276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8" name="Rectangle 7"/>
          <p:cNvSpPr/>
          <p:nvPr/>
        </p:nvSpPr>
        <p:spPr>
          <a:xfrm>
            <a:off x="1177161" y="1761789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i="1" dirty="0" smtClean="0">
                <a:solidFill>
                  <a:srgbClr val="FFC000"/>
                </a:solidFill>
              </a:rPr>
              <a:t>A.</a:t>
            </a:r>
            <a:r>
              <a:rPr lang="en-IE" sz="2800" b="1" i="1" dirty="0" smtClean="0"/>
              <a:t>	</a:t>
            </a:r>
            <a:r>
              <a:rPr lang="en-IE" sz="2800" b="1" i="1" dirty="0" smtClean="0">
                <a:solidFill>
                  <a:schemeClr val="accent1"/>
                </a:solidFill>
              </a:rPr>
              <a:t> </a:t>
            </a:r>
            <a:r>
              <a:rPr lang="en-IE" sz="2800" b="1" i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601097" y="1973034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20" name="Rectangle 19"/>
          <p:cNvSpPr/>
          <p:nvPr/>
        </p:nvSpPr>
        <p:spPr>
          <a:xfrm>
            <a:off x="1169117" y="3920379"/>
            <a:ext cx="76788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E" sz="2800" b="1" i="1" dirty="0" smtClean="0">
                <a:solidFill>
                  <a:srgbClr val="FFC000"/>
                </a:solidFill>
              </a:rPr>
              <a:t>D.</a:t>
            </a:r>
            <a:r>
              <a:rPr lang="en-IE" sz="2800" b="1" i="1" dirty="0" smtClean="0"/>
              <a:t>	 </a:t>
            </a:r>
            <a:r>
              <a:rPr lang="en-IE" sz="2800" b="1" i="1" dirty="0" smtClean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13" name="Picture 4" descr="http://www.karlscalculus.org/rational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26" y="1298992"/>
            <a:ext cx="21812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76377" y="3913125"/>
            <a:ext cx="76788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E" sz="2800" b="1" i="1" dirty="0" smtClean="0">
                <a:solidFill>
                  <a:srgbClr val="FFC000"/>
                </a:solidFill>
              </a:rPr>
              <a:t>D.</a:t>
            </a:r>
            <a:r>
              <a:rPr lang="en-IE" sz="2800" b="1" i="1" dirty="0" smtClean="0"/>
              <a:t>	 </a:t>
            </a:r>
            <a:r>
              <a:rPr lang="en-IE" sz="2800" b="1" i="1" dirty="0" smtClean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69123" y="3920385"/>
            <a:ext cx="76788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E" sz="2800" b="1" i="1" dirty="0" smtClean="0">
                <a:solidFill>
                  <a:srgbClr val="336600"/>
                </a:solidFill>
              </a:rPr>
              <a:t>D.	 4</a:t>
            </a:r>
          </a:p>
        </p:txBody>
      </p:sp>
    </p:spTree>
    <p:extLst>
      <p:ext uri="{BB962C8B-B14F-4D97-AF65-F5344CB8AC3E}">
        <p14:creationId xmlns:p14="http://schemas.microsoft.com/office/powerpoint/2010/main" val="37049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96163"/>
            <a:ext cx="8862888" cy="1077218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IE" sz="3200" b="1" i="1" dirty="0" err="1" smtClean="0">
                <a:solidFill>
                  <a:srgbClr val="00B0F0"/>
                </a:solidFill>
              </a:rPr>
              <a:t>Cé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mhéad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70C0"/>
                </a:solidFill>
              </a:rPr>
              <a:t>uimhir</a:t>
            </a:r>
            <a:r>
              <a:rPr lang="en-IE" sz="3200" b="1" i="1" dirty="0" smtClean="0">
                <a:solidFill>
                  <a:srgbClr val="0070C0"/>
                </a:solidFill>
              </a:rPr>
              <a:t> </a:t>
            </a:r>
            <a:r>
              <a:rPr lang="en-IE" sz="3200" b="1" i="1" dirty="0" err="1" smtClean="0">
                <a:solidFill>
                  <a:srgbClr val="0070C0"/>
                </a:solidFill>
              </a:rPr>
              <a:t>chóimheasta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atá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idir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smtClean="0">
                <a:solidFill>
                  <a:srgbClr val="0070C0"/>
                </a:solidFill>
              </a:rPr>
              <a:t>0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 err="1" smtClean="0">
                <a:solidFill>
                  <a:srgbClr val="00B0F0"/>
                </a:solidFill>
              </a:rPr>
              <a:t>agus</a:t>
            </a:r>
            <a:r>
              <a:rPr lang="en-IE" sz="3200" b="1" i="1" dirty="0" smtClean="0">
                <a:solidFill>
                  <a:srgbClr val="00B0F0"/>
                </a:solidFill>
              </a:rPr>
              <a:t> </a:t>
            </a:r>
            <a:r>
              <a:rPr lang="en-IE" sz="3200" b="1" i="1" dirty="0">
                <a:solidFill>
                  <a:srgbClr val="0070C0"/>
                </a:solidFill>
              </a:rPr>
              <a:t>1</a:t>
            </a:r>
            <a:r>
              <a:rPr lang="en-IE" sz="3200" b="1" i="1" dirty="0" smtClean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9117" y="3819847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i="1" dirty="0">
                <a:solidFill>
                  <a:srgbClr val="FFC000"/>
                </a:solidFill>
              </a:rPr>
              <a:t>D</a:t>
            </a:r>
            <a:r>
              <a:rPr lang="en-IE" sz="2800" b="1" i="1" dirty="0" smtClean="0">
                <a:solidFill>
                  <a:srgbClr val="FFC000"/>
                </a:solidFill>
              </a:rPr>
              <a:t>.	</a:t>
            </a:r>
            <a:r>
              <a:rPr lang="en-IE" sz="2800" b="1" i="1" dirty="0" smtClean="0">
                <a:solidFill>
                  <a:schemeClr val="accent1"/>
                </a:solidFill>
              </a:rPr>
              <a:t> 5</a:t>
            </a:r>
            <a:r>
              <a:rPr lang="en-IE" sz="2800" b="1" i="1" dirty="0" smtClean="0"/>
              <a:t>	</a:t>
            </a:r>
            <a:endParaRPr lang="en-IE" sz="2800" i="1" dirty="0"/>
          </a:p>
        </p:txBody>
      </p:sp>
      <p:sp>
        <p:nvSpPr>
          <p:cNvPr id="16" name="Oval 15"/>
          <p:cNvSpPr/>
          <p:nvPr/>
        </p:nvSpPr>
        <p:spPr>
          <a:xfrm>
            <a:off x="601097" y="2641256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6" name="Rectangle 5"/>
          <p:cNvSpPr/>
          <p:nvPr/>
        </p:nvSpPr>
        <p:spPr>
          <a:xfrm>
            <a:off x="1190132" y="2457576"/>
            <a:ext cx="76788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E" sz="2800" b="1" i="1" dirty="0">
                <a:solidFill>
                  <a:srgbClr val="FFC000"/>
                </a:solidFill>
              </a:rPr>
              <a:t>B</a:t>
            </a:r>
            <a:r>
              <a:rPr lang="en-IE" sz="2800" b="1" i="1" dirty="0" smtClean="0">
                <a:solidFill>
                  <a:srgbClr val="FFC000"/>
                </a:solidFill>
              </a:rPr>
              <a:t>.</a:t>
            </a:r>
            <a:r>
              <a:rPr lang="en-IE" sz="2800" b="1" i="1" dirty="0" smtClean="0"/>
              <a:t>	</a:t>
            </a:r>
            <a:r>
              <a:rPr lang="en-IE" sz="2800" i="1" dirty="0">
                <a:solidFill>
                  <a:srgbClr val="00B0F0"/>
                </a:solidFill>
              </a:rPr>
              <a:t> </a:t>
            </a:r>
            <a:r>
              <a:rPr lang="en-IE" sz="2800" b="1" i="1" dirty="0" smtClean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17" name="Oval 16"/>
          <p:cNvSpPr/>
          <p:nvPr/>
        </p:nvSpPr>
        <p:spPr>
          <a:xfrm>
            <a:off x="601097" y="3990215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18" name="Oval 17"/>
          <p:cNvSpPr/>
          <p:nvPr/>
        </p:nvSpPr>
        <p:spPr>
          <a:xfrm>
            <a:off x="601097" y="3363426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8" name="Rectangle 7"/>
          <p:cNvSpPr/>
          <p:nvPr/>
        </p:nvSpPr>
        <p:spPr>
          <a:xfrm>
            <a:off x="1177161" y="1761789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i="1" dirty="0" smtClean="0">
                <a:solidFill>
                  <a:srgbClr val="FFC000"/>
                </a:solidFill>
              </a:rPr>
              <a:t>A.</a:t>
            </a:r>
            <a:r>
              <a:rPr lang="en-IE" sz="2800" b="1" i="1" dirty="0" smtClean="0"/>
              <a:t>	</a:t>
            </a:r>
            <a:r>
              <a:rPr lang="en-IE" sz="2800" b="1" i="1" dirty="0" smtClean="0">
                <a:solidFill>
                  <a:schemeClr val="accent1"/>
                </a:solidFill>
              </a:rPr>
              <a:t> 100</a:t>
            </a:r>
            <a:endParaRPr lang="en-IE" sz="2800" b="1" i="1" dirty="0">
              <a:solidFill>
                <a:schemeClr val="accent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1097" y="1973034"/>
            <a:ext cx="216024" cy="1824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i="1" dirty="0"/>
          </a:p>
        </p:txBody>
      </p:sp>
      <p:sp>
        <p:nvSpPr>
          <p:cNvPr id="20" name="Rectangle 19"/>
          <p:cNvSpPr/>
          <p:nvPr/>
        </p:nvSpPr>
        <p:spPr>
          <a:xfrm>
            <a:off x="1169117" y="3215529"/>
            <a:ext cx="76788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E" sz="2800" b="1" i="1" dirty="0">
                <a:solidFill>
                  <a:srgbClr val="FFC000"/>
                </a:solidFill>
              </a:rPr>
              <a:t>C</a:t>
            </a:r>
            <a:r>
              <a:rPr lang="en-IE" sz="2800" b="1" i="1" dirty="0" smtClean="0">
                <a:solidFill>
                  <a:srgbClr val="FFC000"/>
                </a:solidFill>
              </a:rPr>
              <a:t>.</a:t>
            </a:r>
            <a:r>
              <a:rPr lang="en-IE" sz="2800" b="1" i="1" dirty="0" smtClean="0"/>
              <a:t>	 </a:t>
            </a:r>
            <a:r>
              <a:rPr lang="en-IE" sz="2800" b="1" i="1" dirty="0" err="1" smtClean="0">
                <a:solidFill>
                  <a:srgbClr val="0070C0"/>
                </a:solidFill>
              </a:rPr>
              <a:t>Líon</a:t>
            </a:r>
            <a:r>
              <a:rPr lang="en-IE" sz="2800" b="1" i="1" dirty="0" smtClean="0">
                <a:solidFill>
                  <a:srgbClr val="0070C0"/>
                </a:solidFill>
              </a:rPr>
              <a:t> </a:t>
            </a:r>
            <a:r>
              <a:rPr lang="en-IE" sz="2800" b="1" i="1" dirty="0" err="1" smtClean="0">
                <a:solidFill>
                  <a:srgbClr val="0070C0"/>
                </a:solidFill>
              </a:rPr>
              <a:t>éigríochta</a:t>
            </a:r>
            <a:endParaRPr lang="en-IE" sz="2800" b="1" i="1" dirty="0" smtClean="0">
              <a:solidFill>
                <a:srgbClr val="0070C0"/>
              </a:solidFill>
            </a:endParaRPr>
          </a:p>
        </p:txBody>
      </p:sp>
      <p:pic>
        <p:nvPicPr>
          <p:cNvPr id="13" name="Picture 4" descr="http://www.karlscalculus.org/rationa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26" y="1298992"/>
            <a:ext cx="21812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53621" y="3215529"/>
            <a:ext cx="76788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IE" sz="2800" b="1" i="1" dirty="0">
                <a:solidFill>
                  <a:srgbClr val="336600"/>
                </a:solidFill>
              </a:rPr>
              <a:t>C</a:t>
            </a:r>
            <a:r>
              <a:rPr lang="en-IE" sz="2800" b="1" i="1" dirty="0" smtClean="0">
                <a:solidFill>
                  <a:srgbClr val="336600"/>
                </a:solidFill>
              </a:rPr>
              <a:t>.	 </a:t>
            </a:r>
            <a:r>
              <a:rPr lang="en-IE" sz="2800" b="1" i="1" dirty="0" err="1" smtClean="0">
                <a:solidFill>
                  <a:srgbClr val="336600"/>
                </a:solidFill>
              </a:rPr>
              <a:t>Líon</a:t>
            </a:r>
            <a:r>
              <a:rPr lang="en-IE" sz="2800" b="1" i="1" dirty="0" smtClean="0">
                <a:solidFill>
                  <a:srgbClr val="336600"/>
                </a:solidFill>
              </a:rPr>
              <a:t> </a:t>
            </a:r>
            <a:r>
              <a:rPr lang="en-IE" sz="2800" b="1" i="1" dirty="0" err="1" smtClean="0">
                <a:solidFill>
                  <a:srgbClr val="336600"/>
                </a:solidFill>
              </a:rPr>
              <a:t>éigríochta</a:t>
            </a:r>
            <a:endParaRPr lang="en-IE" sz="2800" b="1" i="1" dirty="0" smtClean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2834</Words>
  <Application>Microsoft Office PowerPoint</Application>
  <PresentationFormat>On-screen Show (4:3)</PresentationFormat>
  <Paragraphs>455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Seisiún 1         Scileanna a fhorbairt le haghaidh réiteach fadhbanna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Léaráid Venn agus Uimhirlíne                   ℕ agus  ℤ. </vt:lpstr>
      <vt:lpstr>                          Léaráid Venn agus Uimhirlíne                       ℕ agus ℤ. </vt:lpstr>
      <vt:lpstr>Cén tsiombail is féidir linn a úsáid don chuid liath den léaráid Venn? </vt:lpstr>
      <vt:lpstr>PowerPoint Presentation</vt:lpstr>
      <vt:lpstr>PowerPoint Presentation</vt:lpstr>
      <vt:lpstr>PowerPoint Presentation</vt:lpstr>
      <vt:lpstr>PowerPoint Presentation</vt:lpstr>
      <vt:lpstr>                          Léaráid Venn agus Uimhirlíne                  ℕ, ℤ agus ℚ. </vt:lpstr>
      <vt:lpstr>                          Léaráid Venn agus Uimhirlíne                  ℕ, ℤ agus ℚ. </vt:lpstr>
      <vt:lpstr>                          Léaráid Venn agus Uimhirlíne                  ℕ, ℤ agus ℚ.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Seisiún 1         Scileanna a fhorbairt le haghaidh réiteach fadhbanna</dc:title>
  <dc:creator>P550c</dc:creator>
  <cp:lastModifiedBy>User</cp:lastModifiedBy>
  <cp:revision>1</cp:revision>
  <dcterms:created xsi:type="dcterms:W3CDTF">2014-03-27T17:53:58Z</dcterms:created>
  <dcterms:modified xsi:type="dcterms:W3CDTF">2014-03-29T00:13:10Z</dcterms:modified>
</cp:coreProperties>
</file>