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04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632F61-40E4-4B5F-B4EF-6853C4653E37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I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3BAD905-7522-40A7-9366-7585F9B91C75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7996284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IE" dirty="0" smtClean="0"/>
              <a:t>Adapt this to include whatever numbers you wish.</a:t>
            </a:r>
          </a:p>
          <a:p>
            <a:endParaRPr lang="en-IE" baseline="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FC816-F476-44D6-8F95-6C038E5ABBF9}" type="slidenum">
              <a:rPr lang="en-IE" smtClean="0"/>
              <a:t>1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153699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IE" b="1" baseline="0" dirty="0" smtClean="0"/>
          </a:p>
          <a:p>
            <a:r>
              <a:rPr lang="en-IE" baseline="0" dirty="0" smtClean="0"/>
              <a:t>70/11=6.36363….</a:t>
            </a:r>
            <a:endParaRPr lang="en-IE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32FC816-F476-44D6-8F95-6C038E5ABBF9}" type="slidenum">
              <a:rPr lang="en-IE" smtClean="0"/>
              <a:t>2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1515369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80740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626118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0764806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>
  <p:cSld name="Title and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sz="quarter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57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6553200" y="6245225"/>
            <a:ext cx="2133600" cy="47625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EC5316D2-A59E-4CB7-A2BC-1028B510050E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8457449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35434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1587597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7858083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0109394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08758672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35849568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4957231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E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1288300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IE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IE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0252B5-3E30-406E-8E1C-B07CDFBE2D7D}" type="datetimeFigureOut">
              <a:rPr lang="en-IE" smtClean="0"/>
              <a:t>27/02/2014</a:t>
            </a:fld>
            <a:endParaRPr lang="en-IE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E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AD79EE-2983-4757-AF6F-E6FA5075A534}" type="slidenum">
              <a:rPr lang="en-IE" smtClean="0"/>
              <a:t>‹#›</a:t>
            </a:fld>
            <a:endParaRPr lang="en-IE"/>
          </a:p>
        </p:txBody>
      </p:sp>
    </p:spTree>
    <p:extLst>
      <p:ext uri="{BB962C8B-B14F-4D97-AF65-F5344CB8AC3E}">
        <p14:creationId xmlns:p14="http://schemas.microsoft.com/office/powerpoint/2010/main" val="22151119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21.png"/><Relationship Id="rId3" Type="http://schemas.openxmlformats.org/officeDocument/2006/relationships/image" Target="../media/image460.png"/><Relationship Id="rId7" Type="http://schemas.openxmlformats.org/officeDocument/2006/relationships/image" Target="../media/image7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470.png"/><Relationship Id="rId5" Type="http://schemas.openxmlformats.org/officeDocument/2006/relationships/image" Target="../media/image690.png"/><Relationship Id="rId4" Type="http://schemas.openxmlformats.org/officeDocument/2006/relationships/image" Target="../media/image681.png"/><Relationship Id="rId9" Type="http://schemas.openxmlformats.org/officeDocument/2006/relationships/image" Target="../media/image73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/>
              <p:cNvSpPr>
                <a:spLocks noGrp="1"/>
              </p:cNvSpPr>
              <p:nvPr>
                <p:ph type="title" sz="quarter"/>
              </p:nvPr>
            </p:nvSpPr>
            <p:spPr>
              <a:xfrm>
                <a:off x="22264" y="15766"/>
                <a:ext cx="9143999" cy="6842234"/>
              </a:xfrm>
              <a:solidFill>
                <a:srgbClr val="EAEAEA"/>
              </a:solidFill>
              <a:ln w="66675">
                <a:solidFill>
                  <a:schemeClr val="accent1"/>
                </a:solidFill>
              </a:ln>
            </p:spPr>
            <p:txBody>
              <a:bodyPr anchor="t"/>
              <a:lstStyle/>
              <a:p>
                <a:pPr marL="914400" indent="-457200">
                  <a:lnSpc>
                    <a:spcPct val="80000"/>
                  </a:lnSpc>
                </a:pPr>
                <a:r>
                  <a:rPr lang="en-IE" sz="2400" dirty="0" smtClean="0">
                    <a:solidFill>
                      <a:srgbClr val="0070C0"/>
                    </a:solidFill>
                  </a:rPr>
                  <a:t/>
                </a:r>
                <a:br>
                  <a:rPr lang="en-IE" sz="2400" dirty="0" smtClean="0">
                    <a:solidFill>
                      <a:srgbClr val="0070C0"/>
                    </a:solidFill>
                  </a:rPr>
                </a:br>
                <a:r>
                  <a:rPr lang="en-IE" sz="2300" b="0" dirty="0" smtClean="0">
                    <a:solidFill>
                      <a:srgbClr val="0070C0"/>
                    </a:solidFill>
                  </a:rPr>
                  <a:t>The diagram represents the sets: Natural </a:t>
                </a:r>
                <a:r>
                  <a:rPr lang="en-IE" sz="2300" b="0" dirty="0">
                    <a:solidFill>
                      <a:srgbClr val="0070C0"/>
                    </a:solidFill>
                  </a:rPr>
                  <a:t>Numbers </a:t>
                </a:r>
                <a14:m>
                  <m:oMath xmlns:m="http://schemas.openxmlformats.org/officeDocument/2006/math">
                    <m:r>
                      <a:rPr lang="en-IE" sz="23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ℕ</m:t>
                    </m:r>
                    <m:r>
                      <a:rPr lang="en-IE" sz="23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n-IE" sz="2300" b="0" dirty="0" smtClean="0">
                    <a:solidFill>
                      <a:srgbClr val="0070C0"/>
                    </a:solidFill>
                  </a:rPr>
                  <a:t/>
                </a:r>
                <a:br>
                  <a:rPr lang="en-IE" sz="2300" b="0" dirty="0" smtClean="0">
                    <a:solidFill>
                      <a:srgbClr val="0070C0"/>
                    </a:solidFill>
                  </a:rPr>
                </a:br>
                <a:r>
                  <a:rPr lang="en-IE" sz="2300" b="0" dirty="0" smtClean="0">
                    <a:solidFill>
                      <a:srgbClr val="0070C0"/>
                    </a:solidFill>
                  </a:rPr>
                  <a:t>Integers </a:t>
                </a:r>
                <a14:m>
                  <m:oMath xmlns:m="http://schemas.openxmlformats.org/officeDocument/2006/math">
                    <m:r>
                      <a:rPr lang="en-IE" sz="23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IE" sz="23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n-IE" sz="2300" b="0" dirty="0">
                    <a:solidFill>
                      <a:srgbClr val="0070C0"/>
                    </a:solidFill>
                  </a:rPr>
                  <a:t>Rational</a:t>
                </a:r>
                <a:r>
                  <a:rPr lang="en-IE" sz="23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IE" sz="2300" b="0" dirty="0">
                    <a:solidFill>
                      <a:srgbClr val="0070C0"/>
                    </a:solidFill>
                  </a:rPr>
                  <a:t>Numbers</a:t>
                </a:r>
                <a14:m>
                  <m:oMath xmlns:m="http://schemas.openxmlformats.org/officeDocument/2006/math">
                    <m:r>
                      <a:rPr lang="en-IE" sz="23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3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ℚ</m:t>
                    </m:r>
                    <m:r>
                      <a:rPr lang="en-IE" sz="23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3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IE" sz="23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E" sz="2300" b="0" dirty="0" smtClean="0">
                    <a:solidFill>
                      <a:srgbClr val="0070C0"/>
                    </a:solidFill>
                  </a:rPr>
                  <a:t>Real Numbers </a:t>
                </a:r>
                <a:r>
                  <a:rPr lang="en-IE" sz="2300" b="0" dirty="0">
                    <a:solidFill>
                      <a:srgbClr val="0070C0"/>
                    </a:solidFill>
                    <a:ea typeface="Cambria Math"/>
                  </a:rPr>
                  <a:t>ℝ</a:t>
                </a:r>
                <a:r>
                  <a:rPr lang="en-IE" sz="2300" b="0" dirty="0" smtClean="0">
                    <a:solidFill>
                      <a:srgbClr val="0070C0"/>
                    </a:solidFill>
                  </a:rPr>
                  <a:t>. </a:t>
                </a:r>
                <a:br>
                  <a:rPr lang="en-IE" sz="2300" b="0" dirty="0" smtClean="0">
                    <a:solidFill>
                      <a:srgbClr val="0070C0"/>
                    </a:solidFill>
                  </a:rPr>
                </a:br>
                <a:r>
                  <a:rPr lang="en-IE" sz="2300" b="0" dirty="0">
                    <a:solidFill>
                      <a:srgbClr val="0070C0"/>
                    </a:solidFill>
                  </a:rPr>
                  <a:t/>
                </a:r>
                <a:br>
                  <a:rPr lang="en-IE" sz="2300" b="0" dirty="0">
                    <a:solidFill>
                      <a:srgbClr val="0070C0"/>
                    </a:solidFill>
                  </a:rPr>
                </a:br>
                <a:r>
                  <a:rPr lang="en-IE" sz="2300" b="0" dirty="0" smtClean="0">
                    <a:solidFill>
                      <a:srgbClr val="0070C0"/>
                    </a:solidFill>
                  </a:rPr>
                  <a:t>Insert </a:t>
                </a:r>
                <a:r>
                  <a:rPr lang="en-IE" sz="2300" b="0" dirty="0">
                    <a:solidFill>
                      <a:srgbClr val="0070C0"/>
                    </a:solidFill>
                  </a:rPr>
                  <a:t>each of the following numbers in </a:t>
                </a:r>
                <a:r>
                  <a:rPr lang="en-IE" sz="2300" b="0" dirty="0" smtClean="0">
                    <a:solidFill>
                      <a:srgbClr val="0070C0"/>
                    </a:solidFill>
                  </a:rPr>
                  <a:t>the </a:t>
                </a:r>
                <a:r>
                  <a:rPr lang="en-IE" sz="2300" b="0" dirty="0">
                    <a:solidFill>
                      <a:srgbClr val="0070C0"/>
                    </a:solidFill>
                  </a:rPr>
                  <a:t>correct place on the diagram</a:t>
                </a:r>
                <a:r>
                  <a:rPr lang="en-IE" sz="2300" b="0" dirty="0" smtClean="0">
                    <a:solidFill>
                      <a:srgbClr val="0070C0"/>
                    </a:solidFill>
                  </a:rPr>
                  <a:t>:</a:t>
                </a:r>
                <a:br>
                  <a:rPr lang="en-IE" sz="2300" b="0" dirty="0" smtClean="0">
                    <a:solidFill>
                      <a:srgbClr val="0070C0"/>
                    </a:solidFill>
                  </a:rPr>
                </a:br>
                <a:r>
                  <a:rPr lang="en-IE" sz="2300" b="0" dirty="0">
                    <a:solidFill>
                      <a:srgbClr val="00B0F0"/>
                    </a:solidFill>
                  </a:rPr>
                  <a:t/>
                </a:r>
                <a:br>
                  <a:rPr lang="en-IE" sz="2300" b="0" dirty="0">
                    <a:solidFill>
                      <a:srgbClr val="00B0F0"/>
                    </a:solidFill>
                  </a:rPr>
                </a:br>
                <a:r>
                  <a:rPr lang="en-IE" sz="2400" b="0" dirty="0" smtClean="0">
                    <a:solidFill>
                      <a:schemeClr val="tx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IE" sz="2400" b="0" i="1" dirty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en-IE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1+</m:t>
                    </m:r>
                    <m:rad>
                      <m:radPr>
                        <m:degHide m:val="on"/>
                        <m:ctrlPr>
                          <a:rPr lang="en-IE" sz="2400" b="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sz="2400" b="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2</m:t>
                        </m:r>
                      </m:e>
                    </m:rad>
                    <m:r>
                      <a:rPr lang="en-IE" sz="2400" b="0" i="1" dirty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IE" sz="2400" b="0" i="1" dirty="0" smtClean="0">
                        <a:solidFill>
                          <a:schemeClr val="tx1"/>
                        </a:solidFill>
                        <a:latin typeface="Cambria Math"/>
                      </a:rPr>
                      <m:t> −9.6403915..…, −</m:t>
                    </m:r>
                  </m:oMath>
                </a14:m>
                <a:r>
                  <a:rPr lang="en-US" altLang="en-US" sz="2400" b="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IE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charset="0"/>
                          </a:rPr>
                          <m:t>1</m:t>
                        </m:r>
                      </m:num>
                      <m:den>
                        <m:r>
                          <a:rPr lang="en-IE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  <a:cs typeface="Arial" charset="0"/>
                          </a:rPr>
                          <m:t>2</m:t>
                        </m:r>
                      </m:den>
                    </m:f>
                    <m:r>
                      <a:rPr lang="en-US" altLang="en-US" sz="2400" b="0" i="1" smtClean="0">
                        <a:solidFill>
                          <a:schemeClr val="tx1"/>
                        </a:solidFill>
                        <a:latin typeface="Cambria Math"/>
                        <a:cs typeface="Arial" charset="0"/>
                      </a:rPr>
                      <m:t> </m:t>
                    </m:r>
                  </m:oMath>
                </a14:m>
                <a:r>
                  <a:rPr lang="en-US" altLang="en-US" sz="2400" b="0" dirty="0" smtClean="0">
                    <a:solidFill>
                      <a:schemeClr val="tx1"/>
                    </a:solidFill>
                  </a:rPr>
                  <a:t>, </a:t>
                </a:r>
                <a:r>
                  <a:rPr lang="en-US" altLang="en-US" sz="2400" b="0" dirty="0">
                    <a:solidFill>
                      <a:schemeClr val="tx1"/>
                    </a:solidFill>
                  </a:rPr>
                  <a:t>6.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en-US" sz="2400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altLang="en-US" sz="24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</m:acc>
                    <m:acc>
                      <m:accPr>
                        <m:chr m:val="̇"/>
                        <m:ctrlPr>
                          <a:rPr lang="en-US" altLang="en-US" sz="2400" b="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altLang="en-US" sz="2400" b="0" i="1">
                            <a:solidFill>
                              <a:schemeClr val="tx1"/>
                            </a:solidFill>
                            <a:latin typeface="Cambria Math"/>
                          </a:rPr>
                          <m:t>6</m:t>
                        </m:r>
                      </m:e>
                    </m:acc>
                  </m:oMath>
                </a14:m>
                <a:r>
                  <a:rPr lang="en-US" altLang="en-US" sz="2400" b="0" dirty="0" smtClean="0">
                    <a:solidFill>
                      <a:schemeClr val="tx1"/>
                    </a:solidFill>
                  </a:rPr>
                  <a:t> , 2</a:t>
                </a:r>
                <a14:m>
                  <m:oMath xmlns:m="http://schemas.openxmlformats.org/officeDocument/2006/math">
                    <m:r>
                      <a:rPr lang="en-US" altLang="en-US" sz="2400" b="0" i="1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𝜋</m:t>
                    </m:r>
                  </m:oMath>
                </a14:m>
                <a:r>
                  <a:rPr lang="en-US" altLang="en-US" sz="2400" b="0" dirty="0" smtClean="0">
                    <a:solidFill>
                      <a:schemeClr val="tx1"/>
                    </a:solidFill>
                    <a:latin typeface="Century Schoolbook"/>
                  </a:rPr>
                  <a:t>,</a:t>
                </a:r>
                <a:r>
                  <a:rPr lang="en-US" altLang="en-US" sz="2400" b="0" dirty="0" smtClean="0">
                    <a:solidFill>
                      <a:schemeClr val="tx1"/>
                    </a:solidFill>
                  </a:rPr>
                  <a:t> -3,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IE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deg>
                      <m:e>
                        <m:r>
                          <a:rPr lang="en-IE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8</m:t>
                        </m:r>
                      </m:e>
                    </m:rad>
                  </m:oMath>
                </a14:m>
                <a:r>
                  <a:rPr lang="en-US" altLang="en-US" sz="2400" b="0" dirty="0" smtClean="0">
                    <a:solidFill>
                      <a:schemeClr val="tx1"/>
                    </a:solidFill>
                  </a:rPr>
                  <a:t>, 0 and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altLang="en-US" sz="24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3</m:t>
                        </m:r>
                      </m:e>
                    </m:rad>
                    <m:r>
                      <a:rPr lang="en-IE" altLang="en-US" sz="2400" b="0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en-US" altLang="en-US" sz="2400" b="0" dirty="0" smtClean="0">
                    <a:solidFill>
                      <a:srgbClr val="00B0F0"/>
                    </a:solidFill>
                  </a:rPr>
                  <a:t>	 	</a:t>
                </a:r>
                <a:r>
                  <a:rPr lang="en-US" altLang="en-US" sz="2400" dirty="0">
                    <a:solidFill>
                      <a:srgbClr val="00B0F0"/>
                    </a:solidFill>
                  </a:rPr>
                  <a:t>	</a:t>
                </a:r>
                <a:r>
                  <a:rPr lang="en-US" altLang="en-US" sz="2400" dirty="0" smtClean="0">
                    <a:solidFill>
                      <a:srgbClr val="00B0F0"/>
                    </a:solidFill>
                  </a:rPr>
                  <a:t/>
                </a:r>
                <a:br>
                  <a:rPr lang="en-US" altLang="en-US" sz="2400" dirty="0" smtClean="0">
                    <a:solidFill>
                      <a:srgbClr val="00B0F0"/>
                    </a:solidFill>
                  </a:rPr>
                </a:br>
                <a:r>
                  <a:rPr lang="en-US" altLang="en-US" sz="2400" b="0" dirty="0" smtClean="0">
                    <a:solidFill>
                      <a:srgbClr val="00B0F0"/>
                    </a:solidFill>
                  </a:rPr>
                  <a:t/>
                </a:r>
                <a:br>
                  <a:rPr lang="en-US" altLang="en-US" sz="2400" b="0" dirty="0" smtClean="0">
                    <a:solidFill>
                      <a:srgbClr val="00B0F0"/>
                    </a:solidFill>
                  </a:rPr>
                </a:br>
                <a:r>
                  <a:rPr lang="en-US" altLang="en-US" sz="2400" dirty="0">
                    <a:solidFill>
                      <a:srgbClr val="00B0F0"/>
                    </a:solidFill>
                    <a:cs typeface="Arial" charset="0"/>
                  </a:rPr>
                  <a:t/>
                </a:r>
                <a:br>
                  <a:rPr lang="en-US" altLang="en-US" sz="2400" dirty="0">
                    <a:solidFill>
                      <a:srgbClr val="00B0F0"/>
                    </a:solidFill>
                    <a:cs typeface="Arial" charset="0"/>
                  </a:rPr>
                </a:br>
                <a:r>
                  <a:rPr lang="en-IE" sz="2400" i="1" dirty="0">
                    <a:latin typeface="Cambria Math"/>
                  </a:rPr>
                  <a:t/>
                </a:r>
                <a:br>
                  <a:rPr lang="en-IE" sz="2400" i="1" dirty="0">
                    <a:latin typeface="Cambria Math"/>
                  </a:rPr>
                </a:br>
                <a:endParaRPr lang="en-IE" sz="24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sz="quarter"/>
              </p:nvPr>
            </p:nvSpPr>
            <p:spPr>
              <a:xfrm>
                <a:off x="22264" y="15766"/>
                <a:ext cx="9143999" cy="6842234"/>
              </a:xfrm>
              <a:blipFill rotWithShape="1">
                <a:blip r:embed="rId3"/>
                <a:stretch>
                  <a:fillRect/>
                </a:stretch>
              </a:blipFill>
              <a:ln w="666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Rectangle 2"/>
          <p:cNvSpPr/>
          <p:nvPr/>
        </p:nvSpPr>
        <p:spPr>
          <a:xfrm>
            <a:off x="6594872" y="4484912"/>
            <a:ext cx="5757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6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  <a:r>
              <a:rPr lang="en-IE" sz="2600" dirty="0">
                <a:solidFill>
                  <a:schemeClr val="bg1"/>
                </a:solidFill>
                <a:latin typeface="Cambria Math"/>
                <a:ea typeface="Cambria Math"/>
              </a:rPr>
              <a:t>ℕ</a:t>
            </a:r>
            <a:r>
              <a:rPr lang="en-IE" sz="2600" dirty="0">
                <a:solidFill>
                  <a:schemeClr val="bg1"/>
                </a:solidFill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21" name="Rectangle 20"/>
          <p:cNvSpPr/>
          <p:nvPr/>
        </p:nvSpPr>
        <p:spPr>
          <a:xfrm>
            <a:off x="2536519" y="4168374"/>
            <a:ext cx="445212" cy="569756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lvl="0" algn="ctr"/>
            <a:r>
              <a:rPr lang="en-IE" sz="2400" dirty="0" smtClean="0">
                <a:latin typeface="Calibri" panose="020F0502020204030204" pitchFamily="34" charset="0"/>
                <a:ea typeface="Cambria Math"/>
              </a:rPr>
              <a:t>ℚ</a:t>
            </a:r>
            <a:endParaRPr lang="en-IE" sz="2400" dirty="0">
              <a:latin typeface="Calibri" panose="020F0502020204030204" pitchFamily="34" charset="0"/>
            </a:endParaRPr>
          </a:p>
        </p:txBody>
      </p:sp>
      <p:grpSp>
        <p:nvGrpSpPr>
          <p:cNvPr id="22" name="Group 21"/>
          <p:cNvGrpSpPr/>
          <p:nvPr/>
        </p:nvGrpSpPr>
        <p:grpSpPr>
          <a:xfrm>
            <a:off x="187982" y="3003172"/>
            <a:ext cx="8614400" cy="3657600"/>
            <a:chOff x="389973" y="1752469"/>
            <a:chExt cx="8694218" cy="4608512"/>
          </a:xfrm>
          <a:solidFill>
            <a:schemeClr val="bg1"/>
          </a:solidFill>
        </p:grpSpPr>
        <p:sp>
          <p:nvSpPr>
            <p:cNvPr id="23" name="Oval 22"/>
            <p:cNvSpPr/>
            <p:nvPr/>
          </p:nvSpPr>
          <p:spPr>
            <a:xfrm>
              <a:off x="443231" y="1752469"/>
              <a:ext cx="8640960" cy="46085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sz="2400" dirty="0">
                <a:latin typeface="Calibri" panose="020F0502020204030204" pitchFamily="34" charset="0"/>
              </a:endParaRPr>
            </a:p>
          </p:txBody>
        </p:sp>
        <p:sp>
          <p:nvSpPr>
            <p:cNvPr id="24" name="Oval 23"/>
            <p:cNvSpPr/>
            <p:nvPr/>
          </p:nvSpPr>
          <p:spPr>
            <a:xfrm>
              <a:off x="2539255" y="2748138"/>
              <a:ext cx="6065196" cy="215381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sz="2400" dirty="0">
                <a:latin typeface="Calibri" panose="020F0502020204030204" pitchFamily="34" charset="0"/>
              </a:endParaRPr>
            </a:p>
          </p:txBody>
        </p:sp>
        <p:sp>
          <p:nvSpPr>
            <p:cNvPr id="25" name="Rectangle 24"/>
            <p:cNvSpPr/>
            <p:nvPr/>
          </p:nvSpPr>
          <p:spPr>
            <a:xfrm>
              <a:off x="389973" y="2476779"/>
              <a:ext cx="543591" cy="7748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en-IE" sz="2600" dirty="0" smtClean="0">
                  <a:latin typeface="Calibri" panose="020F0502020204030204" pitchFamily="34" charset="0"/>
                </a:rPr>
                <a:t> </a:t>
              </a:r>
              <a:r>
                <a:rPr lang="en-IE" sz="2600" dirty="0">
                  <a:latin typeface="Calibri" panose="020F0502020204030204" pitchFamily="34" charset="0"/>
                  <a:ea typeface="Cambria Math"/>
                </a:rPr>
                <a:t>ℝ</a:t>
              </a:r>
              <a:endParaRPr lang="en-IE" sz="2600" dirty="0">
                <a:latin typeface="Calibri" panose="020F0502020204030204" pitchFamily="34" charset="0"/>
              </a:endParaRPr>
            </a:p>
          </p:txBody>
        </p:sp>
        <p:sp>
          <p:nvSpPr>
            <p:cNvPr id="26" name="Oval 25"/>
            <p:cNvSpPr/>
            <p:nvPr/>
          </p:nvSpPr>
          <p:spPr>
            <a:xfrm>
              <a:off x="5023430" y="2993740"/>
              <a:ext cx="3528391" cy="166260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sz="2400" dirty="0">
                <a:latin typeface="Calibri" panose="020F0502020204030204" pitchFamily="34" charset="0"/>
              </a:endParaRPr>
            </a:p>
          </p:txBody>
        </p:sp>
        <p:sp>
          <p:nvSpPr>
            <p:cNvPr id="27" name="Oval 26"/>
            <p:cNvSpPr/>
            <p:nvPr/>
          </p:nvSpPr>
          <p:spPr>
            <a:xfrm>
              <a:off x="6584953" y="3245768"/>
              <a:ext cx="1880592" cy="115855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 smtClean="0">
                  <a:latin typeface="Calibri" panose="020F0502020204030204" pitchFamily="34" charset="0"/>
                </a:rPr>
                <a:t> </a:t>
              </a:r>
            </a:p>
          </p:txBody>
        </p:sp>
        <p:sp>
          <p:nvSpPr>
            <p:cNvPr id="28" name="Rectangle 27"/>
            <p:cNvSpPr/>
            <p:nvPr/>
          </p:nvSpPr>
          <p:spPr>
            <a:xfrm>
              <a:off x="2442029" y="2705154"/>
              <a:ext cx="449337" cy="7264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en-IE" sz="2400" dirty="0" smtClean="0">
                  <a:latin typeface="Calibri" panose="020F0502020204030204" pitchFamily="34" charset="0"/>
                  <a:ea typeface="Cambria Math"/>
                </a:rPr>
                <a:t>ℚ</a:t>
              </a:r>
              <a:endParaRPr lang="en-IE" sz="2400" dirty="0">
                <a:latin typeface="Calibri" panose="020F0502020204030204" pitchFamily="34" charset="0"/>
              </a:endParaRPr>
            </a:p>
          </p:txBody>
        </p:sp>
      </p:grpSp>
      <p:sp>
        <p:nvSpPr>
          <p:cNvPr id="29" name="Rectangle 28"/>
          <p:cNvSpPr/>
          <p:nvPr/>
        </p:nvSpPr>
        <p:spPr>
          <a:xfrm>
            <a:off x="5876417" y="4268424"/>
            <a:ext cx="5757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600" dirty="0">
                <a:latin typeface="Calibri" panose="020F0502020204030204" pitchFamily="34" charset="0"/>
              </a:rPr>
              <a:t> </a:t>
            </a:r>
            <a:r>
              <a:rPr lang="en-IE" sz="2600" dirty="0">
                <a:latin typeface="Cambria Math"/>
                <a:ea typeface="Cambria Math"/>
              </a:rPr>
              <a:t>ℕ</a:t>
            </a:r>
            <a:r>
              <a:rPr lang="en-IE" sz="26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30" name="Rectangle 29"/>
          <p:cNvSpPr/>
          <p:nvPr/>
        </p:nvSpPr>
        <p:spPr>
          <a:xfrm>
            <a:off x="4478911" y="4126530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sz="2400" dirty="0">
                <a:latin typeface="Cambria Math"/>
                <a:ea typeface="Cambria Math"/>
              </a:rPr>
              <a:t>ℤ</a:t>
            </a:r>
            <a:endParaRPr lang="en-IE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14242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itle 1"/>
              <p:cNvSpPr>
                <a:spLocks noGrp="1"/>
              </p:cNvSpPr>
              <p:nvPr>
                <p:ph type="title" sz="quarter"/>
              </p:nvPr>
            </p:nvSpPr>
            <p:spPr>
              <a:xfrm>
                <a:off x="22264" y="15766"/>
                <a:ext cx="9143999" cy="6842234"/>
              </a:xfrm>
              <a:solidFill>
                <a:schemeClr val="bg1">
                  <a:lumMod val="95000"/>
                </a:schemeClr>
              </a:solidFill>
              <a:ln w="66675">
                <a:solidFill>
                  <a:schemeClr val="accent1"/>
                </a:solidFill>
              </a:ln>
            </p:spPr>
            <p:txBody>
              <a:bodyPr anchor="t"/>
              <a:lstStyle/>
              <a:p>
                <a:pPr marL="914400" indent="-457200">
                  <a:lnSpc>
                    <a:spcPct val="80000"/>
                  </a:lnSpc>
                </a:pPr>
                <a:r>
                  <a:rPr lang="en-IE" sz="2300" dirty="0" smtClean="0"/>
                  <a:t>        </a:t>
                </a:r>
                <a:br>
                  <a:rPr lang="en-IE" sz="2300" dirty="0" smtClean="0"/>
                </a:br>
                <a:r>
                  <a:rPr lang="en-IE" sz="2200" b="0" dirty="0" smtClean="0">
                    <a:solidFill>
                      <a:srgbClr val="0070C0"/>
                    </a:solidFill>
                  </a:rPr>
                  <a:t>The diagram represents the sets: Natural </a:t>
                </a:r>
                <a:r>
                  <a:rPr lang="en-IE" sz="2200" b="0" dirty="0">
                    <a:solidFill>
                      <a:srgbClr val="0070C0"/>
                    </a:solidFill>
                  </a:rPr>
                  <a:t>Numbers </a:t>
                </a:r>
                <a14:m>
                  <m:oMath xmlns:m="http://schemas.openxmlformats.org/officeDocument/2006/math">
                    <m:r>
                      <a:rPr lang="en-IE" sz="22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ℕ</m:t>
                    </m:r>
                    <m:r>
                      <a:rPr lang="en-IE" sz="22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n-IE" sz="2200" b="0" dirty="0" smtClean="0">
                    <a:solidFill>
                      <a:srgbClr val="0070C0"/>
                    </a:solidFill>
                  </a:rPr>
                  <a:t/>
                </a:r>
                <a:br>
                  <a:rPr lang="en-IE" sz="2200" b="0" dirty="0" smtClean="0">
                    <a:solidFill>
                      <a:srgbClr val="0070C0"/>
                    </a:solidFill>
                  </a:rPr>
                </a:br>
                <a:r>
                  <a:rPr lang="en-IE" sz="2200" b="0" dirty="0" smtClean="0">
                    <a:solidFill>
                      <a:srgbClr val="0070C0"/>
                    </a:solidFill>
                  </a:rPr>
                  <a:t>Integers </a:t>
                </a:r>
                <a14:m>
                  <m:oMath xmlns:m="http://schemas.openxmlformats.org/officeDocument/2006/math">
                    <m:r>
                      <a:rPr lang="en-IE" sz="22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ℤ</m:t>
                    </m:r>
                    <m:r>
                      <a:rPr lang="en-IE" sz="22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, </m:t>
                    </m:r>
                  </m:oMath>
                </a14:m>
                <a:r>
                  <a:rPr lang="en-IE" sz="2200" b="0" dirty="0">
                    <a:solidFill>
                      <a:srgbClr val="0070C0"/>
                    </a:solidFill>
                  </a:rPr>
                  <a:t>Rational</a:t>
                </a:r>
                <a:r>
                  <a:rPr lang="en-IE" sz="2200" b="0" dirty="0" smtClean="0">
                    <a:solidFill>
                      <a:srgbClr val="0070C0"/>
                    </a:solidFill>
                  </a:rPr>
                  <a:t> </a:t>
                </a:r>
                <a:r>
                  <a:rPr lang="en-IE" sz="2200" b="0" dirty="0">
                    <a:solidFill>
                      <a:srgbClr val="0070C0"/>
                    </a:solidFill>
                  </a:rPr>
                  <a:t>Numbers</a:t>
                </a:r>
                <a14:m>
                  <m:oMath xmlns:m="http://schemas.openxmlformats.org/officeDocument/2006/math">
                    <m:r>
                      <a:rPr lang="en-IE" sz="2200" b="0" i="0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2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ℚ</m:t>
                    </m:r>
                    <m:r>
                      <a:rPr lang="en-IE" sz="2200" b="0" i="1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IE" sz="22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𝑎𝑛𝑑</m:t>
                    </m:r>
                    <m:r>
                      <a:rPr lang="en-IE" sz="2200" b="0" i="1" smtClean="0">
                        <a:solidFill>
                          <a:srgbClr val="0070C0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IE" sz="2200" b="0" dirty="0" smtClean="0">
                    <a:solidFill>
                      <a:srgbClr val="0070C0"/>
                    </a:solidFill>
                  </a:rPr>
                  <a:t>Real Numbers </a:t>
                </a:r>
                <a:r>
                  <a:rPr lang="en-IE" sz="2200" b="0" dirty="0">
                    <a:solidFill>
                      <a:srgbClr val="0070C0"/>
                    </a:solidFill>
                    <a:ea typeface="Cambria Math"/>
                  </a:rPr>
                  <a:t>ℝ</a:t>
                </a:r>
                <a:r>
                  <a:rPr lang="en-IE" sz="2200" b="0" dirty="0" smtClean="0">
                    <a:solidFill>
                      <a:srgbClr val="0070C0"/>
                    </a:solidFill>
                  </a:rPr>
                  <a:t>. </a:t>
                </a:r>
                <a:br>
                  <a:rPr lang="en-IE" sz="2200" b="0" dirty="0" smtClean="0">
                    <a:solidFill>
                      <a:srgbClr val="0070C0"/>
                    </a:solidFill>
                  </a:rPr>
                </a:br>
                <a:r>
                  <a:rPr lang="en-IE" sz="2200" b="0" dirty="0" smtClean="0">
                    <a:solidFill>
                      <a:srgbClr val="0070C0"/>
                    </a:solidFill>
                  </a:rPr>
                  <a:t/>
                </a:r>
                <a:br>
                  <a:rPr lang="en-IE" sz="2200" b="0" dirty="0" smtClean="0">
                    <a:solidFill>
                      <a:srgbClr val="0070C0"/>
                    </a:solidFill>
                  </a:rPr>
                </a:br>
                <a:r>
                  <a:rPr lang="en-IE" sz="2200" b="0" dirty="0" smtClean="0">
                    <a:solidFill>
                      <a:srgbClr val="0070C0"/>
                    </a:solidFill>
                  </a:rPr>
                  <a:t>Insert </a:t>
                </a:r>
                <a:r>
                  <a:rPr lang="en-IE" sz="2200" b="0" dirty="0">
                    <a:solidFill>
                      <a:srgbClr val="0070C0"/>
                    </a:solidFill>
                  </a:rPr>
                  <a:t>each of the following numbers in </a:t>
                </a:r>
                <a:r>
                  <a:rPr lang="en-IE" sz="2200" b="0" dirty="0" smtClean="0">
                    <a:solidFill>
                      <a:srgbClr val="0070C0"/>
                    </a:solidFill>
                  </a:rPr>
                  <a:t>the </a:t>
                </a:r>
                <a:r>
                  <a:rPr lang="en-IE" sz="2200" b="0" dirty="0">
                    <a:solidFill>
                      <a:srgbClr val="0070C0"/>
                    </a:solidFill>
                  </a:rPr>
                  <a:t>correct place on the diagram</a:t>
                </a:r>
                <a:r>
                  <a:rPr lang="en-IE" sz="2200" b="0" dirty="0" smtClean="0">
                    <a:solidFill>
                      <a:srgbClr val="0070C0"/>
                    </a:solidFill>
                  </a:rPr>
                  <a:t>:</a:t>
                </a:r>
                <a:br>
                  <a:rPr lang="en-IE" sz="2200" b="0" dirty="0" smtClean="0">
                    <a:solidFill>
                      <a:srgbClr val="0070C0"/>
                    </a:solidFill>
                  </a:rPr>
                </a:br>
                <a:r>
                  <a:rPr lang="en-IE" sz="2300" b="0" dirty="0">
                    <a:solidFill>
                      <a:srgbClr val="0070C0"/>
                    </a:solidFill>
                  </a:rPr>
                  <a:t/>
                </a:r>
                <a:br>
                  <a:rPr lang="en-IE" sz="2300" b="0" dirty="0">
                    <a:solidFill>
                      <a:srgbClr val="0070C0"/>
                    </a:solidFill>
                  </a:rPr>
                </a:br>
                <a:r>
                  <a:rPr lang="en-IE" sz="2300" dirty="0" smtClean="0">
                    <a:solidFill>
                      <a:schemeClr val="tx1"/>
                    </a:solidFill>
                  </a:rPr>
                  <a:t>5</a:t>
                </a:r>
                <a14:m>
                  <m:oMath xmlns:m="http://schemas.openxmlformats.org/officeDocument/2006/math">
                    <m:r>
                      <a:rPr lang="en-IE" sz="2300" b="1" i="1" dirty="0">
                        <a:solidFill>
                          <a:schemeClr val="tx1"/>
                        </a:solidFill>
                        <a:latin typeface="Cambria Math"/>
                      </a:rPr>
                      <m:t>, 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𝟏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+</m:t>
                    </m:r>
                    <m:rad>
                      <m:radPr>
                        <m:degHide m:val="on"/>
                        <m:ctrlPr>
                          <a:rPr lang="en-IE" sz="2300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sz="2300" b="1" i="1" dirty="0">
                            <a:solidFill>
                              <a:schemeClr val="tx1"/>
                            </a:solidFill>
                            <a:latin typeface="Cambria Math"/>
                          </a:rPr>
                          <m:t>𝟐</m:t>
                        </m:r>
                      </m:e>
                    </m:rad>
                    <m:r>
                      <a:rPr lang="en-IE" sz="2300" b="1" i="1" dirty="0">
                        <a:solidFill>
                          <a:schemeClr val="tx1"/>
                        </a:solidFill>
                        <a:latin typeface="Cambria Math"/>
                      </a:rPr>
                      <m:t>,  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−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𝟗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𝟔𝟒𝟎𝟑𝟗𝟏𝟓</m:t>
                    </m:r>
                    <m:r>
                      <a:rPr lang="en-IE" sz="2300" b="1" i="1" dirty="0" smtClean="0">
                        <a:solidFill>
                          <a:schemeClr val="tx1"/>
                        </a:solidFill>
                        <a:latin typeface="Cambria Math"/>
                      </a:rPr>
                      <m:t>..…, −</m:t>
                    </m:r>
                  </m:oMath>
                </a14:m>
                <a:r>
                  <a:rPr lang="en-US" altLang="en-US" sz="23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n-US" altLang="en-US" sz="2300" i="1" smtClean="0">
                            <a:solidFill>
                              <a:schemeClr val="tx1"/>
                            </a:solidFill>
                            <a:latin typeface="Cambria Math"/>
                            <a:cs typeface="Arial" charset="0"/>
                          </a:rPr>
                        </m:ctrlPr>
                      </m:fPr>
                      <m:num>
                        <m:r>
                          <a:rPr lang="en-IE" altLang="en-US" sz="23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charset="0"/>
                          </a:rPr>
                          <m:t>𝟏</m:t>
                        </m:r>
                      </m:num>
                      <m:den>
                        <m:r>
                          <a:rPr lang="en-IE" altLang="en-US" sz="2300" b="1" i="1" smtClean="0">
                            <a:solidFill>
                              <a:schemeClr val="tx1"/>
                            </a:solidFill>
                            <a:latin typeface="Cambria Math"/>
                            <a:cs typeface="Arial" charset="0"/>
                          </a:rPr>
                          <m:t>𝟐</m:t>
                        </m:r>
                      </m:den>
                    </m:f>
                    <m:r>
                      <a:rPr lang="en-US" altLang="en-US" sz="2300" b="1" i="1" smtClean="0">
                        <a:solidFill>
                          <a:schemeClr val="tx1"/>
                        </a:solidFill>
                        <a:latin typeface="Cambria Math"/>
                        <a:cs typeface="Arial" charset="0"/>
                      </a:rPr>
                      <m:t> </m:t>
                    </m:r>
                  </m:oMath>
                </a14:m>
                <a:r>
                  <a:rPr lang="en-US" altLang="en-US" sz="2300" dirty="0">
                    <a:solidFill>
                      <a:schemeClr val="tx1"/>
                    </a:solidFill>
                  </a:rPr>
                  <a:t>, </a:t>
                </a:r>
                <a:r>
                  <a:rPr lang="en-US" altLang="en-US" sz="2300" dirty="0" smtClean="0">
                    <a:solidFill>
                      <a:schemeClr val="tx1"/>
                    </a:solidFill>
                  </a:rPr>
                  <a:t>6.</a:t>
                </a:r>
                <a14:m>
                  <m:oMath xmlns:m="http://schemas.openxmlformats.org/officeDocument/2006/math">
                    <m:acc>
                      <m:accPr>
                        <m:chr m:val="̇"/>
                        <m:ctrlPr>
                          <a:rPr lang="en-US" altLang="en-US" sz="23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altLang="en-US" sz="23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acc>
                    <m:acc>
                      <m:accPr>
                        <m:chr m:val="̇"/>
                        <m:ctrlPr>
                          <a:rPr lang="en-US" altLang="en-US" sz="23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accPr>
                      <m:e>
                        <m:r>
                          <a:rPr lang="en-IE" altLang="en-US" sz="23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𝟔</m:t>
                        </m:r>
                      </m:e>
                    </m:acc>
                  </m:oMath>
                </a14:m>
                <a:r>
                  <a:rPr lang="en-US" altLang="en-US" sz="2300" dirty="0" smtClean="0">
                    <a:solidFill>
                      <a:schemeClr val="tx1"/>
                    </a:solidFill>
                  </a:rPr>
                  <a:t>, 2</a:t>
                </a:r>
                <a14:m>
                  <m:oMath xmlns:m="http://schemas.openxmlformats.org/officeDocument/2006/math">
                    <m:r>
                      <a:rPr lang="en-US" altLang="en-US" sz="2300" i="1" dirty="0" smtClean="0">
                        <a:solidFill>
                          <a:schemeClr val="tx1"/>
                        </a:solidFill>
                        <a:latin typeface="Cambria Math"/>
                        <a:ea typeface="Cambria Math"/>
                      </a:rPr>
                      <m:t>𝝅</m:t>
                    </m:r>
                  </m:oMath>
                </a14:m>
                <a:r>
                  <a:rPr lang="en-US" altLang="en-US" sz="2300" dirty="0" smtClean="0">
                    <a:solidFill>
                      <a:schemeClr val="tx1"/>
                    </a:solidFill>
                  </a:rPr>
                  <a:t> , -3,</a:t>
                </a:r>
                <a:r>
                  <a:rPr lang="en-US" altLang="en-US" sz="2300" dirty="0">
                    <a:solidFill>
                      <a:schemeClr val="tx1"/>
                    </a:solidFill>
                  </a:rPr>
                  <a:t> </a:t>
                </a:r>
                <a:r>
                  <a:rPr lang="en-US" altLang="en-US" sz="2300" dirty="0" smtClean="0">
                    <a:solidFill>
                      <a:schemeClr val="tx1"/>
                    </a:solidFill>
                  </a:rPr>
                  <a:t> </a:t>
                </a:r>
                <a14:m>
                  <m:oMath xmlns:m="http://schemas.openxmlformats.org/officeDocument/2006/math">
                    <m:rad>
                      <m:radPr>
                        <m:ctrlPr>
                          <a:rPr lang="en-US" altLang="en-US" sz="2300" i="1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>
                        <m:r>
                          <m:rPr>
                            <m:brk m:alnAt="7"/>
                          </m:rPr>
                          <a:rPr lang="en-IE" altLang="en-US" sz="23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deg>
                      <m:e>
                        <m:r>
                          <a:rPr lang="en-IE" altLang="en-US" sz="2300" b="1" i="1">
                            <a:solidFill>
                              <a:schemeClr val="tx1"/>
                            </a:solidFill>
                            <a:latin typeface="Cambria Math"/>
                          </a:rPr>
                          <m:t>𝟖</m:t>
                        </m:r>
                      </m:e>
                    </m:rad>
                  </m:oMath>
                </a14:m>
                <a:r>
                  <a:rPr lang="en-US" altLang="en-US" sz="2300" dirty="0" smtClean="0">
                    <a:solidFill>
                      <a:schemeClr val="tx1"/>
                    </a:solidFill>
                  </a:rPr>
                  <a:t> , 0 and 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en-US" sz="23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altLang="en-US" sz="2300" b="1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𝟑</m:t>
                        </m:r>
                      </m:e>
                    </m:rad>
                    <m:r>
                      <a:rPr lang="en-IE" altLang="en-US" sz="2300" b="1" i="1" smtClean="0">
                        <a:solidFill>
                          <a:schemeClr val="tx1"/>
                        </a:solidFill>
                        <a:latin typeface="Cambria Math"/>
                      </a:rPr>
                      <m:t>.</m:t>
                    </m:r>
                  </m:oMath>
                </a14:m>
                <a:r>
                  <a:rPr lang="en-US" altLang="en-US" sz="2300" b="0" dirty="0" smtClean="0">
                    <a:solidFill>
                      <a:srgbClr val="00B0F0"/>
                    </a:solidFill>
                  </a:rPr>
                  <a:t>	</a:t>
                </a:r>
                <a:r>
                  <a:rPr lang="en-US" altLang="en-US" sz="2400" b="0" dirty="0" smtClean="0">
                    <a:solidFill>
                      <a:srgbClr val="00B0F0"/>
                    </a:solidFill>
                  </a:rPr>
                  <a:t> 	</a:t>
                </a:r>
                <a:r>
                  <a:rPr lang="en-US" altLang="en-US" sz="2400" b="0" dirty="0">
                    <a:solidFill>
                      <a:srgbClr val="00B0F0"/>
                    </a:solidFill>
                  </a:rPr>
                  <a:t>	</a:t>
                </a:r>
                <a:r>
                  <a:rPr lang="en-US" altLang="en-US" sz="2400" b="0" dirty="0" smtClean="0">
                    <a:solidFill>
                      <a:srgbClr val="00B0F0"/>
                    </a:solidFill>
                  </a:rPr>
                  <a:t/>
                </a:r>
                <a:br>
                  <a:rPr lang="en-US" altLang="en-US" sz="2400" b="0" dirty="0" smtClean="0">
                    <a:solidFill>
                      <a:srgbClr val="00B0F0"/>
                    </a:solidFill>
                  </a:rPr>
                </a:br>
                <a:r>
                  <a:rPr lang="en-US" altLang="en-US" sz="2400" b="0" dirty="0" smtClean="0">
                    <a:solidFill>
                      <a:srgbClr val="00B0F0"/>
                    </a:solidFill>
                  </a:rPr>
                  <a:t/>
                </a:r>
                <a:br>
                  <a:rPr lang="en-US" altLang="en-US" sz="2400" b="0" dirty="0" smtClean="0">
                    <a:solidFill>
                      <a:srgbClr val="00B0F0"/>
                    </a:solidFill>
                  </a:rPr>
                </a:br>
                <a:r>
                  <a:rPr lang="en-US" altLang="en-US" sz="2400" dirty="0">
                    <a:solidFill>
                      <a:srgbClr val="00B0F0"/>
                    </a:solidFill>
                    <a:cs typeface="Arial" charset="0"/>
                  </a:rPr>
                  <a:t/>
                </a:r>
                <a:br>
                  <a:rPr lang="en-US" altLang="en-US" sz="2400" dirty="0">
                    <a:solidFill>
                      <a:srgbClr val="00B0F0"/>
                    </a:solidFill>
                    <a:cs typeface="Arial" charset="0"/>
                  </a:rPr>
                </a:br>
                <a:r>
                  <a:rPr lang="en-IE" sz="2400" i="1" dirty="0">
                    <a:latin typeface="Cambria Math"/>
                  </a:rPr>
                  <a:t/>
                </a:r>
                <a:br>
                  <a:rPr lang="en-IE" sz="2400" i="1" dirty="0">
                    <a:latin typeface="Cambria Math"/>
                  </a:rPr>
                </a:br>
                <a:endParaRPr lang="en-IE" sz="2400" dirty="0">
                  <a:latin typeface="Century Gothic" panose="020B0502020202020204" pitchFamily="34" charset="0"/>
                </a:endParaRPr>
              </a:p>
            </p:txBody>
          </p:sp>
        </mc:Choice>
        <mc:Fallback xmlns="">
          <p:sp>
            <p:nvSpPr>
              <p:cNvPr id="25" name="Title 1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 sz="quarter"/>
              </p:nvPr>
            </p:nvSpPr>
            <p:spPr>
              <a:xfrm>
                <a:off x="22264" y="15766"/>
                <a:ext cx="9143999" cy="6842234"/>
              </a:xfrm>
              <a:blipFill rotWithShape="1">
                <a:blip r:embed="rId3"/>
                <a:stretch>
                  <a:fillRect/>
                </a:stretch>
              </a:blipFill>
              <a:ln w="66675">
                <a:solidFill>
                  <a:schemeClr val="accent1"/>
                </a:solidFill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6" name="Group 5"/>
          <p:cNvGrpSpPr/>
          <p:nvPr/>
        </p:nvGrpSpPr>
        <p:grpSpPr>
          <a:xfrm>
            <a:off x="187982" y="2822031"/>
            <a:ext cx="8614400" cy="3614670"/>
            <a:chOff x="389973" y="1752469"/>
            <a:chExt cx="8694218" cy="4608512"/>
          </a:xfrm>
          <a:solidFill>
            <a:schemeClr val="bg1"/>
          </a:solidFill>
        </p:grpSpPr>
        <p:sp>
          <p:nvSpPr>
            <p:cNvPr id="8" name="Oval 7"/>
            <p:cNvSpPr/>
            <p:nvPr/>
          </p:nvSpPr>
          <p:spPr>
            <a:xfrm>
              <a:off x="443231" y="1752469"/>
              <a:ext cx="8640960" cy="460851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sz="2400" dirty="0">
                <a:latin typeface="Calibri" panose="020F0502020204030204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2539255" y="2748138"/>
              <a:ext cx="6065196" cy="2153815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sz="2400" dirty="0">
                <a:latin typeface="Calibri" panose="020F0502020204030204" pitchFamily="34" charset="0"/>
              </a:endParaRPr>
            </a:p>
          </p:txBody>
        </p:sp>
        <p:sp>
          <p:nvSpPr>
            <p:cNvPr id="12" name="Rectangle 11"/>
            <p:cNvSpPr/>
            <p:nvPr/>
          </p:nvSpPr>
          <p:spPr>
            <a:xfrm>
              <a:off x="389973" y="2258265"/>
              <a:ext cx="543591" cy="774836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en-IE" sz="2600" dirty="0" smtClean="0">
                  <a:latin typeface="Calibri" panose="020F0502020204030204" pitchFamily="34" charset="0"/>
                </a:rPr>
                <a:t> </a:t>
              </a:r>
              <a:r>
                <a:rPr lang="en-IE" sz="2600" dirty="0">
                  <a:latin typeface="Calibri" panose="020F0502020204030204" pitchFamily="34" charset="0"/>
                  <a:ea typeface="Cambria Math"/>
                </a:rPr>
                <a:t>ℝ</a:t>
              </a:r>
              <a:endParaRPr lang="en-IE" sz="2600" dirty="0">
                <a:latin typeface="Calibri" panose="020F0502020204030204" pitchFamily="34" charset="0"/>
              </a:endParaRPr>
            </a:p>
          </p:txBody>
        </p:sp>
        <p:sp>
          <p:nvSpPr>
            <p:cNvPr id="13" name="Oval 12"/>
            <p:cNvSpPr/>
            <p:nvPr/>
          </p:nvSpPr>
          <p:spPr>
            <a:xfrm>
              <a:off x="5023430" y="2993740"/>
              <a:ext cx="3528391" cy="1662608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IE" sz="2400" dirty="0">
                <a:latin typeface="Calibri" panose="020F0502020204030204" pitchFamily="34" charset="0"/>
              </a:endParaRPr>
            </a:p>
          </p:txBody>
        </p:sp>
        <p:sp>
          <p:nvSpPr>
            <p:cNvPr id="15" name="Oval 14"/>
            <p:cNvSpPr/>
            <p:nvPr/>
          </p:nvSpPr>
          <p:spPr>
            <a:xfrm>
              <a:off x="6584953" y="3245768"/>
              <a:ext cx="1880592" cy="1158552"/>
            </a:xfrm>
            <a:prstGeom prst="ellipse">
              <a:avLst/>
            </a:prstGeom>
            <a:grpFill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IE" sz="2400" dirty="0" smtClean="0">
                  <a:latin typeface="Calibri" panose="020F0502020204030204" pitchFamily="34" charset="0"/>
                </a:rPr>
                <a:t> </a:t>
              </a:r>
            </a:p>
          </p:txBody>
        </p:sp>
        <p:sp>
          <p:nvSpPr>
            <p:cNvPr id="17" name="Rectangle 16"/>
            <p:cNvSpPr/>
            <p:nvPr/>
          </p:nvSpPr>
          <p:spPr>
            <a:xfrm>
              <a:off x="2442029" y="2705154"/>
              <a:ext cx="449337" cy="726409"/>
            </a:xfrm>
            <a:prstGeom prst="rect">
              <a:avLst/>
            </a:prstGeom>
            <a:noFill/>
          </p:spPr>
          <p:txBody>
            <a:bodyPr wrap="none">
              <a:spAutoFit/>
            </a:bodyPr>
            <a:lstStyle/>
            <a:p>
              <a:pPr lvl="0" algn="ctr"/>
              <a:r>
                <a:rPr lang="en-IE" sz="2400" dirty="0" smtClean="0">
                  <a:latin typeface="Calibri" panose="020F0502020204030204" pitchFamily="34" charset="0"/>
                  <a:ea typeface="Cambria Math"/>
                </a:rPr>
                <a:t>ℚ</a:t>
              </a:r>
              <a:endParaRPr lang="en-IE" sz="2400" dirty="0">
                <a:latin typeface="Calibri" panose="020F0502020204030204" pitchFamily="34" charset="0"/>
              </a:endParaRPr>
            </a:p>
          </p:txBody>
        </p:sp>
      </p:grpSp>
      <p:sp>
        <p:nvSpPr>
          <p:cNvPr id="3" name="Rectangle 2"/>
          <p:cNvSpPr/>
          <p:nvPr/>
        </p:nvSpPr>
        <p:spPr>
          <a:xfrm>
            <a:off x="5975124" y="3794010"/>
            <a:ext cx="575799" cy="49244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IE" sz="2600" dirty="0">
                <a:latin typeface="Calibri" panose="020F0502020204030204" pitchFamily="34" charset="0"/>
              </a:rPr>
              <a:t> </a:t>
            </a:r>
            <a:r>
              <a:rPr lang="en-IE" sz="2600" dirty="0">
                <a:latin typeface="Cambria Math"/>
                <a:ea typeface="Cambria Math"/>
              </a:rPr>
              <a:t>ℕ</a:t>
            </a:r>
            <a:r>
              <a:rPr lang="en-IE" sz="2600" dirty="0">
                <a:latin typeface="Calibri" panose="020F0502020204030204" pitchFamily="34" charset="0"/>
              </a:rPr>
              <a:t> 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159791" y="4040178"/>
            <a:ext cx="728291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b="1" dirty="0" smtClean="0">
                <a:latin typeface="Cambria" panose="02040503050406030204" pitchFamily="18" charset="0"/>
              </a:rPr>
              <a:t>-3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726583" y="4550015"/>
                <a:ext cx="648348" cy="4924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2600" b="1" i="1" smtClean="0">
                          <a:latin typeface="Cambria Math"/>
                          <a:ea typeface="Cambria Math"/>
                        </a:rPr>
                        <m:t>𝟐</m:t>
                      </m:r>
                      <m:r>
                        <a:rPr lang="en-IE" sz="2600" b="1" i="1" smtClean="0">
                          <a:latin typeface="Cambria Math"/>
                          <a:ea typeface="Cambria Math"/>
                        </a:rPr>
                        <m:t>𝝅</m:t>
                      </m:r>
                    </m:oMath>
                  </m:oMathPara>
                </a14:m>
                <a:endParaRPr lang="en-IE" sz="2600" b="1" dirty="0" smtClean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6583" y="4550015"/>
                <a:ext cx="648348" cy="492443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3842896" y="4290741"/>
                <a:ext cx="678670" cy="84407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IE" sz="2600" b="1" i="1" smtClean="0"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n-IE" sz="2600" b="1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IE" sz="2600" b="1" i="1" smtClean="0">
                              <a:latin typeface="Cambria Math"/>
                            </a:rPr>
                            <m:t>𝟏</m:t>
                          </m:r>
                        </m:num>
                        <m:den>
                          <m:r>
                            <a:rPr lang="en-IE" sz="2600" b="1" i="1" smtClean="0">
                              <a:latin typeface="Cambria Math"/>
                            </a:rPr>
                            <m:t>𝟐</m:t>
                          </m:r>
                        </m:den>
                      </m:f>
                    </m:oMath>
                  </m:oMathPara>
                </a14:m>
                <a:endParaRPr lang="en-IE" sz="2600" b="1" dirty="0" smtClean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2896" y="4290741"/>
                <a:ext cx="678670" cy="844077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TextBox 17"/>
              <p:cNvSpPr txBox="1"/>
              <p:nvPr/>
            </p:nvSpPr>
            <p:spPr>
              <a:xfrm>
                <a:off x="893102" y="3673590"/>
                <a:ext cx="1333639" cy="53142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2600" b="1" dirty="0" smtClean="0"/>
                  <a:t>1+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2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sz="2600" b="1" i="1" smtClean="0">
                            <a:latin typeface="Cambria Math"/>
                          </a:rPr>
                          <m:t>𝟐</m:t>
                        </m:r>
                      </m:e>
                    </m:rad>
                  </m:oMath>
                </a14:m>
                <a:endParaRPr lang="en-IE" sz="2600" b="1" dirty="0" smtClean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18" name="TextBox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93102" y="3673590"/>
                <a:ext cx="1333639" cy="531428"/>
              </a:xfrm>
              <a:prstGeom prst="rect">
                <a:avLst/>
              </a:prstGeom>
              <a:blipFill rotWithShape="1">
                <a:blip r:embed="rId6"/>
                <a:stretch>
                  <a:fillRect l="-8257" t="-3448" b="-27586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2971539" y="3958499"/>
                <a:ext cx="1210692" cy="475643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2400" b="1" dirty="0" smtClean="0">
                    <a:latin typeface="Cambria" panose="02040503050406030204" pitchFamily="18" charset="0"/>
                  </a:rPr>
                  <a:t>6.</a:t>
                </a:r>
                <a14:m>
                  <m:oMath xmlns:m="http://schemas.openxmlformats.org/officeDocument/2006/math">
                    <m:acc>
                      <m:accPr>
                        <m:chr m:val="̈"/>
                        <m:ctrlPr>
                          <a:rPr lang="en-IE" sz="2400" b="1" i="1" smtClean="0">
                            <a:latin typeface="Cambria Math"/>
                          </a:rPr>
                        </m:ctrlPr>
                      </m:accPr>
                      <m:e>
                        <m:r>
                          <a:rPr lang="en-IE" sz="2400" b="1" i="1" smtClean="0">
                            <a:latin typeface="Cambria Math"/>
                          </a:rPr>
                          <m:t>𝟑𝟔</m:t>
                        </m:r>
                      </m:e>
                    </m:acc>
                  </m:oMath>
                </a14:m>
                <a:endParaRPr lang="en-IE" sz="2400" b="1" dirty="0" smtClean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71539" y="3958499"/>
                <a:ext cx="1210692" cy="475643"/>
              </a:xfrm>
              <a:prstGeom prst="rect">
                <a:avLst/>
              </a:prstGeom>
              <a:blipFill rotWithShape="1">
                <a:blip r:embed="rId7"/>
                <a:stretch>
                  <a:fillRect l="-7538" t="-7692" b="-28205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xtBox 20"/>
          <p:cNvSpPr txBox="1"/>
          <p:nvPr/>
        </p:nvSpPr>
        <p:spPr>
          <a:xfrm>
            <a:off x="5685406" y="4434142"/>
            <a:ext cx="5794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b="1" dirty="0" smtClean="0">
                <a:latin typeface="Cambria" panose="02040503050406030204" pitchFamily="18" charset="0"/>
              </a:rPr>
              <a:t>0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7547468" y="4187920"/>
            <a:ext cx="579435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b="1" dirty="0">
                <a:latin typeface="Cambria" panose="02040503050406030204" pitchFamily="18" charset="0"/>
              </a:rPr>
              <a:t>5</a:t>
            </a:r>
            <a:endParaRPr lang="en-IE" sz="2600" b="1" dirty="0" smtClean="0">
              <a:latin typeface="Cambria" panose="02040503050406030204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3741189" y="5548947"/>
            <a:ext cx="3888434" cy="4924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E" sz="2600" b="1" dirty="0" smtClean="0">
                <a:latin typeface="Cambria" panose="02040503050406030204" pitchFamily="18" charset="0"/>
              </a:rPr>
              <a:t>-9.6403915…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TextBox 23"/>
              <p:cNvSpPr txBox="1"/>
              <p:nvPr/>
            </p:nvSpPr>
            <p:spPr>
              <a:xfrm>
                <a:off x="1716387" y="5305760"/>
                <a:ext cx="1020708" cy="53008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IE" sz="2600" b="1" dirty="0" smtClean="0"/>
                  <a:t>-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IE" sz="2600" b="1" i="1" smtClean="0">
                            <a:latin typeface="Cambria Math"/>
                          </a:rPr>
                        </m:ctrlPr>
                      </m:radPr>
                      <m:deg/>
                      <m:e>
                        <m:r>
                          <a:rPr lang="en-IE" sz="2600" b="1" i="1" smtClean="0">
                            <a:latin typeface="Cambria Math"/>
                          </a:rPr>
                          <m:t>𝟑</m:t>
                        </m:r>
                      </m:e>
                    </m:rad>
                  </m:oMath>
                </a14:m>
                <a:endParaRPr lang="en-IE" sz="2600" b="1" dirty="0" smtClean="0"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24" name="TextBox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716387" y="5305760"/>
                <a:ext cx="1020708" cy="530082"/>
              </a:xfrm>
              <a:prstGeom prst="rect">
                <a:avLst/>
              </a:prstGeom>
              <a:blipFill rotWithShape="1">
                <a:blip r:embed="rId8"/>
                <a:stretch>
                  <a:fillRect l="-10778" t="-3448" b="-27586"/>
                </a:stretch>
              </a:blipFill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Rectangle 1"/>
          <p:cNvSpPr/>
          <p:nvPr/>
        </p:nvSpPr>
        <p:spPr>
          <a:xfrm>
            <a:off x="4660322" y="3679128"/>
            <a:ext cx="370614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 algn="ctr"/>
            <a:r>
              <a:rPr lang="en-IE" sz="2400" dirty="0">
                <a:latin typeface="Cambria Math"/>
                <a:ea typeface="Cambria Math"/>
              </a:rPr>
              <a:t>ℤ</a:t>
            </a:r>
            <a:endParaRPr lang="en-IE" sz="2400" dirty="0">
              <a:latin typeface="Calibri" panose="020F050202020403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6504531" y="4040178"/>
                <a:ext cx="753220" cy="576568"/>
              </a:xfrm>
              <a:prstGeom prst="rect">
                <a:avLst/>
              </a:prstGeom>
              <a:noFill/>
              <a:ln w="47625">
                <a:noFill/>
              </a:ln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ad>
                        <m:radPr>
                          <m:ctrlPr>
                            <a:rPr lang="en-IE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</m:ctrlPr>
                        </m:radPr>
                        <m:deg>
                          <m:r>
                            <m:rPr>
                              <m:brk m:alnAt="7"/>
                            </m:rPr>
                            <a:rPr lang="en-IE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𝟑</m:t>
                          </m:r>
                        </m:deg>
                        <m:e>
                          <m:r>
                            <a:rPr lang="en-IE" sz="2800" b="1" i="1" smtClean="0">
                              <a:solidFill>
                                <a:schemeClr val="tx1"/>
                              </a:solidFill>
                              <a:latin typeface="Cambria Math"/>
                            </a:rPr>
                            <m:t>𝟖</m:t>
                          </m:r>
                        </m:e>
                      </m:rad>
                    </m:oMath>
                  </m:oMathPara>
                </a14:m>
                <a:endParaRPr lang="en-IE" sz="2800" b="1" dirty="0" smtClean="0">
                  <a:solidFill>
                    <a:schemeClr val="tx1"/>
                  </a:solidFill>
                  <a:latin typeface="Cambria" panose="02040503050406030204" pitchFamily="18" charset="0"/>
                </a:endParaRPr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504531" y="4040178"/>
                <a:ext cx="753220" cy="576568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  <a:ln w="47625">
                <a:noFill/>
              </a:ln>
            </p:spPr>
            <p:txBody>
              <a:bodyPr/>
              <a:lstStyle/>
              <a:p>
                <a:r>
                  <a:rPr lang="en-I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59106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61</Words>
  <Application>Microsoft Office PowerPoint</Application>
  <PresentationFormat>On-screen Show (4:3)</PresentationFormat>
  <Paragraphs>29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 The diagram represents the sets: Natural Numbers N,  Integers Z, Rational Numbers Q and Real Numbers ℝ.   Insert each of the following numbers in the correct place on the diagram:  5, 1+√2,   -9.6403915..…, - 1/2  , 6.3 ̇6 ̇ , 2π, -3, ∛8, 0 and -√3.        </vt:lpstr>
      <vt:lpstr>         The diagram represents the sets: Natural Numbers N,  Integers Z, Rational Numbers Q and Real Numbers ℝ.   Insert each of the following numbers in the correct place on the diagram:  5, 1+√2,  -9.6403915..…, - 1/2  , 6.3 ̇6 ̇, 2π , -3,  √(3&amp;8) , 0 and -√3.      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The diagram represents the sets: Natural Numbers N,  Integers Z, Rational Numbers Q and Real Numbers ℝ.   Insert each of the following numbers in the correct place on the diagram:  5, 1+√2,   -9.6403915..…, - 1/2  , 6.3 ̇6 ̇ , 2π, -3, ∛8, 0 and -√3.        </dc:title>
  <dc:creator>User</dc:creator>
  <cp:lastModifiedBy>User</cp:lastModifiedBy>
  <cp:revision>1</cp:revision>
  <dcterms:created xsi:type="dcterms:W3CDTF">2014-02-27T10:29:39Z</dcterms:created>
  <dcterms:modified xsi:type="dcterms:W3CDTF">2014-02-27T10:33:02Z</dcterms:modified>
</cp:coreProperties>
</file>