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59" r:id="rId4"/>
    <p:sldId id="257" r:id="rId5"/>
    <p:sldId id="260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684B9A-D4CF-4D00-BBDE-C2F940E970E7}" type="datetimeFigureOut">
              <a:rPr lang="en-IE" smtClean="0"/>
              <a:pPr/>
              <a:t>27/03/2012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BE12C-53C7-411B-9CC0-8D0FCB4D14BC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602156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0E6642-81D7-468C-B6A1-EDE5362E983C}" type="slidenum">
              <a:rPr lang="en-IE" smtClean="0">
                <a:solidFill>
                  <a:prstClr val="black"/>
                </a:solidFill>
              </a:rPr>
              <a:pPr/>
              <a:t>1</a:t>
            </a:fld>
            <a:endParaRPr lang="en-IE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en-IE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E91F7-43C7-4D28-B6CF-819FAA712558}" type="slidenum">
              <a:rPr lang="en-IE" smtClean="0"/>
              <a:pPr/>
              <a:t>3</a:t>
            </a:fld>
            <a:endParaRPr lang="en-I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Point out that this is another open</a:t>
            </a:r>
            <a:r>
              <a:rPr lang="en-IE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question.  </a:t>
            </a:r>
            <a:endParaRPr lang="en-IE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IE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I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Concepts</a:t>
            </a:r>
          </a:p>
          <a:p>
            <a:r>
              <a:rPr lang="en-I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Confidence</a:t>
            </a:r>
            <a:r>
              <a:rPr lang="en-IE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100% certain about the sample percentage/proportion.</a:t>
            </a:r>
          </a:p>
          <a:p>
            <a:r>
              <a:rPr lang="en-I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Uncertain about what</a:t>
            </a:r>
            <a:r>
              <a:rPr lang="en-IE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we can infer from the sample percentage.</a:t>
            </a:r>
          </a:p>
          <a:p>
            <a:r>
              <a:rPr lang="en-I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 of the sample.</a:t>
            </a:r>
          </a:p>
          <a:p>
            <a:endParaRPr lang="en-IE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IE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I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could you say about the effectiveness of the drug?</a:t>
            </a:r>
          </a:p>
          <a:p>
            <a:r>
              <a:rPr lang="en-I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can you say about the company’s claim?</a:t>
            </a:r>
          </a:p>
          <a:p>
            <a:r>
              <a:rPr lang="en-I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Can you be 100% confident in what you say about the company’s claim?</a:t>
            </a:r>
          </a:p>
          <a:p>
            <a:r>
              <a:rPr lang="en-I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Can statistics tell us that they are lying?</a:t>
            </a:r>
          </a:p>
          <a:p>
            <a:r>
              <a:rPr lang="en-I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Can statistics tell us that they are telling the truth?</a:t>
            </a:r>
          </a:p>
          <a:p>
            <a:r>
              <a:rPr lang="en-I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sample size is 100.  Make a comment.</a:t>
            </a:r>
          </a:p>
          <a:p>
            <a:r>
              <a:rPr lang="en-I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Have we seen anything about sample(s) during the day that might help us with our understanding about what we can/can’t say?</a:t>
            </a:r>
          </a:p>
          <a:p>
            <a:r>
              <a:rPr lang="en-I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the sample of 100 results had said that the drug relieves migraine 68% of the time would it change your conclusion?</a:t>
            </a:r>
          </a:p>
          <a:p>
            <a:endParaRPr lang="en-IE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IE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IE" dirty="0" smtClean="0"/>
              <a:t>For Hypothesis tests the essential attitude is scepticism.</a:t>
            </a:r>
          </a:p>
          <a:p>
            <a:r>
              <a:rPr lang="en-IE" dirty="0" smtClean="0"/>
              <a:t> Cling to the null’s assertion that there is nothing unusual</a:t>
            </a:r>
          </a:p>
          <a:p>
            <a:r>
              <a:rPr lang="en-IE" dirty="0" smtClean="0"/>
              <a:t>“Fail to reject”</a:t>
            </a:r>
          </a:p>
          <a:p>
            <a:r>
              <a:rPr lang="en-IE" dirty="0" smtClean="0"/>
              <a:t>Never declare the null hypothesis to be true</a:t>
            </a:r>
          </a:p>
          <a:p>
            <a:endParaRPr lang="en-IE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IE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IE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I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Must make a decision</a:t>
            </a:r>
            <a:r>
              <a:rPr lang="en-IE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after doing a hypothesis test.</a:t>
            </a:r>
            <a:endParaRPr lang="en-IE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IE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IE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E91F7-43C7-4D28-B6CF-819FAA712558}" type="slidenum">
              <a:rPr lang="en-IE" smtClean="0"/>
              <a:pPr/>
              <a:t>5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56145-2C7B-486D-A446-64523BB2F243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27/03/2012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6B3658-BC38-4F28-AB91-2A23628287C7}" type="slidenum">
              <a:rPr lang="en-IE" smtClean="0">
                <a:solidFill>
                  <a:prstClr val="black"/>
                </a:solidFill>
              </a:rPr>
              <a:pPr/>
              <a:t>‹#›</a:t>
            </a:fld>
            <a:endParaRPr lang="en-I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1037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56145-2C7B-486D-A446-64523BB2F243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27/03/2012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6B3658-BC38-4F28-AB91-2A23628287C7}" type="slidenum">
              <a:rPr lang="en-IE" smtClean="0">
                <a:solidFill>
                  <a:prstClr val="black"/>
                </a:solidFill>
              </a:rPr>
              <a:pPr/>
              <a:t>‹#›</a:t>
            </a:fld>
            <a:endParaRPr lang="en-I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29748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56145-2C7B-486D-A446-64523BB2F243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27/03/2012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6B3658-BC38-4F28-AB91-2A23628287C7}" type="slidenum">
              <a:rPr lang="en-IE" smtClean="0">
                <a:solidFill>
                  <a:prstClr val="black"/>
                </a:solidFill>
              </a:rPr>
              <a:pPr/>
              <a:t>‹#›</a:t>
            </a:fld>
            <a:endParaRPr lang="en-I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3427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56145-2C7B-486D-A446-64523BB2F243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27/03/2012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6B3658-BC38-4F28-AB91-2A23628287C7}" type="slidenum">
              <a:rPr lang="en-IE" smtClean="0">
                <a:solidFill>
                  <a:prstClr val="black"/>
                </a:solidFill>
              </a:rPr>
              <a:pPr/>
              <a:t>‹#›</a:t>
            </a:fld>
            <a:endParaRPr lang="en-I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20116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56145-2C7B-486D-A446-64523BB2F243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27/03/2012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6B3658-BC38-4F28-AB91-2A23628287C7}" type="slidenum">
              <a:rPr lang="en-IE" smtClean="0">
                <a:solidFill>
                  <a:prstClr val="black"/>
                </a:solidFill>
              </a:rPr>
              <a:pPr/>
              <a:t>‹#›</a:t>
            </a:fld>
            <a:endParaRPr lang="en-I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2746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56145-2C7B-486D-A446-64523BB2F243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27/03/2012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6B3658-BC38-4F28-AB91-2A23628287C7}" type="slidenum">
              <a:rPr lang="en-IE" smtClean="0">
                <a:solidFill>
                  <a:prstClr val="black"/>
                </a:solidFill>
              </a:rPr>
              <a:pPr/>
              <a:t>‹#›</a:t>
            </a:fld>
            <a:endParaRPr lang="en-I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95320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56145-2C7B-486D-A446-64523BB2F243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27/03/2012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6B3658-BC38-4F28-AB91-2A23628287C7}" type="slidenum">
              <a:rPr lang="en-IE" smtClean="0">
                <a:solidFill>
                  <a:prstClr val="black"/>
                </a:solidFill>
              </a:rPr>
              <a:pPr/>
              <a:t>‹#›</a:t>
            </a:fld>
            <a:endParaRPr lang="en-I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75303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56145-2C7B-486D-A446-64523BB2F243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27/03/2012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6B3658-BC38-4F28-AB91-2A23628287C7}" type="slidenum">
              <a:rPr lang="en-IE" smtClean="0">
                <a:solidFill>
                  <a:prstClr val="black"/>
                </a:solidFill>
              </a:rPr>
              <a:pPr/>
              <a:t>‹#›</a:t>
            </a:fld>
            <a:endParaRPr lang="en-I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250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56145-2C7B-486D-A446-64523BB2F243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27/03/2012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6B3658-BC38-4F28-AB91-2A23628287C7}" type="slidenum">
              <a:rPr lang="en-IE" smtClean="0">
                <a:solidFill>
                  <a:prstClr val="black"/>
                </a:solidFill>
              </a:rPr>
              <a:pPr/>
              <a:t>‹#›</a:t>
            </a:fld>
            <a:endParaRPr lang="en-I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40489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56145-2C7B-486D-A446-64523BB2F243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27/03/2012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6B3658-BC38-4F28-AB91-2A23628287C7}" type="slidenum">
              <a:rPr lang="en-IE" smtClean="0">
                <a:solidFill>
                  <a:prstClr val="black"/>
                </a:solidFill>
              </a:rPr>
              <a:pPr/>
              <a:t>‹#›</a:t>
            </a:fld>
            <a:endParaRPr lang="en-I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286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56145-2C7B-486D-A446-64523BB2F243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27/03/2012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6B3658-BC38-4F28-AB91-2A23628287C7}" type="slidenum">
              <a:rPr lang="en-IE" smtClean="0">
                <a:solidFill>
                  <a:prstClr val="black"/>
                </a:solidFill>
              </a:rPr>
              <a:pPr/>
              <a:t>‹#›</a:t>
            </a:fld>
            <a:endParaRPr lang="en-I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709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-129208" y="299083"/>
            <a:ext cx="8229600" cy="7060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56145-2C7B-486D-A446-64523BB2F243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27/03/2012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 descr="http://t2.gstatic.com/images?q=tbn:ANd9GcRA2HHQDaDksdwkisjdclOdSMPzl6V405SK3IZRm8Za1U5LEgKUa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23894" y="107504"/>
            <a:ext cx="1089247" cy="1089248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New ProjectMathsLogo.jpg"/>
          <p:cNvPicPr>
            <a:picLocks noChangeAspect="1"/>
          </p:cNvPicPr>
          <p:nvPr userDrawn="1"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 xmlns="">
                  <a14:imgLayer r:embed="rId15">
                    <a14:imgEffect>
                      <a14:saturation sat="75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702065" y="6240837"/>
            <a:ext cx="1273324" cy="539629"/>
          </a:xfrm>
          <a:prstGeom prst="rect">
            <a:avLst/>
          </a:prstGeom>
          <a:effectLst>
            <a:softEdge rad="0"/>
          </a:effectLst>
        </p:spPr>
      </p:pic>
      <p:sp>
        <p:nvSpPr>
          <p:cNvPr id="7" name="Rectangle 6"/>
          <p:cNvSpPr/>
          <p:nvPr userDrawn="1"/>
        </p:nvSpPr>
        <p:spPr>
          <a:xfrm>
            <a:off x="107504" y="1088740"/>
            <a:ext cx="7816390" cy="108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prstClr val="white"/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107504" y="1088740"/>
            <a:ext cx="7816390" cy="0"/>
          </a:xfrm>
          <a:prstGeom prst="line">
            <a:avLst/>
          </a:prstGeom>
          <a:ln w="2540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 flipV="1">
            <a:off x="107504" y="1103648"/>
            <a:ext cx="0" cy="5637720"/>
          </a:xfrm>
          <a:prstGeom prst="line">
            <a:avLst/>
          </a:prstGeom>
          <a:ln w="2540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50740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bg2">
              <a:lumMod val="50000"/>
            </a:schemeClr>
          </a:solidFill>
          <a:latin typeface="Segoe Print" pitchFamily="2" charset="0"/>
          <a:ea typeface="+mj-ea"/>
          <a:cs typeface="Narkisim" pitchFamily="34" charset="-79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ttp://deardickwolf.files.wordpress.com/2008/05/courtroo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18108" y="5105748"/>
            <a:ext cx="1673492" cy="1676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Hypothesis Testing</a:t>
            </a:r>
            <a:endParaRPr lang="en-IE" sz="3600" b="1" i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133601"/>
            <a:ext cx="7132320" cy="746760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en-GB" i="1" dirty="0" smtClean="0">
                <a:solidFill>
                  <a:srgbClr val="990033"/>
                </a:solidFill>
              </a:rPr>
              <a:t>Making claims about a population</a:t>
            </a:r>
            <a:endParaRPr lang="en-IE" i="1" dirty="0">
              <a:solidFill>
                <a:srgbClr val="99003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3642360"/>
            <a:ext cx="86258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prstClr val="black"/>
                </a:solidFill>
              </a:rPr>
              <a:t>Null Hypothesis: The Null hypothesis, denoted by H</a:t>
            </a:r>
            <a:r>
              <a:rPr lang="en-GB" sz="2800" baseline="-25000" dirty="0" smtClean="0">
                <a:solidFill>
                  <a:prstClr val="black"/>
                </a:solidFill>
              </a:rPr>
              <a:t>0 </a:t>
            </a:r>
            <a:r>
              <a:rPr lang="en-GB" sz="2800" dirty="0" smtClean="0">
                <a:solidFill>
                  <a:prstClr val="black"/>
                </a:solidFill>
              </a:rPr>
              <a:t>is a statement about a  population.</a:t>
            </a:r>
          </a:p>
          <a:p>
            <a:r>
              <a:rPr lang="en-GB" sz="2800" dirty="0" smtClean="0">
                <a:solidFill>
                  <a:prstClr val="black"/>
                </a:solidFill>
              </a:rPr>
              <a:t>We assume this statement is true until proven otherwise. </a:t>
            </a:r>
            <a:endParaRPr lang="en-IE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776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480000">
            <a:off x="369631" y="1367378"/>
            <a:ext cx="8559285" cy="3864682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4784-BD4C-418A-B3F8-B02C0F3F670C}" type="datetime10">
              <a:rPr lang="en-IE" smtClean="0"/>
              <a:pPr/>
              <a:t>13:07</a:t>
            </a:fld>
            <a:endParaRPr lang="en-IE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85015" y="3404914"/>
            <a:ext cx="2665413" cy="221932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00135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36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A Claim</a:t>
            </a:r>
            <a:endParaRPr lang="en-IE" sz="3600" b="1" i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86841"/>
            <a:ext cx="8229600" cy="1112519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en-IE" sz="2400" b="1" i="1" dirty="0" smtClean="0">
                <a:solidFill>
                  <a:srgbClr val="FF0000"/>
                </a:solidFill>
              </a:rPr>
              <a:t>CLAIM (H</a:t>
            </a:r>
            <a:r>
              <a:rPr lang="en-IE" sz="2400" b="1" i="1" baseline="-25000" dirty="0" smtClean="0">
                <a:solidFill>
                  <a:srgbClr val="FF0000"/>
                </a:solidFill>
              </a:rPr>
              <a:t>0</a:t>
            </a:r>
            <a:r>
              <a:rPr lang="en-IE" sz="2400" b="1" i="1" dirty="0" smtClean="0">
                <a:solidFill>
                  <a:srgbClr val="FF0000"/>
                </a:solidFill>
              </a:rPr>
              <a:t>) : </a:t>
            </a:r>
            <a:r>
              <a:rPr lang="en-IE" sz="2400" i="1" dirty="0" smtClean="0"/>
              <a:t>The new drug relieves migraine </a:t>
            </a:r>
            <a:r>
              <a:rPr lang="en-IE" sz="2400" b="1" i="1" dirty="0" smtClean="0"/>
              <a:t>70% </a:t>
            </a:r>
            <a:r>
              <a:rPr lang="en-IE" sz="2400" i="1" dirty="0" smtClean="0"/>
              <a:t>of the time.</a:t>
            </a:r>
          </a:p>
          <a:p>
            <a:pPr marL="0">
              <a:buNone/>
            </a:pPr>
            <a:endParaRPr lang="en-IE" sz="2400" i="1" dirty="0" smtClean="0"/>
          </a:p>
          <a:p>
            <a:pPr marL="0">
              <a:buNone/>
            </a:pPr>
            <a:endParaRPr lang="en-IE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36220" y="2468880"/>
            <a:ext cx="868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SAMPLE: </a:t>
            </a:r>
            <a:r>
              <a:rPr lang="en-IE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A newspaper investigates this claim by getting migraine sufferers to try the new drug.  </a:t>
            </a:r>
          </a:p>
          <a:p>
            <a:r>
              <a:rPr lang="en-IE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They get 100 results that say it relieves migraine </a:t>
            </a:r>
            <a:r>
              <a:rPr lang="en-IE" sz="24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62% </a:t>
            </a:r>
            <a:r>
              <a:rPr lang="en-IE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of the time.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TextBox 5"/>
              <p:cNvSpPr txBox="1"/>
              <p:nvPr/>
            </p:nvSpPr>
            <p:spPr>
              <a:xfrm>
                <a:off x="259080" y="4145280"/>
                <a:ext cx="8092440" cy="6375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1" i="1" dirty="0" smtClean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MARGIN OF ERROR: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sz="2400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sz="2400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GB" sz="2400" b="1" i="1" smtClean="0">
                                <a:latin typeface="Cambria Math"/>
                              </a:rPr>
                              <m:t>𝟏𝟎𝟎</m:t>
                            </m:r>
                          </m:e>
                        </m:rad>
                      </m:den>
                    </m:f>
                    <m:r>
                      <a:rPr lang="en-GB" sz="2400" b="1" i="1" smtClean="0">
                        <a:latin typeface="Cambria Math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ea typeface="Cambria Math"/>
                      </a:rPr>
                      <m:t>±</m:t>
                    </m:r>
                    <m:r>
                      <a:rPr lang="en-GB" sz="2400" b="1" i="1" smtClean="0">
                        <a:latin typeface="Cambria Math"/>
                        <a:ea typeface="Cambria Math"/>
                      </a:rPr>
                      <m:t>𝟏𝟎</m:t>
                    </m:r>
                    <m:r>
                      <a:rPr lang="en-GB" sz="2400" b="1" i="1" smtClean="0">
                        <a:latin typeface="Cambria Math"/>
                        <a:ea typeface="Cambria Math"/>
                      </a:rPr>
                      <m:t>%</m:t>
                    </m:r>
                  </m:oMath>
                </a14:m>
                <a:endParaRPr lang="en-IE" sz="2400" b="1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" y="4145280"/>
                <a:ext cx="8092440" cy="637547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1206" b="-3810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04800" y="5821680"/>
            <a:ext cx="7269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TEST :           </a:t>
            </a:r>
            <a:r>
              <a:rPr lang="en-GB" sz="2400" b="1" dirty="0" smtClean="0"/>
              <a:t>52%                       62%                          72%  </a:t>
            </a:r>
            <a:endParaRPr lang="en-IE" sz="2400" b="1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895600" y="6052512"/>
            <a:ext cx="123444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090160" y="6069538"/>
            <a:ext cx="1318260" cy="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5471160" y="4737107"/>
            <a:ext cx="1234440" cy="1315405"/>
            <a:chOff x="5471160" y="4737107"/>
            <a:chExt cx="1234440" cy="1315405"/>
          </a:xfrm>
        </p:grpSpPr>
        <p:sp>
          <p:nvSpPr>
            <p:cNvPr id="19" name="Oval 18"/>
            <p:cNvSpPr/>
            <p:nvPr/>
          </p:nvSpPr>
          <p:spPr>
            <a:xfrm>
              <a:off x="5471160" y="4737107"/>
              <a:ext cx="883920" cy="825493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577840" y="4922520"/>
              <a:ext cx="11277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/>
                <a:t>70%</a:t>
              </a:r>
              <a:endParaRPr lang="en-IE" sz="2400" b="1" dirty="0"/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>
              <a:off x="5901690" y="5414665"/>
              <a:ext cx="0" cy="637847"/>
            </a:xfrm>
            <a:prstGeom prst="straightConnector1">
              <a:avLst/>
            </a:prstGeom>
            <a:ln w="5715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7574280" y="4145280"/>
            <a:ext cx="1143000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Fail</a:t>
            </a:r>
          </a:p>
          <a:p>
            <a:pPr algn="ctr"/>
            <a:r>
              <a:rPr lang="en-GB" sz="2800" b="1" dirty="0"/>
              <a:t>t</a:t>
            </a:r>
            <a:r>
              <a:rPr lang="en-GB" sz="2800" b="1" dirty="0" smtClean="0"/>
              <a:t>o </a:t>
            </a:r>
          </a:p>
          <a:p>
            <a:pPr algn="ctr"/>
            <a:r>
              <a:rPr lang="en-GB" sz="2800" b="1" dirty="0" smtClean="0"/>
              <a:t>Reject</a:t>
            </a:r>
            <a:endParaRPr lang="en-IE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265722" y="5777861"/>
            <a:ext cx="682388" cy="5232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P</a:t>
            </a:r>
            <a:endParaRPr lang="en-IE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59080" y="6150114"/>
            <a:ext cx="1798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Using Sample</a:t>
            </a:r>
          </a:p>
          <a:p>
            <a:r>
              <a:rPr lang="en-GB" sz="2000" b="1" dirty="0" smtClean="0"/>
              <a:t>Proportion</a:t>
            </a:r>
            <a:endParaRPr lang="en-IE" sz="2000" b="1" dirty="0"/>
          </a:p>
        </p:txBody>
      </p:sp>
    </p:spTree>
    <p:extLst>
      <p:ext uri="{BB962C8B-B14F-4D97-AF65-F5344CB8AC3E}">
        <p14:creationId xmlns:p14="http://schemas.microsoft.com/office/powerpoint/2010/main" xmlns="" val="1482499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 animBg="1"/>
      <p:bldP spid="7" grpId="0"/>
      <p:bldP spid="23" grpId="0" animBg="1"/>
      <p:bldP spid="4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00352"/>
            <a:ext cx="8662894" cy="253824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glow rad="228600">
              <a:schemeClr val="accent5">
                <a:satMod val="175000"/>
                <a:alpha val="40000"/>
              </a:schemeClr>
            </a:glow>
            <a:reflection blurRad="12700" stA="33000" endPos="28000" dist="5000" dir="5400000" sy="-100000" algn="bl" rotWithShape="0"/>
          </a:effectLst>
          <a:extLst/>
        </p:spPr>
      </p:pic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14170">
            <a:off x="5459979" y="3724275"/>
            <a:ext cx="2665413" cy="221932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7577B-8A9B-4FC1-9E8E-2BD72F43E723}" type="datetime10">
              <a:rPr lang="en-IE" smtClean="0"/>
              <a:pPr/>
              <a:t>13:07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538850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36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A Claim</a:t>
            </a:r>
            <a:endParaRPr lang="en-IE" sz="3600" b="1" i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86841"/>
            <a:ext cx="8229600" cy="1112519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en-IE" sz="2400" b="1" i="1" dirty="0" smtClean="0">
                <a:solidFill>
                  <a:srgbClr val="FF0000"/>
                </a:solidFill>
              </a:rPr>
              <a:t>CLAIM (H</a:t>
            </a:r>
            <a:r>
              <a:rPr lang="en-IE" sz="2400" b="1" i="1" baseline="-25000" dirty="0" smtClean="0">
                <a:solidFill>
                  <a:srgbClr val="FF0000"/>
                </a:solidFill>
              </a:rPr>
              <a:t>0</a:t>
            </a:r>
            <a:r>
              <a:rPr lang="en-IE" sz="2400" b="1" i="1" dirty="0" smtClean="0">
                <a:solidFill>
                  <a:srgbClr val="FF0000"/>
                </a:solidFill>
              </a:rPr>
              <a:t>) :  </a:t>
            </a:r>
            <a:r>
              <a:rPr lang="en-IE" sz="2400" i="1" dirty="0" smtClean="0">
                <a:solidFill>
                  <a:srgbClr val="990033"/>
                </a:solidFill>
              </a:rPr>
              <a:t>30</a:t>
            </a:r>
            <a:r>
              <a:rPr lang="en-IE" sz="2400" i="1" dirty="0">
                <a:solidFill>
                  <a:srgbClr val="990033"/>
                </a:solidFill>
              </a:rPr>
              <a:t>% of second level students in Ireland are 180cm or taller.</a:t>
            </a:r>
          </a:p>
          <a:p>
            <a:pPr marL="0">
              <a:buNone/>
            </a:pPr>
            <a:endParaRPr lang="en-IE" sz="2400" i="1" dirty="0" smtClean="0"/>
          </a:p>
          <a:p>
            <a:pPr marL="0">
              <a:buNone/>
            </a:pPr>
            <a:endParaRPr lang="en-IE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36220" y="2468880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-342900">
              <a:spcBef>
                <a:spcPct val="20000"/>
              </a:spcBef>
            </a:pPr>
            <a:r>
              <a:rPr lang="en-IE" sz="2400" b="1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SAMPLE: </a:t>
            </a:r>
            <a:r>
              <a:rPr lang="en-IE" sz="2400" i="1" dirty="0" smtClean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Of </a:t>
            </a:r>
            <a:r>
              <a:rPr lang="en-IE" sz="2400" i="1" dirty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200 students in the C@S sample, 34 are 180cm or taller.  Is this sufficient evidence to reject the teacher’s claim, at the 5% level of significance?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TextBox 5"/>
              <p:cNvSpPr txBox="1"/>
              <p:nvPr/>
            </p:nvSpPr>
            <p:spPr>
              <a:xfrm>
                <a:off x="259080" y="3962400"/>
                <a:ext cx="8092440" cy="6375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1" i="1" dirty="0" smtClean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MARGIN OF ERROR: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sz="2400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sz="2400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GB" sz="2400" b="1" i="1" smtClean="0">
                                <a:latin typeface="Cambria Math"/>
                              </a:rPr>
                              <m:t>𝟐𝟎𝟎</m:t>
                            </m:r>
                          </m:e>
                        </m:rad>
                      </m:den>
                    </m:f>
                    <m:r>
                      <a:rPr lang="en-GB" sz="2400" b="1" i="1" smtClean="0">
                        <a:latin typeface="Cambria Math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ea typeface="Cambria Math"/>
                      </a:rPr>
                      <m:t>±</m:t>
                    </m:r>
                    <m:r>
                      <a:rPr lang="en-GB" sz="2400" b="1" i="1" smtClean="0">
                        <a:latin typeface="Cambria Math"/>
                        <a:ea typeface="Cambria Math"/>
                      </a:rPr>
                      <m:t>𝟕</m:t>
                    </m:r>
                    <m:r>
                      <a:rPr lang="en-GB" sz="2400" b="1" i="1" smtClean="0">
                        <a:latin typeface="Cambria Math"/>
                        <a:ea typeface="Cambria Math"/>
                      </a:rPr>
                      <m:t>%</m:t>
                    </m:r>
                  </m:oMath>
                </a14:m>
                <a:endParaRPr lang="en-IE" sz="2400" b="1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" y="3962400"/>
                <a:ext cx="8092440" cy="637547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1206" b="-3810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04800" y="5821680"/>
            <a:ext cx="7269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TEST:           </a:t>
            </a:r>
            <a:r>
              <a:rPr lang="en-GB" sz="2400" b="1" dirty="0" smtClean="0"/>
              <a:t>10%                       17%                          24%  </a:t>
            </a:r>
            <a:endParaRPr lang="en-IE" sz="2400" b="1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895600" y="6052512"/>
            <a:ext cx="123444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090160" y="6069538"/>
            <a:ext cx="1318260" cy="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7467600" y="4782827"/>
            <a:ext cx="1234440" cy="1315405"/>
            <a:chOff x="5471160" y="4737107"/>
            <a:chExt cx="1234440" cy="1315405"/>
          </a:xfrm>
        </p:grpSpPr>
        <p:sp>
          <p:nvSpPr>
            <p:cNvPr id="19" name="Oval 18"/>
            <p:cNvSpPr/>
            <p:nvPr/>
          </p:nvSpPr>
          <p:spPr>
            <a:xfrm>
              <a:off x="5471160" y="4737107"/>
              <a:ext cx="883920" cy="825493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577840" y="4922520"/>
              <a:ext cx="11277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/>
                <a:t>3</a:t>
              </a:r>
              <a:r>
                <a:rPr lang="en-GB" sz="2400" b="1" dirty="0" smtClean="0"/>
                <a:t>0%</a:t>
              </a:r>
              <a:endParaRPr lang="en-IE" sz="2400" b="1" dirty="0"/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>
              <a:off x="5901690" y="5414665"/>
              <a:ext cx="0" cy="637847"/>
            </a:xfrm>
            <a:prstGeom prst="straightConnector1">
              <a:avLst/>
            </a:prstGeom>
            <a:ln w="5715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7326630" y="3940833"/>
            <a:ext cx="11430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Reject</a:t>
            </a:r>
            <a:endParaRPr lang="en-IE" sz="2800" b="1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TextBox 3"/>
              <p:cNvSpPr txBox="1"/>
              <p:nvPr/>
            </p:nvSpPr>
            <p:spPr>
              <a:xfrm>
                <a:off x="350520" y="4944457"/>
                <a:ext cx="4297680" cy="612732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E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/>
                            </a:rPr>
                            <m:t>𝟑𝟒</m:t>
                          </m:r>
                        </m:num>
                        <m:den>
                          <m:r>
                            <a:rPr lang="en-GB" b="1" i="1" smtClean="0">
                              <a:latin typeface="Cambria Math"/>
                            </a:rPr>
                            <m:t>𝟐𝟎𝟎</m:t>
                          </m:r>
                        </m:den>
                      </m:f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𝟏𝟕</m:t>
                      </m:r>
                      <m:r>
                        <a:rPr lang="en-GB" b="1" i="1" smtClean="0">
                          <a:latin typeface="Cambria Math"/>
                        </a:rPr>
                        <m:t>% </m:t>
                      </m:r>
                      <m:r>
                        <a:rPr lang="en-GB" b="1" i="1" smtClean="0">
                          <a:latin typeface="Cambria Math"/>
                        </a:rPr>
                        <m:t>𝒂𝒓𝒆</m:t>
                      </m:r>
                      <m:r>
                        <a:rPr lang="en-GB" b="1" i="1" smtClean="0">
                          <a:latin typeface="Cambria Math"/>
                        </a:rPr>
                        <m:t> </m:t>
                      </m:r>
                      <m:r>
                        <a:rPr lang="en-GB" b="1" i="1" smtClean="0">
                          <a:latin typeface="Cambria Math"/>
                        </a:rPr>
                        <m:t>𝟏𝟖𝟎</m:t>
                      </m:r>
                      <m:r>
                        <a:rPr lang="en-GB" b="1" i="1" smtClean="0">
                          <a:latin typeface="Cambria Math"/>
                        </a:rPr>
                        <m:t>𝒄𝒎</m:t>
                      </m:r>
                      <m:r>
                        <a:rPr lang="en-GB" b="1" i="1" smtClean="0">
                          <a:latin typeface="Cambria Math"/>
                        </a:rPr>
                        <m:t> </m:t>
                      </m:r>
                      <m:r>
                        <a:rPr lang="en-GB" b="1" i="1" smtClean="0">
                          <a:latin typeface="Cambria Math"/>
                        </a:rPr>
                        <m:t>𝒐𝒓</m:t>
                      </m:r>
                      <m:r>
                        <a:rPr lang="en-GB" b="1" i="1" smtClean="0">
                          <a:latin typeface="Cambria Math"/>
                        </a:rPr>
                        <m:t> </m:t>
                      </m:r>
                      <m:r>
                        <a:rPr lang="en-GB" b="1" i="1" smtClean="0">
                          <a:latin typeface="Cambria Math"/>
                        </a:rPr>
                        <m:t>𝒕𝒂𝒍𝒍𝒆𝒓</m:t>
                      </m:r>
                    </m:oMath>
                  </m:oMathPara>
                </a14:m>
                <a:endParaRPr lang="en-IE" b="1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" y="4944457"/>
                <a:ext cx="4297680" cy="612732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4265722" y="5777861"/>
            <a:ext cx="682388" cy="5232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P</a:t>
            </a:r>
            <a:endParaRPr lang="en-IE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59080" y="6150114"/>
            <a:ext cx="1798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Using Sample</a:t>
            </a:r>
          </a:p>
          <a:p>
            <a:r>
              <a:rPr lang="en-GB" sz="2000" b="1" dirty="0" smtClean="0"/>
              <a:t>Proportion</a:t>
            </a:r>
            <a:endParaRPr lang="en-IE" sz="2000" b="1" dirty="0"/>
          </a:p>
        </p:txBody>
      </p:sp>
    </p:spTree>
    <p:extLst>
      <p:ext uri="{BB962C8B-B14F-4D97-AF65-F5344CB8AC3E}">
        <p14:creationId xmlns:p14="http://schemas.microsoft.com/office/powerpoint/2010/main" xmlns="" val="225742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 animBg="1"/>
      <p:bldP spid="7" grpId="0"/>
      <p:bldP spid="23" grpId="0" animBg="1"/>
      <p:bldP spid="4" grpId="0" animBg="1"/>
      <p:bldP spid="15" grpId="0" animBg="1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367</Words>
  <Application>Microsoft Office PowerPoint</Application>
  <PresentationFormat>On-screen Show (4:3)</PresentationFormat>
  <Paragraphs>59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1_Office Theme</vt:lpstr>
      <vt:lpstr>Hypothesis Testing</vt:lpstr>
      <vt:lpstr>Slide 2</vt:lpstr>
      <vt:lpstr>A Claim</vt:lpstr>
      <vt:lpstr>Slide 4</vt:lpstr>
      <vt:lpstr>A Claim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Hypothesis Testing</dc:title>
  <dc:creator>siona</dc:creator>
  <cp:lastModifiedBy>User</cp:lastModifiedBy>
  <cp:revision>6</cp:revision>
  <dcterms:created xsi:type="dcterms:W3CDTF">2006-08-16T00:00:00Z</dcterms:created>
  <dcterms:modified xsi:type="dcterms:W3CDTF">2012-03-27T12:09:40Z</dcterms:modified>
</cp:coreProperties>
</file>