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57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84B9A-D4CF-4D00-BBDE-C2F940E970E7}" type="datetimeFigureOut">
              <a:rPr lang="en-IE" smtClean="0"/>
              <a:pPr/>
              <a:t>29/03/2012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BE12C-53C7-411B-9CC0-8D0FCB4D14BC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602156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Cliceáil</a:t>
            </a:r>
            <a:r>
              <a:rPr lang="en-IE" dirty="0" smtClean="0"/>
              <a:t> le </a:t>
            </a:r>
            <a:r>
              <a:rPr lang="en-IE" dirty="0" err="1" smtClean="0"/>
              <a:t>nótaí</a:t>
            </a:r>
            <a:r>
              <a:rPr lang="en-IE" dirty="0" smtClean="0"/>
              <a:t> a </a:t>
            </a:r>
            <a:r>
              <a:rPr lang="en-IE" dirty="0" err="1" smtClean="0"/>
              <a:t>bhreacadh</a:t>
            </a:r>
            <a:r>
              <a:rPr lang="en-IE" dirty="0" smtClean="0"/>
              <a:t>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E6642-81D7-468C-B6A1-EDE5362E983C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Cliceáil</a:t>
            </a:r>
            <a:r>
              <a:rPr lang="en-IE" dirty="0" smtClean="0"/>
              <a:t> le </a:t>
            </a:r>
            <a:r>
              <a:rPr lang="en-IE" dirty="0" err="1" smtClean="0"/>
              <a:t>nótaí</a:t>
            </a:r>
            <a:r>
              <a:rPr lang="en-IE" dirty="0" smtClean="0"/>
              <a:t> a </a:t>
            </a:r>
            <a:r>
              <a:rPr lang="en-IE" dirty="0" err="1" smtClean="0"/>
              <a:t>bhreacadh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BE12C-53C7-411B-9CC0-8D0FCB4D14BC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Cliceáil</a:t>
            </a:r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 </a:t>
            </a:r>
            <a:r>
              <a:rPr lang="en-I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notaí</a:t>
            </a:r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I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bhreacadh</a:t>
            </a:r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E91F7-43C7-4D28-B6CF-819FAA712558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Mínigh</a:t>
            </a:r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gur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ceist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oscailte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I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eile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í </a:t>
            </a:r>
            <a:r>
              <a:rPr lang="en-IE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seo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Concepts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Confidence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100% certain about the sample percentage/proportion.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Uncertain about what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 can infer from the sample percentage.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of the sample.</a:t>
            </a: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could you say about the effectiveness of the drug?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can you say about the company’s claim?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you be 100% confident in what you say about the company’s claim?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statistics tell us that they are lying?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 statistics tell us that they are telling the truth?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sample size is 100.  Make a comment.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we seen anything about sample(s) during the day that might help us with our understanding about what we can/can’t say?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the sample of 100 results had said that the drug relieves migraine 68% of the time would it change your conclusion?</a:t>
            </a: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dirty="0" smtClean="0"/>
              <a:t>For Hypothesis tests the essential attitude is scepticism.</a:t>
            </a:r>
          </a:p>
          <a:p>
            <a:r>
              <a:rPr lang="en-IE" dirty="0" smtClean="0"/>
              <a:t> Cling to the null’s assertion that there is nothing unusual</a:t>
            </a:r>
          </a:p>
          <a:p>
            <a:r>
              <a:rPr lang="en-IE" dirty="0" smtClean="0"/>
              <a:t>“Fail to reject”</a:t>
            </a:r>
          </a:p>
          <a:p>
            <a:r>
              <a:rPr lang="en-IE" dirty="0" smtClean="0"/>
              <a:t>Never declare the null hypothesis to be true</a:t>
            </a: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I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Must make a decision</a:t>
            </a:r>
            <a:r>
              <a:rPr lang="en-IE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after doing a hypothesis test.</a:t>
            </a:r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I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E91F7-43C7-4D28-B6CF-819FAA712558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1037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2974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3427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2011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2746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95320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75303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25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4048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286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6B3658-BC38-4F28-AB91-2A23628287C7}" type="slidenum">
              <a:rPr lang="en-IE" smtClean="0">
                <a:solidFill>
                  <a:prstClr val="black"/>
                </a:solidFill>
              </a:rPr>
              <a:pPr/>
              <a:t>‹#›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70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29208" y="299083"/>
            <a:ext cx="8229600" cy="7060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56145-2C7B-486D-A446-64523BB2F243}" type="datetimeFigureOut">
              <a:rPr lang="en-IE" smtClean="0">
                <a:solidFill>
                  <a:prstClr val="black">
                    <a:tint val="75000"/>
                  </a:prstClr>
                </a:solidFill>
              </a:rPr>
              <a:pPr/>
              <a:t>29/03/2012</a:t>
            </a:fld>
            <a:endParaRPr lang="en-I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http://t2.gstatic.com/images?q=tbn:ANd9GcRA2HHQDaDksdwkisjdclOdSMPzl6V405SK3IZRm8Za1U5LEgKUa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894" y="107504"/>
            <a:ext cx="1089247" cy="1089248"/>
          </a:xfrm>
          <a:prstGeom prst="rect">
            <a:avLst/>
          </a:prstGeom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New ProjectMathsLogo.jpg"/>
          <p:cNvPicPr>
            <a:picLocks noChangeAspect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="" xmlns:a14="http://schemas.microsoft.com/office/drawing/2010/main">
                  <a14:imgLayer r:embed="rId15">
                    <a14:imgEffect>
                      <a14:saturation sat="75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02065" y="6240837"/>
            <a:ext cx="1273324" cy="539629"/>
          </a:xfrm>
          <a:prstGeom prst="rect">
            <a:avLst/>
          </a:prstGeom>
          <a:effectLst>
            <a:softEdge rad="0"/>
          </a:effectLst>
        </p:spPr>
      </p:pic>
      <p:sp>
        <p:nvSpPr>
          <p:cNvPr id="7" name="Rectangle 6"/>
          <p:cNvSpPr/>
          <p:nvPr userDrawn="1"/>
        </p:nvSpPr>
        <p:spPr>
          <a:xfrm>
            <a:off x="107504" y="1088740"/>
            <a:ext cx="7816390" cy="108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107504" y="1088740"/>
            <a:ext cx="7816390" cy="0"/>
          </a:xfrm>
          <a:prstGeom prst="line">
            <a:avLst/>
          </a:prstGeom>
          <a:ln w="254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107504" y="1103648"/>
            <a:ext cx="0" cy="5637720"/>
          </a:xfrm>
          <a:prstGeom prst="line">
            <a:avLst/>
          </a:prstGeom>
          <a:ln w="254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5074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2">
              <a:lumMod val="50000"/>
            </a:schemeClr>
          </a:solidFill>
          <a:latin typeface="Segoe Print" pitchFamily="2" charset="0"/>
          <a:ea typeface="+mj-ea"/>
          <a:cs typeface="Narkisim" pitchFamily="34" charset="-79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://deardickwolf.files.wordpress.com/2008/05/courtroo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108" y="5105748"/>
            <a:ext cx="1673492" cy="1676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i="1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Tástáil</a:t>
            </a:r>
            <a:r>
              <a:rPr lang="en-GB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 </a:t>
            </a:r>
            <a:r>
              <a:rPr lang="en-GB" sz="3600" b="1" i="1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Hipitéise</a:t>
            </a:r>
            <a:endParaRPr lang="en-IE" sz="36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33601"/>
            <a:ext cx="7132320" cy="746760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en-GB" i="1" dirty="0" err="1" smtClean="0">
                <a:solidFill>
                  <a:srgbClr val="990033"/>
                </a:solidFill>
              </a:rPr>
              <a:t>Líomhaintí</a:t>
            </a:r>
            <a:r>
              <a:rPr lang="en-GB" i="1" dirty="0" smtClean="0">
                <a:solidFill>
                  <a:srgbClr val="990033"/>
                </a:solidFill>
              </a:rPr>
              <a:t> </a:t>
            </a:r>
            <a:r>
              <a:rPr lang="en-GB" i="1" dirty="0" err="1" smtClean="0">
                <a:solidFill>
                  <a:srgbClr val="990033"/>
                </a:solidFill>
              </a:rPr>
              <a:t>maidir</a:t>
            </a:r>
            <a:r>
              <a:rPr lang="en-GB" i="1" dirty="0" smtClean="0">
                <a:solidFill>
                  <a:srgbClr val="990033"/>
                </a:solidFill>
              </a:rPr>
              <a:t> le </a:t>
            </a:r>
            <a:r>
              <a:rPr lang="en-GB" i="1" dirty="0" err="1" smtClean="0">
                <a:solidFill>
                  <a:srgbClr val="990033"/>
                </a:solidFill>
              </a:rPr>
              <a:t>pobal</a:t>
            </a:r>
            <a:endParaRPr lang="en-IE" i="1" dirty="0">
              <a:solidFill>
                <a:srgbClr val="9900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3642360"/>
            <a:ext cx="86258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>
                <a:solidFill>
                  <a:prstClr val="black"/>
                </a:solidFill>
              </a:rPr>
              <a:t>Hipitéis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Nialasach</a:t>
            </a:r>
            <a:r>
              <a:rPr lang="en-GB" sz="2800" dirty="0" smtClean="0">
                <a:solidFill>
                  <a:prstClr val="black"/>
                </a:solidFill>
              </a:rPr>
              <a:t>: Is é </a:t>
            </a:r>
            <a:r>
              <a:rPr lang="en-GB" sz="2800" dirty="0" err="1" smtClean="0">
                <a:solidFill>
                  <a:prstClr val="black"/>
                </a:solidFill>
              </a:rPr>
              <a:t>atá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sa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Hipitéis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Nialasach</a:t>
            </a:r>
            <a:r>
              <a:rPr lang="en-GB" sz="2800" dirty="0" smtClean="0">
                <a:solidFill>
                  <a:prstClr val="black"/>
                </a:solidFill>
              </a:rPr>
              <a:t>, a </a:t>
            </a:r>
            <a:r>
              <a:rPr lang="en-GB" sz="2800" dirty="0" err="1" smtClean="0">
                <a:solidFill>
                  <a:prstClr val="black"/>
                </a:solidFill>
              </a:rPr>
              <a:t>chuirtear</a:t>
            </a:r>
            <a:r>
              <a:rPr lang="en-GB" sz="2800" dirty="0" smtClean="0">
                <a:solidFill>
                  <a:prstClr val="black"/>
                </a:solidFill>
              </a:rPr>
              <a:t> in </a:t>
            </a:r>
            <a:r>
              <a:rPr lang="en-GB" sz="2800" dirty="0" err="1" smtClean="0">
                <a:solidFill>
                  <a:prstClr val="black"/>
                </a:solidFill>
              </a:rPr>
              <a:t>iúl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ag</a:t>
            </a:r>
            <a:r>
              <a:rPr lang="en-GB" sz="2800" dirty="0" smtClean="0">
                <a:solidFill>
                  <a:prstClr val="black"/>
                </a:solidFill>
              </a:rPr>
              <a:t> H</a:t>
            </a:r>
            <a:r>
              <a:rPr lang="en-GB" sz="2800" baseline="-25000" dirty="0" smtClean="0">
                <a:solidFill>
                  <a:prstClr val="black"/>
                </a:solidFill>
              </a:rPr>
              <a:t>0,  </a:t>
            </a:r>
            <a:r>
              <a:rPr lang="en-GB" sz="2800" dirty="0" err="1" smtClean="0">
                <a:solidFill>
                  <a:prstClr val="black"/>
                </a:solidFill>
              </a:rPr>
              <a:t>ná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ráiteas</a:t>
            </a:r>
            <a:r>
              <a:rPr lang="en-GB" sz="2800" dirty="0" smtClean="0">
                <a:solidFill>
                  <a:prstClr val="black"/>
                </a:solidFill>
              </a:rPr>
              <a:t> mar </a:t>
            </a:r>
            <a:r>
              <a:rPr lang="en-GB" sz="2800" dirty="0" err="1" smtClean="0">
                <a:solidFill>
                  <a:prstClr val="black"/>
                </a:solidFill>
              </a:rPr>
              <a:t>gheall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ar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phobal</a:t>
            </a:r>
            <a:r>
              <a:rPr lang="en-GB" sz="2800" dirty="0" smtClean="0">
                <a:solidFill>
                  <a:prstClr val="black"/>
                </a:solidFill>
              </a:rPr>
              <a:t>.</a:t>
            </a:r>
          </a:p>
          <a:p>
            <a:r>
              <a:rPr lang="en-GB" sz="2800" dirty="0" err="1" smtClean="0">
                <a:solidFill>
                  <a:prstClr val="black"/>
                </a:solidFill>
              </a:rPr>
              <a:t>Glacaimid</a:t>
            </a:r>
            <a:r>
              <a:rPr lang="en-GB" sz="2800" dirty="0" smtClean="0">
                <a:solidFill>
                  <a:prstClr val="black"/>
                </a:solidFill>
              </a:rPr>
              <a:t> leis go </a:t>
            </a:r>
            <a:r>
              <a:rPr lang="en-GB" sz="2800" dirty="0" err="1" smtClean="0">
                <a:solidFill>
                  <a:prstClr val="black"/>
                </a:solidFill>
              </a:rPr>
              <a:t>bhfuil</a:t>
            </a:r>
            <a:r>
              <a:rPr lang="en-GB" sz="2800" dirty="0" smtClean="0">
                <a:solidFill>
                  <a:prstClr val="black"/>
                </a:solidFill>
              </a:rPr>
              <a:t> an </a:t>
            </a:r>
            <a:r>
              <a:rPr lang="en-GB" sz="2800" dirty="0" err="1" smtClean="0">
                <a:solidFill>
                  <a:prstClr val="black"/>
                </a:solidFill>
              </a:rPr>
              <a:t>ráiteas</a:t>
            </a:r>
            <a:r>
              <a:rPr lang="en-GB" sz="2800" dirty="0" smtClean="0">
                <a:solidFill>
                  <a:prstClr val="black"/>
                </a:solidFill>
              </a:rPr>
              <a:t> </a:t>
            </a:r>
            <a:r>
              <a:rPr lang="en-GB" sz="2800" dirty="0" err="1" smtClean="0">
                <a:solidFill>
                  <a:prstClr val="black"/>
                </a:solidFill>
              </a:rPr>
              <a:t>fíor</a:t>
            </a:r>
            <a:r>
              <a:rPr lang="en-GB" sz="2800" dirty="0" smtClean="0">
                <a:solidFill>
                  <a:prstClr val="black"/>
                </a:solidFill>
              </a:rPr>
              <a:t> go </a:t>
            </a:r>
            <a:r>
              <a:rPr lang="en-GB" sz="2800" dirty="0" err="1" smtClean="0">
                <a:solidFill>
                  <a:prstClr val="black"/>
                </a:solidFill>
              </a:rPr>
              <a:t>dtí</a:t>
            </a:r>
            <a:r>
              <a:rPr lang="en-GB" sz="2800" dirty="0" smtClean="0">
                <a:solidFill>
                  <a:prstClr val="black"/>
                </a:solidFill>
              </a:rPr>
              <a:t> go </a:t>
            </a:r>
            <a:r>
              <a:rPr lang="en-GB" sz="2800" dirty="0" err="1" smtClean="0">
                <a:solidFill>
                  <a:prstClr val="black"/>
                </a:solidFill>
              </a:rPr>
              <a:t>gcruthaítear</a:t>
            </a:r>
            <a:r>
              <a:rPr lang="en-GB" sz="2800" dirty="0" smtClean="0">
                <a:solidFill>
                  <a:prstClr val="black"/>
                </a:solidFill>
              </a:rPr>
              <a:t> a </a:t>
            </a:r>
            <a:r>
              <a:rPr lang="en-GB" sz="2800" dirty="0" err="1" smtClean="0">
                <a:solidFill>
                  <a:prstClr val="black"/>
                </a:solidFill>
              </a:rPr>
              <a:t>mhalairt</a:t>
            </a:r>
            <a:r>
              <a:rPr lang="en-GB" sz="2800" dirty="0" smtClean="0">
                <a:solidFill>
                  <a:prstClr val="black"/>
                </a:solidFill>
              </a:rPr>
              <a:t>. </a:t>
            </a:r>
            <a:endParaRPr lang="en-IE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776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80000">
            <a:off x="293431" y="1367378"/>
            <a:ext cx="8559285" cy="3864682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54784-BD4C-418A-B3F8-B02C0F3F670C}" type="datetime10">
              <a:rPr lang="en-IE" smtClean="0"/>
              <a:pPr/>
              <a:t>09:59</a:t>
            </a:fld>
            <a:endParaRPr lang="en-IE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015" y="3404914"/>
            <a:ext cx="2665413" cy="221932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001353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b="1" i="1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Líomhaint</a:t>
            </a:r>
            <a:endParaRPr lang="en-IE" sz="36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841"/>
            <a:ext cx="8229600" cy="1112519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IE" sz="2400" b="1" i="1" dirty="0" smtClean="0">
                <a:solidFill>
                  <a:srgbClr val="FF0000"/>
                </a:solidFill>
              </a:rPr>
              <a:t>LÍOMHAINT </a:t>
            </a:r>
            <a:r>
              <a:rPr lang="en-IE" sz="2400" b="1" i="1" dirty="0" smtClean="0">
                <a:solidFill>
                  <a:srgbClr val="FF0000"/>
                </a:solidFill>
              </a:rPr>
              <a:t>(H</a:t>
            </a:r>
            <a:r>
              <a:rPr lang="en-IE" sz="2400" b="1" i="1" baseline="-25000" dirty="0" smtClean="0">
                <a:solidFill>
                  <a:srgbClr val="FF0000"/>
                </a:solidFill>
              </a:rPr>
              <a:t>0</a:t>
            </a:r>
            <a:r>
              <a:rPr lang="en-IE" sz="2400" b="1" i="1" dirty="0" smtClean="0">
                <a:solidFill>
                  <a:srgbClr val="FF0000"/>
                </a:solidFill>
              </a:rPr>
              <a:t>) : </a:t>
            </a:r>
            <a:r>
              <a:rPr lang="en-IE" sz="2400" i="1" dirty="0" err="1" smtClean="0"/>
              <a:t>Tugann</a:t>
            </a:r>
            <a:r>
              <a:rPr lang="en-IE" sz="2400" i="1" dirty="0" smtClean="0"/>
              <a:t> an </a:t>
            </a:r>
            <a:r>
              <a:rPr lang="en-IE" sz="2400" i="1" dirty="0" err="1" smtClean="0"/>
              <a:t>druga</a:t>
            </a:r>
            <a:r>
              <a:rPr lang="en-IE" sz="2400" i="1" dirty="0" smtClean="0"/>
              <a:t> </a:t>
            </a:r>
            <a:r>
              <a:rPr lang="en-IE" sz="2400" i="1" dirty="0" err="1" smtClean="0"/>
              <a:t>nua</a:t>
            </a:r>
            <a:r>
              <a:rPr lang="en-IE" sz="2400" i="1" dirty="0" smtClean="0"/>
              <a:t> </a:t>
            </a:r>
            <a:r>
              <a:rPr lang="en-IE" sz="2400" i="1" dirty="0" err="1" smtClean="0"/>
              <a:t>faoiseamh</a:t>
            </a:r>
            <a:r>
              <a:rPr lang="en-IE" sz="2400" i="1" dirty="0" smtClean="0"/>
              <a:t> </a:t>
            </a:r>
            <a:r>
              <a:rPr lang="en-IE" sz="2400" i="1" dirty="0" err="1" smtClean="0"/>
              <a:t>ón</a:t>
            </a:r>
            <a:r>
              <a:rPr lang="en-IE" sz="2400" i="1" dirty="0" smtClean="0"/>
              <a:t> </a:t>
            </a:r>
            <a:r>
              <a:rPr lang="en-IE" sz="2400" i="1" dirty="0" err="1" smtClean="0"/>
              <a:t>mígréin</a:t>
            </a:r>
            <a:r>
              <a:rPr lang="en-IE" sz="2400" i="1" dirty="0" smtClean="0"/>
              <a:t> </a:t>
            </a:r>
            <a:r>
              <a:rPr lang="en-IE" sz="2400" b="1" i="1" dirty="0" smtClean="0"/>
              <a:t>70% </a:t>
            </a:r>
            <a:r>
              <a:rPr lang="en-IE" sz="2400" i="1" dirty="0" smtClean="0"/>
              <a:t>den am.</a:t>
            </a:r>
          </a:p>
          <a:p>
            <a:pPr marL="0">
              <a:buNone/>
            </a:pPr>
            <a:endParaRPr lang="en-IE" sz="2400" i="1" dirty="0" smtClean="0"/>
          </a:p>
          <a:p>
            <a:pPr marL="0">
              <a:buNone/>
            </a:pPr>
            <a:endParaRPr lang="en-IE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" y="246888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SAMPLA: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Déanann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nuachtán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líomhaint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seo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iniúchadh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trí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lucht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fulaingthe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mígréine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mhealladh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chun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triail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bhaint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as an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druga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nua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 </a:t>
            </a:r>
            <a:endParaRPr lang="en-IE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Aimsíonn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siad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100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toradh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léiríonn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go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dtugann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sé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faoiseamh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62</a:t>
            </a:r>
            <a:r>
              <a:rPr lang="en-IE" sz="2400" b="1" i="1" dirty="0">
                <a:latin typeface="Tahoma" pitchFamily="34" charset="0"/>
                <a:ea typeface="Tahoma" pitchFamily="34" charset="0"/>
                <a:cs typeface="Tahoma" pitchFamily="34" charset="0"/>
              </a:rPr>
              <a:t>% </a:t>
            </a:r>
            <a:r>
              <a:rPr lang="en-IE" sz="24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den am.</a:t>
            </a:r>
          </a:p>
          <a:p>
            <a:endParaRPr lang="en-IE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9080" y="4145280"/>
                <a:ext cx="8092440" cy="63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i="1" dirty="0" smtClean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MARGIN OF ERROR: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1" i="1" smtClean="0">
                                <a:latin typeface="Cambria Math"/>
                              </a:rPr>
                              <m:t>𝟏𝟎𝟎</m:t>
                            </m:r>
                          </m:e>
                        </m:rad>
                      </m:den>
                    </m:f>
                    <m:r>
                      <a:rPr lang="en-GB" sz="2400" b="1" i="1" smtClean="0">
                        <a:latin typeface="Cambria Math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%</m:t>
                    </m:r>
                  </m:oMath>
                </a14:m>
                <a:endParaRPr lang="en-IE" sz="24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4145280"/>
                <a:ext cx="8092440" cy="63754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206" b="-381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4800" y="5821680"/>
            <a:ext cx="7269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TÁSTÁIL :   </a:t>
            </a:r>
            <a:r>
              <a:rPr lang="en-GB" sz="2400" b="1" dirty="0" smtClean="0"/>
              <a:t>52%                       6                              72%       </a:t>
            </a:r>
            <a:endParaRPr lang="en-IE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95600" y="6052512"/>
            <a:ext cx="12344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90160" y="6069538"/>
            <a:ext cx="131826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5471160" y="4737107"/>
            <a:ext cx="1234440" cy="1315405"/>
            <a:chOff x="5471160" y="4737107"/>
            <a:chExt cx="1234440" cy="1315405"/>
          </a:xfrm>
        </p:grpSpPr>
        <p:sp>
          <p:nvSpPr>
            <p:cNvPr id="19" name="Oval 18"/>
            <p:cNvSpPr/>
            <p:nvPr/>
          </p:nvSpPr>
          <p:spPr>
            <a:xfrm>
              <a:off x="5471160" y="4737107"/>
              <a:ext cx="883920" cy="825493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77840" y="4922520"/>
              <a:ext cx="1127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70%</a:t>
              </a:r>
              <a:endParaRPr lang="en-IE" sz="2400" b="1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5901690" y="5414665"/>
              <a:ext cx="0" cy="637847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574280" y="4145280"/>
            <a:ext cx="1143000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400" b="1" dirty="0" err="1" smtClean="0"/>
              <a:t>Ná</a:t>
            </a:r>
            <a:endParaRPr lang="en-IE" sz="2400" b="1" dirty="0" smtClean="0"/>
          </a:p>
          <a:p>
            <a:pPr algn="ctr"/>
            <a:r>
              <a:rPr lang="en-IE" sz="2400" b="1" dirty="0" err="1" smtClean="0"/>
              <a:t>hEitigh</a:t>
            </a:r>
            <a:endParaRPr lang="en-IE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65722" y="5777861"/>
            <a:ext cx="682388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 smtClean="0"/>
              <a:t>C</a:t>
            </a:r>
            <a:endParaRPr lang="en-IE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" y="6150114"/>
            <a:ext cx="1798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b="1" dirty="0" smtClean="0"/>
              <a:t>Ag </a:t>
            </a:r>
            <a:r>
              <a:rPr lang="en-IE" sz="1400" b="1" dirty="0" err="1" smtClean="0"/>
              <a:t>baint</a:t>
            </a:r>
            <a:r>
              <a:rPr lang="en-IE" sz="1400" b="1" dirty="0" smtClean="0"/>
              <a:t> </a:t>
            </a:r>
            <a:r>
              <a:rPr lang="en-IE" sz="1400" b="1" dirty="0" err="1" smtClean="0"/>
              <a:t>úsáide</a:t>
            </a:r>
            <a:r>
              <a:rPr lang="en-IE" sz="1400" b="1" dirty="0" smtClean="0"/>
              <a:t> as an </a:t>
            </a:r>
            <a:r>
              <a:rPr lang="en-IE" sz="1400" b="1" dirty="0" err="1" smtClean="0"/>
              <a:t>gComhréir</a:t>
            </a:r>
            <a:r>
              <a:rPr lang="en-IE" sz="1400" b="1" dirty="0" smtClean="0"/>
              <a:t> </a:t>
            </a:r>
            <a:r>
              <a:rPr lang="en-IE" sz="1400" b="1" smtClean="0"/>
              <a:t>Shamplach</a:t>
            </a:r>
            <a:r>
              <a:rPr lang="en-IE" sz="1400" b="1" dirty="0" smtClean="0"/>
              <a:t> </a:t>
            </a:r>
            <a:endParaRPr lang="en-IE" sz="1400" b="1" dirty="0"/>
          </a:p>
        </p:txBody>
      </p:sp>
    </p:spTree>
    <p:extLst>
      <p:ext uri="{BB962C8B-B14F-4D97-AF65-F5344CB8AC3E}">
        <p14:creationId xmlns="" xmlns:p14="http://schemas.microsoft.com/office/powerpoint/2010/main" val="14824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/>
      <p:bldP spid="23" grpId="0" animBg="1"/>
      <p:bldP spid="4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00352"/>
            <a:ext cx="8662894" cy="25382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glow rad="228600">
              <a:schemeClr val="accent5">
                <a:satMod val="175000"/>
                <a:alpha val="40000"/>
              </a:schemeClr>
            </a:glow>
            <a:reflection blurRad="12700" stA="33000" endPos="28000" dist="5000" dir="5400000" sy="-100000" algn="bl" rotWithShape="0"/>
          </a:effectLst>
          <a:extLst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14170">
            <a:off x="5459979" y="3724275"/>
            <a:ext cx="2665413" cy="221932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577B-8A9B-4FC1-9E8E-2BD72F43E723}" type="datetime10">
              <a:rPr lang="en-IE" smtClean="0"/>
              <a:pPr/>
              <a:t>09:59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5388503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600" b="1" i="1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Líomhaint</a:t>
            </a:r>
            <a:endParaRPr lang="en-IE" sz="3600" b="1" i="1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841"/>
            <a:ext cx="8229600" cy="1112519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IE" sz="2400" b="1" i="1" dirty="0" smtClean="0">
                <a:solidFill>
                  <a:srgbClr val="FF0000"/>
                </a:solidFill>
              </a:rPr>
              <a:t>LÍOMHAINT </a:t>
            </a:r>
            <a:r>
              <a:rPr lang="en-IE" sz="2400" b="1" i="1" dirty="0" smtClean="0">
                <a:solidFill>
                  <a:srgbClr val="FF0000"/>
                </a:solidFill>
              </a:rPr>
              <a:t>(H</a:t>
            </a:r>
            <a:r>
              <a:rPr lang="en-IE" sz="2400" b="1" i="1" baseline="-25000" dirty="0" smtClean="0">
                <a:solidFill>
                  <a:srgbClr val="FF0000"/>
                </a:solidFill>
              </a:rPr>
              <a:t>0</a:t>
            </a:r>
            <a:r>
              <a:rPr lang="en-IE" sz="2400" b="1" i="1" dirty="0" smtClean="0">
                <a:solidFill>
                  <a:srgbClr val="FF0000"/>
                </a:solidFill>
              </a:rPr>
              <a:t>) :  </a:t>
            </a:r>
            <a:r>
              <a:rPr lang="en-IE" sz="2400" i="1" dirty="0" err="1" smtClean="0">
                <a:solidFill>
                  <a:srgbClr val="990033"/>
                </a:solidFill>
              </a:rPr>
              <a:t>Tá</a:t>
            </a:r>
            <a:r>
              <a:rPr lang="en-IE" sz="2400" i="1" dirty="0" smtClean="0">
                <a:solidFill>
                  <a:srgbClr val="990033"/>
                </a:solidFill>
              </a:rPr>
              <a:t> 30% de </a:t>
            </a:r>
            <a:r>
              <a:rPr lang="en-IE" sz="2400" i="1" dirty="0" err="1" smtClean="0">
                <a:solidFill>
                  <a:srgbClr val="990033"/>
                </a:solidFill>
              </a:rPr>
              <a:t>na</a:t>
            </a:r>
            <a:r>
              <a:rPr lang="en-IE" sz="2400" i="1" dirty="0" smtClean="0">
                <a:solidFill>
                  <a:srgbClr val="990033"/>
                </a:solidFill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</a:rPr>
              <a:t>scoláirí</a:t>
            </a:r>
            <a:r>
              <a:rPr lang="en-IE" sz="2400" i="1" dirty="0" smtClean="0">
                <a:solidFill>
                  <a:srgbClr val="990033"/>
                </a:solidFill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</a:rPr>
              <a:t>dara</a:t>
            </a:r>
            <a:r>
              <a:rPr lang="en-IE" sz="2400" i="1" dirty="0" smtClean="0">
                <a:solidFill>
                  <a:srgbClr val="990033"/>
                </a:solidFill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</a:rPr>
              <a:t>leibhéal</a:t>
            </a:r>
            <a:r>
              <a:rPr lang="en-IE" sz="2400" i="1" dirty="0" smtClean="0">
                <a:solidFill>
                  <a:srgbClr val="990033"/>
                </a:solidFill>
              </a:rPr>
              <a:t> in </a:t>
            </a:r>
            <a:r>
              <a:rPr lang="en-IE" sz="2400" i="1" dirty="0" err="1" smtClean="0">
                <a:solidFill>
                  <a:srgbClr val="990033"/>
                </a:solidFill>
              </a:rPr>
              <a:t>Éirinn</a:t>
            </a:r>
            <a:r>
              <a:rPr lang="en-IE" sz="2400" i="1" dirty="0" smtClean="0">
                <a:solidFill>
                  <a:srgbClr val="990033"/>
                </a:solidFill>
              </a:rPr>
              <a:t> 180cm </a:t>
            </a:r>
            <a:r>
              <a:rPr lang="en-IE" sz="2400" i="1" dirty="0" err="1" smtClean="0">
                <a:solidFill>
                  <a:srgbClr val="990033"/>
                </a:solidFill>
              </a:rPr>
              <a:t>nó</a:t>
            </a:r>
            <a:r>
              <a:rPr lang="en-IE" sz="2400" i="1" dirty="0" smtClean="0">
                <a:solidFill>
                  <a:srgbClr val="990033"/>
                </a:solidFill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</a:rPr>
              <a:t>níos</a:t>
            </a:r>
            <a:r>
              <a:rPr lang="en-IE" sz="2400" i="1" dirty="0" smtClean="0">
                <a:solidFill>
                  <a:srgbClr val="990033"/>
                </a:solidFill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</a:rPr>
              <a:t>mó</a:t>
            </a:r>
            <a:r>
              <a:rPr lang="en-IE" sz="2400" i="1" dirty="0" smtClean="0">
                <a:solidFill>
                  <a:srgbClr val="990033"/>
                </a:solidFill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</a:rPr>
              <a:t>ar</a:t>
            </a:r>
            <a:r>
              <a:rPr lang="en-IE" sz="2400" i="1" dirty="0" smtClean="0">
                <a:solidFill>
                  <a:srgbClr val="990033"/>
                </a:solidFill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</a:rPr>
              <a:t>airde</a:t>
            </a:r>
            <a:r>
              <a:rPr lang="en-IE" sz="2400" i="1" dirty="0" smtClean="0">
                <a:solidFill>
                  <a:srgbClr val="990033"/>
                </a:solidFill>
              </a:rPr>
              <a:t>.</a:t>
            </a:r>
            <a:endParaRPr lang="en-IE" sz="2400" i="1" dirty="0">
              <a:solidFill>
                <a:srgbClr val="990033"/>
              </a:solidFill>
            </a:endParaRPr>
          </a:p>
          <a:p>
            <a:pPr marL="0">
              <a:buNone/>
            </a:pPr>
            <a:endParaRPr lang="en-IE" sz="2400" i="1" dirty="0" smtClean="0"/>
          </a:p>
          <a:p>
            <a:pPr marL="0">
              <a:buNone/>
            </a:pPr>
            <a:endParaRPr lang="en-IE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36220" y="2468880"/>
            <a:ext cx="868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-342900">
              <a:spcBef>
                <a:spcPct val="20000"/>
              </a:spcBef>
            </a:pPr>
            <a:r>
              <a:rPr lang="en-IE" sz="24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SAMPLA: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Tá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34 den 200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scoláire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sampla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C@S 180cm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nó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níos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mó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ar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airde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 An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leor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fhianaise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seo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chun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eiteach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do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líomhaint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mhúinteora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ag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an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leibhéal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E" sz="2400" i="1" dirty="0" err="1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suntais</a:t>
            </a:r>
            <a:r>
              <a:rPr lang="en-IE" sz="2400" i="1" dirty="0" smtClean="0">
                <a:solidFill>
                  <a:srgbClr val="9900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5%?</a:t>
            </a:r>
            <a:endParaRPr lang="en-IE" sz="2400" i="1" dirty="0">
              <a:solidFill>
                <a:srgbClr val="99003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9080" y="3962400"/>
                <a:ext cx="8092440" cy="637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i="1" dirty="0" smtClean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MARGIN OF ERROR: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4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1" i="1" smtClean="0">
                                <a:latin typeface="Cambria Math"/>
                              </a:rPr>
                              <m:t>𝟐𝟎𝟎</m:t>
                            </m:r>
                          </m:e>
                        </m:rad>
                      </m:den>
                    </m:f>
                    <m:r>
                      <a:rPr lang="en-GB" sz="2400" b="1" i="1" smtClean="0">
                        <a:latin typeface="Cambria Math"/>
                      </a:rPr>
                      <m:t>=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𝟕</m:t>
                    </m:r>
                    <m:r>
                      <a:rPr lang="en-GB" sz="2400" b="1" i="1" smtClean="0">
                        <a:latin typeface="Cambria Math"/>
                        <a:ea typeface="Cambria Math"/>
                      </a:rPr>
                      <m:t>%</m:t>
                    </m:r>
                  </m:oMath>
                </a14:m>
                <a:endParaRPr lang="en-IE" sz="24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3962400"/>
                <a:ext cx="8092440" cy="63754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206" b="-3810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4800" y="5821680"/>
            <a:ext cx="7269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TÁSTÁIL</a:t>
            </a:r>
            <a:r>
              <a:rPr lang="en-GB" sz="24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          </a:t>
            </a:r>
            <a:r>
              <a:rPr lang="en-GB" sz="2400" b="1" dirty="0" smtClean="0"/>
              <a:t>10%                      </a:t>
            </a:r>
            <a:r>
              <a:rPr lang="en-GB" sz="2400" b="1" dirty="0" smtClean="0"/>
              <a:t>17</a:t>
            </a:r>
            <a:r>
              <a:rPr lang="en-GB" sz="2400" b="1" dirty="0" smtClean="0"/>
              <a:t>%                          </a:t>
            </a:r>
            <a:r>
              <a:rPr lang="en-GB" sz="2400" b="1" dirty="0" smtClean="0"/>
              <a:t>  24</a:t>
            </a:r>
            <a:r>
              <a:rPr lang="en-GB" sz="2400" b="1" dirty="0" smtClean="0"/>
              <a:t>%  </a:t>
            </a:r>
            <a:endParaRPr lang="en-IE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95600" y="6052512"/>
            <a:ext cx="123444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90160" y="6069538"/>
            <a:ext cx="131826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467600" y="4782827"/>
            <a:ext cx="1234440" cy="1315405"/>
            <a:chOff x="5471160" y="4737107"/>
            <a:chExt cx="1234440" cy="1315405"/>
          </a:xfrm>
        </p:grpSpPr>
        <p:sp>
          <p:nvSpPr>
            <p:cNvPr id="19" name="Oval 18"/>
            <p:cNvSpPr/>
            <p:nvPr/>
          </p:nvSpPr>
          <p:spPr>
            <a:xfrm>
              <a:off x="5471160" y="4737107"/>
              <a:ext cx="883920" cy="825493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77840" y="4922520"/>
              <a:ext cx="11277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3</a:t>
              </a:r>
              <a:r>
                <a:rPr lang="en-GB" sz="2400" b="1" dirty="0" smtClean="0"/>
                <a:t>0%</a:t>
              </a:r>
              <a:endParaRPr lang="en-IE" sz="2400" b="1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5901690" y="5414665"/>
              <a:ext cx="0" cy="637847"/>
            </a:xfrm>
            <a:prstGeom prst="straightConnector1">
              <a:avLst/>
            </a:prstGeom>
            <a:ln w="5715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7326630" y="3940833"/>
            <a:ext cx="11430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Eitigh</a:t>
            </a:r>
            <a:endParaRPr lang="en-IE" sz="2800" b="1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50520" y="4944457"/>
                <a:ext cx="4297680" cy="612732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E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b="1" i="1" smtClean="0">
                              <a:latin typeface="Cambria Math"/>
                            </a:rPr>
                            <m:t>𝟑𝟒</m:t>
                          </m:r>
                        </m:num>
                        <m:den>
                          <m:r>
                            <a:rPr lang="en-GB" b="1" i="1" smtClean="0">
                              <a:latin typeface="Cambria Math"/>
                            </a:rPr>
                            <m:t>𝟐𝟎𝟎</m:t>
                          </m:r>
                        </m:den>
                      </m:f>
                      <m:r>
                        <a:rPr lang="en-GB" b="1" i="1" smtClean="0">
                          <a:latin typeface="Cambria Math"/>
                        </a:rPr>
                        <m:t>=</m:t>
                      </m:r>
                      <m:r>
                        <a:rPr lang="en-GB" b="1" i="1" smtClean="0">
                          <a:latin typeface="Cambria Math"/>
                        </a:rPr>
                        <m:t>𝟏𝟕</m:t>
                      </m:r>
                      <m:r>
                        <a:rPr lang="en-GB" b="1" i="1" smtClean="0">
                          <a:latin typeface="Cambria Math"/>
                        </a:rPr>
                        <m:t>% </m:t>
                      </m:r>
                      <m:r>
                        <a:rPr lang="en-GB" b="1" i="1" smtClean="0">
                          <a:latin typeface="Cambria Math"/>
                        </a:rPr>
                        <m:t>𝒂𝒓𝒆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𝟏𝟖𝟎</m:t>
                      </m:r>
                      <m:r>
                        <a:rPr lang="en-GB" b="1" i="1" smtClean="0">
                          <a:latin typeface="Cambria Math"/>
                        </a:rPr>
                        <m:t>𝒄𝒎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𝒐𝒓</m:t>
                      </m:r>
                      <m:r>
                        <a:rPr lang="en-GB" b="1" i="1" smtClean="0">
                          <a:latin typeface="Cambria Math"/>
                        </a:rPr>
                        <m:t> </m:t>
                      </m:r>
                      <m:r>
                        <a:rPr lang="en-GB" b="1" i="1" smtClean="0">
                          <a:latin typeface="Cambria Math"/>
                        </a:rPr>
                        <m:t>𝒕𝒂𝒍𝒍𝒆𝒓</m:t>
                      </m:r>
                    </m:oMath>
                  </m:oMathPara>
                </a14:m>
                <a:endParaRPr lang="en-IE" b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" y="4944457"/>
                <a:ext cx="4297680" cy="612732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265722" y="5777861"/>
            <a:ext cx="682388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P</a:t>
            </a:r>
            <a:endParaRPr lang="en-IE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9080" y="6150114"/>
            <a:ext cx="1798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Ag </a:t>
            </a:r>
            <a:r>
              <a:rPr lang="en-GB" sz="1400" b="1" dirty="0" err="1" smtClean="0"/>
              <a:t>baint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úsáide</a:t>
            </a:r>
            <a:r>
              <a:rPr lang="en-GB" sz="1400" b="1" dirty="0" smtClean="0"/>
              <a:t> as</a:t>
            </a:r>
            <a:endParaRPr lang="en-GB" sz="1400" b="1" dirty="0" smtClean="0"/>
          </a:p>
          <a:p>
            <a:r>
              <a:rPr lang="en-GB" sz="1400" b="1" dirty="0" smtClean="0"/>
              <a:t>an </a:t>
            </a:r>
            <a:r>
              <a:rPr lang="en-GB" sz="1400" b="1" dirty="0" err="1" smtClean="0"/>
              <a:t>gComhréir</a:t>
            </a:r>
            <a:r>
              <a:rPr lang="en-GB" sz="1400" b="1" dirty="0" smtClean="0"/>
              <a:t> </a:t>
            </a:r>
            <a:r>
              <a:rPr lang="en-GB" sz="1400" b="1" dirty="0" err="1" smtClean="0"/>
              <a:t>Shamplach</a:t>
            </a:r>
            <a:r>
              <a:rPr lang="en-GB" sz="1400" b="1" dirty="0" smtClean="0"/>
              <a:t> </a:t>
            </a:r>
            <a:endParaRPr lang="en-IE" sz="1400" b="1" dirty="0"/>
          </a:p>
        </p:txBody>
      </p:sp>
    </p:spTree>
    <p:extLst>
      <p:ext uri="{BB962C8B-B14F-4D97-AF65-F5344CB8AC3E}">
        <p14:creationId xmlns="" xmlns:p14="http://schemas.microsoft.com/office/powerpoint/2010/main" val="22574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/>
      <p:bldP spid="23" grpId="0" animBg="1"/>
      <p:bldP spid="4" grpId="0" animBg="1"/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409</Words>
  <Application>Microsoft Office PowerPoint</Application>
  <PresentationFormat>On-screen Show (4:3)</PresentationFormat>
  <Paragraphs>61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Tástáil Hipitéise</vt:lpstr>
      <vt:lpstr>Slide 2</vt:lpstr>
      <vt:lpstr>Líomhaint</vt:lpstr>
      <vt:lpstr>Slide 4</vt:lpstr>
      <vt:lpstr>Líomhaint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Testing</dc:title>
  <dc:creator>siona</dc:creator>
  <cp:lastModifiedBy>Liam</cp:lastModifiedBy>
  <cp:revision>22</cp:revision>
  <dcterms:created xsi:type="dcterms:W3CDTF">2006-08-16T00:00:00Z</dcterms:created>
  <dcterms:modified xsi:type="dcterms:W3CDTF">2012-03-29T11:04:55Z</dcterms:modified>
</cp:coreProperties>
</file>