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76" r:id="rId2"/>
    <p:sldId id="277" r:id="rId3"/>
    <p:sldId id="278" r:id="rId4"/>
    <p:sldId id="256" r:id="rId5"/>
    <p:sldId id="280" r:id="rId6"/>
    <p:sldId id="298" r:id="rId7"/>
    <p:sldId id="279" r:id="rId8"/>
    <p:sldId id="282" r:id="rId9"/>
    <p:sldId id="283" r:id="rId10"/>
    <p:sldId id="284" r:id="rId11"/>
    <p:sldId id="285" r:id="rId12"/>
    <p:sldId id="281" r:id="rId13"/>
    <p:sldId id="286" r:id="rId14"/>
    <p:sldId id="289" r:id="rId15"/>
    <p:sldId id="287" r:id="rId16"/>
    <p:sldId id="288" r:id="rId17"/>
    <p:sldId id="290" r:id="rId18"/>
    <p:sldId id="291" r:id="rId19"/>
    <p:sldId id="294" r:id="rId20"/>
    <p:sldId id="295" r:id="rId21"/>
    <p:sldId id="296" r:id="rId22"/>
    <p:sldId id="297" r:id="rId23"/>
    <p:sldId id="292" r:id="rId24"/>
    <p:sldId id="293" r:id="rId25"/>
    <p:sldId id="269" r:id="rId26"/>
    <p:sldId id="270" r:id="rId27"/>
    <p:sldId id="271" r:id="rId28"/>
    <p:sldId id="272" r:id="rId29"/>
    <p:sldId id="273" r:id="rId30"/>
    <p:sldId id="274" r:id="rId31"/>
    <p:sldId id="264" r:id="rId32"/>
    <p:sldId id="265" r:id="rId33"/>
    <p:sldId id="266" r:id="rId34"/>
    <p:sldId id="267" r:id="rId35"/>
    <p:sldId id="268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92BAAE-1932-42AB-A9F5-0E334AFEE60C}" type="datetimeFigureOut">
              <a:rPr lang="en-IE" smtClean="0"/>
              <a:pPr/>
              <a:t>08/02/2012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1AE5BA-54F1-4B64-AC19-456531CB87FE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513710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5AF0-F34B-4B2B-A1CB-D990850B7E29}" type="slidenum">
              <a:rPr lang="en-IE" smtClean="0"/>
              <a:pPr/>
              <a:t>3</a:t>
            </a:fld>
            <a:endParaRPr lang="en-IE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5AF0-F34B-4B2B-A1CB-D990850B7E29}" type="slidenum">
              <a:rPr lang="en-IE" smtClean="0"/>
              <a:pPr/>
              <a:t>16</a:t>
            </a:fld>
            <a:endParaRPr lang="en-IE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5AF0-F34B-4B2B-A1CB-D990850B7E29}" type="slidenum">
              <a:rPr lang="en-IE" smtClean="0"/>
              <a:pPr/>
              <a:t>18</a:t>
            </a:fld>
            <a:endParaRPr lang="en-IE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5AF0-F34B-4B2B-A1CB-D990850B7E29}" type="slidenum">
              <a:rPr lang="en-IE" smtClean="0"/>
              <a:pPr/>
              <a:t>19</a:t>
            </a:fld>
            <a:endParaRPr lang="en-IE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5AF0-F34B-4B2B-A1CB-D990850B7E29}" type="slidenum">
              <a:rPr lang="en-IE" smtClean="0"/>
              <a:pPr/>
              <a:t>20</a:t>
            </a:fld>
            <a:endParaRPr lang="en-IE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5AF0-F34B-4B2B-A1CB-D990850B7E29}" type="slidenum">
              <a:rPr lang="en-IE" smtClean="0"/>
              <a:pPr/>
              <a:t>21</a:t>
            </a:fld>
            <a:endParaRPr lang="en-IE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5AF0-F34B-4B2B-A1CB-D990850B7E29}" type="slidenum">
              <a:rPr lang="en-IE" smtClean="0"/>
              <a:pPr/>
              <a:t>22</a:t>
            </a:fld>
            <a:endParaRPr lang="en-IE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5AF0-F34B-4B2B-A1CB-D990850B7E29}" type="slidenum">
              <a:rPr lang="en-IE" smtClean="0"/>
              <a:pPr/>
              <a:t>25</a:t>
            </a:fld>
            <a:endParaRPr lang="en-IE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5AF0-F34B-4B2B-A1CB-D990850B7E29}" type="slidenum">
              <a:rPr lang="en-IE" smtClean="0"/>
              <a:pPr/>
              <a:t>26</a:t>
            </a:fld>
            <a:endParaRPr lang="en-IE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5AF0-F34B-4B2B-A1CB-D990850B7E29}" type="slidenum">
              <a:rPr lang="en-IE" smtClean="0"/>
              <a:pPr/>
              <a:t>27</a:t>
            </a:fld>
            <a:endParaRPr lang="en-IE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5AF0-F34B-4B2B-A1CB-D990850B7E29}" type="slidenum">
              <a:rPr lang="en-IE" smtClean="0"/>
              <a:pPr/>
              <a:t>28</a:t>
            </a:fld>
            <a:endParaRPr lang="en-IE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5AF0-F34B-4B2B-A1CB-D990850B7E29}" type="slidenum">
              <a:rPr lang="en-IE" smtClean="0"/>
              <a:pPr/>
              <a:t>4</a:t>
            </a:fld>
            <a:endParaRPr lang="en-IE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5AF0-F34B-4B2B-A1CB-D990850B7E29}" type="slidenum">
              <a:rPr lang="en-IE" smtClean="0"/>
              <a:pPr/>
              <a:t>29</a:t>
            </a:fld>
            <a:endParaRPr lang="en-IE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5AF0-F34B-4B2B-A1CB-D990850B7E29}" type="slidenum">
              <a:rPr lang="en-IE" smtClean="0"/>
              <a:pPr/>
              <a:t>30</a:t>
            </a:fld>
            <a:endParaRPr lang="en-IE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5AF0-F34B-4B2B-A1CB-D990850B7E29}" type="slidenum">
              <a:rPr lang="en-IE" smtClean="0"/>
              <a:pPr/>
              <a:t>32</a:t>
            </a:fld>
            <a:endParaRPr lang="en-IE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5AF0-F34B-4B2B-A1CB-D990850B7E29}" type="slidenum">
              <a:rPr lang="en-IE" smtClean="0"/>
              <a:pPr/>
              <a:t>33</a:t>
            </a:fld>
            <a:endParaRPr lang="en-IE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5AF0-F34B-4B2B-A1CB-D990850B7E29}" type="slidenum">
              <a:rPr lang="en-IE" smtClean="0"/>
              <a:pPr/>
              <a:t>34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411593954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5AF0-F34B-4B2B-A1CB-D990850B7E29}" type="slidenum">
              <a:rPr lang="en-IE" smtClean="0"/>
              <a:pPr/>
              <a:t>35</a:t>
            </a:fld>
            <a:endParaRPr lang="en-IE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5AF0-F34B-4B2B-A1CB-D990850B7E29}" type="slidenum">
              <a:rPr lang="en-IE" smtClean="0"/>
              <a:pPr/>
              <a:t>5</a:t>
            </a:fld>
            <a:endParaRPr lang="en-IE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5AF0-F34B-4B2B-A1CB-D990850B7E29}" type="slidenum">
              <a:rPr lang="en-IE" smtClean="0"/>
              <a:pPr/>
              <a:t>6</a:t>
            </a:fld>
            <a:endParaRPr lang="en-IE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5AF0-F34B-4B2B-A1CB-D990850B7E29}" type="slidenum">
              <a:rPr lang="en-IE" smtClean="0"/>
              <a:pPr/>
              <a:t>8</a:t>
            </a:fld>
            <a:endParaRPr lang="en-IE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5AF0-F34B-4B2B-A1CB-D990850B7E29}" type="slidenum">
              <a:rPr lang="en-IE" smtClean="0"/>
              <a:pPr/>
              <a:t>9</a:t>
            </a:fld>
            <a:endParaRPr lang="en-IE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5AF0-F34B-4B2B-A1CB-D990850B7E29}" type="slidenum">
              <a:rPr lang="en-IE" smtClean="0"/>
              <a:pPr/>
              <a:t>10</a:t>
            </a:fld>
            <a:endParaRPr lang="en-IE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5AF0-F34B-4B2B-A1CB-D990850B7E29}" type="slidenum">
              <a:rPr lang="en-IE" smtClean="0"/>
              <a:pPr/>
              <a:t>12</a:t>
            </a:fld>
            <a:endParaRPr lang="en-IE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5AF0-F34B-4B2B-A1CB-D990850B7E29}" type="slidenum">
              <a:rPr lang="en-IE" smtClean="0"/>
              <a:pPr/>
              <a:t>13</a:t>
            </a:fld>
            <a:endParaRPr lang="en-I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image" Target="../media/image5.png"/><Relationship Id="rId7" Type="http://schemas.openxmlformats.org/officeDocument/2006/relationships/slide" Target="slide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15.xml"/><Relationship Id="rId5" Type="http://schemas.openxmlformats.org/officeDocument/2006/relationships/image" Target="../media/image4.png"/><Relationship Id="rId10" Type="http://schemas.openxmlformats.org/officeDocument/2006/relationships/slide" Target="slide14.xml"/><Relationship Id="rId4" Type="http://schemas.openxmlformats.org/officeDocument/2006/relationships/image" Target="../media/image2.png"/><Relationship Id="rId9" Type="http://schemas.openxmlformats.org/officeDocument/2006/relationships/slide" Target="slide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3" Type="http://schemas.openxmlformats.org/officeDocument/2006/relationships/image" Target="../media/image1.png"/><Relationship Id="rId7" Type="http://schemas.openxmlformats.org/officeDocument/2006/relationships/slide" Target="slide1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10" Type="http://schemas.openxmlformats.org/officeDocument/2006/relationships/slide" Target="slide15.xml"/><Relationship Id="rId4" Type="http://schemas.openxmlformats.org/officeDocument/2006/relationships/image" Target="../media/image4.png"/><Relationship Id="rId9" Type="http://schemas.openxmlformats.org/officeDocument/2006/relationships/slide" Target="slid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image" Target="../media/image5.png"/><Relationship Id="rId7" Type="http://schemas.openxmlformats.org/officeDocument/2006/relationships/slide" Target="slide5.xml"/><Relationship Id="rId12" Type="http://schemas.openxmlformats.org/officeDocument/2006/relationships/slide" Target="slide1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slide" Target="slide14.xml"/><Relationship Id="rId5" Type="http://schemas.openxmlformats.org/officeDocument/2006/relationships/image" Target="../media/image4.png"/><Relationship Id="rId10" Type="http://schemas.openxmlformats.org/officeDocument/2006/relationships/slide" Target="slide13.xml"/><Relationship Id="rId4" Type="http://schemas.openxmlformats.org/officeDocument/2006/relationships/image" Target="../media/image2.png"/><Relationship Id="rId9" Type="http://schemas.openxmlformats.org/officeDocument/2006/relationships/slide" Target="slide1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image" Target="../media/image1.png"/><Relationship Id="rId7" Type="http://schemas.openxmlformats.org/officeDocument/2006/relationships/slide" Target="slide6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15.xml"/><Relationship Id="rId5" Type="http://schemas.openxmlformats.org/officeDocument/2006/relationships/image" Target="../media/image10.png"/><Relationship Id="rId10" Type="http://schemas.openxmlformats.org/officeDocument/2006/relationships/slide" Target="slide14.xml"/><Relationship Id="rId4" Type="http://schemas.openxmlformats.org/officeDocument/2006/relationships/image" Target="../media/image4.png"/><Relationship Id="rId9" Type="http://schemas.openxmlformats.org/officeDocument/2006/relationships/slide" Target="slide13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slide" Target="slide12.xml"/><Relationship Id="rId3" Type="http://schemas.openxmlformats.org/officeDocument/2006/relationships/image" Target="../media/image5.png"/><Relationship Id="rId7" Type="http://schemas.openxmlformats.org/officeDocument/2006/relationships/image" Target="../media/image11.png"/><Relationship Id="rId12" Type="http://schemas.openxmlformats.org/officeDocument/2006/relationships/slide" Target="slide6.xml"/><Relationship Id="rId2" Type="http://schemas.openxmlformats.org/officeDocument/2006/relationships/notesSlide" Target="../notesSlides/notesSlide18.xml"/><Relationship Id="rId16" Type="http://schemas.openxmlformats.org/officeDocument/2006/relationships/slide" Target="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slide" Target="slide5.xml"/><Relationship Id="rId5" Type="http://schemas.openxmlformats.org/officeDocument/2006/relationships/image" Target="../media/image2.png"/><Relationship Id="rId15" Type="http://schemas.openxmlformats.org/officeDocument/2006/relationships/slide" Target="slide14.xml"/><Relationship Id="rId10" Type="http://schemas.openxmlformats.org/officeDocument/2006/relationships/image" Target="../media/image13.png"/><Relationship Id="rId4" Type="http://schemas.openxmlformats.org/officeDocument/2006/relationships/image" Target="../media/image4.png"/><Relationship Id="rId9" Type="http://schemas.openxmlformats.org/officeDocument/2006/relationships/image" Target="../media/image12.png"/><Relationship Id="rId14" Type="http://schemas.openxmlformats.org/officeDocument/2006/relationships/slide" Target="slide13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15.xml"/><Relationship Id="rId3" Type="http://schemas.openxmlformats.org/officeDocument/2006/relationships/image" Target="../media/image5.png"/><Relationship Id="rId7" Type="http://schemas.openxmlformats.org/officeDocument/2006/relationships/image" Target="../media/image1.png"/><Relationship Id="rId12" Type="http://schemas.openxmlformats.org/officeDocument/2006/relationships/slide" Target="slide14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11" Type="http://schemas.openxmlformats.org/officeDocument/2006/relationships/slide" Target="slide13.xml"/><Relationship Id="rId5" Type="http://schemas.openxmlformats.org/officeDocument/2006/relationships/image" Target="../media/image2.png"/><Relationship Id="rId10" Type="http://schemas.openxmlformats.org/officeDocument/2006/relationships/slide" Target="slide12.xml"/><Relationship Id="rId4" Type="http://schemas.openxmlformats.org/officeDocument/2006/relationships/image" Target="../media/image4.png"/><Relationship Id="rId9" Type="http://schemas.openxmlformats.org/officeDocument/2006/relationships/slide" Target="slide6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15.xml"/><Relationship Id="rId3" Type="http://schemas.openxmlformats.org/officeDocument/2006/relationships/image" Target="../media/image5.png"/><Relationship Id="rId7" Type="http://schemas.openxmlformats.org/officeDocument/2006/relationships/image" Target="../media/image15.png"/><Relationship Id="rId12" Type="http://schemas.openxmlformats.org/officeDocument/2006/relationships/slide" Target="slide14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11" Type="http://schemas.openxmlformats.org/officeDocument/2006/relationships/slide" Target="slide13.xml"/><Relationship Id="rId5" Type="http://schemas.openxmlformats.org/officeDocument/2006/relationships/image" Target="../media/image3.png"/><Relationship Id="rId10" Type="http://schemas.openxmlformats.org/officeDocument/2006/relationships/slide" Target="slide12.xml"/><Relationship Id="rId4" Type="http://schemas.openxmlformats.org/officeDocument/2006/relationships/image" Target="../media/image2.png"/><Relationship Id="rId9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13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slide" Target="slide6.xml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15.xml"/><Relationship Id="rId5" Type="http://schemas.openxmlformats.org/officeDocument/2006/relationships/image" Target="../media/image3.png"/><Relationship Id="rId10" Type="http://schemas.openxmlformats.org/officeDocument/2006/relationships/slide" Target="slide14.xml"/><Relationship Id="rId4" Type="http://schemas.openxmlformats.org/officeDocument/2006/relationships/image" Target="../media/image2.png"/><Relationship Id="rId9" Type="http://schemas.openxmlformats.org/officeDocument/2006/relationships/slide" Target="slide13.xml"/><Relationship Id="rId14" Type="http://schemas.openxmlformats.org/officeDocument/2006/relationships/image" Target="../media/image12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19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Learning Outcomes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IE" sz="2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Understanding the </a:t>
            </a:r>
            <a:r>
              <a:rPr lang="en-IE" sz="2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Mean</a:t>
            </a:r>
            <a:r>
              <a:rPr lang="en-IE" sz="2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of </a:t>
            </a:r>
            <a:r>
              <a:rPr lang="en-IE" sz="2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a</a:t>
            </a:r>
            <a:r>
              <a:rPr lang="en-IE" sz="2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Distribution </a:t>
            </a:r>
            <a:r>
              <a:rPr lang="en-IE" sz="2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through Fair Share.</a:t>
            </a:r>
          </a:p>
          <a:p>
            <a:endParaRPr lang="en-IE" sz="2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r>
              <a:rPr lang="en-GB" sz="2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Engaging with </a:t>
            </a:r>
            <a:r>
              <a:rPr lang="en-GB" sz="2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V</a:t>
            </a:r>
            <a:r>
              <a:rPr lang="en-GB" sz="2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ariability</a:t>
            </a:r>
            <a:r>
              <a:rPr lang="en-GB" sz="2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in a Distribution.</a:t>
            </a:r>
          </a:p>
          <a:p>
            <a:endParaRPr lang="en-GB" sz="2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r>
              <a:rPr lang="en-GB" sz="2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Measuring Variability through counting the amount of moves needed to make a Distribution fair.</a:t>
            </a:r>
          </a:p>
          <a:p>
            <a:endParaRPr lang="en-GB" sz="2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r>
              <a:rPr lang="en-GB" sz="2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Introducing </a:t>
            </a:r>
            <a:r>
              <a:rPr lang="en-GB" sz="2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Standard Deviation </a:t>
            </a:r>
            <a:r>
              <a:rPr lang="en-GB" sz="2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as a more sophisticated way of measuring Variability. </a:t>
            </a:r>
            <a:endParaRPr lang="en-IE" sz="2600" dirty="0"/>
          </a:p>
        </p:txBody>
      </p:sp>
    </p:spTree>
    <p:extLst>
      <p:ext uri="{BB962C8B-B14F-4D97-AF65-F5344CB8AC3E}">
        <p14:creationId xmlns:p14="http://schemas.microsoft.com/office/powerpoint/2010/main" xmlns="" val="156541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47846130"/>
              </p:ext>
            </p:extLst>
          </p:nvPr>
        </p:nvGraphicFramePr>
        <p:xfrm>
          <a:off x="296235" y="1107155"/>
          <a:ext cx="8502876" cy="4896003"/>
        </p:xfrm>
        <a:graphic>
          <a:graphicData uri="http://schemas.openxmlformats.org/drawingml/2006/table">
            <a:tbl>
              <a:tblPr/>
              <a:tblGrid>
                <a:gridCol w="546876"/>
                <a:gridCol w="504000"/>
                <a:gridCol w="504000"/>
                <a:gridCol w="504000"/>
                <a:gridCol w="504000"/>
                <a:gridCol w="504000"/>
                <a:gridCol w="504000"/>
                <a:gridCol w="504000"/>
                <a:gridCol w="504000"/>
                <a:gridCol w="504000"/>
                <a:gridCol w="684000"/>
                <a:gridCol w="684000"/>
                <a:gridCol w="684000"/>
                <a:gridCol w="684000"/>
                <a:gridCol w="684000"/>
              </a:tblGrid>
              <a:tr h="699429">
                <a:tc>
                  <a:txBody>
                    <a:bodyPr/>
                    <a:lstStyle/>
                    <a:p>
                      <a:pPr algn="ctr" fontAlgn="ctr"/>
                      <a:endParaRPr lang="en-IE" sz="1800" b="1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1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2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3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4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5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6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7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8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9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200" b="1" i="1" dirty="0" smtClean="0">
                          <a:latin typeface="Century Gothic" pitchFamily="34" charset="0"/>
                        </a:rPr>
                        <a:t>Ranking</a:t>
                      </a:r>
                      <a:endParaRPr lang="en-IE" sz="1200" b="1" i="1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1" i="1" u="none" strike="noStrike" dirty="0" smtClean="0">
                          <a:latin typeface="Century Gothic" pitchFamily="34" charset="0"/>
                        </a:rPr>
                        <a:t>Median </a:t>
                      </a:r>
                      <a:endParaRPr lang="en-IE" sz="12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1" i="1" u="none" strike="noStrike" dirty="0" smtClean="0">
                          <a:latin typeface="Century Gothic" pitchFamily="34" charset="0"/>
                        </a:rPr>
                        <a:t>Moves</a:t>
                      </a:r>
                      <a:endParaRPr lang="en-IE" sz="12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1" i="1" u="none" strike="noStrike" dirty="0" smtClean="0">
                          <a:latin typeface="Century Gothic" pitchFamily="34" charset="0"/>
                        </a:rPr>
                        <a:t>Mean</a:t>
                      </a:r>
                      <a:endParaRPr lang="en-IE" sz="12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12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>
                          <a:latin typeface="Century Gothic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>
                          <a:latin typeface="Century Gothic" pitchFamily="34" charset="0"/>
                        </a:rPr>
                        <a:t>B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>
                          <a:latin typeface="Century Gothic" pitchFamily="34" charset="0"/>
                        </a:rPr>
                        <a:t>C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>
                          <a:latin typeface="Century Gothic" pitchFamily="34" charset="0"/>
                        </a:rPr>
                        <a:t>D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>
                          <a:latin typeface="Century Gothic" pitchFamily="34" charset="0"/>
                        </a:rPr>
                        <a:t>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F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8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1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7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7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4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1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3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7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7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563130" y="365668"/>
            <a:ext cx="88094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Which one looks like the most </a:t>
            </a:r>
            <a:r>
              <a:rPr lang="en-GB" sz="2800" b="1" i="1" u="sng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fair</a:t>
            </a:r>
            <a:r>
              <a:rPr lang="en-GB" sz="28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distribution?</a:t>
            </a:r>
            <a:endParaRPr lang="en-IE" sz="2800" dirty="0" smtClean="0">
              <a:solidFill>
                <a:srgbClr val="990033"/>
              </a:solidFill>
              <a:latin typeface="Century Gothic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6712" y="6152445"/>
            <a:ext cx="2562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latin typeface="Century Gothic" pitchFamily="34" charset="0"/>
              </a:rPr>
              <a:t>Each row totals 45</a:t>
            </a:r>
            <a:endParaRPr lang="en-IE" i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336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81400" y="620800"/>
            <a:ext cx="1767465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40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Set </a:t>
            </a:r>
            <a:r>
              <a:rPr lang="en-GB" sz="4000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A </a:t>
            </a:r>
            <a:endParaRPr lang="en-IE" dirty="0"/>
          </a:p>
        </p:txBody>
      </p:sp>
      <p:grpSp>
        <p:nvGrpSpPr>
          <p:cNvPr id="22" name="Group 21"/>
          <p:cNvGrpSpPr/>
          <p:nvPr/>
        </p:nvGrpSpPr>
        <p:grpSpPr>
          <a:xfrm>
            <a:off x="258330" y="76200"/>
            <a:ext cx="8809470" cy="6124754"/>
            <a:chOff x="258330" y="76200"/>
            <a:chExt cx="8809470" cy="6124754"/>
          </a:xfrm>
        </p:grpSpPr>
        <p:sp>
          <p:nvSpPr>
            <p:cNvPr id="2" name="Rectangle 1"/>
            <p:cNvSpPr/>
            <p:nvPr/>
          </p:nvSpPr>
          <p:spPr>
            <a:xfrm>
              <a:off x="258330" y="76200"/>
              <a:ext cx="8809470" cy="61247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GB" sz="32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endParaRPr>
            </a:p>
            <a:p>
              <a:r>
                <a:rPr lang="en-GB" sz="3200" b="1" i="1" dirty="0" smtClean="0">
                  <a:solidFill>
                    <a:srgbClr val="99003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itchFamily="34" charset="0"/>
                </a:rPr>
                <a:t>                               </a:t>
              </a:r>
              <a:endParaRPr lang="en-GB" sz="4000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endParaRPr>
            </a:p>
            <a:p>
              <a:endParaRPr lang="en-GB" sz="3200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endParaRPr>
            </a:p>
            <a:p>
              <a:endParaRPr lang="en-GB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endParaRPr>
            </a:p>
            <a:p>
              <a:r>
                <a:rPr lang="en-GB" sz="3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itchFamily="34" charset="0"/>
                </a:rPr>
                <a:t>With your </a:t>
              </a:r>
              <a:r>
                <a:rPr lang="en-GB" sz="3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itchFamily="34" charset="0"/>
                </a:rPr>
                <a:t>unifix</a:t>
              </a:r>
              <a:r>
                <a:rPr lang="en-GB" sz="3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itchFamily="34" charset="0"/>
                </a:rPr>
                <a:t> cubes find ……</a:t>
              </a:r>
            </a:p>
            <a:p>
              <a:endParaRPr lang="en-GB" sz="28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endParaRPr>
            </a:p>
            <a:p>
              <a:endParaRPr lang="en-GB" sz="2800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endParaRPr>
            </a:p>
            <a:p>
              <a:pPr marL="457200" indent="-457200">
                <a:buFont typeface="Arial" pitchFamily="34" charset="0"/>
                <a:buChar char="•"/>
              </a:pPr>
              <a:r>
                <a:rPr lang="en-GB" sz="24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itchFamily="34" charset="0"/>
                </a:rPr>
                <a:t>The </a:t>
              </a:r>
              <a:r>
                <a:rPr lang="en-GB" sz="2400" b="1" i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itchFamily="34" charset="0"/>
                </a:rPr>
                <a:t>Mean/Fair </a:t>
              </a:r>
              <a:r>
                <a:rPr lang="en-GB" sz="2400" b="1" i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itchFamily="34" charset="0"/>
                </a:rPr>
                <a:t>S</a:t>
              </a:r>
              <a:r>
                <a:rPr lang="en-GB" sz="2400" b="1" i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itchFamily="34" charset="0"/>
                </a:rPr>
                <a:t>hare </a:t>
              </a:r>
              <a:r>
                <a:rPr lang="en-GB" sz="24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itchFamily="34" charset="0"/>
                </a:rPr>
                <a:t>of the Distribution.</a:t>
              </a:r>
            </a:p>
            <a:p>
              <a:pPr marL="457200" indent="-457200">
                <a:buFont typeface="Arial" pitchFamily="34" charset="0"/>
                <a:buChar char="•"/>
              </a:pPr>
              <a:endParaRPr lang="en-GB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endParaRPr>
            </a:p>
            <a:p>
              <a:pPr marL="457200" indent="-457200">
                <a:buFont typeface="Arial" pitchFamily="34" charset="0"/>
                <a:buChar char="•"/>
              </a:pPr>
              <a:endParaRPr lang="en-GB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endParaRPr>
            </a:p>
            <a:p>
              <a:pPr marL="457200" indent="-457200">
                <a:buFont typeface="Arial" pitchFamily="34" charset="0"/>
                <a:buChar char="•"/>
              </a:pPr>
              <a:r>
                <a:rPr lang="en-GB" sz="24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itchFamily="34" charset="0"/>
                </a:rPr>
                <a:t>Find how many </a:t>
              </a:r>
              <a:r>
                <a:rPr lang="en-GB" sz="2400" b="1" i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itchFamily="34" charset="0"/>
                </a:rPr>
                <a:t>Moves</a:t>
              </a:r>
              <a:r>
                <a:rPr lang="en-GB" sz="24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itchFamily="34" charset="0"/>
                </a:rPr>
                <a:t> it takes to make set A fair.</a:t>
              </a:r>
            </a:p>
            <a:p>
              <a:pPr marL="457200" indent="-457200">
                <a:buFont typeface="Arial" pitchFamily="34" charset="0"/>
                <a:buChar char="•"/>
              </a:pPr>
              <a:endParaRPr lang="en-GB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endParaRPr>
            </a:p>
            <a:p>
              <a:pPr marL="457200" indent="-457200">
                <a:buFont typeface="Arial" pitchFamily="34" charset="0"/>
                <a:buChar char="•"/>
              </a:pPr>
              <a:endParaRPr lang="en-GB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endParaRPr>
            </a:p>
            <a:p>
              <a:pPr marL="457200" indent="-457200">
                <a:buFont typeface="Arial" pitchFamily="34" charset="0"/>
                <a:buChar char="•"/>
              </a:pPr>
              <a:r>
                <a:rPr lang="en-GB" sz="24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itchFamily="34" charset="0"/>
                </a:rPr>
                <a:t>Find the </a:t>
              </a:r>
              <a:r>
                <a:rPr lang="en-GB" sz="2400" b="1" i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itchFamily="34" charset="0"/>
                </a:rPr>
                <a:t>Median</a:t>
              </a:r>
              <a:r>
                <a:rPr lang="en-GB" sz="24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itchFamily="34" charset="0"/>
                </a:rPr>
                <a:t> of the Distribution.</a:t>
              </a:r>
              <a:endParaRPr lang="en-IE" sz="2400" dirty="0" smtClean="0">
                <a:latin typeface="Century Gothic" pitchFamily="34" charset="0"/>
              </a:endParaRPr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6934200" y="1739708"/>
              <a:ext cx="422766" cy="1470981"/>
              <a:chOff x="3229503" y="2022916"/>
              <a:chExt cx="640312" cy="2363969"/>
            </a:xfrm>
          </p:grpSpPr>
          <p:grpSp>
            <p:nvGrpSpPr>
              <p:cNvPr id="5" name="Group 56"/>
              <p:cNvGrpSpPr/>
              <p:nvPr/>
            </p:nvGrpSpPr>
            <p:grpSpPr>
              <a:xfrm>
                <a:off x="3229507" y="2556332"/>
                <a:ext cx="640308" cy="1830550"/>
                <a:chOff x="4145834" y="4461656"/>
                <a:chExt cx="847725" cy="2079171"/>
              </a:xfrm>
            </p:grpSpPr>
            <p:pic>
              <p:nvPicPr>
                <p:cNvPr id="7" name="Picture 6" descr="Red.png"/>
                <p:cNvPicPr>
                  <a:picLocks noChangeAspect="1"/>
                </p:cNvPicPr>
                <p:nvPr/>
              </p:nvPicPr>
              <p:blipFill>
                <a:blip r:embed="rId2" cstate="print"/>
                <a:stretch>
                  <a:fillRect/>
                </a:stretch>
              </p:blipFill>
              <p:spPr>
                <a:xfrm>
                  <a:off x="4145834" y="5626427"/>
                  <a:ext cx="847725" cy="914400"/>
                </a:xfrm>
                <a:prstGeom prst="rect">
                  <a:avLst/>
                </a:prstGeom>
              </p:spPr>
            </p:pic>
            <p:pic>
              <p:nvPicPr>
                <p:cNvPr id="8" name="Picture 7" descr="Red.png"/>
                <p:cNvPicPr>
                  <a:picLocks noChangeAspect="1"/>
                </p:cNvPicPr>
                <p:nvPr/>
              </p:nvPicPr>
              <p:blipFill>
                <a:blip r:embed="rId2" cstate="print"/>
                <a:stretch>
                  <a:fillRect/>
                </a:stretch>
              </p:blipFill>
              <p:spPr>
                <a:xfrm>
                  <a:off x="4145834" y="5016827"/>
                  <a:ext cx="847725" cy="914400"/>
                </a:xfrm>
                <a:prstGeom prst="rect">
                  <a:avLst/>
                </a:prstGeom>
              </p:spPr>
            </p:pic>
            <p:pic>
              <p:nvPicPr>
                <p:cNvPr id="9" name="Picture 8" descr="Red.png"/>
                <p:cNvPicPr>
                  <a:picLocks noChangeAspect="1"/>
                </p:cNvPicPr>
                <p:nvPr/>
              </p:nvPicPr>
              <p:blipFill>
                <a:blip r:embed="rId2" cstate="print"/>
                <a:stretch>
                  <a:fillRect/>
                </a:stretch>
              </p:blipFill>
              <p:spPr>
                <a:xfrm>
                  <a:off x="4145834" y="4461656"/>
                  <a:ext cx="847725" cy="914400"/>
                </a:xfrm>
                <a:prstGeom prst="rect">
                  <a:avLst/>
                </a:prstGeom>
              </p:spPr>
            </p:pic>
          </p:grpSp>
          <p:pic>
            <p:nvPicPr>
              <p:cNvPr id="6" name="Picture 5" descr="Red.pn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3229503" y="2022916"/>
                <a:ext cx="640308" cy="805059"/>
              </a:xfrm>
              <a:prstGeom prst="rect">
                <a:avLst/>
              </a:prstGeom>
            </p:spPr>
          </p:pic>
        </p:grpSp>
        <p:grpSp>
          <p:nvGrpSpPr>
            <p:cNvPr id="10" name="Group 9"/>
            <p:cNvGrpSpPr/>
            <p:nvPr/>
          </p:nvGrpSpPr>
          <p:grpSpPr>
            <a:xfrm>
              <a:off x="7369738" y="1908738"/>
              <a:ext cx="422766" cy="1470981"/>
              <a:chOff x="3229503" y="2022916"/>
              <a:chExt cx="640312" cy="2363969"/>
            </a:xfrm>
          </p:grpSpPr>
          <p:grpSp>
            <p:nvGrpSpPr>
              <p:cNvPr id="11" name="Group 56"/>
              <p:cNvGrpSpPr/>
              <p:nvPr/>
            </p:nvGrpSpPr>
            <p:grpSpPr>
              <a:xfrm>
                <a:off x="3229507" y="2556332"/>
                <a:ext cx="640308" cy="1830550"/>
                <a:chOff x="4145834" y="4461656"/>
                <a:chExt cx="847725" cy="2079171"/>
              </a:xfrm>
            </p:grpSpPr>
            <p:pic>
              <p:nvPicPr>
                <p:cNvPr id="13" name="Picture 12" descr="Red.png"/>
                <p:cNvPicPr>
                  <a:picLocks noChangeAspect="1"/>
                </p:cNvPicPr>
                <p:nvPr/>
              </p:nvPicPr>
              <p:blipFill>
                <a:blip r:embed="rId2" cstate="print"/>
                <a:stretch>
                  <a:fillRect/>
                </a:stretch>
              </p:blipFill>
              <p:spPr>
                <a:xfrm>
                  <a:off x="4145834" y="5626427"/>
                  <a:ext cx="847725" cy="914400"/>
                </a:xfrm>
                <a:prstGeom prst="rect">
                  <a:avLst/>
                </a:prstGeom>
              </p:spPr>
            </p:pic>
            <p:pic>
              <p:nvPicPr>
                <p:cNvPr id="14" name="Picture 13" descr="Red.png"/>
                <p:cNvPicPr>
                  <a:picLocks noChangeAspect="1"/>
                </p:cNvPicPr>
                <p:nvPr/>
              </p:nvPicPr>
              <p:blipFill>
                <a:blip r:embed="rId2" cstate="print"/>
                <a:stretch>
                  <a:fillRect/>
                </a:stretch>
              </p:blipFill>
              <p:spPr>
                <a:xfrm>
                  <a:off x="4145834" y="5016827"/>
                  <a:ext cx="847725" cy="914400"/>
                </a:xfrm>
                <a:prstGeom prst="rect">
                  <a:avLst/>
                </a:prstGeom>
              </p:spPr>
            </p:pic>
            <p:pic>
              <p:nvPicPr>
                <p:cNvPr id="15" name="Picture 14" descr="Red.png"/>
                <p:cNvPicPr>
                  <a:picLocks noChangeAspect="1"/>
                </p:cNvPicPr>
                <p:nvPr/>
              </p:nvPicPr>
              <p:blipFill>
                <a:blip r:embed="rId2" cstate="print"/>
                <a:stretch>
                  <a:fillRect/>
                </a:stretch>
              </p:blipFill>
              <p:spPr>
                <a:xfrm>
                  <a:off x="4145834" y="4461656"/>
                  <a:ext cx="847725" cy="914400"/>
                </a:xfrm>
                <a:prstGeom prst="rect">
                  <a:avLst/>
                </a:prstGeom>
              </p:spPr>
            </p:pic>
          </p:grpSp>
          <p:pic>
            <p:nvPicPr>
              <p:cNvPr id="12" name="Picture 11" descr="Red.pn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3229503" y="2022916"/>
                <a:ext cx="640308" cy="805059"/>
              </a:xfrm>
              <a:prstGeom prst="rect">
                <a:avLst/>
              </a:prstGeom>
            </p:spPr>
          </p:pic>
        </p:grpSp>
        <p:grpSp>
          <p:nvGrpSpPr>
            <p:cNvPr id="16" name="Group 15"/>
            <p:cNvGrpSpPr/>
            <p:nvPr/>
          </p:nvGrpSpPr>
          <p:grpSpPr>
            <a:xfrm>
              <a:off x="7827137" y="1739708"/>
              <a:ext cx="422766" cy="1470981"/>
              <a:chOff x="3229503" y="2022916"/>
              <a:chExt cx="640312" cy="2363969"/>
            </a:xfrm>
          </p:grpSpPr>
          <p:grpSp>
            <p:nvGrpSpPr>
              <p:cNvPr id="17" name="Group 56"/>
              <p:cNvGrpSpPr/>
              <p:nvPr/>
            </p:nvGrpSpPr>
            <p:grpSpPr>
              <a:xfrm>
                <a:off x="3229507" y="2556332"/>
                <a:ext cx="640308" cy="1830550"/>
                <a:chOff x="4145834" y="4461656"/>
                <a:chExt cx="847725" cy="2079171"/>
              </a:xfrm>
            </p:grpSpPr>
            <p:pic>
              <p:nvPicPr>
                <p:cNvPr id="19" name="Picture 18" descr="Red.png"/>
                <p:cNvPicPr>
                  <a:picLocks noChangeAspect="1"/>
                </p:cNvPicPr>
                <p:nvPr/>
              </p:nvPicPr>
              <p:blipFill>
                <a:blip r:embed="rId2" cstate="print"/>
                <a:stretch>
                  <a:fillRect/>
                </a:stretch>
              </p:blipFill>
              <p:spPr>
                <a:xfrm>
                  <a:off x="4145834" y="5626427"/>
                  <a:ext cx="847725" cy="914400"/>
                </a:xfrm>
                <a:prstGeom prst="rect">
                  <a:avLst/>
                </a:prstGeom>
              </p:spPr>
            </p:pic>
            <p:pic>
              <p:nvPicPr>
                <p:cNvPr id="20" name="Picture 19" descr="Red.png"/>
                <p:cNvPicPr>
                  <a:picLocks noChangeAspect="1"/>
                </p:cNvPicPr>
                <p:nvPr/>
              </p:nvPicPr>
              <p:blipFill>
                <a:blip r:embed="rId2" cstate="print"/>
                <a:stretch>
                  <a:fillRect/>
                </a:stretch>
              </p:blipFill>
              <p:spPr>
                <a:xfrm>
                  <a:off x="4145834" y="5016827"/>
                  <a:ext cx="847725" cy="914400"/>
                </a:xfrm>
                <a:prstGeom prst="rect">
                  <a:avLst/>
                </a:prstGeom>
              </p:spPr>
            </p:pic>
            <p:pic>
              <p:nvPicPr>
                <p:cNvPr id="21" name="Picture 20" descr="Red.png"/>
                <p:cNvPicPr>
                  <a:picLocks noChangeAspect="1"/>
                </p:cNvPicPr>
                <p:nvPr/>
              </p:nvPicPr>
              <p:blipFill>
                <a:blip r:embed="rId2" cstate="print"/>
                <a:stretch>
                  <a:fillRect/>
                </a:stretch>
              </p:blipFill>
              <p:spPr>
                <a:xfrm>
                  <a:off x="4145834" y="4461656"/>
                  <a:ext cx="847725" cy="914400"/>
                </a:xfrm>
                <a:prstGeom prst="rect">
                  <a:avLst/>
                </a:prstGeom>
              </p:spPr>
            </p:pic>
          </p:grpSp>
          <p:pic>
            <p:nvPicPr>
              <p:cNvPr id="18" name="Picture 17" descr="Red.pn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3229503" y="2022916"/>
                <a:ext cx="640308" cy="805059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xmlns="" val="2645216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98634" y="805459"/>
            <a:ext cx="422766" cy="2073312"/>
            <a:chOff x="5967195" y="1054926"/>
            <a:chExt cx="640312" cy="3331958"/>
          </a:xfrm>
        </p:grpSpPr>
        <p:grpSp>
          <p:nvGrpSpPr>
            <p:cNvPr id="3" name="Group 59"/>
            <p:cNvGrpSpPr/>
            <p:nvPr/>
          </p:nvGrpSpPr>
          <p:grpSpPr>
            <a:xfrm>
              <a:off x="5967199" y="1588347"/>
              <a:ext cx="640308" cy="2798539"/>
              <a:chOff x="7701068" y="3337045"/>
              <a:chExt cx="847725" cy="3178629"/>
            </a:xfrm>
          </p:grpSpPr>
          <p:pic>
            <p:nvPicPr>
              <p:cNvPr id="5" name="Picture 4" descr="Yellow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7701068" y="5601274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6" name="Picture 5" descr="Yellow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7701068" y="5013445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7" name="Picture 6" descr="Yellow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7701068" y="4447388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8" name="Picture 7" descr="Yellow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7701068" y="3903102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9" name="Picture 8" descr="Yellow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7701068" y="3337045"/>
                <a:ext cx="847725" cy="914400"/>
              </a:xfrm>
              <a:prstGeom prst="rect">
                <a:avLst/>
              </a:prstGeom>
            </p:spPr>
          </p:pic>
        </p:grpSp>
        <p:pic>
          <p:nvPicPr>
            <p:cNvPr id="4" name="Picture 3" descr="Yellow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967195" y="1054926"/>
              <a:ext cx="640308" cy="805059"/>
            </a:xfrm>
            <a:prstGeom prst="rect">
              <a:avLst/>
            </a:prstGeom>
          </p:spPr>
        </p:pic>
      </p:grpSp>
      <p:grpSp>
        <p:nvGrpSpPr>
          <p:cNvPr id="10" name="Group 9"/>
          <p:cNvGrpSpPr/>
          <p:nvPr/>
        </p:nvGrpSpPr>
        <p:grpSpPr>
          <a:xfrm>
            <a:off x="3607827" y="1407790"/>
            <a:ext cx="422766" cy="1470981"/>
            <a:chOff x="3229503" y="2022916"/>
            <a:chExt cx="640312" cy="2363969"/>
          </a:xfrm>
        </p:grpSpPr>
        <p:grpSp>
          <p:nvGrpSpPr>
            <p:cNvPr id="11" name="Group 56"/>
            <p:cNvGrpSpPr/>
            <p:nvPr/>
          </p:nvGrpSpPr>
          <p:grpSpPr>
            <a:xfrm>
              <a:off x="3229507" y="2556332"/>
              <a:ext cx="640308" cy="1830550"/>
              <a:chOff x="4145834" y="4461656"/>
              <a:chExt cx="847725" cy="2079171"/>
            </a:xfrm>
          </p:grpSpPr>
          <p:pic>
            <p:nvPicPr>
              <p:cNvPr id="13" name="Picture 12" descr="Red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4145834" y="5626427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14" name="Picture 13" descr="Red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4145834" y="5016827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15" name="Picture 14" descr="Red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4145834" y="4461656"/>
                <a:ext cx="847725" cy="914400"/>
              </a:xfrm>
              <a:prstGeom prst="rect">
                <a:avLst/>
              </a:prstGeom>
            </p:spPr>
          </p:pic>
        </p:grpSp>
        <p:pic>
          <p:nvPicPr>
            <p:cNvPr id="12" name="Picture 11" descr="Red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29503" y="2022916"/>
              <a:ext cx="640308" cy="805059"/>
            </a:xfrm>
            <a:prstGeom prst="rect">
              <a:avLst/>
            </a:prstGeom>
          </p:spPr>
        </p:pic>
      </p:grpSp>
      <p:grpSp>
        <p:nvGrpSpPr>
          <p:cNvPr id="16" name="Group 57"/>
          <p:cNvGrpSpPr/>
          <p:nvPr/>
        </p:nvGrpSpPr>
        <p:grpSpPr>
          <a:xfrm>
            <a:off x="2268367" y="1167197"/>
            <a:ext cx="422763" cy="1711574"/>
            <a:chOff x="5343060" y="3372138"/>
            <a:chExt cx="847725" cy="3124199"/>
          </a:xfrm>
        </p:grpSpPr>
        <p:pic>
          <p:nvPicPr>
            <p:cNvPr id="24" name="Picture 23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5581937"/>
              <a:ext cx="847725" cy="914400"/>
            </a:xfrm>
            <a:prstGeom prst="rect">
              <a:avLst/>
            </a:prstGeom>
          </p:spPr>
        </p:pic>
        <p:pic>
          <p:nvPicPr>
            <p:cNvPr id="25" name="Picture 24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5026766"/>
              <a:ext cx="847725" cy="914400"/>
            </a:xfrm>
            <a:prstGeom prst="rect">
              <a:avLst/>
            </a:prstGeom>
          </p:spPr>
        </p:pic>
        <p:pic>
          <p:nvPicPr>
            <p:cNvPr id="26" name="Picture 25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4471595"/>
              <a:ext cx="847725" cy="914400"/>
            </a:xfrm>
            <a:prstGeom prst="rect">
              <a:avLst/>
            </a:prstGeom>
          </p:spPr>
        </p:pic>
        <p:pic>
          <p:nvPicPr>
            <p:cNvPr id="27" name="Picture 26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3927309"/>
              <a:ext cx="847725" cy="914400"/>
            </a:xfrm>
            <a:prstGeom prst="rect">
              <a:avLst/>
            </a:prstGeom>
          </p:spPr>
        </p:pic>
        <p:pic>
          <p:nvPicPr>
            <p:cNvPr id="28" name="Picture 27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3372138"/>
              <a:ext cx="847725" cy="914400"/>
            </a:xfrm>
            <a:prstGeom prst="rect">
              <a:avLst/>
            </a:prstGeom>
          </p:spPr>
        </p:pic>
      </p:grpSp>
      <p:grpSp>
        <p:nvGrpSpPr>
          <p:cNvPr id="17" name="Group 57"/>
          <p:cNvGrpSpPr/>
          <p:nvPr/>
        </p:nvGrpSpPr>
        <p:grpSpPr>
          <a:xfrm>
            <a:off x="2938097" y="1167197"/>
            <a:ext cx="422763" cy="1711574"/>
            <a:chOff x="5343060" y="3372138"/>
            <a:chExt cx="847725" cy="3124199"/>
          </a:xfrm>
        </p:grpSpPr>
        <p:pic>
          <p:nvPicPr>
            <p:cNvPr id="61" name="Picture 60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5581937"/>
              <a:ext cx="847725" cy="914400"/>
            </a:xfrm>
            <a:prstGeom prst="rect">
              <a:avLst/>
            </a:prstGeom>
          </p:spPr>
        </p:pic>
        <p:pic>
          <p:nvPicPr>
            <p:cNvPr id="62" name="Picture 61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5026766"/>
              <a:ext cx="847725" cy="914400"/>
            </a:xfrm>
            <a:prstGeom prst="rect">
              <a:avLst/>
            </a:prstGeom>
          </p:spPr>
        </p:pic>
        <p:pic>
          <p:nvPicPr>
            <p:cNvPr id="63" name="Picture 62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4471595"/>
              <a:ext cx="847725" cy="914400"/>
            </a:xfrm>
            <a:prstGeom prst="rect">
              <a:avLst/>
            </a:prstGeom>
          </p:spPr>
        </p:pic>
        <p:pic>
          <p:nvPicPr>
            <p:cNvPr id="64" name="Picture 63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3927309"/>
              <a:ext cx="847725" cy="914400"/>
            </a:xfrm>
            <a:prstGeom prst="rect">
              <a:avLst/>
            </a:prstGeom>
          </p:spPr>
        </p:pic>
        <p:pic>
          <p:nvPicPr>
            <p:cNvPr id="65" name="Picture 64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3372138"/>
              <a:ext cx="847725" cy="914400"/>
            </a:xfrm>
            <a:prstGeom prst="rect">
              <a:avLst/>
            </a:prstGeom>
          </p:spPr>
        </p:pic>
      </p:grpSp>
      <p:grpSp>
        <p:nvGrpSpPr>
          <p:cNvPr id="18" name="Group 57"/>
          <p:cNvGrpSpPr/>
          <p:nvPr/>
        </p:nvGrpSpPr>
        <p:grpSpPr>
          <a:xfrm>
            <a:off x="6286753" y="1167197"/>
            <a:ext cx="422763" cy="1711574"/>
            <a:chOff x="5343060" y="3372138"/>
            <a:chExt cx="847725" cy="3124199"/>
          </a:xfrm>
        </p:grpSpPr>
        <p:pic>
          <p:nvPicPr>
            <p:cNvPr id="73" name="Picture 72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5581937"/>
              <a:ext cx="847725" cy="914400"/>
            </a:xfrm>
            <a:prstGeom prst="rect">
              <a:avLst/>
            </a:prstGeom>
          </p:spPr>
        </p:pic>
        <p:pic>
          <p:nvPicPr>
            <p:cNvPr id="74" name="Picture 73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5026766"/>
              <a:ext cx="847725" cy="914400"/>
            </a:xfrm>
            <a:prstGeom prst="rect">
              <a:avLst/>
            </a:prstGeom>
          </p:spPr>
        </p:pic>
        <p:pic>
          <p:nvPicPr>
            <p:cNvPr id="75" name="Picture 74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4471595"/>
              <a:ext cx="847725" cy="914400"/>
            </a:xfrm>
            <a:prstGeom prst="rect">
              <a:avLst/>
            </a:prstGeom>
          </p:spPr>
        </p:pic>
        <p:pic>
          <p:nvPicPr>
            <p:cNvPr id="76" name="Picture 75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3927309"/>
              <a:ext cx="847725" cy="914400"/>
            </a:xfrm>
            <a:prstGeom prst="rect">
              <a:avLst/>
            </a:prstGeom>
          </p:spPr>
        </p:pic>
        <p:pic>
          <p:nvPicPr>
            <p:cNvPr id="77" name="Picture 76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3372138"/>
              <a:ext cx="847725" cy="914400"/>
            </a:xfrm>
            <a:prstGeom prst="rect">
              <a:avLst/>
            </a:prstGeom>
          </p:spPr>
        </p:pic>
      </p:grpSp>
      <p:grpSp>
        <p:nvGrpSpPr>
          <p:cNvPr id="19" name="Group 57"/>
          <p:cNvGrpSpPr/>
          <p:nvPr/>
        </p:nvGrpSpPr>
        <p:grpSpPr>
          <a:xfrm>
            <a:off x="4947290" y="1167197"/>
            <a:ext cx="422763" cy="1711574"/>
            <a:chOff x="5343060" y="3372138"/>
            <a:chExt cx="847725" cy="3124199"/>
          </a:xfrm>
        </p:grpSpPr>
        <p:pic>
          <p:nvPicPr>
            <p:cNvPr id="79" name="Picture 78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5581937"/>
              <a:ext cx="847725" cy="914400"/>
            </a:xfrm>
            <a:prstGeom prst="rect">
              <a:avLst/>
            </a:prstGeom>
          </p:spPr>
        </p:pic>
        <p:pic>
          <p:nvPicPr>
            <p:cNvPr id="80" name="Picture 79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5026766"/>
              <a:ext cx="847725" cy="914400"/>
            </a:xfrm>
            <a:prstGeom prst="rect">
              <a:avLst/>
            </a:prstGeom>
          </p:spPr>
        </p:pic>
        <p:pic>
          <p:nvPicPr>
            <p:cNvPr id="81" name="Picture 80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4471595"/>
              <a:ext cx="847725" cy="914400"/>
            </a:xfrm>
            <a:prstGeom prst="rect">
              <a:avLst/>
            </a:prstGeom>
          </p:spPr>
        </p:pic>
        <p:pic>
          <p:nvPicPr>
            <p:cNvPr id="86" name="Picture 85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3927309"/>
              <a:ext cx="847725" cy="914400"/>
            </a:xfrm>
            <a:prstGeom prst="rect">
              <a:avLst/>
            </a:prstGeom>
          </p:spPr>
        </p:pic>
        <p:pic>
          <p:nvPicPr>
            <p:cNvPr id="87" name="Picture 86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3372138"/>
              <a:ext cx="847725" cy="914400"/>
            </a:xfrm>
            <a:prstGeom prst="rect">
              <a:avLst/>
            </a:prstGeom>
          </p:spPr>
        </p:pic>
      </p:grpSp>
      <p:grpSp>
        <p:nvGrpSpPr>
          <p:cNvPr id="20" name="Group 87"/>
          <p:cNvGrpSpPr/>
          <p:nvPr/>
        </p:nvGrpSpPr>
        <p:grpSpPr>
          <a:xfrm>
            <a:off x="5617020" y="805459"/>
            <a:ext cx="422766" cy="2073312"/>
            <a:chOff x="5967195" y="1054926"/>
            <a:chExt cx="640312" cy="3331958"/>
          </a:xfrm>
        </p:grpSpPr>
        <p:grpSp>
          <p:nvGrpSpPr>
            <p:cNvPr id="21" name="Group 59"/>
            <p:cNvGrpSpPr/>
            <p:nvPr/>
          </p:nvGrpSpPr>
          <p:grpSpPr>
            <a:xfrm>
              <a:off x="5967199" y="1588349"/>
              <a:ext cx="640308" cy="2798539"/>
              <a:chOff x="7701068" y="3337045"/>
              <a:chExt cx="847725" cy="3178629"/>
            </a:xfrm>
          </p:grpSpPr>
          <p:pic>
            <p:nvPicPr>
              <p:cNvPr id="91" name="Picture 90" descr="Yellow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7701068" y="5601274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92" name="Picture 91" descr="Yellow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7701068" y="5013445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93" name="Picture 92" descr="Yellow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7701068" y="4447388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94" name="Picture 93" descr="Yellow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7701068" y="3903102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95" name="Picture 94" descr="Yellow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7701068" y="3337045"/>
                <a:ext cx="847725" cy="914400"/>
              </a:xfrm>
              <a:prstGeom prst="rect">
                <a:avLst/>
              </a:prstGeom>
            </p:spPr>
          </p:pic>
        </p:grpSp>
        <p:pic>
          <p:nvPicPr>
            <p:cNvPr id="90" name="Picture 89" descr="Yellow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967195" y="1054926"/>
              <a:ext cx="640308" cy="805059"/>
            </a:xfrm>
            <a:prstGeom prst="rect">
              <a:avLst/>
            </a:prstGeom>
          </p:spPr>
        </p:pic>
      </p:grpSp>
      <p:grpSp>
        <p:nvGrpSpPr>
          <p:cNvPr id="22" name="Group 57"/>
          <p:cNvGrpSpPr/>
          <p:nvPr/>
        </p:nvGrpSpPr>
        <p:grpSpPr>
          <a:xfrm>
            <a:off x="4277560" y="1167197"/>
            <a:ext cx="422763" cy="1711574"/>
            <a:chOff x="5343060" y="3372138"/>
            <a:chExt cx="847725" cy="3124199"/>
          </a:xfrm>
        </p:grpSpPr>
        <p:pic>
          <p:nvPicPr>
            <p:cNvPr id="97" name="Picture 96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5581937"/>
              <a:ext cx="847725" cy="914400"/>
            </a:xfrm>
            <a:prstGeom prst="rect">
              <a:avLst/>
            </a:prstGeom>
          </p:spPr>
        </p:pic>
        <p:pic>
          <p:nvPicPr>
            <p:cNvPr id="98" name="Picture 97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5026766"/>
              <a:ext cx="847725" cy="914400"/>
            </a:xfrm>
            <a:prstGeom prst="rect">
              <a:avLst/>
            </a:prstGeom>
          </p:spPr>
        </p:pic>
        <p:pic>
          <p:nvPicPr>
            <p:cNvPr id="99" name="Picture 98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4471595"/>
              <a:ext cx="847725" cy="914400"/>
            </a:xfrm>
            <a:prstGeom prst="rect">
              <a:avLst/>
            </a:prstGeom>
          </p:spPr>
        </p:pic>
        <p:pic>
          <p:nvPicPr>
            <p:cNvPr id="100" name="Picture 99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3927309"/>
              <a:ext cx="847725" cy="914400"/>
            </a:xfrm>
            <a:prstGeom prst="rect">
              <a:avLst/>
            </a:prstGeom>
          </p:spPr>
        </p:pic>
        <p:pic>
          <p:nvPicPr>
            <p:cNvPr id="101" name="Picture 100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3372138"/>
              <a:ext cx="847725" cy="914400"/>
            </a:xfrm>
            <a:prstGeom prst="rect">
              <a:avLst/>
            </a:prstGeom>
          </p:spPr>
        </p:pic>
      </p:grpSp>
      <p:grpSp>
        <p:nvGrpSpPr>
          <p:cNvPr id="23" name="Group 113"/>
          <p:cNvGrpSpPr/>
          <p:nvPr/>
        </p:nvGrpSpPr>
        <p:grpSpPr>
          <a:xfrm>
            <a:off x="6956484" y="1407790"/>
            <a:ext cx="422766" cy="1470981"/>
            <a:chOff x="3229503" y="2022916"/>
            <a:chExt cx="640312" cy="2363969"/>
          </a:xfrm>
        </p:grpSpPr>
        <p:grpSp>
          <p:nvGrpSpPr>
            <p:cNvPr id="29" name="Group 56"/>
            <p:cNvGrpSpPr/>
            <p:nvPr/>
          </p:nvGrpSpPr>
          <p:grpSpPr>
            <a:xfrm>
              <a:off x="3229507" y="2556332"/>
              <a:ext cx="640308" cy="1830550"/>
              <a:chOff x="4145834" y="4461656"/>
              <a:chExt cx="847725" cy="2079171"/>
            </a:xfrm>
          </p:grpSpPr>
          <p:pic>
            <p:nvPicPr>
              <p:cNvPr id="117" name="Picture 116" descr="Red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4145834" y="5626427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118" name="Picture 117" descr="Red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4145834" y="5016827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119" name="Picture 118" descr="Red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4145834" y="4461656"/>
                <a:ext cx="847725" cy="914400"/>
              </a:xfrm>
              <a:prstGeom prst="rect">
                <a:avLst/>
              </a:prstGeom>
            </p:spPr>
          </p:pic>
        </p:grpSp>
        <p:pic>
          <p:nvPicPr>
            <p:cNvPr id="116" name="Picture 115" descr="Red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29503" y="2022916"/>
              <a:ext cx="640308" cy="805059"/>
            </a:xfrm>
            <a:prstGeom prst="rect">
              <a:avLst/>
            </a:prstGeom>
          </p:spPr>
        </p:pic>
      </p:grpSp>
      <p:sp>
        <p:nvSpPr>
          <p:cNvPr id="66" name="Rectangle 65"/>
          <p:cNvSpPr/>
          <p:nvPr/>
        </p:nvSpPr>
        <p:spPr>
          <a:xfrm>
            <a:off x="-180528" y="-85700"/>
            <a:ext cx="792088" cy="7029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7" name="Rounded Rectangle 66">
            <a:hlinkClick r:id="rId6" action="ppaction://hlinksldjump"/>
          </p:cNvPr>
          <p:cNvSpPr/>
          <p:nvPr/>
        </p:nvSpPr>
        <p:spPr>
          <a:xfrm>
            <a:off x="-108520" y="404664"/>
            <a:ext cx="576064" cy="1008112"/>
          </a:xfrm>
          <a:prstGeom prst="roundRect">
            <a:avLst/>
          </a:prstGeom>
          <a:solidFill>
            <a:schemeClr val="accent1">
              <a:lumMod val="7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A</a:t>
            </a:r>
            <a:endParaRPr lang="en-IE" i="1" dirty="0">
              <a:latin typeface="Century Gothic" pitchFamily="34" charset="0"/>
            </a:endParaRPr>
          </a:p>
        </p:txBody>
      </p:sp>
      <p:sp>
        <p:nvSpPr>
          <p:cNvPr id="68" name="Rounded Rectangle 67">
            <a:hlinkClick r:id="rId7" action="ppaction://hlinksldjump"/>
          </p:cNvPr>
          <p:cNvSpPr/>
          <p:nvPr/>
        </p:nvSpPr>
        <p:spPr>
          <a:xfrm>
            <a:off x="-252536" y="1412776"/>
            <a:ext cx="576064" cy="1008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B</a:t>
            </a:r>
            <a:endParaRPr lang="en-IE" i="1" dirty="0">
              <a:latin typeface="Century Gothic" pitchFamily="34" charset="0"/>
            </a:endParaRPr>
          </a:p>
        </p:txBody>
      </p:sp>
      <p:sp>
        <p:nvSpPr>
          <p:cNvPr id="69" name="Rounded Rectangle 68">
            <a:hlinkClick r:id="rId8" action="ppaction://hlinksldjump"/>
          </p:cNvPr>
          <p:cNvSpPr/>
          <p:nvPr/>
        </p:nvSpPr>
        <p:spPr>
          <a:xfrm>
            <a:off x="-252536" y="2420888"/>
            <a:ext cx="576064" cy="1008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C</a:t>
            </a:r>
            <a:endParaRPr lang="en-IE" i="1" dirty="0">
              <a:latin typeface="Century Gothic" pitchFamily="34" charset="0"/>
            </a:endParaRPr>
          </a:p>
        </p:txBody>
      </p:sp>
      <p:sp>
        <p:nvSpPr>
          <p:cNvPr id="70" name="Rounded Rectangle 69">
            <a:hlinkClick r:id="rId9" action="ppaction://hlinksldjump"/>
          </p:cNvPr>
          <p:cNvSpPr/>
          <p:nvPr/>
        </p:nvSpPr>
        <p:spPr>
          <a:xfrm>
            <a:off x="-252536" y="3429000"/>
            <a:ext cx="576064" cy="1008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D</a:t>
            </a:r>
            <a:endParaRPr lang="en-IE" i="1" dirty="0">
              <a:latin typeface="Century Gothic" pitchFamily="34" charset="0"/>
            </a:endParaRPr>
          </a:p>
        </p:txBody>
      </p:sp>
      <p:sp>
        <p:nvSpPr>
          <p:cNvPr id="71" name="Rounded Rectangle 70">
            <a:hlinkClick r:id="rId10" action="ppaction://hlinksldjump"/>
          </p:cNvPr>
          <p:cNvSpPr/>
          <p:nvPr/>
        </p:nvSpPr>
        <p:spPr>
          <a:xfrm>
            <a:off x="-252536" y="4437112"/>
            <a:ext cx="576064" cy="1008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E</a:t>
            </a:r>
            <a:endParaRPr lang="en-IE" i="1" dirty="0">
              <a:latin typeface="Century Gothic" pitchFamily="34" charset="0"/>
            </a:endParaRPr>
          </a:p>
        </p:txBody>
      </p:sp>
      <p:sp>
        <p:nvSpPr>
          <p:cNvPr id="72" name="Rounded Rectangle 71">
            <a:hlinkClick r:id="rId11" action="ppaction://hlinksldjump"/>
          </p:cNvPr>
          <p:cNvSpPr/>
          <p:nvPr/>
        </p:nvSpPr>
        <p:spPr>
          <a:xfrm>
            <a:off x="-252536" y="5445224"/>
            <a:ext cx="576064" cy="1008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F</a:t>
            </a:r>
            <a:endParaRPr lang="en-IE" i="1" dirty="0">
              <a:latin typeface="Century Gothic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133600" y="3810000"/>
            <a:ext cx="533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/>
              <a:t>Mean/Fair Share = 5</a:t>
            </a:r>
          </a:p>
          <a:p>
            <a:r>
              <a:rPr lang="en-GB" sz="3600" b="1" dirty="0" smtClean="0"/>
              <a:t>Moves to make fair = 2</a:t>
            </a:r>
          </a:p>
          <a:p>
            <a:r>
              <a:rPr lang="en-GB" sz="3600" b="1" dirty="0" smtClean="0"/>
              <a:t>Median = 5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xmlns="" val="2823357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10563135"/>
              </p:ext>
            </p:extLst>
          </p:nvPr>
        </p:nvGraphicFramePr>
        <p:xfrm>
          <a:off x="296235" y="1107155"/>
          <a:ext cx="8502876" cy="4896003"/>
        </p:xfrm>
        <a:graphic>
          <a:graphicData uri="http://schemas.openxmlformats.org/drawingml/2006/table">
            <a:tbl>
              <a:tblPr/>
              <a:tblGrid>
                <a:gridCol w="546876"/>
                <a:gridCol w="504000"/>
                <a:gridCol w="504000"/>
                <a:gridCol w="504000"/>
                <a:gridCol w="504000"/>
                <a:gridCol w="504000"/>
                <a:gridCol w="504000"/>
                <a:gridCol w="504000"/>
                <a:gridCol w="504000"/>
                <a:gridCol w="504000"/>
                <a:gridCol w="684000"/>
                <a:gridCol w="684000"/>
                <a:gridCol w="684000"/>
                <a:gridCol w="684000"/>
                <a:gridCol w="684000"/>
              </a:tblGrid>
              <a:tr h="699429">
                <a:tc>
                  <a:txBody>
                    <a:bodyPr/>
                    <a:lstStyle/>
                    <a:p>
                      <a:pPr algn="ctr" fontAlgn="ctr"/>
                      <a:endParaRPr lang="en-IE" sz="1800" b="1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1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2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3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4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5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6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7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8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9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200" b="1" i="1" dirty="0" smtClean="0">
                          <a:latin typeface="Century Gothic" pitchFamily="34" charset="0"/>
                        </a:rPr>
                        <a:t>Ranking</a:t>
                      </a:r>
                      <a:endParaRPr lang="en-IE" sz="1200" b="1" i="1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1" i="1" u="none" strike="noStrike" dirty="0" smtClean="0">
                          <a:latin typeface="Century Gothic" pitchFamily="34" charset="0"/>
                        </a:rPr>
                        <a:t>Median </a:t>
                      </a:r>
                      <a:endParaRPr lang="en-IE" sz="12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1" i="1" u="none" strike="noStrike" dirty="0" smtClean="0">
                          <a:latin typeface="Century Gothic" pitchFamily="34" charset="0"/>
                        </a:rPr>
                        <a:t>Moves</a:t>
                      </a:r>
                      <a:endParaRPr lang="en-IE" sz="12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1" i="1" u="none" strike="noStrike" dirty="0" smtClean="0">
                          <a:latin typeface="Century Gothic" pitchFamily="34" charset="0"/>
                        </a:rPr>
                        <a:t>Mean</a:t>
                      </a:r>
                      <a:endParaRPr lang="en-IE" sz="12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12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>
                          <a:latin typeface="Century Gothic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>
                          <a:latin typeface="Century Gothic" pitchFamily="34" charset="0"/>
                        </a:rPr>
                        <a:t>B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>
                          <a:latin typeface="Century Gothic" pitchFamily="34" charset="0"/>
                        </a:rPr>
                        <a:t>C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>
                          <a:latin typeface="Century Gothic" pitchFamily="34" charset="0"/>
                        </a:rPr>
                        <a:t>D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>
                          <a:latin typeface="Century Gothic" pitchFamily="34" charset="0"/>
                        </a:rPr>
                        <a:t>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F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8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1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7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7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4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1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3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7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7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81000" y="365668"/>
            <a:ext cx="88094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Which one looks like the most </a:t>
            </a:r>
            <a:r>
              <a:rPr lang="en-GB" sz="2800" b="1" i="1" u="sng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unfair</a:t>
            </a:r>
            <a:r>
              <a:rPr lang="en-GB" sz="28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distribution?</a:t>
            </a:r>
            <a:endParaRPr lang="en-IE" sz="2800" dirty="0" smtClean="0">
              <a:solidFill>
                <a:srgbClr val="990033"/>
              </a:solidFill>
              <a:latin typeface="Century Gothic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6712" y="6152445"/>
            <a:ext cx="2562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latin typeface="Century Gothic" pitchFamily="34" charset="0"/>
              </a:rPr>
              <a:t>Each row totals 45</a:t>
            </a:r>
            <a:endParaRPr lang="en-IE" i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503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730" y="1601450"/>
            <a:ext cx="880947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Why is Set B most unfair?</a:t>
            </a:r>
          </a:p>
          <a:p>
            <a:endParaRPr lang="en-GB" sz="2800" b="1" i="1" dirty="0" smtClean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endParaRPr lang="en-GB" sz="2800" b="1" i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43000" y="2474416"/>
            <a:ext cx="6858000" cy="4154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endParaRPr lang="en-GB" sz="3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r>
              <a:rPr lang="en-GB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Because there is a lot more</a:t>
            </a:r>
          </a:p>
          <a:p>
            <a:pPr algn="ctr"/>
            <a:endParaRPr lang="en-GB" sz="3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r>
              <a:rPr lang="en-GB" sz="40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Variability</a:t>
            </a:r>
          </a:p>
          <a:p>
            <a:pPr algn="ctr"/>
            <a:endParaRPr lang="en-GB" sz="40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r>
              <a:rPr lang="en-GB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i</a:t>
            </a:r>
            <a:r>
              <a:rPr lang="en-GB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n the Distribution of the sweets</a:t>
            </a:r>
          </a:p>
          <a:p>
            <a:endParaRPr lang="en-GB" sz="2800" b="1" i="1" dirty="0" smtClean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endParaRPr lang="en-GB" sz="2800" b="1" i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05200" y="381000"/>
            <a:ext cx="1828800" cy="7694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44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Set </a:t>
            </a:r>
            <a:r>
              <a:rPr lang="en-GB" sz="4400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B </a:t>
            </a:r>
            <a:endParaRPr lang="en-IE" sz="4400" dirty="0"/>
          </a:p>
        </p:txBody>
      </p:sp>
    </p:spTree>
    <p:extLst>
      <p:ext uri="{BB962C8B-B14F-4D97-AF65-F5344CB8AC3E}">
        <p14:creationId xmlns:p14="http://schemas.microsoft.com/office/powerpoint/2010/main" xmlns="" val="629506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8330" y="528697"/>
            <a:ext cx="880947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</a:p>
          <a:p>
            <a:endParaRPr lang="en-GB" sz="3200" b="1" i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r>
              <a:rPr lang="en-GB" sz="32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With your </a:t>
            </a:r>
            <a:r>
              <a:rPr lang="en-GB" sz="3200" b="1" i="1" dirty="0" err="1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unifix</a:t>
            </a:r>
            <a:r>
              <a:rPr lang="en-GB" sz="32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cubes find the Mean, the Moves and the Median of Set B.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28600" y="2852936"/>
            <a:ext cx="8772128" cy="2794475"/>
            <a:chOff x="228600" y="2852936"/>
            <a:chExt cx="8772128" cy="2794475"/>
          </a:xfrm>
        </p:grpSpPr>
        <p:sp>
          <p:nvSpPr>
            <p:cNvPr id="3" name="TextBox 2"/>
            <p:cNvSpPr txBox="1"/>
            <p:nvPr/>
          </p:nvSpPr>
          <p:spPr>
            <a:xfrm>
              <a:off x="228600" y="3688140"/>
              <a:ext cx="7620000" cy="138499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2800" b="1" i="1" dirty="0" smtClean="0">
                  <a:latin typeface="Century Gothic" pitchFamily="34" charset="0"/>
                </a:rPr>
                <a:t>I wonder will the answers be different because there is a lot more </a:t>
              </a:r>
              <a:r>
                <a:rPr lang="en-GB" sz="2800" b="1" i="1" dirty="0" smtClean="0">
                  <a:solidFill>
                    <a:schemeClr val="tx1"/>
                  </a:solidFill>
                  <a:latin typeface="Century Gothic" pitchFamily="34" charset="0"/>
                </a:rPr>
                <a:t>Variability in the Spread </a:t>
              </a:r>
              <a:r>
                <a:rPr lang="en-GB" sz="2800" b="1" i="1" dirty="0" smtClean="0">
                  <a:latin typeface="Century Gothic" pitchFamily="34" charset="0"/>
                </a:rPr>
                <a:t>of Set B ????</a:t>
              </a:r>
              <a:endParaRPr lang="en-IE" sz="2800" b="1" i="1" dirty="0">
                <a:latin typeface="Century Gothic" pitchFamily="34" charset="0"/>
              </a:endParaRPr>
            </a:p>
          </p:txBody>
        </p:sp>
        <p:pic>
          <p:nvPicPr>
            <p:cNvPr id="4" name="Picture 3" descr="C:\Users\siona\AppData\Local\Microsoft\Windows\Temporary Internet Files\Content.IE5\WU1KFQOD\MC900078711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48600" y="2852936"/>
              <a:ext cx="1152128" cy="2794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" name="TextBox 4"/>
          <p:cNvSpPr txBox="1"/>
          <p:nvPr/>
        </p:nvSpPr>
        <p:spPr>
          <a:xfrm>
            <a:off x="3505200" y="381000"/>
            <a:ext cx="1828800" cy="7694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44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Set </a:t>
            </a:r>
            <a:r>
              <a:rPr lang="en-GB" sz="4400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B </a:t>
            </a:r>
            <a:endParaRPr lang="en-IE" sz="4400" dirty="0"/>
          </a:p>
        </p:txBody>
      </p:sp>
    </p:spTree>
    <p:extLst>
      <p:ext uri="{BB962C8B-B14F-4D97-AF65-F5344CB8AC3E}">
        <p14:creationId xmlns:p14="http://schemas.microsoft.com/office/powerpoint/2010/main" xmlns="" val="202231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oup 61"/>
          <p:cNvGrpSpPr/>
          <p:nvPr/>
        </p:nvGrpSpPr>
        <p:grpSpPr>
          <a:xfrm>
            <a:off x="1621162" y="522111"/>
            <a:ext cx="5761559" cy="3298685"/>
            <a:chOff x="785786" y="544689"/>
            <a:chExt cx="5761559" cy="3298685"/>
          </a:xfrm>
        </p:grpSpPr>
        <p:pic>
          <p:nvPicPr>
            <p:cNvPr id="85" name="Picture 84" descr="Plum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5786" y="3342426"/>
              <a:ext cx="422763" cy="500948"/>
            </a:xfrm>
            <a:prstGeom prst="rect">
              <a:avLst/>
            </a:prstGeom>
          </p:spPr>
        </p:pic>
        <p:pic>
          <p:nvPicPr>
            <p:cNvPr id="70" name="Picture 69" descr="Plum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89883" y="3342426"/>
              <a:ext cx="422763" cy="500948"/>
            </a:xfrm>
            <a:prstGeom prst="rect">
              <a:avLst/>
            </a:prstGeom>
          </p:spPr>
        </p:pic>
        <p:pic>
          <p:nvPicPr>
            <p:cNvPr id="71" name="Picture 70" descr="Plum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55184" y="3342426"/>
              <a:ext cx="422763" cy="500948"/>
            </a:xfrm>
            <a:prstGeom prst="rect">
              <a:avLst/>
            </a:prstGeom>
          </p:spPr>
        </p:pic>
        <p:pic>
          <p:nvPicPr>
            <p:cNvPr id="72" name="Picture 71" descr="Plum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87836" y="3342426"/>
              <a:ext cx="422763" cy="500948"/>
            </a:xfrm>
            <a:prstGeom prst="rect">
              <a:avLst/>
            </a:prstGeom>
          </p:spPr>
        </p:pic>
        <p:grpSp>
          <p:nvGrpSpPr>
            <p:cNvPr id="2" name="Group 75"/>
            <p:cNvGrpSpPr/>
            <p:nvPr/>
          </p:nvGrpSpPr>
          <p:grpSpPr>
            <a:xfrm>
              <a:off x="1453134" y="544689"/>
              <a:ext cx="422766" cy="3298685"/>
              <a:chOff x="1357290" y="262797"/>
              <a:chExt cx="422766" cy="3298685"/>
            </a:xfrm>
          </p:grpSpPr>
          <p:grpSp>
            <p:nvGrpSpPr>
              <p:cNvPr id="3" name="Group 49"/>
              <p:cNvGrpSpPr/>
              <p:nvPr/>
            </p:nvGrpSpPr>
            <p:grpSpPr>
              <a:xfrm>
                <a:off x="1357290" y="928667"/>
                <a:ext cx="422766" cy="2632815"/>
                <a:chOff x="7781434" y="2071702"/>
                <a:chExt cx="640312" cy="4231119"/>
              </a:xfrm>
            </p:grpSpPr>
            <p:grpSp>
              <p:nvGrpSpPr>
                <p:cNvPr id="4" name="Group 69"/>
                <p:cNvGrpSpPr/>
                <p:nvPr/>
              </p:nvGrpSpPr>
              <p:grpSpPr>
                <a:xfrm>
                  <a:off x="7781438" y="3552199"/>
                  <a:ext cx="640308" cy="2750616"/>
                  <a:chOff x="5343060" y="3372138"/>
                  <a:chExt cx="847725" cy="3124199"/>
                </a:xfrm>
              </p:grpSpPr>
              <p:pic>
                <p:nvPicPr>
                  <p:cNvPr id="55" name="Picture 54" descr="Green.png"/>
                  <p:cNvPicPr>
                    <a:picLocks noChangeAspect="1"/>
                  </p:cNvPicPr>
                  <p:nvPr/>
                </p:nvPicPr>
                <p:blipFill>
                  <a:blip r:embed="rId4" cstate="print"/>
                  <a:stretch>
                    <a:fillRect/>
                  </a:stretch>
                </p:blipFill>
                <p:spPr>
                  <a:xfrm>
                    <a:off x="5343060" y="5581937"/>
                    <a:ext cx="847725" cy="914400"/>
                  </a:xfrm>
                  <a:prstGeom prst="rect">
                    <a:avLst/>
                  </a:prstGeom>
                </p:spPr>
              </p:pic>
              <p:pic>
                <p:nvPicPr>
                  <p:cNvPr id="56" name="Picture 55" descr="Green.png"/>
                  <p:cNvPicPr>
                    <a:picLocks noChangeAspect="1"/>
                  </p:cNvPicPr>
                  <p:nvPr/>
                </p:nvPicPr>
                <p:blipFill>
                  <a:blip r:embed="rId4" cstate="print"/>
                  <a:stretch>
                    <a:fillRect/>
                  </a:stretch>
                </p:blipFill>
                <p:spPr>
                  <a:xfrm>
                    <a:off x="5343060" y="5026766"/>
                    <a:ext cx="847725" cy="914400"/>
                  </a:xfrm>
                  <a:prstGeom prst="rect">
                    <a:avLst/>
                  </a:prstGeom>
                </p:spPr>
              </p:pic>
              <p:pic>
                <p:nvPicPr>
                  <p:cNvPr id="57" name="Picture 56" descr="Green.png"/>
                  <p:cNvPicPr>
                    <a:picLocks noChangeAspect="1"/>
                  </p:cNvPicPr>
                  <p:nvPr/>
                </p:nvPicPr>
                <p:blipFill>
                  <a:blip r:embed="rId4" cstate="print"/>
                  <a:stretch>
                    <a:fillRect/>
                  </a:stretch>
                </p:blipFill>
                <p:spPr>
                  <a:xfrm>
                    <a:off x="5343060" y="4471595"/>
                    <a:ext cx="847725" cy="914400"/>
                  </a:xfrm>
                  <a:prstGeom prst="rect">
                    <a:avLst/>
                  </a:prstGeom>
                </p:spPr>
              </p:pic>
              <p:pic>
                <p:nvPicPr>
                  <p:cNvPr id="58" name="Picture 57" descr="Green.png"/>
                  <p:cNvPicPr>
                    <a:picLocks noChangeAspect="1"/>
                  </p:cNvPicPr>
                  <p:nvPr/>
                </p:nvPicPr>
                <p:blipFill>
                  <a:blip r:embed="rId4" cstate="print"/>
                  <a:stretch>
                    <a:fillRect/>
                  </a:stretch>
                </p:blipFill>
                <p:spPr>
                  <a:xfrm>
                    <a:off x="5343060" y="3927309"/>
                    <a:ext cx="847725" cy="914400"/>
                  </a:xfrm>
                  <a:prstGeom prst="rect">
                    <a:avLst/>
                  </a:prstGeom>
                </p:spPr>
              </p:pic>
              <p:pic>
                <p:nvPicPr>
                  <p:cNvPr id="59" name="Picture 58" descr="Green.png"/>
                  <p:cNvPicPr>
                    <a:picLocks noChangeAspect="1"/>
                  </p:cNvPicPr>
                  <p:nvPr/>
                </p:nvPicPr>
                <p:blipFill>
                  <a:blip r:embed="rId4" cstate="print"/>
                  <a:stretch>
                    <a:fillRect/>
                  </a:stretch>
                </p:blipFill>
                <p:spPr>
                  <a:xfrm>
                    <a:off x="5343060" y="3372138"/>
                    <a:ext cx="847725" cy="914400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52" name="Picture 51" descr="Green.png"/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7781434" y="3039690"/>
                  <a:ext cx="640308" cy="805059"/>
                </a:xfrm>
                <a:prstGeom prst="rect">
                  <a:avLst/>
                </a:prstGeom>
              </p:spPr>
            </p:pic>
            <p:pic>
              <p:nvPicPr>
                <p:cNvPr id="53" name="Picture 52" descr="Green.png"/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7781434" y="2560488"/>
                  <a:ext cx="640308" cy="805059"/>
                </a:xfrm>
                <a:prstGeom prst="rect">
                  <a:avLst/>
                </a:prstGeom>
              </p:spPr>
            </p:pic>
            <p:pic>
              <p:nvPicPr>
                <p:cNvPr id="54" name="Picture 53" descr="Green.png"/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7781434" y="2071702"/>
                  <a:ext cx="640308" cy="805059"/>
                </a:xfrm>
                <a:prstGeom prst="rect">
                  <a:avLst/>
                </a:prstGeom>
              </p:spPr>
            </p:pic>
          </p:grpSp>
          <p:pic>
            <p:nvPicPr>
              <p:cNvPr id="84" name="Picture 83" descr="Green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357290" y="596172"/>
                <a:ext cx="422763" cy="500948"/>
              </a:xfrm>
              <a:prstGeom prst="rect">
                <a:avLst/>
              </a:prstGeom>
            </p:spPr>
          </p:pic>
          <p:pic>
            <p:nvPicPr>
              <p:cNvPr id="75" name="Picture 74" descr="Green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357290" y="262797"/>
                <a:ext cx="422763" cy="500948"/>
              </a:xfrm>
              <a:prstGeom prst="rect">
                <a:avLst/>
              </a:prstGeom>
            </p:spPr>
          </p:pic>
        </p:grpSp>
        <p:grpSp>
          <p:nvGrpSpPr>
            <p:cNvPr id="5" name="Group 77"/>
            <p:cNvGrpSpPr/>
            <p:nvPr/>
          </p:nvGrpSpPr>
          <p:grpSpPr>
            <a:xfrm>
              <a:off x="2120485" y="544689"/>
              <a:ext cx="422766" cy="3298682"/>
              <a:chOff x="1357290" y="262797"/>
              <a:chExt cx="422766" cy="3298682"/>
            </a:xfrm>
          </p:grpSpPr>
          <p:grpSp>
            <p:nvGrpSpPr>
              <p:cNvPr id="6" name="Group 49"/>
              <p:cNvGrpSpPr/>
              <p:nvPr/>
            </p:nvGrpSpPr>
            <p:grpSpPr>
              <a:xfrm>
                <a:off x="1357290" y="928667"/>
                <a:ext cx="422766" cy="2632812"/>
                <a:chOff x="7781434" y="2071702"/>
                <a:chExt cx="640312" cy="4231113"/>
              </a:xfrm>
            </p:grpSpPr>
            <p:grpSp>
              <p:nvGrpSpPr>
                <p:cNvPr id="7" name="Group 69"/>
                <p:cNvGrpSpPr/>
                <p:nvPr/>
              </p:nvGrpSpPr>
              <p:grpSpPr>
                <a:xfrm>
                  <a:off x="7781438" y="3552199"/>
                  <a:ext cx="640308" cy="2750616"/>
                  <a:chOff x="5343060" y="3372138"/>
                  <a:chExt cx="847725" cy="3124199"/>
                </a:xfrm>
              </p:grpSpPr>
              <p:pic>
                <p:nvPicPr>
                  <p:cNvPr id="90" name="Picture 89" descr="Green.png"/>
                  <p:cNvPicPr>
                    <a:picLocks noChangeAspect="1"/>
                  </p:cNvPicPr>
                  <p:nvPr/>
                </p:nvPicPr>
                <p:blipFill>
                  <a:blip r:embed="rId4" cstate="print"/>
                  <a:stretch>
                    <a:fillRect/>
                  </a:stretch>
                </p:blipFill>
                <p:spPr>
                  <a:xfrm>
                    <a:off x="5343060" y="5581937"/>
                    <a:ext cx="847725" cy="914400"/>
                  </a:xfrm>
                  <a:prstGeom prst="rect">
                    <a:avLst/>
                  </a:prstGeom>
                </p:spPr>
              </p:pic>
              <p:pic>
                <p:nvPicPr>
                  <p:cNvPr id="91" name="Picture 90" descr="Green.png"/>
                  <p:cNvPicPr>
                    <a:picLocks noChangeAspect="1"/>
                  </p:cNvPicPr>
                  <p:nvPr/>
                </p:nvPicPr>
                <p:blipFill>
                  <a:blip r:embed="rId4" cstate="print"/>
                  <a:stretch>
                    <a:fillRect/>
                  </a:stretch>
                </p:blipFill>
                <p:spPr>
                  <a:xfrm>
                    <a:off x="5343060" y="5026766"/>
                    <a:ext cx="847725" cy="914400"/>
                  </a:xfrm>
                  <a:prstGeom prst="rect">
                    <a:avLst/>
                  </a:prstGeom>
                </p:spPr>
              </p:pic>
              <p:pic>
                <p:nvPicPr>
                  <p:cNvPr id="92" name="Picture 91" descr="Green.png"/>
                  <p:cNvPicPr>
                    <a:picLocks noChangeAspect="1"/>
                  </p:cNvPicPr>
                  <p:nvPr/>
                </p:nvPicPr>
                <p:blipFill>
                  <a:blip r:embed="rId4" cstate="print"/>
                  <a:stretch>
                    <a:fillRect/>
                  </a:stretch>
                </p:blipFill>
                <p:spPr>
                  <a:xfrm>
                    <a:off x="5343060" y="4471595"/>
                    <a:ext cx="847725" cy="914400"/>
                  </a:xfrm>
                  <a:prstGeom prst="rect">
                    <a:avLst/>
                  </a:prstGeom>
                </p:spPr>
              </p:pic>
              <p:pic>
                <p:nvPicPr>
                  <p:cNvPr id="93" name="Picture 92" descr="Green.png"/>
                  <p:cNvPicPr>
                    <a:picLocks noChangeAspect="1"/>
                  </p:cNvPicPr>
                  <p:nvPr/>
                </p:nvPicPr>
                <p:blipFill>
                  <a:blip r:embed="rId4" cstate="print"/>
                  <a:stretch>
                    <a:fillRect/>
                  </a:stretch>
                </p:blipFill>
                <p:spPr>
                  <a:xfrm>
                    <a:off x="5343060" y="3927309"/>
                    <a:ext cx="847725" cy="914400"/>
                  </a:xfrm>
                  <a:prstGeom prst="rect">
                    <a:avLst/>
                  </a:prstGeom>
                </p:spPr>
              </p:pic>
              <p:pic>
                <p:nvPicPr>
                  <p:cNvPr id="94" name="Picture 93" descr="Green.png"/>
                  <p:cNvPicPr>
                    <a:picLocks noChangeAspect="1"/>
                  </p:cNvPicPr>
                  <p:nvPr/>
                </p:nvPicPr>
                <p:blipFill>
                  <a:blip r:embed="rId4" cstate="print"/>
                  <a:stretch>
                    <a:fillRect/>
                  </a:stretch>
                </p:blipFill>
                <p:spPr>
                  <a:xfrm>
                    <a:off x="5343060" y="3372138"/>
                    <a:ext cx="847725" cy="914400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87" name="Picture 86" descr="Green.png"/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7781434" y="3039690"/>
                  <a:ext cx="640308" cy="805059"/>
                </a:xfrm>
                <a:prstGeom prst="rect">
                  <a:avLst/>
                </a:prstGeom>
              </p:spPr>
            </p:pic>
            <p:pic>
              <p:nvPicPr>
                <p:cNvPr id="88" name="Picture 87" descr="Green.png"/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7781434" y="2560488"/>
                  <a:ext cx="640308" cy="805059"/>
                </a:xfrm>
                <a:prstGeom prst="rect">
                  <a:avLst/>
                </a:prstGeom>
              </p:spPr>
            </p:pic>
            <p:pic>
              <p:nvPicPr>
                <p:cNvPr id="89" name="Picture 88" descr="Green.png"/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7781434" y="2071702"/>
                  <a:ext cx="640308" cy="805059"/>
                </a:xfrm>
                <a:prstGeom prst="rect">
                  <a:avLst/>
                </a:prstGeom>
              </p:spPr>
            </p:pic>
          </p:grpSp>
          <p:pic>
            <p:nvPicPr>
              <p:cNvPr id="80" name="Picture 79" descr="Green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357290" y="596172"/>
                <a:ext cx="422763" cy="500948"/>
              </a:xfrm>
              <a:prstGeom prst="rect">
                <a:avLst/>
              </a:prstGeom>
            </p:spPr>
          </p:pic>
          <p:pic>
            <p:nvPicPr>
              <p:cNvPr id="81" name="Picture 80" descr="Green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357290" y="262797"/>
                <a:ext cx="422763" cy="500948"/>
              </a:xfrm>
              <a:prstGeom prst="rect">
                <a:avLst/>
              </a:prstGeom>
            </p:spPr>
          </p:pic>
        </p:grpSp>
        <p:grpSp>
          <p:nvGrpSpPr>
            <p:cNvPr id="8" name="Group 94"/>
            <p:cNvGrpSpPr/>
            <p:nvPr/>
          </p:nvGrpSpPr>
          <p:grpSpPr>
            <a:xfrm>
              <a:off x="4122532" y="544689"/>
              <a:ext cx="422766" cy="3298682"/>
              <a:chOff x="1357290" y="262797"/>
              <a:chExt cx="422766" cy="3298682"/>
            </a:xfrm>
          </p:grpSpPr>
          <p:grpSp>
            <p:nvGrpSpPr>
              <p:cNvPr id="9" name="Group 49"/>
              <p:cNvGrpSpPr/>
              <p:nvPr/>
            </p:nvGrpSpPr>
            <p:grpSpPr>
              <a:xfrm>
                <a:off x="1357290" y="928667"/>
                <a:ext cx="422766" cy="2632812"/>
                <a:chOff x="7781434" y="2071702"/>
                <a:chExt cx="640312" cy="4231113"/>
              </a:xfrm>
            </p:grpSpPr>
            <p:grpSp>
              <p:nvGrpSpPr>
                <p:cNvPr id="10" name="Group 69"/>
                <p:cNvGrpSpPr/>
                <p:nvPr/>
              </p:nvGrpSpPr>
              <p:grpSpPr>
                <a:xfrm>
                  <a:off x="7781438" y="3552199"/>
                  <a:ext cx="640308" cy="2750616"/>
                  <a:chOff x="5343060" y="3372138"/>
                  <a:chExt cx="847725" cy="3124199"/>
                </a:xfrm>
              </p:grpSpPr>
              <p:pic>
                <p:nvPicPr>
                  <p:cNvPr id="103" name="Picture 102" descr="Green.png"/>
                  <p:cNvPicPr>
                    <a:picLocks noChangeAspect="1"/>
                  </p:cNvPicPr>
                  <p:nvPr/>
                </p:nvPicPr>
                <p:blipFill>
                  <a:blip r:embed="rId4" cstate="print"/>
                  <a:stretch>
                    <a:fillRect/>
                  </a:stretch>
                </p:blipFill>
                <p:spPr>
                  <a:xfrm>
                    <a:off x="5343060" y="5581937"/>
                    <a:ext cx="847725" cy="914400"/>
                  </a:xfrm>
                  <a:prstGeom prst="rect">
                    <a:avLst/>
                  </a:prstGeom>
                </p:spPr>
              </p:pic>
              <p:pic>
                <p:nvPicPr>
                  <p:cNvPr id="104" name="Picture 103" descr="Green.png"/>
                  <p:cNvPicPr>
                    <a:picLocks noChangeAspect="1"/>
                  </p:cNvPicPr>
                  <p:nvPr/>
                </p:nvPicPr>
                <p:blipFill>
                  <a:blip r:embed="rId4" cstate="print"/>
                  <a:stretch>
                    <a:fillRect/>
                  </a:stretch>
                </p:blipFill>
                <p:spPr>
                  <a:xfrm>
                    <a:off x="5343060" y="5026766"/>
                    <a:ext cx="847725" cy="914400"/>
                  </a:xfrm>
                  <a:prstGeom prst="rect">
                    <a:avLst/>
                  </a:prstGeom>
                </p:spPr>
              </p:pic>
              <p:pic>
                <p:nvPicPr>
                  <p:cNvPr id="105" name="Picture 104" descr="Green.png"/>
                  <p:cNvPicPr>
                    <a:picLocks noChangeAspect="1"/>
                  </p:cNvPicPr>
                  <p:nvPr/>
                </p:nvPicPr>
                <p:blipFill>
                  <a:blip r:embed="rId4" cstate="print"/>
                  <a:stretch>
                    <a:fillRect/>
                  </a:stretch>
                </p:blipFill>
                <p:spPr>
                  <a:xfrm>
                    <a:off x="5343060" y="4471595"/>
                    <a:ext cx="847725" cy="914400"/>
                  </a:xfrm>
                  <a:prstGeom prst="rect">
                    <a:avLst/>
                  </a:prstGeom>
                </p:spPr>
              </p:pic>
              <p:pic>
                <p:nvPicPr>
                  <p:cNvPr id="106" name="Picture 105" descr="Green.png"/>
                  <p:cNvPicPr>
                    <a:picLocks noChangeAspect="1"/>
                  </p:cNvPicPr>
                  <p:nvPr/>
                </p:nvPicPr>
                <p:blipFill>
                  <a:blip r:embed="rId4" cstate="print"/>
                  <a:stretch>
                    <a:fillRect/>
                  </a:stretch>
                </p:blipFill>
                <p:spPr>
                  <a:xfrm>
                    <a:off x="5343060" y="3927309"/>
                    <a:ext cx="847725" cy="914400"/>
                  </a:xfrm>
                  <a:prstGeom prst="rect">
                    <a:avLst/>
                  </a:prstGeom>
                </p:spPr>
              </p:pic>
              <p:pic>
                <p:nvPicPr>
                  <p:cNvPr id="107" name="Picture 106" descr="Green.png"/>
                  <p:cNvPicPr>
                    <a:picLocks noChangeAspect="1"/>
                  </p:cNvPicPr>
                  <p:nvPr/>
                </p:nvPicPr>
                <p:blipFill>
                  <a:blip r:embed="rId4" cstate="print"/>
                  <a:stretch>
                    <a:fillRect/>
                  </a:stretch>
                </p:blipFill>
                <p:spPr>
                  <a:xfrm>
                    <a:off x="5343060" y="3372138"/>
                    <a:ext cx="847725" cy="914400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100" name="Picture 99" descr="Green.png"/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7781434" y="3039690"/>
                  <a:ext cx="640308" cy="805059"/>
                </a:xfrm>
                <a:prstGeom prst="rect">
                  <a:avLst/>
                </a:prstGeom>
              </p:spPr>
            </p:pic>
            <p:pic>
              <p:nvPicPr>
                <p:cNvPr id="101" name="Picture 100" descr="Green.png"/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7781434" y="2560488"/>
                  <a:ext cx="640308" cy="805059"/>
                </a:xfrm>
                <a:prstGeom prst="rect">
                  <a:avLst/>
                </a:prstGeom>
              </p:spPr>
            </p:pic>
            <p:pic>
              <p:nvPicPr>
                <p:cNvPr id="102" name="Picture 101" descr="Green.png"/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7781434" y="2071702"/>
                  <a:ext cx="640308" cy="805059"/>
                </a:xfrm>
                <a:prstGeom prst="rect">
                  <a:avLst/>
                </a:prstGeom>
              </p:spPr>
            </p:pic>
          </p:grpSp>
          <p:pic>
            <p:nvPicPr>
              <p:cNvPr id="97" name="Picture 96" descr="Green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357290" y="596172"/>
                <a:ext cx="422763" cy="500948"/>
              </a:xfrm>
              <a:prstGeom prst="rect">
                <a:avLst/>
              </a:prstGeom>
            </p:spPr>
          </p:pic>
          <p:pic>
            <p:nvPicPr>
              <p:cNvPr id="98" name="Picture 97" descr="Green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357290" y="262797"/>
                <a:ext cx="422763" cy="500948"/>
              </a:xfrm>
              <a:prstGeom prst="rect">
                <a:avLst/>
              </a:prstGeom>
            </p:spPr>
          </p:pic>
        </p:grpSp>
        <p:grpSp>
          <p:nvGrpSpPr>
            <p:cNvPr id="11" name="Group 107"/>
            <p:cNvGrpSpPr/>
            <p:nvPr/>
          </p:nvGrpSpPr>
          <p:grpSpPr>
            <a:xfrm>
              <a:off x="5457231" y="544689"/>
              <a:ext cx="422766" cy="3298682"/>
              <a:chOff x="1357290" y="262797"/>
              <a:chExt cx="422766" cy="3298682"/>
            </a:xfrm>
          </p:grpSpPr>
          <p:grpSp>
            <p:nvGrpSpPr>
              <p:cNvPr id="12" name="Group 49"/>
              <p:cNvGrpSpPr/>
              <p:nvPr/>
            </p:nvGrpSpPr>
            <p:grpSpPr>
              <a:xfrm>
                <a:off x="1357290" y="928667"/>
                <a:ext cx="422766" cy="2632812"/>
                <a:chOff x="7781434" y="2071702"/>
                <a:chExt cx="640312" cy="4231113"/>
              </a:xfrm>
            </p:grpSpPr>
            <p:grpSp>
              <p:nvGrpSpPr>
                <p:cNvPr id="13" name="Group 69"/>
                <p:cNvGrpSpPr/>
                <p:nvPr/>
              </p:nvGrpSpPr>
              <p:grpSpPr>
                <a:xfrm>
                  <a:off x="7781438" y="3552199"/>
                  <a:ext cx="640308" cy="2750616"/>
                  <a:chOff x="5343060" y="3372138"/>
                  <a:chExt cx="847725" cy="3124199"/>
                </a:xfrm>
              </p:grpSpPr>
              <p:pic>
                <p:nvPicPr>
                  <p:cNvPr id="116" name="Picture 115" descr="Green.png"/>
                  <p:cNvPicPr>
                    <a:picLocks noChangeAspect="1"/>
                  </p:cNvPicPr>
                  <p:nvPr/>
                </p:nvPicPr>
                <p:blipFill>
                  <a:blip r:embed="rId4" cstate="print"/>
                  <a:stretch>
                    <a:fillRect/>
                  </a:stretch>
                </p:blipFill>
                <p:spPr>
                  <a:xfrm>
                    <a:off x="5343060" y="5581937"/>
                    <a:ext cx="847725" cy="914400"/>
                  </a:xfrm>
                  <a:prstGeom prst="rect">
                    <a:avLst/>
                  </a:prstGeom>
                </p:spPr>
              </p:pic>
              <p:pic>
                <p:nvPicPr>
                  <p:cNvPr id="117" name="Picture 116" descr="Green.png"/>
                  <p:cNvPicPr>
                    <a:picLocks noChangeAspect="1"/>
                  </p:cNvPicPr>
                  <p:nvPr/>
                </p:nvPicPr>
                <p:blipFill>
                  <a:blip r:embed="rId4" cstate="print"/>
                  <a:stretch>
                    <a:fillRect/>
                  </a:stretch>
                </p:blipFill>
                <p:spPr>
                  <a:xfrm>
                    <a:off x="5343060" y="5026766"/>
                    <a:ext cx="847725" cy="914400"/>
                  </a:xfrm>
                  <a:prstGeom prst="rect">
                    <a:avLst/>
                  </a:prstGeom>
                </p:spPr>
              </p:pic>
              <p:pic>
                <p:nvPicPr>
                  <p:cNvPr id="118" name="Picture 117" descr="Green.png"/>
                  <p:cNvPicPr>
                    <a:picLocks noChangeAspect="1"/>
                  </p:cNvPicPr>
                  <p:nvPr/>
                </p:nvPicPr>
                <p:blipFill>
                  <a:blip r:embed="rId4" cstate="print"/>
                  <a:stretch>
                    <a:fillRect/>
                  </a:stretch>
                </p:blipFill>
                <p:spPr>
                  <a:xfrm>
                    <a:off x="5343060" y="4471595"/>
                    <a:ext cx="847725" cy="914400"/>
                  </a:xfrm>
                  <a:prstGeom prst="rect">
                    <a:avLst/>
                  </a:prstGeom>
                </p:spPr>
              </p:pic>
              <p:pic>
                <p:nvPicPr>
                  <p:cNvPr id="119" name="Picture 118" descr="Green.png"/>
                  <p:cNvPicPr>
                    <a:picLocks noChangeAspect="1"/>
                  </p:cNvPicPr>
                  <p:nvPr/>
                </p:nvPicPr>
                <p:blipFill>
                  <a:blip r:embed="rId4" cstate="print"/>
                  <a:stretch>
                    <a:fillRect/>
                  </a:stretch>
                </p:blipFill>
                <p:spPr>
                  <a:xfrm>
                    <a:off x="5343060" y="3927309"/>
                    <a:ext cx="847725" cy="914400"/>
                  </a:xfrm>
                  <a:prstGeom prst="rect">
                    <a:avLst/>
                  </a:prstGeom>
                </p:spPr>
              </p:pic>
              <p:pic>
                <p:nvPicPr>
                  <p:cNvPr id="120" name="Picture 119" descr="Green.png"/>
                  <p:cNvPicPr>
                    <a:picLocks noChangeAspect="1"/>
                  </p:cNvPicPr>
                  <p:nvPr/>
                </p:nvPicPr>
                <p:blipFill>
                  <a:blip r:embed="rId4" cstate="print"/>
                  <a:stretch>
                    <a:fillRect/>
                  </a:stretch>
                </p:blipFill>
                <p:spPr>
                  <a:xfrm>
                    <a:off x="5343060" y="3372138"/>
                    <a:ext cx="847725" cy="914400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113" name="Picture 112" descr="Green.png"/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7781434" y="3039690"/>
                  <a:ext cx="640308" cy="805059"/>
                </a:xfrm>
                <a:prstGeom prst="rect">
                  <a:avLst/>
                </a:prstGeom>
              </p:spPr>
            </p:pic>
            <p:pic>
              <p:nvPicPr>
                <p:cNvPr id="114" name="Picture 113" descr="Green.png"/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7781434" y="2560488"/>
                  <a:ext cx="640308" cy="805059"/>
                </a:xfrm>
                <a:prstGeom prst="rect">
                  <a:avLst/>
                </a:prstGeom>
              </p:spPr>
            </p:pic>
            <p:pic>
              <p:nvPicPr>
                <p:cNvPr id="115" name="Picture 114" descr="Green.png"/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7781434" y="2071702"/>
                  <a:ext cx="640308" cy="805059"/>
                </a:xfrm>
                <a:prstGeom prst="rect">
                  <a:avLst/>
                </a:prstGeom>
              </p:spPr>
            </p:pic>
          </p:grpSp>
          <p:pic>
            <p:nvPicPr>
              <p:cNvPr id="110" name="Picture 109" descr="Green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357290" y="596172"/>
                <a:ext cx="422763" cy="500948"/>
              </a:xfrm>
              <a:prstGeom prst="rect">
                <a:avLst/>
              </a:prstGeom>
            </p:spPr>
          </p:pic>
          <p:pic>
            <p:nvPicPr>
              <p:cNvPr id="111" name="Picture 110" descr="Green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357290" y="262797"/>
                <a:ext cx="422763" cy="500948"/>
              </a:xfrm>
              <a:prstGeom prst="rect">
                <a:avLst/>
              </a:prstGeom>
            </p:spPr>
          </p:pic>
        </p:grpSp>
        <p:pic>
          <p:nvPicPr>
            <p:cNvPr id="121" name="Picture 120" descr="Plum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124582" y="3342426"/>
              <a:ext cx="422763" cy="500948"/>
            </a:xfrm>
            <a:prstGeom prst="rect">
              <a:avLst/>
            </a:prstGeom>
          </p:spPr>
        </p:pic>
      </p:grpSp>
      <p:sp>
        <p:nvSpPr>
          <p:cNvPr id="73" name="Rectangle 72"/>
          <p:cNvSpPr/>
          <p:nvPr/>
        </p:nvSpPr>
        <p:spPr>
          <a:xfrm>
            <a:off x="-180528" y="-85700"/>
            <a:ext cx="792088" cy="7029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4" name="Rounded Rectangle 73">
            <a:hlinkClick r:id="rId5" action="ppaction://hlinksldjump"/>
          </p:cNvPr>
          <p:cNvSpPr/>
          <p:nvPr/>
        </p:nvSpPr>
        <p:spPr>
          <a:xfrm>
            <a:off x="-252536" y="404664"/>
            <a:ext cx="576064" cy="1008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A</a:t>
            </a:r>
            <a:endParaRPr lang="en-IE" i="1" dirty="0">
              <a:latin typeface="Century Gothic" pitchFamily="34" charset="0"/>
            </a:endParaRPr>
          </a:p>
        </p:txBody>
      </p:sp>
      <p:sp>
        <p:nvSpPr>
          <p:cNvPr id="76" name="Rounded Rectangle 75">
            <a:hlinkClick r:id="rId6" action="ppaction://hlinksldjump"/>
          </p:cNvPr>
          <p:cNvSpPr/>
          <p:nvPr/>
        </p:nvSpPr>
        <p:spPr>
          <a:xfrm>
            <a:off x="-108520" y="1412776"/>
            <a:ext cx="576064" cy="1008112"/>
          </a:xfrm>
          <a:prstGeom prst="roundRect">
            <a:avLst/>
          </a:prstGeom>
          <a:solidFill>
            <a:schemeClr val="accent1">
              <a:lumMod val="7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B</a:t>
            </a:r>
            <a:endParaRPr lang="en-IE" i="1" dirty="0">
              <a:latin typeface="Century Gothic" pitchFamily="34" charset="0"/>
            </a:endParaRPr>
          </a:p>
        </p:txBody>
      </p:sp>
      <p:sp>
        <p:nvSpPr>
          <p:cNvPr id="77" name="Rounded Rectangle 76">
            <a:hlinkClick r:id="rId7" action="ppaction://hlinksldjump"/>
          </p:cNvPr>
          <p:cNvSpPr/>
          <p:nvPr/>
        </p:nvSpPr>
        <p:spPr>
          <a:xfrm>
            <a:off x="-252536" y="2420888"/>
            <a:ext cx="576064" cy="1008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C</a:t>
            </a:r>
            <a:endParaRPr lang="en-IE" i="1" dirty="0">
              <a:latin typeface="Century Gothic" pitchFamily="34" charset="0"/>
            </a:endParaRPr>
          </a:p>
        </p:txBody>
      </p:sp>
      <p:sp>
        <p:nvSpPr>
          <p:cNvPr id="78" name="Rounded Rectangle 77">
            <a:hlinkClick r:id="rId8" action="ppaction://hlinksldjump"/>
          </p:cNvPr>
          <p:cNvSpPr/>
          <p:nvPr/>
        </p:nvSpPr>
        <p:spPr>
          <a:xfrm>
            <a:off x="-252536" y="3429000"/>
            <a:ext cx="576064" cy="1008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D</a:t>
            </a:r>
            <a:endParaRPr lang="en-IE" i="1" dirty="0">
              <a:latin typeface="Century Gothic" pitchFamily="34" charset="0"/>
            </a:endParaRPr>
          </a:p>
        </p:txBody>
      </p:sp>
      <p:sp>
        <p:nvSpPr>
          <p:cNvPr id="79" name="Rounded Rectangle 78">
            <a:hlinkClick r:id="rId9" action="ppaction://hlinksldjump"/>
          </p:cNvPr>
          <p:cNvSpPr/>
          <p:nvPr/>
        </p:nvSpPr>
        <p:spPr>
          <a:xfrm>
            <a:off x="-252536" y="4437112"/>
            <a:ext cx="576064" cy="1008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E</a:t>
            </a:r>
            <a:endParaRPr lang="en-IE" i="1" dirty="0">
              <a:latin typeface="Century Gothic" pitchFamily="34" charset="0"/>
            </a:endParaRPr>
          </a:p>
        </p:txBody>
      </p:sp>
      <p:sp>
        <p:nvSpPr>
          <p:cNvPr id="82" name="Rounded Rectangle 81">
            <a:hlinkClick r:id="rId10" action="ppaction://hlinksldjump"/>
          </p:cNvPr>
          <p:cNvSpPr/>
          <p:nvPr/>
        </p:nvSpPr>
        <p:spPr>
          <a:xfrm>
            <a:off x="-252536" y="5445224"/>
            <a:ext cx="576064" cy="1008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F</a:t>
            </a:r>
            <a:endParaRPr lang="en-IE" i="1" dirty="0">
              <a:latin typeface="Century Gothic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133600" y="4265474"/>
            <a:ext cx="533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/>
              <a:t>Mean/Fair Share = 5</a:t>
            </a:r>
          </a:p>
          <a:p>
            <a:r>
              <a:rPr lang="en-GB" sz="3600" b="1" dirty="0" smtClean="0"/>
              <a:t>Moves to make fair = 20</a:t>
            </a:r>
          </a:p>
          <a:p>
            <a:r>
              <a:rPr lang="en-GB" sz="3600" b="1" dirty="0" smtClean="0"/>
              <a:t>Median =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xmlns="" val="100505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14278"/>
            <a:ext cx="8229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How do we think the number of moves might be affected by the variability in a Distribution?</a:t>
            </a:r>
            <a:br>
              <a:rPr lang="en-GB" sz="36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</a:br>
            <a:r>
              <a:rPr lang="en-GB" sz="3600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/>
            </a:r>
            <a:br>
              <a:rPr lang="en-GB" sz="3600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</a:br>
            <a:r>
              <a:rPr lang="en-GB" sz="36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Discuss</a:t>
            </a:r>
            <a:endParaRPr lang="en-IE" sz="3600" dirty="0" smtClean="0">
              <a:solidFill>
                <a:srgbClr val="990033"/>
              </a:solidFill>
              <a:latin typeface="Century Gothic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4590871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/>
              <a:t>“The more variability in a distribution,</a:t>
            </a:r>
          </a:p>
          <a:p>
            <a:r>
              <a:rPr lang="en-GB" sz="3600" b="1" dirty="0" smtClean="0"/>
              <a:t> the more moves it takes to make it fair”</a:t>
            </a:r>
            <a:endParaRPr lang="en-IE" sz="3600" b="1" dirty="0"/>
          </a:p>
        </p:txBody>
      </p:sp>
      <p:grpSp>
        <p:nvGrpSpPr>
          <p:cNvPr id="2" name="Group 1"/>
          <p:cNvGrpSpPr/>
          <p:nvPr/>
        </p:nvGrpSpPr>
        <p:grpSpPr>
          <a:xfrm>
            <a:off x="5334343" y="2057400"/>
            <a:ext cx="3428314" cy="2971457"/>
            <a:chOff x="5334343" y="2057400"/>
            <a:chExt cx="3428314" cy="2971457"/>
          </a:xfrm>
        </p:grpSpPr>
        <p:pic>
          <p:nvPicPr>
            <p:cNvPr id="2050" name="Picture 2" descr="C:\Users\siona\AppData\Local\Microsoft\Windows\Temporary Internet Files\Content.IE5\WU1KFQOD\MC900441465[1]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343" y="2057400"/>
              <a:ext cx="2742857" cy="27428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1" name="Picture 3" descr="C:\Users\siona\AppData\Local\Microsoft\Windows\Temporary Internet Files\Content.IE5\DKCWN1WA\MC900441463[1]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9800" y="2286000"/>
              <a:ext cx="2742857" cy="27428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2086893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14075897"/>
              </p:ext>
            </p:extLst>
          </p:nvPr>
        </p:nvGraphicFramePr>
        <p:xfrm>
          <a:off x="296235" y="1107155"/>
          <a:ext cx="8502876" cy="4896003"/>
        </p:xfrm>
        <a:graphic>
          <a:graphicData uri="http://schemas.openxmlformats.org/drawingml/2006/table">
            <a:tbl>
              <a:tblPr/>
              <a:tblGrid>
                <a:gridCol w="546876"/>
                <a:gridCol w="504000"/>
                <a:gridCol w="504000"/>
                <a:gridCol w="504000"/>
                <a:gridCol w="504000"/>
                <a:gridCol w="504000"/>
                <a:gridCol w="504000"/>
                <a:gridCol w="504000"/>
                <a:gridCol w="504000"/>
                <a:gridCol w="504000"/>
                <a:gridCol w="684000"/>
                <a:gridCol w="684000"/>
                <a:gridCol w="684000"/>
                <a:gridCol w="684000"/>
                <a:gridCol w="684000"/>
              </a:tblGrid>
              <a:tr h="699429">
                <a:tc>
                  <a:txBody>
                    <a:bodyPr/>
                    <a:lstStyle/>
                    <a:p>
                      <a:pPr algn="ctr" fontAlgn="ctr"/>
                      <a:endParaRPr lang="en-IE" sz="1800" b="1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1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2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3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4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5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6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7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8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9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200" b="1" i="1" dirty="0" smtClean="0">
                          <a:latin typeface="Century Gothic" pitchFamily="34" charset="0"/>
                        </a:rPr>
                        <a:t>Ranking</a:t>
                      </a:r>
                      <a:endParaRPr lang="en-IE" sz="1200" b="1" i="1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1" i="1" u="none" strike="noStrike" dirty="0" smtClean="0">
                          <a:latin typeface="Century Gothic" pitchFamily="34" charset="0"/>
                        </a:rPr>
                        <a:t>Median </a:t>
                      </a:r>
                      <a:endParaRPr lang="en-IE" sz="12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1" i="1" u="none" strike="noStrike" dirty="0" smtClean="0">
                          <a:latin typeface="Century Gothic" pitchFamily="34" charset="0"/>
                        </a:rPr>
                        <a:t>Moves</a:t>
                      </a:r>
                      <a:endParaRPr lang="en-IE" sz="12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1" i="1" u="none" strike="noStrike" dirty="0" smtClean="0">
                          <a:latin typeface="Century Gothic" pitchFamily="34" charset="0"/>
                        </a:rPr>
                        <a:t>Mean</a:t>
                      </a:r>
                      <a:endParaRPr lang="en-IE" sz="12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12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>
                          <a:latin typeface="Century Gothic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>
                          <a:latin typeface="Century Gothic" pitchFamily="34" charset="0"/>
                        </a:rPr>
                        <a:t>B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>
                          <a:latin typeface="Century Gothic" pitchFamily="34" charset="0"/>
                        </a:rPr>
                        <a:t>C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>
                          <a:latin typeface="Century Gothic" pitchFamily="34" charset="0"/>
                        </a:rPr>
                        <a:t>D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>
                          <a:latin typeface="Century Gothic" pitchFamily="34" charset="0"/>
                        </a:rPr>
                        <a:t>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F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8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1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7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7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4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1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3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7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7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81000" y="365668"/>
            <a:ext cx="88094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Find the Median, Moves &amp; Mean for C, D, E, F</a:t>
            </a:r>
            <a:endParaRPr lang="en-IE" sz="2800" dirty="0" smtClean="0">
              <a:solidFill>
                <a:srgbClr val="990033"/>
              </a:solidFill>
              <a:latin typeface="Century Gothic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6712" y="6152445"/>
            <a:ext cx="2562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latin typeface="Century Gothic" pitchFamily="34" charset="0"/>
              </a:rPr>
              <a:t>Each row totals 45</a:t>
            </a:r>
            <a:endParaRPr lang="en-IE" i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305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41883377"/>
              </p:ext>
            </p:extLst>
          </p:nvPr>
        </p:nvGraphicFramePr>
        <p:xfrm>
          <a:off x="296235" y="1107155"/>
          <a:ext cx="8502876" cy="4896003"/>
        </p:xfrm>
        <a:graphic>
          <a:graphicData uri="http://schemas.openxmlformats.org/drawingml/2006/table">
            <a:tbl>
              <a:tblPr/>
              <a:tblGrid>
                <a:gridCol w="546876"/>
                <a:gridCol w="504000"/>
                <a:gridCol w="504000"/>
                <a:gridCol w="504000"/>
                <a:gridCol w="504000"/>
                <a:gridCol w="504000"/>
                <a:gridCol w="504000"/>
                <a:gridCol w="504000"/>
                <a:gridCol w="504000"/>
                <a:gridCol w="504000"/>
                <a:gridCol w="684000"/>
                <a:gridCol w="684000"/>
                <a:gridCol w="684000"/>
                <a:gridCol w="684000"/>
                <a:gridCol w="684000"/>
              </a:tblGrid>
              <a:tr h="699429">
                <a:tc>
                  <a:txBody>
                    <a:bodyPr/>
                    <a:lstStyle/>
                    <a:p>
                      <a:pPr algn="ctr" fontAlgn="ctr"/>
                      <a:endParaRPr lang="en-IE" sz="1800" b="1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1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2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3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4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5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6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7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8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9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200" b="1" i="1" dirty="0" smtClean="0">
                          <a:latin typeface="Century Gothic" pitchFamily="34" charset="0"/>
                        </a:rPr>
                        <a:t>Ranking</a:t>
                      </a:r>
                      <a:endParaRPr lang="en-IE" sz="1200" b="1" i="1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1" i="1" u="none" strike="noStrike" dirty="0" smtClean="0">
                          <a:latin typeface="Century Gothic" pitchFamily="34" charset="0"/>
                        </a:rPr>
                        <a:t>Median </a:t>
                      </a:r>
                      <a:endParaRPr lang="en-IE" sz="12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1" i="1" u="none" strike="noStrike" dirty="0" smtClean="0">
                          <a:latin typeface="Century Gothic" pitchFamily="34" charset="0"/>
                        </a:rPr>
                        <a:t>Moves</a:t>
                      </a:r>
                      <a:endParaRPr lang="en-IE" sz="12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1" i="1" u="none" strike="noStrike" dirty="0" smtClean="0">
                          <a:latin typeface="Century Gothic" pitchFamily="34" charset="0"/>
                        </a:rPr>
                        <a:t>Mean</a:t>
                      </a:r>
                      <a:endParaRPr lang="en-IE" sz="12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12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>
                          <a:latin typeface="Century Gothic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1</a:t>
                      </a:r>
                      <a:endParaRPr lang="en-IE" sz="2400" b="1" i="1" u="none" strike="noStrike" dirty="0">
                        <a:solidFill>
                          <a:srgbClr val="FF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>
                          <a:latin typeface="Century Gothic" pitchFamily="34" charset="0"/>
                        </a:rPr>
                        <a:t>B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6</a:t>
                      </a:r>
                      <a:endParaRPr lang="en-IE" sz="2400" b="1" i="1" u="none" strike="noStrike" dirty="0">
                        <a:solidFill>
                          <a:srgbClr val="FF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>
                          <a:latin typeface="Century Gothic" pitchFamily="34" charset="0"/>
                        </a:rPr>
                        <a:t>C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3</a:t>
                      </a:r>
                      <a:endParaRPr lang="en-IE" sz="2400" b="1" i="1" u="none" strike="noStrike" dirty="0">
                        <a:solidFill>
                          <a:srgbClr val="FF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>
                          <a:latin typeface="Century Gothic" pitchFamily="34" charset="0"/>
                        </a:rPr>
                        <a:t>D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2</a:t>
                      </a:r>
                      <a:endParaRPr lang="en-IE" sz="2400" b="1" i="1" u="none" strike="noStrike" dirty="0">
                        <a:solidFill>
                          <a:srgbClr val="FF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>
                          <a:latin typeface="Century Gothic" pitchFamily="34" charset="0"/>
                        </a:rPr>
                        <a:t>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4</a:t>
                      </a:r>
                      <a:endParaRPr lang="en-IE" sz="2400" b="1" i="1" u="none" strike="noStrike" dirty="0">
                        <a:solidFill>
                          <a:srgbClr val="FF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F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8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1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7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7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4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1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3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7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7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5</a:t>
                      </a:r>
                      <a:endParaRPr lang="en-IE" sz="2400" b="1" i="1" u="none" strike="noStrike" dirty="0">
                        <a:solidFill>
                          <a:srgbClr val="FF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617093" y="365668"/>
            <a:ext cx="20217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Answers</a:t>
            </a:r>
            <a:endParaRPr lang="en-IE" sz="3600" dirty="0" smtClean="0">
              <a:solidFill>
                <a:srgbClr val="990033"/>
              </a:solidFill>
              <a:latin typeface="Century Gothic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6712" y="6152445"/>
            <a:ext cx="2562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latin typeface="Century Gothic" pitchFamily="34" charset="0"/>
              </a:rPr>
              <a:t>Each row totals 45</a:t>
            </a:r>
            <a:endParaRPr lang="en-IE" i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444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Key Words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/>
          <a:lstStyle/>
          <a:p>
            <a:r>
              <a:rPr lang="en-GB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Distribution</a:t>
            </a:r>
          </a:p>
          <a:p>
            <a:r>
              <a:rPr lang="en-GB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Fair</a:t>
            </a:r>
          </a:p>
          <a:p>
            <a:r>
              <a:rPr lang="en-GB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Unfair</a:t>
            </a:r>
          </a:p>
          <a:p>
            <a:r>
              <a:rPr lang="en-GB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Mean</a:t>
            </a:r>
          </a:p>
          <a:p>
            <a:r>
              <a:rPr lang="en-GB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Variability </a:t>
            </a:r>
          </a:p>
          <a:p>
            <a:r>
              <a:rPr lang="en-GB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Spread of a Distribution</a:t>
            </a:r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21059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81654123"/>
              </p:ext>
            </p:extLst>
          </p:nvPr>
        </p:nvGraphicFramePr>
        <p:xfrm>
          <a:off x="296235" y="1107155"/>
          <a:ext cx="8502876" cy="4896003"/>
        </p:xfrm>
        <a:graphic>
          <a:graphicData uri="http://schemas.openxmlformats.org/drawingml/2006/table">
            <a:tbl>
              <a:tblPr/>
              <a:tblGrid>
                <a:gridCol w="546876"/>
                <a:gridCol w="504000"/>
                <a:gridCol w="504000"/>
                <a:gridCol w="504000"/>
                <a:gridCol w="504000"/>
                <a:gridCol w="504000"/>
                <a:gridCol w="504000"/>
                <a:gridCol w="504000"/>
                <a:gridCol w="504000"/>
                <a:gridCol w="504000"/>
                <a:gridCol w="684000"/>
                <a:gridCol w="684000"/>
                <a:gridCol w="684000"/>
                <a:gridCol w="684000"/>
                <a:gridCol w="684000"/>
              </a:tblGrid>
              <a:tr h="699429">
                <a:tc>
                  <a:txBody>
                    <a:bodyPr/>
                    <a:lstStyle/>
                    <a:p>
                      <a:pPr algn="ctr" fontAlgn="ctr"/>
                      <a:endParaRPr lang="en-IE" sz="1800" b="1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1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2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3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4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5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6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7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8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9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200" b="1" i="1" dirty="0" smtClean="0">
                          <a:latin typeface="Century Gothic" pitchFamily="34" charset="0"/>
                        </a:rPr>
                        <a:t>Ranking</a:t>
                      </a:r>
                      <a:endParaRPr lang="en-IE" sz="1200" b="1" i="1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1" i="1" u="none" strike="noStrike" dirty="0" smtClean="0">
                          <a:latin typeface="Century Gothic" pitchFamily="34" charset="0"/>
                        </a:rPr>
                        <a:t>Median </a:t>
                      </a:r>
                      <a:endParaRPr lang="en-IE" sz="12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1" i="1" u="none" strike="noStrike" dirty="0" smtClean="0">
                          <a:latin typeface="Century Gothic" pitchFamily="34" charset="0"/>
                        </a:rPr>
                        <a:t>Moves</a:t>
                      </a:r>
                      <a:endParaRPr lang="en-IE" sz="12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1" i="1" u="none" strike="noStrike" dirty="0" smtClean="0">
                          <a:latin typeface="Century Gothic" pitchFamily="34" charset="0"/>
                        </a:rPr>
                        <a:t>Mean</a:t>
                      </a:r>
                      <a:endParaRPr lang="en-IE" sz="12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12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>
                          <a:latin typeface="Century Gothic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1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5</a:t>
                      </a:r>
                      <a:endParaRPr lang="en-IE" sz="2400" b="1" i="1" u="none" strike="noStrike" dirty="0">
                        <a:solidFill>
                          <a:srgbClr val="FF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>
                          <a:latin typeface="Century Gothic" pitchFamily="34" charset="0"/>
                        </a:rPr>
                        <a:t>B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6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1</a:t>
                      </a:r>
                      <a:endParaRPr lang="en-IE" sz="2400" b="1" i="1" u="none" strike="noStrike" dirty="0">
                        <a:solidFill>
                          <a:srgbClr val="FF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>
                          <a:latin typeface="Century Gothic" pitchFamily="34" charset="0"/>
                        </a:rPr>
                        <a:t>C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3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5</a:t>
                      </a:r>
                      <a:endParaRPr lang="en-IE" sz="2400" b="1" i="1" u="none" strike="noStrike" dirty="0">
                        <a:solidFill>
                          <a:srgbClr val="FF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>
                          <a:latin typeface="Century Gothic" pitchFamily="34" charset="0"/>
                        </a:rPr>
                        <a:t>D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2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4</a:t>
                      </a:r>
                      <a:endParaRPr lang="en-IE" sz="2400" b="1" i="1" u="none" strike="noStrike" dirty="0">
                        <a:solidFill>
                          <a:srgbClr val="FF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>
                          <a:latin typeface="Century Gothic" pitchFamily="34" charset="0"/>
                        </a:rPr>
                        <a:t>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4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4</a:t>
                      </a:r>
                      <a:endParaRPr lang="en-IE" sz="2400" b="1" i="1" u="none" strike="noStrike" dirty="0">
                        <a:solidFill>
                          <a:srgbClr val="FF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F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8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1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7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7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4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1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3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7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7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5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7</a:t>
                      </a:r>
                      <a:endParaRPr lang="en-IE" sz="2400" b="1" i="1" u="none" strike="noStrike" dirty="0">
                        <a:solidFill>
                          <a:srgbClr val="FF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96712" y="6152445"/>
            <a:ext cx="2562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latin typeface="Century Gothic" pitchFamily="34" charset="0"/>
              </a:rPr>
              <a:t>Each row totals 45</a:t>
            </a:r>
            <a:endParaRPr lang="en-IE" i="1" dirty="0">
              <a:latin typeface="Century Gothic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17093" y="365668"/>
            <a:ext cx="20217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Answers</a:t>
            </a:r>
            <a:endParaRPr lang="en-IE" sz="3600" dirty="0" smtClean="0">
              <a:solidFill>
                <a:srgbClr val="990033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603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04426681"/>
              </p:ext>
            </p:extLst>
          </p:nvPr>
        </p:nvGraphicFramePr>
        <p:xfrm>
          <a:off x="296235" y="1107155"/>
          <a:ext cx="8502876" cy="4896003"/>
        </p:xfrm>
        <a:graphic>
          <a:graphicData uri="http://schemas.openxmlformats.org/drawingml/2006/table">
            <a:tbl>
              <a:tblPr/>
              <a:tblGrid>
                <a:gridCol w="546876"/>
                <a:gridCol w="504000"/>
                <a:gridCol w="504000"/>
                <a:gridCol w="504000"/>
                <a:gridCol w="504000"/>
                <a:gridCol w="504000"/>
                <a:gridCol w="504000"/>
                <a:gridCol w="504000"/>
                <a:gridCol w="504000"/>
                <a:gridCol w="504000"/>
                <a:gridCol w="684000"/>
                <a:gridCol w="684000"/>
                <a:gridCol w="684000"/>
                <a:gridCol w="684000"/>
                <a:gridCol w="684000"/>
              </a:tblGrid>
              <a:tr h="699429">
                <a:tc>
                  <a:txBody>
                    <a:bodyPr/>
                    <a:lstStyle/>
                    <a:p>
                      <a:pPr algn="ctr" fontAlgn="ctr"/>
                      <a:endParaRPr lang="en-IE" sz="1800" b="1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1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2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3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4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5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6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7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8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9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200" b="1" i="1" dirty="0" smtClean="0">
                          <a:latin typeface="Century Gothic" pitchFamily="34" charset="0"/>
                        </a:rPr>
                        <a:t>Ranking</a:t>
                      </a:r>
                      <a:endParaRPr lang="en-IE" sz="1200" b="1" i="1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1" i="1" u="none" strike="noStrike" dirty="0" smtClean="0">
                          <a:latin typeface="Century Gothic" pitchFamily="34" charset="0"/>
                        </a:rPr>
                        <a:t>Median </a:t>
                      </a:r>
                      <a:endParaRPr lang="en-IE" sz="12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1" i="1" u="none" strike="noStrike" dirty="0" smtClean="0">
                          <a:latin typeface="Century Gothic" pitchFamily="34" charset="0"/>
                        </a:rPr>
                        <a:t>Moves</a:t>
                      </a:r>
                      <a:endParaRPr lang="en-IE" sz="12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1" i="1" u="none" strike="noStrike" dirty="0" smtClean="0">
                          <a:latin typeface="Century Gothic" pitchFamily="34" charset="0"/>
                        </a:rPr>
                        <a:t>Mean</a:t>
                      </a:r>
                      <a:endParaRPr lang="en-IE" sz="12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12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>
                          <a:latin typeface="Century Gothic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1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5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i="1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2</a:t>
                      </a:r>
                      <a:endParaRPr lang="en-IE" sz="2400" b="1" i="1" dirty="0">
                        <a:solidFill>
                          <a:srgbClr val="FF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>
                          <a:latin typeface="Century Gothic" pitchFamily="34" charset="0"/>
                        </a:rPr>
                        <a:t>B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6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1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i="1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20</a:t>
                      </a:r>
                      <a:endParaRPr lang="en-IE" sz="2400" b="1" i="1" dirty="0">
                        <a:solidFill>
                          <a:srgbClr val="FF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>
                          <a:latin typeface="Century Gothic" pitchFamily="34" charset="0"/>
                        </a:rPr>
                        <a:t>C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3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5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i="1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7</a:t>
                      </a:r>
                      <a:endParaRPr lang="en-IE" sz="2400" b="1" i="1" dirty="0">
                        <a:solidFill>
                          <a:srgbClr val="FF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>
                          <a:latin typeface="Century Gothic" pitchFamily="34" charset="0"/>
                        </a:rPr>
                        <a:t>D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2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4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i="1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5</a:t>
                      </a:r>
                      <a:endParaRPr lang="en-IE" sz="2400" b="1" i="1" dirty="0">
                        <a:solidFill>
                          <a:srgbClr val="FF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>
                          <a:latin typeface="Century Gothic" pitchFamily="34" charset="0"/>
                        </a:rPr>
                        <a:t>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4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4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i="1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8</a:t>
                      </a:r>
                      <a:endParaRPr lang="en-IE" sz="2400" b="1" i="1" dirty="0">
                        <a:solidFill>
                          <a:srgbClr val="FF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F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8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1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7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7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4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1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3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7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7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5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7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i="1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11</a:t>
                      </a:r>
                      <a:endParaRPr lang="en-IE" sz="2400" b="1" i="1" dirty="0">
                        <a:solidFill>
                          <a:srgbClr val="FF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96712" y="6152445"/>
            <a:ext cx="2562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latin typeface="Century Gothic" pitchFamily="34" charset="0"/>
              </a:rPr>
              <a:t>Each row totals 45</a:t>
            </a:r>
            <a:endParaRPr lang="en-IE" i="1" dirty="0">
              <a:latin typeface="Century Gothic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17093" y="365668"/>
            <a:ext cx="20217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Answers</a:t>
            </a:r>
            <a:endParaRPr lang="en-IE" sz="3600" dirty="0" smtClean="0">
              <a:solidFill>
                <a:srgbClr val="990033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297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0504458"/>
              </p:ext>
            </p:extLst>
          </p:nvPr>
        </p:nvGraphicFramePr>
        <p:xfrm>
          <a:off x="296235" y="1107155"/>
          <a:ext cx="8502876" cy="4896003"/>
        </p:xfrm>
        <a:graphic>
          <a:graphicData uri="http://schemas.openxmlformats.org/drawingml/2006/table">
            <a:tbl>
              <a:tblPr/>
              <a:tblGrid>
                <a:gridCol w="546876"/>
                <a:gridCol w="504000"/>
                <a:gridCol w="504000"/>
                <a:gridCol w="504000"/>
                <a:gridCol w="504000"/>
                <a:gridCol w="504000"/>
                <a:gridCol w="504000"/>
                <a:gridCol w="504000"/>
                <a:gridCol w="504000"/>
                <a:gridCol w="504000"/>
                <a:gridCol w="684000"/>
                <a:gridCol w="684000"/>
                <a:gridCol w="684000"/>
                <a:gridCol w="684000"/>
                <a:gridCol w="684000"/>
              </a:tblGrid>
              <a:tr h="699429">
                <a:tc>
                  <a:txBody>
                    <a:bodyPr/>
                    <a:lstStyle/>
                    <a:p>
                      <a:pPr algn="ctr" fontAlgn="ctr"/>
                      <a:endParaRPr lang="en-IE" sz="1800" b="1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1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2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3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4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5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6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7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8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9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200" b="1" i="1" dirty="0" smtClean="0">
                          <a:latin typeface="Century Gothic" pitchFamily="34" charset="0"/>
                        </a:rPr>
                        <a:t>Ranking</a:t>
                      </a:r>
                      <a:endParaRPr lang="en-IE" sz="1200" b="1" i="1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1" i="1" u="none" strike="noStrike" dirty="0" smtClean="0">
                          <a:latin typeface="Century Gothic" pitchFamily="34" charset="0"/>
                        </a:rPr>
                        <a:t>Median </a:t>
                      </a:r>
                      <a:endParaRPr lang="en-IE" sz="12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1" i="1" u="none" strike="noStrike" dirty="0" smtClean="0">
                          <a:latin typeface="Century Gothic" pitchFamily="34" charset="0"/>
                        </a:rPr>
                        <a:t>Moves</a:t>
                      </a:r>
                      <a:endParaRPr lang="en-IE" sz="12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1" i="1" u="none" strike="noStrike" dirty="0" smtClean="0">
                          <a:latin typeface="Century Gothic" pitchFamily="34" charset="0"/>
                        </a:rPr>
                        <a:t>Mean</a:t>
                      </a:r>
                      <a:endParaRPr lang="en-IE" sz="12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12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>
                          <a:latin typeface="Century Gothic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1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5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i="1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2</a:t>
                      </a:r>
                      <a:endParaRPr lang="en-IE" sz="2400" b="1" i="1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5</a:t>
                      </a:r>
                      <a:endParaRPr lang="en-IE" sz="2400" b="1" i="1" u="none" strike="noStrike" dirty="0">
                        <a:solidFill>
                          <a:srgbClr val="FF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>
                          <a:latin typeface="Century Gothic" pitchFamily="34" charset="0"/>
                        </a:rPr>
                        <a:t>B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6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1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i="1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20</a:t>
                      </a:r>
                      <a:endParaRPr lang="en-IE" sz="2400" b="1" i="1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5</a:t>
                      </a:r>
                      <a:endParaRPr lang="en-IE" sz="2400" b="1" i="1" u="none" strike="noStrike" dirty="0">
                        <a:solidFill>
                          <a:srgbClr val="FF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>
                          <a:latin typeface="Century Gothic" pitchFamily="34" charset="0"/>
                        </a:rPr>
                        <a:t>C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3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5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i="1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7</a:t>
                      </a:r>
                      <a:endParaRPr lang="en-IE" sz="2400" b="1" i="1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5</a:t>
                      </a:r>
                      <a:endParaRPr lang="en-IE" sz="2400" b="1" i="1" u="none" strike="noStrike" dirty="0">
                        <a:solidFill>
                          <a:srgbClr val="FF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>
                          <a:latin typeface="Century Gothic" pitchFamily="34" charset="0"/>
                        </a:rPr>
                        <a:t>D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2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4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i="1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5</a:t>
                      </a:r>
                      <a:endParaRPr lang="en-IE" sz="2400" b="1" i="1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5</a:t>
                      </a:r>
                      <a:endParaRPr lang="en-IE" sz="2400" b="1" i="1" u="none" strike="noStrike" dirty="0">
                        <a:solidFill>
                          <a:srgbClr val="FF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>
                          <a:latin typeface="Century Gothic" pitchFamily="34" charset="0"/>
                        </a:rPr>
                        <a:t>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4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4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i="1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8</a:t>
                      </a:r>
                      <a:endParaRPr lang="en-IE" sz="2400" b="1" i="1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5</a:t>
                      </a:r>
                      <a:endParaRPr lang="en-IE" sz="2400" b="1" i="1" u="none" strike="noStrike" dirty="0">
                        <a:solidFill>
                          <a:srgbClr val="FF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F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8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1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7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7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4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1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3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7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7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5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7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i="1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11</a:t>
                      </a:r>
                      <a:endParaRPr lang="en-IE" sz="2400" b="1" i="1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5</a:t>
                      </a:r>
                      <a:endParaRPr lang="en-IE" sz="2400" b="1" i="1" u="none" strike="noStrike" dirty="0">
                        <a:solidFill>
                          <a:srgbClr val="FF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96712" y="6152445"/>
            <a:ext cx="2562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latin typeface="Century Gothic" pitchFamily="34" charset="0"/>
              </a:rPr>
              <a:t>Each row totals 45</a:t>
            </a:r>
            <a:endParaRPr lang="en-IE" i="1" dirty="0">
              <a:latin typeface="Century Gothic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17093" y="365668"/>
            <a:ext cx="20217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Answers</a:t>
            </a:r>
            <a:endParaRPr lang="en-IE" sz="3600" dirty="0" smtClean="0">
              <a:solidFill>
                <a:srgbClr val="990033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723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60480"/>
            <a:ext cx="8229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Do the mean and median always have to be the same in a Distribution?</a:t>
            </a:r>
            <a:br>
              <a:rPr lang="en-GB" sz="36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</a:br>
            <a:r>
              <a:rPr lang="en-GB" sz="36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/>
            </a:r>
            <a:br>
              <a:rPr lang="en-GB" sz="36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</a:br>
            <a:r>
              <a:rPr lang="en-GB" sz="3600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/>
            </a:r>
            <a:br>
              <a:rPr lang="en-GB" sz="3600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</a:br>
            <a:r>
              <a:rPr lang="en-GB" sz="36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Discuss</a:t>
            </a:r>
            <a:endParaRPr lang="en-IE" sz="3600" dirty="0" smtClean="0">
              <a:solidFill>
                <a:srgbClr val="990033"/>
              </a:solidFill>
              <a:latin typeface="Century Gothic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639143" y="3048000"/>
            <a:ext cx="3428657" cy="3352800"/>
            <a:chOff x="5334343" y="2057400"/>
            <a:chExt cx="3428657" cy="3352800"/>
          </a:xfrm>
        </p:grpSpPr>
        <p:pic>
          <p:nvPicPr>
            <p:cNvPr id="5" name="Picture 2" descr="C:\Users\siona\AppData\Local\Microsoft\Windows\Temporary Internet Files\Content.IE5\WU1KFQOD\MC900441465[1]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343" y="2057400"/>
              <a:ext cx="2742857" cy="27428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3" descr="C:\Users\siona\AppData\Local\Microsoft\Windows\Temporary Internet Files\Content.IE5\DKCWN1WA\MC900441463[1]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20143" y="2667343"/>
              <a:ext cx="2742857" cy="27428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311582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" y="452259"/>
            <a:ext cx="891540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Looking at our Distributions…..</a:t>
            </a:r>
            <a:br>
              <a:rPr lang="en-GB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</a:br>
            <a:r>
              <a:rPr lang="en-GB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/>
            </a:r>
            <a:br>
              <a:rPr lang="en-GB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</a:br>
            <a:r>
              <a:rPr lang="en-GB" sz="3600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/>
            </a:r>
            <a:br>
              <a:rPr lang="en-GB" sz="3600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</a:br>
            <a:r>
              <a:rPr lang="en-GB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/>
            </a:r>
            <a:br>
              <a:rPr lang="en-GB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</a:br>
            <a:r>
              <a:rPr lang="en-GB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/>
            </a:r>
            <a:br>
              <a:rPr lang="en-GB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</a:br>
            <a:endParaRPr lang="en-IE" sz="3600" b="1" dirty="0" smtClean="0">
              <a:latin typeface="Century Gothic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2395478"/>
            <a:ext cx="7543800" cy="286232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The number of moves gives us a</a:t>
            </a:r>
            <a:br>
              <a:rPr lang="en-GB" sz="36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</a:br>
            <a:r>
              <a:rPr lang="en-GB" sz="36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 </a:t>
            </a:r>
            <a:br>
              <a:rPr lang="en-GB" sz="36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</a:br>
            <a:r>
              <a:rPr lang="en-GB" sz="3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Measure of the </a:t>
            </a:r>
            <a:r>
              <a:rPr lang="en-GB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Variability</a:t>
            </a:r>
          </a:p>
          <a:p>
            <a:pPr algn="ctr"/>
            <a:endParaRPr lang="en-GB" sz="36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  <a:ea typeface="+mj-ea"/>
              <a:cs typeface="+mj-cs"/>
            </a:endParaRPr>
          </a:p>
          <a:p>
            <a:pPr algn="ctr"/>
            <a:r>
              <a:rPr lang="en-GB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GB" sz="36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in </a:t>
            </a:r>
            <a:r>
              <a:rPr lang="en-GB" sz="36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the Spread </a:t>
            </a:r>
            <a:r>
              <a:rPr lang="en-GB" sz="36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of the Distribution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357497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98634" y="805459"/>
            <a:ext cx="422766" cy="2073312"/>
            <a:chOff x="5967195" y="1054926"/>
            <a:chExt cx="640312" cy="3331958"/>
          </a:xfrm>
        </p:grpSpPr>
        <p:grpSp>
          <p:nvGrpSpPr>
            <p:cNvPr id="3" name="Group 59"/>
            <p:cNvGrpSpPr/>
            <p:nvPr/>
          </p:nvGrpSpPr>
          <p:grpSpPr>
            <a:xfrm>
              <a:off x="5967199" y="1588347"/>
              <a:ext cx="640308" cy="2798539"/>
              <a:chOff x="7701068" y="3337045"/>
              <a:chExt cx="847725" cy="3178629"/>
            </a:xfrm>
          </p:grpSpPr>
          <p:pic>
            <p:nvPicPr>
              <p:cNvPr id="5" name="Picture 4" descr="Yellow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7701068" y="5601274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6" name="Picture 5" descr="Yellow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7701068" y="5013445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7" name="Picture 6" descr="Yellow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7701068" y="4447388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8" name="Picture 7" descr="Yellow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7701068" y="3903102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9" name="Picture 8" descr="Yellow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7701068" y="3337045"/>
                <a:ext cx="847725" cy="914400"/>
              </a:xfrm>
              <a:prstGeom prst="rect">
                <a:avLst/>
              </a:prstGeom>
            </p:spPr>
          </p:pic>
        </p:grpSp>
        <p:pic>
          <p:nvPicPr>
            <p:cNvPr id="4" name="Picture 3" descr="Yellow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967195" y="1054926"/>
              <a:ext cx="640308" cy="805059"/>
            </a:xfrm>
            <a:prstGeom prst="rect">
              <a:avLst/>
            </a:prstGeom>
          </p:spPr>
        </p:pic>
      </p:grpSp>
      <p:grpSp>
        <p:nvGrpSpPr>
          <p:cNvPr id="10" name="Group 9"/>
          <p:cNvGrpSpPr/>
          <p:nvPr/>
        </p:nvGrpSpPr>
        <p:grpSpPr>
          <a:xfrm>
            <a:off x="3607827" y="1407790"/>
            <a:ext cx="422766" cy="1470981"/>
            <a:chOff x="3229503" y="2022916"/>
            <a:chExt cx="640312" cy="2363969"/>
          </a:xfrm>
        </p:grpSpPr>
        <p:grpSp>
          <p:nvGrpSpPr>
            <p:cNvPr id="11" name="Group 56"/>
            <p:cNvGrpSpPr/>
            <p:nvPr/>
          </p:nvGrpSpPr>
          <p:grpSpPr>
            <a:xfrm>
              <a:off x="3229507" y="2556332"/>
              <a:ext cx="640308" cy="1830550"/>
              <a:chOff x="4145834" y="4461656"/>
              <a:chExt cx="847725" cy="2079171"/>
            </a:xfrm>
          </p:grpSpPr>
          <p:pic>
            <p:nvPicPr>
              <p:cNvPr id="13" name="Picture 12" descr="Red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4145834" y="5626427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14" name="Picture 13" descr="Red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4145834" y="5016827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15" name="Picture 14" descr="Red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4145834" y="4461656"/>
                <a:ext cx="847725" cy="914400"/>
              </a:xfrm>
              <a:prstGeom prst="rect">
                <a:avLst/>
              </a:prstGeom>
            </p:spPr>
          </p:pic>
        </p:grpSp>
        <p:pic>
          <p:nvPicPr>
            <p:cNvPr id="12" name="Picture 11" descr="Red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29503" y="2022916"/>
              <a:ext cx="640308" cy="805059"/>
            </a:xfrm>
            <a:prstGeom prst="rect">
              <a:avLst/>
            </a:prstGeom>
          </p:spPr>
        </p:pic>
      </p:grpSp>
      <p:grpSp>
        <p:nvGrpSpPr>
          <p:cNvPr id="16" name="Group 57"/>
          <p:cNvGrpSpPr/>
          <p:nvPr/>
        </p:nvGrpSpPr>
        <p:grpSpPr>
          <a:xfrm>
            <a:off x="2268367" y="1167197"/>
            <a:ext cx="422763" cy="1711574"/>
            <a:chOff x="5343060" y="3372138"/>
            <a:chExt cx="847725" cy="3124199"/>
          </a:xfrm>
        </p:grpSpPr>
        <p:pic>
          <p:nvPicPr>
            <p:cNvPr id="24" name="Picture 23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5581937"/>
              <a:ext cx="847725" cy="914400"/>
            </a:xfrm>
            <a:prstGeom prst="rect">
              <a:avLst/>
            </a:prstGeom>
          </p:spPr>
        </p:pic>
        <p:pic>
          <p:nvPicPr>
            <p:cNvPr id="25" name="Picture 24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5026766"/>
              <a:ext cx="847725" cy="914400"/>
            </a:xfrm>
            <a:prstGeom prst="rect">
              <a:avLst/>
            </a:prstGeom>
          </p:spPr>
        </p:pic>
        <p:pic>
          <p:nvPicPr>
            <p:cNvPr id="26" name="Picture 25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4471595"/>
              <a:ext cx="847725" cy="914400"/>
            </a:xfrm>
            <a:prstGeom prst="rect">
              <a:avLst/>
            </a:prstGeom>
          </p:spPr>
        </p:pic>
        <p:pic>
          <p:nvPicPr>
            <p:cNvPr id="27" name="Picture 26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3927309"/>
              <a:ext cx="847725" cy="914400"/>
            </a:xfrm>
            <a:prstGeom prst="rect">
              <a:avLst/>
            </a:prstGeom>
          </p:spPr>
        </p:pic>
        <p:pic>
          <p:nvPicPr>
            <p:cNvPr id="28" name="Picture 27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3372138"/>
              <a:ext cx="847725" cy="914400"/>
            </a:xfrm>
            <a:prstGeom prst="rect">
              <a:avLst/>
            </a:prstGeom>
          </p:spPr>
        </p:pic>
      </p:grpSp>
      <p:grpSp>
        <p:nvGrpSpPr>
          <p:cNvPr id="17" name="Group 57"/>
          <p:cNvGrpSpPr/>
          <p:nvPr/>
        </p:nvGrpSpPr>
        <p:grpSpPr>
          <a:xfrm>
            <a:off x="2938097" y="1167197"/>
            <a:ext cx="422763" cy="1711574"/>
            <a:chOff x="5343060" y="3372138"/>
            <a:chExt cx="847725" cy="3124199"/>
          </a:xfrm>
        </p:grpSpPr>
        <p:pic>
          <p:nvPicPr>
            <p:cNvPr id="61" name="Picture 60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5581937"/>
              <a:ext cx="847725" cy="914400"/>
            </a:xfrm>
            <a:prstGeom prst="rect">
              <a:avLst/>
            </a:prstGeom>
          </p:spPr>
        </p:pic>
        <p:pic>
          <p:nvPicPr>
            <p:cNvPr id="62" name="Picture 61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5026766"/>
              <a:ext cx="847725" cy="914400"/>
            </a:xfrm>
            <a:prstGeom prst="rect">
              <a:avLst/>
            </a:prstGeom>
          </p:spPr>
        </p:pic>
        <p:pic>
          <p:nvPicPr>
            <p:cNvPr id="63" name="Picture 62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4471595"/>
              <a:ext cx="847725" cy="914400"/>
            </a:xfrm>
            <a:prstGeom prst="rect">
              <a:avLst/>
            </a:prstGeom>
          </p:spPr>
        </p:pic>
        <p:pic>
          <p:nvPicPr>
            <p:cNvPr id="64" name="Picture 63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3927309"/>
              <a:ext cx="847725" cy="914400"/>
            </a:xfrm>
            <a:prstGeom prst="rect">
              <a:avLst/>
            </a:prstGeom>
          </p:spPr>
        </p:pic>
        <p:pic>
          <p:nvPicPr>
            <p:cNvPr id="65" name="Picture 64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3372138"/>
              <a:ext cx="847725" cy="914400"/>
            </a:xfrm>
            <a:prstGeom prst="rect">
              <a:avLst/>
            </a:prstGeom>
          </p:spPr>
        </p:pic>
      </p:grpSp>
      <p:grpSp>
        <p:nvGrpSpPr>
          <p:cNvPr id="18" name="Group 57"/>
          <p:cNvGrpSpPr/>
          <p:nvPr/>
        </p:nvGrpSpPr>
        <p:grpSpPr>
          <a:xfrm>
            <a:off x="6286753" y="1167197"/>
            <a:ext cx="422763" cy="1711574"/>
            <a:chOff x="5343060" y="3372138"/>
            <a:chExt cx="847725" cy="3124199"/>
          </a:xfrm>
        </p:grpSpPr>
        <p:pic>
          <p:nvPicPr>
            <p:cNvPr id="73" name="Picture 72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5581937"/>
              <a:ext cx="847725" cy="914400"/>
            </a:xfrm>
            <a:prstGeom prst="rect">
              <a:avLst/>
            </a:prstGeom>
          </p:spPr>
        </p:pic>
        <p:pic>
          <p:nvPicPr>
            <p:cNvPr id="74" name="Picture 73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5026766"/>
              <a:ext cx="847725" cy="914400"/>
            </a:xfrm>
            <a:prstGeom prst="rect">
              <a:avLst/>
            </a:prstGeom>
          </p:spPr>
        </p:pic>
        <p:pic>
          <p:nvPicPr>
            <p:cNvPr id="75" name="Picture 74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4471595"/>
              <a:ext cx="847725" cy="914400"/>
            </a:xfrm>
            <a:prstGeom prst="rect">
              <a:avLst/>
            </a:prstGeom>
          </p:spPr>
        </p:pic>
        <p:pic>
          <p:nvPicPr>
            <p:cNvPr id="76" name="Picture 75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3927309"/>
              <a:ext cx="847725" cy="914400"/>
            </a:xfrm>
            <a:prstGeom prst="rect">
              <a:avLst/>
            </a:prstGeom>
          </p:spPr>
        </p:pic>
        <p:pic>
          <p:nvPicPr>
            <p:cNvPr id="77" name="Picture 76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3372138"/>
              <a:ext cx="847725" cy="914400"/>
            </a:xfrm>
            <a:prstGeom prst="rect">
              <a:avLst/>
            </a:prstGeom>
          </p:spPr>
        </p:pic>
      </p:grpSp>
      <p:grpSp>
        <p:nvGrpSpPr>
          <p:cNvPr id="19" name="Group 57"/>
          <p:cNvGrpSpPr/>
          <p:nvPr/>
        </p:nvGrpSpPr>
        <p:grpSpPr>
          <a:xfrm>
            <a:off x="4947290" y="1167197"/>
            <a:ext cx="422763" cy="1711574"/>
            <a:chOff x="5343060" y="3372138"/>
            <a:chExt cx="847725" cy="3124199"/>
          </a:xfrm>
        </p:grpSpPr>
        <p:pic>
          <p:nvPicPr>
            <p:cNvPr id="79" name="Picture 78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5581937"/>
              <a:ext cx="847725" cy="914400"/>
            </a:xfrm>
            <a:prstGeom prst="rect">
              <a:avLst/>
            </a:prstGeom>
          </p:spPr>
        </p:pic>
        <p:pic>
          <p:nvPicPr>
            <p:cNvPr id="80" name="Picture 79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5026766"/>
              <a:ext cx="847725" cy="914400"/>
            </a:xfrm>
            <a:prstGeom prst="rect">
              <a:avLst/>
            </a:prstGeom>
          </p:spPr>
        </p:pic>
        <p:pic>
          <p:nvPicPr>
            <p:cNvPr id="81" name="Picture 80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4471595"/>
              <a:ext cx="847725" cy="914400"/>
            </a:xfrm>
            <a:prstGeom prst="rect">
              <a:avLst/>
            </a:prstGeom>
          </p:spPr>
        </p:pic>
        <p:pic>
          <p:nvPicPr>
            <p:cNvPr id="86" name="Picture 85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3927309"/>
              <a:ext cx="847725" cy="914400"/>
            </a:xfrm>
            <a:prstGeom prst="rect">
              <a:avLst/>
            </a:prstGeom>
          </p:spPr>
        </p:pic>
        <p:pic>
          <p:nvPicPr>
            <p:cNvPr id="87" name="Picture 86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3372138"/>
              <a:ext cx="847725" cy="914400"/>
            </a:xfrm>
            <a:prstGeom prst="rect">
              <a:avLst/>
            </a:prstGeom>
          </p:spPr>
        </p:pic>
      </p:grpSp>
      <p:grpSp>
        <p:nvGrpSpPr>
          <p:cNvPr id="20" name="Group 87"/>
          <p:cNvGrpSpPr/>
          <p:nvPr/>
        </p:nvGrpSpPr>
        <p:grpSpPr>
          <a:xfrm>
            <a:off x="5617020" y="805459"/>
            <a:ext cx="422766" cy="2073312"/>
            <a:chOff x="5967195" y="1054926"/>
            <a:chExt cx="640312" cy="3331958"/>
          </a:xfrm>
        </p:grpSpPr>
        <p:grpSp>
          <p:nvGrpSpPr>
            <p:cNvPr id="21" name="Group 59"/>
            <p:cNvGrpSpPr/>
            <p:nvPr/>
          </p:nvGrpSpPr>
          <p:grpSpPr>
            <a:xfrm>
              <a:off x="5967199" y="1588349"/>
              <a:ext cx="640308" cy="2798539"/>
              <a:chOff x="7701068" y="3337045"/>
              <a:chExt cx="847725" cy="3178629"/>
            </a:xfrm>
          </p:grpSpPr>
          <p:pic>
            <p:nvPicPr>
              <p:cNvPr id="91" name="Picture 90" descr="Yellow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7701068" y="5601274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92" name="Picture 91" descr="Yellow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7701068" y="5013445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93" name="Picture 92" descr="Yellow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7701068" y="4447388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94" name="Picture 93" descr="Yellow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7701068" y="3903102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95" name="Picture 94" descr="Yellow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7701068" y="3337045"/>
                <a:ext cx="847725" cy="914400"/>
              </a:xfrm>
              <a:prstGeom prst="rect">
                <a:avLst/>
              </a:prstGeom>
            </p:spPr>
          </p:pic>
        </p:grpSp>
        <p:pic>
          <p:nvPicPr>
            <p:cNvPr id="90" name="Picture 89" descr="Yellow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967195" y="1054926"/>
              <a:ext cx="640308" cy="805059"/>
            </a:xfrm>
            <a:prstGeom prst="rect">
              <a:avLst/>
            </a:prstGeom>
          </p:spPr>
        </p:pic>
      </p:grpSp>
      <p:grpSp>
        <p:nvGrpSpPr>
          <p:cNvPr id="22" name="Group 57"/>
          <p:cNvGrpSpPr/>
          <p:nvPr/>
        </p:nvGrpSpPr>
        <p:grpSpPr>
          <a:xfrm>
            <a:off x="4277560" y="1167197"/>
            <a:ext cx="422763" cy="1711574"/>
            <a:chOff x="5343060" y="3372138"/>
            <a:chExt cx="847725" cy="3124199"/>
          </a:xfrm>
        </p:grpSpPr>
        <p:pic>
          <p:nvPicPr>
            <p:cNvPr id="97" name="Picture 96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5581937"/>
              <a:ext cx="847725" cy="914400"/>
            </a:xfrm>
            <a:prstGeom prst="rect">
              <a:avLst/>
            </a:prstGeom>
          </p:spPr>
        </p:pic>
        <p:pic>
          <p:nvPicPr>
            <p:cNvPr id="98" name="Picture 97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5026766"/>
              <a:ext cx="847725" cy="914400"/>
            </a:xfrm>
            <a:prstGeom prst="rect">
              <a:avLst/>
            </a:prstGeom>
          </p:spPr>
        </p:pic>
        <p:pic>
          <p:nvPicPr>
            <p:cNvPr id="99" name="Picture 98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4471595"/>
              <a:ext cx="847725" cy="914400"/>
            </a:xfrm>
            <a:prstGeom prst="rect">
              <a:avLst/>
            </a:prstGeom>
          </p:spPr>
        </p:pic>
        <p:pic>
          <p:nvPicPr>
            <p:cNvPr id="100" name="Picture 99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3927309"/>
              <a:ext cx="847725" cy="914400"/>
            </a:xfrm>
            <a:prstGeom prst="rect">
              <a:avLst/>
            </a:prstGeom>
          </p:spPr>
        </p:pic>
        <p:pic>
          <p:nvPicPr>
            <p:cNvPr id="101" name="Picture 100" descr="Gree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43060" y="3372138"/>
              <a:ext cx="847725" cy="914400"/>
            </a:xfrm>
            <a:prstGeom prst="rect">
              <a:avLst/>
            </a:prstGeom>
          </p:spPr>
        </p:pic>
      </p:grpSp>
      <p:grpSp>
        <p:nvGrpSpPr>
          <p:cNvPr id="23" name="Group 113"/>
          <p:cNvGrpSpPr/>
          <p:nvPr/>
        </p:nvGrpSpPr>
        <p:grpSpPr>
          <a:xfrm>
            <a:off x="6956484" y="1407790"/>
            <a:ext cx="422766" cy="1470981"/>
            <a:chOff x="3229503" y="2022916"/>
            <a:chExt cx="640312" cy="2363969"/>
          </a:xfrm>
        </p:grpSpPr>
        <p:grpSp>
          <p:nvGrpSpPr>
            <p:cNvPr id="29" name="Group 56"/>
            <p:cNvGrpSpPr/>
            <p:nvPr/>
          </p:nvGrpSpPr>
          <p:grpSpPr>
            <a:xfrm>
              <a:off x="3229507" y="2556332"/>
              <a:ext cx="640308" cy="1830550"/>
              <a:chOff x="4145834" y="4461656"/>
              <a:chExt cx="847725" cy="2079171"/>
            </a:xfrm>
          </p:grpSpPr>
          <p:pic>
            <p:nvPicPr>
              <p:cNvPr id="117" name="Picture 116" descr="Red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4145834" y="5626427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118" name="Picture 117" descr="Red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4145834" y="5016827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119" name="Picture 118" descr="Red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4145834" y="4461656"/>
                <a:ext cx="847725" cy="914400"/>
              </a:xfrm>
              <a:prstGeom prst="rect">
                <a:avLst/>
              </a:prstGeom>
            </p:spPr>
          </p:pic>
        </p:grpSp>
        <p:pic>
          <p:nvPicPr>
            <p:cNvPr id="116" name="Picture 115" descr="Red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29503" y="2022916"/>
              <a:ext cx="640308" cy="805059"/>
            </a:xfrm>
            <a:prstGeom prst="rect">
              <a:avLst/>
            </a:prstGeom>
          </p:spPr>
        </p:pic>
      </p:grp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11954" y="3436505"/>
            <a:ext cx="6105525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" name="Rectangle 65"/>
          <p:cNvSpPr/>
          <p:nvPr/>
        </p:nvSpPr>
        <p:spPr>
          <a:xfrm>
            <a:off x="-180528" y="-85700"/>
            <a:ext cx="792088" cy="7029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7" name="Rounded Rectangle 66">
            <a:hlinkClick r:id="rId7" action="ppaction://hlinksldjump"/>
          </p:cNvPr>
          <p:cNvSpPr/>
          <p:nvPr/>
        </p:nvSpPr>
        <p:spPr>
          <a:xfrm>
            <a:off x="-108520" y="404664"/>
            <a:ext cx="576064" cy="1008112"/>
          </a:xfrm>
          <a:prstGeom prst="roundRect">
            <a:avLst/>
          </a:prstGeom>
          <a:solidFill>
            <a:schemeClr val="accent1">
              <a:lumMod val="7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A</a:t>
            </a:r>
            <a:endParaRPr lang="en-IE" i="1" dirty="0">
              <a:latin typeface="Century Gothic" pitchFamily="34" charset="0"/>
            </a:endParaRPr>
          </a:p>
        </p:txBody>
      </p:sp>
      <p:sp>
        <p:nvSpPr>
          <p:cNvPr id="68" name="Rounded Rectangle 67">
            <a:hlinkClick r:id="rId8" action="ppaction://hlinksldjump"/>
          </p:cNvPr>
          <p:cNvSpPr/>
          <p:nvPr/>
        </p:nvSpPr>
        <p:spPr>
          <a:xfrm>
            <a:off x="-252536" y="1412776"/>
            <a:ext cx="576064" cy="1008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B</a:t>
            </a:r>
            <a:endParaRPr lang="en-IE" i="1" dirty="0">
              <a:latin typeface="Century Gothic" pitchFamily="34" charset="0"/>
            </a:endParaRPr>
          </a:p>
        </p:txBody>
      </p:sp>
      <p:sp>
        <p:nvSpPr>
          <p:cNvPr id="69" name="Rounded Rectangle 68">
            <a:hlinkClick r:id="rId9" action="ppaction://hlinksldjump"/>
          </p:cNvPr>
          <p:cNvSpPr/>
          <p:nvPr/>
        </p:nvSpPr>
        <p:spPr>
          <a:xfrm>
            <a:off x="-252536" y="2420888"/>
            <a:ext cx="576064" cy="1008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C</a:t>
            </a:r>
            <a:endParaRPr lang="en-IE" i="1" dirty="0">
              <a:latin typeface="Century Gothic" pitchFamily="34" charset="0"/>
            </a:endParaRPr>
          </a:p>
        </p:txBody>
      </p:sp>
      <p:sp>
        <p:nvSpPr>
          <p:cNvPr id="70" name="Rounded Rectangle 69">
            <a:hlinkClick r:id="rId10" action="ppaction://hlinksldjump"/>
          </p:cNvPr>
          <p:cNvSpPr/>
          <p:nvPr/>
        </p:nvSpPr>
        <p:spPr>
          <a:xfrm>
            <a:off x="-252536" y="3429000"/>
            <a:ext cx="576064" cy="1008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D</a:t>
            </a:r>
            <a:endParaRPr lang="en-IE" i="1" dirty="0">
              <a:latin typeface="Century Gothic" pitchFamily="34" charset="0"/>
            </a:endParaRPr>
          </a:p>
        </p:txBody>
      </p:sp>
      <p:sp>
        <p:nvSpPr>
          <p:cNvPr id="71" name="Rounded Rectangle 70">
            <a:hlinkClick r:id="rId11" action="ppaction://hlinksldjump"/>
          </p:cNvPr>
          <p:cNvSpPr/>
          <p:nvPr/>
        </p:nvSpPr>
        <p:spPr>
          <a:xfrm>
            <a:off x="-252536" y="4437112"/>
            <a:ext cx="576064" cy="1008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E</a:t>
            </a:r>
            <a:endParaRPr lang="en-IE" i="1" dirty="0">
              <a:latin typeface="Century Gothic" pitchFamily="34" charset="0"/>
            </a:endParaRPr>
          </a:p>
        </p:txBody>
      </p:sp>
      <p:sp>
        <p:nvSpPr>
          <p:cNvPr id="72" name="Rounded Rectangle 71">
            <a:hlinkClick r:id="rId12" action="ppaction://hlinksldjump"/>
          </p:cNvPr>
          <p:cNvSpPr/>
          <p:nvPr/>
        </p:nvSpPr>
        <p:spPr>
          <a:xfrm>
            <a:off x="-252536" y="5445224"/>
            <a:ext cx="576064" cy="1008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F</a:t>
            </a:r>
            <a:endParaRPr lang="en-IE" i="1" dirty="0">
              <a:latin typeface="Century Gothic" pitchFamily="34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7620000" y="404664"/>
            <a:ext cx="1219200" cy="1233664"/>
            <a:chOff x="7620000" y="404664"/>
            <a:chExt cx="1219200" cy="1233664"/>
          </a:xfrm>
        </p:grpSpPr>
        <p:sp>
          <p:nvSpPr>
            <p:cNvPr id="30" name="Oval 29"/>
            <p:cNvSpPr/>
            <p:nvPr/>
          </p:nvSpPr>
          <p:spPr>
            <a:xfrm>
              <a:off x="7620000" y="404664"/>
              <a:ext cx="1219200" cy="12336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696200" y="533400"/>
              <a:ext cx="11430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b="1" dirty="0" smtClean="0">
                  <a:solidFill>
                    <a:schemeClr val="bg1"/>
                  </a:solidFill>
                </a:rPr>
                <a:t>2</a:t>
              </a:r>
            </a:p>
            <a:p>
              <a:pPr algn="ctr"/>
              <a:r>
                <a:rPr lang="en-GB" sz="2400" b="1" dirty="0" smtClean="0">
                  <a:solidFill>
                    <a:schemeClr val="bg1"/>
                  </a:solidFill>
                </a:rPr>
                <a:t>moves</a:t>
              </a:r>
              <a:endParaRPr lang="en-IE" sz="2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6709516" y="3124200"/>
            <a:ext cx="2282084" cy="23083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b="1" dirty="0" smtClean="0"/>
              <a:t>See how the spread looks when the sweets are represented on  a Dot Plot</a:t>
            </a:r>
            <a:endParaRPr lang="en-IE" sz="2400" b="1" dirty="0"/>
          </a:p>
        </p:txBody>
      </p:sp>
    </p:spTree>
    <p:extLst>
      <p:ext uri="{BB962C8B-B14F-4D97-AF65-F5344CB8AC3E}">
        <p14:creationId xmlns:p14="http://schemas.microsoft.com/office/powerpoint/2010/main" xmlns="" val="47416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oup 61"/>
          <p:cNvGrpSpPr/>
          <p:nvPr/>
        </p:nvGrpSpPr>
        <p:grpSpPr>
          <a:xfrm>
            <a:off x="1621162" y="522111"/>
            <a:ext cx="5761559" cy="3298685"/>
            <a:chOff x="785786" y="544689"/>
            <a:chExt cx="5761559" cy="3298685"/>
          </a:xfrm>
        </p:grpSpPr>
        <p:pic>
          <p:nvPicPr>
            <p:cNvPr id="85" name="Picture 84" descr="Plum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5786" y="3342426"/>
              <a:ext cx="422763" cy="500948"/>
            </a:xfrm>
            <a:prstGeom prst="rect">
              <a:avLst/>
            </a:prstGeom>
          </p:spPr>
        </p:pic>
        <p:pic>
          <p:nvPicPr>
            <p:cNvPr id="70" name="Picture 69" descr="Plum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89883" y="3342426"/>
              <a:ext cx="422763" cy="500948"/>
            </a:xfrm>
            <a:prstGeom prst="rect">
              <a:avLst/>
            </a:prstGeom>
          </p:spPr>
        </p:pic>
        <p:pic>
          <p:nvPicPr>
            <p:cNvPr id="71" name="Picture 70" descr="Plum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55184" y="3342426"/>
              <a:ext cx="422763" cy="500948"/>
            </a:xfrm>
            <a:prstGeom prst="rect">
              <a:avLst/>
            </a:prstGeom>
          </p:spPr>
        </p:pic>
        <p:pic>
          <p:nvPicPr>
            <p:cNvPr id="72" name="Picture 71" descr="Plum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87836" y="3342426"/>
              <a:ext cx="422763" cy="500948"/>
            </a:xfrm>
            <a:prstGeom prst="rect">
              <a:avLst/>
            </a:prstGeom>
          </p:spPr>
        </p:pic>
        <p:grpSp>
          <p:nvGrpSpPr>
            <p:cNvPr id="2" name="Group 75"/>
            <p:cNvGrpSpPr/>
            <p:nvPr/>
          </p:nvGrpSpPr>
          <p:grpSpPr>
            <a:xfrm>
              <a:off x="1453134" y="544689"/>
              <a:ext cx="422766" cy="3298685"/>
              <a:chOff x="1357290" y="262797"/>
              <a:chExt cx="422766" cy="3298685"/>
            </a:xfrm>
          </p:grpSpPr>
          <p:grpSp>
            <p:nvGrpSpPr>
              <p:cNvPr id="3" name="Group 49"/>
              <p:cNvGrpSpPr/>
              <p:nvPr/>
            </p:nvGrpSpPr>
            <p:grpSpPr>
              <a:xfrm>
                <a:off x="1357290" y="928667"/>
                <a:ext cx="422766" cy="2632815"/>
                <a:chOff x="7781434" y="2071702"/>
                <a:chExt cx="640312" cy="4231119"/>
              </a:xfrm>
            </p:grpSpPr>
            <p:grpSp>
              <p:nvGrpSpPr>
                <p:cNvPr id="4" name="Group 69"/>
                <p:cNvGrpSpPr/>
                <p:nvPr/>
              </p:nvGrpSpPr>
              <p:grpSpPr>
                <a:xfrm>
                  <a:off x="7781438" y="3552199"/>
                  <a:ext cx="640308" cy="2750616"/>
                  <a:chOff x="5343060" y="3372138"/>
                  <a:chExt cx="847725" cy="3124199"/>
                </a:xfrm>
              </p:grpSpPr>
              <p:pic>
                <p:nvPicPr>
                  <p:cNvPr id="55" name="Picture 54" descr="Green.png"/>
                  <p:cNvPicPr>
                    <a:picLocks noChangeAspect="1"/>
                  </p:cNvPicPr>
                  <p:nvPr/>
                </p:nvPicPr>
                <p:blipFill>
                  <a:blip r:embed="rId4" cstate="print"/>
                  <a:stretch>
                    <a:fillRect/>
                  </a:stretch>
                </p:blipFill>
                <p:spPr>
                  <a:xfrm>
                    <a:off x="5343060" y="5581937"/>
                    <a:ext cx="847725" cy="914400"/>
                  </a:xfrm>
                  <a:prstGeom prst="rect">
                    <a:avLst/>
                  </a:prstGeom>
                </p:spPr>
              </p:pic>
              <p:pic>
                <p:nvPicPr>
                  <p:cNvPr id="56" name="Picture 55" descr="Green.png"/>
                  <p:cNvPicPr>
                    <a:picLocks noChangeAspect="1"/>
                  </p:cNvPicPr>
                  <p:nvPr/>
                </p:nvPicPr>
                <p:blipFill>
                  <a:blip r:embed="rId4" cstate="print"/>
                  <a:stretch>
                    <a:fillRect/>
                  </a:stretch>
                </p:blipFill>
                <p:spPr>
                  <a:xfrm>
                    <a:off x="5343060" y="5026766"/>
                    <a:ext cx="847725" cy="914400"/>
                  </a:xfrm>
                  <a:prstGeom prst="rect">
                    <a:avLst/>
                  </a:prstGeom>
                </p:spPr>
              </p:pic>
              <p:pic>
                <p:nvPicPr>
                  <p:cNvPr id="57" name="Picture 56" descr="Green.png"/>
                  <p:cNvPicPr>
                    <a:picLocks noChangeAspect="1"/>
                  </p:cNvPicPr>
                  <p:nvPr/>
                </p:nvPicPr>
                <p:blipFill>
                  <a:blip r:embed="rId4" cstate="print"/>
                  <a:stretch>
                    <a:fillRect/>
                  </a:stretch>
                </p:blipFill>
                <p:spPr>
                  <a:xfrm>
                    <a:off x="5343060" y="4471595"/>
                    <a:ext cx="847725" cy="914400"/>
                  </a:xfrm>
                  <a:prstGeom prst="rect">
                    <a:avLst/>
                  </a:prstGeom>
                </p:spPr>
              </p:pic>
              <p:pic>
                <p:nvPicPr>
                  <p:cNvPr id="58" name="Picture 57" descr="Green.png"/>
                  <p:cNvPicPr>
                    <a:picLocks noChangeAspect="1"/>
                  </p:cNvPicPr>
                  <p:nvPr/>
                </p:nvPicPr>
                <p:blipFill>
                  <a:blip r:embed="rId4" cstate="print"/>
                  <a:stretch>
                    <a:fillRect/>
                  </a:stretch>
                </p:blipFill>
                <p:spPr>
                  <a:xfrm>
                    <a:off x="5343060" y="3927309"/>
                    <a:ext cx="847725" cy="914400"/>
                  </a:xfrm>
                  <a:prstGeom prst="rect">
                    <a:avLst/>
                  </a:prstGeom>
                </p:spPr>
              </p:pic>
              <p:pic>
                <p:nvPicPr>
                  <p:cNvPr id="59" name="Picture 58" descr="Green.png"/>
                  <p:cNvPicPr>
                    <a:picLocks noChangeAspect="1"/>
                  </p:cNvPicPr>
                  <p:nvPr/>
                </p:nvPicPr>
                <p:blipFill>
                  <a:blip r:embed="rId4" cstate="print"/>
                  <a:stretch>
                    <a:fillRect/>
                  </a:stretch>
                </p:blipFill>
                <p:spPr>
                  <a:xfrm>
                    <a:off x="5343060" y="3372138"/>
                    <a:ext cx="847725" cy="914400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52" name="Picture 51" descr="Green.png"/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7781434" y="3039690"/>
                  <a:ext cx="640308" cy="805059"/>
                </a:xfrm>
                <a:prstGeom prst="rect">
                  <a:avLst/>
                </a:prstGeom>
              </p:spPr>
            </p:pic>
            <p:pic>
              <p:nvPicPr>
                <p:cNvPr id="53" name="Picture 52" descr="Green.png"/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7781434" y="2560488"/>
                  <a:ext cx="640308" cy="805059"/>
                </a:xfrm>
                <a:prstGeom prst="rect">
                  <a:avLst/>
                </a:prstGeom>
              </p:spPr>
            </p:pic>
            <p:pic>
              <p:nvPicPr>
                <p:cNvPr id="54" name="Picture 53" descr="Green.png"/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7781434" y="2071702"/>
                  <a:ext cx="640308" cy="805059"/>
                </a:xfrm>
                <a:prstGeom prst="rect">
                  <a:avLst/>
                </a:prstGeom>
              </p:spPr>
            </p:pic>
          </p:grpSp>
          <p:pic>
            <p:nvPicPr>
              <p:cNvPr id="84" name="Picture 83" descr="Green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357290" y="596172"/>
                <a:ext cx="422763" cy="500948"/>
              </a:xfrm>
              <a:prstGeom prst="rect">
                <a:avLst/>
              </a:prstGeom>
            </p:spPr>
          </p:pic>
          <p:pic>
            <p:nvPicPr>
              <p:cNvPr id="75" name="Picture 74" descr="Green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357290" y="262797"/>
                <a:ext cx="422763" cy="500948"/>
              </a:xfrm>
              <a:prstGeom prst="rect">
                <a:avLst/>
              </a:prstGeom>
            </p:spPr>
          </p:pic>
        </p:grpSp>
        <p:grpSp>
          <p:nvGrpSpPr>
            <p:cNvPr id="5" name="Group 77"/>
            <p:cNvGrpSpPr/>
            <p:nvPr/>
          </p:nvGrpSpPr>
          <p:grpSpPr>
            <a:xfrm>
              <a:off x="2120485" y="544689"/>
              <a:ext cx="422766" cy="3298682"/>
              <a:chOff x="1357290" y="262797"/>
              <a:chExt cx="422766" cy="3298682"/>
            </a:xfrm>
          </p:grpSpPr>
          <p:grpSp>
            <p:nvGrpSpPr>
              <p:cNvPr id="6" name="Group 49"/>
              <p:cNvGrpSpPr/>
              <p:nvPr/>
            </p:nvGrpSpPr>
            <p:grpSpPr>
              <a:xfrm>
                <a:off x="1357290" y="928667"/>
                <a:ext cx="422766" cy="2632812"/>
                <a:chOff x="7781434" y="2071702"/>
                <a:chExt cx="640312" cy="4231113"/>
              </a:xfrm>
            </p:grpSpPr>
            <p:grpSp>
              <p:nvGrpSpPr>
                <p:cNvPr id="7" name="Group 69"/>
                <p:cNvGrpSpPr/>
                <p:nvPr/>
              </p:nvGrpSpPr>
              <p:grpSpPr>
                <a:xfrm>
                  <a:off x="7781438" y="3552199"/>
                  <a:ext cx="640308" cy="2750616"/>
                  <a:chOff x="5343060" y="3372138"/>
                  <a:chExt cx="847725" cy="3124199"/>
                </a:xfrm>
              </p:grpSpPr>
              <p:pic>
                <p:nvPicPr>
                  <p:cNvPr id="90" name="Picture 89" descr="Green.png"/>
                  <p:cNvPicPr>
                    <a:picLocks noChangeAspect="1"/>
                  </p:cNvPicPr>
                  <p:nvPr/>
                </p:nvPicPr>
                <p:blipFill>
                  <a:blip r:embed="rId4" cstate="print"/>
                  <a:stretch>
                    <a:fillRect/>
                  </a:stretch>
                </p:blipFill>
                <p:spPr>
                  <a:xfrm>
                    <a:off x="5343060" y="5581937"/>
                    <a:ext cx="847725" cy="914400"/>
                  </a:xfrm>
                  <a:prstGeom prst="rect">
                    <a:avLst/>
                  </a:prstGeom>
                </p:spPr>
              </p:pic>
              <p:pic>
                <p:nvPicPr>
                  <p:cNvPr id="91" name="Picture 90" descr="Green.png"/>
                  <p:cNvPicPr>
                    <a:picLocks noChangeAspect="1"/>
                  </p:cNvPicPr>
                  <p:nvPr/>
                </p:nvPicPr>
                <p:blipFill>
                  <a:blip r:embed="rId4" cstate="print"/>
                  <a:stretch>
                    <a:fillRect/>
                  </a:stretch>
                </p:blipFill>
                <p:spPr>
                  <a:xfrm>
                    <a:off x="5343060" y="5026766"/>
                    <a:ext cx="847725" cy="914400"/>
                  </a:xfrm>
                  <a:prstGeom prst="rect">
                    <a:avLst/>
                  </a:prstGeom>
                </p:spPr>
              </p:pic>
              <p:pic>
                <p:nvPicPr>
                  <p:cNvPr id="92" name="Picture 91" descr="Green.png"/>
                  <p:cNvPicPr>
                    <a:picLocks noChangeAspect="1"/>
                  </p:cNvPicPr>
                  <p:nvPr/>
                </p:nvPicPr>
                <p:blipFill>
                  <a:blip r:embed="rId4" cstate="print"/>
                  <a:stretch>
                    <a:fillRect/>
                  </a:stretch>
                </p:blipFill>
                <p:spPr>
                  <a:xfrm>
                    <a:off x="5343060" y="4471595"/>
                    <a:ext cx="847725" cy="914400"/>
                  </a:xfrm>
                  <a:prstGeom prst="rect">
                    <a:avLst/>
                  </a:prstGeom>
                </p:spPr>
              </p:pic>
              <p:pic>
                <p:nvPicPr>
                  <p:cNvPr id="93" name="Picture 92" descr="Green.png"/>
                  <p:cNvPicPr>
                    <a:picLocks noChangeAspect="1"/>
                  </p:cNvPicPr>
                  <p:nvPr/>
                </p:nvPicPr>
                <p:blipFill>
                  <a:blip r:embed="rId4" cstate="print"/>
                  <a:stretch>
                    <a:fillRect/>
                  </a:stretch>
                </p:blipFill>
                <p:spPr>
                  <a:xfrm>
                    <a:off x="5343060" y="3927309"/>
                    <a:ext cx="847725" cy="914400"/>
                  </a:xfrm>
                  <a:prstGeom prst="rect">
                    <a:avLst/>
                  </a:prstGeom>
                </p:spPr>
              </p:pic>
              <p:pic>
                <p:nvPicPr>
                  <p:cNvPr id="94" name="Picture 93" descr="Green.png"/>
                  <p:cNvPicPr>
                    <a:picLocks noChangeAspect="1"/>
                  </p:cNvPicPr>
                  <p:nvPr/>
                </p:nvPicPr>
                <p:blipFill>
                  <a:blip r:embed="rId4" cstate="print"/>
                  <a:stretch>
                    <a:fillRect/>
                  </a:stretch>
                </p:blipFill>
                <p:spPr>
                  <a:xfrm>
                    <a:off x="5343060" y="3372138"/>
                    <a:ext cx="847725" cy="914400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87" name="Picture 86" descr="Green.png"/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7781434" y="3039690"/>
                  <a:ext cx="640308" cy="805059"/>
                </a:xfrm>
                <a:prstGeom prst="rect">
                  <a:avLst/>
                </a:prstGeom>
              </p:spPr>
            </p:pic>
            <p:pic>
              <p:nvPicPr>
                <p:cNvPr id="88" name="Picture 87" descr="Green.png"/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7781434" y="2560488"/>
                  <a:ext cx="640308" cy="805059"/>
                </a:xfrm>
                <a:prstGeom prst="rect">
                  <a:avLst/>
                </a:prstGeom>
              </p:spPr>
            </p:pic>
            <p:pic>
              <p:nvPicPr>
                <p:cNvPr id="89" name="Picture 88" descr="Green.png"/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7781434" y="2071702"/>
                  <a:ext cx="640308" cy="805059"/>
                </a:xfrm>
                <a:prstGeom prst="rect">
                  <a:avLst/>
                </a:prstGeom>
              </p:spPr>
            </p:pic>
          </p:grpSp>
          <p:pic>
            <p:nvPicPr>
              <p:cNvPr id="80" name="Picture 79" descr="Green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357290" y="596172"/>
                <a:ext cx="422763" cy="500948"/>
              </a:xfrm>
              <a:prstGeom prst="rect">
                <a:avLst/>
              </a:prstGeom>
            </p:spPr>
          </p:pic>
          <p:pic>
            <p:nvPicPr>
              <p:cNvPr id="81" name="Picture 80" descr="Green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357290" y="262797"/>
                <a:ext cx="422763" cy="500948"/>
              </a:xfrm>
              <a:prstGeom prst="rect">
                <a:avLst/>
              </a:prstGeom>
            </p:spPr>
          </p:pic>
        </p:grpSp>
        <p:grpSp>
          <p:nvGrpSpPr>
            <p:cNvPr id="8" name="Group 94"/>
            <p:cNvGrpSpPr/>
            <p:nvPr/>
          </p:nvGrpSpPr>
          <p:grpSpPr>
            <a:xfrm>
              <a:off x="4122532" y="544689"/>
              <a:ext cx="422766" cy="3298682"/>
              <a:chOff x="1357290" y="262797"/>
              <a:chExt cx="422766" cy="3298682"/>
            </a:xfrm>
          </p:grpSpPr>
          <p:grpSp>
            <p:nvGrpSpPr>
              <p:cNvPr id="9" name="Group 49"/>
              <p:cNvGrpSpPr/>
              <p:nvPr/>
            </p:nvGrpSpPr>
            <p:grpSpPr>
              <a:xfrm>
                <a:off x="1357290" y="928667"/>
                <a:ext cx="422766" cy="2632812"/>
                <a:chOff x="7781434" y="2071702"/>
                <a:chExt cx="640312" cy="4231113"/>
              </a:xfrm>
            </p:grpSpPr>
            <p:grpSp>
              <p:nvGrpSpPr>
                <p:cNvPr id="10" name="Group 69"/>
                <p:cNvGrpSpPr/>
                <p:nvPr/>
              </p:nvGrpSpPr>
              <p:grpSpPr>
                <a:xfrm>
                  <a:off x="7781438" y="3552199"/>
                  <a:ext cx="640308" cy="2750616"/>
                  <a:chOff x="5343060" y="3372138"/>
                  <a:chExt cx="847725" cy="3124199"/>
                </a:xfrm>
              </p:grpSpPr>
              <p:pic>
                <p:nvPicPr>
                  <p:cNvPr id="103" name="Picture 102" descr="Green.png"/>
                  <p:cNvPicPr>
                    <a:picLocks noChangeAspect="1"/>
                  </p:cNvPicPr>
                  <p:nvPr/>
                </p:nvPicPr>
                <p:blipFill>
                  <a:blip r:embed="rId4" cstate="print"/>
                  <a:stretch>
                    <a:fillRect/>
                  </a:stretch>
                </p:blipFill>
                <p:spPr>
                  <a:xfrm>
                    <a:off x="5343060" y="5581937"/>
                    <a:ext cx="847725" cy="914400"/>
                  </a:xfrm>
                  <a:prstGeom prst="rect">
                    <a:avLst/>
                  </a:prstGeom>
                </p:spPr>
              </p:pic>
              <p:pic>
                <p:nvPicPr>
                  <p:cNvPr id="104" name="Picture 103" descr="Green.png"/>
                  <p:cNvPicPr>
                    <a:picLocks noChangeAspect="1"/>
                  </p:cNvPicPr>
                  <p:nvPr/>
                </p:nvPicPr>
                <p:blipFill>
                  <a:blip r:embed="rId4" cstate="print"/>
                  <a:stretch>
                    <a:fillRect/>
                  </a:stretch>
                </p:blipFill>
                <p:spPr>
                  <a:xfrm>
                    <a:off x="5343060" y="5026766"/>
                    <a:ext cx="847725" cy="914400"/>
                  </a:xfrm>
                  <a:prstGeom prst="rect">
                    <a:avLst/>
                  </a:prstGeom>
                </p:spPr>
              </p:pic>
              <p:pic>
                <p:nvPicPr>
                  <p:cNvPr id="105" name="Picture 104" descr="Green.png"/>
                  <p:cNvPicPr>
                    <a:picLocks noChangeAspect="1"/>
                  </p:cNvPicPr>
                  <p:nvPr/>
                </p:nvPicPr>
                <p:blipFill>
                  <a:blip r:embed="rId4" cstate="print"/>
                  <a:stretch>
                    <a:fillRect/>
                  </a:stretch>
                </p:blipFill>
                <p:spPr>
                  <a:xfrm>
                    <a:off x="5343060" y="4471595"/>
                    <a:ext cx="847725" cy="914400"/>
                  </a:xfrm>
                  <a:prstGeom prst="rect">
                    <a:avLst/>
                  </a:prstGeom>
                </p:spPr>
              </p:pic>
              <p:pic>
                <p:nvPicPr>
                  <p:cNvPr id="106" name="Picture 105" descr="Green.png"/>
                  <p:cNvPicPr>
                    <a:picLocks noChangeAspect="1"/>
                  </p:cNvPicPr>
                  <p:nvPr/>
                </p:nvPicPr>
                <p:blipFill>
                  <a:blip r:embed="rId4" cstate="print"/>
                  <a:stretch>
                    <a:fillRect/>
                  </a:stretch>
                </p:blipFill>
                <p:spPr>
                  <a:xfrm>
                    <a:off x="5343060" y="3927309"/>
                    <a:ext cx="847725" cy="914400"/>
                  </a:xfrm>
                  <a:prstGeom prst="rect">
                    <a:avLst/>
                  </a:prstGeom>
                </p:spPr>
              </p:pic>
              <p:pic>
                <p:nvPicPr>
                  <p:cNvPr id="107" name="Picture 106" descr="Green.png"/>
                  <p:cNvPicPr>
                    <a:picLocks noChangeAspect="1"/>
                  </p:cNvPicPr>
                  <p:nvPr/>
                </p:nvPicPr>
                <p:blipFill>
                  <a:blip r:embed="rId4" cstate="print"/>
                  <a:stretch>
                    <a:fillRect/>
                  </a:stretch>
                </p:blipFill>
                <p:spPr>
                  <a:xfrm>
                    <a:off x="5343060" y="3372138"/>
                    <a:ext cx="847725" cy="914400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100" name="Picture 99" descr="Green.png"/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7781434" y="3039690"/>
                  <a:ext cx="640308" cy="805059"/>
                </a:xfrm>
                <a:prstGeom prst="rect">
                  <a:avLst/>
                </a:prstGeom>
              </p:spPr>
            </p:pic>
            <p:pic>
              <p:nvPicPr>
                <p:cNvPr id="101" name="Picture 100" descr="Green.png"/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7781434" y="2560488"/>
                  <a:ext cx="640308" cy="805059"/>
                </a:xfrm>
                <a:prstGeom prst="rect">
                  <a:avLst/>
                </a:prstGeom>
              </p:spPr>
            </p:pic>
            <p:pic>
              <p:nvPicPr>
                <p:cNvPr id="102" name="Picture 101" descr="Green.png"/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7781434" y="2071702"/>
                  <a:ext cx="640308" cy="805059"/>
                </a:xfrm>
                <a:prstGeom prst="rect">
                  <a:avLst/>
                </a:prstGeom>
              </p:spPr>
            </p:pic>
          </p:grpSp>
          <p:pic>
            <p:nvPicPr>
              <p:cNvPr id="97" name="Picture 96" descr="Green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357290" y="596172"/>
                <a:ext cx="422763" cy="500948"/>
              </a:xfrm>
              <a:prstGeom prst="rect">
                <a:avLst/>
              </a:prstGeom>
            </p:spPr>
          </p:pic>
          <p:pic>
            <p:nvPicPr>
              <p:cNvPr id="98" name="Picture 97" descr="Green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357290" y="262797"/>
                <a:ext cx="422763" cy="500948"/>
              </a:xfrm>
              <a:prstGeom prst="rect">
                <a:avLst/>
              </a:prstGeom>
            </p:spPr>
          </p:pic>
        </p:grpSp>
        <p:grpSp>
          <p:nvGrpSpPr>
            <p:cNvPr id="11" name="Group 107"/>
            <p:cNvGrpSpPr/>
            <p:nvPr/>
          </p:nvGrpSpPr>
          <p:grpSpPr>
            <a:xfrm>
              <a:off x="5457231" y="544689"/>
              <a:ext cx="422766" cy="3298682"/>
              <a:chOff x="1357290" y="262797"/>
              <a:chExt cx="422766" cy="3298682"/>
            </a:xfrm>
          </p:grpSpPr>
          <p:grpSp>
            <p:nvGrpSpPr>
              <p:cNvPr id="12" name="Group 49"/>
              <p:cNvGrpSpPr/>
              <p:nvPr/>
            </p:nvGrpSpPr>
            <p:grpSpPr>
              <a:xfrm>
                <a:off x="1357290" y="928667"/>
                <a:ext cx="422766" cy="2632812"/>
                <a:chOff x="7781434" y="2071702"/>
                <a:chExt cx="640312" cy="4231113"/>
              </a:xfrm>
            </p:grpSpPr>
            <p:grpSp>
              <p:nvGrpSpPr>
                <p:cNvPr id="13" name="Group 69"/>
                <p:cNvGrpSpPr/>
                <p:nvPr/>
              </p:nvGrpSpPr>
              <p:grpSpPr>
                <a:xfrm>
                  <a:off x="7781438" y="3552199"/>
                  <a:ext cx="640308" cy="2750616"/>
                  <a:chOff x="5343060" y="3372138"/>
                  <a:chExt cx="847725" cy="3124199"/>
                </a:xfrm>
              </p:grpSpPr>
              <p:pic>
                <p:nvPicPr>
                  <p:cNvPr id="116" name="Picture 115" descr="Green.png"/>
                  <p:cNvPicPr>
                    <a:picLocks noChangeAspect="1"/>
                  </p:cNvPicPr>
                  <p:nvPr/>
                </p:nvPicPr>
                <p:blipFill>
                  <a:blip r:embed="rId4" cstate="print"/>
                  <a:stretch>
                    <a:fillRect/>
                  </a:stretch>
                </p:blipFill>
                <p:spPr>
                  <a:xfrm>
                    <a:off x="5343060" y="5581937"/>
                    <a:ext cx="847725" cy="914400"/>
                  </a:xfrm>
                  <a:prstGeom prst="rect">
                    <a:avLst/>
                  </a:prstGeom>
                </p:spPr>
              </p:pic>
              <p:pic>
                <p:nvPicPr>
                  <p:cNvPr id="117" name="Picture 116" descr="Green.png"/>
                  <p:cNvPicPr>
                    <a:picLocks noChangeAspect="1"/>
                  </p:cNvPicPr>
                  <p:nvPr/>
                </p:nvPicPr>
                <p:blipFill>
                  <a:blip r:embed="rId4" cstate="print"/>
                  <a:stretch>
                    <a:fillRect/>
                  </a:stretch>
                </p:blipFill>
                <p:spPr>
                  <a:xfrm>
                    <a:off x="5343060" y="5026766"/>
                    <a:ext cx="847725" cy="914400"/>
                  </a:xfrm>
                  <a:prstGeom prst="rect">
                    <a:avLst/>
                  </a:prstGeom>
                </p:spPr>
              </p:pic>
              <p:pic>
                <p:nvPicPr>
                  <p:cNvPr id="118" name="Picture 117" descr="Green.png"/>
                  <p:cNvPicPr>
                    <a:picLocks noChangeAspect="1"/>
                  </p:cNvPicPr>
                  <p:nvPr/>
                </p:nvPicPr>
                <p:blipFill>
                  <a:blip r:embed="rId4" cstate="print"/>
                  <a:stretch>
                    <a:fillRect/>
                  </a:stretch>
                </p:blipFill>
                <p:spPr>
                  <a:xfrm>
                    <a:off x="5343060" y="4471595"/>
                    <a:ext cx="847725" cy="914400"/>
                  </a:xfrm>
                  <a:prstGeom prst="rect">
                    <a:avLst/>
                  </a:prstGeom>
                </p:spPr>
              </p:pic>
              <p:pic>
                <p:nvPicPr>
                  <p:cNvPr id="119" name="Picture 118" descr="Green.png"/>
                  <p:cNvPicPr>
                    <a:picLocks noChangeAspect="1"/>
                  </p:cNvPicPr>
                  <p:nvPr/>
                </p:nvPicPr>
                <p:blipFill>
                  <a:blip r:embed="rId4" cstate="print"/>
                  <a:stretch>
                    <a:fillRect/>
                  </a:stretch>
                </p:blipFill>
                <p:spPr>
                  <a:xfrm>
                    <a:off x="5343060" y="3927309"/>
                    <a:ext cx="847725" cy="914400"/>
                  </a:xfrm>
                  <a:prstGeom prst="rect">
                    <a:avLst/>
                  </a:prstGeom>
                </p:spPr>
              </p:pic>
              <p:pic>
                <p:nvPicPr>
                  <p:cNvPr id="120" name="Picture 119" descr="Green.png"/>
                  <p:cNvPicPr>
                    <a:picLocks noChangeAspect="1"/>
                  </p:cNvPicPr>
                  <p:nvPr/>
                </p:nvPicPr>
                <p:blipFill>
                  <a:blip r:embed="rId4" cstate="print"/>
                  <a:stretch>
                    <a:fillRect/>
                  </a:stretch>
                </p:blipFill>
                <p:spPr>
                  <a:xfrm>
                    <a:off x="5343060" y="3372138"/>
                    <a:ext cx="847725" cy="914400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113" name="Picture 112" descr="Green.png"/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7781434" y="3039690"/>
                  <a:ext cx="640308" cy="805059"/>
                </a:xfrm>
                <a:prstGeom prst="rect">
                  <a:avLst/>
                </a:prstGeom>
              </p:spPr>
            </p:pic>
            <p:pic>
              <p:nvPicPr>
                <p:cNvPr id="114" name="Picture 113" descr="Green.png"/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7781434" y="2560488"/>
                  <a:ext cx="640308" cy="805059"/>
                </a:xfrm>
                <a:prstGeom prst="rect">
                  <a:avLst/>
                </a:prstGeom>
              </p:spPr>
            </p:pic>
            <p:pic>
              <p:nvPicPr>
                <p:cNvPr id="115" name="Picture 114" descr="Green.png"/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7781434" y="2071702"/>
                  <a:ext cx="640308" cy="805059"/>
                </a:xfrm>
                <a:prstGeom prst="rect">
                  <a:avLst/>
                </a:prstGeom>
              </p:spPr>
            </p:pic>
          </p:grpSp>
          <p:pic>
            <p:nvPicPr>
              <p:cNvPr id="110" name="Picture 109" descr="Green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357290" y="596172"/>
                <a:ext cx="422763" cy="500948"/>
              </a:xfrm>
              <a:prstGeom prst="rect">
                <a:avLst/>
              </a:prstGeom>
            </p:spPr>
          </p:pic>
          <p:pic>
            <p:nvPicPr>
              <p:cNvPr id="111" name="Picture 110" descr="Green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357290" y="262797"/>
                <a:ext cx="422763" cy="500948"/>
              </a:xfrm>
              <a:prstGeom prst="rect">
                <a:avLst/>
              </a:prstGeom>
            </p:spPr>
          </p:pic>
        </p:grpSp>
        <p:pic>
          <p:nvPicPr>
            <p:cNvPr id="121" name="Picture 120" descr="Plum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124582" y="3342426"/>
              <a:ext cx="422763" cy="500948"/>
            </a:xfrm>
            <a:prstGeom prst="rect">
              <a:avLst/>
            </a:prstGeom>
          </p:spPr>
        </p:pic>
      </p:grp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07950" y="3958343"/>
            <a:ext cx="6105525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" name="Rectangle 72"/>
          <p:cNvSpPr/>
          <p:nvPr/>
        </p:nvSpPr>
        <p:spPr>
          <a:xfrm>
            <a:off x="-180528" y="-85700"/>
            <a:ext cx="792088" cy="7029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4" name="Rounded Rectangle 73">
            <a:hlinkClick r:id="rId6" action="ppaction://hlinksldjump"/>
          </p:cNvPr>
          <p:cNvSpPr/>
          <p:nvPr/>
        </p:nvSpPr>
        <p:spPr>
          <a:xfrm>
            <a:off x="-252536" y="404664"/>
            <a:ext cx="576064" cy="1008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A</a:t>
            </a:r>
            <a:endParaRPr lang="en-IE" i="1" dirty="0">
              <a:latin typeface="Century Gothic" pitchFamily="34" charset="0"/>
            </a:endParaRPr>
          </a:p>
        </p:txBody>
      </p:sp>
      <p:sp>
        <p:nvSpPr>
          <p:cNvPr id="76" name="Rounded Rectangle 75">
            <a:hlinkClick r:id="rId7" action="ppaction://hlinksldjump"/>
          </p:cNvPr>
          <p:cNvSpPr/>
          <p:nvPr/>
        </p:nvSpPr>
        <p:spPr>
          <a:xfrm>
            <a:off x="-108520" y="1412776"/>
            <a:ext cx="576064" cy="1008112"/>
          </a:xfrm>
          <a:prstGeom prst="roundRect">
            <a:avLst/>
          </a:prstGeom>
          <a:solidFill>
            <a:schemeClr val="accent1">
              <a:lumMod val="7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B</a:t>
            </a:r>
            <a:endParaRPr lang="en-IE" i="1" dirty="0">
              <a:latin typeface="Century Gothic" pitchFamily="34" charset="0"/>
            </a:endParaRPr>
          </a:p>
        </p:txBody>
      </p:sp>
      <p:sp>
        <p:nvSpPr>
          <p:cNvPr id="77" name="Rounded Rectangle 76">
            <a:hlinkClick r:id="rId8" action="ppaction://hlinksldjump"/>
          </p:cNvPr>
          <p:cNvSpPr/>
          <p:nvPr/>
        </p:nvSpPr>
        <p:spPr>
          <a:xfrm>
            <a:off x="-252536" y="2420888"/>
            <a:ext cx="576064" cy="1008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C</a:t>
            </a:r>
            <a:endParaRPr lang="en-IE" i="1" dirty="0">
              <a:latin typeface="Century Gothic" pitchFamily="34" charset="0"/>
            </a:endParaRPr>
          </a:p>
        </p:txBody>
      </p:sp>
      <p:sp>
        <p:nvSpPr>
          <p:cNvPr id="78" name="Rounded Rectangle 77">
            <a:hlinkClick r:id="rId9" action="ppaction://hlinksldjump"/>
          </p:cNvPr>
          <p:cNvSpPr/>
          <p:nvPr/>
        </p:nvSpPr>
        <p:spPr>
          <a:xfrm>
            <a:off x="-252536" y="3429000"/>
            <a:ext cx="576064" cy="1008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D</a:t>
            </a:r>
            <a:endParaRPr lang="en-IE" i="1" dirty="0">
              <a:latin typeface="Century Gothic" pitchFamily="34" charset="0"/>
            </a:endParaRPr>
          </a:p>
        </p:txBody>
      </p:sp>
      <p:sp>
        <p:nvSpPr>
          <p:cNvPr id="79" name="Rounded Rectangle 78">
            <a:hlinkClick r:id="rId10" action="ppaction://hlinksldjump"/>
          </p:cNvPr>
          <p:cNvSpPr/>
          <p:nvPr/>
        </p:nvSpPr>
        <p:spPr>
          <a:xfrm>
            <a:off x="-252536" y="4437112"/>
            <a:ext cx="576064" cy="1008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E</a:t>
            </a:r>
            <a:endParaRPr lang="en-IE" i="1" dirty="0">
              <a:latin typeface="Century Gothic" pitchFamily="34" charset="0"/>
            </a:endParaRPr>
          </a:p>
        </p:txBody>
      </p:sp>
      <p:sp>
        <p:nvSpPr>
          <p:cNvPr id="82" name="Rounded Rectangle 81">
            <a:hlinkClick r:id="rId11" action="ppaction://hlinksldjump"/>
          </p:cNvPr>
          <p:cNvSpPr/>
          <p:nvPr/>
        </p:nvSpPr>
        <p:spPr>
          <a:xfrm>
            <a:off x="-252536" y="5445224"/>
            <a:ext cx="576064" cy="1008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F</a:t>
            </a:r>
            <a:endParaRPr lang="en-IE" i="1" dirty="0">
              <a:latin typeface="Century Gothic" pitchFamily="34" charset="0"/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7620000" y="404664"/>
            <a:ext cx="1219200" cy="1233664"/>
            <a:chOff x="7620000" y="404664"/>
            <a:chExt cx="1219200" cy="1233664"/>
          </a:xfrm>
        </p:grpSpPr>
        <p:sp>
          <p:nvSpPr>
            <p:cNvPr id="69" name="Oval 68"/>
            <p:cNvSpPr/>
            <p:nvPr/>
          </p:nvSpPr>
          <p:spPr>
            <a:xfrm>
              <a:off x="7620000" y="404664"/>
              <a:ext cx="1219200" cy="12336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7696200" y="533400"/>
              <a:ext cx="11430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b="1" dirty="0" smtClean="0">
                  <a:solidFill>
                    <a:schemeClr val="bg1"/>
                  </a:solidFill>
                </a:rPr>
                <a:t>20</a:t>
              </a:r>
            </a:p>
            <a:p>
              <a:pPr algn="ctr"/>
              <a:r>
                <a:rPr lang="en-GB" sz="2400" b="1" dirty="0" smtClean="0">
                  <a:solidFill>
                    <a:schemeClr val="bg1"/>
                  </a:solidFill>
                </a:rPr>
                <a:t>moves</a:t>
              </a:r>
              <a:endParaRPr lang="en-IE" sz="2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18591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140853" y="1097093"/>
            <a:ext cx="422766" cy="2073312"/>
            <a:chOff x="5967195" y="1054926"/>
            <a:chExt cx="640312" cy="3331958"/>
          </a:xfrm>
        </p:grpSpPr>
        <p:grpSp>
          <p:nvGrpSpPr>
            <p:cNvPr id="3" name="Group 59"/>
            <p:cNvGrpSpPr/>
            <p:nvPr/>
          </p:nvGrpSpPr>
          <p:grpSpPr>
            <a:xfrm>
              <a:off x="5967199" y="1588347"/>
              <a:ext cx="640308" cy="2798539"/>
              <a:chOff x="7701068" y="3337045"/>
              <a:chExt cx="847725" cy="3178629"/>
            </a:xfrm>
          </p:grpSpPr>
          <p:pic>
            <p:nvPicPr>
              <p:cNvPr id="5" name="Picture 4" descr="Yellow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7701068" y="5601274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6" name="Picture 5" descr="Yellow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7701068" y="5013445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7" name="Picture 6" descr="Yellow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7701068" y="4447388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8" name="Picture 7" descr="Yellow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7701068" y="3903102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9" name="Picture 8" descr="Yellow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7701068" y="3337045"/>
                <a:ext cx="847725" cy="914400"/>
              </a:xfrm>
              <a:prstGeom prst="rect">
                <a:avLst/>
              </a:prstGeom>
            </p:spPr>
          </p:pic>
        </p:grpSp>
        <p:pic>
          <p:nvPicPr>
            <p:cNvPr id="4" name="Picture 3" descr="Yellow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967195" y="1054926"/>
              <a:ext cx="640308" cy="805059"/>
            </a:xfrm>
            <a:prstGeom prst="rect">
              <a:avLst/>
            </a:prstGeom>
          </p:spPr>
        </p:pic>
      </p:grpSp>
      <p:grpSp>
        <p:nvGrpSpPr>
          <p:cNvPr id="23" name="Group 57"/>
          <p:cNvGrpSpPr/>
          <p:nvPr/>
        </p:nvGrpSpPr>
        <p:grpSpPr>
          <a:xfrm>
            <a:off x="7529070" y="1458831"/>
            <a:ext cx="422763" cy="1711574"/>
            <a:chOff x="5343060" y="3372138"/>
            <a:chExt cx="847725" cy="3124199"/>
          </a:xfrm>
        </p:grpSpPr>
        <p:pic>
          <p:nvPicPr>
            <p:cNvPr id="24" name="Picture 23" descr="Green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343060" y="5581937"/>
              <a:ext cx="847725" cy="914400"/>
            </a:xfrm>
            <a:prstGeom prst="rect">
              <a:avLst/>
            </a:prstGeom>
          </p:spPr>
        </p:pic>
        <p:pic>
          <p:nvPicPr>
            <p:cNvPr id="25" name="Picture 24" descr="Green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343060" y="5026766"/>
              <a:ext cx="847725" cy="914400"/>
            </a:xfrm>
            <a:prstGeom prst="rect">
              <a:avLst/>
            </a:prstGeom>
          </p:spPr>
        </p:pic>
        <p:pic>
          <p:nvPicPr>
            <p:cNvPr id="26" name="Picture 25" descr="Green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343060" y="4471595"/>
              <a:ext cx="847725" cy="914400"/>
            </a:xfrm>
            <a:prstGeom prst="rect">
              <a:avLst/>
            </a:prstGeom>
          </p:spPr>
        </p:pic>
        <p:pic>
          <p:nvPicPr>
            <p:cNvPr id="27" name="Picture 26" descr="Green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343060" y="3927309"/>
              <a:ext cx="847725" cy="914400"/>
            </a:xfrm>
            <a:prstGeom prst="rect">
              <a:avLst/>
            </a:prstGeom>
          </p:spPr>
        </p:pic>
        <p:pic>
          <p:nvPicPr>
            <p:cNvPr id="28" name="Picture 27" descr="Green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343060" y="3372138"/>
              <a:ext cx="847725" cy="914400"/>
            </a:xfrm>
            <a:prstGeom prst="rect">
              <a:avLst/>
            </a:prstGeom>
          </p:spPr>
        </p:pic>
      </p:grpSp>
      <p:grpSp>
        <p:nvGrpSpPr>
          <p:cNvPr id="38" name="Group 65"/>
          <p:cNvGrpSpPr/>
          <p:nvPr/>
        </p:nvGrpSpPr>
        <p:grpSpPr>
          <a:xfrm>
            <a:off x="5936399" y="1097093"/>
            <a:ext cx="422766" cy="2073312"/>
            <a:chOff x="5967195" y="1054926"/>
            <a:chExt cx="640312" cy="3331958"/>
          </a:xfrm>
        </p:grpSpPr>
        <p:grpSp>
          <p:nvGrpSpPr>
            <p:cNvPr id="39" name="Group 59"/>
            <p:cNvGrpSpPr/>
            <p:nvPr/>
          </p:nvGrpSpPr>
          <p:grpSpPr>
            <a:xfrm>
              <a:off x="5967199" y="1588349"/>
              <a:ext cx="640308" cy="2798539"/>
              <a:chOff x="7701068" y="3337045"/>
              <a:chExt cx="847725" cy="3178629"/>
            </a:xfrm>
          </p:grpSpPr>
          <p:pic>
            <p:nvPicPr>
              <p:cNvPr id="69" name="Picture 68" descr="Yellow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7701068" y="5601274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70" name="Picture 69" descr="Yellow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7701068" y="5013445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71" name="Picture 70" descr="Yellow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7701068" y="4447388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72" name="Picture 71" descr="Yellow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7701068" y="3903102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73" name="Picture 72" descr="Yellow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7701068" y="3337045"/>
                <a:ext cx="847725" cy="914400"/>
              </a:xfrm>
              <a:prstGeom prst="rect">
                <a:avLst/>
              </a:prstGeom>
            </p:spPr>
          </p:pic>
        </p:grpSp>
        <p:pic>
          <p:nvPicPr>
            <p:cNvPr id="68" name="Picture 67" descr="Yellow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967195" y="1054926"/>
              <a:ext cx="640308" cy="805059"/>
            </a:xfrm>
            <a:prstGeom prst="rect">
              <a:avLst/>
            </a:prstGeom>
          </p:spPr>
        </p:pic>
      </p:grpSp>
      <p:grpSp>
        <p:nvGrpSpPr>
          <p:cNvPr id="40" name="Group 76"/>
          <p:cNvGrpSpPr/>
          <p:nvPr/>
        </p:nvGrpSpPr>
        <p:grpSpPr>
          <a:xfrm>
            <a:off x="6731945" y="754932"/>
            <a:ext cx="424345" cy="2415473"/>
            <a:chOff x="5782358" y="764764"/>
            <a:chExt cx="424345" cy="2415473"/>
          </a:xfrm>
        </p:grpSpPr>
        <p:grpSp>
          <p:nvGrpSpPr>
            <p:cNvPr id="41" name="Group 79"/>
            <p:cNvGrpSpPr/>
            <p:nvPr/>
          </p:nvGrpSpPr>
          <p:grpSpPr>
            <a:xfrm>
              <a:off x="5783940" y="1098249"/>
              <a:ext cx="422763" cy="2081988"/>
              <a:chOff x="5117227" y="3174640"/>
              <a:chExt cx="640308" cy="3345901"/>
            </a:xfrm>
          </p:grpSpPr>
          <p:grpSp>
            <p:nvGrpSpPr>
              <p:cNvPr id="42" name="Group 58"/>
              <p:cNvGrpSpPr/>
              <p:nvPr/>
            </p:nvGrpSpPr>
            <p:grpSpPr>
              <a:xfrm>
                <a:off x="5117227" y="3664499"/>
                <a:ext cx="640308" cy="2856042"/>
                <a:chOff x="6595120" y="3231569"/>
                <a:chExt cx="847725" cy="3243943"/>
              </a:xfrm>
            </p:grpSpPr>
            <p:pic>
              <p:nvPicPr>
                <p:cNvPr id="45" name="Picture 44" descr="Red.pn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6595120" y="5561112"/>
                  <a:ext cx="847725" cy="914400"/>
                </a:xfrm>
                <a:prstGeom prst="rect">
                  <a:avLst/>
                </a:prstGeom>
              </p:spPr>
            </p:pic>
            <p:pic>
              <p:nvPicPr>
                <p:cNvPr id="46" name="Picture 42" descr="Red.pn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6595120" y="4951512"/>
                  <a:ext cx="847725" cy="914400"/>
                </a:xfrm>
                <a:prstGeom prst="rect">
                  <a:avLst/>
                </a:prstGeom>
              </p:spPr>
            </p:pic>
            <p:pic>
              <p:nvPicPr>
                <p:cNvPr id="47" name="Picture 46" descr="Red.pn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6595120" y="4396341"/>
                  <a:ext cx="847725" cy="914400"/>
                </a:xfrm>
                <a:prstGeom prst="rect">
                  <a:avLst/>
                </a:prstGeom>
              </p:spPr>
            </p:pic>
            <p:pic>
              <p:nvPicPr>
                <p:cNvPr id="48" name="Picture 47" descr="Red.pn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6595120" y="3808512"/>
                  <a:ext cx="847725" cy="914400"/>
                </a:xfrm>
                <a:prstGeom prst="rect">
                  <a:avLst/>
                </a:prstGeom>
              </p:spPr>
            </p:pic>
            <p:pic>
              <p:nvPicPr>
                <p:cNvPr id="49" name="Picture 48" descr="Red.pn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6595120" y="3231569"/>
                  <a:ext cx="847725" cy="914400"/>
                </a:xfrm>
                <a:prstGeom prst="rect">
                  <a:avLst/>
                </a:prstGeom>
              </p:spPr>
            </p:pic>
          </p:grpSp>
          <p:pic>
            <p:nvPicPr>
              <p:cNvPr id="44" name="Picture 43" descr="Red.png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5117227" y="3174640"/>
                <a:ext cx="640308" cy="805059"/>
              </a:xfrm>
              <a:prstGeom prst="rect">
                <a:avLst/>
              </a:prstGeom>
            </p:spPr>
          </p:pic>
        </p:grpSp>
        <p:pic>
          <p:nvPicPr>
            <p:cNvPr id="74" name="Picture 73" descr="Red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82358" y="764764"/>
              <a:ext cx="422763" cy="500948"/>
            </a:xfrm>
            <a:prstGeom prst="rect">
              <a:avLst/>
            </a:prstGeom>
          </p:spPr>
        </p:pic>
      </p:grpSp>
      <p:grpSp>
        <p:nvGrpSpPr>
          <p:cNvPr id="43" name="Group 75"/>
          <p:cNvGrpSpPr/>
          <p:nvPr/>
        </p:nvGrpSpPr>
        <p:grpSpPr>
          <a:xfrm>
            <a:off x="2754221" y="516806"/>
            <a:ext cx="422763" cy="2653599"/>
            <a:chOff x="1964373" y="526638"/>
            <a:chExt cx="422763" cy="2653599"/>
          </a:xfrm>
        </p:grpSpPr>
        <p:grpSp>
          <p:nvGrpSpPr>
            <p:cNvPr id="50" name="Group 60"/>
            <p:cNvGrpSpPr/>
            <p:nvPr/>
          </p:nvGrpSpPr>
          <p:grpSpPr>
            <a:xfrm>
              <a:off x="1964373" y="806694"/>
              <a:ext cx="422763" cy="2373543"/>
              <a:chOff x="611560" y="2171126"/>
              <a:chExt cx="847725" cy="4332514"/>
            </a:xfrm>
          </p:grpSpPr>
          <p:pic>
            <p:nvPicPr>
              <p:cNvPr id="30" name="Picture 29" descr="Blue.png"/>
              <p:cNvPicPr>
                <a:picLocks noChangeAspect="1"/>
              </p:cNvPicPr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611560" y="5589240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31" name="Picture 30" descr="Blue.png"/>
              <p:cNvPicPr>
                <a:picLocks noChangeAspect="1"/>
              </p:cNvPicPr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611560" y="5013176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32" name="Picture 31" descr="Blue.png"/>
              <p:cNvPicPr>
                <a:picLocks noChangeAspect="1"/>
              </p:cNvPicPr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611560" y="4446240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33" name="Picture 32" descr="Blue.png"/>
              <p:cNvPicPr>
                <a:picLocks noChangeAspect="1"/>
              </p:cNvPicPr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611560" y="3870176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34" name="Picture 33" descr="Blue.png"/>
              <p:cNvPicPr>
                <a:picLocks noChangeAspect="1"/>
              </p:cNvPicPr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611560" y="3314126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35" name="Picture 34" descr="Blue.png"/>
              <p:cNvPicPr>
                <a:picLocks noChangeAspect="1"/>
              </p:cNvPicPr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611560" y="2738062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36" name="Picture 35" descr="Blue.png"/>
              <p:cNvPicPr>
                <a:picLocks noChangeAspect="1"/>
              </p:cNvPicPr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611560" y="2171126"/>
                <a:ext cx="847725" cy="914400"/>
              </a:xfrm>
              <a:prstGeom prst="rect">
                <a:avLst/>
              </a:prstGeom>
            </p:spPr>
          </p:pic>
        </p:grpSp>
        <p:pic>
          <p:nvPicPr>
            <p:cNvPr id="75" name="Picture 74" descr="Blue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964373" y="526638"/>
              <a:ext cx="422763" cy="500949"/>
            </a:xfrm>
            <a:prstGeom prst="rect">
              <a:avLst/>
            </a:prstGeom>
          </p:spPr>
        </p:pic>
      </p:grp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49606" y="3703797"/>
            <a:ext cx="6105525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6" name="Group 65"/>
          <p:cNvGrpSpPr/>
          <p:nvPr/>
        </p:nvGrpSpPr>
        <p:grpSpPr>
          <a:xfrm>
            <a:off x="2004432" y="1778997"/>
            <a:ext cx="422763" cy="1421006"/>
            <a:chOff x="2277551" y="4656207"/>
            <a:chExt cx="422763" cy="1421006"/>
          </a:xfrm>
        </p:grpSpPr>
        <p:pic>
          <p:nvPicPr>
            <p:cNvPr id="67" name="Picture 66" descr="Plum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277551" y="5576265"/>
              <a:ext cx="422763" cy="500948"/>
            </a:xfrm>
            <a:prstGeom prst="rect">
              <a:avLst/>
            </a:prstGeom>
          </p:spPr>
        </p:pic>
        <p:pic>
          <p:nvPicPr>
            <p:cNvPr id="76" name="Picture 75" descr="Plum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277551" y="5265816"/>
              <a:ext cx="422763" cy="500948"/>
            </a:xfrm>
            <a:prstGeom prst="rect">
              <a:avLst/>
            </a:prstGeom>
          </p:spPr>
        </p:pic>
        <p:pic>
          <p:nvPicPr>
            <p:cNvPr id="77" name="Picture 76" descr="Plum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277551" y="4966656"/>
              <a:ext cx="422763" cy="500948"/>
            </a:xfrm>
            <a:prstGeom prst="rect">
              <a:avLst/>
            </a:prstGeom>
          </p:spPr>
        </p:pic>
        <p:pic>
          <p:nvPicPr>
            <p:cNvPr id="78" name="Picture 77" descr="Plum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277551" y="4656207"/>
              <a:ext cx="422763" cy="500948"/>
            </a:xfrm>
            <a:prstGeom prst="rect">
              <a:avLst/>
            </a:prstGeom>
          </p:spPr>
        </p:pic>
      </p:grpSp>
      <p:grpSp>
        <p:nvGrpSpPr>
          <p:cNvPr id="79" name="Group 78"/>
          <p:cNvGrpSpPr/>
          <p:nvPr/>
        </p:nvGrpSpPr>
        <p:grpSpPr>
          <a:xfrm>
            <a:off x="4431544" y="1801575"/>
            <a:ext cx="422763" cy="1421006"/>
            <a:chOff x="2277551" y="4656207"/>
            <a:chExt cx="422763" cy="1421006"/>
          </a:xfrm>
        </p:grpSpPr>
        <p:pic>
          <p:nvPicPr>
            <p:cNvPr id="80" name="Picture 79" descr="Plum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277551" y="5576265"/>
              <a:ext cx="422763" cy="500948"/>
            </a:xfrm>
            <a:prstGeom prst="rect">
              <a:avLst/>
            </a:prstGeom>
          </p:spPr>
        </p:pic>
        <p:pic>
          <p:nvPicPr>
            <p:cNvPr id="81" name="Picture 80" descr="Plum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277551" y="5265816"/>
              <a:ext cx="422763" cy="500948"/>
            </a:xfrm>
            <a:prstGeom prst="rect">
              <a:avLst/>
            </a:prstGeom>
          </p:spPr>
        </p:pic>
        <p:pic>
          <p:nvPicPr>
            <p:cNvPr id="82" name="Picture 81" descr="Plum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277551" y="4966656"/>
              <a:ext cx="422763" cy="500948"/>
            </a:xfrm>
            <a:prstGeom prst="rect">
              <a:avLst/>
            </a:prstGeom>
          </p:spPr>
        </p:pic>
        <p:pic>
          <p:nvPicPr>
            <p:cNvPr id="83" name="Picture 82" descr="Plum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277551" y="4656207"/>
              <a:ext cx="422763" cy="500948"/>
            </a:xfrm>
            <a:prstGeom prst="rect">
              <a:avLst/>
            </a:prstGeom>
          </p:spPr>
        </p:pic>
      </p:grpSp>
      <p:grpSp>
        <p:nvGrpSpPr>
          <p:cNvPr id="84" name="Group 83"/>
          <p:cNvGrpSpPr/>
          <p:nvPr/>
        </p:nvGrpSpPr>
        <p:grpSpPr>
          <a:xfrm>
            <a:off x="3571100" y="2163692"/>
            <a:ext cx="421200" cy="1047600"/>
            <a:chOff x="1665463" y="4995747"/>
            <a:chExt cx="421200" cy="1047600"/>
          </a:xfrm>
        </p:grpSpPr>
        <p:pic>
          <p:nvPicPr>
            <p:cNvPr id="85" name="Picture 84" descr="Cyan.pn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665463" y="5594067"/>
              <a:ext cx="421200" cy="449280"/>
            </a:xfrm>
            <a:prstGeom prst="rect">
              <a:avLst/>
            </a:prstGeom>
          </p:spPr>
        </p:pic>
        <p:pic>
          <p:nvPicPr>
            <p:cNvPr id="86" name="Picture 85" descr="Cyan.pn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665463" y="5294907"/>
              <a:ext cx="421200" cy="449280"/>
            </a:xfrm>
            <a:prstGeom prst="rect">
              <a:avLst/>
            </a:prstGeom>
          </p:spPr>
        </p:pic>
        <p:pic>
          <p:nvPicPr>
            <p:cNvPr id="87" name="Picture 86" descr="Cyan.pn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665463" y="4995747"/>
              <a:ext cx="421200" cy="449280"/>
            </a:xfrm>
            <a:prstGeom prst="rect">
              <a:avLst/>
            </a:prstGeom>
          </p:spPr>
        </p:pic>
      </p:grpSp>
      <p:grpSp>
        <p:nvGrpSpPr>
          <p:cNvPr id="88" name="Group 87"/>
          <p:cNvGrpSpPr/>
          <p:nvPr/>
        </p:nvGrpSpPr>
        <p:grpSpPr>
          <a:xfrm>
            <a:off x="1245588" y="2425741"/>
            <a:ext cx="421200" cy="792849"/>
            <a:chOff x="3144307" y="1487307"/>
            <a:chExt cx="421200" cy="792849"/>
          </a:xfrm>
        </p:grpSpPr>
        <p:pic>
          <p:nvPicPr>
            <p:cNvPr id="89" name="Picture 88" descr="Brown.png"/>
            <p:cNvPicPr preferRelativeResize="0">
              <a:picLocks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144307" y="1797756"/>
              <a:ext cx="421200" cy="482400"/>
            </a:xfrm>
            <a:prstGeom prst="rect">
              <a:avLst/>
            </a:prstGeom>
          </p:spPr>
        </p:pic>
        <p:pic>
          <p:nvPicPr>
            <p:cNvPr id="90" name="Picture 89" descr="Brown.png"/>
            <p:cNvPicPr preferRelativeResize="0">
              <a:picLocks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144307" y="1487307"/>
              <a:ext cx="421200" cy="482400"/>
            </a:xfrm>
            <a:prstGeom prst="rect">
              <a:avLst/>
            </a:prstGeom>
          </p:spPr>
        </p:pic>
      </p:grpSp>
      <p:sp>
        <p:nvSpPr>
          <p:cNvPr id="62" name="Rectangle 61"/>
          <p:cNvSpPr/>
          <p:nvPr/>
        </p:nvSpPr>
        <p:spPr>
          <a:xfrm>
            <a:off x="-180528" y="-85700"/>
            <a:ext cx="792088" cy="7029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3" name="Rounded Rectangle 62">
            <a:hlinkClick r:id="rId11" action="ppaction://hlinksldjump"/>
          </p:cNvPr>
          <p:cNvSpPr/>
          <p:nvPr/>
        </p:nvSpPr>
        <p:spPr>
          <a:xfrm>
            <a:off x="-252536" y="404664"/>
            <a:ext cx="576064" cy="1008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A</a:t>
            </a:r>
            <a:endParaRPr lang="en-IE" i="1" dirty="0">
              <a:latin typeface="Century Gothic" pitchFamily="34" charset="0"/>
            </a:endParaRPr>
          </a:p>
        </p:txBody>
      </p:sp>
      <p:sp>
        <p:nvSpPr>
          <p:cNvPr id="64" name="Rounded Rectangle 63">
            <a:hlinkClick r:id="rId12" action="ppaction://hlinksldjump"/>
          </p:cNvPr>
          <p:cNvSpPr/>
          <p:nvPr/>
        </p:nvSpPr>
        <p:spPr>
          <a:xfrm>
            <a:off x="-252536" y="1412776"/>
            <a:ext cx="576064" cy="1008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B</a:t>
            </a:r>
            <a:endParaRPr lang="en-IE" i="1" dirty="0">
              <a:latin typeface="Century Gothic" pitchFamily="34" charset="0"/>
            </a:endParaRPr>
          </a:p>
        </p:txBody>
      </p:sp>
      <p:sp>
        <p:nvSpPr>
          <p:cNvPr id="65" name="Rounded Rectangle 64">
            <a:hlinkClick r:id="rId13" action="ppaction://hlinksldjump"/>
          </p:cNvPr>
          <p:cNvSpPr/>
          <p:nvPr/>
        </p:nvSpPr>
        <p:spPr>
          <a:xfrm>
            <a:off x="-108520" y="2420888"/>
            <a:ext cx="576064" cy="1008112"/>
          </a:xfrm>
          <a:prstGeom prst="roundRect">
            <a:avLst/>
          </a:prstGeom>
          <a:solidFill>
            <a:schemeClr val="accent1">
              <a:lumMod val="7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C</a:t>
            </a:r>
            <a:endParaRPr lang="en-IE" i="1" dirty="0">
              <a:latin typeface="Century Gothic" pitchFamily="34" charset="0"/>
            </a:endParaRPr>
          </a:p>
        </p:txBody>
      </p:sp>
      <p:sp>
        <p:nvSpPr>
          <p:cNvPr id="91" name="Rounded Rectangle 90">
            <a:hlinkClick r:id="rId14" action="ppaction://hlinksldjump"/>
          </p:cNvPr>
          <p:cNvSpPr/>
          <p:nvPr/>
        </p:nvSpPr>
        <p:spPr>
          <a:xfrm>
            <a:off x="-252536" y="3429000"/>
            <a:ext cx="576064" cy="1008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D</a:t>
            </a:r>
            <a:endParaRPr lang="en-IE" i="1" dirty="0">
              <a:latin typeface="Century Gothic" pitchFamily="34" charset="0"/>
            </a:endParaRPr>
          </a:p>
        </p:txBody>
      </p:sp>
      <p:sp>
        <p:nvSpPr>
          <p:cNvPr id="92" name="Rounded Rectangle 91">
            <a:hlinkClick r:id="rId15" action="ppaction://hlinksldjump"/>
          </p:cNvPr>
          <p:cNvSpPr/>
          <p:nvPr/>
        </p:nvSpPr>
        <p:spPr>
          <a:xfrm>
            <a:off x="-252536" y="4437112"/>
            <a:ext cx="576064" cy="1008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E</a:t>
            </a:r>
            <a:endParaRPr lang="en-IE" i="1" dirty="0">
              <a:latin typeface="Century Gothic" pitchFamily="34" charset="0"/>
            </a:endParaRPr>
          </a:p>
        </p:txBody>
      </p:sp>
      <p:sp>
        <p:nvSpPr>
          <p:cNvPr id="93" name="Rounded Rectangle 92">
            <a:hlinkClick r:id="rId16" action="ppaction://hlinksldjump"/>
          </p:cNvPr>
          <p:cNvSpPr/>
          <p:nvPr/>
        </p:nvSpPr>
        <p:spPr>
          <a:xfrm>
            <a:off x="-252536" y="5445224"/>
            <a:ext cx="576064" cy="1008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F</a:t>
            </a:r>
            <a:endParaRPr lang="en-IE" i="1" dirty="0">
              <a:latin typeface="Century Gothic" pitchFamily="34" charset="0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7772400" y="152400"/>
            <a:ext cx="1219200" cy="1233664"/>
            <a:chOff x="7620000" y="404664"/>
            <a:chExt cx="1219200" cy="1233664"/>
          </a:xfrm>
        </p:grpSpPr>
        <p:sp>
          <p:nvSpPr>
            <p:cNvPr id="95" name="Oval 94"/>
            <p:cNvSpPr/>
            <p:nvPr/>
          </p:nvSpPr>
          <p:spPr>
            <a:xfrm>
              <a:off x="7620000" y="404664"/>
              <a:ext cx="1219200" cy="12336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7696200" y="533400"/>
              <a:ext cx="11430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b="1" dirty="0">
                  <a:solidFill>
                    <a:schemeClr val="bg1"/>
                  </a:solidFill>
                </a:rPr>
                <a:t>7</a:t>
              </a:r>
              <a:endParaRPr lang="en-GB" sz="2400" b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n-GB" sz="2400" b="1" dirty="0" smtClean="0">
                  <a:solidFill>
                    <a:schemeClr val="bg1"/>
                  </a:solidFill>
                </a:rPr>
                <a:t>moves</a:t>
              </a:r>
              <a:endParaRPr lang="en-IE" sz="2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96390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815583" y="1288923"/>
            <a:ext cx="422766" cy="2073312"/>
            <a:chOff x="5967195" y="1054926"/>
            <a:chExt cx="640312" cy="3331958"/>
          </a:xfrm>
        </p:grpSpPr>
        <p:grpSp>
          <p:nvGrpSpPr>
            <p:cNvPr id="3" name="Group 59"/>
            <p:cNvGrpSpPr/>
            <p:nvPr/>
          </p:nvGrpSpPr>
          <p:grpSpPr>
            <a:xfrm>
              <a:off x="5967199" y="1588347"/>
              <a:ext cx="640308" cy="2798539"/>
              <a:chOff x="7701068" y="3337045"/>
              <a:chExt cx="847725" cy="3178629"/>
            </a:xfrm>
          </p:grpSpPr>
          <p:pic>
            <p:nvPicPr>
              <p:cNvPr id="5" name="Picture 4" descr="Yellow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7701068" y="5601274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6" name="Picture 5" descr="Yellow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7701068" y="5013445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7" name="Picture 6" descr="Yellow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7701068" y="4447388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8" name="Picture 7" descr="Yellow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7701068" y="3903102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9" name="Picture 8" descr="Yellow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7701068" y="3337045"/>
                <a:ext cx="847725" cy="914400"/>
              </a:xfrm>
              <a:prstGeom prst="rect">
                <a:avLst/>
              </a:prstGeom>
            </p:spPr>
          </p:pic>
        </p:grpSp>
        <p:pic>
          <p:nvPicPr>
            <p:cNvPr id="4" name="Picture 3" descr="Yellow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967195" y="1054926"/>
              <a:ext cx="640308" cy="805059"/>
            </a:xfrm>
            <a:prstGeom prst="rect">
              <a:avLst/>
            </a:prstGeom>
          </p:spPr>
        </p:pic>
      </p:grpSp>
      <p:grpSp>
        <p:nvGrpSpPr>
          <p:cNvPr id="16" name="Group 57"/>
          <p:cNvGrpSpPr/>
          <p:nvPr/>
        </p:nvGrpSpPr>
        <p:grpSpPr>
          <a:xfrm>
            <a:off x="5113821" y="1650661"/>
            <a:ext cx="422763" cy="1711574"/>
            <a:chOff x="5343060" y="3372138"/>
            <a:chExt cx="847725" cy="3124199"/>
          </a:xfrm>
        </p:grpSpPr>
        <p:pic>
          <p:nvPicPr>
            <p:cNvPr id="24" name="Picture 23" descr="Green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343060" y="5581937"/>
              <a:ext cx="847725" cy="914400"/>
            </a:xfrm>
            <a:prstGeom prst="rect">
              <a:avLst/>
            </a:prstGeom>
          </p:spPr>
        </p:pic>
        <p:pic>
          <p:nvPicPr>
            <p:cNvPr id="25" name="Picture 24" descr="Green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343060" y="5026766"/>
              <a:ext cx="847725" cy="914400"/>
            </a:xfrm>
            <a:prstGeom prst="rect">
              <a:avLst/>
            </a:prstGeom>
          </p:spPr>
        </p:pic>
        <p:pic>
          <p:nvPicPr>
            <p:cNvPr id="26" name="Picture 25" descr="Green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343060" y="4471595"/>
              <a:ext cx="847725" cy="914400"/>
            </a:xfrm>
            <a:prstGeom prst="rect">
              <a:avLst/>
            </a:prstGeom>
          </p:spPr>
        </p:pic>
        <p:pic>
          <p:nvPicPr>
            <p:cNvPr id="27" name="Picture 26" descr="Green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343060" y="3927309"/>
              <a:ext cx="847725" cy="914400"/>
            </a:xfrm>
            <a:prstGeom prst="rect">
              <a:avLst/>
            </a:prstGeom>
          </p:spPr>
        </p:pic>
        <p:pic>
          <p:nvPicPr>
            <p:cNvPr id="28" name="Picture 27" descr="Green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343060" y="3372138"/>
              <a:ext cx="847725" cy="914400"/>
            </a:xfrm>
            <a:prstGeom prst="rect">
              <a:avLst/>
            </a:prstGeom>
          </p:spPr>
        </p:pic>
      </p:grpSp>
      <p:grpSp>
        <p:nvGrpSpPr>
          <p:cNvPr id="17" name="Group 65"/>
          <p:cNvGrpSpPr/>
          <p:nvPr/>
        </p:nvGrpSpPr>
        <p:grpSpPr>
          <a:xfrm>
            <a:off x="3004653" y="947220"/>
            <a:ext cx="426645" cy="2415015"/>
            <a:chOff x="2595748" y="479474"/>
            <a:chExt cx="426645" cy="2415015"/>
          </a:xfrm>
        </p:grpSpPr>
        <p:grpSp>
          <p:nvGrpSpPr>
            <p:cNvPr id="18" name="Group 79"/>
            <p:cNvGrpSpPr/>
            <p:nvPr/>
          </p:nvGrpSpPr>
          <p:grpSpPr>
            <a:xfrm>
              <a:off x="2599630" y="812501"/>
              <a:ext cx="422763" cy="2081988"/>
              <a:chOff x="5117227" y="3174640"/>
              <a:chExt cx="640308" cy="3345901"/>
            </a:xfrm>
          </p:grpSpPr>
          <p:grpSp>
            <p:nvGrpSpPr>
              <p:cNvPr id="19" name="Group 58"/>
              <p:cNvGrpSpPr/>
              <p:nvPr/>
            </p:nvGrpSpPr>
            <p:grpSpPr>
              <a:xfrm>
                <a:off x="5117227" y="3664499"/>
                <a:ext cx="640308" cy="2856042"/>
                <a:chOff x="6595120" y="3231569"/>
                <a:chExt cx="847725" cy="3243943"/>
              </a:xfrm>
            </p:grpSpPr>
            <p:pic>
              <p:nvPicPr>
                <p:cNvPr id="45" name="Picture 44" descr="Red.pn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6595120" y="5561112"/>
                  <a:ext cx="847725" cy="914400"/>
                </a:xfrm>
                <a:prstGeom prst="rect">
                  <a:avLst/>
                </a:prstGeom>
              </p:spPr>
            </p:pic>
            <p:pic>
              <p:nvPicPr>
                <p:cNvPr id="46" name="Picture 42" descr="Red.pn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6595120" y="4951512"/>
                  <a:ext cx="847725" cy="914400"/>
                </a:xfrm>
                <a:prstGeom prst="rect">
                  <a:avLst/>
                </a:prstGeom>
              </p:spPr>
            </p:pic>
            <p:pic>
              <p:nvPicPr>
                <p:cNvPr id="47" name="Picture 46" descr="Red.pn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6595120" y="4396341"/>
                  <a:ext cx="847725" cy="914400"/>
                </a:xfrm>
                <a:prstGeom prst="rect">
                  <a:avLst/>
                </a:prstGeom>
              </p:spPr>
            </p:pic>
            <p:pic>
              <p:nvPicPr>
                <p:cNvPr id="48" name="Picture 47" descr="Red.pn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6595120" y="3808512"/>
                  <a:ext cx="847725" cy="914400"/>
                </a:xfrm>
                <a:prstGeom prst="rect">
                  <a:avLst/>
                </a:prstGeom>
              </p:spPr>
            </p:pic>
            <p:pic>
              <p:nvPicPr>
                <p:cNvPr id="49" name="Picture 48" descr="Red.pn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6595120" y="3231569"/>
                  <a:ext cx="847725" cy="914400"/>
                </a:xfrm>
                <a:prstGeom prst="rect">
                  <a:avLst/>
                </a:prstGeom>
              </p:spPr>
            </p:pic>
          </p:grpSp>
          <p:pic>
            <p:nvPicPr>
              <p:cNvPr id="44" name="Picture 43" descr="Red.png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5117227" y="3174640"/>
                <a:ext cx="640308" cy="805059"/>
              </a:xfrm>
              <a:prstGeom prst="rect">
                <a:avLst/>
              </a:prstGeom>
            </p:spPr>
          </p:pic>
        </p:grpSp>
        <p:pic>
          <p:nvPicPr>
            <p:cNvPr id="82" name="Picture 81" descr="Red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95748" y="479474"/>
              <a:ext cx="422763" cy="500948"/>
            </a:xfrm>
            <a:prstGeom prst="rect">
              <a:avLst/>
            </a:prstGeom>
          </p:spPr>
        </p:pic>
      </p:grpSp>
      <p:grpSp>
        <p:nvGrpSpPr>
          <p:cNvPr id="112" name="Group 111"/>
          <p:cNvGrpSpPr/>
          <p:nvPr/>
        </p:nvGrpSpPr>
        <p:grpSpPr>
          <a:xfrm>
            <a:off x="6517348" y="947220"/>
            <a:ext cx="422763" cy="2415017"/>
            <a:chOff x="6104393" y="947220"/>
            <a:chExt cx="422763" cy="2415017"/>
          </a:xfrm>
        </p:grpSpPr>
        <p:grpSp>
          <p:nvGrpSpPr>
            <p:cNvPr id="32" name="Group 79"/>
            <p:cNvGrpSpPr/>
            <p:nvPr/>
          </p:nvGrpSpPr>
          <p:grpSpPr>
            <a:xfrm>
              <a:off x="6104393" y="1280248"/>
              <a:ext cx="422763" cy="2081989"/>
              <a:chOff x="5117227" y="3174640"/>
              <a:chExt cx="640308" cy="3345903"/>
            </a:xfrm>
          </p:grpSpPr>
          <p:grpSp>
            <p:nvGrpSpPr>
              <p:cNvPr id="33" name="Group 58"/>
              <p:cNvGrpSpPr/>
              <p:nvPr/>
            </p:nvGrpSpPr>
            <p:grpSpPr>
              <a:xfrm>
                <a:off x="5117227" y="3664501"/>
                <a:ext cx="640308" cy="2856042"/>
                <a:chOff x="6595120" y="3231569"/>
                <a:chExt cx="847725" cy="3243943"/>
              </a:xfrm>
            </p:grpSpPr>
            <p:pic>
              <p:nvPicPr>
                <p:cNvPr id="88" name="Picture 87" descr="Red.pn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6595120" y="5561112"/>
                  <a:ext cx="847725" cy="914400"/>
                </a:xfrm>
                <a:prstGeom prst="rect">
                  <a:avLst/>
                </a:prstGeom>
              </p:spPr>
            </p:pic>
            <p:pic>
              <p:nvPicPr>
                <p:cNvPr id="89" name="Picture 42" descr="Red.pn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6595120" y="4951512"/>
                  <a:ext cx="847725" cy="914400"/>
                </a:xfrm>
                <a:prstGeom prst="rect">
                  <a:avLst/>
                </a:prstGeom>
              </p:spPr>
            </p:pic>
            <p:pic>
              <p:nvPicPr>
                <p:cNvPr id="90" name="Picture 89" descr="Red.pn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6595120" y="4396341"/>
                  <a:ext cx="847725" cy="914400"/>
                </a:xfrm>
                <a:prstGeom prst="rect">
                  <a:avLst/>
                </a:prstGeom>
              </p:spPr>
            </p:pic>
            <p:pic>
              <p:nvPicPr>
                <p:cNvPr id="91" name="Picture 90" descr="Red.pn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6595120" y="3808512"/>
                  <a:ext cx="847725" cy="914400"/>
                </a:xfrm>
                <a:prstGeom prst="rect">
                  <a:avLst/>
                </a:prstGeom>
              </p:spPr>
            </p:pic>
            <p:pic>
              <p:nvPicPr>
                <p:cNvPr id="92" name="Picture 91" descr="Red.pn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6595120" y="3231569"/>
                  <a:ext cx="847725" cy="914400"/>
                </a:xfrm>
                <a:prstGeom prst="rect">
                  <a:avLst/>
                </a:prstGeom>
              </p:spPr>
            </p:pic>
          </p:grpSp>
          <p:pic>
            <p:nvPicPr>
              <p:cNvPr id="87" name="Picture 86" descr="Red.png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5117227" y="3174640"/>
                <a:ext cx="640308" cy="805059"/>
              </a:xfrm>
              <a:prstGeom prst="rect">
                <a:avLst/>
              </a:prstGeom>
            </p:spPr>
          </p:pic>
        </p:grpSp>
        <p:pic>
          <p:nvPicPr>
            <p:cNvPr id="81" name="Picture 80" descr="Red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104393" y="947220"/>
              <a:ext cx="422763" cy="500948"/>
            </a:xfrm>
            <a:prstGeom prst="rect">
              <a:avLst/>
            </a:prstGeom>
          </p:spPr>
        </p:pic>
      </p:grpSp>
      <p:pic>
        <p:nvPicPr>
          <p:cNvPr id="6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59660" y="3608387"/>
            <a:ext cx="6105525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7" name="Group 66"/>
          <p:cNvGrpSpPr/>
          <p:nvPr/>
        </p:nvGrpSpPr>
        <p:grpSpPr>
          <a:xfrm>
            <a:off x="2302891" y="1941229"/>
            <a:ext cx="422763" cy="1421006"/>
            <a:chOff x="2277551" y="4656207"/>
            <a:chExt cx="422763" cy="1421006"/>
          </a:xfrm>
        </p:grpSpPr>
        <p:pic>
          <p:nvPicPr>
            <p:cNvPr id="68" name="Picture 67" descr="Plum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277551" y="5576265"/>
              <a:ext cx="422763" cy="500948"/>
            </a:xfrm>
            <a:prstGeom prst="rect">
              <a:avLst/>
            </a:prstGeom>
          </p:spPr>
        </p:pic>
        <p:pic>
          <p:nvPicPr>
            <p:cNvPr id="73" name="Picture 72" descr="Plum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277551" y="5265816"/>
              <a:ext cx="422763" cy="500948"/>
            </a:xfrm>
            <a:prstGeom prst="rect">
              <a:avLst/>
            </a:prstGeom>
          </p:spPr>
        </p:pic>
        <p:pic>
          <p:nvPicPr>
            <p:cNvPr id="74" name="Picture 73" descr="Plum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277551" y="4966656"/>
              <a:ext cx="422763" cy="500948"/>
            </a:xfrm>
            <a:prstGeom prst="rect">
              <a:avLst/>
            </a:prstGeom>
          </p:spPr>
        </p:pic>
        <p:pic>
          <p:nvPicPr>
            <p:cNvPr id="79" name="Picture 78" descr="Plum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277551" y="4656207"/>
              <a:ext cx="422763" cy="500948"/>
            </a:xfrm>
            <a:prstGeom prst="rect">
              <a:avLst/>
            </a:prstGeom>
          </p:spPr>
        </p:pic>
      </p:grpSp>
      <p:grpSp>
        <p:nvGrpSpPr>
          <p:cNvPr id="80" name="Group 79"/>
          <p:cNvGrpSpPr/>
          <p:nvPr/>
        </p:nvGrpSpPr>
        <p:grpSpPr>
          <a:xfrm>
            <a:off x="4412059" y="1941229"/>
            <a:ext cx="422763" cy="1421006"/>
            <a:chOff x="2277551" y="4656207"/>
            <a:chExt cx="422763" cy="1421006"/>
          </a:xfrm>
        </p:grpSpPr>
        <p:pic>
          <p:nvPicPr>
            <p:cNvPr id="83" name="Picture 82" descr="Plum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277551" y="5576265"/>
              <a:ext cx="422763" cy="500948"/>
            </a:xfrm>
            <a:prstGeom prst="rect">
              <a:avLst/>
            </a:prstGeom>
          </p:spPr>
        </p:pic>
        <p:pic>
          <p:nvPicPr>
            <p:cNvPr id="84" name="Picture 83" descr="Plum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277551" y="5265816"/>
              <a:ext cx="422763" cy="500948"/>
            </a:xfrm>
            <a:prstGeom prst="rect">
              <a:avLst/>
            </a:prstGeom>
          </p:spPr>
        </p:pic>
        <p:pic>
          <p:nvPicPr>
            <p:cNvPr id="85" name="Picture 84" descr="Plum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277551" y="4966656"/>
              <a:ext cx="422763" cy="500948"/>
            </a:xfrm>
            <a:prstGeom prst="rect">
              <a:avLst/>
            </a:prstGeom>
          </p:spPr>
        </p:pic>
        <p:pic>
          <p:nvPicPr>
            <p:cNvPr id="86" name="Picture 85" descr="Plum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277551" y="4656207"/>
              <a:ext cx="422763" cy="500948"/>
            </a:xfrm>
            <a:prstGeom prst="rect">
              <a:avLst/>
            </a:prstGeom>
          </p:spPr>
        </p:pic>
      </p:grpSp>
      <p:grpSp>
        <p:nvGrpSpPr>
          <p:cNvPr id="93" name="Group 92"/>
          <p:cNvGrpSpPr/>
          <p:nvPr/>
        </p:nvGrpSpPr>
        <p:grpSpPr>
          <a:xfrm>
            <a:off x="3710297" y="1941229"/>
            <a:ext cx="422763" cy="1421006"/>
            <a:chOff x="2277551" y="4656207"/>
            <a:chExt cx="422763" cy="1421006"/>
          </a:xfrm>
        </p:grpSpPr>
        <p:pic>
          <p:nvPicPr>
            <p:cNvPr id="94" name="Picture 93" descr="Plum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277551" y="5576265"/>
              <a:ext cx="422763" cy="500948"/>
            </a:xfrm>
            <a:prstGeom prst="rect">
              <a:avLst/>
            </a:prstGeom>
          </p:spPr>
        </p:pic>
        <p:pic>
          <p:nvPicPr>
            <p:cNvPr id="99" name="Picture 98" descr="Plum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277551" y="5265816"/>
              <a:ext cx="422763" cy="500948"/>
            </a:xfrm>
            <a:prstGeom prst="rect">
              <a:avLst/>
            </a:prstGeom>
          </p:spPr>
        </p:pic>
        <p:pic>
          <p:nvPicPr>
            <p:cNvPr id="100" name="Picture 99" descr="Plum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277551" y="4966656"/>
              <a:ext cx="422763" cy="500948"/>
            </a:xfrm>
            <a:prstGeom prst="rect">
              <a:avLst/>
            </a:prstGeom>
          </p:spPr>
        </p:pic>
        <p:pic>
          <p:nvPicPr>
            <p:cNvPr id="101" name="Picture 100" descr="Plum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277551" y="4656207"/>
              <a:ext cx="422763" cy="500948"/>
            </a:xfrm>
            <a:prstGeom prst="rect">
              <a:avLst/>
            </a:prstGeom>
          </p:spPr>
        </p:pic>
      </p:grpSp>
      <p:grpSp>
        <p:nvGrpSpPr>
          <p:cNvPr id="102" name="Group 101"/>
          <p:cNvGrpSpPr/>
          <p:nvPr/>
        </p:nvGrpSpPr>
        <p:grpSpPr>
          <a:xfrm>
            <a:off x="7222995" y="1941229"/>
            <a:ext cx="422763" cy="1421006"/>
            <a:chOff x="2277551" y="4656207"/>
            <a:chExt cx="422763" cy="1421006"/>
          </a:xfrm>
        </p:grpSpPr>
        <p:pic>
          <p:nvPicPr>
            <p:cNvPr id="103" name="Picture 102" descr="Plum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277551" y="5576265"/>
              <a:ext cx="422763" cy="500948"/>
            </a:xfrm>
            <a:prstGeom prst="rect">
              <a:avLst/>
            </a:prstGeom>
          </p:spPr>
        </p:pic>
        <p:pic>
          <p:nvPicPr>
            <p:cNvPr id="104" name="Picture 103" descr="Plum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277551" y="5265816"/>
              <a:ext cx="422763" cy="500948"/>
            </a:xfrm>
            <a:prstGeom prst="rect">
              <a:avLst/>
            </a:prstGeom>
          </p:spPr>
        </p:pic>
        <p:pic>
          <p:nvPicPr>
            <p:cNvPr id="105" name="Picture 104" descr="Plum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277551" y="4966656"/>
              <a:ext cx="422763" cy="500948"/>
            </a:xfrm>
            <a:prstGeom prst="rect">
              <a:avLst/>
            </a:prstGeom>
          </p:spPr>
        </p:pic>
        <p:pic>
          <p:nvPicPr>
            <p:cNvPr id="106" name="Picture 105" descr="Plum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277551" y="4656207"/>
              <a:ext cx="422763" cy="500948"/>
            </a:xfrm>
            <a:prstGeom prst="rect">
              <a:avLst/>
            </a:prstGeom>
          </p:spPr>
        </p:pic>
      </p:grpSp>
      <p:grpSp>
        <p:nvGrpSpPr>
          <p:cNvPr id="107" name="Group 106"/>
          <p:cNvGrpSpPr/>
          <p:nvPr/>
        </p:nvGrpSpPr>
        <p:grpSpPr>
          <a:xfrm>
            <a:off x="1601129" y="1941229"/>
            <a:ext cx="422763" cy="1421006"/>
            <a:chOff x="2277551" y="4656207"/>
            <a:chExt cx="422763" cy="1421006"/>
          </a:xfrm>
        </p:grpSpPr>
        <p:pic>
          <p:nvPicPr>
            <p:cNvPr id="108" name="Picture 107" descr="Plum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277551" y="5576265"/>
              <a:ext cx="422763" cy="500948"/>
            </a:xfrm>
            <a:prstGeom prst="rect">
              <a:avLst/>
            </a:prstGeom>
          </p:spPr>
        </p:pic>
        <p:pic>
          <p:nvPicPr>
            <p:cNvPr id="109" name="Picture 108" descr="Plum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277551" y="5265816"/>
              <a:ext cx="422763" cy="500948"/>
            </a:xfrm>
            <a:prstGeom prst="rect">
              <a:avLst/>
            </a:prstGeom>
          </p:spPr>
        </p:pic>
        <p:pic>
          <p:nvPicPr>
            <p:cNvPr id="110" name="Picture 109" descr="Plum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277551" y="4966656"/>
              <a:ext cx="422763" cy="500948"/>
            </a:xfrm>
            <a:prstGeom prst="rect">
              <a:avLst/>
            </a:prstGeom>
          </p:spPr>
        </p:pic>
        <p:pic>
          <p:nvPicPr>
            <p:cNvPr id="111" name="Picture 110" descr="Plum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277551" y="4656207"/>
              <a:ext cx="422763" cy="500948"/>
            </a:xfrm>
            <a:prstGeom prst="rect">
              <a:avLst/>
            </a:prstGeom>
          </p:spPr>
        </p:pic>
      </p:grpSp>
      <p:sp>
        <p:nvSpPr>
          <p:cNvPr id="62" name="Rectangle 61"/>
          <p:cNvSpPr/>
          <p:nvPr/>
        </p:nvSpPr>
        <p:spPr>
          <a:xfrm>
            <a:off x="-180528" y="-85700"/>
            <a:ext cx="792088" cy="7029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3" name="Rounded Rectangle 62">
            <a:hlinkClick r:id="rId8" action="ppaction://hlinksldjump"/>
          </p:cNvPr>
          <p:cNvSpPr/>
          <p:nvPr/>
        </p:nvSpPr>
        <p:spPr>
          <a:xfrm>
            <a:off x="-252536" y="404664"/>
            <a:ext cx="576064" cy="1008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A</a:t>
            </a:r>
            <a:endParaRPr lang="en-IE" i="1" dirty="0">
              <a:latin typeface="Century Gothic" pitchFamily="34" charset="0"/>
            </a:endParaRPr>
          </a:p>
        </p:txBody>
      </p:sp>
      <p:sp>
        <p:nvSpPr>
          <p:cNvPr id="64" name="Rounded Rectangle 63">
            <a:hlinkClick r:id="rId9" action="ppaction://hlinksldjump"/>
          </p:cNvPr>
          <p:cNvSpPr/>
          <p:nvPr/>
        </p:nvSpPr>
        <p:spPr>
          <a:xfrm>
            <a:off x="-252536" y="1412776"/>
            <a:ext cx="576064" cy="1008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B</a:t>
            </a:r>
            <a:endParaRPr lang="en-IE" i="1" dirty="0">
              <a:latin typeface="Century Gothic" pitchFamily="34" charset="0"/>
            </a:endParaRPr>
          </a:p>
        </p:txBody>
      </p:sp>
      <p:sp>
        <p:nvSpPr>
          <p:cNvPr id="65" name="Rounded Rectangle 64">
            <a:hlinkClick r:id="rId10" action="ppaction://hlinksldjump"/>
          </p:cNvPr>
          <p:cNvSpPr/>
          <p:nvPr/>
        </p:nvSpPr>
        <p:spPr>
          <a:xfrm>
            <a:off x="-252536" y="2420888"/>
            <a:ext cx="576064" cy="1008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C</a:t>
            </a:r>
            <a:endParaRPr lang="en-IE" i="1" dirty="0">
              <a:latin typeface="Century Gothic" pitchFamily="34" charset="0"/>
            </a:endParaRPr>
          </a:p>
        </p:txBody>
      </p:sp>
      <p:sp>
        <p:nvSpPr>
          <p:cNvPr id="69" name="Rounded Rectangle 68">
            <a:hlinkClick r:id="rId11" action="ppaction://hlinksldjump"/>
          </p:cNvPr>
          <p:cNvSpPr/>
          <p:nvPr/>
        </p:nvSpPr>
        <p:spPr>
          <a:xfrm>
            <a:off x="-108520" y="3429000"/>
            <a:ext cx="576064" cy="1008112"/>
          </a:xfrm>
          <a:prstGeom prst="roundRect">
            <a:avLst/>
          </a:prstGeom>
          <a:solidFill>
            <a:schemeClr val="accent1">
              <a:lumMod val="7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D</a:t>
            </a:r>
            <a:endParaRPr lang="en-IE" i="1" dirty="0">
              <a:latin typeface="Century Gothic" pitchFamily="34" charset="0"/>
            </a:endParaRPr>
          </a:p>
        </p:txBody>
      </p:sp>
      <p:sp>
        <p:nvSpPr>
          <p:cNvPr id="70" name="Rounded Rectangle 69">
            <a:hlinkClick r:id="rId12" action="ppaction://hlinksldjump"/>
          </p:cNvPr>
          <p:cNvSpPr/>
          <p:nvPr/>
        </p:nvSpPr>
        <p:spPr>
          <a:xfrm>
            <a:off x="-252536" y="4437112"/>
            <a:ext cx="576064" cy="1008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E</a:t>
            </a:r>
            <a:endParaRPr lang="en-IE" i="1" dirty="0">
              <a:latin typeface="Century Gothic" pitchFamily="34" charset="0"/>
            </a:endParaRPr>
          </a:p>
        </p:txBody>
      </p:sp>
      <p:sp>
        <p:nvSpPr>
          <p:cNvPr id="71" name="Rounded Rectangle 70">
            <a:hlinkClick r:id="rId13" action="ppaction://hlinksldjump"/>
          </p:cNvPr>
          <p:cNvSpPr/>
          <p:nvPr/>
        </p:nvSpPr>
        <p:spPr>
          <a:xfrm>
            <a:off x="-252536" y="5445224"/>
            <a:ext cx="576064" cy="1008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F</a:t>
            </a:r>
            <a:endParaRPr lang="en-IE" i="1" dirty="0">
              <a:latin typeface="Century Gothic" pitchFamily="34" charset="0"/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7620000" y="404664"/>
            <a:ext cx="1219200" cy="1233664"/>
            <a:chOff x="7620000" y="404664"/>
            <a:chExt cx="1219200" cy="1233664"/>
          </a:xfrm>
        </p:grpSpPr>
        <p:sp>
          <p:nvSpPr>
            <p:cNvPr id="75" name="Oval 74"/>
            <p:cNvSpPr/>
            <p:nvPr/>
          </p:nvSpPr>
          <p:spPr>
            <a:xfrm>
              <a:off x="7620000" y="404664"/>
              <a:ext cx="1219200" cy="12336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696200" y="533400"/>
              <a:ext cx="11430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b="1" dirty="0">
                  <a:solidFill>
                    <a:schemeClr val="bg1"/>
                  </a:solidFill>
                </a:rPr>
                <a:t>5</a:t>
              </a:r>
              <a:endParaRPr lang="en-GB" sz="2400" b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n-GB" sz="2400" b="1" dirty="0" smtClean="0">
                  <a:solidFill>
                    <a:schemeClr val="bg1"/>
                  </a:solidFill>
                </a:rPr>
                <a:t>moves</a:t>
              </a:r>
              <a:endParaRPr lang="en-IE" sz="2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78005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878430" y="1125975"/>
            <a:ext cx="422766" cy="2073312"/>
            <a:chOff x="5967195" y="1054926"/>
            <a:chExt cx="640312" cy="3331958"/>
          </a:xfrm>
        </p:grpSpPr>
        <p:grpSp>
          <p:nvGrpSpPr>
            <p:cNvPr id="3" name="Group 59"/>
            <p:cNvGrpSpPr/>
            <p:nvPr/>
          </p:nvGrpSpPr>
          <p:grpSpPr>
            <a:xfrm>
              <a:off x="5967199" y="1588347"/>
              <a:ext cx="640308" cy="2798539"/>
              <a:chOff x="7701068" y="3337045"/>
              <a:chExt cx="847725" cy="3178629"/>
            </a:xfrm>
          </p:grpSpPr>
          <p:pic>
            <p:nvPicPr>
              <p:cNvPr id="5" name="Picture 4" descr="Yellow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7701068" y="5601274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6" name="Picture 5" descr="Yellow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7701068" y="5013445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7" name="Picture 6" descr="Yellow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7701068" y="4447388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8" name="Picture 7" descr="Yellow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7701068" y="3903102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9" name="Picture 8" descr="Yellow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7701068" y="3337045"/>
                <a:ext cx="847725" cy="914400"/>
              </a:xfrm>
              <a:prstGeom prst="rect">
                <a:avLst/>
              </a:prstGeom>
            </p:spPr>
          </p:pic>
        </p:grpSp>
        <p:pic>
          <p:nvPicPr>
            <p:cNvPr id="4" name="Picture 3" descr="Yellow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967195" y="1054926"/>
              <a:ext cx="640308" cy="805059"/>
            </a:xfrm>
            <a:prstGeom prst="rect">
              <a:avLst/>
            </a:prstGeom>
          </p:spPr>
        </p:pic>
      </p:grpSp>
      <p:grpSp>
        <p:nvGrpSpPr>
          <p:cNvPr id="10" name="Group 9"/>
          <p:cNvGrpSpPr/>
          <p:nvPr/>
        </p:nvGrpSpPr>
        <p:grpSpPr>
          <a:xfrm>
            <a:off x="2012555" y="1728306"/>
            <a:ext cx="422766" cy="1470981"/>
            <a:chOff x="3229503" y="2022916"/>
            <a:chExt cx="640312" cy="2363969"/>
          </a:xfrm>
        </p:grpSpPr>
        <p:grpSp>
          <p:nvGrpSpPr>
            <p:cNvPr id="11" name="Group 56"/>
            <p:cNvGrpSpPr/>
            <p:nvPr/>
          </p:nvGrpSpPr>
          <p:grpSpPr>
            <a:xfrm>
              <a:off x="3229507" y="2556332"/>
              <a:ext cx="640308" cy="1830550"/>
              <a:chOff x="4145834" y="4461656"/>
              <a:chExt cx="847725" cy="2079171"/>
            </a:xfrm>
          </p:grpSpPr>
          <p:pic>
            <p:nvPicPr>
              <p:cNvPr id="13" name="Picture 12" descr="Red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4145834" y="5626427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14" name="Picture 13" descr="Red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4145834" y="5016827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15" name="Picture 14" descr="Red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4145834" y="4461656"/>
                <a:ext cx="847725" cy="914400"/>
              </a:xfrm>
              <a:prstGeom prst="rect">
                <a:avLst/>
              </a:prstGeom>
            </p:spPr>
          </p:pic>
        </p:grpSp>
        <p:pic>
          <p:nvPicPr>
            <p:cNvPr id="12" name="Picture 11" descr="Red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29503" y="2022916"/>
              <a:ext cx="640308" cy="805059"/>
            </a:xfrm>
            <a:prstGeom prst="rect">
              <a:avLst/>
            </a:prstGeom>
          </p:spPr>
        </p:pic>
      </p:grpSp>
      <p:grpSp>
        <p:nvGrpSpPr>
          <p:cNvPr id="16" name="Group 79"/>
          <p:cNvGrpSpPr/>
          <p:nvPr/>
        </p:nvGrpSpPr>
        <p:grpSpPr>
          <a:xfrm>
            <a:off x="2778956" y="506589"/>
            <a:ext cx="428409" cy="2692698"/>
            <a:chOff x="2058395" y="506589"/>
            <a:chExt cx="428409" cy="2692698"/>
          </a:xfrm>
        </p:grpSpPr>
        <p:grpSp>
          <p:nvGrpSpPr>
            <p:cNvPr id="17" name="Group 60"/>
            <p:cNvGrpSpPr/>
            <p:nvPr/>
          </p:nvGrpSpPr>
          <p:grpSpPr>
            <a:xfrm>
              <a:off x="2064041" y="825744"/>
              <a:ext cx="422763" cy="2373543"/>
              <a:chOff x="611560" y="2171126"/>
              <a:chExt cx="847725" cy="4332514"/>
            </a:xfrm>
          </p:grpSpPr>
          <p:pic>
            <p:nvPicPr>
              <p:cNvPr id="30" name="Picture 29" descr="Blue.png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611560" y="5589240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31" name="Picture 30" descr="Blue.png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611560" y="5013176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32" name="Picture 31" descr="Blue.png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611560" y="4446240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33" name="Picture 32" descr="Blue.png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611560" y="3870176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34" name="Picture 33" descr="Blue.png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611560" y="3314126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35" name="Picture 34" descr="Blue.png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611560" y="2738062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36" name="Picture 35" descr="Blue.png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611560" y="2171126"/>
                <a:ext cx="847725" cy="914400"/>
              </a:xfrm>
              <a:prstGeom prst="rect">
                <a:avLst/>
              </a:prstGeom>
            </p:spPr>
          </p:pic>
        </p:grpSp>
        <p:pic>
          <p:nvPicPr>
            <p:cNvPr id="83" name="Picture 82" descr="Blue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058395" y="506589"/>
              <a:ext cx="422763" cy="500949"/>
            </a:xfrm>
            <a:prstGeom prst="rect">
              <a:avLst/>
            </a:prstGeom>
          </p:spPr>
        </p:pic>
      </p:grpSp>
      <p:pic>
        <p:nvPicPr>
          <p:cNvPr id="85" name="Picture 84" descr="Plum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358495" y="2698339"/>
            <a:ext cx="422763" cy="500948"/>
          </a:xfrm>
          <a:prstGeom prst="rect">
            <a:avLst/>
          </a:prstGeom>
        </p:spPr>
      </p:pic>
      <p:grpSp>
        <p:nvGrpSpPr>
          <p:cNvPr id="18" name="Group 59"/>
          <p:cNvGrpSpPr/>
          <p:nvPr/>
        </p:nvGrpSpPr>
        <p:grpSpPr>
          <a:xfrm>
            <a:off x="3562289" y="1728306"/>
            <a:ext cx="422766" cy="1470981"/>
            <a:chOff x="3229503" y="2022916"/>
            <a:chExt cx="640312" cy="2363969"/>
          </a:xfrm>
        </p:grpSpPr>
        <p:grpSp>
          <p:nvGrpSpPr>
            <p:cNvPr id="19" name="Group 56"/>
            <p:cNvGrpSpPr/>
            <p:nvPr/>
          </p:nvGrpSpPr>
          <p:grpSpPr>
            <a:xfrm>
              <a:off x="3229507" y="2556332"/>
              <a:ext cx="640308" cy="1830550"/>
              <a:chOff x="4145834" y="4461656"/>
              <a:chExt cx="847725" cy="2079171"/>
            </a:xfrm>
          </p:grpSpPr>
          <p:pic>
            <p:nvPicPr>
              <p:cNvPr id="63" name="Picture 62" descr="Red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4145834" y="5626427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64" name="Picture 63" descr="Red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4145834" y="5016827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65" name="Picture 64" descr="Red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4145834" y="4461656"/>
                <a:ext cx="847725" cy="914400"/>
              </a:xfrm>
              <a:prstGeom prst="rect">
                <a:avLst/>
              </a:prstGeom>
            </p:spPr>
          </p:pic>
        </p:grpSp>
        <p:pic>
          <p:nvPicPr>
            <p:cNvPr id="62" name="Picture 61" descr="Red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29503" y="2022916"/>
              <a:ext cx="640308" cy="805059"/>
            </a:xfrm>
            <a:prstGeom prst="rect">
              <a:avLst/>
            </a:prstGeom>
          </p:spPr>
        </p:pic>
      </p:grpSp>
      <p:grpSp>
        <p:nvGrpSpPr>
          <p:cNvPr id="20" name="Group 65"/>
          <p:cNvGrpSpPr/>
          <p:nvPr/>
        </p:nvGrpSpPr>
        <p:grpSpPr>
          <a:xfrm>
            <a:off x="4334336" y="1728306"/>
            <a:ext cx="422766" cy="1470981"/>
            <a:chOff x="3229503" y="2022916"/>
            <a:chExt cx="640312" cy="2363969"/>
          </a:xfrm>
        </p:grpSpPr>
        <p:grpSp>
          <p:nvGrpSpPr>
            <p:cNvPr id="21" name="Group 56"/>
            <p:cNvGrpSpPr/>
            <p:nvPr/>
          </p:nvGrpSpPr>
          <p:grpSpPr>
            <a:xfrm>
              <a:off x="3229507" y="2556332"/>
              <a:ext cx="640308" cy="1830550"/>
              <a:chOff x="4145834" y="4461656"/>
              <a:chExt cx="847725" cy="2079171"/>
            </a:xfrm>
          </p:grpSpPr>
          <p:pic>
            <p:nvPicPr>
              <p:cNvPr id="69" name="Picture 68" descr="Red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4145834" y="5626427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70" name="Picture 69" descr="Red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4145834" y="5016827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71" name="Picture 70" descr="Red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4145834" y="4461656"/>
                <a:ext cx="847725" cy="914400"/>
              </a:xfrm>
              <a:prstGeom prst="rect">
                <a:avLst/>
              </a:prstGeom>
            </p:spPr>
          </p:pic>
        </p:grpSp>
        <p:pic>
          <p:nvPicPr>
            <p:cNvPr id="68" name="Picture 67" descr="Red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29503" y="2022916"/>
              <a:ext cx="640308" cy="805059"/>
            </a:xfrm>
            <a:prstGeom prst="rect">
              <a:avLst/>
            </a:prstGeom>
          </p:spPr>
        </p:pic>
      </p:grpSp>
      <p:grpSp>
        <p:nvGrpSpPr>
          <p:cNvPr id="22" name="Group 71"/>
          <p:cNvGrpSpPr/>
          <p:nvPr/>
        </p:nvGrpSpPr>
        <p:grpSpPr>
          <a:xfrm>
            <a:off x="5106383" y="1125975"/>
            <a:ext cx="422766" cy="2073312"/>
            <a:chOff x="5967195" y="1054926"/>
            <a:chExt cx="640312" cy="3331958"/>
          </a:xfrm>
        </p:grpSpPr>
        <p:grpSp>
          <p:nvGrpSpPr>
            <p:cNvPr id="23" name="Group 59"/>
            <p:cNvGrpSpPr/>
            <p:nvPr/>
          </p:nvGrpSpPr>
          <p:grpSpPr>
            <a:xfrm>
              <a:off x="5967199" y="1588349"/>
              <a:ext cx="640308" cy="2798539"/>
              <a:chOff x="7701068" y="3337045"/>
              <a:chExt cx="847725" cy="3178629"/>
            </a:xfrm>
          </p:grpSpPr>
          <p:pic>
            <p:nvPicPr>
              <p:cNvPr id="75" name="Picture 74" descr="Yellow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7701068" y="5601274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76" name="Picture 75" descr="Yellow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7701068" y="5013445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77" name="Picture 76" descr="Yellow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7701068" y="4447388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78" name="Picture 77" descr="Yellow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7701068" y="3903102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79" name="Picture 78" descr="Yellow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7701068" y="3337045"/>
                <a:ext cx="847725" cy="914400"/>
              </a:xfrm>
              <a:prstGeom prst="rect">
                <a:avLst/>
              </a:prstGeom>
            </p:spPr>
          </p:pic>
        </p:grpSp>
        <p:pic>
          <p:nvPicPr>
            <p:cNvPr id="74" name="Picture 73" descr="Yellow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967195" y="1054926"/>
              <a:ext cx="640308" cy="805059"/>
            </a:xfrm>
            <a:prstGeom prst="rect">
              <a:avLst/>
            </a:prstGeom>
          </p:spPr>
        </p:pic>
      </p:grpSp>
      <p:grpSp>
        <p:nvGrpSpPr>
          <p:cNvPr id="24" name="Group 80"/>
          <p:cNvGrpSpPr/>
          <p:nvPr/>
        </p:nvGrpSpPr>
        <p:grpSpPr>
          <a:xfrm>
            <a:off x="6650477" y="495300"/>
            <a:ext cx="428406" cy="2703987"/>
            <a:chOff x="2064041" y="495300"/>
            <a:chExt cx="428406" cy="2703987"/>
          </a:xfrm>
        </p:grpSpPr>
        <p:grpSp>
          <p:nvGrpSpPr>
            <p:cNvPr id="25" name="Group 60"/>
            <p:cNvGrpSpPr/>
            <p:nvPr/>
          </p:nvGrpSpPr>
          <p:grpSpPr>
            <a:xfrm>
              <a:off x="2064041" y="825742"/>
              <a:ext cx="422763" cy="2373543"/>
              <a:chOff x="611560" y="2171126"/>
              <a:chExt cx="847725" cy="4332514"/>
            </a:xfrm>
          </p:grpSpPr>
          <p:pic>
            <p:nvPicPr>
              <p:cNvPr id="88" name="Picture 87" descr="Blue.png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611560" y="5589240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89" name="Picture 88" descr="Blue.png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611560" y="5013176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90" name="Picture 89" descr="Blue.png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611560" y="4446240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91" name="Picture 90" descr="Blue.png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611560" y="3870176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92" name="Picture 91" descr="Blue.png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611560" y="3314126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93" name="Picture 92" descr="Blue.png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611560" y="2738062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94" name="Picture 93" descr="Blue.png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611560" y="2171126"/>
                <a:ext cx="847725" cy="914400"/>
              </a:xfrm>
              <a:prstGeom prst="rect">
                <a:avLst/>
              </a:prstGeom>
            </p:spPr>
          </p:pic>
        </p:grpSp>
        <p:pic>
          <p:nvPicPr>
            <p:cNvPr id="87" name="Picture 86" descr="Blue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069684" y="495300"/>
              <a:ext cx="422763" cy="500949"/>
            </a:xfrm>
            <a:prstGeom prst="rect">
              <a:avLst/>
            </a:prstGeom>
          </p:spPr>
        </p:pic>
      </p:grpSp>
      <p:grpSp>
        <p:nvGrpSpPr>
          <p:cNvPr id="26" name="Group 94"/>
          <p:cNvGrpSpPr/>
          <p:nvPr/>
        </p:nvGrpSpPr>
        <p:grpSpPr>
          <a:xfrm>
            <a:off x="7428161" y="1728306"/>
            <a:ext cx="422766" cy="1470981"/>
            <a:chOff x="3229503" y="2022916"/>
            <a:chExt cx="640312" cy="2363969"/>
          </a:xfrm>
        </p:grpSpPr>
        <p:grpSp>
          <p:nvGrpSpPr>
            <p:cNvPr id="27" name="Group 56"/>
            <p:cNvGrpSpPr/>
            <p:nvPr/>
          </p:nvGrpSpPr>
          <p:grpSpPr>
            <a:xfrm>
              <a:off x="3229507" y="2556332"/>
              <a:ext cx="640308" cy="1830550"/>
              <a:chOff x="4145834" y="4461656"/>
              <a:chExt cx="847725" cy="2079171"/>
            </a:xfrm>
          </p:grpSpPr>
          <p:pic>
            <p:nvPicPr>
              <p:cNvPr id="98" name="Picture 97" descr="Red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4145834" y="5626427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99" name="Picture 98" descr="Red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4145834" y="5016827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100" name="Picture 99" descr="Red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4145834" y="4461656"/>
                <a:ext cx="847725" cy="914400"/>
              </a:xfrm>
              <a:prstGeom prst="rect">
                <a:avLst/>
              </a:prstGeom>
            </p:spPr>
          </p:pic>
        </p:grpSp>
        <p:pic>
          <p:nvPicPr>
            <p:cNvPr id="97" name="Picture 96" descr="Red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29503" y="2022916"/>
              <a:ext cx="640308" cy="805059"/>
            </a:xfrm>
            <a:prstGeom prst="rect">
              <a:avLst/>
            </a:prstGeom>
          </p:spPr>
        </p:pic>
      </p:grp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828751" y="3811588"/>
            <a:ext cx="6105525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" name="Rectangle 65"/>
          <p:cNvSpPr/>
          <p:nvPr/>
        </p:nvSpPr>
        <p:spPr>
          <a:xfrm>
            <a:off x="-180528" y="-85700"/>
            <a:ext cx="792088" cy="7029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7" name="Rounded Rectangle 66">
            <a:hlinkClick r:id="rId8" action="ppaction://hlinksldjump"/>
          </p:cNvPr>
          <p:cNvSpPr/>
          <p:nvPr/>
        </p:nvSpPr>
        <p:spPr>
          <a:xfrm>
            <a:off x="-252536" y="404664"/>
            <a:ext cx="576064" cy="1008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A</a:t>
            </a:r>
            <a:endParaRPr lang="en-IE" i="1" dirty="0">
              <a:latin typeface="Century Gothic" pitchFamily="34" charset="0"/>
            </a:endParaRPr>
          </a:p>
        </p:txBody>
      </p:sp>
      <p:sp>
        <p:nvSpPr>
          <p:cNvPr id="72" name="Rounded Rectangle 71">
            <a:hlinkClick r:id="rId9" action="ppaction://hlinksldjump"/>
          </p:cNvPr>
          <p:cNvSpPr/>
          <p:nvPr/>
        </p:nvSpPr>
        <p:spPr>
          <a:xfrm>
            <a:off x="-252536" y="1412776"/>
            <a:ext cx="576064" cy="1008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B</a:t>
            </a:r>
            <a:endParaRPr lang="en-IE" i="1" dirty="0">
              <a:latin typeface="Century Gothic" pitchFamily="34" charset="0"/>
            </a:endParaRPr>
          </a:p>
        </p:txBody>
      </p:sp>
      <p:sp>
        <p:nvSpPr>
          <p:cNvPr id="73" name="Rounded Rectangle 72">
            <a:hlinkClick r:id="rId10" action="ppaction://hlinksldjump"/>
          </p:cNvPr>
          <p:cNvSpPr/>
          <p:nvPr/>
        </p:nvSpPr>
        <p:spPr>
          <a:xfrm>
            <a:off x="-252536" y="2420888"/>
            <a:ext cx="576064" cy="1008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C</a:t>
            </a:r>
            <a:endParaRPr lang="en-IE" i="1" dirty="0">
              <a:latin typeface="Century Gothic" pitchFamily="34" charset="0"/>
            </a:endParaRPr>
          </a:p>
        </p:txBody>
      </p:sp>
      <p:sp>
        <p:nvSpPr>
          <p:cNvPr id="80" name="Rounded Rectangle 79">
            <a:hlinkClick r:id="rId11" action="ppaction://hlinksldjump"/>
          </p:cNvPr>
          <p:cNvSpPr/>
          <p:nvPr/>
        </p:nvSpPr>
        <p:spPr>
          <a:xfrm>
            <a:off x="-252536" y="3429000"/>
            <a:ext cx="576064" cy="1008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D</a:t>
            </a:r>
            <a:endParaRPr lang="en-IE" i="1" dirty="0">
              <a:latin typeface="Century Gothic" pitchFamily="34" charset="0"/>
            </a:endParaRPr>
          </a:p>
        </p:txBody>
      </p:sp>
      <p:sp>
        <p:nvSpPr>
          <p:cNvPr id="81" name="Rounded Rectangle 80">
            <a:hlinkClick r:id="rId12" action="ppaction://hlinksldjump"/>
          </p:cNvPr>
          <p:cNvSpPr/>
          <p:nvPr/>
        </p:nvSpPr>
        <p:spPr>
          <a:xfrm>
            <a:off x="-108520" y="4437112"/>
            <a:ext cx="576064" cy="1008112"/>
          </a:xfrm>
          <a:prstGeom prst="roundRect">
            <a:avLst/>
          </a:prstGeom>
          <a:solidFill>
            <a:schemeClr val="accent1">
              <a:lumMod val="7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E</a:t>
            </a:r>
            <a:endParaRPr lang="en-IE" i="1" dirty="0">
              <a:latin typeface="Century Gothic" pitchFamily="34" charset="0"/>
            </a:endParaRPr>
          </a:p>
        </p:txBody>
      </p:sp>
      <p:sp>
        <p:nvSpPr>
          <p:cNvPr id="82" name="Rounded Rectangle 81">
            <a:hlinkClick r:id="rId13" action="ppaction://hlinksldjump"/>
          </p:cNvPr>
          <p:cNvSpPr/>
          <p:nvPr/>
        </p:nvSpPr>
        <p:spPr>
          <a:xfrm>
            <a:off x="-252536" y="5445224"/>
            <a:ext cx="576064" cy="1008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F</a:t>
            </a:r>
            <a:endParaRPr lang="en-IE" i="1" dirty="0">
              <a:latin typeface="Century Gothic" pitchFamily="34" charset="0"/>
            </a:endParaRPr>
          </a:p>
        </p:txBody>
      </p:sp>
      <p:grpSp>
        <p:nvGrpSpPr>
          <p:cNvPr id="84" name="Group 83"/>
          <p:cNvGrpSpPr/>
          <p:nvPr/>
        </p:nvGrpSpPr>
        <p:grpSpPr>
          <a:xfrm>
            <a:off x="7620000" y="404664"/>
            <a:ext cx="1219200" cy="1233664"/>
            <a:chOff x="7620000" y="404664"/>
            <a:chExt cx="1219200" cy="1233664"/>
          </a:xfrm>
        </p:grpSpPr>
        <p:sp>
          <p:nvSpPr>
            <p:cNvPr id="86" name="Oval 85"/>
            <p:cNvSpPr/>
            <p:nvPr/>
          </p:nvSpPr>
          <p:spPr>
            <a:xfrm>
              <a:off x="7620000" y="404664"/>
              <a:ext cx="1219200" cy="12336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7696200" y="533400"/>
              <a:ext cx="11430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b="1" dirty="0">
                  <a:solidFill>
                    <a:schemeClr val="bg1"/>
                  </a:solidFill>
                </a:rPr>
                <a:t>8</a:t>
              </a:r>
              <a:endParaRPr lang="en-GB" sz="2400" b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n-GB" sz="2400" b="1" dirty="0" smtClean="0">
                  <a:solidFill>
                    <a:schemeClr val="bg1"/>
                  </a:solidFill>
                </a:rPr>
                <a:t>moves</a:t>
              </a:r>
              <a:endParaRPr lang="en-IE" sz="2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50297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oup 54"/>
          <p:cNvGrpSpPr/>
          <p:nvPr/>
        </p:nvGrpSpPr>
        <p:grpSpPr>
          <a:xfrm>
            <a:off x="1393493" y="3974672"/>
            <a:ext cx="640308" cy="2328149"/>
            <a:chOff x="1758287" y="3787282"/>
            <a:chExt cx="847725" cy="2644350"/>
          </a:xfrm>
        </p:grpSpPr>
        <p:pic>
          <p:nvPicPr>
            <p:cNvPr id="13" name="Picture 12" descr="Plum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1758287" y="5517232"/>
              <a:ext cx="847725" cy="914400"/>
            </a:xfrm>
            <a:prstGeom prst="rect">
              <a:avLst/>
            </a:prstGeom>
          </p:spPr>
        </p:pic>
        <p:pic>
          <p:nvPicPr>
            <p:cNvPr id="7" name="Picture 6" descr="Plum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1758287" y="4941168"/>
              <a:ext cx="847725" cy="914400"/>
            </a:xfrm>
            <a:prstGeom prst="rect">
              <a:avLst/>
            </a:prstGeom>
          </p:spPr>
        </p:pic>
        <p:pic>
          <p:nvPicPr>
            <p:cNvPr id="14" name="Picture 13" descr="Plum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1758287" y="4385996"/>
              <a:ext cx="847725" cy="914400"/>
            </a:xfrm>
            <a:prstGeom prst="rect">
              <a:avLst/>
            </a:prstGeom>
          </p:spPr>
        </p:pic>
        <p:pic>
          <p:nvPicPr>
            <p:cNvPr id="15" name="Picture 14" descr="Plum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1758287" y="3787282"/>
              <a:ext cx="847725" cy="914400"/>
            </a:xfrm>
            <a:prstGeom prst="rect">
              <a:avLst/>
            </a:prstGeom>
          </p:spPr>
        </p:pic>
      </p:grpSp>
      <p:grpSp>
        <p:nvGrpSpPr>
          <p:cNvPr id="57" name="Group 56"/>
          <p:cNvGrpSpPr/>
          <p:nvPr/>
        </p:nvGrpSpPr>
        <p:grpSpPr>
          <a:xfrm>
            <a:off x="3218621" y="4472270"/>
            <a:ext cx="640308" cy="1830551"/>
            <a:chOff x="4145834" y="4461656"/>
            <a:chExt cx="847725" cy="2079171"/>
          </a:xfrm>
        </p:grpSpPr>
        <p:pic>
          <p:nvPicPr>
            <p:cNvPr id="8" name="Picture 7" descr="Red.pn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4145834" y="5626427"/>
              <a:ext cx="847725" cy="914400"/>
            </a:xfrm>
            <a:prstGeom prst="rect">
              <a:avLst/>
            </a:prstGeom>
          </p:spPr>
        </p:pic>
        <p:pic>
          <p:nvPicPr>
            <p:cNvPr id="27" name="Picture 26" descr="Red.pn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4145834" y="5016827"/>
              <a:ext cx="847725" cy="914400"/>
            </a:xfrm>
            <a:prstGeom prst="rect">
              <a:avLst/>
            </a:prstGeom>
          </p:spPr>
        </p:pic>
        <p:pic>
          <p:nvPicPr>
            <p:cNvPr id="28" name="Picture 27" descr="Red.pn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4145834" y="4461656"/>
              <a:ext cx="847725" cy="914400"/>
            </a:xfrm>
            <a:prstGeom prst="rect">
              <a:avLst/>
            </a:prstGeom>
          </p:spPr>
        </p:pic>
      </p:grpSp>
      <p:grpSp>
        <p:nvGrpSpPr>
          <p:cNvPr id="54" name="Group 53"/>
          <p:cNvGrpSpPr/>
          <p:nvPr/>
        </p:nvGrpSpPr>
        <p:grpSpPr>
          <a:xfrm>
            <a:off x="480929" y="4990581"/>
            <a:ext cx="640308" cy="1312240"/>
            <a:chOff x="611560" y="5013176"/>
            <a:chExt cx="847725" cy="1490464"/>
          </a:xfrm>
        </p:grpSpPr>
        <p:pic>
          <p:nvPicPr>
            <p:cNvPr id="3" name="Picture 2" descr="Blu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5589240"/>
              <a:ext cx="847725" cy="914400"/>
            </a:xfrm>
            <a:prstGeom prst="rect">
              <a:avLst/>
            </a:prstGeom>
          </p:spPr>
        </p:pic>
        <p:pic>
          <p:nvPicPr>
            <p:cNvPr id="12" name="Picture 11" descr="Blu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5013176"/>
              <a:ext cx="847725" cy="914400"/>
            </a:xfrm>
            <a:prstGeom prst="rect">
              <a:avLst/>
            </a:prstGeom>
          </p:spPr>
        </p:pic>
      </p:grpSp>
      <p:grpSp>
        <p:nvGrpSpPr>
          <p:cNvPr id="58" name="Group 57"/>
          <p:cNvGrpSpPr/>
          <p:nvPr/>
        </p:nvGrpSpPr>
        <p:grpSpPr>
          <a:xfrm>
            <a:off x="4131185" y="3552202"/>
            <a:ext cx="640308" cy="2750619"/>
            <a:chOff x="5343060" y="3372138"/>
            <a:chExt cx="847725" cy="3124199"/>
          </a:xfrm>
        </p:grpSpPr>
        <p:pic>
          <p:nvPicPr>
            <p:cNvPr id="6" name="Picture 5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5581937"/>
              <a:ext cx="847725" cy="914400"/>
            </a:xfrm>
            <a:prstGeom prst="rect">
              <a:avLst/>
            </a:prstGeom>
          </p:spPr>
        </p:pic>
        <p:pic>
          <p:nvPicPr>
            <p:cNvPr id="37" name="Picture 36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5026766"/>
              <a:ext cx="847725" cy="914400"/>
            </a:xfrm>
            <a:prstGeom prst="rect">
              <a:avLst/>
            </a:prstGeom>
          </p:spPr>
        </p:pic>
        <p:pic>
          <p:nvPicPr>
            <p:cNvPr id="38" name="Picture 37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4471595"/>
              <a:ext cx="847725" cy="914400"/>
            </a:xfrm>
            <a:prstGeom prst="rect">
              <a:avLst/>
            </a:prstGeom>
          </p:spPr>
        </p:pic>
        <p:pic>
          <p:nvPicPr>
            <p:cNvPr id="39" name="Picture 38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3927309"/>
              <a:ext cx="847725" cy="914400"/>
            </a:xfrm>
            <a:prstGeom prst="rect">
              <a:avLst/>
            </a:prstGeom>
          </p:spPr>
        </p:pic>
        <p:pic>
          <p:nvPicPr>
            <p:cNvPr id="40" name="Picture 39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3372138"/>
              <a:ext cx="847725" cy="914400"/>
            </a:xfrm>
            <a:prstGeom prst="rect">
              <a:avLst/>
            </a:prstGeom>
          </p:spPr>
        </p:pic>
      </p:grpSp>
      <p:grpSp>
        <p:nvGrpSpPr>
          <p:cNvPr id="60" name="Group 59"/>
          <p:cNvGrpSpPr/>
          <p:nvPr/>
        </p:nvGrpSpPr>
        <p:grpSpPr>
          <a:xfrm>
            <a:off x="5956313" y="3504280"/>
            <a:ext cx="640308" cy="2798540"/>
            <a:chOff x="7701068" y="3337045"/>
            <a:chExt cx="847725" cy="3178629"/>
          </a:xfrm>
        </p:grpSpPr>
        <p:pic>
          <p:nvPicPr>
            <p:cNvPr id="47" name="Picture 46" descr="Yellow.png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7701068" y="5601274"/>
              <a:ext cx="847725" cy="914400"/>
            </a:xfrm>
            <a:prstGeom prst="rect">
              <a:avLst/>
            </a:prstGeom>
          </p:spPr>
        </p:pic>
        <p:pic>
          <p:nvPicPr>
            <p:cNvPr id="48" name="Picture 47" descr="Yellow.png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7701068" y="5013445"/>
              <a:ext cx="847725" cy="914400"/>
            </a:xfrm>
            <a:prstGeom prst="rect">
              <a:avLst/>
            </a:prstGeom>
          </p:spPr>
        </p:pic>
        <p:pic>
          <p:nvPicPr>
            <p:cNvPr id="49" name="Picture 48" descr="Yellow.png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7701068" y="4447388"/>
              <a:ext cx="847725" cy="914400"/>
            </a:xfrm>
            <a:prstGeom prst="rect">
              <a:avLst/>
            </a:prstGeom>
          </p:spPr>
        </p:pic>
        <p:pic>
          <p:nvPicPr>
            <p:cNvPr id="50" name="Picture 49" descr="Yellow.png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7701068" y="3903102"/>
              <a:ext cx="847725" cy="914400"/>
            </a:xfrm>
            <a:prstGeom prst="rect">
              <a:avLst/>
            </a:prstGeom>
          </p:spPr>
        </p:pic>
        <p:pic>
          <p:nvPicPr>
            <p:cNvPr id="51" name="Picture 50" descr="Yellow.png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7701068" y="3337045"/>
              <a:ext cx="847725" cy="914400"/>
            </a:xfrm>
            <a:prstGeom prst="rect">
              <a:avLst/>
            </a:prstGeom>
          </p:spPr>
        </p:pic>
      </p:grpSp>
      <p:grpSp>
        <p:nvGrpSpPr>
          <p:cNvPr id="61" name="Group 60"/>
          <p:cNvGrpSpPr/>
          <p:nvPr/>
        </p:nvGrpSpPr>
        <p:grpSpPr>
          <a:xfrm>
            <a:off x="6868877" y="2488373"/>
            <a:ext cx="640308" cy="3814449"/>
            <a:chOff x="611560" y="2171126"/>
            <a:chExt cx="847725" cy="4332514"/>
          </a:xfrm>
        </p:grpSpPr>
        <p:pic>
          <p:nvPicPr>
            <p:cNvPr id="62" name="Picture 61" descr="Blu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5589240"/>
              <a:ext cx="847725" cy="914400"/>
            </a:xfrm>
            <a:prstGeom prst="rect">
              <a:avLst/>
            </a:prstGeom>
          </p:spPr>
        </p:pic>
        <p:pic>
          <p:nvPicPr>
            <p:cNvPr id="63" name="Picture 62" descr="Blu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5013176"/>
              <a:ext cx="847725" cy="914400"/>
            </a:xfrm>
            <a:prstGeom prst="rect">
              <a:avLst/>
            </a:prstGeom>
          </p:spPr>
        </p:pic>
        <p:pic>
          <p:nvPicPr>
            <p:cNvPr id="64" name="Picture 63" descr="Blu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4446240"/>
              <a:ext cx="847725" cy="914400"/>
            </a:xfrm>
            <a:prstGeom prst="rect">
              <a:avLst/>
            </a:prstGeom>
          </p:spPr>
        </p:pic>
        <p:pic>
          <p:nvPicPr>
            <p:cNvPr id="65" name="Picture 64" descr="Blu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3870176"/>
              <a:ext cx="847725" cy="914400"/>
            </a:xfrm>
            <a:prstGeom prst="rect">
              <a:avLst/>
            </a:prstGeom>
          </p:spPr>
        </p:pic>
        <p:pic>
          <p:nvPicPr>
            <p:cNvPr id="66" name="Picture 65" descr="Blu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3314126"/>
              <a:ext cx="847725" cy="914400"/>
            </a:xfrm>
            <a:prstGeom prst="rect">
              <a:avLst/>
            </a:prstGeom>
          </p:spPr>
        </p:pic>
        <p:pic>
          <p:nvPicPr>
            <p:cNvPr id="67" name="Picture 66" descr="Blu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2738062"/>
              <a:ext cx="847725" cy="914400"/>
            </a:xfrm>
            <a:prstGeom prst="rect">
              <a:avLst/>
            </a:prstGeom>
          </p:spPr>
        </p:pic>
        <p:pic>
          <p:nvPicPr>
            <p:cNvPr id="68" name="Picture 67" descr="Blu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2171126"/>
              <a:ext cx="847725" cy="914400"/>
            </a:xfrm>
            <a:prstGeom prst="rect">
              <a:avLst/>
            </a:prstGeom>
          </p:spPr>
        </p:pic>
      </p:grpSp>
      <p:grpSp>
        <p:nvGrpSpPr>
          <p:cNvPr id="70" name="Group 69"/>
          <p:cNvGrpSpPr/>
          <p:nvPr/>
        </p:nvGrpSpPr>
        <p:grpSpPr>
          <a:xfrm>
            <a:off x="7781438" y="3552202"/>
            <a:ext cx="640308" cy="2750619"/>
            <a:chOff x="5343060" y="3372138"/>
            <a:chExt cx="847725" cy="3124199"/>
          </a:xfrm>
        </p:grpSpPr>
        <p:pic>
          <p:nvPicPr>
            <p:cNvPr id="71" name="Picture 70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5581937"/>
              <a:ext cx="847725" cy="914400"/>
            </a:xfrm>
            <a:prstGeom prst="rect">
              <a:avLst/>
            </a:prstGeom>
          </p:spPr>
        </p:pic>
        <p:pic>
          <p:nvPicPr>
            <p:cNvPr id="72" name="Picture 71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5026766"/>
              <a:ext cx="847725" cy="914400"/>
            </a:xfrm>
            <a:prstGeom prst="rect">
              <a:avLst/>
            </a:prstGeom>
          </p:spPr>
        </p:pic>
        <p:pic>
          <p:nvPicPr>
            <p:cNvPr id="73" name="Picture 72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4471595"/>
              <a:ext cx="847725" cy="914400"/>
            </a:xfrm>
            <a:prstGeom prst="rect">
              <a:avLst/>
            </a:prstGeom>
          </p:spPr>
        </p:pic>
        <p:pic>
          <p:nvPicPr>
            <p:cNvPr id="74" name="Picture 73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3927309"/>
              <a:ext cx="847725" cy="914400"/>
            </a:xfrm>
            <a:prstGeom prst="rect">
              <a:avLst/>
            </a:prstGeom>
          </p:spPr>
        </p:pic>
        <p:pic>
          <p:nvPicPr>
            <p:cNvPr id="75" name="Picture 74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3372138"/>
              <a:ext cx="847725" cy="914400"/>
            </a:xfrm>
            <a:prstGeom prst="rect">
              <a:avLst/>
            </a:prstGeom>
          </p:spPr>
        </p:pic>
      </p:grpSp>
      <p:grpSp>
        <p:nvGrpSpPr>
          <p:cNvPr id="78" name="Group 77"/>
          <p:cNvGrpSpPr/>
          <p:nvPr/>
        </p:nvGrpSpPr>
        <p:grpSpPr>
          <a:xfrm>
            <a:off x="2306057" y="2016383"/>
            <a:ext cx="640308" cy="4286438"/>
            <a:chOff x="2126437" y="2234103"/>
            <a:chExt cx="640308" cy="4286438"/>
          </a:xfrm>
        </p:grpSpPr>
        <p:grpSp>
          <p:nvGrpSpPr>
            <p:cNvPr id="56" name="Group 55"/>
            <p:cNvGrpSpPr/>
            <p:nvPr/>
          </p:nvGrpSpPr>
          <p:grpSpPr>
            <a:xfrm>
              <a:off x="2126437" y="2734845"/>
              <a:ext cx="640308" cy="3785696"/>
              <a:chOff x="2976668" y="2183160"/>
              <a:chExt cx="847725" cy="4299857"/>
            </a:xfrm>
          </p:grpSpPr>
          <p:pic>
            <p:nvPicPr>
              <p:cNvPr id="11" name="Picture 10" descr="Yellow.png"/>
              <p:cNvPicPr>
                <a:picLocks noChangeAspect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2976668" y="5568617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21" name="Picture 20" descr="Yellow.png"/>
              <p:cNvPicPr>
                <a:picLocks noChangeAspect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2976668" y="4980788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22" name="Picture 21" descr="Yellow.png"/>
              <p:cNvPicPr>
                <a:picLocks noChangeAspect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2976668" y="4414731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23" name="Picture 22" descr="Yellow.png"/>
              <p:cNvPicPr>
                <a:picLocks noChangeAspect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2976668" y="3870445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24" name="Picture 23" descr="Yellow.png"/>
              <p:cNvPicPr>
                <a:picLocks noChangeAspect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2976668" y="3304388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25" name="Picture 24" descr="Yellow.png"/>
              <p:cNvPicPr>
                <a:picLocks noChangeAspect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2976668" y="2749217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26" name="Picture 25" descr="Yellow.png"/>
              <p:cNvPicPr>
                <a:picLocks noChangeAspect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2976668" y="2183160"/>
                <a:ext cx="847725" cy="914400"/>
              </a:xfrm>
              <a:prstGeom prst="rect">
                <a:avLst/>
              </a:prstGeom>
            </p:spPr>
          </p:pic>
        </p:grpSp>
        <p:pic>
          <p:nvPicPr>
            <p:cNvPr id="77" name="Picture 76" descr="Yellow.png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2126437" y="2234103"/>
              <a:ext cx="640308" cy="805059"/>
            </a:xfrm>
            <a:prstGeom prst="rect">
              <a:avLst/>
            </a:prstGeom>
          </p:spPr>
        </p:pic>
      </p:grpSp>
      <p:grpSp>
        <p:nvGrpSpPr>
          <p:cNvPr id="80" name="Group 79"/>
          <p:cNvGrpSpPr/>
          <p:nvPr/>
        </p:nvGrpSpPr>
        <p:grpSpPr>
          <a:xfrm>
            <a:off x="5043749" y="2956920"/>
            <a:ext cx="640308" cy="3345901"/>
            <a:chOff x="5117227" y="3174640"/>
            <a:chExt cx="640308" cy="3345901"/>
          </a:xfrm>
        </p:grpSpPr>
        <p:grpSp>
          <p:nvGrpSpPr>
            <p:cNvPr id="59" name="Group 58"/>
            <p:cNvGrpSpPr/>
            <p:nvPr/>
          </p:nvGrpSpPr>
          <p:grpSpPr>
            <a:xfrm>
              <a:off x="5117227" y="3664497"/>
              <a:ext cx="640308" cy="2856044"/>
              <a:chOff x="6595120" y="3231569"/>
              <a:chExt cx="847725" cy="3243943"/>
            </a:xfrm>
          </p:grpSpPr>
          <p:pic>
            <p:nvPicPr>
              <p:cNvPr id="42" name="Picture 41" descr="Red.png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6595120" y="5561112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43" name="Picture 42" descr="Red.png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6595120" y="4951512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44" name="Picture 43" descr="Red.png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6595120" y="4396341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45" name="Picture 44" descr="Red.png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6595120" y="3808512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46" name="Picture 45" descr="Red.png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6595120" y="3231569"/>
                <a:ext cx="847725" cy="914400"/>
              </a:xfrm>
              <a:prstGeom prst="rect">
                <a:avLst/>
              </a:prstGeom>
            </p:spPr>
          </p:pic>
        </p:grpSp>
        <p:pic>
          <p:nvPicPr>
            <p:cNvPr id="79" name="Picture 78" descr="Red.pn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117227" y="3174640"/>
              <a:ext cx="640308" cy="805059"/>
            </a:xfrm>
            <a:prstGeom prst="rect">
              <a:avLst/>
            </a:prstGeom>
          </p:spPr>
        </p:pic>
      </p:grpSp>
      <p:sp>
        <p:nvSpPr>
          <p:cNvPr id="69" name="Rectangle 68"/>
          <p:cNvSpPr/>
          <p:nvPr/>
        </p:nvSpPr>
        <p:spPr>
          <a:xfrm>
            <a:off x="457200" y="230200"/>
            <a:ext cx="852334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The following represents a distribution of 45 sweets shared among 9 students.</a:t>
            </a:r>
          </a:p>
          <a:p>
            <a:pPr algn="ctr"/>
            <a:r>
              <a:rPr lang="en-GB" sz="28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Is this a fair distribution of the sweets?</a:t>
            </a:r>
            <a:endParaRPr lang="en-IE" sz="2800" dirty="0" smtClean="0">
              <a:solidFill>
                <a:srgbClr val="990033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944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Picture 84" descr="Plu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09800" y="2904815"/>
            <a:ext cx="422763" cy="500948"/>
          </a:xfrm>
          <a:prstGeom prst="rect">
            <a:avLst/>
          </a:prstGeom>
        </p:spPr>
      </p:pic>
      <p:grpSp>
        <p:nvGrpSpPr>
          <p:cNvPr id="18" name="Group 59"/>
          <p:cNvGrpSpPr/>
          <p:nvPr/>
        </p:nvGrpSpPr>
        <p:grpSpPr>
          <a:xfrm>
            <a:off x="4225434" y="1934782"/>
            <a:ext cx="422766" cy="1470981"/>
            <a:chOff x="3229503" y="2022916"/>
            <a:chExt cx="640312" cy="2363969"/>
          </a:xfrm>
        </p:grpSpPr>
        <p:grpSp>
          <p:nvGrpSpPr>
            <p:cNvPr id="19" name="Group 56"/>
            <p:cNvGrpSpPr/>
            <p:nvPr/>
          </p:nvGrpSpPr>
          <p:grpSpPr>
            <a:xfrm>
              <a:off x="3229507" y="2556332"/>
              <a:ext cx="640308" cy="1830550"/>
              <a:chOff x="4145834" y="4461656"/>
              <a:chExt cx="847725" cy="2079171"/>
            </a:xfrm>
          </p:grpSpPr>
          <p:pic>
            <p:nvPicPr>
              <p:cNvPr id="63" name="Picture 62" descr="Red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4145834" y="5626427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64" name="Picture 63" descr="Red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4145834" y="5016827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65" name="Picture 64" descr="Red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4145834" y="4461656"/>
                <a:ext cx="847725" cy="914400"/>
              </a:xfrm>
              <a:prstGeom prst="rect">
                <a:avLst/>
              </a:prstGeom>
            </p:spPr>
          </p:pic>
        </p:grpSp>
        <p:pic>
          <p:nvPicPr>
            <p:cNvPr id="62" name="Picture 61" descr="Red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29503" y="2022916"/>
              <a:ext cx="640308" cy="805059"/>
            </a:xfrm>
            <a:prstGeom prst="rect">
              <a:avLst/>
            </a:prstGeom>
          </p:spPr>
        </p:pic>
      </p:grpSp>
      <p:grpSp>
        <p:nvGrpSpPr>
          <p:cNvPr id="24" name="Group 80"/>
          <p:cNvGrpSpPr/>
          <p:nvPr/>
        </p:nvGrpSpPr>
        <p:grpSpPr>
          <a:xfrm>
            <a:off x="1600200" y="701776"/>
            <a:ext cx="428406" cy="2703987"/>
            <a:chOff x="2064041" y="495300"/>
            <a:chExt cx="428406" cy="2703987"/>
          </a:xfrm>
        </p:grpSpPr>
        <p:grpSp>
          <p:nvGrpSpPr>
            <p:cNvPr id="25" name="Group 60"/>
            <p:cNvGrpSpPr/>
            <p:nvPr/>
          </p:nvGrpSpPr>
          <p:grpSpPr>
            <a:xfrm>
              <a:off x="2064041" y="825742"/>
              <a:ext cx="422763" cy="2373543"/>
              <a:chOff x="611560" y="2171126"/>
              <a:chExt cx="847725" cy="4332514"/>
            </a:xfrm>
          </p:grpSpPr>
          <p:pic>
            <p:nvPicPr>
              <p:cNvPr id="88" name="Picture 87" descr="Blue.png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611560" y="5589240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89" name="Picture 88" descr="Blue.png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611560" y="5013176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90" name="Picture 89" descr="Blue.png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611560" y="4446240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91" name="Picture 90" descr="Blue.png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611560" y="3870176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92" name="Picture 91" descr="Blue.png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611560" y="3314126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93" name="Picture 92" descr="Blue.png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611560" y="2738062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94" name="Picture 93" descr="Blue.png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611560" y="2171126"/>
                <a:ext cx="847725" cy="914400"/>
              </a:xfrm>
              <a:prstGeom prst="rect">
                <a:avLst/>
              </a:prstGeom>
            </p:spPr>
          </p:pic>
        </p:grpSp>
        <p:pic>
          <p:nvPicPr>
            <p:cNvPr id="87" name="Picture 86" descr="Blue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069684" y="495300"/>
              <a:ext cx="422763" cy="500949"/>
            </a:xfrm>
            <a:prstGeom prst="rect">
              <a:avLst/>
            </a:prstGeom>
          </p:spPr>
        </p:pic>
      </p:grpSp>
      <p:sp>
        <p:nvSpPr>
          <p:cNvPr id="66" name="Rectangle 65"/>
          <p:cNvSpPr/>
          <p:nvPr/>
        </p:nvSpPr>
        <p:spPr>
          <a:xfrm>
            <a:off x="-180528" y="-85700"/>
            <a:ext cx="792088" cy="7029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7" name="Rounded Rectangle 66">
            <a:hlinkClick r:id="rId6" action="ppaction://hlinksldjump"/>
          </p:cNvPr>
          <p:cNvSpPr/>
          <p:nvPr/>
        </p:nvSpPr>
        <p:spPr>
          <a:xfrm>
            <a:off x="-252536" y="404664"/>
            <a:ext cx="576064" cy="1008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A</a:t>
            </a:r>
            <a:endParaRPr lang="en-IE" i="1" dirty="0">
              <a:latin typeface="Century Gothic" pitchFamily="34" charset="0"/>
            </a:endParaRPr>
          </a:p>
        </p:txBody>
      </p:sp>
      <p:sp>
        <p:nvSpPr>
          <p:cNvPr id="72" name="Rounded Rectangle 71">
            <a:hlinkClick r:id="rId7" action="ppaction://hlinksldjump"/>
          </p:cNvPr>
          <p:cNvSpPr/>
          <p:nvPr/>
        </p:nvSpPr>
        <p:spPr>
          <a:xfrm>
            <a:off x="-252536" y="1412776"/>
            <a:ext cx="576064" cy="1008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B</a:t>
            </a:r>
            <a:endParaRPr lang="en-IE" i="1" dirty="0">
              <a:latin typeface="Century Gothic" pitchFamily="34" charset="0"/>
            </a:endParaRPr>
          </a:p>
        </p:txBody>
      </p:sp>
      <p:sp>
        <p:nvSpPr>
          <p:cNvPr id="73" name="Rounded Rectangle 72">
            <a:hlinkClick r:id="rId8" action="ppaction://hlinksldjump"/>
          </p:cNvPr>
          <p:cNvSpPr/>
          <p:nvPr/>
        </p:nvSpPr>
        <p:spPr>
          <a:xfrm>
            <a:off x="-252536" y="2420888"/>
            <a:ext cx="576064" cy="1008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C</a:t>
            </a:r>
            <a:endParaRPr lang="en-IE" i="1" dirty="0">
              <a:latin typeface="Century Gothic" pitchFamily="34" charset="0"/>
            </a:endParaRPr>
          </a:p>
        </p:txBody>
      </p:sp>
      <p:sp>
        <p:nvSpPr>
          <p:cNvPr id="80" name="Rounded Rectangle 79">
            <a:hlinkClick r:id="rId9" action="ppaction://hlinksldjump"/>
          </p:cNvPr>
          <p:cNvSpPr/>
          <p:nvPr/>
        </p:nvSpPr>
        <p:spPr>
          <a:xfrm>
            <a:off x="-252536" y="3429000"/>
            <a:ext cx="576064" cy="1008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D</a:t>
            </a:r>
            <a:endParaRPr lang="en-IE" i="1" dirty="0">
              <a:latin typeface="Century Gothic" pitchFamily="34" charset="0"/>
            </a:endParaRPr>
          </a:p>
        </p:txBody>
      </p:sp>
      <p:sp>
        <p:nvSpPr>
          <p:cNvPr id="81" name="Rounded Rectangle 80">
            <a:hlinkClick r:id="rId10" action="ppaction://hlinksldjump"/>
          </p:cNvPr>
          <p:cNvSpPr/>
          <p:nvPr/>
        </p:nvSpPr>
        <p:spPr>
          <a:xfrm>
            <a:off x="-252536" y="4437112"/>
            <a:ext cx="576064" cy="1008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E</a:t>
            </a:r>
            <a:endParaRPr lang="en-IE" i="1" dirty="0">
              <a:latin typeface="Century Gothic" pitchFamily="34" charset="0"/>
            </a:endParaRPr>
          </a:p>
        </p:txBody>
      </p:sp>
      <p:sp>
        <p:nvSpPr>
          <p:cNvPr id="82" name="Rounded Rectangle 81">
            <a:hlinkClick r:id="rId11" action="ppaction://hlinksldjump"/>
          </p:cNvPr>
          <p:cNvSpPr/>
          <p:nvPr/>
        </p:nvSpPr>
        <p:spPr>
          <a:xfrm>
            <a:off x="-108520" y="5445224"/>
            <a:ext cx="576064" cy="1008112"/>
          </a:xfrm>
          <a:prstGeom prst="roundRect">
            <a:avLst/>
          </a:prstGeom>
          <a:solidFill>
            <a:schemeClr val="accent1">
              <a:lumMod val="7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Ins="0" rtlCol="0" anchor="b"/>
          <a:lstStyle/>
          <a:p>
            <a:pPr algn="ctr"/>
            <a:r>
              <a:rPr lang="en-IE" i="1" dirty="0" smtClean="0">
                <a:latin typeface="Century Gothic" pitchFamily="34" charset="0"/>
              </a:rPr>
              <a:t>Set F</a:t>
            </a:r>
            <a:endParaRPr lang="en-IE" i="1" dirty="0">
              <a:latin typeface="Century Gothic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1301" y="3880428"/>
            <a:ext cx="6105525" cy="248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8" name="Group 27"/>
          <p:cNvGrpSpPr/>
          <p:nvPr/>
        </p:nvGrpSpPr>
        <p:grpSpPr>
          <a:xfrm>
            <a:off x="7105825" y="1043188"/>
            <a:ext cx="429125" cy="2362575"/>
            <a:chOff x="4293800" y="836712"/>
            <a:chExt cx="429125" cy="2362575"/>
          </a:xfrm>
        </p:grpSpPr>
        <p:grpSp>
          <p:nvGrpSpPr>
            <p:cNvPr id="22" name="Group 71"/>
            <p:cNvGrpSpPr/>
            <p:nvPr/>
          </p:nvGrpSpPr>
          <p:grpSpPr>
            <a:xfrm>
              <a:off x="4300159" y="1125975"/>
              <a:ext cx="422766" cy="2073312"/>
              <a:chOff x="5967195" y="1054926"/>
              <a:chExt cx="640312" cy="3331958"/>
            </a:xfrm>
          </p:grpSpPr>
          <p:grpSp>
            <p:nvGrpSpPr>
              <p:cNvPr id="23" name="Group 59"/>
              <p:cNvGrpSpPr/>
              <p:nvPr/>
            </p:nvGrpSpPr>
            <p:grpSpPr>
              <a:xfrm>
                <a:off x="5967199" y="1588349"/>
                <a:ext cx="640308" cy="2798539"/>
                <a:chOff x="7701068" y="3337045"/>
                <a:chExt cx="847725" cy="3178629"/>
              </a:xfrm>
            </p:grpSpPr>
            <p:pic>
              <p:nvPicPr>
                <p:cNvPr id="75" name="Picture 74" descr="Yellow.png"/>
                <p:cNvPicPr>
                  <a:picLocks noChangeAspect="1"/>
                </p:cNvPicPr>
                <p:nvPr/>
              </p:nvPicPr>
              <p:blipFill>
                <a:blip r:embed="rId13" cstate="print"/>
                <a:stretch>
                  <a:fillRect/>
                </a:stretch>
              </p:blipFill>
              <p:spPr>
                <a:xfrm>
                  <a:off x="7701068" y="5601274"/>
                  <a:ext cx="847725" cy="914400"/>
                </a:xfrm>
                <a:prstGeom prst="rect">
                  <a:avLst/>
                </a:prstGeom>
              </p:spPr>
            </p:pic>
            <p:pic>
              <p:nvPicPr>
                <p:cNvPr id="76" name="Picture 75" descr="Yellow.png"/>
                <p:cNvPicPr>
                  <a:picLocks noChangeAspect="1"/>
                </p:cNvPicPr>
                <p:nvPr/>
              </p:nvPicPr>
              <p:blipFill>
                <a:blip r:embed="rId13" cstate="print"/>
                <a:stretch>
                  <a:fillRect/>
                </a:stretch>
              </p:blipFill>
              <p:spPr>
                <a:xfrm>
                  <a:off x="7701068" y="5013445"/>
                  <a:ext cx="847725" cy="914400"/>
                </a:xfrm>
                <a:prstGeom prst="rect">
                  <a:avLst/>
                </a:prstGeom>
              </p:spPr>
            </p:pic>
            <p:pic>
              <p:nvPicPr>
                <p:cNvPr id="77" name="Picture 76" descr="Yellow.png"/>
                <p:cNvPicPr>
                  <a:picLocks noChangeAspect="1"/>
                </p:cNvPicPr>
                <p:nvPr/>
              </p:nvPicPr>
              <p:blipFill>
                <a:blip r:embed="rId13" cstate="print"/>
                <a:stretch>
                  <a:fillRect/>
                </a:stretch>
              </p:blipFill>
              <p:spPr>
                <a:xfrm>
                  <a:off x="7701068" y="4447388"/>
                  <a:ext cx="847725" cy="914400"/>
                </a:xfrm>
                <a:prstGeom prst="rect">
                  <a:avLst/>
                </a:prstGeom>
              </p:spPr>
            </p:pic>
            <p:pic>
              <p:nvPicPr>
                <p:cNvPr id="78" name="Picture 77" descr="Yellow.png"/>
                <p:cNvPicPr>
                  <a:picLocks noChangeAspect="1"/>
                </p:cNvPicPr>
                <p:nvPr/>
              </p:nvPicPr>
              <p:blipFill>
                <a:blip r:embed="rId13" cstate="print"/>
                <a:stretch>
                  <a:fillRect/>
                </a:stretch>
              </p:blipFill>
              <p:spPr>
                <a:xfrm>
                  <a:off x="7701068" y="3903102"/>
                  <a:ext cx="847725" cy="914400"/>
                </a:xfrm>
                <a:prstGeom prst="rect">
                  <a:avLst/>
                </a:prstGeom>
              </p:spPr>
            </p:pic>
            <p:pic>
              <p:nvPicPr>
                <p:cNvPr id="79" name="Picture 78" descr="Yellow.png"/>
                <p:cNvPicPr>
                  <a:picLocks noChangeAspect="1"/>
                </p:cNvPicPr>
                <p:nvPr/>
              </p:nvPicPr>
              <p:blipFill>
                <a:blip r:embed="rId13" cstate="print"/>
                <a:stretch>
                  <a:fillRect/>
                </a:stretch>
              </p:blipFill>
              <p:spPr>
                <a:xfrm>
                  <a:off x="7701068" y="3337045"/>
                  <a:ext cx="847725" cy="914400"/>
                </a:xfrm>
                <a:prstGeom prst="rect">
                  <a:avLst/>
                </a:prstGeom>
              </p:spPr>
            </p:pic>
          </p:grpSp>
          <p:pic>
            <p:nvPicPr>
              <p:cNvPr id="74" name="Picture 73" descr="Yellow.png"/>
              <p:cNvPicPr>
                <a:picLocks noChangeAspect="1"/>
              </p:cNvPicPr>
              <p:nvPr/>
            </p:nvPicPr>
            <p:blipFill>
              <a:blip r:embed="rId13" cstate="print"/>
              <a:stretch>
                <a:fillRect/>
              </a:stretch>
            </p:blipFill>
            <p:spPr>
              <a:xfrm>
                <a:off x="5967195" y="1054926"/>
                <a:ext cx="640308" cy="805059"/>
              </a:xfrm>
              <a:prstGeom prst="rect">
                <a:avLst/>
              </a:prstGeom>
            </p:spPr>
          </p:pic>
        </p:grpSp>
        <p:pic>
          <p:nvPicPr>
            <p:cNvPr id="84" name="Picture 83" descr="Yellow.png"/>
            <p:cNvPicPr>
              <a:picLocks noChangeAspect="1"/>
            </p:cNvPicPr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293800" y="836712"/>
              <a:ext cx="422763" cy="500948"/>
            </a:xfrm>
            <a:prstGeom prst="rect">
              <a:avLst/>
            </a:prstGeom>
          </p:spPr>
        </p:pic>
      </p:grpSp>
      <p:grpSp>
        <p:nvGrpSpPr>
          <p:cNvPr id="86" name="Group 85"/>
          <p:cNvGrpSpPr/>
          <p:nvPr/>
        </p:nvGrpSpPr>
        <p:grpSpPr>
          <a:xfrm>
            <a:off x="3536164" y="1043188"/>
            <a:ext cx="426236" cy="2362575"/>
            <a:chOff x="4300159" y="836712"/>
            <a:chExt cx="426236" cy="2362575"/>
          </a:xfrm>
        </p:grpSpPr>
        <p:grpSp>
          <p:nvGrpSpPr>
            <p:cNvPr id="95" name="Group 71"/>
            <p:cNvGrpSpPr/>
            <p:nvPr/>
          </p:nvGrpSpPr>
          <p:grpSpPr>
            <a:xfrm>
              <a:off x="4300159" y="1125975"/>
              <a:ext cx="422766" cy="2073312"/>
              <a:chOff x="5967195" y="1054926"/>
              <a:chExt cx="640312" cy="3331958"/>
            </a:xfrm>
          </p:grpSpPr>
          <p:grpSp>
            <p:nvGrpSpPr>
              <p:cNvPr id="101" name="Group 59"/>
              <p:cNvGrpSpPr/>
              <p:nvPr/>
            </p:nvGrpSpPr>
            <p:grpSpPr>
              <a:xfrm>
                <a:off x="5967199" y="1588349"/>
                <a:ext cx="640308" cy="2798539"/>
                <a:chOff x="7701068" y="3337045"/>
                <a:chExt cx="847725" cy="3178629"/>
              </a:xfrm>
            </p:grpSpPr>
            <p:pic>
              <p:nvPicPr>
                <p:cNvPr id="103" name="Picture 102" descr="Yellow.png"/>
                <p:cNvPicPr>
                  <a:picLocks noChangeAspect="1"/>
                </p:cNvPicPr>
                <p:nvPr/>
              </p:nvPicPr>
              <p:blipFill>
                <a:blip r:embed="rId13" cstate="print"/>
                <a:stretch>
                  <a:fillRect/>
                </a:stretch>
              </p:blipFill>
              <p:spPr>
                <a:xfrm>
                  <a:off x="7701068" y="5601274"/>
                  <a:ext cx="847725" cy="914400"/>
                </a:xfrm>
                <a:prstGeom prst="rect">
                  <a:avLst/>
                </a:prstGeom>
              </p:spPr>
            </p:pic>
            <p:pic>
              <p:nvPicPr>
                <p:cNvPr id="104" name="Picture 103" descr="Yellow.png"/>
                <p:cNvPicPr>
                  <a:picLocks noChangeAspect="1"/>
                </p:cNvPicPr>
                <p:nvPr/>
              </p:nvPicPr>
              <p:blipFill>
                <a:blip r:embed="rId13" cstate="print"/>
                <a:stretch>
                  <a:fillRect/>
                </a:stretch>
              </p:blipFill>
              <p:spPr>
                <a:xfrm>
                  <a:off x="7701068" y="5013445"/>
                  <a:ext cx="847725" cy="914400"/>
                </a:xfrm>
                <a:prstGeom prst="rect">
                  <a:avLst/>
                </a:prstGeom>
              </p:spPr>
            </p:pic>
            <p:pic>
              <p:nvPicPr>
                <p:cNvPr id="105" name="Picture 104" descr="Yellow.png"/>
                <p:cNvPicPr>
                  <a:picLocks noChangeAspect="1"/>
                </p:cNvPicPr>
                <p:nvPr/>
              </p:nvPicPr>
              <p:blipFill>
                <a:blip r:embed="rId13" cstate="print"/>
                <a:stretch>
                  <a:fillRect/>
                </a:stretch>
              </p:blipFill>
              <p:spPr>
                <a:xfrm>
                  <a:off x="7701068" y="4447388"/>
                  <a:ext cx="847725" cy="914400"/>
                </a:xfrm>
                <a:prstGeom prst="rect">
                  <a:avLst/>
                </a:prstGeom>
              </p:spPr>
            </p:pic>
            <p:pic>
              <p:nvPicPr>
                <p:cNvPr id="106" name="Picture 105" descr="Yellow.png"/>
                <p:cNvPicPr>
                  <a:picLocks noChangeAspect="1"/>
                </p:cNvPicPr>
                <p:nvPr/>
              </p:nvPicPr>
              <p:blipFill>
                <a:blip r:embed="rId13" cstate="print"/>
                <a:stretch>
                  <a:fillRect/>
                </a:stretch>
              </p:blipFill>
              <p:spPr>
                <a:xfrm>
                  <a:off x="7701068" y="3903102"/>
                  <a:ext cx="847725" cy="914400"/>
                </a:xfrm>
                <a:prstGeom prst="rect">
                  <a:avLst/>
                </a:prstGeom>
              </p:spPr>
            </p:pic>
            <p:pic>
              <p:nvPicPr>
                <p:cNvPr id="107" name="Picture 106" descr="Yellow.png"/>
                <p:cNvPicPr>
                  <a:picLocks noChangeAspect="1"/>
                </p:cNvPicPr>
                <p:nvPr/>
              </p:nvPicPr>
              <p:blipFill>
                <a:blip r:embed="rId13" cstate="print"/>
                <a:stretch>
                  <a:fillRect/>
                </a:stretch>
              </p:blipFill>
              <p:spPr>
                <a:xfrm>
                  <a:off x="7701068" y="3337045"/>
                  <a:ext cx="847725" cy="914400"/>
                </a:xfrm>
                <a:prstGeom prst="rect">
                  <a:avLst/>
                </a:prstGeom>
              </p:spPr>
            </p:pic>
          </p:grpSp>
          <p:pic>
            <p:nvPicPr>
              <p:cNvPr id="102" name="Picture 101" descr="Yellow.png"/>
              <p:cNvPicPr>
                <a:picLocks noChangeAspect="1"/>
              </p:cNvPicPr>
              <p:nvPr/>
            </p:nvPicPr>
            <p:blipFill>
              <a:blip r:embed="rId13" cstate="print"/>
              <a:stretch>
                <a:fillRect/>
              </a:stretch>
            </p:blipFill>
            <p:spPr>
              <a:xfrm>
                <a:off x="5967195" y="1054926"/>
                <a:ext cx="640308" cy="805059"/>
              </a:xfrm>
              <a:prstGeom prst="rect">
                <a:avLst/>
              </a:prstGeom>
            </p:spPr>
          </p:pic>
        </p:grpSp>
        <p:pic>
          <p:nvPicPr>
            <p:cNvPr id="96" name="Picture 95" descr="Yellow.png"/>
            <p:cNvPicPr>
              <a:picLocks noChangeAspect="1"/>
            </p:cNvPicPr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303632" y="836712"/>
              <a:ext cx="422763" cy="500948"/>
            </a:xfrm>
            <a:prstGeom prst="rect">
              <a:avLst/>
            </a:prstGeom>
          </p:spPr>
        </p:pic>
      </p:grpSp>
      <p:pic>
        <p:nvPicPr>
          <p:cNvPr id="108" name="Picture 107" descr="Plu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11237" y="2904815"/>
            <a:ext cx="422763" cy="500948"/>
          </a:xfrm>
          <a:prstGeom prst="rect">
            <a:avLst/>
          </a:prstGeom>
        </p:spPr>
      </p:pic>
      <p:grpSp>
        <p:nvGrpSpPr>
          <p:cNvPr id="109" name="Group 108"/>
          <p:cNvGrpSpPr/>
          <p:nvPr/>
        </p:nvGrpSpPr>
        <p:grpSpPr>
          <a:xfrm>
            <a:off x="5548104" y="2358163"/>
            <a:ext cx="421200" cy="1047600"/>
            <a:chOff x="1665463" y="4995747"/>
            <a:chExt cx="421200" cy="1047600"/>
          </a:xfrm>
        </p:grpSpPr>
        <p:pic>
          <p:nvPicPr>
            <p:cNvPr id="110" name="Picture 109" descr="Cyan.png"/>
            <p:cNvPicPr>
              <a:picLocks noChangeAspect="1"/>
            </p:cNvPicPr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665463" y="5594067"/>
              <a:ext cx="421200" cy="449280"/>
            </a:xfrm>
            <a:prstGeom prst="rect">
              <a:avLst/>
            </a:prstGeom>
          </p:spPr>
        </p:pic>
        <p:pic>
          <p:nvPicPr>
            <p:cNvPr id="111" name="Picture 110" descr="Cyan.png"/>
            <p:cNvPicPr>
              <a:picLocks noChangeAspect="1"/>
            </p:cNvPicPr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665463" y="5294907"/>
              <a:ext cx="421200" cy="449280"/>
            </a:xfrm>
            <a:prstGeom prst="rect">
              <a:avLst/>
            </a:prstGeom>
          </p:spPr>
        </p:pic>
        <p:pic>
          <p:nvPicPr>
            <p:cNvPr id="112" name="Picture 111" descr="Cyan.png"/>
            <p:cNvPicPr>
              <a:picLocks noChangeAspect="1"/>
            </p:cNvPicPr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665463" y="4995747"/>
              <a:ext cx="421200" cy="449280"/>
            </a:xfrm>
            <a:prstGeom prst="rect">
              <a:avLst/>
            </a:prstGeom>
          </p:spPr>
        </p:pic>
      </p:grpSp>
      <p:grpSp>
        <p:nvGrpSpPr>
          <p:cNvPr id="113" name="Group 112"/>
          <p:cNvGrpSpPr/>
          <p:nvPr/>
        </p:nvGrpSpPr>
        <p:grpSpPr>
          <a:xfrm>
            <a:off x="6324447" y="1043188"/>
            <a:ext cx="426236" cy="2362575"/>
            <a:chOff x="4300159" y="836712"/>
            <a:chExt cx="426236" cy="2362575"/>
          </a:xfrm>
        </p:grpSpPr>
        <p:grpSp>
          <p:nvGrpSpPr>
            <p:cNvPr id="114" name="Group 71"/>
            <p:cNvGrpSpPr/>
            <p:nvPr/>
          </p:nvGrpSpPr>
          <p:grpSpPr>
            <a:xfrm>
              <a:off x="4300159" y="1125975"/>
              <a:ext cx="422766" cy="2073312"/>
              <a:chOff x="5967195" y="1054926"/>
              <a:chExt cx="640312" cy="3331958"/>
            </a:xfrm>
          </p:grpSpPr>
          <p:grpSp>
            <p:nvGrpSpPr>
              <p:cNvPr id="116" name="Group 59"/>
              <p:cNvGrpSpPr/>
              <p:nvPr/>
            </p:nvGrpSpPr>
            <p:grpSpPr>
              <a:xfrm>
                <a:off x="5967199" y="1588349"/>
                <a:ext cx="640308" cy="2798539"/>
                <a:chOff x="7701068" y="3337045"/>
                <a:chExt cx="847725" cy="3178629"/>
              </a:xfrm>
            </p:grpSpPr>
            <p:pic>
              <p:nvPicPr>
                <p:cNvPr id="118" name="Picture 117" descr="Yellow.png"/>
                <p:cNvPicPr>
                  <a:picLocks noChangeAspect="1"/>
                </p:cNvPicPr>
                <p:nvPr/>
              </p:nvPicPr>
              <p:blipFill>
                <a:blip r:embed="rId13" cstate="print"/>
                <a:stretch>
                  <a:fillRect/>
                </a:stretch>
              </p:blipFill>
              <p:spPr>
                <a:xfrm>
                  <a:off x="7701068" y="5601274"/>
                  <a:ext cx="847725" cy="914400"/>
                </a:xfrm>
                <a:prstGeom prst="rect">
                  <a:avLst/>
                </a:prstGeom>
              </p:spPr>
            </p:pic>
            <p:pic>
              <p:nvPicPr>
                <p:cNvPr id="119" name="Picture 118" descr="Yellow.png"/>
                <p:cNvPicPr>
                  <a:picLocks noChangeAspect="1"/>
                </p:cNvPicPr>
                <p:nvPr/>
              </p:nvPicPr>
              <p:blipFill>
                <a:blip r:embed="rId13" cstate="print"/>
                <a:stretch>
                  <a:fillRect/>
                </a:stretch>
              </p:blipFill>
              <p:spPr>
                <a:xfrm>
                  <a:off x="7701068" y="5013445"/>
                  <a:ext cx="847725" cy="914400"/>
                </a:xfrm>
                <a:prstGeom prst="rect">
                  <a:avLst/>
                </a:prstGeom>
              </p:spPr>
            </p:pic>
            <p:pic>
              <p:nvPicPr>
                <p:cNvPr id="120" name="Picture 119" descr="Yellow.png"/>
                <p:cNvPicPr>
                  <a:picLocks noChangeAspect="1"/>
                </p:cNvPicPr>
                <p:nvPr/>
              </p:nvPicPr>
              <p:blipFill>
                <a:blip r:embed="rId13" cstate="print"/>
                <a:stretch>
                  <a:fillRect/>
                </a:stretch>
              </p:blipFill>
              <p:spPr>
                <a:xfrm>
                  <a:off x="7701068" y="4447388"/>
                  <a:ext cx="847725" cy="914400"/>
                </a:xfrm>
                <a:prstGeom prst="rect">
                  <a:avLst/>
                </a:prstGeom>
              </p:spPr>
            </p:pic>
            <p:pic>
              <p:nvPicPr>
                <p:cNvPr id="121" name="Picture 120" descr="Yellow.png"/>
                <p:cNvPicPr>
                  <a:picLocks noChangeAspect="1"/>
                </p:cNvPicPr>
                <p:nvPr/>
              </p:nvPicPr>
              <p:blipFill>
                <a:blip r:embed="rId13" cstate="print"/>
                <a:stretch>
                  <a:fillRect/>
                </a:stretch>
              </p:blipFill>
              <p:spPr>
                <a:xfrm>
                  <a:off x="7701068" y="3903102"/>
                  <a:ext cx="847725" cy="914400"/>
                </a:xfrm>
                <a:prstGeom prst="rect">
                  <a:avLst/>
                </a:prstGeom>
              </p:spPr>
            </p:pic>
            <p:pic>
              <p:nvPicPr>
                <p:cNvPr id="122" name="Picture 121" descr="Yellow.png"/>
                <p:cNvPicPr>
                  <a:picLocks noChangeAspect="1"/>
                </p:cNvPicPr>
                <p:nvPr/>
              </p:nvPicPr>
              <p:blipFill>
                <a:blip r:embed="rId13" cstate="print"/>
                <a:stretch>
                  <a:fillRect/>
                </a:stretch>
              </p:blipFill>
              <p:spPr>
                <a:xfrm>
                  <a:off x="7701068" y="3337045"/>
                  <a:ext cx="847725" cy="914400"/>
                </a:xfrm>
                <a:prstGeom prst="rect">
                  <a:avLst/>
                </a:prstGeom>
              </p:spPr>
            </p:pic>
          </p:grpSp>
          <p:pic>
            <p:nvPicPr>
              <p:cNvPr id="117" name="Picture 116" descr="Yellow.png"/>
              <p:cNvPicPr>
                <a:picLocks noChangeAspect="1"/>
              </p:cNvPicPr>
              <p:nvPr/>
            </p:nvPicPr>
            <p:blipFill>
              <a:blip r:embed="rId13" cstate="print"/>
              <a:stretch>
                <a:fillRect/>
              </a:stretch>
            </p:blipFill>
            <p:spPr>
              <a:xfrm>
                <a:off x="5967195" y="1054926"/>
                <a:ext cx="640308" cy="805059"/>
              </a:xfrm>
              <a:prstGeom prst="rect">
                <a:avLst/>
              </a:prstGeom>
            </p:spPr>
          </p:pic>
        </p:grpSp>
        <p:pic>
          <p:nvPicPr>
            <p:cNvPr id="115" name="Picture 114" descr="Yellow.png"/>
            <p:cNvPicPr>
              <a:picLocks noChangeAspect="1"/>
            </p:cNvPicPr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303632" y="836712"/>
              <a:ext cx="422763" cy="500948"/>
            </a:xfrm>
            <a:prstGeom prst="rect">
              <a:avLst/>
            </a:prstGeom>
          </p:spPr>
        </p:pic>
      </p:grpSp>
      <p:grpSp>
        <p:nvGrpSpPr>
          <p:cNvPr id="68" name="Group 67"/>
          <p:cNvGrpSpPr/>
          <p:nvPr/>
        </p:nvGrpSpPr>
        <p:grpSpPr>
          <a:xfrm>
            <a:off x="7696200" y="404664"/>
            <a:ext cx="1219200" cy="1233664"/>
            <a:chOff x="7620000" y="404664"/>
            <a:chExt cx="1219200" cy="1233664"/>
          </a:xfrm>
        </p:grpSpPr>
        <p:sp>
          <p:nvSpPr>
            <p:cNvPr id="69" name="Oval 68"/>
            <p:cNvSpPr/>
            <p:nvPr/>
          </p:nvSpPr>
          <p:spPr>
            <a:xfrm>
              <a:off x="7620000" y="404664"/>
              <a:ext cx="1219200" cy="12336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7696200" y="533400"/>
              <a:ext cx="11430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b="1" dirty="0" smtClean="0">
                  <a:solidFill>
                    <a:schemeClr val="bg1"/>
                  </a:solidFill>
                </a:rPr>
                <a:t>11</a:t>
              </a:r>
            </a:p>
            <a:p>
              <a:pPr algn="ctr"/>
              <a:r>
                <a:rPr lang="en-GB" sz="2400" b="1" dirty="0" smtClean="0">
                  <a:solidFill>
                    <a:schemeClr val="bg1"/>
                  </a:solidFill>
                </a:rPr>
                <a:t>moves</a:t>
              </a:r>
              <a:endParaRPr lang="en-IE" sz="2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2850364" y="1066800"/>
            <a:ext cx="426236" cy="2362575"/>
            <a:chOff x="4300159" y="836712"/>
            <a:chExt cx="426236" cy="2362575"/>
          </a:xfrm>
        </p:grpSpPr>
        <p:grpSp>
          <p:nvGrpSpPr>
            <p:cNvPr id="83" name="Group 71"/>
            <p:cNvGrpSpPr/>
            <p:nvPr/>
          </p:nvGrpSpPr>
          <p:grpSpPr>
            <a:xfrm>
              <a:off x="4300159" y="1125975"/>
              <a:ext cx="422766" cy="2073312"/>
              <a:chOff x="5967195" y="1054926"/>
              <a:chExt cx="640312" cy="3331958"/>
            </a:xfrm>
          </p:grpSpPr>
          <p:grpSp>
            <p:nvGrpSpPr>
              <p:cNvPr id="98" name="Group 59"/>
              <p:cNvGrpSpPr/>
              <p:nvPr/>
            </p:nvGrpSpPr>
            <p:grpSpPr>
              <a:xfrm>
                <a:off x="5967199" y="1588349"/>
                <a:ext cx="640308" cy="2798539"/>
                <a:chOff x="7701068" y="3337045"/>
                <a:chExt cx="847725" cy="3178629"/>
              </a:xfrm>
            </p:grpSpPr>
            <p:pic>
              <p:nvPicPr>
                <p:cNvPr id="100" name="Picture 99" descr="Yellow.png"/>
                <p:cNvPicPr>
                  <a:picLocks noChangeAspect="1"/>
                </p:cNvPicPr>
                <p:nvPr/>
              </p:nvPicPr>
              <p:blipFill>
                <a:blip r:embed="rId13" cstate="print"/>
                <a:stretch>
                  <a:fillRect/>
                </a:stretch>
              </p:blipFill>
              <p:spPr>
                <a:xfrm>
                  <a:off x="7701068" y="5601274"/>
                  <a:ext cx="847725" cy="914400"/>
                </a:xfrm>
                <a:prstGeom prst="rect">
                  <a:avLst/>
                </a:prstGeom>
              </p:spPr>
            </p:pic>
            <p:pic>
              <p:nvPicPr>
                <p:cNvPr id="123" name="Picture 122" descr="Yellow.png"/>
                <p:cNvPicPr>
                  <a:picLocks noChangeAspect="1"/>
                </p:cNvPicPr>
                <p:nvPr/>
              </p:nvPicPr>
              <p:blipFill>
                <a:blip r:embed="rId13" cstate="print"/>
                <a:stretch>
                  <a:fillRect/>
                </a:stretch>
              </p:blipFill>
              <p:spPr>
                <a:xfrm>
                  <a:off x="7701068" y="5013445"/>
                  <a:ext cx="847725" cy="914400"/>
                </a:xfrm>
                <a:prstGeom prst="rect">
                  <a:avLst/>
                </a:prstGeom>
              </p:spPr>
            </p:pic>
            <p:pic>
              <p:nvPicPr>
                <p:cNvPr id="124" name="Picture 123" descr="Yellow.png"/>
                <p:cNvPicPr>
                  <a:picLocks noChangeAspect="1"/>
                </p:cNvPicPr>
                <p:nvPr/>
              </p:nvPicPr>
              <p:blipFill>
                <a:blip r:embed="rId13" cstate="print"/>
                <a:stretch>
                  <a:fillRect/>
                </a:stretch>
              </p:blipFill>
              <p:spPr>
                <a:xfrm>
                  <a:off x="7701068" y="4447388"/>
                  <a:ext cx="847725" cy="914400"/>
                </a:xfrm>
                <a:prstGeom prst="rect">
                  <a:avLst/>
                </a:prstGeom>
              </p:spPr>
            </p:pic>
            <p:pic>
              <p:nvPicPr>
                <p:cNvPr id="125" name="Picture 124" descr="Yellow.png"/>
                <p:cNvPicPr>
                  <a:picLocks noChangeAspect="1"/>
                </p:cNvPicPr>
                <p:nvPr/>
              </p:nvPicPr>
              <p:blipFill>
                <a:blip r:embed="rId13" cstate="print"/>
                <a:stretch>
                  <a:fillRect/>
                </a:stretch>
              </p:blipFill>
              <p:spPr>
                <a:xfrm>
                  <a:off x="7701068" y="3903102"/>
                  <a:ext cx="847725" cy="914400"/>
                </a:xfrm>
                <a:prstGeom prst="rect">
                  <a:avLst/>
                </a:prstGeom>
              </p:spPr>
            </p:pic>
            <p:pic>
              <p:nvPicPr>
                <p:cNvPr id="126" name="Picture 125" descr="Yellow.png"/>
                <p:cNvPicPr>
                  <a:picLocks noChangeAspect="1"/>
                </p:cNvPicPr>
                <p:nvPr/>
              </p:nvPicPr>
              <p:blipFill>
                <a:blip r:embed="rId13" cstate="print"/>
                <a:stretch>
                  <a:fillRect/>
                </a:stretch>
              </p:blipFill>
              <p:spPr>
                <a:xfrm>
                  <a:off x="7701068" y="3337045"/>
                  <a:ext cx="847725" cy="914400"/>
                </a:xfrm>
                <a:prstGeom prst="rect">
                  <a:avLst/>
                </a:prstGeom>
              </p:spPr>
            </p:pic>
          </p:grpSp>
          <p:pic>
            <p:nvPicPr>
              <p:cNvPr id="99" name="Picture 98" descr="Yellow.png"/>
              <p:cNvPicPr>
                <a:picLocks noChangeAspect="1"/>
              </p:cNvPicPr>
              <p:nvPr/>
            </p:nvPicPr>
            <p:blipFill>
              <a:blip r:embed="rId13" cstate="print"/>
              <a:stretch>
                <a:fillRect/>
              </a:stretch>
            </p:blipFill>
            <p:spPr>
              <a:xfrm>
                <a:off x="5967195" y="1054926"/>
                <a:ext cx="640308" cy="805059"/>
              </a:xfrm>
              <a:prstGeom prst="rect">
                <a:avLst/>
              </a:prstGeom>
            </p:spPr>
          </p:pic>
        </p:grpSp>
        <p:pic>
          <p:nvPicPr>
            <p:cNvPr id="97" name="Picture 96" descr="Yellow.png"/>
            <p:cNvPicPr>
              <a:picLocks noChangeAspect="1"/>
            </p:cNvPicPr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303632" y="836712"/>
              <a:ext cx="422763" cy="50094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14532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9809" y="1860881"/>
            <a:ext cx="766812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i="1" dirty="0" smtClean="0">
                <a:solidFill>
                  <a:srgbClr val="FF0000"/>
                </a:solidFill>
              </a:rPr>
              <a:t>A more sophisticated way of measuring variability or spread is </a:t>
            </a:r>
          </a:p>
          <a:p>
            <a:pPr algn="ctr"/>
            <a:r>
              <a:rPr lang="en-GB" sz="4400" b="1" i="1" dirty="0" smtClean="0">
                <a:solidFill>
                  <a:srgbClr val="FF0000"/>
                </a:solidFill>
              </a:rPr>
              <a:t>Standard Deviation</a:t>
            </a:r>
            <a:endParaRPr lang="en-IE" sz="4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912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9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611960" y="1786203"/>
            <a:ext cx="7920080" cy="3285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279918" y="356539"/>
            <a:ext cx="8490858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E" sz="40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Deviations from the Mean</a:t>
            </a:r>
            <a:r>
              <a:rPr lang="en-IE" dirty="0" smtClean="0">
                <a:latin typeface="Century Gothic" pitchFamily="34" charset="0"/>
              </a:rPr>
              <a:t/>
            </a:r>
            <a:br>
              <a:rPr lang="en-IE" dirty="0" smtClean="0">
                <a:latin typeface="Century Gothic" pitchFamily="34" charset="0"/>
              </a:rPr>
            </a:br>
            <a:endParaRPr lang="en-IE" dirty="0">
              <a:latin typeface="Century Gothic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30414" y="3909483"/>
            <a:ext cx="7947378" cy="11740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1191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79918" y="356539"/>
            <a:ext cx="8490858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E" sz="40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Standard</a:t>
            </a:r>
            <a:r>
              <a:rPr lang="en-IE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en-IE" sz="40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Deviation</a:t>
            </a:r>
            <a:r>
              <a:rPr lang="en-IE" dirty="0" smtClean="0">
                <a:latin typeface="Century Gothic" pitchFamily="34" charset="0"/>
              </a:rPr>
              <a:t/>
            </a:r>
            <a:br>
              <a:rPr lang="en-IE" dirty="0" smtClean="0">
                <a:latin typeface="Century Gothic" pitchFamily="34" charset="0"/>
              </a:rPr>
            </a:br>
            <a:endParaRPr lang="en-IE" dirty="0">
              <a:latin typeface="Century Gothic" pitchFamily="34" charset="0"/>
            </a:endParaRPr>
          </a:p>
        </p:txBody>
      </p:sp>
      <p:pic>
        <p:nvPicPr>
          <p:cNvPr id="88066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612000" y="1783499"/>
            <a:ext cx="7920000" cy="3291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571853" y="3896430"/>
            <a:ext cx="7947378" cy="11740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64548100"/>
              </p:ext>
            </p:extLst>
          </p:nvPr>
        </p:nvGraphicFramePr>
        <p:xfrm>
          <a:off x="518160" y="5078984"/>
          <a:ext cx="3412998" cy="1516888"/>
        </p:xfrm>
        <a:graphic>
          <a:graphicData uri="http://schemas.openxmlformats.org/presentationml/2006/ole">
            <p:oleObj spid="_x0000_s1044" name="Equation" r:id="rId5" imgW="914003" imgH="406224" progId="Equation.DSMT4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132320" y="776630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475488" y="4998720"/>
            <a:ext cx="3645408" cy="16459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TextBox 2"/>
          <p:cNvSpPr txBox="1"/>
          <p:nvPr/>
        </p:nvSpPr>
        <p:spPr>
          <a:xfrm>
            <a:off x="5422232" y="5486395"/>
            <a:ext cx="250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/>
              <a:t>= 2.049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xmlns="" val="2098574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 animBg="1"/>
      <p:bldP spid="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905375" y="838200"/>
            <a:ext cx="2495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E" dirty="0">
              <a:latin typeface="Century Gothic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86106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169988" algn="l"/>
              </a:tabLst>
            </a:pPr>
            <a:endParaRPr lang="en-IE" dirty="0" smtClean="0">
              <a:solidFill>
                <a:srgbClr val="990033"/>
              </a:solidFill>
              <a:latin typeface="Century Gothic" pitchFamily="34" charset="0"/>
            </a:endParaRPr>
          </a:p>
          <a:p>
            <a:pPr>
              <a:tabLst>
                <a:tab pos="1169988" algn="l"/>
              </a:tabLst>
            </a:pPr>
            <a:r>
              <a:rPr lang="en-IE" sz="3200" dirty="0" smtClean="0">
                <a:solidFill>
                  <a:srgbClr val="990033"/>
                </a:solidFill>
                <a:latin typeface="Century Gothic" pitchFamily="34" charset="0"/>
              </a:rPr>
              <a:t>Use your calculator to calculate the standard deviation of the various sets </a:t>
            </a:r>
            <a:br>
              <a:rPr lang="en-IE" sz="3200" dirty="0" smtClean="0">
                <a:solidFill>
                  <a:srgbClr val="990033"/>
                </a:solidFill>
                <a:latin typeface="Century Gothic" pitchFamily="34" charset="0"/>
              </a:rPr>
            </a:br>
            <a:r>
              <a:rPr lang="en-IE" sz="3200" dirty="0" smtClean="0">
                <a:solidFill>
                  <a:srgbClr val="990033"/>
                </a:solidFill>
                <a:latin typeface="Century Gothic" pitchFamily="34" charset="0"/>
              </a:rPr>
              <a:t>given in the table.</a:t>
            </a:r>
          </a:p>
          <a:p>
            <a:endParaRPr lang="en-IE" dirty="0" smtClean="0">
              <a:solidFill>
                <a:srgbClr val="990033"/>
              </a:solidFill>
              <a:latin typeface="ES03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4325" y="247650"/>
            <a:ext cx="8324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32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Standard Deviation using Calculator</a:t>
            </a:r>
            <a:endParaRPr lang="en-IE" sz="3200" b="1" i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pic>
        <p:nvPicPr>
          <p:cNvPr id="4098" name="Picture 2" descr="http://www.ryman.co.uk/Catalogue/Ryman/large/global/images/main/12/1201042077.jpg"/>
          <p:cNvPicPr>
            <a:picLocks noChangeAspect="1" noChangeArrowheads="1"/>
          </p:cNvPicPr>
          <p:nvPr/>
        </p:nvPicPr>
        <p:blipFill rotWithShape="1"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 bwMode="auto">
          <a:xfrm>
            <a:off x="5107463" y="3560063"/>
            <a:ext cx="3902425" cy="3173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0832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22579234"/>
              </p:ext>
            </p:extLst>
          </p:nvPr>
        </p:nvGraphicFramePr>
        <p:xfrm>
          <a:off x="296235" y="1107155"/>
          <a:ext cx="8502876" cy="4896003"/>
        </p:xfrm>
        <a:graphic>
          <a:graphicData uri="http://schemas.openxmlformats.org/drawingml/2006/table">
            <a:tbl>
              <a:tblPr/>
              <a:tblGrid>
                <a:gridCol w="546876"/>
                <a:gridCol w="504000"/>
                <a:gridCol w="504000"/>
                <a:gridCol w="504000"/>
                <a:gridCol w="504000"/>
                <a:gridCol w="504000"/>
                <a:gridCol w="504000"/>
                <a:gridCol w="504000"/>
                <a:gridCol w="504000"/>
                <a:gridCol w="504000"/>
                <a:gridCol w="684000"/>
                <a:gridCol w="684000"/>
                <a:gridCol w="684000"/>
                <a:gridCol w="684000"/>
                <a:gridCol w="684000"/>
              </a:tblGrid>
              <a:tr h="699429">
                <a:tc>
                  <a:txBody>
                    <a:bodyPr/>
                    <a:lstStyle/>
                    <a:p>
                      <a:pPr algn="ctr" fontAlgn="ctr"/>
                      <a:endParaRPr lang="en-IE" sz="1800" b="1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1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2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3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4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5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6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7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8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9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200" b="1" i="1" dirty="0" smtClean="0">
                          <a:latin typeface="Century Gothic" pitchFamily="34" charset="0"/>
                        </a:rPr>
                        <a:t>Ranking</a:t>
                      </a:r>
                      <a:endParaRPr lang="en-IE" sz="1200" b="1" i="1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1" i="1" u="none" strike="noStrike" dirty="0" smtClean="0">
                          <a:latin typeface="Century Gothic" pitchFamily="34" charset="0"/>
                        </a:rPr>
                        <a:t>Median </a:t>
                      </a:r>
                      <a:endParaRPr lang="en-IE" sz="12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1" i="1" u="none" strike="noStrike" dirty="0" smtClean="0">
                          <a:latin typeface="Century Gothic" pitchFamily="34" charset="0"/>
                        </a:rPr>
                        <a:t>Moves</a:t>
                      </a:r>
                      <a:endParaRPr lang="en-IE" sz="12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1" i="1" u="none" strike="noStrike" dirty="0" smtClean="0">
                          <a:latin typeface="Century Gothic" pitchFamily="34" charset="0"/>
                        </a:rPr>
                        <a:t>Mean</a:t>
                      </a:r>
                      <a:endParaRPr lang="en-IE" sz="12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1" i="1" u="none" strike="noStrike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S.D.</a:t>
                      </a:r>
                      <a:endParaRPr lang="en-IE" sz="1200" b="1" i="1" u="none" strike="noStrike" dirty="0">
                        <a:solidFill>
                          <a:srgbClr val="FF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>
                          <a:latin typeface="Century Gothic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1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5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i="1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2</a:t>
                      </a:r>
                      <a:endParaRPr lang="en-IE" sz="2400" b="1" i="1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5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0.67</a:t>
                      </a:r>
                      <a:endParaRPr lang="en-IE" sz="2400" b="1" i="1" u="none" strike="noStrike" dirty="0">
                        <a:solidFill>
                          <a:srgbClr val="FF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>
                          <a:latin typeface="Century Gothic" pitchFamily="34" charset="0"/>
                        </a:rPr>
                        <a:t>B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6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1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i="1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20</a:t>
                      </a:r>
                      <a:endParaRPr lang="en-IE" sz="2400" b="1" i="1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5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4.47</a:t>
                      </a:r>
                      <a:endParaRPr lang="en-IE" sz="2400" b="1" i="1" u="none" strike="noStrike" dirty="0">
                        <a:solidFill>
                          <a:srgbClr val="FF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>
                          <a:latin typeface="Century Gothic" pitchFamily="34" charset="0"/>
                        </a:rPr>
                        <a:t>C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3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5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i="1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7</a:t>
                      </a:r>
                      <a:endParaRPr lang="en-IE" sz="2400" b="1" i="1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5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1.83</a:t>
                      </a:r>
                      <a:endParaRPr lang="en-IE" sz="2400" b="1" i="1" u="none" strike="noStrike" dirty="0">
                        <a:solidFill>
                          <a:srgbClr val="FF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>
                          <a:latin typeface="Century Gothic" pitchFamily="34" charset="0"/>
                        </a:rPr>
                        <a:t>D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2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4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i="1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5</a:t>
                      </a:r>
                      <a:endParaRPr lang="en-IE" sz="2400" b="1" i="1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5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1.25</a:t>
                      </a:r>
                      <a:endParaRPr lang="en-IE" sz="2400" b="1" i="1" u="none" strike="noStrike" dirty="0">
                        <a:solidFill>
                          <a:srgbClr val="FF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>
                          <a:latin typeface="Century Gothic" pitchFamily="34" charset="0"/>
                        </a:rPr>
                        <a:t>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4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4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i="1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8</a:t>
                      </a:r>
                      <a:endParaRPr lang="en-IE" sz="2400" b="1" i="1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5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2.11</a:t>
                      </a:r>
                      <a:endParaRPr lang="en-IE" sz="2400" b="1" i="1" u="none" strike="noStrike" dirty="0">
                        <a:solidFill>
                          <a:srgbClr val="FF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F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8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1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7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7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4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1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3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7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7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5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7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i="1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11</a:t>
                      </a:r>
                      <a:endParaRPr lang="en-IE" sz="2400" b="1" i="1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5</a:t>
                      </a:r>
                      <a:endParaRPr lang="en-IE" sz="2400" b="1" i="1" u="none" strike="noStrike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400" b="1" i="1" u="none" strike="noStrike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2.62</a:t>
                      </a:r>
                      <a:endParaRPr lang="en-IE" sz="2400" b="1" i="1" u="none" strike="noStrike" dirty="0">
                        <a:solidFill>
                          <a:srgbClr val="FF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541637" y="365668"/>
            <a:ext cx="40607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36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Unfair Allocations</a:t>
            </a:r>
            <a:endParaRPr lang="en-IE" sz="3600" dirty="0" smtClean="0">
              <a:solidFill>
                <a:srgbClr val="990033"/>
              </a:solidFill>
              <a:latin typeface="Century Gothic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6712" y="6152445"/>
            <a:ext cx="2562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latin typeface="Century Gothic" pitchFamily="34" charset="0"/>
              </a:rPr>
              <a:t>Each row totals 45</a:t>
            </a:r>
            <a:endParaRPr lang="en-IE" i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37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oup 54"/>
          <p:cNvGrpSpPr/>
          <p:nvPr/>
        </p:nvGrpSpPr>
        <p:grpSpPr>
          <a:xfrm>
            <a:off x="1393493" y="3974672"/>
            <a:ext cx="640308" cy="2328149"/>
            <a:chOff x="1758287" y="3787282"/>
            <a:chExt cx="847725" cy="2644350"/>
          </a:xfrm>
        </p:grpSpPr>
        <p:pic>
          <p:nvPicPr>
            <p:cNvPr id="13" name="Picture 12" descr="Plum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1758287" y="5517232"/>
              <a:ext cx="847725" cy="914400"/>
            </a:xfrm>
            <a:prstGeom prst="rect">
              <a:avLst/>
            </a:prstGeom>
          </p:spPr>
        </p:pic>
        <p:pic>
          <p:nvPicPr>
            <p:cNvPr id="7" name="Picture 6" descr="Plum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1758287" y="4941168"/>
              <a:ext cx="847725" cy="914400"/>
            </a:xfrm>
            <a:prstGeom prst="rect">
              <a:avLst/>
            </a:prstGeom>
          </p:spPr>
        </p:pic>
        <p:pic>
          <p:nvPicPr>
            <p:cNvPr id="14" name="Picture 13" descr="Plum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1758287" y="4385996"/>
              <a:ext cx="847725" cy="914400"/>
            </a:xfrm>
            <a:prstGeom prst="rect">
              <a:avLst/>
            </a:prstGeom>
          </p:spPr>
        </p:pic>
        <p:pic>
          <p:nvPicPr>
            <p:cNvPr id="15" name="Picture 14" descr="Plum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1758287" y="3787282"/>
              <a:ext cx="847725" cy="914400"/>
            </a:xfrm>
            <a:prstGeom prst="rect">
              <a:avLst/>
            </a:prstGeom>
          </p:spPr>
        </p:pic>
      </p:grpSp>
      <p:grpSp>
        <p:nvGrpSpPr>
          <p:cNvPr id="57" name="Group 56"/>
          <p:cNvGrpSpPr/>
          <p:nvPr/>
        </p:nvGrpSpPr>
        <p:grpSpPr>
          <a:xfrm>
            <a:off x="3218621" y="4472270"/>
            <a:ext cx="640308" cy="1830551"/>
            <a:chOff x="4145834" y="4461656"/>
            <a:chExt cx="847725" cy="2079171"/>
          </a:xfrm>
        </p:grpSpPr>
        <p:pic>
          <p:nvPicPr>
            <p:cNvPr id="8" name="Picture 7" descr="Red.pn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4145834" y="5626427"/>
              <a:ext cx="847725" cy="914400"/>
            </a:xfrm>
            <a:prstGeom prst="rect">
              <a:avLst/>
            </a:prstGeom>
          </p:spPr>
        </p:pic>
        <p:pic>
          <p:nvPicPr>
            <p:cNvPr id="27" name="Picture 26" descr="Red.pn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4145834" y="5016827"/>
              <a:ext cx="847725" cy="914400"/>
            </a:xfrm>
            <a:prstGeom prst="rect">
              <a:avLst/>
            </a:prstGeom>
          </p:spPr>
        </p:pic>
        <p:pic>
          <p:nvPicPr>
            <p:cNvPr id="28" name="Picture 27" descr="Red.pn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4145834" y="4461656"/>
              <a:ext cx="847725" cy="914400"/>
            </a:xfrm>
            <a:prstGeom prst="rect">
              <a:avLst/>
            </a:prstGeom>
          </p:spPr>
        </p:pic>
      </p:grpSp>
      <p:grpSp>
        <p:nvGrpSpPr>
          <p:cNvPr id="54" name="Group 53"/>
          <p:cNvGrpSpPr/>
          <p:nvPr/>
        </p:nvGrpSpPr>
        <p:grpSpPr>
          <a:xfrm>
            <a:off x="480929" y="4990581"/>
            <a:ext cx="640308" cy="1312240"/>
            <a:chOff x="611560" y="5013176"/>
            <a:chExt cx="847725" cy="1490464"/>
          </a:xfrm>
        </p:grpSpPr>
        <p:pic>
          <p:nvPicPr>
            <p:cNvPr id="3" name="Picture 2" descr="Blu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5589240"/>
              <a:ext cx="847725" cy="914400"/>
            </a:xfrm>
            <a:prstGeom prst="rect">
              <a:avLst/>
            </a:prstGeom>
          </p:spPr>
        </p:pic>
        <p:pic>
          <p:nvPicPr>
            <p:cNvPr id="12" name="Picture 11" descr="Blu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5013176"/>
              <a:ext cx="847725" cy="914400"/>
            </a:xfrm>
            <a:prstGeom prst="rect">
              <a:avLst/>
            </a:prstGeom>
          </p:spPr>
        </p:pic>
      </p:grpSp>
      <p:grpSp>
        <p:nvGrpSpPr>
          <p:cNvPr id="58" name="Group 57"/>
          <p:cNvGrpSpPr/>
          <p:nvPr/>
        </p:nvGrpSpPr>
        <p:grpSpPr>
          <a:xfrm>
            <a:off x="4131185" y="3552202"/>
            <a:ext cx="640308" cy="2750619"/>
            <a:chOff x="5343060" y="3372138"/>
            <a:chExt cx="847725" cy="3124199"/>
          </a:xfrm>
        </p:grpSpPr>
        <p:pic>
          <p:nvPicPr>
            <p:cNvPr id="6" name="Picture 5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5581937"/>
              <a:ext cx="847725" cy="914400"/>
            </a:xfrm>
            <a:prstGeom prst="rect">
              <a:avLst/>
            </a:prstGeom>
          </p:spPr>
        </p:pic>
        <p:pic>
          <p:nvPicPr>
            <p:cNvPr id="37" name="Picture 36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5026766"/>
              <a:ext cx="847725" cy="914400"/>
            </a:xfrm>
            <a:prstGeom prst="rect">
              <a:avLst/>
            </a:prstGeom>
          </p:spPr>
        </p:pic>
        <p:pic>
          <p:nvPicPr>
            <p:cNvPr id="38" name="Picture 37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4471595"/>
              <a:ext cx="847725" cy="914400"/>
            </a:xfrm>
            <a:prstGeom prst="rect">
              <a:avLst/>
            </a:prstGeom>
          </p:spPr>
        </p:pic>
        <p:pic>
          <p:nvPicPr>
            <p:cNvPr id="39" name="Picture 38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3927309"/>
              <a:ext cx="847725" cy="914400"/>
            </a:xfrm>
            <a:prstGeom prst="rect">
              <a:avLst/>
            </a:prstGeom>
          </p:spPr>
        </p:pic>
        <p:pic>
          <p:nvPicPr>
            <p:cNvPr id="40" name="Picture 39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3372138"/>
              <a:ext cx="847725" cy="914400"/>
            </a:xfrm>
            <a:prstGeom prst="rect">
              <a:avLst/>
            </a:prstGeom>
          </p:spPr>
        </p:pic>
      </p:grpSp>
      <p:grpSp>
        <p:nvGrpSpPr>
          <p:cNvPr id="60" name="Group 59"/>
          <p:cNvGrpSpPr/>
          <p:nvPr/>
        </p:nvGrpSpPr>
        <p:grpSpPr>
          <a:xfrm>
            <a:off x="5956313" y="3504280"/>
            <a:ext cx="640308" cy="2798540"/>
            <a:chOff x="7701068" y="3337045"/>
            <a:chExt cx="847725" cy="3178629"/>
          </a:xfrm>
        </p:grpSpPr>
        <p:pic>
          <p:nvPicPr>
            <p:cNvPr id="47" name="Picture 46" descr="Yellow.png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7701068" y="5601274"/>
              <a:ext cx="847725" cy="914400"/>
            </a:xfrm>
            <a:prstGeom prst="rect">
              <a:avLst/>
            </a:prstGeom>
          </p:spPr>
        </p:pic>
        <p:pic>
          <p:nvPicPr>
            <p:cNvPr id="48" name="Picture 47" descr="Yellow.png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7701068" y="5013445"/>
              <a:ext cx="847725" cy="914400"/>
            </a:xfrm>
            <a:prstGeom prst="rect">
              <a:avLst/>
            </a:prstGeom>
          </p:spPr>
        </p:pic>
        <p:pic>
          <p:nvPicPr>
            <p:cNvPr id="49" name="Picture 48" descr="Yellow.png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7701068" y="4447388"/>
              <a:ext cx="847725" cy="914400"/>
            </a:xfrm>
            <a:prstGeom prst="rect">
              <a:avLst/>
            </a:prstGeom>
          </p:spPr>
        </p:pic>
        <p:pic>
          <p:nvPicPr>
            <p:cNvPr id="50" name="Picture 49" descr="Yellow.png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7701068" y="3903102"/>
              <a:ext cx="847725" cy="914400"/>
            </a:xfrm>
            <a:prstGeom prst="rect">
              <a:avLst/>
            </a:prstGeom>
          </p:spPr>
        </p:pic>
        <p:pic>
          <p:nvPicPr>
            <p:cNvPr id="51" name="Picture 50" descr="Yellow.png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7701068" y="3337045"/>
              <a:ext cx="847725" cy="914400"/>
            </a:xfrm>
            <a:prstGeom prst="rect">
              <a:avLst/>
            </a:prstGeom>
          </p:spPr>
        </p:pic>
      </p:grpSp>
      <p:grpSp>
        <p:nvGrpSpPr>
          <p:cNvPr id="61" name="Group 60"/>
          <p:cNvGrpSpPr/>
          <p:nvPr/>
        </p:nvGrpSpPr>
        <p:grpSpPr>
          <a:xfrm>
            <a:off x="6868877" y="2488373"/>
            <a:ext cx="640308" cy="3814449"/>
            <a:chOff x="611560" y="2171126"/>
            <a:chExt cx="847725" cy="4332514"/>
          </a:xfrm>
        </p:grpSpPr>
        <p:pic>
          <p:nvPicPr>
            <p:cNvPr id="62" name="Picture 61" descr="Blu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5589240"/>
              <a:ext cx="847725" cy="914400"/>
            </a:xfrm>
            <a:prstGeom prst="rect">
              <a:avLst/>
            </a:prstGeom>
          </p:spPr>
        </p:pic>
        <p:pic>
          <p:nvPicPr>
            <p:cNvPr id="63" name="Picture 62" descr="Blu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5013176"/>
              <a:ext cx="847725" cy="914400"/>
            </a:xfrm>
            <a:prstGeom prst="rect">
              <a:avLst/>
            </a:prstGeom>
          </p:spPr>
        </p:pic>
        <p:pic>
          <p:nvPicPr>
            <p:cNvPr id="64" name="Picture 63" descr="Blu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4446240"/>
              <a:ext cx="847725" cy="914400"/>
            </a:xfrm>
            <a:prstGeom prst="rect">
              <a:avLst/>
            </a:prstGeom>
          </p:spPr>
        </p:pic>
        <p:pic>
          <p:nvPicPr>
            <p:cNvPr id="65" name="Picture 64" descr="Blu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3870176"/>
              <a:ext cx="847725" cy="914400"/>
            </a:xfrm>
            <a:prstGeom prst="rect">
              <a:avLst/>
            </a:prstGeom>
          </p:spPr>
        </p:pic>
        <p:pic>
          <p:nvPicPr>
            <p:cNvPr id="66" name="Picture 65" descr="Blu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3314126"/>
              <a:ext cx="847725" cy="914400"/>
            </a:xfrm>
            <a:prstGeom prst="rect">
              <a:avLst/>
            </a:prstGeom>
          </p:spPr>
        </p:pic>
        <p:pic>
          <p:nvPicPr>
            <p:cNvPr id="67" name="Picture 66" descr="Blu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2738062"/>
              <a:ext cx="847725" cy="914400"/>
            </a:xfrm>
            <a:prstGeom prst="rect">
              <a:avLst/>
            </a:prstGeom>
          </p:spPr>
        </p:pic>
        <p:pic>
          <p:nvPicPr>
            <p:cNvPr id="68" name="Picture 67" descr="Blu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2171126"/>
              <a:ext cx="847725" cy="914400"/>
            </a:xfrm>
            <a:prstGeom prst="rect">
              <a:avLst/>
            </a:prstGeom>
          </p:spPr>
        </p:pic>
      </p:grpSp>
      <p:grpSp>
        <p:nvGrpSpPr>
          <p:cNvPr id="70" name="Group 69"/>
          <p:cNvGrpSpPr/>
          <p:nvPr/>
        </p:nvGrpSpPr>
        <p:grpSpPr>
          <a:xfrm>
            <a:off x="7781438" y="3552202"/>
            <a:ext cx="640308" cy="2750619"/>
            <a:chOff x="5343060" y="3372138"/>
            <a:chExt cx="847725" cy="3124199"/>
          </a:xfrm>
        </p:grpSpPr>
        <p:pic>
          <p:nvPicPr>
            <p:cNvPr id="71" name="Picture 70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5581937"/>
              <a:ext cx="847725" cy="914400"/>
            </a:xfrm>
            <a:prstGeom prst="rect">
              <a:avLst/>
            </a:prstGeom>
          </p:spPr>
        </p:pic>
        <p:pic>
          <p:nvPicPr>
            <p:cNvPr id="72" name="Picture 71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5026766"/>
              <a:ext cx="847725" cy="914400"/>
            </a:xfrm>
            <a:prstGeom prst="rect">
              <a:avLst/>
            </a:prstGeom>
          </p:spPr>
        </p:pic>
        <p:pic>
          <p:nvPicPr>
            <p:cNvPr id="73" name="Picture 72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4471595"/>
              <a:ext cx="847725" cy="914400"/>
            </a:xfrm>
            <a:prstGeom prst="rect">
              <a:avLst/>
            </a:prstGeom>
          </p:spPr>
        </p:pic>
        <p:pic>
          <p:nvPicPr>
            <p:cNvPr id="74" name="Picture 73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3927309"/>
              <a:ext cx="847725" cy="914400"/>
            </a:xfrm>
            <a:prstGeom prst="rect">
              <a:avLst/>
            </a:prstGeom>
          </p:spPr>
        </p:pic>
        <p:pic>
          <p:nvPicPr>
            <p:cNvPr id="75" name="Picture 74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3372138"/>
              <a:ext cx="847725" cy="914400"/>
            </a:xfrm>
            <a:prstGeom prst="rect">
              <a:avLst/>
            </a:prstGeom>
          </p:spPr>
        </p:pic>
      </p:grpSp>
      <p:grpSp>
        <p:nvGrpSpPr>
          <p:cNvPr id="78" name="Group 77"/>
          <p:cNvGrpSpPr/>
          <p:nvPr/>
        </p:nvGrpSpPr>
        <p:grpSpPr>
          <a:xfrm>
            <a:off x="2306057" y="2016383"/>
            <a:ext cx="640308" cy="4286438"/>
            <a:chOff x="2126437" y="2234103"/>
            <a:chExt cx="640308" cy="4286438"/>
          </a:xfrm>
        </p:grpSpPr>
        <p:grpSp>
          <p:nvGrpSpPr>
            <p:cNvPr id="56" name="Group 55"/>
            <p:cNvGrpSpPr/>
            <p:nvPr/>
          </p:nvGrpSpPr>
          <p:grpSpPr>
            <a:xfrm>
              <a:off x="2126437" y="2734845"/>
              <a:ext cx="640308" cy="3785696"/>
              <a:chOff x="2976668" y="2183160"/>
              <a:chExt cx="847725" cy="4299857"/>
            </a:xfrm>
          </p:grpSpPr>
          <p:pic>
            <p:nvPicPr>
              <p:cNvPr id="11" name="Picture 10" descr="Yellow.png"/>
              <p:cNvPicPr>
                <a:picLocks noChangeAspect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2976668" y="5568617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21" name="Picture 20" descr="Yellow.png"/>
              <p:cNvPicPr>
                <a:picLocks noChangeAspect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2976668" y="4980788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22" name="Picture 21" descr="Yellow.png"/>
              <p:cNvPicPr>
                <a:picLocks noChangeAspect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2976668" y="4414731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23" name="Picture 22" descr="Yellow.png"/>
              <p:cNvPicPr>
                <a:picLocks noChangeAspect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2976668" y="3870445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24" name="Picture 23" descr="Yellow.png"/>
              <p:cNvPicPr>
                <a:picLocks noChangeAspect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2976668" y="3304388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25" name="Picture 24" descr="Yellow.png"/>
              <p:cNvPicPr>
                <a:picLocks noChangeAspect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2976668" y="2749217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26" name="Picture 25" descr="Yellow.png"/>
              <p:cNvPicPr>
                <a:picLocks noChangeAspect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2976668" y="2183160"/>
                <a:ext cx="847725" cy="914400"/>
              </a:xfrm>
              <a:prstGeom prst="rect">
                <a:avLst/>
              </a:prstGeom>
            </p:spPr>
          </p:pic>
        </p:grpSp>
        <p:pic>
          <p:nvPicPr>
            <p:cNvPr id="77" name="Picture 76" descr="Yellow.png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2126437" y="2234103"/>
              <a:ext cx="640308" cy="805059"/>
            </a:xfrm>
            <a:prstGeom prst="rect">
              <a:avLst/>
            </a:prstGeom>
          </p:spPr>
        </p:pic>
      </p:grpSp>
      <p:grpSp>
        <p:nvGrpSpPr>
          <p:cNvPr id="80" name="Group 79"/>
          <p:cNvGrpSpPr/>
          <p:nvPr/>
        </p:nvGrpSpPr>
        <p:grpSpPr>
          <a:xfrm>
            <a:off x="5043749" y="2956920"/>
            <a:ext cx="640308" cy="3345901"/>
            <a:chOff x="5117227" y="3174640"/>
            <a:chExt cx="640308" cy="3345901"/>
          </a:xfrm>
        </p:grpSpPr>
        <p:grpSp>
          <p:nvGrpSpPr>
            <p:cNvPr id="59" name="Group 58"/>
            <p:cNvGrpSpPr/>
            <p:nvPr/>
          </p:nvGrpSpPr>
          <p:grpSpPr>
            <a:xfrm>
              <a:off x="5117227" y="3664497"/>
              <a:ext cx="640308" cy="2856044"/>
              <a:chOff x="6595120" y="3231569"/>
              <a:chExt cx="847725" cy="3243943"/>
            </a:xfrm>
          </p:grpSpPr>
          <p:pic>
            <p:nvPicPr>
              <p:cNvPr id="42" name="Picture 41" descr="Red.png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6595120" y="5561112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43" name="Picture 42" descr="Red.png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6595120" y="4951512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44" name="Picture 43" descr="Red.png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6595120" y="4396341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45" name="Picture 44" descr="Red.png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6595120" y="3808512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46" name="Picture 45" descr="Red.png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6595120" y="3231569"/>
                <a:ext cx="847725" cy="914400"/>
              </a:xfrm>
              <a:prstGeom prst="rect">
                <a:avLst/>
              </a:prstGeom>
            </p:spPr>
          </p:pic>
        </p:grpSp>
        <p:pic>
          <p:nvPicPr>
            <p:cNvPr id="79" name="Picture 78" descr="Red.pn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117227" y="3174640"/>
              <a:ext cx="640308" cy="805059"/>
            </a:xfrm>
            <a:prstGeom prst="rect">
              <a:avLst/>
            </a:prstGeom>
          </p:spPr>
        </p:pic>
      </p:grpSp>
      <p:sp>
        <p:nvSpPr>
          <p:cNvPr id="69" name="Rectangle 68"/>
          <p:cNvSpPr/>
          <p:nvPr/>
        </p:nvSpPr>
        <p:spPr>
          <a:xfrm>
            <a:off x="408049" y="230201"/>
            <a:ext cx="8327921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Lets make it fair.</a:t>
            </a:r>
          </a:p>
          <a:p>
            <a:pPr algn="ctr"/>
            <a:r>
              <a:rPr lang="en-GB" sz="28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We need to move around some sweets.</a:t>
            </a:r>
          </a:p>
          <a:p>
            <a:pPr algn="ctr"/>
            <a:r>
              <a:rPr lang="en-GB" sz="28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How many times will we need to move a sweet</a:t>
            </a:r>
          </a:p>
          <a:p>
            <a:pPr algn="ctr"/>
            <a:r>
              <a:rPr lang="en-GB" sz="28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to make it fair?</a:t>
            </a:r>
            <a:endParaRPr lang="en-IE" sz="2800" dirty="0" smtClean="0">
              <a:solidFill>
                <a:srgbClr val="990033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505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4"/>
          <p:cNvGrpSpPr/>
          <p:nvPr/>
        </p:nvGrpSpPr>
        <p:grpSpPr>
          <a:xfrm>
            <a:off x="1393493" y="3974672"/>
            <a:ext cx="640308" cy="2328149"/>
            <a:chOff x="1758287" y="3787282"/>
            <a:chExt cx="847725" cy="2644350"/>
          </a:xfrm>
        </p:grpSpPr>
        <p:pic>
          <p:nvPicPr>
            <p:cNvPr id="13" name="Picture 12" descr="Plum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1758287" y="5517232"/>
              <a:ext cx="847725" cy="914400"/>
            </a:xfrm>
            <a:prstGeom prst="rect">
              <a:avLst/>
            </a:prstGeom>
          </p:spPr>
        </p:pic>
        <p:pic>
          <p:nvPicPr>
            <p:cNvPr id="7" name="Picture 6" descr="Plum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1758287" y="4941168"/>
              <a:ext cx="847725" cy="914400"/>
            </a:xfrm>
            <a:prstGeom prst="rect">
              <a:avLst/>
            </a:prstGeom>
          </p:spPr>
        </p:pic>
        <p:pic>
          <p:nvPicPr>
            <p:cNvPr id="14" name="Picture 13" descr="Plum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1758287" y="4385996"/>
              <a:ext cx="847725" cy="914400"/>
            </a:xfrm>
            <a:prstGeom prst="rect">
              <a:avLst/>
            </a:prstGeom>
          </p:spPr>
        </p:pic>
        <p:pic>
          <p:nvPicPr>
            <p:cNvPr id="15" name="Picture 14" descr="Plum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1758287" y="3787282"/>
              <a:ext cx="847725" cy="914400"/>
            </a:xfrm>
            <a:prstGeom prst="rect">
              <a:avLst/>
            </a:prstGeom>
          </p:spPr>
        </p:pic>
      </p:grpSp>
      <p:grpSp>
        <p:nvGrpSpPr>
          <p:cNvPr id="4" name="Group 56"/>
          <p:cNvGrpSpPr/>
          <p:nvPr/>
        </p:nvGrpSpPr>
        <p:grpSpPr>
          <a:xfrm>
            <a:off x="3218621" y="4472270"/>
            <a:ext cx="640308" cy="1830551"/>
            <a:chOff x="4145834" y="4461656"/>
            <a:chExt cx="847725" cy="2079171"/>
          </a:xfrm>
        </p:grpSpPr>
        <p:pic>
          <p:nvPicPr>
            <p:cNvPr id="8" name="Picture 7" descr="Red.pn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4145834" y="5626427"/>
              <a:ext cx="847725" cy="914400"/>
            </a:xfrm>
            <a:prstGeom prst="rect">
              <a:avLst/>
            </a:prstGeom>
          </p:spPr>
        </p:pic>
        <p:pic>
          <p:nvPicPr>
            <p:cNvPr id="27" name="Picture 26" descr="Red.pn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4145834" y="5016827"/>
              <a:ext cx="847725" cy="914400"/>
            </a:xfrm>
            <a:prstGeom prst="rect">
              <a:avLst/>
            </a:prstGeom>
          </p:spPr>
        </p:pic>
        <p:pic>
          <p:nvPicPr>
            <p:cNvPr id="28" name="Picture 27" descr="Red.pn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4145834" y="4461656"/>
              <a:ext cx="847725" cy="914400"/>
            </a:xfrm>
            <a:prstGeom prst="rect">
              <a:avLst/>
            </a:prstGeom>
          </p:spPr>
        </p:pic>
      </p:grpSp>
      <p:grpSp>
        <p:nvGrpSpPr>
          <p:cNvPr id="5" name="Group 53"/>
          <p:cNvGrpSpPr/>
          <p:nvPr/>
        </p:nvGrpSpPr>
        <p:grpSpPr>
          <a:xfrm>
            <a:off x="480929" y="4990581"/>
            <a:ext cx="640308" cy="1312240"/>
            <a:chOff x="611560" y="5013176"/>
            <a:chExt cx="847725" cy="1490464"/>
          </a:xfrm>
        </p:grpSpPr>
        <p:pic>
          <p:nvPicPr>
            <p:cNvPr id="3" name="Picture 2" descr="Blu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5589240"/>
              <a:ext cx="847725" cy="914400"/>
            </a:xfrm>
            <a:prstGeom prst="rect">
              <a:avLst/>
            </a:prstGeom>
          </p:spPr>
        </p:pic>
        <p:pic>
          <p:nvPicPr>
            <p:cNvPr id="12" name="Picture 11" descr="Blu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5013176"/>
              <a:ext cx="847725" cy="914400"/>
            </a:xfrm>
            <a:prstGeom prst="rect">
              <a:avLst/>
            </a:prstGeom>
          </p:spPr>
        </p:pic>
      </p:grpSp>
      <p:grpSp>
        <p:nvGrpSpPr>
          <p:cNvPr id="9" name="Group 57"/>
          <p:cNvGrpSpPr/>
          <p:nvPr/>
        </p:nvGrpSpPr>
        <p:grpSpPr>
          <a:xfrm>
            <a:off x="4131185" y="3552202"/>
            <a:ext cx="640308" cy="2750619"/>
            <a:chOff x="5343060" y="3372138"/>
            <a:chExt cx="847725" cy="3124199"/>
          </a:xfrm>
        </p:grpSpPr>
        <p:pic>
          <p:nvPicPr>
            <p:cNvPr id="6" name="Picture 5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5581937"/>
              <a:ext cx="847725" cy="914400"/>
            </a:xfrm>
            <a:prstGeom prst="rect">
              <a:avLst/>
            </a:prstGeom>
          </p:spPr>
        </p:pic>
        <p:pic>
          <p:nvPicPr>
            <p:cNvPr id="37" name="Picture 36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5026766"/>
              <a:ext cx="847725" cy="914400"/>
            </a:xfrm>
            <a:prstGeom prst="rect">
              <a:avLst/>
            </a:prstGeom>
          </p:spPr>
        </p:pic>
        <p:pic>
          <p:nvPicPr>
            <p:cNvPr id="38" name="Picture 37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4471595"/>
              <a:ext cx="847725" cy="914400"/>
            </a:xfrm>
            <a:prstGeom prst="rect">
              <a:avLst/>
            </a:prstGeom>
          </p:spPr>
        </p:pic>
        <p:pic>
          <p:nvPicPr>
            <p:cNvPr id="39" name="Picture 38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3927309"/>
              <a:ext cx="847725" cy="914400"/>
            </a:xfrm>
            <a:prstGeom prst="rect">
              <a:avLst/>
            </a:prstGeom>
          </p:spPr>
        </p:pic>
        <p:pic>
          <p:nvPicPr>
            <p:cNvPr id="40" name="Picture 39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3372138"/>
              <a:ext cx="847725" cy="914400"/>
            </a:xfrm>
            <a:prstGeom prst="rect">
              <a:avLst/>
            </a:prstGeom>
          </p:spPr>
        </p:pic>
      </p:grpSp>
      <p:grpSp>
        <p:nvGrpSpPr>
          <p:cNvPr id="10" name="Group 59"/>
          <p:cNvGrpSpPr/>
          <p:nvPr/>
        </p:nvGrpSpPr>
        <p:grpSpPr>
          <a:xfrm>
            <a:off x="5956313" y="3504280"/>
            <a:ext cx="640308" cy="2798540"/>
            <a:chOff x="7701068" y="3337045"/>
            <a:chExt cx="847725" cy="3178629"/>
          </a:xfrm>
        </p:grpSpPr>
        <p:pic>
          <p:nvPicPr>
            <p:cNvPr id="47" name="Picture 46" descr="Yellow.png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7701068" y="5601274"/>
              <a:ext cx="847725" cy="914400"/>
            </a:xfrm>
            <a:prstGeom prst="rect">
              <a:avLst/>
            </a:prstGeom>
          </p:spPr>
        </p:pic>
        <p:pic>
          <p:nvPicPr>
            <p:cNvPr id="48" name="Picture 47" descr="Yellow.png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7701068" y="5013445"/>
              <a:ext cx="847725" cy="914400"/>
            </a:xfrm>
            <a:prstGeom prst="rect">
              <a:avLst/>
            </a:prstGeom>
          </p:spPr>
        </p:pic>
        <p:pic>
          <p:nvPicPr>
            <p:cNvPr id="49" name="Picture 48" descr="Yellow.png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7701068" y="4447388"/>
              <a:ext cx="847725" cy="914400"/>
            </a:xfrm>
            <a:prstGeom prst="rect">
              <a:avLst/>
            </a:prstGeom>
          </p:spPr>
        </p:pic>
        <p:pic>
          <p:nvPicPr>
            <p:cNvPr id="50" name="Picture 49" descr="Yellow.png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7701068" y="3903102"/>
              <a:ext cx="847725" cy="914400"/>
            </a:xfrm>
            <a:prstGeom prst="rect">
              <a:avLst/>
            </a:prstGeom>
          </p:spPr>
        </p:pic>
        <p:pic>
          <p:nvPicPr>
            <p:cNvPr id="51" name="Picture 50" descr="Yellow.png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7701068" y="3337045"/>
              <a:ext cx="847725" cy="914400"/>
            </a:xfrm>
            <a:prstGeom prst="rect">
              <a:avLst/>
            </a:prstGeom>
          </p:spPr>
        </p:pic>
      </p:grpSp>
      <p:grpSp>
        <p:nvGrpSpPr>
          <p:cNvPr id="16" name="Group 60"/>
          <p:cNvGrpSpPr/>
          <p:nvPr/>
        </p:nvGrpSpPr>
        <p:grpSpPr>
          <a:xfrm>
            <a:off x="6868877" y="3505583"/>
            <a:ext cx="640308" cy="2808124"/>
            <a:chOff x="611560" y="3314126"/>
            <a:chExt cx="847725" cy="3189514"/>
          </a:xfrm>
        </p:grpSpPr>
        <p:pic>
          <p:nvPicPr>
            <p:cNvPr id="62" name="Picture 61" descr="Blu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5589240"/>
              <a:ext cx="847725" cy="914400"/>
            </a:xfrm>
            <a:prstGeom prst="rect">
              <a:avLst/>
            </a:prstGeom>
          </p:spPr>
        </p:pic>
        <p:pic>
          <p:nvPicPr>
            <p:cNvPr id="63" name="Picture 62" descr="Blu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5013176"/>
              <a:ext cx="847725" cy="914400"/>
            </a:xfrm>
            <a:prstGeom prst="rect">
              <a:avLst/>
            </a:prstGeom>
          </p:spPr>
        </p:pic>
        <p:pic>
          <p:nvPicPr>
            <p:cNvPr id="64" name="Picture 63" descr="Blu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4446240"/>
              <a:ext cx="847725" cy="914400"/>
            </a:xfrm>
            <a:prstGeom prst="rect">
              <a:avLst/>
            </a:prstGeom>
          </p:spPr>
        </p:pic>
        <p:pic>
          <p:nvPicPr>
            <p:cNvPr id="65" name="Picture 64" descr="Blu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3870176"/>
              <a:ext cx="847725" cy="914400"/>
            </a:xfrm>
            <a:prstGeom prst="rect">
              <a:avLst/>
            </a:prstGeom>
          </p:spPr>
        </p:pic>
        <p:pic>
          <p:nvPicPr>
            <p:cNvPr id="66" name="Picture 65" descr="Blu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3314126"/>
              <a:ext cx="847725" cy="914400"/>
            </a:xfrm>
            <a:prstGeom prst="rect">
              <a:avLst/>
            </a:prstGeom>
          </p:spPr>
        </p:pic>
      </p:grpSp>
      <p:grpSp>
        <p:nvGrpSpPr>
          <p:cNvPr id="17" name="Group 69"/>
          <p:cNvGrpSpPr/>
          <p:nvPr/>
        </p:nvGrpSpPr>
        <p:grpSpPr>
          <a:xfrm>
            <a:off x="7781438" y="3552202"/>
            <a:ext cx="640308" cy="2750619"/>
            <a:chOff x="5343060" y="3372138"/>
            <a:chExt cx="847725" cy="3124199"/>
          </a:xfrm>
        </p:grpSpPr>
        <p:pic>
          <p:nvPicPr>
            <p:cNvPr id="71" name="Picture 70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5581937"/>
              <a:ext cx="847725" cy="914400"/>
            </a:xfrm>
            <a:prstGeom prst="rect">
              <a:avLst/>
            </a:prstGeom>
          </p:spPr>
        </p:pic>
        <p:pic>
          <p:nvPicPr>
            <p:cNvPr id="72" name="Picture 71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5026766"/>
              <a:ext cx="847725" cy="914400"/>
            </a:xfrm>
            <a:prstGeom prst="rect">
              <a:avLst/>
            </a:prstGeom>
          </p:spPr>
        </p:pic>
        <p:pic>
          <p:nvPicPr>
            <p:cNvPr id="73" name="Picture 72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4471595"/>
              <a:ext cx="847725" cy="914400"/>
            </a:xfrm>
            <a:prstGeom prst="rect">
              <a:avLst/>
            </a:prstGeom>
          </p:spPr>
        </p:pic>
        <p:pic>
          <p:nvPicPr>
            <p:cNvPr id="74" name="Picture 73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3927309"/>
              <a:ext cx="847725" cy="914400"/>
            </a:xfrm>
            <a:prstGeom prst="rect">
              <a:avLst/>
            </a:prstGeom>
          </p:spPr>
        </p:pic>
        <p:pic>
          <p:nvPicPr>
            <p:cNvPr id="75" name="Picture 74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3372138"/>
              <a:ext cx="847725" cy="914400"/>
            </a:xfrm>
            <a:prstGeom prst="rect">
              <a:avLst/>
            </a:prstGeom>
          </p:spPr>
        </p:pic>
      </p:grpSp>
      <p:grpSp>
        <p:nvGrpSpPr>
          <p:cNvPr id="18" name="Group 55"/>
          <p:cNvGrpSpPr/>
          <p:nvPr/>
        </p:nvGrpSpPr>
        <p:grpSpPr>
          <a:xfrm>
            <a:off x="2306057" y="3504280"/>
            <a:ext cx="640308" cy="2798540"/>
            <a:chOff x="2976668" y="3304388"/>
            <a:chExt cx="847725" cy="3178629"/>
          </a:xfrm>
        </p:grpSpPr>
        <p:pic>
          <p:nvPicPr>
            <p:cNvPr id="11" name="Picture 10" descr="Yellow.png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2976668" y="5568617"/>
              <a:ext cx="847725" cy="914400"/>
            </a:xfrm>
            <a:prstGeom prst="rect">
              <a:avLst/>
            </a:prstGeom>
          </p:spPr>
        </p:pic>
        <p:pic>
          <p:nvPicPr>
            <p:cNvPr id="21" name="Picture 20" descr="Yellow.png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2976668" y="4980788"/>
              <a:ext cx="847725" cy="914400"/>
            </a:xfrm>
            <a:prstGeom prst="rect">
              <a:avLst/>
            </a:prstGeom>
          </p:spPr>
        </p:pic>
        <p:pic>
          <p:nvPicPr>
            <p:cNvPr id="22" name="Picture 21" descr="Yellow.png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2976668" y="4414731"/>
              <a:ext cx="847725" cy="914400"/>
            </a:xfrm>
            <a:prstGeom prst="rect">
              <a:avLst/>
            </a:prstGeom>
          </p:spPr>
        </p:pic>
        <p:pic>
          <p:nvPicPr>
            <p:cNvPr id="23" name="Picture 22" descr="Yellow.png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2976668" y="3870445"/>
              <a:ext cx="847725" cy="914400"/>
            </a:xfrm>
            <a:prstGeom prst="rect">
              <a:avLst/>
            </a:prstGeom>
          </p:spPr>
        </p:pic>
        <p:pic>
          <p:nvPicPr>
            <p:cNvPr id="24" name="Picture 23" descr="Yellow.png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2976668" y="3304388"/>
              <a:ext cx="847725" cy="914400"/>
            </a:xfrm>
            <a:prstGeom prst="rect">
              <a:avLst/>
            </a:prstGeom>
          </p:spPr>
        </p:pic>
      </p:grpSp>
      <p:grpSp>
        <p:nvGrpSpPr>
          <p:cNvPr id="19" name="Group 58"/>
          <p:cNvGrpSpPr/>
          <p:nvPr/>
        </p:nvGrpSpPr>
        <p:grpSpPr>
          <a:xfrm>
            <a:off x="5043749" y="3446777"/>
            <a:ext cx="640308" cy="2856044"/>
            <a:chOff x="6595120" y="3231569"/>
            <a:chExt cx="847725" cy="3243943"/>
          </a:xfrm>
        </p:grpSpPr>
        <p:pic>
          <p:nvPicPr>
            <p:cNvPr id="42" name="Picture 41" descr="Red.pn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595120" y="5561112"/>
              <a:ext cx="847725" cy="914400"/>
            </a:xfrm>
            <a:prstGeom prst="rect">
              <a:avLst/>
            </a:prstGeom>
          </p:spPr>
        </p:pic>
        <p:pic>
          <p:nvPicPr>
            <p:cNvPr id="43" name="Picture 42" descr="Red.pn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595120" y="4951512"/>
              <a:ext cx="847725" cy="914400"/>
            </a:xfrm>
            <a:prstGeom prst="rect">
              <a:avLst/>
            </a:prstGeom>
          </p:spPr>
        </p:pic>
        <p:pic>
          <p:nvPicPr>
            <p:cNvPr id="44" name="Picture 43" descr="Red.pn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595120" y="4396341"/>
              <a:ext cx="847725" cy="914400"/>
            </a:xfrm>
            <a:prstGeom prst="rect">
              <a:avLst/>
            </a:prstGeom>
          </p:spPr>
        </p:pic>
        <p:pic>
          <p:nvPicPr>
            <p:cNvPr id="45" name="Picture 44" descr="Red.pn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595120" y="3808512"/>
              <a:ext cx="847725" cy="914400"/>
            </a:xfrm>
            <a:prstGeom prst="rect">
              <a:avLst/>
            </a:prstGeom>
          </p:spPr>
        </p:pic>
        <p:pic>
          <p:nvPicPr>
            <p:cNvPr id="46" name="Picture 45" descr="Red.pn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595120" y="3231569"/>
              <a:ext cx="847725" cy="914400"/>
            </a:xfrm>
            <a:prstGeom prst="rect">
              <a:avLst/>
            </a:prstGeom>
          </p:spPr>
        </p:pic>
      </p:grpSp>
      <p:grpSp>
        <p:nvGrpSpPr>
          <p:cNvPr id="20" name="Group 77"/>
          <p:cNvGrpSpPr/>
          <p:nvPr/>
        </p:nvGrpSpPr>
        <p:grpSpPr>
          <a:xfrm>
            <a:off x="2306057" y="1509422"/>
            <a:ext cx="640308" cy="1804171"/>
            <a:chOff x="2306057" y="1417653"/>
            <a:chExt cx="640308" cy="1804171"/>
          </a:xfrm>
        </p:grpSpPr>
        <p:pic>
          <p:nvPicPr>
            <p:cNvPr id="58" name="Picture 57" descr="Yellow.png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2306057" y="2416765"/>
              <a:ext cx="640308" cy="805059"/>
            </a:xfrm>
            <a:prstGeom prst="rect">
              <a:avLst/>
            </a:prstGeom>
          </p:spPr>
        </p:pic>
        <p:pic>
          <p:nvPicPr>
            <p:cNvPr id="59" name="Picture 58" descr="Yellow.png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2306057" y="1918395"/>
              <a:ext cx="640308" cy="805059"/>
            </a:xfrm>
            <a:prstGeom prst="rect">
              <a:avLst/>
            </a:prstGeom>
          </p:spPr>
        </p:pic>
        <p:pic>
          <p:nvPicPr>
            <p:cNvPr id="60" name="Picture 59" descr="Yellow.png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2306057" y="1417653"/>
              <a:ext cx="640308" cy="805059"/>
            </a:xfrm>
            <a:prstGeom prst="rect">
              <a:avLst/>
            </a:prstGeom>
          </p:spPr>
        </p:pic>
      </p:grpSp>
      <p:pic>
        <p:nvPicPr>
          <p:cNvPr id="61" name="Picture 60" descr="Red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5043749" y="2508534"/>
            <a:ext cx="640308" cy="805059"/>
          </a:xfrm>
          <a:prstGeom prst="rect">
            <a:avLst/>
          </a:prstGeom>
        </p:spPr>
      </p:pic>
      <p:grpSp>
        <p:nvGrpSpPr>
          <p:cNvPr id="25" name="Group 75"/>
          <p:cNvGrpSpPr/>
          <p:nvPr/>
        </p:nvGrpSpPr>
        <p:grpSpPr>
          <a:xfrm>
            <a:off x="6868877" y="2009389"/>
            <a:ext cx="640308" cy="1304204"/>
            <a:chOff x="6868877" y="2009389"/>
            <a:chExt cx="640308" cy="1304204"/>
          </a:xfrm>
        </p:grpSpPr>
        <p:pic>
          <p:nvPicPr>
            <p:cNvPr id="69" name="Picture 68" descr="Blu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868877" y="2508533"/>
              <a:ext cx="640308" cy="805060"/>
            </a:xfrm>
            <a:prstGeom prst="rect">
              <a:avLst/>
            </a:prstGeom>
          </p:spPr>
        </p:pic>
        <p:pic>
          <p:nvPicPr>
            <p:cNvPr id="70" name="Picture 69" descr="Blu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868877" y="2009389"/>
              <a:ext cx="640308" cy="805060"/>
            </a:xfrm>
            <a:prstGeom prst="rect">
              <a:avLst/>
            </a:prstGeom>
          </p:spPr>
        </p:pic>
      </p:grpSp>
      <p:sp>
        <p:nvSpPr>
          <p:cNvPr id="29" name="TextBox 28"/>
          <p:cNvSpPr txBox="1"/>
          <p:nvPr/>
        </p:nvSpPr>
        <p:spPr>
          <a:xfrm>
            <a:off x="161925" y="2828925"/>
            <a:ext cx="1162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b="1" i="1" dirty="0" smtClean="0">
                <a:solidFill>
                  <a:srgbClr val="990033"/>
                </a:solidFill>
                <a:latin typeface="Century Gothic" pitchFamily="34" charset="0"/>
              </a:rPr>
              <a:t>3 moves</a:t>
            </a:r>
            <a:endParaRPr lang="en-IE" b="1" i="1" dirty="0">
              <a:solidFill>
                <a:srgbClr val="990033"/>
              </a:solidFill>
              <a:latin typeface="Century Gothic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143000" y="2828925"/>
            <a:ext cx="1162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b="1" i="1" dirty="0">
                <a:solidFill>
                  <a:srgbClr val="990033"/>
                </a:solidFill>
                <a:latin typeface="Century Gothic" pitchFamily="34" charset="0"/>
              </a:rPr>
              <a:t>1</a:t>
            </a:r>
            <a:r>
              <a:rPr lang="en-IE" b="1" i="1" dirty="0" smtClean="0">
                <a:solidFill>
                  <a:srgbClr val="990033"/>
                </a:solidFill>
                <a:latin typeface="Century Gothic" pitchFamily="34" charset="0"/>
              </a:rPr>
              <a:t> move</a:t>
            </a:r>
            <a:endParaRPr lang="en-IE" b="1" i="1" dirty="0">
              <a:solidFill>
                <a:srgbClr val="990033"/>
              </a:solidFill>
              <a:latin typeface="Century Gothic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933700" y="2828925"/>
            <a:ext cx="1162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b="1" i="1" dirty="0" smtClean="0">
                <a:solidFill>
                  <a:srgbClr val="990033"/>
                </a:solidFill>
                <a:latin typeface="Century Gothic" pitchFamily="34" charset="0"/>
              </a:rPr>
              <a:t>2 moves</a:t>
            </a:r>
            <a:endParaRPr lang="en-IE" b="1" i="1" dirty="0">
              <a:solidFill>
                <a:srgbClr val="990033"/>
              </a:solidFill>
              <a:latin typeface="Century Gothic" pitchFamily="34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1981200" y="230201"/>
            <a:ext cx="3501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How many moves?</a:t>
            </a:r>
            <a:endParaRPr lang="en-IE" sz="2800" dirty="0" smtClean="0">
              <a:solidFill>
                <a:srgbClr val="990033"/>
              </a:solidFill>
              <a:latin typeface="Century Gothic" pitchFamily="34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5562600" y="238780"/>
            <a:ext cx="16417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6 moves</a:t>
            </a:r>
            <a:endParaRPr lang="en-IE" sz="2800" dirty="0" smtClean="0">
              <a:latin typeface="Century Gothic" pitchFamily="34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77712" y="772180"/>
            <a:ext cx="67088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How many sweets are in a Fair </a:t>
            </a:r>
            <a:r>
              <a:rPr lang="en-GB" sz="2800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S</a:t>
            </a:r>
            <a:r>
              <a:rPr lang="en-GB" sz="28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hare?</a:t>
            </a:r>
            <a:endParaRPr lang="en-IE" sz="2800" dirty="0" smtClean="0">
              <a:solidFill>
                <a:srgbClr val="990033"/>
              </a:solidFill>
              <a:latin typeface="Century Gothic" pitchFamily="34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030576" y="772180"/>
            <a:ext cx="16562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5 sweets</a:t>
            </a:r>
            <a:endParaRPr lang="en-IE" sz="2800" dirty="0" smtClean="0">
              <a:latin typeface="Century Gothic" pitchFamily="34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967676" y="1610380"/>
            <a:ext cx="72619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We say “The Mean of the distribution is 5”</a:t>
            </a:r>
            <a:endParaRPr lang="en-IE" sz="2800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4390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184 -0.0912 C -0.05885 -0.08704 -0.19184 -0.07731 -0.22864 -0.02593 C -0.28142 0.04815 -0.23316 -0.01435 -0.2526 0.01042 C -0.25451 0.01597 -0.25798 0.0206 -0.25955 0.02639 C -0.26128 0.03241 -0.26146 0.03912 -0.26302 0.04537 C -0.26423 0.0544 -0.26701 0.06065 -0.26909 0.06921 C -0.26701 0.08403 -0.26649 0.09931 -0.26302 0.11366 C -0.26111 0.12292 -0.25521 0.13009 -0.2526 0.13912 C -0.25052 0.15162 -0.24444 0.16227 -0.24062 0.17407 C -0.23593 0.18889 -0.23003 0.20625 -0.22621 0.22153 C -0.2243 0.2294 -0.22361 0.23773 -0.22135 0.24537 C -0.22118 0.24653 -0.21458 0.27014 -0.20955 0.27407 C -0.20729 0.27616 -0.20139 0.27708 -0.20139 0.27732 C -0.19843 0.28287 -0.19878 0.28009 -0.19878 0.28519 " pathEditMode="relative" rAng="0" ptsTypes="fffffffffffff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00" y="18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795 0.00416 C -0.09861 0.00185 -0.16927 0.00717 -0.23993 0.01064 C -0.38993 0.00555 -0.33541 0.0125 -0.40416 0.00277 C -0.41857 0.01203 -0.41632 0.00694 -0.40903 0.0456 C -0.40833 0.04884 -0.40486 0.04953 -0.40295 0.05185 C -0.40121 0.05416 -0.39982 0.05717 -0.39826 0.05972 C -0.39427 0.08611 -0.39844 0.05439 -0.40069 0.11851 C -0.40121 0.13588 -0.4026 0.13333 -0.39826 0.13912 " pathEditMode="relative" rAng="0" ptsTypes="fffffffA">
                                      <p:cBhvr>
                                        <p:cTn id="14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00" y="6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611 -0.03634 C -0.08819 -0.03981 -0.09983 -0.04236 -0.17292 -0.01898 C -0.20989 -0.00717 -0.24305 0.0213 -0.28003 0.03357 C -0.3125 0.04422 -0.34114 0.0551 -0.37413 0.0669 C -0.37951 0.06875 -0.39045 0.07408 -0.39548 0.0794 C -0.39896 0.0831 -0.40503 0.09213 -0.40503 0.09236 C -0.40798 0.11135 -0.40677 0.10278 -0.40868 0.1176 C -0.40746 0.14028 -0.40694 0.1632 -0.40503 0.18588 C -0.40434 0.19537 -0.39913 0.19908 -0.39913 0.21135 " pathEditMode="relative" rAng="0" ptsTypes="ffffffffA">
                                      <p:cBhvr>
                                        <p:cTn id="2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600" y="1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76" grpId="0"/>
      <p:bldP spid="77" grpId="0"/>
      <p:bldP spid="78" grpId="0"/>
      <p:bldP spid="68" grpId="0"/>
      <p:bldP spid="79" grpId="0"/>
      <p:bldP spid="8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oup 54"/>
          <p:cNvGrpSpPr/>
          <p:nvPr/>
        </p:nvGrpSpPr>
        <p:grpSpPr>
          <a:xfrm>
            <a:off x="1393493" y="3974672"/>
            <a:ext cx="640308" cy="2328149"/>
            <a:chOff x="1758287" y="3787282"/>
            <a:chExt cx="847725" cy="2644350"/>
          </a:xfrm>
        </p:grpSpPr>
        <p:pic>
          <p:nvPicPr>
            <p:cNvPr id="13" name="Picture 12" descr="Plum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1758287" y="5517232"/>
              <a:ext cx="847725" cy="914400"/>
            </a:xfrm>
            <a:prstGeom prst="rect">
              <a:avLst/>
            </a:prstGeom>
          </p:spPr>
        </p:pic>
        <p:pic>
          <p:nvPicPr>
            <p:cNvPr id="7" name="Picture 6" descr="Plum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1758287" y="4941168"/>
              <a:ext cx="847725" cy="914400"/>
            </a:xfrm>
            <a:prstGeom prst="rect">
              <a:avLst/>
            </a:prstGeom>
          </p:spPr>
        </p:pic>
        <p:pic>
          <p:nvPicPr>
            <p:cNvPr id="14" name="Picture 13" descr="Plum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1758287" y="4385996"/>
              <a:ext cx="847725" cy="914400"/>
            </a:xfrm>
            <a:prstGeom prst="rect">
              <a:avLst/>
            </a:prstGeom>
          </p:spPr>
        </p:pic>
        <p:pic>
          <p:nvPicPr>
            <p:cNvPr id="15" name="Picture 14" descr="Plum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1758287" y="3787282"/>
              <a:ext cx="847725" cy="914400"/>
            </a:xfrm>
            <a:prstGeom prst="rect">
              <a:avLst/>
            </a:prstGeom>
          </p:spPr>
        </p:pic>
      </p:grpSp>
      <p:grpSp>
        <p:nvGrpSpPr>
          <p:cNvPr id="57" name="Group 56"/>
          <p:cNvGrpSpPr/>
          <p:nvPr/>
        </p:nvGrpSpPr>
        <p:grpSpPr>
          <a:xfrm>
            <a:off x="3218621" y="4472270"/>
            <a:ext cx="640308" cy="1830551"/>
            <a:chOff x="4145834" y="4461656"/>
            <a:chExt cx="847725" cy="2079171"/>
          </a:xfrm>
        </p:grpSpPr>
        <p:pic>
          <p:nvPicPr>
            <p:cNvPr id="8" name="Picture 7" descr="Red.pn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4145834" y="5626427"/>
              <a:ext cx="847725" cy="914400"/>
            </a:xfrm>
            <a:prstGeom prst="rect">
              <a:avLst/>
            </a:prstGeom>
          </p:spPr>
        </p:pic>
        <p:pic>
          <p:nvPicPr>
            <p:cNvPr id="27" name="Picture 26" descr="Red.pn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4145834" y="5016827"/>
              <a:ext cx="847725" cy="914400"/>
            </a:xfrm>
            <a:prstGeom prst="rect">
              <a:avLst/>
            </a:prstGeom>
          </p:spPr>
        </p:pic>
        <p:pic>
          <p:nvPicPr>
            <p:cNvPr id="28" name="Picture 27" descr="Red.pn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4145834" y="4461656"/>
              <a:ext cx="847725" cy="914400"/>
            </a:xfrm>
            <a:prstGeom prst="rect">
              <a:avLst/>
            </a:prstGeom>
          </p:spPr>
        </p:pic>
      </p:grpSp>
      <p:grpSp>
        <p:nvGrpSpPr>
          <p:cNvPr id="54" name="Group 53"/>
          <p:cNvGrpSpPr/>
          <p:nvPr/>
        </p:nvGrpSpPr>
        <p:grpSpPr>
          <a:xfrm>
            <a:off x="480929" y="4990581"/>
            <a:ext cx="640308" cy="1312240"/>
            <a:chOff x="611560" y="5013176"/>
            <a:chExt cx="847725" cy="1490464"/>
          </a:xfrm>
        </p:grpSpPr>
        <p:pic>
          <p:nvPicPr>
            <p:cNvPr id="3" name="Picture 2" descr="Blu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5589240"/>
              <a:ext cx="847725" cy="914400"/>
            </a:xfrm>
            <a:prstGeom prst="rect">
              <a:avLst/>
            </a:prstGeom>
          </p:spPr>
        </p:pic>
        <p:pic>
          <p:nvPicPr>
            <p:cNvPr id="12" name="Picture 11" descr="Blu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5013176"/>
              <a:ext cx="847725" cy="914400"/>
            </a:xfrm>
            <a:prstGeom prst="rect">
              <a:avLst/>
            </a:prstGeom>
          </p:spPr>
        </p:pic>
      </p:grpSp>
      <p:grpSp>
        <p:nvGrpSpPr>
          <p:cNvPr id="58" name="Group 57"/>
          <p:cNvGrpSpPr/>
          <p:nvPr/>
        </p:nvGrpSpPr>
        <p:grpSpPr>
          <a:xfrm>
            <a:off x="4131185" y="3552202"/>
            <a:ext cx="640308" cy="2750619"/>
            <a:chOff x="5343060" y="3372138"/>
            <a:chExt cx="847725" cy="3124199"/>
          </a:xfrm>
        </p:grpSpPr>
        <p:pic>
          <p:nvPicPr>
            <p:cNvPr id="6" name="Picture 5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5581937"/>
              <a:ext cx="847725" cy="914400"/>
            </a:xfrm>
            <a:prstGeom prst="rect">
              <a:avLst/>
            </a:prstGeom>
          </p:spPr>
        </p:pic>
        <p:pic>
          <p:nvPicPr>
            <p:cNvPr id="37" name="Picture 36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5026766"/>
              <a:ext cx="847725" cy="914400"/>
            </a:xfrm>
            <a:prstGeom prst="rect">
              <a:avLst/>
            </a:prstGeom>
          </p:spPr>
        </p:pic>
        <p:pic>
          <p:nvPicPr>
            <p:cNvPr id="38" name="Picture 37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4471595"/>
              <a:ext cx="847725" cy="914400"/>
            </a:xfrm>
            <a:prstGeom prst="rect">
              <a:avLst/>
            </a:prstGeom>
          </p:spPr>
        </p:pic>
        <p:pic>
          <p:nvPicPr>
            <p:cNvPr id="39" name="Picture 38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3927309"/>
              <a:ext cx="847725" cy="914400"/>
            </a:xfrm>
            <a:prstGeom prst="rect">
              <a:avLst/>
            </a:prstGeom>
          </p:spPr>
        </p:pic>
        <p:pic>
          <p:nvPicPr>
            <p:cNvPr id="40" name="Picture 39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3372138"/>
              <a:ext cx="847725" cy="914400"/>
            </a:xfrm>
            <a:prstGeom prst="rect">
              <a:avLst/>
            </a:prstGeom>
          </p:spPr>
        </p:pic>
      </p:grpSp>
      <p:grpSp>
        <p:nvGrpSpPr>
          <p:cNvPr id="60" name="Group 59"/>
          <p:cNvGrpSpPr/>
          <p:nvPr/>
        </p:nvGrpSpPr>
        <p:grpSpPr>
          <a:xfrm>
            <a:off x="5956313" y="3504280"/>
            <a:ext cx="640308" cy="2798540"/>
            <a:chOff x="7701068" y="3337045"/>
            <a:chExt cx="847725" cy="3178629"/>
          </a:xfrm>
        </p:grpSpPr>
        <p:pic>
          <p:nvPicPr>
            <p:cNvPr id="47" name="Picture 46" descr="Yellow.png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7701068" y="5601274"/>
              <a:ext cx="847725" cy="914400"/>
            </a:xfrm>
            <a:prstGeom prst="rect">
              <a:avLst/>
            </a:prstGeom>
          </p:spPr>
        </p:pic>
        <p:pic>
          <p:nvPicPr>
            <p:cNvPr id="48" name="Picture 47" descr="Yellow.png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7701068" y="5013445"/>
              <a:ext cx="847725" cy="914400"/>
            </a:xfrm>
            <a:prstGeom prst="rect">
              <a:avLst/>
            </a:prstGeom>
          </p:spPr>
        </p:pic>
        <p:pic>
          <p:nvPicPr>
            <p:cNvPr id="49" name="Picture 48" descr="Yellow.png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7701068" y="4447388"/>
              <a:ext cx="847725" cy="914400"/>
            </a:xfrm>
            <a:prstGeom prst="rect">
              <a:avLst/>
            </a:prstGeom>
          </p:spPr>
        </p:pic>
        <p:pic>
          <p:nvPicPr>
            <p:cNvPr id="50" name="Picture 49" descr="Yellow.png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7701068" y="3903102"/>
              <a:ext cx="847725" cy="914400"/>
            </a:xfrm>
            <a:prstGeom prst="rect">
              <a:avLst/>
            </a:prstGeom>
          </p:spPr>
        </p:pic>
        <p:pic>
          <p:nvPicPr>
            <p:cNvPr id="51" name="Picture 50" descr="Yellow.png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7701068" y="3337045"/>
              <a:ext cx="847725" cy="914400"/>
            </a:xfrm>
            <a:prstGeom prst="rect">
              <a:avLst/>
            </a:prstGeom>
          </p:spPr>
        </p:pic>
      </p:grpSp>
      <p:grpSp>
        <p:nvGrpSpPr>
          <p:cNvPr id="61" name="Group 60"/>
          <p:cNvGrpSpPr/>
          <p:nvPr/>
        </p:nvGrpSpPr>
        <p:grpSpPr>
          <a:xfrm>
            <a:off x="6868877" y="2488373"/>
            <a:ext cx="640308" cy="3814449"/>
            <a:chOff x="611560" y="2171126"/>
            <a:chExt cx="847725" cy="4332514"/>
          </a:xfrm>
        </p:grpSpPr>
        <p:pic>
          <p:nvPicPr>
            <p:cNvPr id="62" name="Picture 61" descr="Blu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5589240"/>
              <a:ext cx="847725" cy="914400"/>
            </a:xfrm>
            <a:prstGeom prst="rect">
              <a:avLst/>
            </a:prstGeom>
          </p:spPr>
        </p:pic>
        <p:pic>
          <p:nvPicPr>
            <p:cNvPr id="63" name="Picture 62" descr="Blu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5013176"/>
              <a:ext cx="847725" cy="914400"/>
            </a:xfrm>
            <a:prstGeom prst="rect">
              <a:avLst/>
            </a:prstGeom>
          </p:spPr>
        </p:pic>
        <p:pic>
          <p:nvPicPr>
            <p:cNvPr id="64" name="Picture 63" descr="Blu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4446240"/>
              <a:ext cx="847725" cy="914400"/>
            </a:xfrm>
            <a:prstGeom prst="rect">
              <a:avLst/>
            </a:prstGeom>
          </p:spPr>
        </p:pic>
        <p:pic>
          <p:nvPicPr>
            <p:cNvPr id="65" name="Picture 64" descr="Blu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3870176"/>
              <a:ext cx="847725" cy="914400"/>
            </a:xfrm>
            <a:prstGeom prst="rect">
              <a:avLst/>
            </a:prstGeom>
          </p:spPr>
        </p:pic>
        <p:pic>
          <p:nvPicPr>
            <p:cNvPr id="66" name="Picture 65" descr="Blu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3314126"/>
              <a:ext cx="847725" cy="914400"/>
            </a:xfrm>
            <a:prstGeom prst="rect">
              <a:avLst/>
            </a:prstGeom>
          </p:spPr>
        </p:pic>
        <p:pic>
          <p:nvPicPr>
            <p:cNvPr id="67" name="Picture 66" descr="Blu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2738062"/>
              <a:ext cx="847725" cy="914400"/>
            </a:xfrm>
            <a:prstGeom prst="rect">
              <a:avLst/>
            </a:prstGeom>
          </p:spPr>
        </p:pic>
        <p:pic>
          <p:nvPicPr>
            <p:cNvPr id="68" name="Picture 67" descr="Blu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2171126"/>
              <a:ext cx="847725" cy="914400"/>
            </a:xfrm>
            <a:prstGeom prst="rect">
              <a:avLst/>
            </a:prstGeom>
          </p:spPr>
        </p:pic>
      </p:grpSp>
      <p:grpSp>
        <p:nvGrpSpPr>
          <p:cNvPr id="70" name="Group 69"/>
          <p:cNvGrpSpPr/>
          <p:nvPr/>
        </p:nvGrpSpPr>
        <p:grpSpPr>
          <a:xfrm>
            <a:off x="7781438" y="3552202"/>
            <a:ext cx="640308" cy="2750619"/>
            <a:chOff x="5343060" y="3372138"/>
            <a:chExt cx="847725" cy="3124199"/>
          </a:xfrm>
        </p:grpSpPr>
        <p:pic>
          <p:nvPicPr>
            <p:cNvPr id="71" name="Picture 70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5581937"/>
              <a:ext cx="847725" cy="914400"/>
            </a:xfrm>
            <a:prstGeom prst="rect">
              <a:avLst/>
            </a:prstGeom>
          </p:spPr>
        </p:pic>
        <p:pic>
          <p:nvPicPr>
            <p:cNvPr id="72" name="Picture 71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5026766"/>
              <a:ext cx="847725" cy="914400"/>
            </a:xfrm>
            <a:prstGeom prst="rect">
              <a:avLst/>
            </a:prstGeom>
          </p:spPr>
        </p:pic>
        <p:pic>
          <p:nvPicPr>
            <p:cNvPr id="73" name="Picture 72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4471595"/>
              <a:ext cx="847725" cy="914400"/>
            </a:xfrm>
            <a:prstGeom prst="rect">
              <a:avLst/>
            </a:prstGeom>
          </p:spPr>
        </p:pic>
        <p:pic>
          <p:nvPicPr>
            <p:cNvPr id="74" name="Picture 73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3927309"/>
              <a:ext cx="847725" cy="914400"/>
            </a:xfrm>
            <a:prstGeom prst="rect">
              <a:avLst/>
            </a:prstGeom>
          </p:spPr>
        </p:pic>
        <p:pic>
          <p:nvPicPr>
            <p:cNvPr id="75" name="Picture 74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3372138"/>
              <a:ext cx="847725" cy="914400"/>
            </a:xfrm>
            <a:prstGeom prst="rect">
              <a:avLst/>
            </a:prstGeom>
          </p:spPr>
        </p:pic>
      </p:grpSp>
      <p:grpSp>
        <p:nvGrpSpPr>
          <p:cNvPr id="78" name="Group 77"/>
          <p:cNvGrpSpPr/>
          <p:nvPr/>
        </p:nvGrpSpPr>
        <p:grpSpPr>
          <a:xfrm>
            <a:off x="2306057" y="2016383"/>
            <a:ext cx="640308" cy="4286438"/>
            <a:chOff x="2126437" y="2234103"/>
            <a:chExt cx="640308" cy="4286438"/>
          </a:xfrm>
        </p:grpSpPr>
        <p:grpSp>
          <p:nvGrpSpPr>
            <p:cNvPr id="56" name="Group 55"/>
            <p:cNvGrpSpPr/>
            <p:nvPr/>
          </p:nvGrpSpPr>
          <p:grpSpPr>
            <a:xfrm>
              <a:off x="2126437" y="2734845"/>
              <a:ext cx="640308" cy="3785696"/>
              <a:chOff x="2976668" y="2183160"/>
              <a:chExt cx="847725" cy="4299857"/>
            </a:xfrm>
          </p:grpSpPr>
          <p:pic>
            <p:nvPicPr>
              <p:cNvPr id="11" name="Picture 10" descr="Yellow.png"/>
              <p:cNvPicPr>
                <a:picLocks noChangeAspect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2976668" y="5568617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21" name="Picture 20" descr="Yellow.png"/>
              <p:cNvPicPr>
                <a:picLocks noChangeAspect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2976668" y="4980788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22" name="Picture 21" descr="Yellow.png"/>
              <p:cNvPicPr>
                <a:picLocks noChangeAspect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2976668" y="4414731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23" name="Picture 22" descr="Yellow.png"/>
              <p:cNvPicPr>
                <a:picLocks noChangeAspect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2976668" y="3870445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24" name="Picture 23" descr="Yellow.png"/>
              <p:cNvPicPr>
                <a:picLocks noChangeAspect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2976668" y="3304388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25" name="Picture 24" descr="Yellow.png"/>
              <p:cNvPicPr>
                <a:picLocks noChangeAspect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2976668" y="2749217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26" name="Picture 25" descr="Yellow.png"/>
              <p:cNvPicPr>
                <a:picLocks noChangeAspect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2976668" y="2183160"/>
                <a:ext cx="847725" cy="914400"/>
              </a:xfrm>
              <a:prstGeom prst="rect">
                <a:avLst/>
              </a:prstGeom>
            </p:spPr>
          </p:pic>
        </p:grpSp>
        <p:pic>
          <p:nvPicPr>
            <p:cNvPr id="77" name="Picture 76" descr="Yellow.png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2126437" y="2234103"/>
              <a:ext cx="640308" cy="805059"/>
            </a:xfrm>
            <a:prstGeom prst="rect">
              <a:avLst/>
            </a:prstGeom>
          </p:spPr>
        </p:pic>
      </p:grpSp>
      <p:grpSp>
        <p:nvGrpSpPr>
          <p:cNvPr id="80" name="Group 79"/>
          <p:cNvGrpSpPr/>
          <p:nvPr/>
        </p:nvGrpSpPr>
        <p:grpSpPr>
          <a:xfrm>
            <a:off x="5043749" y="2956920"/>
            <a:ext cx="640308" cy="3345901"/>
            <a:chOff x="5117227" y="3174640"/>
            <a:chExt cx="640308" cy="3345901"/>
          </a:xfrm>
        </p:grpSpPr>
        <p:grpSp>
          <p:nvGrpSpPr>
            <p:cNvPr id="59" name="Group 58"/>
            <p:cNvGrpSpPr/>
            <p:nvPr/>
          </p:nvGrpSpPr>
          <p:grpSpPr>
            <a:xfrm>
              <a:off x="5117227" y="3664497"/>
              <a:ext cx="640308" cy="2856044"/>
              <a:chOff x="6595120" y="3231569"/>
              <a:chExt cx="847725" cy="3243943"/>
            </a:xfrm>
          </p:grpSpPr>
          <p:pic>
            <p:nvPicPr>
              <p:cNvPr id="42" name="Picture 41" descr="Red.png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6595120" y="5561112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43" name="Picture 42" descr="Red.png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6595120" y="4951512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44" name="Picture 43" descr="Red.png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6595120" y="4396341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45" name="Picture 44" descr="Red.png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6595120" y="3808512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46" name="Picture 45" descr="Red.png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6595120" y="3231569"/>
                <a:ext cx="847725" cy="914400"/>
              </a:xfrm>
              <a:prstGeom prst="rect">
                <a:avLst/>
              </a:prstGeom>
            </p:spPr>
          </p:pic>
        </p:grpSp>
        <p:pic>
          <p:nvPicPr>
            <p:cNvPr id="79" name="Picture 78" descr="Red.pn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117227" y="3174640"/>
              <a:ext cx="640308" cy="805059"/>
            </a:xfrm>
            <a:prstGeom prst="rect">
              <a:avLst/>
            </a:prstGeom>
          </p:spPr>
        </p:pic>
      </p:grpSp>
      <p:sp>
        <p:nvSpPr>
          <p:cNvPr id="76" name="Title 2"/>
          <p:cNvSpPr txBox="1">
            <a:spLocks/>
          </p:cNvSpPr>
          <p:nvPr/>
        </p:nvSpPr>
        <p:spPr>
          <a:xfrm>
            <a:off x="700145" y="584528"/>
            <a:ext cx="6691255" cy="523220"/>
          </a:xfrm>
          <a:prstGeom prst="rect">
            <a:avLst/>
          </a:prstGeom>
        </p:spPr>
        <p:txBody>
          <a:bodyPr wrap="non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i="1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What’s the Median of the Distribution?</a:t>
            </a:r>
            <a:endParaRPr lang="en-IE" sz="2800" dirty="0" smtClean="0">
              <a:solidFill>
                <a:srgbClr val="990033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541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00145" y="584528"/>
            <a:ext cx="66912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What’s the Median of the Distribution?</a:t>
            </a:r>
            <a:endParaRPr lang="en-IE" sz="2800" dirty="0" smtClean="0">
              <a:solidFill>
                <a:srgbClr val="990033"/>
              </a:solidFill>
              <a:latin typeface="Century Gothic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85800" y="1988674"/>
            <a:ext cx="640308" cy="4286438"/>
            <a:chOff x="2126437" y="2234103"/>
            <a:chExt cx="640308" cy="4286438"/>
          </a:xfrm>
        </p:grpSpPr>
        <p:grpSp>
          <p:nvGrpSpPr>
            <p:cNvPr id="5" name="Group 4"/>
            <p:cNvGrpSpPr/>
            <p:nvPr/>
          </p:nvGrpSpPr>
          <p:grpSpPr>
            <a:xfrm>
              <a:off x="2126437" y="2734845"/>
              <a:ext cx="640308" cy="3785696"/>
              <a:chOff x="2976668" y="2183160"/>
              <a:chExt cx="847725" cy="4299857"/>
            </a:xfrm>
          </p:grpSpPr>
          <p:pic>
            <p:nvPicPr>
              <p:cNvPr id="7" name="Picture 6" descr="Yellow.png"/>
              <p:cNvPicPr>
                <a:picLocks noChangeAspect="1"/>
              </p:cNvPicPr>
              <p:nvPr/>
            </p:nvPicPr>
            <p:blipFill>
              <a:blip r:embed="rId2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2976668" y="5568617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8" name="Picture 7" descr="Yellow.png"/>
              <p:cNvPicPr>
                <a:picLocks noChangeAspect="1"/>
              </p:cNvPicPr>
              <p:nvPr/>
            </p:nvPicPr>
            <p:blipFill>
              <a:blip r:embed="rId2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2976668" y="4980788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9" name="Picture 8" descr="Yellow.png"/>
              <p:cNvPicPr>
                <a:picLocks noChangeAspect="1"/>
              </p:cNvPicPr>
              <p:nvPr/>
            </p:nvPicPr>
            <p:blipFill>
              <a:blip r:embed="rId2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2976668" y="4414731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10" name="Picture 9" descr="Yellow.png"/>
              <p:cNvPicPr>
                <a:picLocks noChangeAspect="1"/>
              </p:cNvPicPr>
              <p:nvPr/>
            </p:nvPicPr>
            <p:blipFill>
              <a:blip r:embed="rId2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2976668" y="3870445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11" name="Picture 10" descr="Yellow.png"/>
              <p:cNvPicPr>
                <a:picLocks noChangeAspect="1"/>
              </p:cNvPicPr>
              <p:nvPr/>
            </p:nvPicPr>
            <p:blipFill>
              <a:blip r:embed="rId2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2976668" y="3304388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12" name="Picture 11" descr="Yellow.png"/>
              <p:cNvPicPr>
                <a:picLocks noChangeAspect="1"/>
              </p:cNvPicPr>
              <p:nvPr/>
            </p:nvPicPr>
            <p:blipFill>
              <a:blip r:embed="rId2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2976668" y="2749217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13" name="Picture 12" descr="Yellow.png"/>
              <p:cNvPicPr>
                <a:picLocks noChangeAspect="1"/>
              </p:cNvPicPr>
              <p:nvPr/>
            </p:nvPicPr>
            <p:blipFill>
              <a:blip r:embed="rId2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2976668" y="2183160"/>
                <a:ext cx="847725" cy="914400"/>
              </a:xfrm>
              <a:prstGeom prst="rect">
                <a:avLst/>
              </a:prstGeom>
            </p:spPr>
          </p:pic>
        </p:grpSp>
        <p:pic>
          <p:nvPicPr>
            <p:cNvPr id="6" name="Picture 5" descr="Yellow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2126437" y="2234103"/>
              <a:ext cx="640308" cy="805059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/>
        </p:nvGrpSpPr>
        <p:grpSpPr>
          <a:xfrm>
            <a:off x="1676400" y="2460663"/>
            <a:ext cx="640308" cy="3814449"/>
            <a:chOff x="611560" y="2171126"/>
            <a:chExt cx="847725" cy="4332514"/>
          </a:xfrm>
        </p:grpSpPr>
        <p:pic>
          <p:nvPicPr>
            <p:cNvPr id="15" name="Picture 14" descr="Blue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5589240"/>
              <a:ext cx="847725" cy="914400"/>
            </a:xfrm>
            <a:prstGeom prst="rect">
              <a:avLst/>
            </a:prstGeom>
          </p:spPr>
        </p:pic>
        <p:pic>
          <p:nvPicPr>
            <p:cNvPr id="16" name="Picture 15" descr="Blue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5013176"/>
              <a:ext cx="847725" cy="914400"/>
            </a:xfrm>
            <a:prstGeom prst="rect">
              <a:avLst/>
            </a:prstGeom>
          </p:spPr>
        </p:pic>
        <p:pic>
          <p:nvPicPr>
            <p:cNvPr id="17" name="Picture 16" descr="Blue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4446240"/>
              <a:ext cx="847725" cy="914400"/>
            </a:xfrm>
            <a:prstGeom prst="rect">
              <a:avLst/>
            </a:prstGeom>
          </p:spPr>
        </p:pic>
        <p:pic>
          <p:nvPicPr>
            <p:cNvPr id="18" name="Picture 17" descr="Blue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3870176"/>
              <a:ext cx="847725" cy="914400"/>
            </a:xfrm>
            <a:prstGeom prst="rect">
              <a:avLst/>
            </a:prstGeom>
          </p:spPr>
        </p:pic>
        <p:pic>
          <p:nvPicPr>
            <p:cNvPr id="19" name="Picture 18" descr="Blue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3314126"/>
              <a:ext cx="847725" cy="914400"/>
            </a:xfrm>
            <a:prstGeom prst="rect">
              <a:avLst/>
            </a:prstGeom>
          </p:spPr>
        </p:pic>
        <p:pic>
          <p:nvPicPr>
            <p:cNvPr id="20" name="Picture 19" descr="Blue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2738062"/>
              <a:ext cx="847725" cy="914400"/>
            </a:xfrm>
            <a:prstGeom prst="rect">
              <a:avLst/>
            </a:prstGeom>
          </p:spPr>
        </p:pic>
        <p:pic>
          <p:nvPicPr>
            <p:cNvPr id="21" name="Picture 20" descr="Blue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2171126"/>
              <a:ext cx="847725" cy="914400"/>
            </a:xfrm>
            <a:prstGeom prst="rect">
              <a:avLst/>
            </a:prstGeom>
          </p:spPr>
        </p:pic>
      </p:grpSp>
      <p:grpSp>
        <p:nvGrpSpPr>
          <p:cNvPr id="22" name="Group 21"/>
          <p:cNvGrpSpPr/>
          <p:nvPr/>
        </p:nvGrpSpPr>
        <p:grpSpPr>
          <a:xfrm>
            <a:off x="2590800" y="2926581"/>
            <a:ext cx="640308" cy="3345901"/>
            <a:chOff x="5117227" y="3174640"/>
            <a:chExt cx="640308" cy="3345901"/>
          </a:xfrm>
        </p:grpSpPr>
        <p:grpSp>
          <p:nvGrpSpPr>
            <p:cNvPr id="23" name="Group 22"/>
            <p:cNvGrpSpPr/>
            <p:nvPr/>
          </p:nvGrpSpPr>
          <p:grpSpPr>
            <a:xfrm>
              <a:off x="5117227" y="3664497"/>
              <a:ext cx="640308" cy="2856044"/>
              <a:chOff x="6595120" y="3231569"/>
              <a:chExt cx="847725" cy="3243943"/>
            </a:xfrm>
          </p:grpSpPr>
          <p:pic>
            <p:nvPicPr>
              <p:cNvPr id="25" name="Picture 24" descr="Red.png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6595120" y="5561112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26" name="Picture 25" descr="Red.png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6595120" y="4951512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27" name="Picture 26" descr="Red.png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6595120" y="4396341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28" name="Picture 27" descr="Red.png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6595120" y="3808512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29" name="Picture 28" descr="Red.png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6595120" y="3231569"/>
                <a:ext cx="847725" cy="914400"/>
              </a:xfrm>
              <a:prstGeom prst="rect">
                <a:avLst/>
              </a:prstGeom>
            </p:spPr>
          </p:pic>
        </p:grpSp>
        <p:pic>
          <p:nvPicPr>
            <p:cNvPr id="24" name="Picture 23" descr="Red.pn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117227" y="3174640"/>
              <a:ext cx="640308" cy="805059"/>
            </a:xfrm>
            <a:prstGeom prst="rect">
              <a:avLst/>
            </a:prstGeom>
          </p:spPr>
        </p:pic>
      </p:grpSp>
      <p:grpSp>
        <p:nvGrpSpPr>
          <p:cNvPr id="30" name="Group 29"/>
          <p:cNvGrpSpPr/>
          <p:nvPr/>
        </p:nvGrpSpPr>
        <p:grpSpPr>
          <a:xfrm>
            <a:off x="3490877" y="3552202"/>
            <a:ext cx="640308" cy="2750619"/>
            <a:chOff x="5343060" y="3372138"/>
            <a:chExt cx="847725" cy="3124199"/>
          </a:xfrm>
        </p:grpSpPr>
        <p:pic>
          <p:nvPicPr>
            <p:cNvPr id="31" name="Picture 30" descr="Green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5581937"/>
              <a:ext cx="847725" cy="914400"/>
            </a:xfrm>
            <a:prstGeom prst="rect">
              <a:avLst/>
            </a:prstGeom>
          </p:spPr>
        </p:pic>
        <p:pic>
          <p:nvPicPr>
            <p:cNvPr id="32" name="Picture 31" descr="Green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5026766"/>
              <a:ext cx="847725" cy="914400"/>
            </a:xfrm>
            <a:prstGeom prst="rect">
              <a:avLst/>
            </a:prstGeom>
          </p:spPr>
        </p:pic>
        <p:pic>
          <p:nvPicPr>
            <p:cNvPr id="33" name="Picture 32" descr="Green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4471595"/>
              <a:ext cx="847725" cy="914400"/>
            </a:xfrm>
            <a:prstGeom prst="rect">
              <a:avLst/>
            </a:prstGeom>
          </p:spPr>
        </p:pic>
        <p:pic>
          <p:nvPicPr>
            <p:cNvPr id="34" name="Picture 33" descr="Green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3927309"/>
              <a:ext cx="847725" cy="914400"/>
            </a:xfrm>
            <a:prstGeom prst="rect">
              <a:avLst/>
            </a:prstGeom>
          </p:spPr>
        </p:pic>
        <p:pic>
          <p:nvPicPr>
            <p:cNvPr id="35" name="Picture 34" descr="Green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3372138"/>
              <a:ext cx="847725" cy="914400"/>
            </a:xfrm>
            <a:prstGeom prst="rect">
              <a:avLst/>
            </a:prstGeom>
          </p:spPr>
        </p:pic>
      </p:grpSp>
      <p:grpSp>
        <p:nvGrpSpPr>
          <p:cNvPr id="36" name="Group 35"/>
          <p:cNvGrpSpPr/>
          <p:nvPr/>
        </p:nvGrpSpPr>
        <p:grpSpPr>
          <a:xfrm>
            <a:off x="4419600" y="3523449"/>
            <a:ext cx="640308" cy="2798540"/>
            <a:chOff x="7701068" y="3337045"/>
            <a:chExt cx="847725" cy="3178629"/>
          </a:xfrm>
        </p:grpSpPr>
        <p:pic>
          <p:nvPicPr>
            <p:cNvPr id="37" name="Picture 36" descr="Yellow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7701068" y="5601274"/>
              <a:ext cx="847725" cy="914400"/>
            </a:xfrm>
            <a:prstGeom prst="rect">
              <a:avLst/>
            </a:prstGeom>
          </p:spPr>
        </p:pic>
        <p:pic>
          <p:nvPicPr>
            <p:cNvPr id="38" name="Picture 37" descr="Yellow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7701068" y="5013445"/>
              <a:ext cx="847725" cy="914400"/>
            </a:xfrm>
            <a:prstGeom prst="rect">
              <a:avLst/>
            </a:prstGeom>
          </p:spPr>
        </p:pic>
        <p:pic>
          <p:nvPicPr>
            <p:cNvPr id="39" name="Picture 38" descr="Yellow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7701068" y="4447388"/>
              <a:ext cx="847725" cy="914400"/>
            </a:xfrm>
            <a:prstGeom prst="rect">
              <a:avLst/>
            </a:prstGeom>
          </p:spPr>
        </p:pic>
        <p:pic>
          <p:nvPicPr>
            <p:cNvPr id="40" name="Picture 39" descr="Yellow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7701068" y="3903102"/>
              <a:ext cx="847725" cy="914400"/>
            </a:xfrm>
            <a:prstGeom prst="rect">
              <a:avLst/>
            </a:prstGeom>
          </p:spPr>
        </p:pic>
        <p:pic>
          <p:nvPicPr>
            <p:cNvPr id="41" name="Picture 40" descr="Yellow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7701068" y="3337045"/>
              <a:ext cx="847725" cy="914400"/>
            </a:xfrm>
            <a:prstGeom prst="rect">
              <a:avLst/>
            </a:prstGeom>
          </p:spPr>
        </p:pic>
      </p:grpSp>
      <p:grpSp>
        <p:nvGrpSpPr>
          <p:cNvPr id="42" name="Group 41"/>
          <p:cNvGrpSpPr/>
          <p:nvPr/>
        </p:nvGrpSpPr>
        <p:grpSpPr>
          <a:xfrm>
            <a:off x="5410200" y="3552202"/>
            <a:ext cx="640308" cy="2750619"/>
            <a:chOff x="5343060" y="3372138"/>
            <a:chExt cx="847725" cy="3124199"/>
          </a:xfrm>
        </p:grpSpPr>
        <p:pic>
          <p:nvPicPr>
            <p:cNvPr id="43" name="Picture 42" descr="Green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5581937"/>
              <a:ext cx="847725" cy="914400"/>
            </a:xfrm>
            <a:prstGeom prst="rect">
              <a:avLst/>
            </a:prstGeom>
          </p:spPr>
        </p:pic>
        <p:pic>
          <p:nvPicPr>
            <p:cNvPr id="44" name="Picture 43" descr="Green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5026766"/>
              <a:ext cx="847725" cy="914400"/>
            </a:xfrm>
            <a:prstGeom prst="rect">
              <a:avLst/>
            </a:prstGeom>
          </p:spPr>
        </p:pic>
        <p:pic>
          <p:nvPicPr>
            <p:cNvPr id="45" name="Picture 44" descr="Green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4471595"/>
              <a:ext cx="847725" cy="914400"/>
            </a:xfrm>
            <a:prstGeom prst="rect">
              <a:avLst/>
            </a:prstGeom>
          </p:spPr>
        </p:pic>
        <p:pic>
          <p:nvPicPr>
            <p:cNvPr id="46" name="Picture 45" descr="Green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3927309"/>
              <a:ext cx="847725" cy="914400"/>
            </a:xfrm>
            <a:prstGeom prst="rect">
              <a:avLst/>
            </a:prstGeom>
          </p:spPr>
        </p:pic>
        <p:pic>
          <p:nvPicPr>
            <p:cNvPr id="47" name="Picture 46" descr="Green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3372138"/>
              <a:ext cx="847725" cy="914400"/>
            </a:xfrm>
            <a:prstGeom prst="rect">
              <a:avLst/>
            </a:prstGeom>
          </p:spPr>
        </p:pic>
      </p:grpSp>
      <p:grpSp>
        <p:nvGrpSpPr>
          <p:cNvPr id="48" name="Group 47"/>
          <p:cNvGrpSpPr/>
          <p:nvPr/>
        </p:nvGrpSpPr>
        <p:grpSpPr>
          <a:xfrm>
            <a:off x="6324600" y="3993840"/>
            <a:ext cx="640308" cy="2328149"/>
            <a:chOff x="1758287" y="3787282"/>
            <a:chExt cx="847725" cy="2644350"/>
          </a:xfrm>
        </p:grpSpPr>
        <p:pic>
          <p:nvPicPr>
            <p:cNvPr id="49" name="Picture 48" descr="Plum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1758287" y="5517232"/>
              <a:ext cx="847725" cy="914400"/>
            </a:xfrm>
            <a:prstGeom prst="rect">
              <a:avLst/>
            </a:prstGeom>
          </p:spPr>
        </p:pic>
        <p:pic>
          <p:nvPicPr>
            <p:cNvPr id="50" name="Picture 49" descr="Plum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1758287" y="4941168"/>
              <a:ext cx="847725" cy="914400"/>
            </a:xfrm>
            <a:prstGeom prst="rect">
              <a:avLst/>
            </a:prstGeom>
          </p:spPr>
        </p:pic>
        <p:pic>
          <p:nvPicPr>
            <p:cNvPr id="51" name="Picture 50" descr="Plum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1758287" y="4385996"/>
              <a:ext cx="847725" cy="914400"/>
            </a:xfrm>
            <a:prstGeom prst="rect">
              <a:avLst/>
            </a:prstGeom>
          </p:spPr>
        </p:pic>
        <p:pic>
          <p:nvPicPr>
            <p:cNvPr id="52" name="Picture 51" descr="Plum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1758287" y="3787282"/>
              <a:ext cx="847725" cy="914400"/>
            </a:xfrm>
            <a:prstGeom prst="rect">
              <a:avLst/>
            </a:prstGeom>
          </p:spPr>
        </p:pic>
      </p:grpSp>
      <p:grpSp>
        <p:nvGrpSpPr>
          <p:cNvPr id="53" name="Group 52"/>
          <p:cNvGrpSpPr/>
          <p:nvPr/>
        </p:nvGrpSpPr>
        <p:grpSpPr>
          <a:xfrm>
            <a:off x="7239000" y="4444561"/>
            <a:ext cx="640308" cy="1830551"/>
            <a:chOff x="4145834" y="4461656"/>
            <a:chExt cx="847725" cy="2079171"/>
          </a:xfrm>
        </p:grpSpPr>
        <p:pic>
          <p:nvPicPr>
            <p:cNvPr id="54" name="Picture 53" descr="Red.pn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4145834" y="5626427"/>
              <a:ext cx="847725" cy="914400"/>
            </a:xfrm>
            <a:prstGeom prst="rect">
              <a:avLst/>
            </a:prstGeom>
          </p:spPr>
        </p:pic>
        <p:pic>
          <p:nvPicPr>
            <p:cNvPr id="55" name="Picture 54" descr="Red.pn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4145834" y="5016827"/>
              <a:ext cx="847725" cy="914400"/>
            </a:xfrm>
            <a:prstGeom prst="rect">
              <a:avLst/>
            </a:prstGeom>
          </p:spPr>
        </p:pic>
        <p:pic>
          <p:nvPicPr>
            <p:cNvPr id="56" name="Picture 55" descr="Red.pn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4145834" y="4461656"/>
              <a:ext cx="847725" cy="914400"/>
            </a:xfrm>
            <a:prstGeom prst="rect">
              <a:avLst/>
            </a:prstGeom>
          </p:spPr>
        </p:pic>
      </p:grpSp>
      <p:grpSp>
        <p:nvGrpSpPr>
          <p:cNvPr id="57" name="Group 56"/>
          <p:cNvGrpSpPr/>
          <p:nvPr/>
        </p:nvGrpSpPr>
        <p:grpSpPr>
          <a:xfrm>
            <a:off x="8077200" y="4951517"/>
            <a:ext cx="640308" cy="1312240"/>
            <a:chOff x="611560" y="5013176"/>
            <a:chExt cx="847725" cy="1490464"/>
          </a:xfrm>
        </p:grpSpPr>
        <p:pic>
          <p:nvPicPr>
            <p:cNvPr id="58" name="Picture 57" descr="Blue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5589240"/>
              <a:ext cx="847725" cy="914400"/>
            </a:xfrm>
            <a:prstGeom prst="rect">
              <a:avLst/>
            </a:prstGeom>
          </p:spPr>
        </p:pic>
        <p:pic>
          <p:nvPicPr>
            <p:cNvPr id="59" name="Picture 58" descr="Blue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5013176"/>
              <a:ext cx="847725" cy="914400"/>
            </a:xfrm>
            <a:prstGeom prst="rect">
              <a:avLst/>
            </a:prstGeom>
          </p:spPr>
        </p:pic>
      </p:grpSp>
      <p:sp>
        <p:nvSpPr>
          <p:cNvPr id="60" name="Title 2"/>
          <p:cNvSpPr txBox="1">
            <a:spLocks/>
          </p:cNvSpPr>
          <p:nvPr/>
        </p:nvSpPr>
        <p:spPr>
          <a:xfrm>
            <a:off x="7434704" y="533400"/>
            <a:ext cx="413896" cy="58477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5</a:t>
            </a:r>
            <a:endParaRPr lang="en-IE" sz="3200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6003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oup 54"/>
          <p:cNvGrpSpPr/>
          <p:nvPr/>
        </p:nvGrpSpPr>
        <p:grpSpPr>
          <a:xfrm>
            <a:off x="1393493" y="3974672"/>
            <a:ext cx="640308" cy="2328149"/>
            <a:chOff x="1758287" y="3787282"/>
            <a:chExt cx="847725" cy="2644350"/>
          </a:xfrm>
        </p:grpSpPr>
        <p:pic>
          <p:nvPicPr>
            <p:cNvPr id="13" name="Picture 12" descr="Plum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1758287" y="5517232"/>
              <a:ext cx="847725" cy="914400"/>
            </a:xfrm>
            <a:prstGeom prst="rect">
              <a:avLst/>
            </a:prstGeom>
          </p:spPr>
        </p:pic>
        <p:pic>
          <p:nvPicPr>
            <p:cNvPr id="7" name="Picture 6" descr="Plum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1758287" y="4941168"/>
              <a:ext cx="847725" cy="914400"/>
            </a:xfrm>
            <a:prstGeom prst="rect">
              <a:avLst/>
            </a:prstGeom>
          </p:spPr>
        </p:pic>
        <p:pic>
          <p:nvPicPr>
            <p:cNvPr id="14" name="Picture 13" descr="Plum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1758287" y="4385996"/>
              <a:ext cx="847725" cy="914400"/>
            </a:xfrm>
            <a:prstGeom prst="rect">
              <a:avLst/>
            </a:prstGeom>
          </p:spPr>
        </p:pic>
        <p:pic>
          <p:nvPicPr>
            <p:cNvPr id="15" name="Picture 14" descr="Plum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1758287" y="3787282"/>
              <a:ext cx="847725" cy="914400"/>
            </a:xfrm>
            <a:prstGeom prst="rect">
              <a:avLst/>
            </a:prstGeom>
          </p:spPr>
        </p:pic>
      </p:grpSp>
      <p:grpSp>
        <p:nvGrpSpPr>
          <p:cNvPr id="57" name="Group 56"/>
          <p:cNvGrpSpPr/>
          <p:nvPr/>
        </p:nvGrpSpPr>
        <p:grpSpPr>
          <a:xfrm>
            <a:off x="3218621" y="4472270"/>
            <a:ext cx="640308" cy="1830551"/>
            <a:chOff x="4145834" y="4461656"/>
            <a:chExt cx="847725" cy="2079171"/>
          </a:xfrm>
        </p:grpSpPr>
        <p:pic>
          <p:nvPicPr>
            <p:cNvPr id="8" name="Picture 7" descr="Red.pn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4145834" y="5626427"/>
              <a:ext cx="847725" cy="914400"/>
            </a:xfrm>
            <a:prstGeom prst="rect">
              <a:avLst/>
            </a:prstGeom>
          </p:spPr>
        </p:pic>
        <p:pic>
          <p:nvPicPr>
            <p:cNvPr id="27" name="Picture 26" descr="Red.pn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4145834" y="5016827"/>
              <a:ext cx="847725" cy="914400"/>
            </a:xfrm>
            <a:prstGeom prst="rect">
              <a:avLst/>
            </a:prstGeom>
          </p:spPr>
        </p:pic>
        <p:pic>
          <p:nvPicPr>
            <p:cNvPr id="28" name="Picture 27" descr="Red.pn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4145834" y="4461656"/>
              <a:ext cx="847725" cy="914400"/>
            </a:xfrm>
            <a:prstGeom prst="rect">
              <a:avLst/>
            </a:prstGeom>
          </p:spPr>
        </p:pic>
      </p:grpSp>
      <p:grpSp>
        <p:nvGrpSpPr>
          <p:cNvPr id="54" name="Group 53"/>
          <p:cNvGrpSpPr/>
          <p:nvPr/>
        </p:nvGrpSpPr>
        <p:grpSpPr>
          <a:xfrm>
            <a:off x="480929" y="4990581"/>
            <a:ext cx="640308" cy="1312240"/>
            <a:chOff x="611560" y="5013176"/>
            <a:chExt cx="847725" cy="1490464"/>
          </a:xfrm>
        </p:grpSpPr>
        <p:pic>
          <p:nvPicPr>
            <p:cNvPr id="3" name="Picture 2" descr="Blu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5589240"/>
              <a:ext cx="847725" cy="914400"/>
            </a:xfrm>
            <a:prstGeom prst="rect">
              <a:avLst/>
            </a:prstGeom>
          </p:spPr>
        </p:pic>
        <p:pic>
          <p:nvPicPr>
            <p:cNvPr id="12" name="Picture 11" descr="Blu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5013176"/>
              <a:ext cx="847725" cy="914400"/>
            </a:xfrm>
            <a:prstGeom prst="rect">
              <a:avLst/>
            </a:prstGeom>
          </p:spPr>
        </p:pic>
      </p:grpSp>
      <p:grpSp>
        <p:nvGrpSpPr>
          <p:cNvPr id="58" name="Group 57"/>
          <p:cNvGrpSpPr/>
          <p:nvPr/>
        </p:nvGrpSpPr>
        <p:grpSpPr>
          <a:xfrm>
            <a:off x="4131185" y="3552202"/>
            <a:ext cx="640308" cy="2750619"/>
            <a:chOff x="5343060" y="3372138"/>
            <a:chExt cx="847725" cy="3124199"/>
          </a:xfrm>
        </p:grpSpPr>
        <p:pic>
          <p:nvPicPr>
            <p:cNvPr id="6" name="Picture 5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5581937"/>
              <a:ext cx="847725" cy="914400"/>
            </a:xfrm>
            <a:prstGeom prst="rect">
              <a:avLst/>
            </a:prstGeom>
          </p:spPr>
        </p:pic>
        <p:pic>
          <p:nvPicPr>
            <p:cNvPr id="37" name="Picture 36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5026766"/>
              <a:ext cx="847725" cy="914400"/>
            </a:xfrm>
            <a:prstGeom prst="rect">
              <a:avLst/>
            </a:prstGeom>
          </p:spPr>
        </p:pic>
        <p:pic>
          <p:nvPicPr>
            <p:cNvPr id="38" name="Picture 37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4471595"/>
              <a:ext cx="847725" cy="914400"/>
            </a:xfrm>
            <a:prstGeom prst="rect">
              <a:avLst/>
            </a:prstGeom>
          </p:spPr>
        </p:pic>
        <p:pic>
          <p:nvPicPr>
            <p:cNvPr id="39" name="Picture 38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3927309"/>
              <a:ext cx="847725" cy="914400"/>
            </a:xfrm>
            <a:prstGeom prst="rect">
              <a:avLst/>
            </a:prstGeom>
          </p:spPr>
        </p:pic>
        <p:pic>
          <p:nvPicPr>
            <p:cNvPr id="40" name="Picture 39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3372138"/>
              <a:ext cx="847725" cy="914400"/>
            </a:xfrm>
            <a:prstGeom prst="rect">
              <a:avLst/>
            </a:prstGeom>
          </p:spPr>
        </p:pic>
      </p:grpSp>
      <p:grpSp>
        <p:nvGrpSpPr>
          <p:cNvPr id="60" name="Group 59"/>
          <p:cNvGrpSpPr/>
          <p:nvPr/>
        </p:nvGrpSpPr>
        <p:grpSpPr>
          <a:xfrm>
            <a:off x="5956313" y="3504280"/>
            <a:ext cx="640308" cy="2798540"/>
            <a:chOff x="7701068" y="3337045"/>
            <a:chExt cx="847725" cy="3178629"/>
          </a:xfrm>
        </p:grpSpPr>
        <p:pic>
          <p:nvPicPr>
            <p:cNvPr id="47" name="Picture 46" descr="Yellow.png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7701068" y="5601274"/>
              <a:ext cx="847725" cy="914400"/>
            </a:xfrm>
            <a:prstGeom prst="rect">
              <a:avLst/>
            </a:prstGeom>
          </p:spPr>
        </p:pic>
        <p:pic>
          <p:nvPicPr>
            <p:cNvPr id="48" name="Picture 47" descr="Yellow.png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7701068" y="5013445"/>
              <a:ext cx="847725" cy="914400"/>
            </a:xfrm>
            <a:prstGeom prst="rect">
              <a:avLst/>
            </a:prstGeom>
          </p:spPr>
        </p:pic>
        <p:pic>
          <p:nvPicPr>
            <p:cNvPr id="49" name="Picture 48" descr="Yellow.png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7701068" y="4447388"/>
              <a:ext cx="847725" cy="914400"/>
            </a:xfrm>
            <a:prstGeom prst="rect">
              <a:avLst/>
            </a:prstGeom>
          </p:spPr>
        </p:pic>
        <p:pic>
          <p:nvPicPr>
            <p:cNvPr id="50" name="Picture 49" descr="Yellow.png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7701068" y="3903102"/>
              <a:ext cx="847725" cy="914400"/>
            </a:xfrm>
            <a:prstGeom prst="rect">
              <a:avLst/>
            </a:prstGeom>
          </p:spPr>
        </p:pic>
        <p:pic>
          <p:nvPicPr>
            <p:cNvPr id="51" name="Picture 50" descr="Yellow.png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7701068" y="3337045"/>
              <a:ext cx="847725" cy="914400"/>
            </a:xfrm>
            <a:prstGeom prst="rect">
              <a:avLst/>
            </a:prstGeom>
          </p:spPr>
        </p:pic>
      </p:grpSp>
      <p:grpSp>
        <p:nvGrpSpPr>
          <p:cNvPr id="61" name="Group 60"/>
          <p:cNvGrpSpPr/>
          <p:nvPr/>
        </p:nvGrpSpPr>
        <p:grpSpPr>
          <a:xfrm>
            <a:off x="6868877" y="2488373"/>
            <a:ext cx="640308" cy="3814449"/>
            <a:chOff x="611560" y="2171126"/>
            <a:chExt cx="847725" cy="4332514"/>
          </a:xfrm>
        </p:grpSpPr>
        <p:pic>
          <p:nvPicPr>
            <p:cNvPr id="62" name="Picture 61" descr="Blu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5589240"/>
              <a:ext cx="847725" cy="914400"/>
            </a:xfrm>
            <a:prstGeom prst="rect">
              <a:avLst/>
            </a:prstGeom>
          </p:spPr>
        </p:pic>
        <p:pic>
          <p:nvPicPr>
            <p:cNvPr id="63" name="Picture 62" descr="Blu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5013176"/>
              <a:ext cx="847725" cy="914400"/>
            </a:xfrm>
            <a:prstGeom prst="rect">
              <a:avLst/>
            </a:prstGeom>
          </p:spPr>
        </p:pic>
        <p:pic>
          <p:nvPicPr>
            <p:cNvPr id="64" name="Picture 63" descr="Blu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4446240"/>
              <a:ext cx="847725" cy="914400"/>
            </a:xfrm>
            <a:prstGeom prst="rect">
              <a:avLst/>
            </a:prstGeom>
          </p:spPr>
        </p:pic>
        <p:pic>
          <p:nvPicPr>
            <p:cNvPr id="65" name="Picture 64" descr="Blu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3870176"/>
              <a:ext cx="847725" cy="914400"/>
            </a:xfrm>
            <a:prstGeom prst="rect">
              <a:avLst/>
            </a:prstGeom>
          </p:spPr>
        </p:pic>
        <p:pic>
          <p:nvPicPr>
            <p:cNvPr id="66" name="Picture 65" descr="Blu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3314126"/>
              <a:ext cx="847725" cy="914400"/>
            </a:xfrm>
            <a:prstGeom prst="rect">
              <a:avLst/>
            </a:prstGeom>
          </p:spPr>
        </p:pic>
        <p:pic>
          <p:nvPicPr>
            <p:cNvPr id="67" name="Picture 66" descr="Blu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2738062"/>
              <a:ext cx="847725" cy="914400"/>
            </a:xfrm>
            <a:prstGeom prst="rect">
              <a:avLst/>
            </a:prstGeom>
          </p:spPr>
        </p:pic>
        <p:pic>
          <p:nvPicPr>
            <p:cNvPr id="68" name="Picture 67" descr="Blu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611560" y="2171126"/>
              <a:ext cx="847725" cy="914400"/>
            </a:xfrm>
            <a:prstGeom prst="rect">
              <a:avLst/>
            </a:prstGeom>
          </p:spPr>
        </p:pic>
      </p:grpSp>
      <p:grpSp>
        <p:nvGrpSpPr>
          <p:cNvPr id="70" name="Group 69"/>
          <p:cNvGrpSpPr/>
          <p:nvPr/>
        </p:nvGrpSpPr>
        <p:grpSpPr>
          <a:xfrm>
            <a:off x="7781438" y="3552202"/>
            <a:ext cx="640308" cy="2750619"/>
            <a:chOff x="5343060" y="3372138"/>
            <a:chExt cx="847725" cy="3124199"/>
          </a:xfrm>
        </p:grpSpPr>
        <p:pic>
          <p:nvPicPr>
            <p:cNvPr id="71" name="Picture 70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5581937"/>
              <a:ext cx="847725" cy="914400"/>
            </a:xfrm>
            <a:prstGeom prst="rect">
              <a:avLst/>
            </a:prstGeom>
          </p:spPr>
        </p:pic>
        <p:pic>
          <p:nvPicPr>
            <p:cNvPr id="72" name="Picture 71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5026766"/>
              <a:ext cx="847725" cy="914400"/>
            </a:xfrm>
            <a:prstGeom prst="rect">
              <a:avLst/>
            </a:prstGeom>
          </p:spPr>
        </p:pic>
        <p:pic>
          <p:nvPicPr>
            <p:cNvPr id="73" name="Picture 72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4471595"/>
              <a:ext cx="847725" cy="914400"/>
            </a:xfrm>
            <a:prstGeom prst="rect">
              <a:avLst/>
            </a:prstGeom>
          </p:spPr>
        </p:pic>
        <p:pic>
          <p:nvPicPr>
            <p:cNvPr id="74" name="Picture 73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3927309"/>
              <a:ext cx="847725" cy="914400"/>
            </a:xfrm>
            <a:prstGeom prst="rect">
              <a:avLst/>
            </a:prstGeom>
          </p:spPr>
        </p:pic>
        <p:pic>
          <p:nvPicPr>
            <p:cNvPr id="75" name="Picture 74" descr="Green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343060" y="3372138"/>
              <a:ext cx="847725" cy="914400"/>
            </a:xfrm>
            <a:prstGeom prst="rect">
              <a:avLst/>
            </a:prstGeom>
          </p:spPr>
        </p:pic>
      </p:grpSp>
      <p:grpSp>
        <p:nvGrpSpPr>
          <p:cNvPr id="78" name="Group 77"/>
          <p:cNvGrpSpPr/>
          <p:nvPr/>
        </p:nvGrpSpPr>
        <p:grpSpPr>
          <a:xfrm>
            <a:off x="2306057" y="2016383"/>
            <a:ext cx="640308" cy="4286438"/>
            <a:chOff x="2126437" y="2234103"/>
            <a:chExt cx="640308" cy="4286438"/>
          </a:xfrm>
        </p:grpSpPr>
        <p:grpSp>
          <p:nvGrpSpPr>
            <p:cNvPr id="56" name="Group 55"/>
            <p:cNvGrpSpPr/>
            <p:nvPr/>
          </p:nvGrpSpPr>
          <p:grpSpPr>
            <a:xfrm>
              <a:off x="2126437" y="2734845"/>
              <a:ext cx="640308" cy="3785696"/>
              <a:chOff x="2976668" y="2183160"/>
              <a:chExt cx="847725" cy="4299857"/>
            </a:xfrm>
          </p:grpSpPr>
          <p:pic>
            <p:nvPicPr>
              <p:cNvPr id="11" name="Picture 10" descr="Yellow.png"/>
              <p:cNvPicPr>
                <a:picLocks noChangeAspect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2976668" y="5568617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21" name="Picture 20" descr="Yellow.png"/>
              <p:cNvPicPr>
                <a:picLocks noChangeAspect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2976668" y="4980788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22" name="Picture 21" descr="Yellow.png"/>
              <p:cNvPicPr>
                <a:picLocks noChangeAspect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2976668" y="4414731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23" name="Picture 22" descr="Yellow.png"/>
              <p:cNvPicPr>
                <a:picLocks noChangeAspect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2976668" y="3870445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24" name="Picture 23" descr="Yellow.png"/>
              <p:cNvPicPr>
                <a:picLocks noChangeAspect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2976668" y="3304388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25" name="Picture 24" descr="Yellow.png"/>
              <p:cNvPicPr>
                <a:picLocks noChangeAspect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2976668" y="2749217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26" name="Picture 25" descr="Yellow.png"/>
              <p:cNvPicPr>
                <a:picLocks noChangeAspect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2976668" y="2183160"/>
                <a:ext cx="847725" cy="914400"/>
              </a:xfrm>
              <a:prstGeom prst="rect">
                <a:avLst/>
              </a:prstGeom>
            </p:spPr>
          </p:pic>
        </p:grpSp>
        <p:pic>
          <p:nvPicPr>
            <p:cNvPr id="77" name="Picture 76" descr="Yellow.png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2126437" y="2234103"/>
              <a:ext cx="640308" cy="805059"/>
            </a:xfrm>
            <a:prstGeom prst="rect">
              <a:avLst/>
            </a:prstGeom>
          </p:spPr>
        </p:pic>
      </p:grpSp>
      <p:grpSp>
        <p:nvGrpSpPr>
          <p:cNvPr id="80" name="Group 79"/>
          <p:cNvGrpSpPr/>
          <p:nvPr/>
        </p:nvGrpSpPr>
        <p:grpSpPr>
          <a:xfrm>
            <a:off x="5043749" y="2956920"/>
            <a:ext cx="640308" cy="3345901"/>
            <a:chOff x="5117227" y="3174640"/>
            <a:chExt cx="640308" cy="3345901"/>
          </a:xfrm>
        </p:grpSpPr>
        <p:grpSp>
          <p:nvGrpSpPr>
            <p:cNvPr id="59" name="Group 58"/>
            <p:cNvGrpSpPr/>
            <p:nvPr/>
          </p:nvGrpSpPr>
          <p:grpSpPr>
            <a:xfrm>
              <a:off x="5117227" y="3664497"/>
              <a:ext cx="640308" cy="2856044"/>
              <a:chOff x="6595120" y="3231569"/>
              <a:chExt cx="847725" cy="3243943"/>
            </a:xfrm>
          </p:grpSpPr>
          <p:pic>
            <p:nvPicPr>
              <p:cNvPr id="42" name="Picture 41" descr="Red.png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6595120" y="5561112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43" name="Picture 42" descr="Red.png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6595120" y="4951512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44" name="Picture 43" descr="Red.png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6595120" y="4396341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45" name="Picture 44" descr="Red.png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6595120" y="3808512"/>
                <a:ext cx="847725" cy="914400"/>
              </a:xfrm>
              <a:prstGeom prst="rect">
                <a:avLst/>
              </a:prstGeom>
            </p:spPr>
          </p:pic>
          <p:pic>
            <p:nvPicPr>
              <p:cNvPr id="46" name="Picture 45" descr="Red.png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tretch>
                <a:fillRect/>
              </a:stretch>
            </p:blipFill>
            <p:spPr>
              <a:xfrm>
                <a:off x="6595120" y="3231569"/>
                <a:ext cx="847725" cy="914400"/>
              </a:xfrm>
              <a:prstGeom prst="rect">
                <a:avLst/>
              </a:prstGeom>
            </p:spPr>
          </p:pic>
        </p:grpSp>
        <p:pic>
          <p:nvPicPr>
            <p:cNvPr id="79" name="Picture 78" descr="Red.pn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5117227" y="3174640"/>
              <a:ext cx="640308" cy="805059"/>
            </a:xfrm>
            <a:prstGeom prst="rect">
              <a:avLst/>
            </a:prstGeom>
          </p:spPr>
        </p:pic>
      </p:grpSp>
      <p:sp>
        <p:nvSpPr>
          <p:cNvPr id="69" name="Rectangle 68"/>
          <p:cNvSpPr/>
          <p:nvPr/>
        </p:nvSpPr>
        <p:spPr>
          <a:xfrm>
            <a:off x="480929" y="230200"/>
            <a:ext cx="851067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Recap:  In the below Distribution of Sweets</a:t>
            </a:r>
          </a:p>
          <a:p>
            <a:pPr marL="3200400" lvl="6" indent="-457200">
              <a:buFont typeface="Arial" pitchFamily="34" charset="0"/>
              <a:buChar char="•"/>
            </a:pPr>
            <a:r>
              <a:rPr lang="en-GB" sz="24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A Fair Share/Mean = 5</a:t>
            </a:r>
          </a:p>
          <a:p>
            <a:pPr marL="3200400" lvl="6" indent="-457200">
              <a:buFont typeface="Arial" pitchFamily="34" charset="0"/>
              <a:buChar char="•"/>
            </a:pPr>
            <a:r>
              <a:rPr lang="en-GB" sz="24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No of Moves to make it fair = 6</a:t>
            </a:r>
          </a:p>
          <a:p>
            <a:pPr marL="3200400" lvl="6" indent="-457200">
              <a:buFont typeface="Arial" pitchFamily="34" charset="0"/>
              <a:buChar char="•"/>
            </a:pPr>
            <a:r>
              <a:rPr lang="en-GB" sz="24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Median = 5</a:t>
            </a:r>
          </a:p>
        </p:txBody>
      </p:sp>
    </p:spTree>
    <p:extLst>
      <p:ext uri="{BB962C8B-B14F-4D97-AF65-F5344CB8AC3E}">
        <p14:creationId xmlns:p14="http://schemas.microsoft.com/office/powerpoint/2010/main" xmlns="" val="175023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37257774"/>
              </p:ext>
            </p:extLst>
          </p:nvPr>
        </p:nvGraphicFramePr>
        <p:xfrm>
          <a:off x="296235" y="1107155"/>
          <a:ext cx="8502876" cy="4896003"/>
        </p:xfrm>
        <a:graphic>
          <a:graphicData uri="http://schemas.openxmlformats.org/drawingml/2006/table">
            <a:tbl>
              <a:tblPr/>
              <a:tblGrid>
                <a:gridCol w="546876"/>
                <a:gridCol w="504000"/>
                <a:gridCol w="504000"/>
                <a:gridCol w="504000"/>
                <a:gridCol w="504000"/>
                <a:gridCol w="504000"/>
                <a:gridCol w="504000"/>
                <a:gridCol w="504000"/>
                <a:gridCol w="504000"/>
                <a:gridCol w="504000"/>
                <a:gridCol w="684000"/>
                <a:gridCol w="684000"/>
                <a:gridCol w="684000"/>
                <a:gridCol w="684000"/>
                <a:gridCol w="684000"/>
              </a:tblGrid>
              <a:tr h="699429">
                <a:tc>
                  <a:txBody>
                    <a:bodyPr/>
                    <a:lstStyle/>
                    <a:p>
                      <a:pPr algn="ctr" fontAlgn="ctr"/>
                      <a:endParaRPr lang="en-IE" sz="1800" b="1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1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2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3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4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5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6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7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8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9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200" b="1" i="1" dirty="0" smtClean="0">
                          <a:latin typeface="Century Gothic" pitchFamily="34" charset="0"/>
                        </a:rPr>
                        <a:t>Ranking</a:t>
                      </a:r>
                      <a:endParaRPr lang="en-IE" sz="1200" b="1" i="1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1" i="1" u="none" strike="noStrike" dirty="0" smtClean="0">
                          <a:latin typeface="Century Gothic" pitchFamily="34" charset="0"/>
                        </a:rPr>
                        <a:t>Median </a:t>
                      </a:r>
                      <a:endParaRPr lang="en-IE" sz="12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1" i="1" u="none" strike="noStrike" dirty="0" smtClean="0">
                          <a:latin typeface="Century Gothic" pitchFamily="34" charset="0"/>
                        </a:rPr>
                        <a:t>Moves</a:t>
                      </a:r>
                      <a:endParaRPr lang="en-IE" sz="12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200" b="1" i="1" u="none" strike="noStrike" dirty="0" smtClean="0">
                          <a:latin typeface="Century Gothic" pitchFamily="34" charset="0"/>
                        </a:rPr>
                        <a:t>Mean</a:t>
                      </a:r>
                      <a:endParaRPr lang="en-IE" sz="12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12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>
                          <a:latin typeface="Century Gothic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>
                          <a:latin typeface="Century Gothic" pitchFamily="34" charset="0"/>
                        </a:rPr>
                        <a:t>B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>
                          <a:latin typeface="Century Gothic" pitchFamily="34" charset="0"/>
                        </a:rPr>
                        <a:t>C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>
                          <a:latin typeface="Century Gothic" pitchFamily="34" charset="0"/>
                        </a:rPr>
                        <a:t>D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>
                          <a:latin typeface="Century Gothic" pitchFamily="34" charset="0"/>
                        </a:rPr>
                        <a:t>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>
                          <a:latin typeface="Century Gothic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9429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i="1" u="none" strike="noStrike" dirty="0" smtClean="0">
                          <a:latin typeface="Century Gothic" pitchFamily="34" charset="0"/>
                        </a:rPr>
                        <a:t>F</a:t>
                      </a:r>
                      <a:endParaRPr lang="en-IE" sz="18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8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1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7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7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4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1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3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7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i="0" u="none" strike="noStrike" dirty="0" smtClean="0">
                          <a:latin typeface="Century Gothic" pitchFamily="34" charset="0"/>
                        </a:rPr>
                        <a:t>7</a:t>
                      </a:r>
                      <a:endParaRPr lang="en-IE" sz="1800" b="0" i="0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E" sz="2400" b="1" i="1" u="none" strike="noStrike" dirty="0"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563130" y="365668"/>
            <a:ext cx="88094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Here are 6 more Distributions of the 45 sweets</a:t>
            </a:r>
            <a:endParaRPr lang="en-IE" sz="2800" dirty="0" smtClean="0">
              <a:solidFill>
                <a:srgbClr val="990033"/>
              </a:solidFill>
              <a:latin typeface="Century Gothic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6712" y="6152445"/>
            <a:ext cx="2562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latin typeface="Century Gothic" pitchFamily="34" charset="0"/>
              </a:rPr>
              <a:t>Each row totals 45</a:t>
            </a:r>
            <a:endParaRPr lang="en-IE" i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543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1389</Words>
  <Application>Microsoft Office PowerPoint</Application>
  <PresentationFormat>On-screen Show (4:3)</PresentationFormat>
  <Paragraphs>938</Paragraphs>
  <Slides>35</Slides>
  <Notes>25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7" baseType="lpstr">
      <vt:lpstr>Office Theme</vt:lpstr>
      <vt:lpstr>Equation</vt:lpstr>
      <vt:lpstr>Learning Outcomes</vt:lpstr>
      <vt:lpstr>Key Words</vt:lpstr>
      <vt:lpstr>Slide 3</vt:lpstr>
      <vt:lpstr>Slide 4</vt:lpstr>
      <vt:lpstr>Slide 5</vt:lpstr>
      <vt:lpstr>Slide 6</vt:lpstr>
      <vt:lpstr>What’s the Median of the Distribution?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How do we think the number of moves might be affected by the variability in a Distribution?  Discuss</vt:lpstr>
      <vt:lpstr>Slide 18</vt:lpstr>
      <vt:lpstr>Slide 19</vt:lpstr>
      <vt:lpstr>Slide 20</vt:lpstr>
      <vt:lpstr>Slide 21</vt:lpstr>
      <vt:lpstr>Slide 22</vt:lpstr>
      <vt:lpstr>Do the mean and median always have to be the same in a Distribution?   Discuss</vt:lpstr>
      <vt:lpstr>Looking at our Distributions…..     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siona</dc:creator>
  <cp:lastModifiedBy>User</cp:lastModifiedBy>
  <cp:revision>22</cp:revision>
  <dcterms:created xsi:type="dcterms:W3CDTF">2006-08-16T00:00:00Z</dcterms:created>
  <dcterms:modified xsi:type="dcterms:W3CDTF">2012-02-08T11:06:44Z</dcterms:modified>
</cp:coreProperties>
</file>