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126.xml" ContentType="application/vnd.openxmlformats-officedocument.presentationml.slide+xml"/>
  <Override PartName="/ppt/slides/slide12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132"/>
  </p:notesMasterIdLst>
  <p:handoutMasterIdLst>
    <p:handoutMasterId r:id="rId133"/>
  </p:handoutMasterIdLst>
  <p:sldIdLst>
    <p:sldId id="520" r:id="rId2"/>
    <p:sldId id="382" r:id="rId3"/>
    <p:sldId id="383" r:id="rId4"/>
    <p:sldId id="384" r:id="rId5"/>
    <p:sldId id="386" r:id="rId6"/>
    <p:sldId id="385" r:id="rId7"/>
    <p:sldId id="387" r:id="rId8"/>
    <p:sldId id="388" r:id="rId9"/>
    <p:sldId id="389" r:id="rId10"/>
    <p:sldId id="409" r:id="rId11"/>
    <p:sldId id="410" r:id="rId12"/>
    <p:sldId id="390" r:id="rId13"/>
    <p:sldId id="391" r:id="rId14"/>
    <p:sldId id="392" r:id="rId15"/>
    <p:sldId id="393" r:id="rId16"/>
    <p:sldId id="411" r:id="rId17"/>
    <p:sldId id="394" r:id="rId18"/>
    <p:sldId id="395" r:id="rId19"/>
    <p:sldId id="396" r:id="rId20"/>
    <p:sldId id="397" r:id="rId21"/>
    <p:sldId id="398" r:id="rId22"/>
    <p:sldId id="399" r:id="rId23"/>
    <p:sldId id="412" r:id="rId24"/>
    <p:sldId id="413" r:id="rId25"/>
    <p:sldId id="414" r:id="rId26"/>
    <p:sldId id="415" r:id="rId27"/>
    <p:sldId id="416" r:id="rId28"/>
    <p:sldId id="417" r:id="rId29"/>
    <p:sldId id="418" r:id="rId30"/>
    <p:sldId id="522" r:id="rId31"/>
    <p:sldId id="364" r:id="rId32"/>
    <p:sldId id="365" r:id="rId33"/>
    <p:sldId id="366" r:id="rId34"/>
    <p:sldId id="371" r:id="rId35"/>
    <p:sldId id="372" r:id="rId36"/>
    <p:sldId id="380" r:id="rId37"/>
    <p:sldId id="373" r:id="rId38"/>
    <p:sldId id="374" r:id="rId39"/>
    <p:sldId id="376" r:id="rId40"/>
    <p:sldId id="375" r:id="rId41"/>
    <p:sldId id="378" r:id="rId42"/>
    <p:sldId id="379" r:id="rId43"/>
    <p:sldId id="419" r:id="rId44"/>
    <p:sldId id="519" r:id="rId45"/>
    <p:sldId id="420" r:id="rId46"/>
    <p:sldId id="421" r:id="rId47"/>
    <p:sldId id="423" r:id="rId48"/>
    <p:sldId id="424" r:id="rId49"/>
    <p:sldId id="425" r:id="rId50"/>
    <p:sldId id="426" r:id="rId51"/>
    <p:sldId id="427" r:id="rId52"/>
    <p:sldId id="428" r:id="rId53"/>
    <p:sldId id="429" r:id="rId54"/>
    <p:sldId id="430" r:id="rId55"/>
    <p:sldId id="431" r:id="rId56"/>
    <p:sldId id="432" r:id="rId57"/>
    <p:sldId id="433" r:id="rId58"/>
    <p:sldId id="434" r:id="rId59"/>
    <p:sldId id="435" r:id="rId60"/>
    <p:sldId id="436" r:id="rId61"/>
    <p:sldId id="437" r:id="rId62"/>
    <p:sldId id="438" r:id="rId63"/>
    <p:sldId id="439" r:id="rId64"/>
    <p:sldId id="440" r:id="rId65"/>
    <p:sldId id="518" r:id="rId66"/>
    <p:sldId id="441" r:id="rId67"/>
    <p:sldId id="442" r:id="rId68"/>
    <p:sldId id="443" r:id="rId69"/>
    <p:sldId id="445" r:id="rId70"/>
    <p:sldId id="446" r:id="rId71"/>
    <p:sldId id="447" r:id="rId72"/>
    <p:sldId id="448" r:id="rId73"/>
    <p:sldId id="449" r:id="rId74"/>
    <p:sldId id="450" r:id="rId75"/>
    <p:sldId id="451" r:id="rId76"/>
    <p:sldId id="452" r:id="rId77"/>
    <p:sldId id="453" r:id="rId78"/>
    <p:sldId id="454" r:id="rId79"/>
    <p:sldId id="455" r:id="rId80"/>
    <p:sldId id="456" r:id="rId81"/>
    <p:sldId id="457" r:id="rId82"/>
    <p:sldId id="458" r:id="rId83"/>
    <p:sldId id="459" r:id="rId84"/>
    <p:sldId id="460" r:id="rId85"/>
    <p:sldId id="461" r:id="rId86"/>
    <p:sldId id="462" r:id="rId87"/>
    <p:sldId id="463" r:id="rId88"/>
    <p:sldId id="464" r:id="rId89"/>
    <p:sldId id="465" r:id="rId90"/>
    <p:sldId id="466" r:id="rId91"/>
    <p:sldId id="467" r:id="rId92"/>
    <p:sldId id="468" r:id="rId93"/>
    <p:sldId id="469" r:id="rId94"/>
    <p:sldId id="470" r:id="rId95"/>
    <p:sldId id="517" r:id="rId96"/>
    <p:sldId id="478" r:id="rId97"/>
    <p:sldId id="479" r:id="rId98"/>
    <p:sldId id="480" r:id="rId99"/>
    <p:sldId id="481" r:id="rId100"/>
    <p:sldId id="482" r:id="rId101"/>
    <p:sldId id="483" r:id="rId102"/>
    <p:sldId id="485" r:id="rId103"/>
    <p:sldId id="484" r:id="rId104"/>
    <p:sldId id="486" r:id="rId105"/>
    <p:sldId id="487" r:id="rId106"/>
    <p:sldId id="489" r:id="rId107"/>
    <p:sldId id="490" r:id="rId108"/>
    <p:sldId id="491" r:id="rId109"/>
    <p:sldId id="492" r:id="rId110"/>
    <p:sldId id="493" r:id="rId111"/>
    <p:sldId id="494" r:id="rId112"/>
    <p:sldId id="495" r:id="rId113"/>
    <p:sldId id="496" r:id="rId114"/>
    <p:sldId id="497" r:id="rId115"/>
    <p:sldId id="498" r:id="rId116"/>
    <p:sldId id="499" r:id="rId117"/>
    <p:sldId id="500" r:id="rId118"/>
    <p:sldId id="501" r:id="rId119"/>
    <p:sldId id="502" r:id="rId120"/>
    <p:sldId id="504" r:id="rId121"/>
    <p:sldId id="503" r:id="rId122"/>
    <p:sldId id="505" r:id="rId123"/>
    <p:sldId id="506" r:id="rId124"/>
    <p:sldId id="507" r:id="rId125"/>
    <p:sldId id="508" r:id="rId126"/>
    <p:sldId id="513" r:id="rId127"/>
    <p:sldId id="515" r:id="rId128"/>
    <p:sldId id="516" r:id="rId129"/>
    <p:sldId id="514" r:id="rId130"/>
    <p:sldId id="523" r:id="rId131"/>
  </p:sldIdLst>
  <p:sldSz cx="9144000" cy="6858000" type="screen4x3"/>
  <p:notesSz cx="9942513" cy="6761163"/>
  <p:custDataLst>
    <p:tags r:id="rId1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99FF33"/>
    <a:srgbClr val="990033"/>
    <a:srgbClr val="0070C0"/>
    <a:srgbClr val="4F81BD"/>
    <a:srgbClr val="00FFFF"/>
    <a:srgbClr val="FFCC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319" autoAdjust="0"/>
    <p:restoredTop sz="86323" autoAdjust="0"/>
  </p:normalViewPr>
  <p:slideViewPr>
    <p:cSldViewPr snapToGrid="0">
      <p:cViewPr>
        <p:scale>
          <a:sx n="60" d="100"/>
          <a:sy n="60" d="100"/>
        </p:scale>
        <p:origin x="-1638" y="-4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-1974" y="-78"/>
      </p:cViewPr>
      <p:guideLst>
        <p:guide orient="horz" pos="2130"/>
        <p:guide pos="3132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handoutMaster" Target="handoutMasters/handoutMaster1.xml"/><Relationship Id="rId138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8422" cy="3380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 dirty="0">
              <a:latin typeface="Century Gothic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31790" y="0"/>
            <a:ext cx="4308422" cy="3380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37B9C0-DDD6-4B7E-AD23-D87F08D4B54E}" type="datetimeFigureOut">
              <a:rPr lang="en-IE" smtClean="0">
                <a:latin typeface="Century Gothic" pitchFamily="34" charset="0"/>
              </a:rPr>
              <a:pPr/>
              <a:t>08/02/2012</a:t>
            </a:fld>
            <a:endParaRPr lang="en-IE" dirty="0">
              <a:latin typeface="Century Gothic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421932"/>
            <a:ext cx="4308422" cy="33805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 dirty="0">
              <a:latin typeface="Century Gothic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31790" y="6421932"/>
            <a:ext cx="4308422" cy="33805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BD6F57-A5A0-4104-9EBE-E00696C58BC2}" type="slidenum">
              <a:rPr lang="en-IE" smtClean="0">
                <a:latin typeface="Century Gothic" pitchFamily="34" charset="0"/>
              </a:rPr>
              <a:pPr/>
              <a:t>‹#›</a:t>
            </a:fld>
            <a:endParaRPr lang="en-IE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93775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8422" cy="3380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entury Gothic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31790" y="0"/>
            <a:ext cx="4308422" cy="3380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entury Gothic" pitchFamily="34" charset="0"/>
              </a:defRPr>
            </a:lvl1pPr>
          </a:lstStyle>
          <a:p>
            <a:fld id="{EDC073D9-6E53-48AA-BD0E-F7D7A0857B06}" type="datetimeFigureOut">
              <a:rPr lang="en-IE" smtClean="0"/>
              <a:pPr/>
              <a:t>08/02/2012</a:t>
            </a:fld>
            <a:endParaRPr lang="en-I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81363" y="508000"/>
            <a:ext cx="3379787" cy="2533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4252" y="3211553"/>
            <a:ext cx="7954010" cy="30425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421932"/>
            <a:ext cx="4308422" cy="33805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entury Gothic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31790" y="6421932"/>
            <a:ext cx="4308422" cy="33805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entury Gothic" pitchFamily="34" charset="0"/>
              </a:defRPr>
            </a:lvl1pPr>
          </a:lstStyle>
          <a:p>
            <a:fld id="{5F1F5AF0-F34B-4B2B-A1CB-D990850B7E29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9057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entury Gothic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entury Gothic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entury Gothic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entury Gothic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entury Gothic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F5AF0-F34B-4B2B-A1CB-D990850B7E29}" type="slidenum">
              <a:rPr lang="en-IE" smtClean="0"/>
              <a:pPr/>
              <a:t>14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2492111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F5AF0-F34B-4B2B-A1CB-D990850B7E29}" type="slidenum">
              <a:rPr lang="en-IE" smtClean="0"/>
              <a:pPr/>
              <a:t>31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4115939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E3AA2-FC4A-4421-ADF4-27C268264625}" type="datetimeFigureOut">
              <a:rPr lang="en-IE" smtClean="0"/>
              <a:pPr/>
              <a:t>08/02/2012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9F11AE-FEA8-4E86-BAC6-BA1A6295265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E3AA2-FC4A-4421-ADF4-27C268264625}" type="datetimeFigureOut">
              <a:rPr lang="en-IE" smtClean="0"/>
              <a:pPr/>
              <a:t>08/02/2012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F11AE-FEA8-4E86-BAC6-BA1A6295265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E3AA2-FC4A-4421-ADF4-27C268264625}" type="datetimeFigureOut">
              <a:rPr lang="en-IE" smtClean="0"/>
              <a:pPr/>
              <a:t>08/02/2012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F11AE-FEA8-4E86-BAC6-BA1A6295265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E3AA2-FC4A-4421-ADF4-27C268264625}" type="datetimeFigureOut">
              <a:rPr lang="en-IE" smtClean="0"/>
              <a:pPr/>
              <a:t>08/02/2012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F11AE-FEA8-4E86-BAC6-BA1A6295265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E3AA2-FC4A-4421-ADF4-27C268264625}" type="datetimeFigureOut">
              <a:rPr lang="en-IE" smtClean="0"/>
              <a:pPr/>
              <a:t>08/02/2012</a:t>
            </a:fld>
            <a:endParaRPr lang="en-IE" dirty="0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F11AE-FEA8-4E86-BAC6-BA1A6295265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E3AA2-FC4A-4421-ADF4-27C268264625}" type="datetimeFigureOut">
              <a:rPr lang="en-IE" smtClean="0"/>
              <a:pPr/>
              <a:t>08/02/2012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F11AE-FEA8-4E86-BAC6-BA1A6295265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E3AA2-FC4A-4421-ADF4-27C268264625}" type="datetimeFigureOut">
              <a:rPr lang="en-IE" smtClean="0"/>
              <a:pPr/>
              <a:t>08/02/2012</a:t>
            </a:fld>
            <a:endParaRPr lang="en-I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F11AE-FEA8-4E86-BAC6-BA1A6295265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E3AA2-FC4A-4421-ADF4-27C268264625}" type="datetimeFigureOut">
              <a:rPr lang="en-IE" smtClean="0"/>
              <a:pPr/>
              <a:t>08/02/2012</a:t>
            </a:fld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F11AE-FEA8-4E86-BAC6-BA1A6295265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E3AA2-FC4A-4421-ADF4-27C268264625}" type="datetimeFigureOut">
              <a:rPr lang="en-IE" smtClean="0"/>
              <a:pPr/>
              <a:t>08/02/2012</a:t>
            </a:fld>
            <a:endParaRPr lang="en-I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F11AE-FEA8-4E86-BAC6-BA1A6295265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E3AA2-FC4A-4421-ADF4-27C268264625}" type="datetimeFigureOut">
              <a:rPr lang="en-IE" smtClean="0"/>
              <a:pPr/>
              <a:t>08/02/2012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F11AE-FEA8-4E86-BAC6-BA1A6295265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E3AA2-FC4A-4421-ADF4-27C268264625}" type="datetimeFigureOut">
              <a:rPr lang="en-IE" smtClean="0"/>
              <a:pPr/>
              <a:t>08/02/2012</a:t>
            </a:fld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F11AE-FEA8-4E86-BAC6-BA1A6295265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93E3AA2-FC4A-4421-ADF4-27C268264625}" type="datetimeFigureOut">
              <a:rPr lang="en-IE" smtClean="0"/>
              <a:pPr/>
              <a:t>08/02/2012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79F11AE-FEA8-4E86-BAC6-BA1A6295265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audio" Target="../media/audio1.wav"/><Relationship Id="rId7" Type="http://schemas.openxmlformats.org/officeDocument/2006/relationships/slide" Target="slide66.xml"/><Relationship Id="rId2" Type="http://schemas.openxmlformats.org/officeDocument/2006/relationships/slide" Target="slide12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5.xml"/><Relationship Id="rId5" Type="http://schemas.openxmlformats.org/officeDocument/2006/relationships/slide" Target="slide31.xml"/><Relationship Id="rId10" Type="http://schemas.openxmlformats.org/officeDocument/2006/relationships/image" Target="../media/image2.jpeg"/><Relationship Id="rId4" Type="http://schemas.openxmlformats.org/officeDocument/2006/relationships/slide" Target="slide2.xml"/><Relationship Id="rId9" Type="http://schemas.openxmlformats.org/officeDocument/2006/relationships/hyperlink" Target="miscellaneous/stats%20with%20calculators/casio%20colour.ppsx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5.png"/><Relationship Id="rId5" Type="http://schemas.openxmlformats.org/officeDocument/2006/relationships/oleObject" Target="../embeddings/oleObject3.bin"/><Relationship Id="rId4" Type="http://schemas.openxmlformats.org/officeDocument/2006/relationships/audio" Target="../media/audio1.wav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audio" Target="../media/audio1.wav"/><Relationship Id="rId7" Type="http://schemas.openxmlformats.org/officeDocument/2006/relationships/slide" Target="slide66.xml"/><Relationship Id="rId2" Type="http://schemas.openxmlformats.org/officeDocument/2006/relationships/slide" Target="slide12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5.xml"/><Relationship Id="rId5" Type="http://schemas.openxmlformats.org/officeDocument/2006/relationships/slide" Target="slide31.xml"/><Relationship Id="rId10" Type="http://schemas.openxmlformats.org/officeDocument/2006/relationships/image" Target="../media/image2.jpeg"/><Relationship Id="rId4" Type="http://schemas.openxmlformats.org/officeDocument/2006/relationships/slide" Target="slide2.xml"/><Relationship Id="rId9" Type="http://schemas.openxmlformats.org/officeDocument/2006/relationships/hyperlink" Target="miscellaneous/stats%20with%20calculators/casio%20colour.ppsx" TargetMode="Externa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audio" Target="../media/audio1.wav"/><Relationship Id="rId7" Type="http://schemas.openxmlformats.org/officeDocument/2006/relationships/image" Target="../media/image102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audio" Target="../media/audio1.wav"/><Relationship Id="rId7" Type="http://schemas.openxmlformats.org/officeDocument/2006/relationships/slide" Target="slide66.xml"/><Relationship Id="rId2" Type="http://schemas.openxmlformats.org/officeDocument/2006/relationships/slide" Target="slide12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5.xml"/><Relationship Id="rId5" Type="http://schemas.openxmlformats.org/officeDocument/2006/relationships/slide" Target="slide31.xml"/><Relationship Id="rId10" Type="http://schemas.openxmlformats.org/officeDocument/2006/relationships/image" Target="../media/image2.jpeg"/><Relationship Id="rId4" Type="http://schemas.openxmlformats.org/officeDocument/2006/relationships/slide" Target="slide2.xml"/><Relationship Id="rId9" Type="http://schemas.openxmlformats.org/officeDocument/2006/relationships/hyperlink" Target="miscellaneous/stats%20with%20calculators/casio%20colour.ppsx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audio" Target="../media/audio1.wav"/><Relationship Id="rId7" Type="http://schemas.openxmlformats.org/officeDocument/2006/relationships/slide" Target="slide66.xml"/><Relationship Id="rId2" Type="http://schemas.openxmlformats.org/officeDocument/2006/relationships/slide" Target="slide12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5.xml"/><Relationship Id="rId5" Type="http://schemas.openxmlformats.org/officeDocument/2006/relationships/slide" Target="slide31.xml"/><Relationship Id="rId10" Type="http://schemas.openxmlformats.org/officeDocument/2006/relationships/image" Target="../media/image2.jpeg"/><Relationship Id="rId4" Type="http://schemas.openxmlformats.org/officeDocument/2006/relationships/slide" Target="slide2.xml"/><Relationship Id="rId9" Type="http://schemas.openxmlformats.org/officeDocument/2006/relationships/hyperlink" Target="miscellaneous/stats%20with%20calculators/casio%20colour.ppsx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audio" Target="../media/audio1.wav"/><Relationship Id="rId7" Type="http://schemas.openxmlformats.org/officeDocument/2006/relationships/slide" Target="slide66.xml"/><Relationship Id="rId2" Type="http://schemas.openxmlformats.org/officeDocument/2006/relationships/slide" Target="slide12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5.xml"/><Relationship Id="rId5" Type="http://schemas.openxmlformats.org/officeDocument/2006/relationships/slide" Target="slide31.xml"/><Relationship Id="rId10" Type="http://schemas.openxmlformats.org/officeDocument/2006/relationships/image" Target="../media/image2.jpeg"/><Relationship Id="rId4" Type="http://schemas.openxmlformats.org/officeDocument/2006/relationships/slide" Target="slide2.xml"/><Relationship Id="rId9" Type="http://schemas.openxmlformats.org/officeDocument/2006/relationships/hyperlink" Target="miscellaneous/stats%20with%20calculators/casio%20colour.ppsx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4.png"/><Relationship Id="rId5" Type="http://schemas.openxmlformats.org/officeDocument/2006/relationships/oleObject" Target="../embeddings/oleObject1.bin"/><Relationship Id="rId4" Type="http://schemas.openxmlformats.org/officeDocument/2006/relationships/audio" Target="../media/audio1.wav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audio" Target="../media/audio1.wav"/><Relationship Id="rId7" Type="http://schemas.openxmlformats.org/officeDocument/2006/relationships/slide" Target="slide66.xml"/><Relationship Id="rId2" Type="http://schemas.openxmlformats.org/officeDocument/2006/relationships/slide" Target="slide12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5.xml"/><Relationship Id="rId5" Type="http://schemas.openxmlformats.org/officeDocument/2006/relationships/slide" Target="slide31.xml"/><Relationship Id="rId10" Type="http://schemas.openxmlformats.org/officeDocument/2006/relationships/image" Target="../media/image2.jpeg"/><Relationship Id="rId4" Type="http://schemas.openxmlformats.org/officeDocument/2006/relationships/slide" Target="slide2.xml"/><Relationship Id="rId9" Type="http://schemas.openxmlformats.org/officeDocument/2006/relationships/hyperlink" Target="miscellaneous/stats%20with%20calculators/casio%20colour.ppsx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76.png"/><Relationship Id="rId7" Type="http://schemas.openxmlformats.org/officeDocument/2006/relationships/image" Target="../media/image7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8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77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audio" Target="../media/audio1.wav"/><Relationship Id="rId7" Type="http://schemas.openxmlformats.org/officeDocument/2006/relationships/slide" Target="slide66.xml"/><Relationship Id="rId2" Type="http://schemas.openxmlformats.org/officeDocument/2006/relationships/slide" Target="slide12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5.xml"/><Relationship Id="rId5" Type="http://schemas.openxmlformats.org/officeDocument/2006/relationships/slide" Target="slide31.xml"/><Relationship Id="rId10" Type="http://schemas.openxmlformats.org/officeDocument/2006/relationships/image" Target="../media/image2.jpeg"/><Relationship Id="rId4" Type="http://schemas.openxmlformats.org/officeDocument/2006/relationships/slide" Target="slide2.xml"/><Relationship Id="rId9" Type="http://schemas.openxmlformats.org/officeDocument/2006/relationships/hyperlink" Target="miscellaneous/stats%20with%20calculators/casio%20colour.ppsx" TargetMode="Externa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3405" y="362597"/>
            <a:ext cx="49239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4000" u="sng" dirty="0" smtClean="0">
                <a:solidFill>
                  <a:srgbClr val="990033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Using your calculator</a:t>
            </a:r>
            <a:endParaRPr lang="en-IE" sz="4000" u="sng" dirty="0">
              <a:solidFill>
                <a:srgbClr val="990033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90650" y="898137"/>
            <a:ext cx="3966727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300000"/>
              </a:lnSpc>
            </a:pPr>
            <a:r>
              <a:rPr lang="en-IE" dirty="0" smtClean="0">
                <a:solidFill>
                  <a:srgbClr val="990033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2" action="ppaction://hlinksldjump">
                  <a:snd r:embed="rId3" name="click.wav"/>
                </a:hlinkClick>
              </a:rPr>
              <a:t>Writing as a Product of Prime Factors</a:t>
            </a:r>
            <a:endParaRPr lang="en-IE" dirty="0" smtClean="0">
              <a:solidFill>
                <a:srgbClr val="990033"/>
              </a:solidFill>
              <a:latin typeface="Tahoma" pitchFamily="34" charset="0"/>
              <a:ea typeface="Tahoma" pitchFamily="34" charset="0"/>
              <a:cs typeface="Tahoma" pitchFamily="34" charset="0"/>
              <a:hlinkClick r:id="rId4" action="ppaction://hlinksldjump">
                <a:snd r:embed="rId3" name="click.wav"/>
              </a:hlinkClick>
            </a:endParaRPr>
          </a:p>
          <a:p>
            <a:pPr>
              <a:lnSpc>
                <a:spcPct val="300000"/>
              </a:lnSpc>
            </a:pPr>
            <a:r>
              <a:rPr lang="en-IE" dirty="0" smtClean="0">
                <a:solidFill>
                  <a:srgbClr val="990033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4" action="ppaction://hlinksldjump">
                  <a:snd r:embed="rId3" name="click.wav"/>
                </a:hlinkClick>
              </a:rPr>
              <a:t>Using  Ran#</a:t>
            </a:r>
            <a:endParaRPr lang="en-IE" dirty="0" smtClean="0">
              <a:solidFill>
                <a:srgbClr val="990033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300000"/>
              </a:lnSpc>
            </a:pPr>
            <a:r>
              <a:rPr lang="en-IE" dirty="0" smtClean="0">
                <a:solidFill>
                  <a:srgbClr val="990033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5" action="ppaction://hlinksldjump">
                  <a:snd r:embed="rId3" name="click.wav"/>
                </a:hlinkClick>
              </a:rPr>
              <a:t>Using   Ranint</a:t>
            </a:r>
            <a:endParaRPr lang="en-IE" dirty="0" smtClean="0">
              <a:solidFill>
                <a:srgbClr val="990033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300000"/>
              </a:lnSpc>
            </a:pPr>
            <a:r>
              <a:rPr lang="en-IE" dirty="0" smtClean="0">
                <a:solidFill>
                  <a:srgbClr val="990033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6" action="ppaction://hlinksldjump">
                  <a:snd r:embed="rId3" name="click.wav"/>
                </a:hlinkClick>
              </a:rPr>
              <a:t>Finding Standard Deviation</a:t>
            </a:r>
            <a:endParaRPr lang="en-IE" dirty="0" smtClean="0">
              <a:solidFill>
                <a:srgbClr val="990033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300000"/>
              </a:lnSpc>
            </a:pPr>
            <a:r>
              <a:rPr lang="en-IE" dirty="0" smtClean="0">
                <a:solidFill>
                  <a:srgbClr val="990033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7" action="ppaction://hlinksldjump">
                  <a:snd r:embed="rId3" name="click.wav"/>
                </a:hlinkClick>
              </a:rPr>
              <a:t>Finding Correlation Coefficient</a:t>
            </a:r>
            <a:endParaRPr lang="en-IE" dirty="0" smtClean="0">
              <a:solidFill>
                <a:srgbClr val="990033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300000"/>
              </a:lnSpc>
            </a:pPr>
            <a:r>
              <a:rPr lang="en-IE" dirty="0" smtClean="0">
                <a:solidFill>
                  <a:srgbClr val="990033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8" action="ppaction://hlinksldjump">
                  <a:snd r:embed="rId3" name="click.wav"/>
                </a:hlinkClick>
              </a:rPr>
              <a:t>Using a Frequency table</a:t>
            </a:r>
            <a:endParaRPr lang="en-IE" dirty="0">
              <a:solidFill>
                <a:srgbClr val="990033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Oval 3">
            <a:hlinkClick r:id="rId4" action="ppaction://hlinksldjump">
              <a:snd r:embed="rId3" name="click.wav"/>
            </a:hlinkClick>
          </p:cNvPr>
          <p:cNvSpPr/>
          <p:nvPr/>
        </p:nvSpPr>
        <p:spPr>
          <a:xfrm>
            <a:off x="476250" y="2055700"/>
            <a:ext cx="933450" cy="4191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perspectiveAbove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rgbClr val="990033"/>
                </a:solidFill>
                <a:hlinkClick r:id="" action="ppaction://hlinkshowjump?jump=nextslide"/>
              </a:rPr>
              <a:t>Go</a:t>
            </a:r>
            <a:r>
              <a:rPr lang="en-IE" sz="2000" dirty="0" smtClean="0">
                <a:solidFill>
                  <a:srgbClr val="990033"/>
                </a:solidFill>
              </a:rPr>
              <a:t> </a:t>
            </a:r>
            <a:endParaRPr lang="en-IE" sz="2000" dirty="0">
              <a:solidFill>
                <a:srgbClr val="990033"/>
              </a:solidFill>
            </a:endParaRPr>
          </a:p>
        </p:txBody>
      </p:sp>
      <p:sp>
        <p:nvSpPr>
          <p:cNvPr id="8" name="Oval 7">
            <a:hlinkClick r:id="rId5" action="ppaction://hlinksldjump">
              <a:snd r:embed="rId3" name="click.wav"/>
            </a:hlinkClick>
          </p:cNvPr>
          <p:cNvSpPr/>
          <p:nvPr/>
        </p:nvSpPr>
        <p:spPr>
          <a:xfrm>
            <a:off x="476250" y="2893900"/>
            <a:ext cx="933450" cy="4191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perspectiveAbove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rgbClr val="990033"/>
                </a:solidFill>
                <a:hlinkClick r:id="rId5" action="ppaction://hlinksldjump"/>
              </a:rPr>
              <a:t>Go</a:t>
            </a:r>
            <a:r>
              <a:rPr lang="en-IE" sz="2000" dirty="0" smtClean="0">
                <a:solidFill>
                  <a:srgbClr val="990033"/>
                </a:solidFill>
              </a:rPr>
              <a:t> </a:t>
            </a:r>
            <a:endParaRPr lang="en-IE" sz="2000" dirty="0">
              <a:solidFill>
                <a:srgbClr val="990033"/>
              </a:solidFill>
            </a:endParaRPr>
          </a:p>
        </p:txBody>
      </p:sp>
      <p:sp>
        <p:nvSpPr>
          <p:cNvPr id="9" name="Oval 8">
            <a:hlinkClick r:id="rId6" action="ppaction://hlinksldjump">
              <a:snd r:embed="rId3" name="click.wav"/>
            </a:hlinkClick>
          </p:cNvPr>
          <p:cNvSpPr/>
          <p:nvPr/>
        </p:nvSpPr>
        <p:spPr>
          <a:xfrm>
            <a:off x="457200" y="3713050"/>
            <a:ext cx="933450" cy="4191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perspectiveAbove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rgbClr val="990033"/>
                </a:solidFill>
                <a:hlinkClick r:id="" action="ppaction://hlinkshowjump?jump=nextslide"/>
              </a:rPr>
              <a:t>Go</a:t>
            </a:r>
            <a:r>
              <a:rPr lang="en-IE" sz="2000" dirty="0" smtClean="0">
                <a:solidFill>
                  <a:srgbClr val="990033"/>
                </a:solidFill>
              </a:rPr>
              <a:t> </a:t>
            </a:r>
            <a:endParaRPr lang="en-IE" sz="2000" dirty="0">
              <a:solidFill>
                <a:srgbClr val="990033"/>
              </a:solidFill>
            </a:endParaRPr>
          </a:p>
        </p:txBody>
      </p:sp>
      <p:sp>
        <p:nvSpPr>
          <p:cNvPr id="10" name="Oval 9">
            <a:hlinkClick r:id="rId7" action="ppaction://hlinksldjump">
              <a:snd r:embed="rId3" name="click.wav"/>
            </a:hlinkClick>
          </p:cNvPr>
          <p:cNvSpPr/>
          <p:nvPr/>
        </p:nvSpPr>
        <p:spPr>
          <a:xfrm>
            <a:off x="476250" y="4532200"/>
            <a:ext cx="933450" cy="4191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perspectiveAbove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rgbClr val="990033"/>
                </a:solidFill>
                <a:hlinkClick r:id="" action="ppaction://hlinkshowjump?jump=nextslide"/>
              </a:rPr>
              <a:t>Go</a:t>
            </a:r>
            <a:r>
              <a:rPr lang="en-IE" sz="2000" dirty="0" smtClean="0">
                <a:solidFill>
                  <a:srgbClr val="990033"/>
                </a:solidFill>
              </a:rPr>
              <a:t> </a:t>
            </a:r>
            <a:endParaRPr lang="en-IE" sz="2000" dirty="0">
              <a:solidFill>
                <a:srgbClr val="990033"/>
              </a:solidFill>
            </a:endParaRPr>
          </a:p>
        </p:txBody>
      </p:sp>
      <p:sp>
        <p:nvSpPr>
          <p:cNvPr id="5" name="Bevel 4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1" name="Bevel 10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  <p:sp>
        <p:nvSpPr>
          <p:cNvPr id="12" name="Oval 11">
            <a:hlinkClick r:id="rId8" action="ppaction://hlinksldjump">
              <a:snd r:embed="rId3" name="click.wav"/>
            </a:hlinkClick>
          </p:cNvPr>
          <p:cNvSpPr/>
          <p:nvPr/>
        </p:nvSpPr>
        <p:spPr>
          <a:xfrm>
            <a:off x="464874" y="5380648"/>
            <a:ext cx="933450" cy="4191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perspectiveAbove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rgbClr val="990033"/>
                </a:solidFill>
                <a:hlinkClick r:id="" action="ppaction://hlinkshowjump?jump=nextslide"/>
              </a:rPr>
              <a:t>Go</a:t>
            </a:r>
            <a:r>
              <a:rPr lang="en-IE" sz="2000" dirty="0" smtClean="0">
                <a:solidFill>
                  <a:srgbClr val="990033"/>
                </a:solidFill>
              </a:rPr>
              <a:t> </a:t>
            </a:r>
            <a:endParaRPr lang="en-IE" sz="2000" dirty="0">
              <a:solidFill>
                <a:srgbClr val="990033"/>
              </a:solidFill>
            </a:endParaRPr>
          </a:p>
        </p:txBody>
      </p:sp>
      <p:sp>
        <p:nvSpPr>
          <p:cNvPr id="13" name="Oval 12">
            <a:hlinkClick r:id="rId2" action="ppaction://hlinksldjump">
              <a:snd r:embed="rId3" name="click.wav"/>
            </a:hlinkClick>
          </p:cNvPr>
          <p:cNvSpPr/>
          <p:nvPr/>
        </p:nvSpPr>
        <p:spPr>
          <a:xfrm>
            <a:off x="478522" y="1225444"/>
            <a:ext cx="933450" cy="4191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perspectiveAbove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rgbClr val="990033"/>
                </a:solidFill>
                <a:hlinkClick r:id="" action="ppaction://hlinkshowjump?jump=nextslide"/>
              </a:rPr>
              <a:t>Go</a:t>
            </a:r>
            <a:r>
              <a:rPr lang="en-IE" sz="2000" dirty="0" smtClean="0">
                <a:solidFill>
                  <a:srgbClr val="990033"/>
                </a:solidFill>
              </a:rPr>
              <a:t> </a:t>
            </a:r>
            <a:endParaRPr lang="en-IE" sz="2000" dirty="0">
              <a:solidFill>
                <a:srgbClr val="990033"/>
              </a:solidFill>
            </a:endParaRPr>
          </a:p>
        </p:txBody>
      </p:sp>
      <p:pic>
        <p:nvPicPr>
          <p:cNvPr id="16" name="Picture 2" descr="http://www.ryman.co.uk/Catalogue/Ryman/large/global/images/main/12/1201042077.jpg">
            <a:hlinkClick r:id="rId9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4896104" y="1684048"/>
            <a:ext cx="3902425" cy="317318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7763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0875" y="676275"/>
            <a:ext cx="2762250" cy="550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3941394" y="5571599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4" name="TextBox 3"/>
          <p:cNvSpPr txBox="1"/>
          <p:nvPr/>
        </p:nvSpPr>
        <p:spPr>
          <a:xfrm>
            <a:off x="314325" y="247650"/>
            <a:ext cx="8324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Random Sampling using Ran#</a:t>
            </a:r>
            <a:endParaRPr lang="en-IE" sz="32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Bevel 6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8" name="Bevel 7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  <p:sp>
        <p:nvSpPr>
          <p:cNvPr id="9" name="Rounded Rectangle 8"/>
          <p:cNvSpPr/>
          <p:nvPr/>
        </p:nvSpPr>
        <p:spPr>
          <a:xfrm>
            <a:off x="6180083" y="1813034"/>
            <a:ext cx="2459092" cy="164749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IE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</a:t>
            </a:r>
            <a:r>
              <a:rPr lang="en-IE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 want a random number again</a:t>
            </a:r>
            <a:endParaRPr lang="en-IE" sz="2800" dirty="0">
              <a:solidFill>
                <a:schemeClr val="accent6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2366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2000"/>
    </mc:Choice>
    <mc:Fallback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3263" y="676275"/>
            <a:ext cx="2657475" cy="550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6412801" y="1582442"/>
            <a:ext cx="2099677" cy="1015663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We really do agree</a:t>
            </a:r>
          </a:p>
          <a:p>
            <a:pPr lvl="0" algn="ctr"/>
            <a:endParaRPr lang="en-IE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algn="ctr"/>
            <a:r>
              <a:rPr lang="en-IE" sz="2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AC</a:t>
            </a:r>
            <a:endParaRPr lang="en-IE" sz="24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230922" y="4368444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8" name="Bevel 7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1" name="Bevel 10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40898026"/>
              </p:ext>
            </p:extLst>
          </p:nvPr>
        </p:nvGraphicFramePr>
        <p:xfrm>
          <a:off x="337370" y="189744"/>
          <a:ext cx="8496000" cy="86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6000"/>
                <a:gridCol w="1332000"/>
                <a:gridCol w="1332000"/>
                <a:gridCol w="1332000"/>
                <a:gridCol w="1332000"/>
                <a:gridCol w="1332000"/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IE" sz="1600" b="1" dirty="0" smtClean="0"/>
                        <a:t>Height</a:t>
                      </a:r>
                      <a:r>
                        <a:rPr lang="en-IE" sz="1600" b="1" baseline="0" dirty="0" smtClean="0"/>
                        <a:t> </a:t>
                      </a:r>
                      <a:r>
                        <a:rPr lang="en-IE" sz="1600" b="1" dirty="0" smtClean="0"/>
                        <a:t>(x cm)</a:t>
                      </a:r>
                      <a:endParaRPr lang="en-IE" sz="16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130 -</a:t>
                      </a:r>
                      <a:r>
                        <a:rPr lang="en-IE" b="1" baseline="0" dirty="0" smtClean="0"/>
                        <a:t> 140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140 – 150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150 – 160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160 – 170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170 – 180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IE" sz="1600" b="1" dirty="0" smtClean="0"/>
                        <a:t>Frequency</a:t>
                      </a:r>
                      <a:endParaRPr lang="en-IE" sz="16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7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8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6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-492389" y="6220274"/>
            <a:ext cx="8963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Finding the mean from a frequency table</a:t>
            </a:r>
            <a:endParaRPr lang="en-IE" sz="28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9461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58553" y="1582442"/>
            <a:ext cx="2808205" cy="1292662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We need to </a:t>
            </a:r>
            <a:r>
              <a:rPr lang="en-IE" sz="20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SET UP </a:t>
            </a:r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Calculator into </a:t>
            </a:r>
            <a:r>
              <a:rPr lang="en-IE" sz="20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STATS 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to switch </a:t>
            </a:r>
            <a:r>
              <a:rPr lang="en-IE" sz="20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ON</a:t>
            </a:r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Frequency option</a:t>
            </a:r>
            <a:endParaRPr lang="en-IE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0" y="688429"/>
            <a:ext cx="2667000" cy="547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3405792" y="2608281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8" name="Bevel 7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0" name="Bevel 9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40898026"/>
              </p:ext>
            </p:extLst>
          </p:nvPr>
        </p:nvGraphicFramePr>
        <p:xfrm>
          <a:off x="337370" y="189744"/>
          <a:ext cx="8496000" cy="86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6000"/>
                <a:gridCol w="1332000"/>
                <a:gridCol w="1332000"/>
                <a:gridCol w="1332000"/>
                <a:gridCol w="1332000"/>
                <a:gridCol w="1332000"/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IE" sz="1600" b="1" dirty="0" smtClean="0"/>
                        <a:t>Height</a:t>
                      </a:r>
                      <a:r>
                        <a:rPr lang="en-IE" sz="1600" b="1" baseline="0" dirty="0" smtClean="0"/>
                        <a:t> </a:t>
                      </a:r>
                      <a:r>
                        <a:rPr lang="en-IE" sz="1600" b="1" dirty="0" smtClean="0"/>
                        <a:t>(x cm)</a:t>
                      </a:r>
                      <a:endParaRPr lang="en-IE" sz="16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130 -</a:t>
                      </a:r>
                      <a:r>
                        <a:rPr lang="en-IE" b="1" baseline="0" dirty="0" smtClean="0"/>
                        <a:t> 140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140 – 150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150 – 160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160 – 170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170 – 180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IE" sz="1600" b="1" dirty="0" smtClean="0"/>
                        <a:t>Frequency</a:t>
                      </a:r>
                      <a:endParaRPr lang="en-IE" sz="16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7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8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6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-492389" y="6220274"/>
            <a:ext cx="8963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Finding the mean from a frequency table</a:t>
            </a:r>
            <a:endParaRPr lang="en-IE" sz="28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0468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0875" y="676275"/>
            <a:ext cx="2762250" cy="550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58553" y="1582442"/>
            <a:ext cx="2808205" cy="1292662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We need to </a:t>
            </a:r>
            <a:r>
              <a:rPr lang="en-IE" sz="20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SET UP </a:t>
            </a:r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Calculator into </a:t>
            </a:r>
            <a:r>
              <a:rPr lang="en-IE" sz="20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STATS 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to switch </a:t>
            </a:r>
            <a:r>
              <a:rPr lang="en-IE" sz="20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ON</a:t>
            </a:r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Frequency option</a:t>
            </a:r>
            <a:endParaRPr lang="en-IE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Bevel 7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0" name="Bevel 9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0565576"/>
              </p:ext>
            </p:extLst>
          </p:nvPr>
        </p:nvGraphicFramePr>
        <p:xfrm>
          <a:off x="337370" y="189744"/>
          <a:ext cx="8496000" cy="86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6000"/>
                <a:gridCol w="1332000"/>
                <a:gridCol w="1332000"/>
                <a:gridCol w="1332000"/>
                <a:gridCol w="1332000"/>
                <a:gridCol w="1332000"/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IE" sz="1600" b="1" dirty="0" smtClean="0"/>
                        <a:t>Height</a:t>
                      </a:r>
                      <a:r>
                        <a:rPr lang="en-IE" sz="1600" b="1" baseline="0" dirty="0" smtClean="0"/>
                        <a:t> </a:t>
                      </a:r>
                      <a:r>
                        <a:rPr lang="en-IE" sz="1600" b="1" dirty="0" smtClean="0"/>
                        <a:t>(x cm)</a:t>
                      </a:r>
                      <a:endParaRPr lang="en-IE" sz="16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130 -</a:t>
                      </a:r>
                      <a:r>
                        <a:rPr lang="en-IE" b="1" baseline="0" dirty="0" smtClean="0"/>
                        <a:t> 140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140 – 150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150 – 160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160 – 170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170 – 180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IE" sz="1600" b="1" dirty="0" smtClean="0"/>
                        <a:t>Frequency</a:t>
                      </a:r>
                      <a:endParaRPr lang="en-IE" sz="16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7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8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6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-492389" y="6220274"/>
            <a:ext cx="8963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Finding the mean from a frequency table</a:t>
            </a:r>
            <a:endParaRPr lang="en-IE" sz="28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942560" y="2693293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4178909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5163" y="647700"/>
            <a:ext cx="2733675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58553" y="1582442"/>
            <a:ext cx="2808205" cy="1292662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We need to </a:t>
            </a:r>
            <a:r>
              <a:rPr lang="en-IE" sz="20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SET UP </a:t>
            </a:r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Calculator into </a:t>
            </a:r>
            <a:r>
              <a:rPr lang="en-IE" sz="20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STATS 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to switch </a:t>
            </a:r>
            <a:r>
              <a:rPr lang="en-IE" sz="20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ON</a:t>
            </a:r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Frequency option</a:t>
            </a:r>
            <a:endParaRPr lang="en-IE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Bevel 7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0" name="Bevel 9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  <p:sp>
        <p:nvSpPr>
          <p:cNvPr id="12" name="TextBox 11"/>
          <p:cNvSpPr txBox="1"/>
          <p:nvPr/>
        </p:nvSpPr>
        <p:spPr>
          <a:xfrm>
            <a:off x="-492389" y="6220274"/>
            <a:ext cx="8963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Finding the mean from a frequency table</a:t>
            </a:r>
            <a:endParaRPr lang="en-IE" sz="28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6064570"/>
              </p:ext>
            </p:extLst>
          </p:nvPr>
        </p:nvGraphicFramePr>
        <p:xfrm>
          <a:off x="337370" y="189744"/>
          <a:ext cx="8496000" cy="86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6000"/>
                <a:gridCol w="1332000"/>
                <a:gridCol w="1332000"/>
                <a:gridCol w="1332000"/>
                <a:gridCol w="1332000"/>
                <a:gridCol w="1332000"/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IE" sz="1600" b="1" dirty="0" smtClean="0"/>
                        <a:t>Height</a:t>
                      </a:r>
                      <a:r>
                        <a:rPr lang="en-IE" sz="1600" b="1" baseline="0" dirty="0" smtClean="0"/>
                        <a:t> </a:t>
                      </a:r>
                      <a:r>
                        <a:rPr lang="en-IE" sz="1600" b="1" dirty="0" smtClean="0"/>
                        <a:t>(x cm)</a:t>
                      </a:r>
                      <a:endParaRPr lang="en-IE" sz="16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130 -</a:t>
                      </a:r>
                      <a:r>
                        <a:rPr lang="en-IE" b="1" baseline="0" dirty="0" smtClean="0"/>
                        <a:t> 140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140 – 150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150 – 160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160 – 170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170 – 180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IE" sz="1600" b="1" dirty="0" smtClean="0"/>
                        <a:t>Frequency</a:t>
                      </a:r>
                      <a:endParaRPr lang="en-IE" sz="16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7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8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6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</a:tbl>
          </a:graphicData>
        </a:graphic>
      </p:graphicFrame>
      <p:sp>
        <p:nvSpPr>
          <p:cNvPr id="15" name="Rounded Rectangle 14"/>
          <p:cNvSpPr/>
          <p:nvPr/>
        </p:nvSpPr>
        <p:spPr>
          <a:xfrm>
            <a:off x="4398608" y="2970232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2422133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0875" y="652463"/>
            <a:ext cx="2762250" cy="555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Bevel 7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0" name="Bevel 9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  <p:sp>
        <p:nvSpPr>
          <p:cNvPr id="12" name="TextBox 11"/>
          <p:cNvSpPr txBox="1"/>
          <p:nvPr/>
        </p:nvSpPr>
        <p:spPr>
          <a:xfrm>
            <a:off x="-492389" y="6220274"/>
            <a:ext cx="8963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Finding the mean from a frequency table</a:t>
            </a:r>
            <a:endParaRPr lang="en-IE" sz="28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78652214"/>
              </p:ext>
            </p:extLst>
          </p:nvPr>
        </p:nvGraphicFramePr>
        <p:xfrm>
          <a:off x="337370" y="189744"/>
          <a:ext cx="8496000" cy="86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6000"/>
                <a:gridCol w="1332000"/>
                <a:gridCol w="1332000"/>
                <a:gridCol w="1332000"/>
                <a:gridCol w="1332000"/>
                <a:gridCol w="1332000"/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IE" sz="1600" b="1" dirty="0" smtClean="0"/>
                        <a:t>Height</a:t>
                      </a:r>
                      <a:r>
                        <a:rPr lang="en-IE" sz="1600" b="1" baseline="0" dirty="0" smtClean="0"/>
                        <a:t> </a:t>
                      </a:r>
                      <a:r>
                        <a:rPr lang="en-IE" sz="1600" b="1" dirty="0" smtClean="0"/>
                        <a:t>(x cm)</a:t>
                      </a:r>
                      <a:endParaRPr lang="en-IE" sz="16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130 -</a:t>
                      </a:r>
                      <a:r>
                        <a:rPr lang="en-IE" b="1" baseline="0" dirty="0" smtClean="0"/>
                        <a:t> 140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140 – 150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150 – 160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160 – 170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170 – 180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IE" sz="1600" b="1" dirty="0" smtClean="0"/>
                        <a:t>Frequency</a:t>
                      </a:r>
                      <a:endParaRPr lang="en-IE" sz="16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7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8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6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</a:tbl>
          </a:graphicData>
        </a:graphic>
      </p:graphicFrame>
      <p:sp>
        <p:nvSpPr>
          <p:cNvPr id="15" name="Rounded Rectangle 14"/>
          <p:cNvSpPr/>
          <p:nvPr/>
        </p:nvSpPr>
        <p:spPr>
          <a:xfrm>
            <a:off x="4355706" y="5167522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3" name="Down Arrow 12"/>
          <p:cNvSpPr/>
          <p:nvPr/>
        </p:nvSpPr>
        <p:spPr>
          <a:xfrm rot="6054899">
            <a:off x="5219677" y="1116403"/>
            <a:ext cx="267846" cy="1851058"/>
          </a:xfrm>
          <a:prstGeom prst="downArrow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" name="Rectangle 1"/>
          <p:cNvSpPr/>
          <p:nvPr/>
        </p:nvSpPr>
        <p:spPr>
          <a:xfrm>
            <a:off x="6058553" y="1582442"/>
            <a:ext cx="2808205" cy="1292662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We need to </a:t>
            </a:r>
            <a:r>
              <a:rPr lang="en-IE" sz="20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SET UP </a:t>
            </a:r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Calculator into </a:t>
            </a:r>
            <a:r>
              <a:rPr lang="en-IE" sz="20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STATS 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to switch </a:t>
            </a:r>
            <a:r>
              <a:rPr lang="en-IE" sz="20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ON</a:t>
            </a:r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Frequency option</a:t>
            </a:r>
            <a:endParaRPr lang="en-IE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9188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0000"/>
    </mc:Choice>
    <mc:Fallback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3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86113" y="661988"/>
            <a:ext cx="2771775" cy="553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Bevel 7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0" name="Bevel 9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  <p:sp>
        <p:nvSpPr>
          <p:cNvPr id="12" name="TextBox 11"/>
          <p:cNvSpPr txBox="1"/>
          <p:nvPr/>
        </p:nvSpPr>
        <p:spPr>
          <a:xfrm>
            <a:off x="-492389" y="6220274"/>
            <a:ext cx="8963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Finding the mean from a frequency table</a:t>
            </a:r>
            <a:endParaRPr lang="en-IE" sz="28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09396760"/>
              </p:ext>
            </p:extLst>
          </p:nvPr>
        </p:nvGraphicFramePr>
        <p:xfrm>
          <a:off x="337370" y="189744"/>
          <a:ext cx="8496000" cy="86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6000"/>
                <a:gridCol w="1332000"/>
                <a:gridCol w="1332000"/>
                <a:gridCol w="1332000"/>
                <a:gridCol w="1332000"/>
                <a:gridCol w="1332000"/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IE" sz="1600" b="1" dirty="0" smtClean="0"/>
                        <a:t>Height</a:t>
                      </a:r>
                      <a:r>
                        <a:rPr lang="en-IE" sz="1600" b="1" baseline="0" dirty="0" smtClean="0"/>
                        <a:t> </a:t>
                      </a:r>
                      <a:r>
                        <a:rPr lang="en-IE" sz="1600" b="1" dirty="0" smtClean="0"/>
                        <a:t>(x cm)</a:t>
                      </a:r>
                      <a:endParaRPr lang="en-IE" sz="16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130 -</a:t>
                      </a:r>
                      <a:r>
                        <a:rPr lang="en-IE" b="1" baseline="0" dirty="0" smtClean="0"/>
                        <a:t> 140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140 – 150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150 – 160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160 – 170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170 – 180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IE" sz="1600" b="1" dirty="0" smtClean="0"/>
                        <a:t>Frequency</a:t>
                      </a:r>
                      <a:endParaRPr lang="en-IE" sz="16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7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8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6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</a:tbl>
          </a:graphicData>
        </a:graphic>
      </p:graphicFrame>
      <p:sp>
        <p:nvSpPr>
          <p:cNvPr id="15" name="Rounded Rectangle 14"/>
          <p:cNvSpPr/>
          <p:nvPr/>
        </p:nvSpPr>
        <p:spPr>
          <a:xfrm>
            <a:off x="3501945" y="5167522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3" name="Down Arrow 12"/>
          <p:cNvSpPr/>
          <p:nvPr/>
        </p:nvSpPr>
        <p:spPr>
          <a:xfrm rot="6054899">
            <a:off x="5219677" y="1116403"/>
            <a:ext cx="267846" cy="1851058"/>
          </a:xfrm>
          <a:prstGeom prst="downArrow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" name="Rectangle 1"/>
          <p:cNvSpPr/>
          <p:nvPr/>
        </p:nvSpPr>
        <p:spPr>
          <a:xfrm>
            <a:off x="6058553" y="1582442"/>
            <a:ext cx="2808205" cy="1292662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We need to </a:t>
            </a:r>
            <a:r>
              <a:rPr lang="en-IE" sz="20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SET UP </a:t>
            </a:r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Calculator into </a:t>
            </a:r>
            <a:r>
              <a:rPr lang="en-IE" sz="20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STATS 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to switch </a:t>
            </a:r>
            <a:r>
              <a:rPr lang="en-IE" sz="20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ON</a:t>
            </a:r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Frequency option</a:t>
            </a:r>
            <a:endParaRPr lang="en-IE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0496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000"/>
    </mc:Choice>
    <mc:Fallback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3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66167" y="1582442"/>
            <a:ext cx="2592953" cy="738664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We want the calculator 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 </a:t>
            </a:r>
            <a:r>
              <a:rPr lang="en-IE" sz="2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STATS</a:t>
            </a:r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mode</a:t>
            </a:r>
            <a:endParaRPr lang="en-IE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0" y="688429"/>
            <a:ext cx="2667000" cy="547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4926122" y="2658376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8" name="Bevel 7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0" name="Bevel 9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  <p:sp>
        <p:nvSpPr>
          <p:cNvPr id="13" name="TextBox 12"/>
          <p:cNvSpPr txBox="1"/>
          <p:nvPr/>
        </p:nvSpPr>
        <p:spPr>
          <a:xfrm>
            <a:off x="-492389" y="6220274"/>
            <a:ext cx="8963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Finding the mean from a frequency table</a:t>
            </a:r>
            <a:endParaRPr lang="en-IE" sz="28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91141900"/>
              </p:ext>
            </p:extLst>
          </p:nvPr>
        </p:nvGraphicFramePr>
        <p:xfrm>
          <a:off x="337370" y="189744"/>
          <a:ext cx="8496000" cy="86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6000"/>
                <a:gridCol w="1332000"/>
                <a:gridCol w="1332000"/>
                <a:gridCol w="1332000"/>
                <a:gridCol w="1332000"/>
                <a:gridCol w="1332000"/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IE" sz="1600" b="1" dirty="0" smtClean="0"/>
                        <a:t>Height</a:t>
                      </a:r>
                      <a:r>
                        <a:rPr lang="en-IE" sz="1600" b="1" baseline="0" dirty="0" smtClean="0"/>
                        <a:t> </a:t>
                      </a:r>
                      <a:r>
                        <a:rPr lang="en-IE" sz="1600" b="1" dirty="0" smtClean="0"/>
                        <a:t>(x cm)</a:t>
                      </a:r>
                      <a:endParaRPr lang="en-IE" sz="16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130 -</a:t>
                      </a:r>
                      <a:r>
                        <a:rPr lang="en-IE" b="1" baseline="0" dirty="0" smtClean="0"/>
                        <a:t> 140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140 – 150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150 – 160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160 – 170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170 – 180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IE" sz="1600" b="1" dirty="0" smtClean="0"/>
                        <a:t>Frequency</a:t>
                      </a:r>
                      <a:endParaRPr lang="en-IE" sz="16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7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8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6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096887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9925" y="695325"/>
            <a:ext cx="2724150" cy="546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6166167" y="1582442"/>
            <a:ext cx="2592953" cy="738664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We want the calculator 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 </a:t>
            </a:r>
            <a:r>
              <a:rPr lang="en-IE" sz="2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STATS</a:t>
            </a:r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mode</a:t>
            </a:r>
            <a:endParaRPr lang="en-IE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897422" y="5141077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8" name="Bevel 7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1" name="Bevel 10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  <p:sp>
        <p:nvSpPr>
          <p:cNvPr id="13" name="TextBox 12"/>
          <p:cNvSpPr txBox="1"/>
          <p:nvPr/>
        </p:nvSpPr>
        <p:spPr>
          <a:xfrm>
            <a:off x="-492389" y="6220274"/>
            <a:ext cx="8963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Finding the mean from a frequency table</a:t>
            </a:r>
            <a:endParaRPr lang="en-IE" sz="28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91141900"/>
              </p:ext>
            </p:extLst>
          </p:nvPr>
        </p:nvGraphicFramePr>
        <p:xfrm>
          <a:off x="337370" y="189744"/>
          <a:ext cx="8496000" cy="86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6000"/>
                <a:gridCol w="1332000"/>
                <a:gridCol w="1332000"/>
                <a:gridCol w="1332000"/>
                <a:gridCol w="1332000"/>
                <a:gridCol w="1332000"/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IE" sz="1600" b="1" dirty="0" smtClean="0"/>
                        <a:t>Height</a:t>
                      </a:r>
                      <a:r>
                        <a:rPr lang="en-IE" sz="1600" b="1" baseline="0" dirty="0" smtClean="0"/>
                        <a:t> </a:t>
                      </a:r>
                      <a:r>
                        <a:rPr lang="en-IE" sz="1600" b="1" dirty="0" smtClean="0"/>
                        <a:t>(x cm)</a:t>
                      </a:r>
                      <a:endParaRPr lang="en-IE" sz="16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130 -</a:t>
                      </a:r>
                      <a:r>
                        <a:rPr lang="en-IE" b="1" baseline="0" dirty="0" smtClean="0"/>
                        <a:t> 140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140 – 150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150 – 160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160 – 170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170 – 180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IE" sz="1600" b="1" dirty="0" smtClean="0"/>
                        <a:t>Frequency</a:t>
                      </a:r>
                      <a:endParaRPr lang="en-IE" sz="16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7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8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6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117953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52219" y="1582442"/>
            <a:ext cx="2620846" cy="369332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We only have 1 variable</a:t>
            </a:r>
            <a:endParaRPr lang="en-IE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8975" y="709613"/>
            <a:ext cx="2686050" cy="543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440222" y="5113610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8" name="Bevel 7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0" name="Bevel 9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  <p:sp>
        <p:nvSpPr>
          <p:cNvPr id="12" name="TextBox 11"/>
          <p:cNvSpPr txBox="1"/>
          <p:nvPr/>
        </p:nvSpPr>
        <p:spPr>
          <a:xfrm>
            <a:off x="-492389" y="6220274"/>
            <a:ext cx="8963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Finding the mean from a frequency table</a:t>
            </a:r>
            <a:endParaRPr lang="en-IE" sz="28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91141900"/>
              </p:ext>
            </p:extLst>
          </p:nvPr>
        </p:nvGraphicFramePr>
        <p:xfrm>
          <a:off x="337370" y="189744"/>
          <a:ext cx="8496000" cy="86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6000"/>
                <a:gridCol w="1332000"/>
                <a:gridCol w="1332000"/>
                <a:gridCol w="1332000"/>
                <a:gridCol w="1332000"/>
                <a:gridCol w="1332000"/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IE" sz="1600" b="1" dirty="0" smtClean="0"/>
                        <a:t>Height</a:t>
                      </a:r>
                      <a:r>
                        <a:rPr lang="en-IE" sz="1600" b="1" baseline="0" dirty="0" smtClean="0"/>
                        <a:t> </a:t>
                      </a:r>
                      <a:r>
                        <a:rPr lang="en-IE" sz="1600" b="1" dirty="0" smtClean="0"/>
                        <a:t>(x cm)</a:t>
                      </a:r>
                      <a:endParaRPr lang="en-IE" sz="16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130 -</a:t>
                      </a:r>
                      <a:r>
                        <a:rPr lang="en-IE" b="1" baseline="0" dirty="0" smtClean="0"/>
                        <a:t> 140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140 – 150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150 – 160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160 – 170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170 – 180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IE" sz="1600" b="1" dirty="0" smtClean="0"/>
                        <a:t>Frequency</a:t>
                      </a:r>
                      <a:endParaRPr lang="en-IE" sz="16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7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8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6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269347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000"/>
    </mc:Choice>
    <mc:Fallback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5637" y="614363"/>
            <a:ext cx="2752725" cy="553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440222" y="5113610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8" name="Bevel 7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0" name="Bevel 9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  <p:sp>
        <p:nvSpPr>
          <p:cNvPr id="12" name="TextBox 11"/>
          <p:cNvSpPr txBox="1"/>
          <p:nvPr/>
        </p:nvSpPr>
        <p:spPr>
          <a:xfrm>
            <a:off x="-492389" y="6220274"/>
            <a:ext cx="8963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Finding the mean from a frequency table</a:t>
            </a:r>
            <a:endParaRPr lang="en-IE" sz="28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56346904"/>
              </p:ext>
            </p:extLst>
          </p:nvPr>
        </p:nvGraphicFramePr>
        <p:xfrm>
          <a:off x="337370" y="339872"/>
          <a:ext cx="8496000" cy="731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6000"/>
                <a:gridCol w="1332000"/>
                <a:gridCol w="1332000"/>
                <a:gridCol w="1332000"/>
                <a:gridCol w="1332000"/>
                <a:gridCol w="1332000"/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IE" sz="1600" b="1" dirty="0" smtClean="0"/>
                        <a:t>Height</a:t>
                      </a:r>
                      <a:r>
                        <a:rPr lang="en-IE" sz="1600" b="1" baseline="0" dirty="0" smtClean="0"/>
                        <a:t> </a:t>
                      </a:r>
                      <a:r>
                        <a:rPr lang="en-IE" sz="1600" b="1" dirty="0" smtClean="0"/>
                        <a:t>(x cm)</a:t>
                      </a:r>
                      <a:endParaRPr lang="en-IE" sz="16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130 -</a:t>
                      </a:r>
                      <a:r>
                        <a:rPr lang="en-IE" b="1" baseline="0" dirty="0" smtClean="0"/>
                        <a:t> 140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140 – 150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150 – 160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160 – 170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170 – 180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IE" sz="1600" b="1" dirty="0" smtClean="0"/>
                        <a:t>Frequency</a:t>
                      </a:r>
                      <a:endParaRPr lang="en-IE" sz="16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7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8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6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502544" y="68240"/>
            <a:ext cx="59650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135              145             155             165             175</a:t>
            </a:r>
            <a:endParaRPr lang="en-IE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57322" y="1582442"/>
            <a:ext cx="2410660" cy="2254463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We need to put in the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mid interval values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of the first row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Pressing</a:t>
            </a:r>
          </a:p>
          <a:p>
            <a:pPr lvl="0" algn="ctr"/>
            <a:endParaRPr lang="en-IE" sz="1050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algn="ctr"/>
            <a:r>
              <a:rPr lang="en-IE" sz="28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=</a:t>
            </a:r>
          </a:p>
          <a:p>
            <a:pPr lvl="0" algn="ctr"/>
            <a:endParaRPr lang="en-IE" sz="1050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After each one</a:t>
            </a:r>
          </a:p>
        </p:txBody>
      </p:sp>
    </p:spTree>
    <p:extLst>
      <p:ext uri="{BB962C8B-B14F-4D97-AF65-F5344CB8AC3E}">
        <p14:creationId xmlns:p14="http://schemas.microsoft.com/office/powerpoint/2010/main" xmlns="" val="2414015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9000"/>
    </mc:Choice>
    <mc:Fallback>
      <p:transition spd="slow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9925" y="657225"/>
            <a:ext cx="2724150" cy="554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249972" y="5524301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4" name="Rounded Rectangle 3"/>
          <p:cNvSpPr/>
          <p:nvPr/>
        </p:nvSpPr>
        <p:spPr>
          <a:xfrm>
            <a:off x="6180083" y="1261242"/>
            <a:ext cx="2459092" cy="216775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To keep generating a random 3 digit number between </a:t>
            </a:r>
            <a:endParaRPr lang="en-IE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IE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[0,1]</a:t>
            </a:r>
          </a:p>
          <a:p>
            <a:pPr algn="ctr"/>
            <a:r>
              <a:rPr lang="en-IE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we repeatedly press</a:t>
            </a:r>
          </a:p>
          <a:p>
            <a:pPr algn="ctr"/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IE" sz="28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=</a:t>
            </a:r>
            <a:endParaRPr lang="en-IE" sz="28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4325" y="247650"/>
            <a:ext cx="8324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Random Sampling using Ran#</a:t>
            </a:r>
            <a:endParaRPr lang="en-IE" sz="32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Bevel 7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9" name="Bevel 8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118687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2000"/>
    </mc:Choice>
    <mc:Fallback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5638" y="657225"/>
            <a:ext cx="2752725" cy="554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284575" y="1582442"/>
            <a:ext cx="2356158" cy="2231380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We need to enter the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mid interval values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of the first row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Pressing</a:t>
            </a:r>
          </a:p>
          <a:p>
            <a:pPr lvl="0" algn="ctr"/>
            <a:endParaRPr lang="en-IE" sz="1050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algn="ctr"/>
            <a:r>
              <a:rPr lang="en-IE" sz="28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=</a:t>
            </a:r>
          </a:p>
          <a:p>
            <a:pPr lvl="0" algn="ctr"/>
            <a:endParaRPr lang="en-IE" sz="1050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After each one</a:t>
            </a:r>
          </a:p>
        </p:txBody>
      </p:sp>
      <p:sp>
        <p:nvSpPr>
          <p:cNvPr id="8" name="Bevel 7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0" name="Bevel 9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  <p:sp>
        <p:nvSpPr>
          <p:cNvPr id="12" name="TextBox 11"/>
          <p:cNvSpPr txBox="1"/>
          <p:nvPr/>
        </p:nvSpPr>
        <p:spPr>
          <a:xfrm>
            <a:off x="-492389" y="6220274"/>
            <a:ext cx="8963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Finding the mean from a frequency table</a:t>
            </a:r>
            <a:endParaRPr lang="en-IE" sz="28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03988319"/>
              </p:ext>
            </p:extLst>
          </p:nvPr>
        </p:nvGraphicFramePr>
        <p:xfrm>
          <a:off x="337370" y="339872"/>
          <a:ext cx="8496000" cy="731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6000"/>
                <a:gridCol w="1332000"/>
                <a:gridCol w="1332000"/>
                <a:gridCol w="1332000"/>
                <a:gridCol w="1332000"/>
                <a:gridCol w="1332000"/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IE" sz="1600" b="1" dirty="0" smtClean="0"/>
                        <a:t>Height</a:t>
                      </a:r>
                      <a:r>
                        <a:rPr lang="en-IE" sz="1600" b="1" baseline="0" dirty="0" smtClean="0"/>
                        <a:t> </a:t>
                      </a:r>
                      <a:r>
                        <a:rPr lang="en-IE" sz="1600" b="1" dirty="0" smtClean="0"/>
                        <a:t>(x cm)</a:t>
                      </a:r>
                      <a:endParaRPr lang="en-IE" sz="16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130 -</a:t>
                      </a:r>
                      <a:r>
                        <a:rPr lang="en-IE" b="1" baseline="0" dirty="0" smtClean="0"/>
                        <a:t> 140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140 – 150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150 – 160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160 – 170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170 – 180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IE" sz="1600" b="1" dirty="0" smtClean="0"/>
                        <a:t>Frequency</a:t>
                      </a:r>
                      <a:endParaRPr lang="en-IE" sz="16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7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8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6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502544" y="68240"/>
            <a:ext cx="59650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135              145             155             165             175</a:t>
            </a:r>
            <a:endParaRPr lang="en-IE" b="1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355706" y="5140993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4097670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86113" y="647700"/>
            <a:ext cx="2771775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Bevel 7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0" name="Bevel 9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  <p:sp>
        <p:nvSpPr>
          <p:cNvPr id="12" name="TextBox 11"/>
          <p:cNvSpPr txBox="1"/>
          <p:nvPr/>
        </p:nvSpPr>
        <p:spPr>
          <a:xfrm>
            <a:off x="-492389" y="6220274"/>
            <a:ext cx="8963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Finding the mean from a frequency table</a:t>
            </a:r>
            <a:endParaRPr lang="en-IE" sz="28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18306275"/>
              </p:ext>
            </p:extLst>
          </p:nvPr>
        </p:nvGraphicFramePr>
        <p:xfrm>
          <a:off x="337370" y="339872"/>
          <a:ext cx="8496000" cy="731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6000"/>
                <a:gridCol w="1332000"/>
                <a:gridCol w="1332000"/>
                <a:gridCol w="1332000"/>
                <a:gridCol w="1332000"/>
                <a:gridCol w="1332000"/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IE" sz="1600" b="1" dirty="0" smtClean="0"/>
                        <a:t>Height</a:t>
                      </a:r>
                      <a:r>
                        <a:rPr lang="en-IE" sz="1600" b="1" baseline="0" dirty="0" smtClean="0"/>
                        <a:t> </a:t>
                      </a:r>
                      <a:r>
                        <a:rPr lang="en-IE" sz="1600" b="1" dirty="0" smtClean="0"/>
                        <a:t>(x cm)</a:t>
                      </a:r>
                      <a:endParaRPr lang="en-IE" sz="16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130 -</a:t>
                      </a:r>
                      <a:r>
                        <a:rPr lang="en-IE" b="1" baseline="0" dirty="0" smtClean="0"/>
                        <a:t> 140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140 – 150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150 – 160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160 – 170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170 – 180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IE" sz="1600" b="1" dirty="0" smtClean="0"/>
                        <a:t>Frequency</a:t>
                      </a:r>
                      <a:endParaRPr lang="en-IE" sz="16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7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8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6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502544" y="68240"/>
            <a:ext cx="59650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135              145             155             165             175</a:t>
            </a:r>
            <a:endParaRPr lang="en-IE" b="1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900105" y="4763726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1" name="Rectangle 10"/>
          <p:cNvSpPr/>
          <p:nvPr/>
        </p:nvSpPr>
        <p:spPr>
          <a:xfrm>
            <a:off x="6284572" y="1582442"/>
            <a:ext cx="2356159" cy="2231380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We need to enter the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mid interval values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of the first row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Pressing</a:t>
            </a:r>
          </a:p>
          <a:p>
            <a:pPr lvl="0" algn="ctr"/>
            <a:endParaRPr lang="en-IE" sz="1050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algn="ctr"/>
            <a:r>
              <a:rPr lang="en-IE" sz="28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=</a:t>
            </a:r>
          </a:p>
          <a:p>
            <a:pPr lvl="0" algn="ctr"/>
            <a:endParaRPr lang="en-IE" sz="1050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After each one</a:t>
            </a:r>
          </a:p>
        </p:txBody>
      </p:sp>
    </p:spTree>
    <p:extLst>
      <p:ext uri="{BB962C8B-B14F-4D97-AF65-F5344CB8AC3E}">
        <p14:creationId xmlns:p14="http://schemas.microsoft.com/office/powerpoint/2010/main" xmlns="" val="2104043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81350" y="642938"/>
            <a:ext cx="2781300" cy="557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Bevel 7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0" name="Bevel 9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  <p:sp>
        <p:nvSpPr>
          <p:cNvPr id="12" name="TextBox 11"/>
          <p:cNvSpPr txBox="1"/>
          <p:nvPr/>
        </p:nvSpPr>
        <p:spPr>
          <a:xfrm>
            <a:off x="-492389" y="6220274"/>
            <a:ext cx="8963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Finding the mean from a frequency table</a:t>
            </a:r>
            <a:endParaRPr lang="en-IE" sz="28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18306275"/>
              </p:ext>
            </p:extLst>
          </p:nvPr>
        </p:nvGraphicFramePr>
        <p:xfrm>
          <a:off x="337370" y="339872"/>
          <a:ext cx="8496000" cy="731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6000"/>
                <a:gridCol w="1332000"/>
                <a:gridCol w="1332000"/>
                <a:gridCol w="1332000"/>
                <a:gridCol w="1332000"/>
                <a:gridCol w="1332000"/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IE" sz="1600" b="1" dirty="0" smtClean="0"/>
                        <a:t>Height</a:t>
                      </a:r>
                      <a:r>
                        <a:rPr lang="en-IE" sz="1600" b="1" baseline="0" dirty="0" smtClean="0"/>
                        <a:t> </a:t>
                      </a:r>
                      <a:r>
                        <a:rPr lang="en-IE" sz="1600" b="1" dirty="0" smtClean="0"/>
                        <a:t>(x cm)</a:t>
                      </a:r>
                      <a:endParaRPr lang="en-IE" sz="16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130 -</a:t>
                      </a:r>
                      <a:r>
                        <a:rPr lang="en-IE" b="1" baseline="0" dirty="0" smtClean="0"/>
                        <a:t> 140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140 – 150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150 – 160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160 – 170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170 – 180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IE" sz="1600" b="1" dirty="0" smtClean="0"/>
                        <a:t>Frequency</a:t>
                      </a:r>
                      <a:endParaRPr lang="en-IE" sz="16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7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8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6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502544" y="68240"/>
            <a:ext cx="59650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135              145             155             165             175</a:t>
            </a:r>
            <a:endParaRPr lang="en-IE" b="1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268797" y="5542572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1" name="Rectangle 10"/>
          <p:cNvSpPr/>
          <p:nvPr/>
        </p:nvSpPr>
        <p:spPr>
          <a:xfrm>
            <a:off x="6284573" y="1582442"/>
            <a:ext cx="2356158" cy="2231380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We need to enter the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mid interval values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of the first row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Pressing</a:t>
            </a:r>
          </a:p>
          <a:p>
            <a:pPr lvl="0" algn="ctr"/>
            <a:endParaRPr lang="en-IE" sz="1050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algn="ctr"/>
            <a:r>
              <a:rPr lang="en-IE" sz="28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=</a:t>
            </a:r>
          </a:p>
          <a:p>
            <a:pPr lvl="0" algn="ctr"/>
            <a:endParaRPr lang="en-IE" sz="1050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After each one</a:t>
            </a:r>
          </a:p>
        </p:txBody>
      </p:sp>
    </p:spTree>
    <p:extLst>
      <p:ext uri="{BB962C8B-B14F-4D97-AF65-F5344CB8AC3E}">
        <p14:creationId xmlns:p14="http://schemas.microsoft.com/office/powerpoint/2010/main" xmlns="" val="2104043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0400" y="666750"/>
            <a:ext cx="2743200" cy="552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Bevel 7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0" name="Bevel 9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  <p:sp>
        <p:nvSpPr>
          <p:cNvPr id="12" name="TextBox 11"/>
          <p:cNvSpPr txBox="1"/>
          <p:nvPr/>
        </p:nvSpPr>
        <p:spPr>
          <a:xfrm>
            <a:off x="-492389" y="6220274"/>
            <a:ext cx="8963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Finding the mean from a frequency table</a:t>
            </a:r>
            <a:endParaRPr lang="en-IE" sz="28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18306275"/>
              </p:ext>
            </p:extLst>
          </p:nvPr>
        </p:nvGraphicFramePr>
        <p:xfrm>
          <a:off x="337370" y="339872"/>
          <a:ext cx="8496000" cy="731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6000"/>
                <a:gridCol w="1332000"/>
                <a:gridCol w="1332000"/>
                <a:gridCol w="1332000"/>
                <a:gridCol w="1332000"/>
                <a:gridCol w="1332000"/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IE" sz="1600" b="1" dirty="0" smtClean="0"/>
                        <a:t>Height</a:t>
                      </a:r>
                      <a:r>
                        <a:rPr lang="en-IE" sz="1600" b="1" baseline="0" dirty="0" smtClean="0"/>
                        <a:t> </a:t>
                      </a:r>
                      <a:r>
                        <a:rPr lang="en-IE" sz="1600" b="1" dirty="0" smtClean="0"/>
                        <a:t>(x cm)</a:t>
                      </a:r>
                      <a:endParaRPr lang="en-IE" sz="16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130 -</a:t>
                      </a:r>
                      <a:r>
                        <a:rPr lang="en-IE" b="1" baseline="0" dirty="0" smtClean="0"/>
                        <a:t> 140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140 – 150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150 – 160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160 – 170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170 – 180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IE" sz="1600" b="1" dirty="0" smtClean="0"/>
                        <a:t>Frequency</a:t>
                      </a:r>
                      <a:endParaRPr lang="en-IE" sz="16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7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8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6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502544" y="68240"/>
            <a:ext cx="59650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135              145             155             165             175</a:t>
            </a:r>
            <a:endParaRPr lang="en-IE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80881" y="1582442"/>
            <a:ext cx="2163541" cy="2231380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We need enter the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mid interval values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of the first row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Pressing</a:t>
            </a:r>
          </a:p>
          <a:p>
            <a:pPr lvl="0" algn="ctr"/>
            <a:endParaRPr lang="en-IE" sz="1050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algn="ctr"/>
            <a:r>
              <a:rPr lang="en-IE" sz="28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=</a:t>
            </a:r>
          </a:p>
          <a:p>
            <a:pPr lvl="0" algn="ctr"/>
            <a:endParaRPr lang="en-IE" sz="1050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After each one</a:t>
            </a:r>
          </a:p>
        </p:txBody>
      </p:sp>
    </p:spTree>
    <p:extLst>
      <p:ext uri="{BB962C8B-B14F-4D97-AF65-F5344CB8AC3E}">
        <p14:creationId xmlns:p14="http://schemas.microsoft.com/office/powerpoint/2010/main" xmlns="" val="2104043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5638" y="657225"/>
            <a:ext cx="2752725" cy="554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Bevel 7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0" name="Bevel 9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  <p:sp>
        <p:nvSpPr>
          <p:cNvPr id="12" name="TextBox 11"/>
          <p:cNvSpPr txBox="1"/>
          <p:nvPr/>
        </p:nvSpPr>
        <p:spPr>
          <a:xfrm>
            <a:off x="-492389" y="6220274"/>
            <a:ext cx="8963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Finding the mean from a frequency table</a:t>
            </a:r>
            <a:endParaRPr lang="en-IE" sz="28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18306275"/>
              </p:ext>
            </p:extLst>
          </p:nvPr>
        </p:nvGraphicFramePr>
        <p:xfrm>
          <a:off x="337370" y="339872"/>
          <a:ext cx="8496000" cy="731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6000"/>
                <a:gridCol w="1332000"/>
                <a:gridCol w="1332000"/>
                <a:gridCol w="1332000"/>
                <a:gridCol w="1332000"/>
                <a:gridCol w="1332000"/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IE" sz="1600" b="1" dirty="0" smtClean="0"/>
                        <a:t>Height</a:t>
                      </a:r>
                      <a:r>
                        <a:rPr lang="en-IE" sz="1600" b="1" baseline="0" dirty="0" smtClean="0"/>
                        <a:t> </a:t>
                      </a:r>
                      <a:r>
                        <a:rPr lang="en-IE" sz="1600" b="1" dirty="0" smtClean="0"/>
                        <a:t>(x cm)</a:t>
                      </a:r>
                      <a:endParaRPr lang="en-IE" sz="16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130 -</a:t>
                      </a:r>
                      <a:r>
                        <a:rPr lang="en-IE" b="1" baseline="0" dirty="0" smtClean="0"/>
                        <a:t> 140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140 – 150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150 – 160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160 – 170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170 – 180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IE" sz="1600" b="1" dirty="0" smtClean="0"/>
                        <a:t>Frequency</a:t>
                      </a:r>
                      <a:endParaRPr lang="en-IE" sz="16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7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8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6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502544" y="68240"/>
            <a:ext cx="59650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135              145             155             165             175</a:t>
            </a:r>
            <a:endParaRPr lang="en-IE" b="1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355706" y="3065379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1" name="Rectangle 10"/>
          <p:cNvSpPr/>
          <p:nvPr/>
        </p:nvSpPr>
        <p:spPr>
          <a:xfrm>
            <a:off x="6196926" y="1582442"/>
            <a:ext cx="2531462" cy="2308324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Use the cursor 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keys to enter 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data from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the second row</a:t>
            </a:r>
          </a:p>
          <a:p>
            <a:pPr lvl="0" algn="ctr"/>
            <a:endParaRPr lang="en-IE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down arrow takes 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you to the top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of the column</a:t>
            </a:r>
            <a:endParaRPr lang="en-IE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4043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6000"/>
    </mc:Choice>
    <mc:Fallback>
      <p:transition spd="slow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0875" y="661988"/>
            <a:ext cx="2762250" cy="553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Bevel 7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0" name="Bevel 9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  <p:sp>
        <p:nvSpPr>
          <p:cNvPr id="12" name="TextBox 11"/>
          <p:cNvSpPr txBox="1"/>
          <p:nvPr/>
        </p:nvSpPr>
        <p:spPr>
          <a:xfrm>
            <a:off x="-492389" y="6220274"/>
            <a:ext cx="8963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Finding the mean from a frequency table</a:t>
            </a:r>
            <a:endParaRPr lang="en-IE" sz="28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18306275"/>
              </p:ext>
            </p:extLst>
          </p:nvPr>
        </p:nvGraphicFramePr>
        <p:xfrm>
          <a:off x="337370" y="339872"/>
          <a:ext cx="8496000" cy="731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6000"/>
                <a:gridCol w="1332000"/>
                <a:gridCol w="1332000"/>
                <a:gridCol w="1332000"/>
                <a:gridCol w="1332000"/>
                <a:gridCol w="1332000"/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IE" sz="1600" b="1" dirty="0" smtClean="0"/>
                        <a:t>Height</a:t>
                      </a:r>
                      <a:r>
                        <a:rPr lang="en-IE" sz="1600" b="1" baseline="0" dirty="0" smtClean="0"/>
                        <a:t> </a:t>
                      </a:r>
                      <a:r>
                        <a:rPr lang="en-IE" sz="1600" b="1" dirty="0" smtClean="0"/>
                        <a:t>(x cm)</a:t>
                      </a:r>
                      <a:endParaRPr lang="en-IE" sz="16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130 -</a:t>
                      </a:r>
                      <a:r>
                        <a:rPr lang="en-IE" b="1" baseline="0" dirty="0" smtClean="0"/>
                        <a:t> 140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140 – 150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150 – 160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160 – 170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170 – 180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IE" sz="1600" b="1" dirty="0" smtClean="0"/>
                        <a:t>Frequency</a:t>
                      </a:r>
                      <a:endParaRPr lang="en-IE" sz="16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7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8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6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502544" y="68240"/>
            <a:ext cx="59650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135              145             155             165             175</a:t>
            </a:r>
            <a:endParaRPr lang="en-IE" b="1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572000" y="2822969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1" name="Rectangle 10"/>
          <p:cNvSpPr/>
          <p:nvPr/>
        </p:nvSpPr>
        <p:spPr>
          <a:xfrm>
            <a:off x="6238603" y="1582442"/>
            <a:ext cx="2448107" cy="2308324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Use the cursor 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keys to enter 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data from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the second row</a:t>
            </a:r>
          </a:p>
          <a:p>
            <a:pPr lvl="0" algn="ctr"/>
            <a:endParaRPr lang="en-IE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right arrow takes 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you to the top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of the next column</a:t>
            </a:r>
            <a:endParaRPr lang="en-IE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4043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000"/>
    </mc:Choice>
    <mc:Fallback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0875" y="652463"/>
            <a:ext cx="2762250" cy="555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Bevel 7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0" name="Bevel 9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  <p:sp>
        <p:nvSpPr>
          <p:cNvPr id="12" name="TextBox 11"/>
          <p:cNvSpPr txBox="1"/>
          <p:nvPr/>
        </p:nvSpPr>
        <p:spPr>
          <a:xfrm>
            <a:off x="-492389" y="6220274"/>
            <a:ext cx="8963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Finding the mean from a frequency table</a:t>
            </a:r>
            <a:endParaRPr lang="en-IE" sz="28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18306275"/>
              </p:ext>
            </p:extLst>
          </p:nvPr>
        </p:nvGraphicFramePr>
        <p:xfrm>
          <a:off x="337370" y="339872"/>
          <a:ext cx="8496000" cy="731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6000"/>
                <a:gridCol w="1332000"/>
                <a:gridCol w="1332000"/>
                <a:gridCol w="1332000"/>
                <a:gridCol w="1332000"/>
                <a:gridCol w="1332000"/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IE" sz="1600" b="1" dirty="0" smtClean="0"/>
                        <a:t>Height</a:t>
                      </a:r>
                      <a:r>
                        <a:rPr lang="en-IE" sz="1600" b="1" baseline="0" dirty="0" smtClean="0"/>
                        <a:t> </a:t>
                      </a:r>
                      <a:r>
                        <a:rPr lang="en-IE" sz="1600" b="1" dirty="0" smtClean="0"/>
                        <a:t>(x cm)</a:t>
                      </a:r>
                      <a:endParaRPr lang="en-IE" sz="16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130 -</a:t>
                      </a:r>
                      <a:r>
                        <a:rPr lang="en-IE" b="1" baseline="0" dirty="0" smtClean="0"/>
                        <a:t> 140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140 – 150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150 – 160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160 – 170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170 – 180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IE" sz="1600" b="1" dirty="0" smtClean="0"/>
                        <a:t>Frequency</a:t>
                      </a:r>
                      <a:endParaRPr lang="en-IE" sz="16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7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8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6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502544" y="68240"/>
            <a:ext cx="59650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135              145             155             165             175</a:t>
            </a:r>
            <a:endParaRPr lang="en-IE" b="1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913753" y="4790933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4" name="Rectangle 13"/>
          <p:cNvSpPr/>
          <p:nvPr/>
        </p:nvSpPr>
        <p:spPr>
          <a:xfrm>
            <a:off x="6284574" y="1582442"/>
            <a:ext cx="2356158" cy="1954381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We need to enter the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Frequencies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Pressing</a:t>
            </a:r>
          </a:p>
          <a:p>
            <a:pPr lvl="0" algn="ctr"/>
            <a:endParaRPr lang="en-IE" sz="1050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algn="ctr"/>
            <a:r>
              <a:rPr lang="en-IE" sz="28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=</a:t>
            </a:r>
          </a:p>
          <a:p>
            <a:pPr lvl="0" algn="ctr"/>
            <a:endParaRPr lang="en-IE" sz="1050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After each one</a:t>
            </a:r>
          </a:p>
        </p:txBody>
      </p:sp>
    </p:spTree>
    <p:extLst>
      <p:ext uri="{BB962C8B-B14F-4D97-AF65-F5344CB8AC3E}">
        <p14:creationId xmlns:p14="http://schemas.microsoft.com/office/powerpoint/2010/main" xmlns="" val="2104043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5163" y="657225"/>
            <a:ext cx="2733675" cy="554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Bevel 7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0" name="Bevel 9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  <p:sp>
        <p:nvSpPr>
          <p:cNvPr id="12" name="TextBox 11"/>
          <p:cNvSpPr txBox="1"/>
          <p:nvPr/>
        </p:nvSpPr>
        <p:spPr>
          <a:xfrm>
            <a:off x="-492389" y="6220274"/>
            <a:ext cx="8963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Finding the mean from a frequency table</a:t>
            </a:r>
            <a:endParaRPr lang="en-IE" sz="28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24483378"/>
              </p:ext>
            </p:extLst>
          </p:nvPr>
        </p:nvGraphicFramePr>
        <p:xfrm>
          <a:off x="337370" y="339872"/>
          <a:ext cx="8496000" cy="731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6000"/>
                <a:gridCol w="1332000"/>
                <a:gridCol w="1332000"/>
                <a:gridCol w="1332000"/>
                <a:gridCol w="1332000"/>
                <a:gridCol w="1332000"/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IE" sz="1600" b="1" dirty="0" smtClean="0"/>
                        <a:t>Height</a:t>
                      </a:r>
                      <a:r>
                        <a:rPr lang="en-IE" sz="1600" b="1" baseline="0" dirty="0" smtClean="0"/>
                        <a:t> </a:t>
                      </a:r>
                      <a:r>
                        <a:rPr lang="en-IE" sz="1600" b="1" dirty="0" smtClean="0"/>
                        <a:t>(x cm)</a:t>
                      </a:r>
                      <a:endParaRPr lang="en-IE" sz="16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130 -</a:t>
                      </a:r>
                      <a:r>
                        <a:rPr lang="en-IE" b="1" baseline="0" dirty="0" smtClean="0"/>
                        <a:t> 140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140 – 150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150 – 160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160 – 170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170 – 180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IE" sz="1600" b="1" dirty="0" smtClean="0"/>
                        <a:t>Frequency</a:t>
                      </a:r>
                      <a:endParaRPr lang="en-IE" sz="16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7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8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6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502544" y="68240"/>
            <a:ext cx="59650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135              145             155             165             175</a:t>
            </a:r>
            <a:endParaRPr lang="en-IE" b="1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268797" y="5519665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1" name="Rectangle 10"/>
          <p:cNvSpPr/>
          <p:nvPr/>
        </p:nvSpPr>
        <p:spPr>
          <a:xfrm>
            <a:off x="6284574" y="1582442"/>
            <a:ext cx="2356158" cy="1954381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We need to enter the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Frequencies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Pressing</a:t>
            </a:r>
          </a:p>
          <a:p>
            <a:pPr lvl="0" algn="ctr"/>
            <a:endParaRPr lang="en-IE" sz="1050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algn="ctr"/>
            <a:r>
              <a:rPr lang="en-IE" sz="28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=</a:t>
            </a:r>
          </a:p>
          <a:p>
            <a:pPr lvl="0" algn="ctr"/>
            <a:endParaRPr lang="en-IE" sz="1050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After each one</a:t>
            </a:r>
          </a:p>
        </p:txBody>
      </p:sp>
    </p:spTree>
    <p:extLst>
      <p:ext uri="{BB962C8B-B14F-4D97-AF65-F5344CB8AC3E}">
        <p14:creationId xmlns:p14="http://schemas.microsoft.com/office/powerpoint/2010/main" xmlns="" val="898659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86113" y="652463"/>
            <a:ext cx="2771775" cy="555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Bevel 7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0" name="Bevel 9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  <p:sp>
        <p:nvSpPr>
          <p:cNvPr id="12" name="TextBox 11"/>
          <p:cNvSpPr txBox="1"/>
          <p:nvPr/>
        </p:nvSpPr>
        <p:spPr>
          <a:xfrm>
            <a:off x="-492389" y="6220274"/>
            <a:ext cx="8963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Finding the mean from a frequency table</a:t>
            </a:r>
            <a:endParaRPr lang="en-IE" sz="28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24483378"/>
              </p:ext>
            </p:extLst>
          </p:nvPr>
        </p:nvGraphicFramePr>
        <p:xfrm>
          <a:off x="337370" y="339872"/>
          <a:ext cx="8496000" cy="731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6000"/>
                <a:gridCol w="1332000"/>
                <a:gridCol w="1332000"/>
                <a:gridCol w="1332000"/>
                <a:gridCol w="1332000"/>
                <a:gridCol w="1332000"/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IE" sz="1600" b="1" dirty="0" smtClean="0"/>
                        <a:t>Height</a:t>
                      </a:r>
                      <a:r>
                        <a:rPr lang="en-IE" sz="1600" b="1" baseline="0" dirty="0" smtClean="0"/>
                        <a:t> </a:t>
                      </a:r>
                      <a:r>
                        <a:rPr lang="en-IE" sz="1600" b="1" dirty="0" smtClean="0"/>
                        <a:t>(x cm)</a:t>
                      </a:r>
                      <a:endParaRPr lang="en-IE" sz="16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130 -</a:t>
                      </a:r>
                      <a:r>
                        <a:rPr lang="en-IE" b="1" baseline="0" dirty="0" smtClean="0"/>
                        <a:t> 140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140 – 150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150 – 160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160 – 170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170 – 180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IE" sz="1600" b="1" dirty="0" smtClean="0"/>
                        <a:t>Frequency</a:t>
                      </a:r>
                      <a:endParaRPr lang="en-IE" sz="16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7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8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6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502544" y="68240"/>
            <a:ext cx="59650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135              145             155             165             175</a:t>
            </a:r>
            <a:endParaRPr lang="en-IE" b="1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440222" y="4390279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1" name="Rectangle 10"/>
          <p:cNvSpPr/>
          <p:nvPr/>
        </p:nvSpPr>
        <p:spPr>
          <a:xfrm>
            <a:off x="6284574" y="1582442"/>
            <a:ext cx="2356158" cy="1954381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We need to enter the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Frequencies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Pressing</a:t>
            </a:r>
          </a:p>
          <a:p>
            <a:pPr lvl="0" algn="ctr"/>
            <a:endParaRPr lang="en-IE" sz="1050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algn="ctr"/>
            <a:r>
              <a:rPr lang="en-IE" sz="28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=</a:t>
            </a:r>
          </a:p>
          <a:p>
            <a:pPr lvl="0" algn="ctr"/>
            <a:endParaRPr lang="en-IE" sz="1050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After each one</a:t>
            </a:r>
          </a:p>
        </p:txBody>
      </p:sp>
    </p:spTree>
    <p:extLst>
      <p:ext uri="{BB962C8B-B14F-4D97-AF65-F5344CB8AC3E}">
        <p14:creationId xmlns:p14="http://schemas.microsoft.com/office/powerpoint/2010/main" xmlns="" val="898659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0400" y="657225"/>
            <a:ext cx="2743200" cy="554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Bevel 7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0" name="Bevel 9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  <p:sp>
        <p:nvSpPr>
          <p:cNvPr id="12" name="TextBox 11"/>
          <p:cNvSpPr txBox="1"/>
          <p:nvPr/>
        </p:nvSpPr>
        <p:spPr>
          <a:xfrm>
            <a:off x="-492389" y="6220274"/>
            <a:ext cx="8963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Finding the mean from a frequency table</a:t>
            </a:r>
            <a:endParaRPr lang="en-IE" sz="28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24483378"/>
              </p:ext>
            </p:extLst>
          </p:nvPr>
        </p:nvGraphicFramePr>
        <p:xfrm>
          <a:off x="337370" y="339872"/>
          <a:ext cx="8496000" cy="731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6000"/>
                <a:gridCol w="1332000"/>
                <a:gridCol w="1332000"/>
                <a:gridCol w="1332000"/>
                <a:gridCol w="1332000"/>
                <a:gridCol w="1332000"/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IE" sz="1600" b="1" dirty="0" smtClean="0"/>
                        <a:t>Height</a:t>
                      </a:r>
                      <a:r>
                        <a:rPr lang="en-IE" sz="1600" b="1" baseline="0" dirty="0" smtClean="0"/>
                        <a:t> </a:t>
                      </a:r>
                      <a:r>
                        <a:rPr lang="en-IE" sz="1600" b="1" dirty="0" smtClean="0"/>
                        <a:t>(x cm)</a:t>
                      </a:r>
                      <a:endParaRPr lang="en-IE" sz="16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130 -</a:t>
                      </a:r>
                      <a:r>
                        <a:rPr lang="en-IE" b="1" baseline="0" dirty="0" smtClean="0"/>
                        <a:t> 140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140 – 150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150 – 160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160 – 170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170 – 180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IE" sz="1600" b="1" dirty="0" smtClean="0"/>
                        <a:t>Frequency</a:t>
                      </a:r>
                      <a:endParaRPr lang="en-IE" sz="16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7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8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6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502544" y="68240"/>
            <a:ext cx="59650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135              145             155             165             175</a:t>
            </a:r>
            <a:endParaRPr lang="en-IE" b="1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268797" y="4335687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1" name="Rectangle 10"/>
          <p:cNvSpPr/>
          <p:nvPr/>
        </p:nvSpPr>
        <p:spPr>
          <a:xfrm>
            <a:off x="6084167" y="1340768"/>
            <a:ext cx="2592289" cy="2492990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We have finished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inputting the data. </a:t>
            </a:r>
          </a:p>
          <a:p>
            <a:pPr lvl="0" algn="ctr"/>
            <a:endParaRPr lang="en-IE" dirty="0" smtClean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We now need to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analyse the STATS</a:t>
            </a:r>
          </a:p>
          <a:p>
            <a:pPr lvl="0" algn="ctr"/>
            <a:r>
              <a:rPr lang="en-IE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Press</a:t>
            </a:r>
          </a:p>
          <a:p>
            <a:pPr lvl="0" algn="ctr"/>
            <a:endParaRPr lang="en-IE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algn="ctr"/>
            <a:r>
              <a:rPr lang="en-IE" sz="28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AC</a:t>
            </a:r>
          </a:p>
        </p:txBody>
      </p:sp>
    </p:spTree>
    <p:extLst>
      <p:ext uri="{BB962C8B-B14F-4D97-AF65-F5344CB8AC3E}">
        <p14:creationId xmlns:p14="http://schemas.microsoft.com/office/powerpoint/2010/main" xmlns="" val="898659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0000"/>
    </mc:Choice>
    <mc:Fallback>
      <p:transition spd="slow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81350" y="647700"/>
            <a:ext cx="27813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249972" y="5524301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4" name="TextBox 3"/>
          <p:cNvSpPr txBox="1"/>
          <p:nvPr/>
        </p:nvSpPr>
        <p:spPr>
          <a:xfrm>
            <a:off x="314325" y="247650"/>
            <a:ext cx="8324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Random Sampling using Ran#</a:t>
            </a:r>
            <a:endParaRPr lang="en-IE" sz="32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Bevel 8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0" name="Bevel 9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1634273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"/>
    </mc:Choice>
    <mc:Fallback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evel 7">
            <a:hlinkClick r:id="" action="ppaction://hlinkshowjump?jump=firstslide">
              <a:snd r:embed="rId2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0" name="Bevel 9">
            <a:hlinkClick r:id="" action="ppaction://hlinkshowjump?jump=endshow">
              <a:snd r:embed="rId2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  <p:sp>
        <p:nvSpPr>
          <p:cNvPr id="12" name="TextBox 11"/>
          <p:cNvSpPr txBox="1"/>
          <p:nvPr/>
        </p:nvSpPr>
        <p:spPr>
          <a:xfrm>
            <a:off x="-492389" y="6220274"/>
            <a:ext cx="8963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Finding the mean from a frequency table</a:t>
            </a:r>
            <a:endParaRPr lang="en-IE" sz="28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02544" y="68240"/>
            <a:ext cx="59650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135              145             155             165             175</a:t>
            </a:r>
            <a:endParaRPr lang="en-IE" b="1" dirty="0">
              <a:solidFill>
                <a:srgbClr val="FF0000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4213" y="700088"/>
            <a:ext cx="2695575" cy="545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Down Arrow 13"/>
          <p:cNvSpPr/>
          <p:nvPr/>
        </p:nvSpPr>
        <p:spPr>
          <a:xfrm rot="2901930">
            <a:off x="5366947" y="1255300"/>
            <a:ext cx="286329" cy="4597235"/>
          </a:xfrm>
          <a:prstGeom prst="downArrow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5" name="Rectangle 14"/>
          <p:cNvSpPr/>
          <p:nvPr/>
        </p:nvSpPr>
        <p:spPr>
          <a:xfrm>
            <a:off x="5909275" y="1582442"/>
            <a:ext cx="3106748" cy="738664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We need to analyse 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</a:t>
            </a:r>
            <a:r>
              <a:rPr lang="en-IE" sz="2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STATS </a:t>
            </a:r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we have input</a:t>
            </a:r>
            <a:endParaRPr lang="en-IE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399647" y="2608669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80162761"/>
              </p:ext>
            </p:extLst>
          </p:nvPr>
        </p:nvGraphicFramePr>
        <p:xfrm>
          <a:off x="337370" y="339872"/>
          <a:ext cx="8496000" cy="731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6000"/>
                <a:gridCol w="1332000"/>
                <a:gridCol w="1332000"/>
                <a:gridCol w="1332000"/>
                <a:gridCol w="1332000"/>
                <a:gridCol w="1332000"/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IE" sz="1600" b="1" dirty="0" smtClean="0"/>
                        <a:t>Height</a:t>
                      </a:r>
                      <a:r>
                        <a:rPr lang="en-IE" sz="1600" b="1" baseline="0" dirty="0" smtClean="0"/>
                        <a:t> </a:t>
                      </a:r>
                      <a:r>
                        <a:rPr lang="en-IE" sz="1600" b="1" dirty="0" smtClean="0"/>
                        <a:t>(x cm)</a:t>
                      </a:r>
                      <a:endParaRPr lang="en-IE" sz="16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130 -</a:t>
                      </a:r>
                      <a:r>
                        <a:rPr lang="en-IE" b="1" baseline="0" dirty="0" smtClean="0"/>
                        <a:t> 140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140 – 150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150 – 160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160 – 170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170 – 180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IE" sz="1600" b="1" dirty="0" smtClean="0"/>
                        <a:t>Frequency</a:t>
                      </a:r>
                      <a:endParaRPr lang="en-IE" sz="16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7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8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6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898659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evel 7">
            <a:hlinkClick r:id="" action="ppaction://hlinkshowjump?jump=firstslide">
              <a:snd r:embed="rId2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0" name="Bevel 9">
            <a:hlinkClick r:id="" action="ppaction://hlinkshowjump?jump=endshow">
              <a:snd r:embed="rId2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  <p:sp>
        <p:nvSpPr>
          <p:cNvPr id="12" name="TextBox 11"/>
          <p:cNvSpPr txBox="1"/>
          <p:nvPr/>
        </p:nvSpPr>
        <p:spPr>
          <a:xfrm>
            <a:off x="-492389" y="6220274"/>
            <a:ext cx="8963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Finding the mean from a frequency table</a:t>
            </a:r>
            <a:endParaRPr lang="en-IE" sz="28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02544" y="68240"/>
            <a:ext cx="59650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135              145             155             165             175</a:t>
            </a:r>
            <a:endParaRPr lang="en-IE" b="1" dirty="0">
              <a:solidFill>
                <a:srgbClr val="FF0000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3263" y="685800"/>
            <a:ext cx="2657475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3440222" y="5126215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5" name="Down Arrow 14"/>
          <p:cNvSpPr/>
          <p:nvPr/>
        </p:nvSpPr>
        <p:spPr>
          <a:xfrm rot="2901930">
            <a:off x="5366947" y="1255300"/>
            <a:ext cx="286329" cy="4597235"/>
          </a:xfrm>
          <a:prstGeom prst="downArrow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6" name="Rectangle 15"/>
          <p:cNvSpPr/>
          <p:nvPr/>
        </p:nvSpPr>
        <p:spPr>
          <a:xfrm>
            <a:off x="5909276" y="1582442"/>
            <a:ext cx="3106748" cy="738664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We need to analyse 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</a:t>
            </a:r>
            <a:r>
              <a:rPr lang="en-IE" sz="2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STATS </a:t>
            </a:r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we have input</a:t>
            </a:r>
            <a:endParaRPr lang="en-IE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31522620"/>
              </p:ext>
            </p:extLst>
          </p:nvPr>
        </p:nvGraphicFramePr>
        <p:xfrm>
          <a:off x="337370" y="339872"/>
          <a:ext cx="8496000" cy="731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6000"/>
                <a:gridCol w="1332000"/>
                <a:gridCol w="1332000"/>
                <a:gridCol w="1332000"/>
                <a:gridCol w="1332000"/>
                <a:gridCol w="1332000"/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IE" sz="1600" b="1" dirty="0" smtClean="0"/>
                        <a:t>Height</a:t>
                      </a:r>
                      <a:r>
                        <a:rPr lang="en-IE" sz="1600" b="1" baseline="0" dirty="0" smtClean="0"/>
                        <a:t> </a:t>
                      </a:r>
                      <a:r>
                        <a:rPr lang="en-IE" sz="1600" b="1" dirty="0" smtClean="0"/>
                        <a:t>(x cm)</a:t>
                      </a:r>
                      <a:endParaRPr lang="en-IE" sz="16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130 -</a:t>
                      </a:r>
                      <a:r>
                        <a:rPr lang="en-IE" b="1" baseline="0" dirty="0" smtClean="0"/>
                        <a:t> 140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140 – 150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150 – 160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160 – 170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170 – 180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IE" sz="1600" b="1" dirty="0" smtClean="0"/>
                        <a:t>Frequency</a:t>
                      </a:r>
                      <a:endParaRPr lang="en-IE" sz="16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7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8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6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898659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evel 7">
            <a:hlinkClick r:id="" action="ppaction://hlinkshowjump?jump=firstslide">
              <a:snd r:embed="rId2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0" name="Bevel 9">
            <a:hlinkClick r:id="" action="ppaction://hlinkshowjump?jump=endshow">
              <a:snd r:embed="rId2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  <p:sp>
        <p:nvSpPr>
          <p:cNvPr id="12" name="TextBox 11"/>
          <p:cNvSpPr txBox="1"/>
          <p:nvPr/>
        </p:nvSpPr>
        <p:spPr>
          <a:xfrm>
            <a:off x="-492389" y="6220274"/>
            <a:ext cx="8963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Finding the mean from a frequency table</a:t>
            </a:r>
            <a:endParaRPr lang="en-IE" sz="28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24483378"/>
              </p:ext>
            </p:extLst>
          </p:nvPr>
        </p:nvGraphicFramePr>
        <p:xfrm>
          <a:off x="337370" y="339872"/>
          <a:ext cx="8496000" cy="731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6000"/>
                <a:gridCol w="1332000"/>
                <a:gridCol w="1332000"/>
                <a:gridCol w="1332000"/>
                <a:gridCol w="1332000"/>
                <a:gridCol w="1332000"/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IE" sz="1600" b="1" dirty="0" smtClean="0"/>
                        <a:t>Height</a:t>
                      </a:r>
                      <a:r>
                        <a:rPr lang="en-IE" sz="1600" b="1" baseline="0" dirty="0" smtClean="0"/>
                        <a:t> </a:t>
                      </a:r>
                      <a:r>
                        <a:rPr lang="en-IE" sz="1600" b="1" dirty="0" smtClean="0"/>
                        <a:t>(x cm)</a:t>
                      </a:r>
                      <a:endParaRPr lang="en-IE" sz="16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130 -</a:t>
                      </a:r>
                      <a:r>
                        <a:rPr lang="en-IE" b="1" baseline="0" dirty="0" smtClean="0"/>
                        <a:t> 140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140 – 150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150 – 160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160 – 170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170 – 180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IE" sz="1600" b="1" dirty="0" smtClean="0"/>
                        <a:t>Frequency</a:t>
                      </a:r>
                      <a:endParaRPr lang="en-IE" sz="16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7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8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6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502544" y="68240"/>
            <a:ext cx="59650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135              145             155             165             175</a:t>
            </a:r>
            <a:endParaRPr lang="en-IE" b="1" dirty="0">
              <a:solidFill>
                <a:srgbClr val="FF0000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2313" y="700088"/>
            <a:ext cx="2619375" cy="545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3501630" y="4730394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5" name="Down Arrow 14"/>
          <p:cNvSpPr/>
          <p:nvPr/>
        </p:nvSpPr>
        <p:spPr>
          <a:xfrm rot="5244873" flipH="1">
            <a:off x="5984666" y="871200"/>
            <a:ext cx="266915" cy="1884149"/>
          </a:xfrm>
          <a:prstGeom prst="downArrow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6" name="Rectangle 15"/>
          <p:cNvSpPr/>
          <p:nvPr/>
        </p:nvSpPr>
        <p:spPr>
          <a:xfrm>
            <a:off x="6090828" y="1582442"/>
            <a:ext cx="2743636" cy="461665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We want use </a:t>
            </a:r>
            <a:r>
              <a:rPr lang="en-IE" sz="2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VAR</a:t>
            </a:r>
            <a:r>
              <a:rPr lang="en-IE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iance</a:t>
            </a:r>
            <a:endParaRPr lang="en-IE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8659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0000"/>
    </mc:Choice>
    <mc:Fallback>
      <p:transition spd="slow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0875" y="652463"/>
            <a:ext cx="2762250" cy="555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Bevel 7">
            <a:hlinkClick r:id="" action="ppaction://hlinkshowjump?jump=firstslide">
              <a:snd r:embed="rId4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0" name="Bevel 9">
            <a:hlinkClick r:id="" action="ppaction://hlinkshowjump?jump=endshow">
              <a:snd r:embed="rId4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  <p:sp>
        <p:nvSpPr>
          <p:cNvPr id="12" name="TextBox 11"/>
          <p:cNvSpPr txBox="1"/>
          <p:nvPr/>
        </p:nvSpPr>
        <p:spPr>
          <a:xfrm>
            <a:off x="-492389" y="6220274"/>
            <a:ext cx="8963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Finding the mean from a frequency table</a:t>
            </a:r>
            <a:endParaRPr lang="en-IE" sz="28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24483378"/>
              </p:ext>
            </p:extLst>
          </p:nvPr>
        </p:nvGraphicFramePr>
        <p:xfrm>
          <a:off x="337370" y="339872"/>
          <a:ext cx="8496000" cy="731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6000"/>
                <a:gridCol w="1332000"/>
                <a:gridCol w="1332000"/>
                <a:gridCol w="1332000"/>
                <a:gridCol w="1332000"/>
                <a:gridCol w="1332000"/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IE" sz="1600" b="1" dirty="0" smtClean="0"/>
                        <a:t>Height</a:t>
                      </a:r>
                      <a:r>
                        <a:rPr lang="en-IE" sz="1600" b="1" baseline="0" dirty="0" smtClean="0"/>
                        <a:t> </a:t>
                      </a:r>
                      <a:r>
                        <a:rPr lang="en-IE" sz="1600" b="1" dirty="0" smtClean="0"/>
                        <a:t>(x cm)</a:t>
                      </a:r>
                      <a:endParaRPr lang="en-IE" sz="16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130 -</a:t>
                      </a:r>
                      <a:r>
                        <a:rPr lang="en-IE" b="1" baseline="0" dirty="0" smtClean="0"/>
                        <a:t> 140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140 – 150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150 – 160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160 – 170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170 – 180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IE" sz="1600" b="1" dirty="0" smtClean="0"/>
                        <a:t>Frequency</a:t>
                      </a:r>
                      <a:endParaRPr lang="en-IE" sz="16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7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8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6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502544" y="68240"/>
            <a:ext cx="59650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135              145             155             165             175</a:t>
            </a:r>
            <a:endParaRPr lang="en-IE" b="1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917902" y="5168202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1" name="Down Arrow 10"/>
          <p:cNvSpPr/>
          <p:nvPr/>
        </p:nvSpPr>
        <p:spPr>
          <a:xfrm rot="5705575" flipH="1">
            <a:off x="6460347" y="356350"/>
            <a:ext cx="251955" cy="2963897"/>
          </a:xfrm>
          <a:prstGeom prst="downArrow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4" name="Rectangle 13"/>
          <p:cNvSpPr/>
          <p:nvPr/>
        </p:nvSpPr>
        <p:spPr>
          <a:xfrm>
            <a:off x="6014641" y="1582441"/>
            <a:ext cx="2841419" cy="923330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We want to find the mean</a:t>
            </a:r>
          </a:p>
          <a:p>
            <a:pPr lvl="0" algn="ctr"/>
            <a:endParaRPr lang="en-IE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algn="ctr"/>
            <a:endParaRPr lang="en-IE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938522573"/>
              </p:ext>
            </p:extLst>
          </p:nvPr>
        </p:nvGraphicFramePr>
        <p:xfrm>
          <a:off x="4781550" y="2378075"/>
          <a:ext cx="139700" cy="165100"/>
        </p:xfrm>
        <a:graphic>
          <a:graphicData uri="http://schemas.openxmlformats.org/presentationml/2006/ole">
            <p:oleObj spid="_x0000_s38935" name="Equation" r:id="rId5" imgW="139680" imgH="164880" progId="Equation.DSMT4">
              <p:embed/>
            </p:oleObj>
          </a:graphicData>
        </a:graphic>
      </p:graphicFrame>
      <mc:AlternateContent xmlns:mc="http://schemas.openxmlformats.org/markup-compatibility/2006">
        <mc:Choice xmlns:a14="http://schemas.microsoft.com/office/drawing/2010/main" xmlns="" Requires="a14">
          <p:sp>
            <p:nvSpPr>
              <p:cNvPr id="5" name="Rectangle 4"/>
              <p:cNvSpPr/>
              <p:nvPr/>
            </p:nvSpPr>
            <p:spPr>
              <a:xfrm>
                <a:off x="6999854" y="1753665"/>
                <a:ext cx="601949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IE" sz="4400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IE" sz="4400" i="1">
                              <a:latin typeface="Cambria Math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lang="en-IE" dirty="0"/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9854" y="1753665"/>
                <a:ext cx="601949" cy="769441"/>
              </a:xfrm>
              <a:prstGeom prst="rect">
                <a:avLst/>
              </a:prstGeom>
              <a:blipFill rotWithShape="1">
                <a:blip r:embed="rId6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898659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7000"/>
    </mc:Choice>
    <mc:Fallback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5638" y="652463"/>
            <a:ext cx="2752725" cy="555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102393" y="1582442"/>
            <a:ext cx="720518" cy="1138773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Press</a:t>
            </a:r>
          </a:p>
          <a:p>
            <a:pPr lvl="0" algn="ctr"/>
            <a:endParaRPr lang="en-IE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algn="ctr"/>
            <a:r>
              <a:rPr lang="en-IE" sz="32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=</a:t>
            </a:r>
            <a:endParaRPr lang="en-IE" sz="32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Bevel 7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0" name="Bevel 9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  <p:sp>
        <p:nvSpPr>
          <p:cNvPr id="12" name="TextBox 11"/>
          <p:cNvSpPr txBox="1"/>
          <p:nvPr/>
        </p:nvSpPr>
        <p:spPr>
          <a:xfrm>
            <a:off x="-492389" y="6220274"/>
            <a:ext cx="8963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Finding the mean from a frequency table</a:t>
            </a:r>
            <a:endParaRPr lang="en-IE" sz="28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24483378"/>
              </p:ext>
            </p:extLst>
          </p:nvPr>
        </p:nvGraphicFramePr>
        <p:xfrm>
          <a:off x="337370" y="339872"/>
          <a:ext cx="8496000" cy="731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6000"/>
                <a:gridCol w="1332000"/>
                <a:gridCol w="1332000"/>
                <a:gridCol w="1332000"/>
                <a:gridCol w="1332000"/>
                <a:gridCol w="1332000"/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IE" sz="1600" b="1" dirty="0" smtClean="0"/>
                        <a:t>Height</a:t>
                      </a:r>
                      <a:r>
                        <a:rPr lang="en-IE" sz="1600" b="1" baseline="0" dirty="0" smtClean="0"/>
                        <a:t> </a:t>
                      </a:r>
                      <a:r>
                        <a:rPr lang="en-IE" sz="1600" b="1" dirty="0" smtClean="0"/>
                        <a:t>(x cm)</a:t>
                      </a:r>
                      <a:endParaRPr lang="en-IE" sz="16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130 -</a:t>
                      </a:r>
                      <a:r>
                        <a:rPr lang="en-IE" b="1" baseline="0" dirty="0" smtClean="0"/>
                        <a:t> 140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140 – 150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150 – 160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160 – 170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170 – 180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IE" sz="1600" b="1" dirty="0" smtClean="0"/>
                        <a:t>Frequency</a:t>
                      </a:r>
                      <a:endParaRPr lang="en-IE" sz="16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7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8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6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502544" y="68240"/>
            <a:ext cx="59650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135              145             155             165             175</a:t>
            </a:r>
            <a:endParaRPr lang="en-IE" b="1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268797" y="5546961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898659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6588" y="666750"/>
            <a:ext cx="2790825" cy="552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333179" y="1582442"/>
            <a:ext cx="2258952" cy="646331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mean height of 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our class is 154cm</a:t>
            </a:r>
            <a:endParaRPr lang="en-IE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Bevel 7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0" name="Bevel 9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  <p:sp>
        <p:nvSpPr>
          <p:cNvPr id="12" name="TextBox 11"/>
          <p:cNvSpPr txBox="1"/>
          <p:nvPr/>
        </p:nvSpPr>
        <p:spPr>
          <a:xfrm>
            <a:off x="-492389" y="6220274"/>
            <a:ext cx="8963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Finding the mean from a frequency table</a:t>
            </a:r>
            <a:endParaRPr lang="en-IE" sz="28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24483378"/>
              </p:ext>
            </p:extLst>
          </p:nvPr>
        </p:nvGraphicFramePr>
        <p:xfrm>
          <a:off x="337370" y="339872"/>
          <a:ext cx="8496000" cy="731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6000"/>
                <a:gridCol w="1332000"/>
                <a:gridCol w="1332000"/>
                <a:gridCol w="1332000"/>
                <a:gridCol w="1332000"/>
                <a:gridCol w="1332000"/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IE" sz="1600" b="1" dirty="0" smtClean="0"/>
                        <a:t>Height</a:t>
                      </a:r>
                      <a:r>
                        <a:rPr lang="en-IE" sz="1600" b="1" baseline="0" dirty="0" smtClean="0"/>
                        <a:t> </a:t>
                      </a:r>
                      <a:r>
                        <a:rPr lang="en-IE" sz="1600" b="1" dirty="0" smtClean="0"/>
                        <a:t>(x cm)</a:t>
                      </a:r>
                      <a:endParaRPr lang="en-IE" sz="16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130 -</a:t>
                      </a:r>
                      <a:r>
                        <a:rPr lang="en-IE" b="1" baseline="0" dirty="0" smtClean="0"/>
                        <a:t> 140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140 – 150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150 – 160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160 – 170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170 – 180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IE" sz="1600" b="1" dirty="0" smtClean="0"/>
                        <a:t>Frequency</a:t>
                      </a:r>
                      <a:endParaRPr lang="en-IE" sz="16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7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8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6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502544" y="68240"/>
            <a:ext cx="59650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135              145             155             165             175</a:t>
            </a:r>
            <a:endParaRPr lang="en-IE" b="1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440222" y="5113610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898659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3405" y="362597"/>
            <a:ext cx="49239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4000" u="sng" dirty="0" smtClean="0">
                <a:solidFill>
                  <a:srgbClr val="990033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Using your calculator</a:t>
            </a:r>
            <a:endParaRPr lang="en-IE" sz="4000" u="sng" dirty="0">
              <a:solidFill>
                <a:srgbClr val="990033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90650" y="898137"/>
            <a:ext cx="3966727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300000"/>
              </a:lnSpc>
            </a:pPr>
            <a:r>
              <a:rPr lang="en-IE" dirty="0" smtClean="0">
                <a:solidFill>
                  <a:srgbClr val="990033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2" action="ppaction://hlinksldjump">
                  <a:snd r:embed="rId3" name="click.wav"/>
                </a:hlinkClick>
              </a:rPr>
              <a:t>Writing as a Product of Prime Factors</a:t>
            </a:r>
            <a:endParaRPr lang="en-IE" dirty="0" smtClean="0">
              <a:solidFill>
                <a:srgbClr val="990033"/>
              </a:solidFill>
              <a:latin typeface="Tahoma" pitchFamily="34" charset="0"/>
              <a:ea typeface="Tahoma" pitchFamily="34" charset="0"/>
              <a:cs typeface="Tahoma" pitchFamily="34" charset="0"/>
              <a:hlinkClick r:id="rId4" action="ppaction://hlinksldjump">
                <a:snd r:embed="rId3" name="click.wav"/>
              </a:hlinkClick>
            </a:endParaRPr>
          </a:p>
          <a:p>
            <a:pPr>
              <a:lnSpc>
                <a:spcPct val="300000"/>
              </a:lnSpc>
            </a:pPr>
            <a:r>
              <a:rPr lang="en-IE" dirty="0" smtClean="0">
                <a:solidFill>
                  <a:srgbClr val="990033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4" action="ppaction://hlinksldjump">
                  <a:snd r:embed="rId3" name="click.wav"/>
                </a:hlinkClick>
              </a:rPr>
              <a:t>Using  Ran#</a:t>
            </a:r>
            <a:endParaRPr lang="en-IE" dirty="0" smtClean="0">
              <a:solidFill>
                <a:srgbClr val="990033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300000"/>
              </a:lnSpc>
            </a:pPr>
            <a:r>
              <a:rPr lang="en-IE" dirty="0" smtClean="0">
                <a:solidFill>
                  <a:srgbClr val="990033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5" action="ppaction://hlinksldjump">
                  <a:snd r:embed="rId3" name="click.wav"/>
                </a:hlinkClick>
              </a:rPr>
              <a:t>Using   Ranint</a:t>
            </a:r>
            <a:endParaRPr lang="en-IE" dirty="0" smtClean="0">
              <a:solidFill>
                <a:srgbClr val="990033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300000"/>
              </a:lnSpc>
            </a:pPr>
            <a:r>
              <a:rPr lang="en-IE" dirty="0" smtClean="0">
                <a:solidFill>
                  <a:srgbClr val="990033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6" action="ppaction://hlinksldjump">
                  <a:snd r:embed="rId3" name="click.wav"/>
                </a:hlinkClick>
              </a:rPr>
              <a:t>Finding Standard Deviation</a:t>
            </a:r>
            <a:endParaRPr lang="en-IE" dirty="0" smtClean="0">
              <a:solidFill>
                <a:srgbClr val="990033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300000"/>
              </a:lnSpc>
            </a:pPr>
            <a:r>
              <a:rPr lang="en-IE" dirty="0" smtClean="0">
                <a:solidFill>
                  <a:srgbClr val="990033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7" action="ppaction://hlinksldjump">
                  <a:snd r:embed="rId3" name="click.wav"/>
                </a:hlinkClick>
              </a:rPr>
              <a:t>Finding Correlation Coefficient</a:t>
            </a:r>
            <a:endParaRPr lang="en-IE" dirty="0" smtClean="0">
              <a:solidFill>
                <a:srgbClr val="990033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300000"/>
              </a:lnSpc>
            </a:pPr>
            <a:r>
              <a:rPr lang="en-IE" dirty="0" smtClean="0">
                <a:solidFill>
                  <a:srgbClr val="990033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8" action="ppaction://hlinksldjump">
                  <a:snd r:embed="rId3" name="click.wav"/>
                </a:hlinkClick>
              </a:rPr>
              <a:t>Using a Frequency table</a:t>
            </a:r>
            <a:endParaRPr lang="en-IE" dirty="0">
              <a:solidFill>
                <a:srgbClr val="990033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Oval 3">
            <a:hlinkClick r:id="rId4" action="ppaction://hlinksldjump">
              <a:snd r:embed="rId3" name="click.wav"/>
            </a:hlinkClick>
          </p:cNvPr>
          <p:cNvSpPr/>
          <p:nvPr/>
        </p:nvSpPr>
        <p:spPr>
          <a:xfrm>
            <a:off x="476250" y="2055700"/>
            <a:ext cx="933450" cy="4191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perspectiveAbove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rgbClr val="990033"/>
                </a:solidFill>
                <a:hlinkClick r:id="" action="ppaction://hlinkshowjump?jump=nextslide"/>
              </a:rPr>
              <a:t>Go</a:t>
            </a:r>
            <a:r>
              <a:rPr lang="en-IE" sz="2000" dirty="0" smtClean="0">
                <a:solidFill>
                  <a:srgbClr val="990033"/>
                </a:solidFill>
              </a:rPr>
              <a:t> </a:t>
            </a:r>
            <a:endParaRPr lang="en-IE" sz="2000" dirty="0">
              <a:solidFill>
                <a:srgbClr val="990033"/>
              </a:solidFill>
            </a:endParaRPr>
          </a:p>
        </p:txBody>
      </p:sp>
      <p:sp>
        <p:nvSpPr>
          <p:cNvPr id="8" name="Oval 7">
            <a:hlinkClick r:id="rId5" action="ppaction://hlinksldjump">
              <a:snd r:embed="rId3" name="click.wav"/>
            </a:hlinkClick>
          </p:cNvPr>
          <p:cNvSpPr/>
          <p:nvPr/>
        </p:nvSpPr>
        <p:spPr>
          <a:xfrm>
            <a:off x="476250" y="2893900"/>
            <a:ext cx="933450" cy="4191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perspectiveAbove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rgbClr val="990033"/>
                </a:solidFill>
                <a:hlinkClick r:id="rId5" action="ppaction://hlinksldjump"/>
              </a:rPr>
              <a:t>Go</a:t>
            </a:r>
            <a:r>
              <a:rPr lang="en-IE" sz="2000" dirty="0" smtClean="0">
                <a:solidFill>
                  <a:srgbClr val="990033"/>
                </a:solidFill>
              </a:rPr>
              <a:t> </a:t>
            </a:r>
            <a:endParaRPr lang="en-IE" sz="2000" dirty="0">
              <a:solidFill>
                <a:srgbClr val="990033"/>
              </a:solidFill>
            </a:endParaRPr>
          </a:p>
        </p:txBody>
      </p:sp>
      <p:sp>
        <p:nvSpPr>
          <p:cNvPr id="9" name="Oval 8">
            <a:hlinkClick r:id="rId6" action="ppaction://hlinksldjump">
              <a:snd r:embed="rId3" name="click.wav"/>
            </a:hlinkClick>
          </p:cNvPr>
          <p:cNvSpPr/>
          <p:nvPr/>
        </p:nvSpPr>
        <p:spPr>
          <a:xfrm>
            <a:off x="457200" y="3713050"/>
            <a:ext cx="933450" cy="4191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perspectiveAbove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rgbClr val="990033"/>
                </a:solidFill>
                <a:hlinkClick r:id="" action="ppaction://hlinkshowjump?jump=nextslide"/>
              </a:rPr>
              <a:t>Go</a:t>
            </a:r>
            <a:r>
              <a:rPr lang="en-IE" sz="2000" dirty="0" smtClean="0">
                <a:solidFill>
                  <a:srgbClr val="990033"/>
                </a:solidFill>
              </a:rPr>
              <a:t> </a:t>
            </a:r>
            <a:endParaRPr lang="en-IE" sz="2000" dirty="0">
              <a:solidFill>
                <a:srgbClr val="990033"/>
              </a:solidFill>
            </a:endParaRPr>
          </a:p>
        </p:txBody>
      </p:sp>
      <p:sp>
        <p:nvSpPr>
          <p:cNvPr id="10" name="Oval 9">
            <a:hlinkClick r:id="rId7" action="ppaction://hlinksldjump">
              <a:snd r:embed="rId3" name="click.wav"/>
            </a:hlinkClick>
          </p:cNvPr>
          <p:cNvSpPr/>
          <p:nvPr/>
        </p:nvSpPr>
        <p:spPr>
          <a:xfrm>
            <a:off x="476250" y="4532200"/>
            <a:ext cx="933450" cy="4191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perspectiveAbove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rgbClr val="990033"/>
                </a:solidFill>
                <a:hlinkClick r:id="" action="ppaction://hlinkshowjump?jump=nextslide"/>
              </a:rPr>
              <a:t>Go</a:t>
            </a:r>
            <a:r>
              <a:rPr lang="en-IE" sz="2000" dirty="0" smtClean="0">
                <a:solidFill>
                  <a:srgbClr val="990033"/>
                </a:solidFill>
              </a:rPr>
              <a:t> </a:t>
            </a:r>
            <a:endParaRPr lang="en-IE" sz="2000" dirty="0">
              <a:solidFill>
                <a:srgbClr val="990033"/>
              </a:solidFill>
            </a:endParaRPr>
          </a:p>
        </p:txBody>
      </p:sp>
      <p:sp>
        <p:nvSpPr>
          <p:cNvPr id="5" name="Bevel 4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1" name="Bevel 10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  <p:sp>
        <p:nvSpPr>
          <p:cNvPr id="12" name="Oval 11">
            <a:hlinkClick r:id="rId8" action="ppaction://hlinksldjump">
              <a:snd r:embed="rId3" name="click.wav"/>
            </a:hlinkClick>
          </p:cNvPr>
          <p:cNvSpPr/>
          <p:nvPr/>
        </p:nvSpPr>
        <p:spPr>
          <a:xfrm>
            <a:off x="464874" y="5380648"/>
            <a:ext cx="933450" cy="4191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perspectiveAbove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rgbClr val="990033"/>
                </a:solidFill>
                <a:hlinkClick r:id="" action="ppaction://hlinkshowjump?jump=nextslide"/>
              </a:rPr>
              <a:t>Go</a:t>
            </a:r>
            <a:r>
              <a:rPr lang="en-IE" sz="2000" dirty="0" smtClean="0">
                <a:solidFill>
                  <a:srgbClr val="990033"/>
                </a:solidFill>
              </a:rPr>
              <a:t> </a:t>
            </a:r>
            <a:endParaRPr lang="en-IE" sz="2000" dirty="0">
              <a:solidFill>
                <a:srgbClr val="990033"/>
              </a:solidFill>
            </a:endParaRPr>
          </a:p>
        </p:txBody>
      </p:sp>
      <p:sp>
        <p:nvSpPr>
          <p:cNvPr id="13" name="Oval 12">
            <a:hlinkClick r:id="rId2" action="ppaction://hlinksldjump">
              <a:snd r:embed="rId3" name="click.wav"/>
            </a:hlinkClick>
          </p:cNvPr>
          <p:cNvSpPr/>
          <p:nvPr/>
        </p:nvSpPr>
        <p:spPr>
          <a:xfrm>
            <a:off x="478522" y="1225444"/>
            <a:ext cx="933450" cy="4191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perspectiveAbove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rgbClr val="990033"/>
                </a:solidFill>
                <a:hlinkClick r:id="" action="ppaction://hlinkshowjump?jump=nextslide"/>
              </a:rPr>
              <a:t>Go</a:t>
            </a:r>
            <a:r>
              <a:rPr lang="en-IE" sz="2000" dirty="0" smtClean="0">
                <a:solidFill>
                  <a:srgbClr val="990033"/>
                </a:solidFill>
              </a:rPr>
              <a:t> </a:t>
            </a:r>
            <a:endParaRPr lang="en-IE" sz="2000" dirty="0">
              <a:solidFill>
                <a:srgbClr val="990033"/>
              </a:solidFill>
            </a:endParaRPr>
          </a:p>
        </p:txBody>
      </p:sp>
      <p:pic>
        <p:nvPicPr>
          <p:cNvPr id="14" name="Picture 2" descr="http://www.ryman.co.uk/Catalogue/Ryman/large/global/images/main/12/1201042077.jpg">
            <a:hlinkClick r:id="rId9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4896104" y="1684048"/>
            <a:ext cx="3902425" cy="3173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58814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41200" y="103210"/>
            <a:ext cx="9744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e.g. Write 5880 as a product of Prime Factors</a:t>
            </a:r>
            <a:endParaRPr lang="en-IE" sz="28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6588" y="647700"/>
            <a:ext cx="2790825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6049642" y="1210536"/>
            <a:ext cx="2957884" cy="2215991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IE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We first need </a:t>
            </a:r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to let the calculator work with the number 5880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So we enter it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pressing </a:t>
            </a:r>
          </a:p>
          <a:p>
            <a:pPr lvl="0" algn="ctr"/>
            <a:r>
              <a:rPr lang="en-IE" sz="28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=</a:t>
            </a:r>
          </a:p>
          <a:p>
            <a:pPr lvl="0" algn="ctr"/>
            <a:r>
              <a:rPr lang="en-IE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after</a:t>
            </a:r>
            <a:endParaRPr lang="en-IE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Bevel 6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8" name="Bevel 7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  <p:sp>
        <p:nvSpPr>
          <p:cNvPr id="11" name="Rounded Rectangle 10"/>
          <p:cNvSpPr/>
          <p:nvPr/>
        </p:nvSpPr>
        <p:spPr>
          <a:xfrm>
            <a:off x="3931550" y="4743984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2335984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7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83610" y="637903"/>
            <a:ext cx="2743200" cy="559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341200" y="103210"/>
            <a:ext cx="9744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e.g. Write 5880 as a product of Prime Factors</a:t>
            </a:r>
            <a:endParaRPr lang="en-IE" sz="28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49642" y="1210536"/>
            <a:ext cx="2957884" cy="2277547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IE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We first need </a:t>
            </a:r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to let the calculator work with </a:t>
            </a:r>
            <a:r>
              <a:rPr lang="en-IE" sz="2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5880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So we enter it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pressing </a:t>
            </a:r>
          </a:p>
          <a:p>
            <a:pPr lvl="0" algn="ctr"/>
            <a:r>
              <a:rPr lang="en-IE" sz="28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=</a:t>
            </a:r>
          </a:p>
          <a:p>
            <a:pPr lvl="0" algn="ctr"/>
            <a:r>
              <a:rPr lang="en-IE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after</a:t>
            </a:r>
            <a:endParaRPr lang="en-IE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Bevel 6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8" name="Bevel 7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  <p:sp>
        <p:nvSpPr>
          <p:cNvPr id="11" name="Rounded Rectangle 10"/>
          <p:cNvSpPr/>
          <p:nvPr/>
        </p:nvSpPr>
        <p:spPr>
          <a:xfrm>
            <a:off x="3965379" y="4751120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40968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7926" y="671828"/>
            <a:ext cx="2762250" cy="554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920171" y="4410559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40969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7843" y="643719"/>
            <a:ext cx="2752725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3888638" y="4379027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40970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7926" y="637903"/>
            <a:ext cx="2762250" cy="555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3495114" y="5474244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40971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7843" y="617274"/>
            <a:ext cx="2743200" cy="558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263270" y="5505776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40972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89617" y="633040"/>
            <a:ext cx="2771775" cy="557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13191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  <p:bldP spid="12" grpId="0" animBg="1"/>
      <p:bldP spid="13" grpId="0" animBg="1"/>
      <p:bldP spid="15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86113" y="629290"/>
            <a:ext cx="2771775" cy="557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341200" y="103210"/>
            <a:ext cx="9744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e.g. Write 5880 as a product of Prime Factors</a:t>
            </a:r>
            <a:endParaRPr lang="en-IE" sz="28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Bevel 3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5" name="Bevel 4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  <p:sp>
        <p:nvSpPr>
          <p:cNvPr id="7" name="Down Arrow 6"/>
          <p:cNvSpPr/>
          <p:nvPr/>
        </p:nvSpPr>
        <p:spPr>
          <a:xfrm rot="4198651" flipH="1">
            <a:off x="5495940" y="1726670"/>
            <a:ext cx="317486" cy="2963897"/>
          </a:xfrm>
          <a:prstGeom prst="downArrow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8" name="Rounded Rectangle 7"/>
          <p:cNvSpPr/>
          <p:nvPr/>
        </p:nvSpPr>
        <p:spPr>
          <a:xfrm>
            <a:off x="3428135" y="2622072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86113" y="629290"/>
            <a:ext cx="2743200" cy="554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3789015" y="3710655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5638" y="626430"/>
            <a:ext cx="2762250" cy="553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Down Arrow 10"/>
          <p:cNvSpPr/>
          <p:nvPr/>
        </p:nvSpPr>
        <p:spPr>
          <a:xfrm rot="4198651" flipH="1">
            <a:off x="5417001" y="1749021"/>
            <a:ext cx="317486" cy="2963897"/>
          </a:xfrm>
          <a:prstGeom prst="downArrow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3" name="Rectangle 2"/>
          <p:cNvSpPr/>
          <p:nvPr/>
        </p:nvSpPr>
        <p:spPr>
          <a:xfrm>
            <a:off x="6049642" y="1760924"/>
            <a:ext cx="2957884" cy="1015663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We want to write the number as a product of Prime </a:t>
            </a:r>
            <a:r>
              <a:rPr lang="en-IE" sz="2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FACT</a:t>
            </a:r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ors</a:t>
            </a:r>
            <a:endParaRPr lang="en-IE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158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9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7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9925" y="652463"/>
            <a:ext cx="2724150" cy="555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249972" y="5524301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4" name="TextBox 3"/>
          <p:cNvSpPr txBox="1"/>
          <p:nvPr/>
        </p:nvSpPr>
        <p:spPr>
          <a:xfrm>
            <a:off x="314325" y="247650"/>
            <a:ext cx="8324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Random Sampling using Ran#</a:t>
            </a:r>
            <a:endParaRPr lang="en-IE" sz="32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Bevel 4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6" name="Bevel 5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3287922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2000"/>
    </mc:Choice>
    <mc:Fallback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3405" y="362597"/>
            <a:ext cx="49239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4000" u="sng" dirty="0" smtClean="0">
                <a:solidFill>
                  <a:srgbClr val="990033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Using your calculator</a:t>
            </a:r>
            <a:endParaRPr lang="en-IE" sz="4000" u="sng" dirty="0">
              <a:solidFill>
                <a:srgbClr val="990033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90650" y="898137"/>
            <a:ext cx="3966727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300000"/>
              </a:lnSpc>
            </a:pPr>
            <a:r>
              <a:rPr lang="en-IE" dirty="0" smtClean="0">
                <a:solidFill>
                  <a:srgbClr val="990033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2" action="ppaction://hlinksldjump">
                  <a:snd r:embed="rId3" name="click.wav"/>
                </a:hlinkClick>
              </a:rPr>
              <a:t>Writing as a Product of Prime Factors</a:t>
            </a:r>
            <a:endParaRPr lang="en-IE" dirty="0" smtClean="0">
              <a:solidFill>
                <a:srgbClr val="990033"/>
              </a:solidFill>
              <a:latin typeface="Tahoma" pitchFamily="34" charset="0"/>
              <a:ea typeface="Tahoma" pitchFamily="34" charset="0"/>
              <a:cs typeface="Tahoma" pitchFamily="34" charset="0"/>
              <a:hlinkClick r:id="rId4" action="ppaction://hlinksldjump">
                <a:snd r:embed="rId3" name="click.wav"/>
              </a:hlinkClick>
            </a:endParaRPr>
          </a:p>
          <a:p>
            <a:pPr>
              <a:lnSpc>
                <a:spcPct val="300000"/>
              </a:lnSpc>
            </a:pPr>
            <a:r>
              <a:rPr lang="en-IE" dirty="0" smtClean="0">
                <a:solidFill>
                  <a:srgbClr val="990033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4" action="ppaction://hlinksldjump">
                  <a:snd r:embed="rId3" name="click.wav"/>
                </a:hlinkClick>
              </a:rPr>
              <a:t>Using  Ran#</a:t>
            </a:r>
            <a:endParaRPr lang="en-IE" dirty="0" smtClean="0">
              <a:solidFill>
                <a:srgbClr val="990033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300000"/>
              </a:lnSpc>
            </a:pPr>
            <a:r>
              <a:rPr lang="en-IE" dirty="0" smtClean="0">
                <a:solidFill>
                  <a:srgbClr val="990033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5" action="ppaction://hlinksldjump">
                  <a:snd r:embed="rId3" name="click.wav"/>
                </a:hlinkClick>
              </a:rPr>
              <a:t>Using   Ranint</a:t>
            </a:r>
            <a:endParaRPr lang="en-IE" dirty="0" smtClean="0">
              <a:solidFill>
                <a:srgbClr val="990033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300000"/>
              </a:lnSpc>
            </a:pPr>
            <a:r>
              <a:rPr lang="en-IE" dirty="0" smtClean="0">
                <a:solidFill>
                  <a:srgbClr val="990033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6" action="ppaction://hlinksldjump">
                  <a:snd r:embed="rId3" name="click.wav"/>
                </a:hlinkClick>
              </a:rPr>
              <a:t>Finding Standard Deviation</a:t>
            </a:r>
            <a:endParaRPr lang="en-IE" dirty="0" smtClean="0">
              <a:solidFill>
                <a:srgbClr val="990033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300000"/>
              </a:lnSpc>
            </a:pPr>
            <a:r>
              <a:rPr lang="en-IE" dirty="0" smtClean="0">
                <a:solidFill>
                  <a:srgbClr val="990033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7" action="ppaction://hlinksldjump">
                  <a:snd r:embed="rId3" name="click.wav"/>
                </a:hlinkClick>
              </a:rPr>
              <a:t>Finding Correlation Coefficient</a:t>
            </a:r>
            <a:endParaRPr lang="en-IE" dirty="0" smtClean="0">
              <a:solidFill>
                <a:srgbClr val="990033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300000"/>
              </a:lnSpc>
            </a:pPr>
            <a:r>
              <a:rPr lang="en-IE" dirty="0" smtClean="0">
                <a:solidFill>
                  <a:srgbClr val="990033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8" action="ppaction://hlinksldjump">
                  <a:snd r:embed="rId3" name="click.wav"/>
                </a:hlinkClick>
              </a:rPr>
              <a:t>Using a Frequency table</a:t>
            </a:r>
            <a:endParaRPr lang="en-IE" dirty="0">
              <a:solidFill>
                <a:srgbClr val="990033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Oval 3">
            <a:hlinkClick r:id="rId4" action="ppaction://hlinksldjump">
              <a:snd r:embed="rId3" name="click.wav"/>
            </a:hlinkClick>
          </p:cNvPr>
          <p:cNvSpPr/>
          <p:nvPr/>
        </p:nvSpPr>
        <p:spPr>
          <a:xfrm>
            <a:off x="476250" y="2055700"/>
            <a:ext cx="933450" cy="4191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perspectiveAbove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rgbClr val="990033"/>
                </a:solidFill>
                <a:hlinkClick r:id="" action="ppaction://hlinkshowjump?jump=nextslide"/>
              </a:rPr>
              <a:t>Go</a:t>
            </a:r>
            <a:r>
              <a:rPr lang="en-IE" sz="2000" dirty="0" smtClean="0">
                <a:solidFill>
                  <a:srgbClr val="990033"/>
                </a:solidFill>
              </a:rPr>
              <a:t> </a:t>
            </a:r>
            <a:endParaRPr lang="en-IE" sz="2000" dirty="0">
              <a:solidFill>
                <a:srgbClr val="990033"/>
              </a:solidFill>
            </a:endParaRPr>
          </a:p>
        </p:txBody>
      </p:sp>
      <p:sp>
        <p:nvSpPr>
          <p:cNvPr id="8" name="Oval 7">
            <a:hlinkClick r:id="rId5" action="ppaction://hlinksldjump">
              <a:snd r:embed="rId3" name="click.wav"/>
            </a:hlinkClick>
          </p:cNvPr>
          <p:cNvSpPr/>
          <p:nvPr/>
        </p:nvSpPr>
        <p:spPr>
          <a:xfrm>
            <a:off x="476250" y="2893900"/>
            <a:ext cx="933450" cy="4191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perspectiveAbove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rgbClr val="990033"/>
                </a:solidFill>
                <a:hlinkClick r:id="rId5" action="ppaction://hlinksldjump"/>
              </a:rPr>
              <a:t>Go</a:t>
            </a:r>
            <a:r>
              <a:rPr lang="en-IE" sz="2000" dirty="0" smtClean="0">
                <a:solidFill>
                  <a:srgbClr val="990033"/>
                </a:solidFill>
              </a:rPr>
              <a:t> </a:t>
            </a:r>
            <a:endParaRPr lang="en-IE" sz="2000" dirty="0">
              <a:solidFill>
                <a:srgbClr val="990033"/>
              </a:solidFill>
            </a:endParaRPr>
          </a:p>
        </p:txBody>
      </p:sp>
      <p:sp>
        <p:nvSpPr>
          <p:cNvPr id="9" name="Oval 8">
            <a:hlinkClick r:id="rId6" action="ppaction://hlinksldjump">
              <a:snd r:embed="rId3" name="click.wav"/>
            </a:hlinkClick>
          </p:cNvPr>
          <p:cNvSpPr/>
          <p:nvPr/>
        </p:nvSpPr>
        <p:spPr>
          <a:xfrm>
            <a:off x="457200" y="3713050"/>
            <a:ext cx="933450" cy="4191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perspectiveAbove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rgbClr val="990033"/>
                </a:solidFill>
                <a:hlinkClick r:id="" action="ppaction://hlinkshowjump?jump=nextslide"/>
              </a:rPr>
              <a:t>Go</a:t>
            </a:r>
            <a:r>
              <a:rPr lang="en-IE" sz="2000" dirty="0" smtClean="0">
                <a:solidFill>
                  <a:srgbClr val="990033"/>
                </a:solidFill>
              </a:rPr>
              <a:t> </a:t>
            </a:r>
            <a:endParaRPr lang="en-IE" sz="2000" dirty="0">
              <a:solidFill>
                <a:srgbClr val="990033"/>
              </a:solidFill>
            </a:endParaRPr>
          </a:p>
        </p:txBody>
      </p:sp>
      <p:sp>
        <p:nvSpPr>
          <p:cNvPr id="10" name="Oval 9">
            <a:hlinkClick r:id="rId7" action="ppaction://hlinksldjump">
              <a:snd r:embed="rId3" name="click.wav"/>
            </a:hlinkClick>
          </p:cNvPr>
          <p:cNvSpPr/>
          <p:nvPr/>
        </p:nvSpPr>
        <p:spPr>
          <a:xfrm>
            <a:off x="476250" y="4532200"/>
            <a:ext cx="933450" cy="4191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perspectiveAbove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rgbClr val="990033"/>
                </a:solidFill>
                <a:hlinkClick r:id="" action="ppaction://hlinkshowjump?jump=nextslide"/>
              </a:rPr>
              <a:t>Go</a:t>
            </a:r>
            <a:r>
              <a:rPr lang="en-IE" sz="2000" dirty="0" smtClean="0">
                <a:solidFill>
                  <a:srgbClr val="990033"/>
                </a:solidFill>
              </a:rPr>
              <a:t> </a:t>
            </a:r>
            <a:endParaRPr lang="en-IE" sz="2000" dirty="0">
              <a:solidFill>
                <a:srgbClr val="990033"/>
              </a:solidFill>
            </a:endParaRPr>
          </a:p>
        </p:txBody>
      </p:sp>
      <p:sp>
        <p:nvSpPr>
          <p:cNvPr id="5" name="Bevel 4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1" name="Bevel 10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  <p:sp>
        <p:nvSpPr>
          <p:cNvPr id="12" name="Oval 11">
            <a:hlinkClick r:id="rId8" action="ppaction://hlinksldjump">
              <a:snd r:embed="rId3" name="click.wav"/>
            </a:hlinkClick>
          </p:cNvPr>
          <p:cNvSpPr/>
          <p:nvPr/>
        </p:nvSpPr>
        <p:spPr>
          <a:xfrm>
            <a:off x="464874" y="5380648"/>
            <a:ext cx="933450" cy="4191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perspectiveAbove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rgbClr val="990033"/>
                </a:solidFill>
                <a:hlinkClick r:id="" action="ppaction://hlinkshowjump?jump=nextslide"/>
              </a:rPr>
              <a:t>Go</a:t>
            </a:r>
            <a:r>
              <a:rPr lang="en-IE" sz="2000" dirty="0" smtClean="0">
                <a:solidFill>
                  <a:srgbClr val="990033"/>
                </a:solidFill>
              </a:rPr>
              <a:t> </a:t>
            </a:r>
            <a:endParaRPr lang="en-IE" sz="2000" dirty="0">
              <a:solidFill>
                <a:srgbClr val="990033"/>
              </a:solidFill>
            </a:endParaRPr>
          </a:p>
        </p:txBody>
      </p:sp>
      <p:sp>
        <p:nvSpPr>
          <p:cNvPr id="13" name="Oval 12">
            <a:hlinkClick r:id="rId2" action="ppaction://hlinksldjump">
              <a:snd r:embed="rId3" name="click.wav"/>
            </a:hlinkClick>
          </p:cNvPr>
          <p:cNvSpPr/>
          <p:nvPr/>
        </p:nvSpPr>
        <p:spPr>
          <a:xfrm>
            <a:off x="478522" y="1225444"/>
            <a:ext cx="933450" cy="4191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perspectiveAbove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rgbClr val="990033"/>
                </a:solidFill>
                <a:hlinkClick r:id="" action="ppaction://hlinkshowjump?jump=nextslide"/>
              </a:rPr>
              <a:t>Go</a:t>
            </a:r>
            <a:r>
              <a:rPr lang="en-IE" sz="2000" dirty="0" smtClean="0">
                <a:solidFill>
                  <a:srgbClr val="990033"/>
                </a:solidFill>
              </a:rPr>
              <a:t> </a:t>
            </a:r>
            <a:endParaRPr lang="en-IE" sz="2000" dirty="0">
              <a:solidFill>
                <a:srgbClr val="990033"/>
              </a:solidFill>
            </a:endParaRPr>
          </a:p>
        </p:txBody>
      </p:sp>
      <p:pic>
        <p:nvPicPr>
          <p:cNvPr id="14" name="Picture 2" descr="http://www.ryman.co.uk/Catalogue/Ryman/large/global/images/main/12/1201042077.jpg">
            <a:hlinkClick r:id="rId9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4896104" y="1684048"/>
            <a:ext cx="3902425" cy="3173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7763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9182" y="1567591"/>
            <a:ext cx="9348717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427163" algn="l"/>
              </a:tabLst>
            </a:pPr>
            <a:endParaRPr lang="en-IE" sz="2200" dirty="0" smtClean="0">
              <a:solidFill>
                <a:srgbClr val="990033"/>
              </a:solidFill>
              <a:latin typeface="Century Gothic" pitchFamily="34" charset="0"/>
            </a:endParaRPr>
          </a:p>
          <a:p>
            <a:pPr>
              <a:tabLst>
                <a:tab pos="1427163" algn="l"/>
              </a:tabLst>
            </a:pPr>
            <a:r>
              <a:rPr lang="en-IE" sz="2200" dirty="0">
                <a:solidFill>
                  <a:srgbClr val="990033"/>
                </a:solidFill>
                <a:latin typeface="Century Gothic" pitchFamily="34" charset="0"/>
              </a:rPr>
              <a:t>	</a:t>
            </a:r>
          </a:p>
          <a:p>
            <a:pPr>
              <a:tabLst>
                <a:tab pos="1427163" algn="l"/>
              </a:tabLst>
            </a:pPr>
            <a:r>
              <a:rPr lang="en-IE" sz="2200" dirty="0" smtClean="0">
                <a:solidFill>
                  <a:srgbClr val="990033"/>
                </a:solidFill>
                <a:latin typeface="Century Gothic" pitchFamily="34" charset="0"/>
              </a:rPr>
              <a:t>If we multiply the randomly generated number by 199 then</a:t>
            </a:r>
          </a:p>
          <a:p>
            <a:pPr>
              <a:tabLst>
                <a:tab pos="1427163" algn="l"/>
              </a:tabLst>
            </a:pPr>
            <a:endParaRPr lang="en-IE" sz="2200" dirty="0" smtClean="0">
              <a:solidFill>
                <a:srgbClr val="990033"/>
              </a:solidFill>
              <a:latin typeface="Century Gothic" pitchFamily="34" charset="0"/>
            </a:endParaRPr>
          </a:p>
          <a:p>
            <a:pPr>
              <a:tabLst>
                <a:tab pos="1427163" algn="l"/>
              </a:tabLst>
            </a:pPr>
            <a:r>
              <a:rPr lang="en-IE" sz="2200" dirty="0">
                <a:solidFill>
                  <a:srgbClr val="990033"/>
                </a:solidFill>
                <a:latin typeface="Century Gothic" pitchFamily="34" charset="0"/>
              </a:rPr>
              <a:t>	</a:t>
            </a:r>
            <a:r>
              <a:rPr lang="en-IE" sz="2200" dirty="0" smtClean="0">
                <a:solidFill>
                  <a:srgbClr val="990033"/>
                </a:solidFill>
                <a:latin typeface="Century Gothic" pitchFamily="34" charset="0"/>
              </a:rPr>
              <a:t>199 </a:t>
            </a:r>
            <a:r>
              <a:rPr lang="en-IE" sz="2200" dirty="0">
                <a:solidFill>
                  <a:srgbClr val="990033"/>
                </a:solidFill>
                <a:latin typeface="Century Gothic" pitchFamily="34" charset="0"/>
              </a:rPr>
              <a:t>x </a:t>
            </a:r>
            <a:r>
              <a:rPr lang="en-IE" sz="2200" b="1" dirty="0">
                <a:solidFill>
                  <a:srgbClr val="990033"/>
                </a:solidFill>
                <a:latin typeface="Century Gothic" pitchFamily="34" charset="0"/>
              </a:rPr>
              <a:t>[0, 1] </a:t>
            </a:r>
            <a:r>
              <a:rPr lang="en-IE" sz="2200" dirty="0">
                <a:solidFill>
                  <a:srgbClr val="990033"/>
                </a:solidFill>
                <a:latin typeface="Century Gothic" pitchFamily="34" charset="0"/>
              </a:rPr>
              <a:t>= [0, 199</a:t>
            </a:r>
            <a:r>
              <a:rPr lang="en-IE" sz="2200" dirty="0" smtClean="0">
                <a:solidFill>
                  <a:srgbClr val="990033"/>
                </a:solidFill>
                <a:latin typeface="Century Gothic" pitchFamily="34" charset="0"/>
              </a:rPr>
              <a:t>]</a:t>
            </a:r>
          </a:p>
          <a:p>
            <a:pPr>
              <a:tabLst>
                <a:tab pos="1427163" algn="l"/>
              </a:tabLst>
            </a:pPr>
            <a:endParaRPr lang="en-IE" sz="2200" dirty="0" smtClean="0">
              <a:solidFill>
                <a:srgbClr val="990033"/>
              </a:solidFill>
              <a:latin typeface="Century Gothic" pitchFamily="34" charset="0"/>
            </a:endParaRPr>
          </a:p>
          <a:p>
            <a:pPr>
              <a:tabLst>
                <a:tab pos="1427163" algn="l"/>
              </a:tabLst>
            </a:pPr>
            <a:r>
              <a:rPr lang="en-IE" sz="2200" dirty="0" smtClean="0">
                <a:solidFill>
                  <a:srgbClr val="990033"/>
                </a:solidFill>
                <a:latin typeface="Century Gothic" pitchFamily="34" charset="0"/>
              </a:rPr>
              <a:t>To get it between 1 and 200 we must add 1</a:t>
            </a:r>
            <a:endParaRPr lang="en-IE" sz="2200" dirty="0">
              <a:solidFill>
                <a:srgbClr val="990033"/>
              </a:solidFill>
              <a:latin typeface="Century Gothic" pitchFamily="34" charset="0"/>
            </a:endParaRPr>
          </a:p>
          <a:p>
            <a:pPr>
              <a:tabLst>
                <a:tab pos="1427163" algn="l"/>
              </a:tabLst>
            </a:pPr>
            <a:endParaRPr lang="en-IE" sz="2200" dirty="0" smtClean="0">
              <a:solidFill>
                <a:srgbClr val="990033"/>
              </a:solidFill>
              <a:latin typeface="Century Gothic" pitchFamily="34" charset="0"/>
            </a:endParaRPr>
          </a:p>
          <a:p>
            <a:pPr>
              <a:tabLst>
                <a:tab pos="1427163" algn="l"/>
              </a:tabLst>
            </a:pPr>
            <a:r>
              <a:rPr lang="en-IE" sz="2200" dirty="0">
                <a:solidFill>
                  <a:srgbClr val="990033"/>
                </a:solidFill>
                <a:latin typeface="Century Gothic" pitchFamily="34" charset="0"/>
              </a:rPr>
              <a:t>	199 x </a:t>
            </a:r>
            <a:r>
              <a:rPr lang="en-IE" sz="2200" b="1" dirty="0">
                <a:solidFill>
                  <a:srgbClr val="990033"/>
                </a:solidFill>
                <a:latin typeface="Century Gothic" pitchFamily="34" charset="0"/>
              </a:rPr>
              <a:t>[0, 1] </a:t>
            </a:r>
            <a:r>
              <a:rPr lang="en-IE" sz="2200" dirty="0">
                <a:solidFill>
                  <a:srgbClr val="990033"/>
                </a:solidFill>
                <a:latin typeface="Century Gothic" pitchFamily="34" charset="0"/>
              </a:rPr>
              <a:t>+ 1 = [1, 200</a:t>
            </a:r>
            <a:r>
              <a:rPr lang="en-IE" sz="2200" dirty="0" smtClean="0">
                <a:solidFill>
                  <a:srgbClr val="990033"/>
                </a:solidFill>
                <a:latin typeface="Century Gothic" pitchFamily="34" charset="0"/>
              </a:rPr>
              <a:t>]</a:t>
            </a:r>
          </a:p>
          <a:p>
            <a:pPr>
              <a:tabLst>
                <a:tab pos="1427163" algn="l"/>
              </a:tabLst>
            </a:pPr>
            <a:endParaRPr lang="en-IE" sz="2200" dirty="0">
              <a:solidFill>
                <a:srgbClr val="990033"/>
              </a:solidFill>
              <a:latin typeface="Century Gothic" pitchFamily="34" charset="0"/>
            </a:endParaRPr>
          </a:p>
          <a:p>
            <a:pPr>
              <a:tabLst>
                <a:tab pos="1427163" algn="l"/>
              </a:tabLst>
            </a:pPr>
            <a:r>
              <a:rPr lang="en-IE" sz="2200" dirty="0" smtClean="0">
                <a:solidFill>
                  <a:srgbClr val="990033"/>
                </a:solidFill>
                <a:latin typeface="Century Gothic" pitchFamily="34" charset="0"/>
              </a:rPr>
              <a:t>But we must first </a:t>
            </a:r>
            <a:r>
              <a:rPr lang="en-IE" sz="2200" b="1" dirty="0" smtClean="0">
                <a:solidFill>
                  <a:srgbClr val="FF0000"/>
                </a:solidFill>
                <a:latin typeface="Century Gothic" pitchFamily="34" charset="0"/>
              </a:rPr>
              <a:t>SET UP </a:t>
            </a:r>
            <a:r>
              <a:rPr lang="en-IE" sz="2200" dirty="0" smtClean="0">
                <a:solidFill>
                  <a:srgbClr val="990033"/>
                </a:solidFill>
                <a:latin typeface="Century Gothic" pitchFamily="34" charset="0"/>
              </a:rPr>
              <a:t>the calculator to </a:t>
            </a:r>
            <a:r>
              <a:rPr lang="en-IE" sz="2200" b="1" dirty="0" smtClean="0">
                <a:solidFill>
                  <a:srgbClr val="FF0000"/>
                </a:solidFill>
                <a:latin typeface="Century Gothic" pitchFamily="34" charset="0"/>
              </a:rPr>
              <a:t>Fix</a:t>
            </a:r>
            <a:r>
              <a:rPr lang="en-IE" sz="2200" dirty="0" smtClean="0">
                <a:solidFill>
                  <a:srgbClr val="990033"/>
                </a:solidFill>
                <a:latin typeface="Century Gothic" pitchFamily="34" charset="0"/>
              </a:rPr>
              <a:t> to </a:t>
            </a:r>
            <a:r>
              <a:rPr lang="en-IE" sz="2200" b="1" dirty="0" smtClean="0">
                <a:solidFill>
                  <a:srgbClr val="FF0000"/>
                </a:solidFill>
                <a:latin typeface="Century Gothic" pitchFamily="34" charset="0"/>
              </a:rPr>
              <a:t>0</a:t>
            </a:r>
            <a:r>
              <a:rPr lang="en-IE" sz="2200" dirty="0" smtClean="0">
                <a:solidFill>
                  <a:srgbClr val="990033"/>
                </a:solidFill>
                <a:latin typeface="Century Gothic" pitchFamily="34" charset="0"/>
              </a:rPr>
              <a:t> decimal place</a:t>
            </a:r>
          </a:p>
        </p:txBody>
      </p:sp>
      <p:sp>
        <p:nvSpPr>
          <p:cNvPr id="4" name="Bevel 3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5" name="Bevel 4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195574" y="57650"/>
            <a:ext cx="88296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0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Random Sampling using Ran#</a:t>
            </a:r>
          </a:p>
          <a:p>
            <a:pPr algn="ctr"/>
            <a:r>
              <a:rPr lang="en-IE" sz="40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for an interval [1,200]</a:t>
            </a:r>
            <a:endParaRPr lang="en-IE" sz="40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1733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0875" y="647700"/>
            <a:ext cx="276225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own Arrow 4"/>
          <p:cNvSpPr/>
          <p:nvPr/>
        </p:nvSpPr>
        <p:spPr>
          <a:xfrm rot="2438609">
            <a:off x="6040751" y="224858"/>
            <a:ext cx="514379" cy="273059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2607" y="447645"/>
            <a:ext cx="8639504" cy="461665"/>
          </a:xfrm>
          <a:prstGeom prst="rect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1427163" algn="l"/>
              </a:tabLst>
            </a:pPr>
            <a:r>
              <a:rPr lang="en-IE" sz="2000" dirty="0">
                <a:latin typeface="Century Gothic" pitchFamily="34" charset="0"/>
              </a:rPr>
              <a:t>But we must first </a:t>
            </a:r>
            <a:r>
              <a:rPr lang="en-IE" sz="2400" b="1" dirty="0">
                <a:solidFill>
                  <a:srgbClr val="FF0000"/>
                </a:solidFill>
                <a:latin typeface="Century Gothic" pitchFamily="34" charset="0"/>
              </a:rPr>
              <a:t>SET UP </a:t>
            </a:r>
            <a:r>
              <a:rPr lang="en-IE" sz="2000" dirty="0">
                <a:latin typeface="Century Gothic" pitchFamily="34" charset="0"/>
              </a:rPr>
              <a:t>the calculator to </a:t>
            </a:r>
            <a:r>
              <a:rPr lang="en-IE" sz="2400" b="1" dirty="0">
                <a:solidFill>
                  <a:srgbClr val="FF0000"/>
                </a:solidFill>
                <a:latin typeface="Century Gothic" pitchFamily="34" charset="0"/>
              </a:rPr>
              <a:t>Fix</a:t>
            </a:r>
            <a:r>
              <a:rPr lang="en-IE" sz="2000" dirty="0">
                <a:latin typeface="Century Gothic" pitchFamily="34" charset="0"/>
              </a:rPr>
              <a:t> to </a:t>
            </a:r>
            <a:r>
              <a:rPr lang="en-IE" sz="2400" b="1" dirty="0" smtClean="0">
                <a:solidFill>
                  <a:srgbClr val="FF0000"/>
                </a:solidFill>
                <a:latin typeface="Century Gothic" pitchFamily="34" charset="0"/>
              </a:rPr>
              <a:t>0</a:t>
            </a:r>
            <a:r>
              <a:rPr lang="en-IE" sz="2000" dirty="0" smtClean="0">
                <a:latin typeface="Century Gothic" pitchFamily="34" charset="0"/>
              </a:rPr>
              <a:t> </a:t>
            </a:r>
            <a:r>
              <a:rPr lang="en-IE" sz="2000" dirty="0">
                <a:latin typeface="Century Gothic" pitchFamily="34" charset="0"/>
              </a:rPr>
              <a:t>decimal place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452648" y="2639123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7" name="TextBox 6"/>
          <p:cNvSpPr txBox="1"/>
          <p:nvPr/>
        </p:nvSpPr>
        <p:spPr>
          <a:xfrm>
            <a:off x="314325" y="57650"/>
            <a:ext cx="832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Random Sampling using Ran# for an interval [1,200]</a:t>
            </a:r>
            <a:endParaRPr lang="en-IE" sz="24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Bevel 7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818898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9" name="Bevel 8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315673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4230381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0875" y="676275"/>
            <a:ext cx="2762250" cy="550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own Arrow 4"/>
          <p:cNvSpPr/>
          <p:nvPr/>
        </p:nvSpPr>
        <p:spPr>
          <a:xfrm rot="2438609">
            <a:off x="6035235" y="219266"/>
            <a:ext cx="303007" cy="273059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2607" y="447645"/>
            <a:ext cx="8639504" cy="461665"/>
          </a:xfrm>
          <a:prstGeom prst="rect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1427163" algn="l"/>
              </a:tabLst>
            </a:pPr>
            <a:r>
              <a:rPr lang="en-IE" sz="2000" dirty="0">
                <a:latin typeface="Century Gothic" pitchFamily="34" charset="0"/>
              </a:rPr>
              <a:t>But we must first </a:t>
            </a:r>
            <a:r>
              <a:rPr lang="en-IE" sz="2400" b="1" dirty="0">
                <a:solidFill>
                  <a:srgbClr val="FF0000"/>
                </a:solidFill>
                <a:latin typeface="Century Gothic" pitchFamily="34" charset="0"/>
              </a:rPr>
              <a:t>SET UP </a:t>
            </a:r>
            <a:r>
              <a:rPr lang="en-IE" sz="2000" dirty="0">
                <a:latin typeface="Century Gothic" pitchFamily="34" charset="0"/>
              </a:rPr>
              <a:t>the calculator to </a:t>
            </a:r>
            <a:r>
              <a:rPr lang="en-IE" sz="2400" b="1" dirty="0">
                <a:solidFill>
                  <a:srgbClr val="FF0000"/>
                </a:solidFill>
                <a:latin typeface="Century Gothic" pitchFamily="34" charset="0"/>
              </a:rPr>
              <a:t>Fix</a:t>
            </a:r>
            <a:r>
              <a:rPr lang="en-IE" sz="2000" dirty="0">
                <a:latin typeface="Century Gothic" pitchFamily="34" charset="0"/>
              </a:rPr>
              <a:t> </a:t>
            </a:r>
            <a:r>
              <a:rPr lang="en-IE" sz="2000" dirty="0" smtClean="0">
                <a:latin typeface="Century Gothic" pitchFamily="34" charset="0"/>
              </a:rPr>
              <a:t>to </a:t>
            </a:r>
            <a:r>
              <a:rPr lang="en-IE" sz="2400" b="1" dirty="0" smtClean="0">
                <a:solidFill>
                  <a:srgbClr val="FF0000"/>
                </a:solidFill>
                <a:latin typeface="Century Gothic" pitchFamily="34" charset="0"/>
              </a:rPr>
              <a:t>0</a:t>
            </a:r>
            <a:r>
              <a:rPr lang="en-IE" sz="2000" dirty="0" smtClean="0">
                <a:latin typeface="Century Gothic" pitchFamily="34" charset="0"/>
              </a:rPr>
              <a:t> </a:t>
            </a:r>
            <a:r>
              <a:rPr lang="en-IE" sz="2000" dirty="0">
                <a:latin typeface="Century Gothic" pitchFamily="34" charset="0"/>
              </a:rPr>
              <a:t>decimal place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934652" y="2686421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8" name="TextBox 7"/>
          <p:cNvSpPr txBox="1"/>
          <p:nvPr/>
        </p:nvSpPr>
        <p:spPr>
          <a:xfrm>
            <a:off x="314325" y="57650"/>
            <a:ext cx="832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Random Sampling using Ran# for an interval [1,200]</a:t>
            </a:r>
            <a:endParaRPr lang="en-IE" sz="24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Bevel 8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0" name="Bevel 9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960547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000"/>
    </mc:Choice>
    <mc:Fallback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5163" y="647700"/>
            <a:ext cx="2733675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own Arrow 4"/>
          <p:cNvSpPr/>
          <p:nvPr/>
        </p:nvSpPr>
        <p:spPr>
          <a:xfrm rot="3424561">
            <a:off x="6263596" y="-52745"/>
            <a:ext cx="257190" cy="273059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2607" y="447645"/>
            <a:ext cx="8639504" cy="461665"/>
          </a:xfrm>
          <a:prstGeom prst="rect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1427163" algn="l"/>
              </a:tabLst>
            </a:pPr>
            <a:r>
              <a:rPr lang="en-IE" sz="2000" dirty="0">
                <a:latin typeface="Century Gothic" pitchFamily="34" charset="0"/>
              </a:rPr>
              <a:t>But we must first </a:t>
            </a:r>
            <a:r>
              <a:rPr lang="en-IE" sz="2400" b="1" dirty="0">
                <a:solidFill>
                  <a:srgbClr val="FF0000"/>
                </a:solidFill>
                <a:latin typeface="Century Gothic" pitchFamily="34" charset="0"/>
              </a:rPr>
              <a:t>SET UP </a:t>
            </a:r>
            <a:r>
              <a:rPr lang="en-IE" sz="2000" dirty="0">
                <a:latin typeface="Century Gothic" pitchFamily="34" charset="0"/>
              </a:rPr>
              <a:t>the calculator to</a:t>
            </a:r>
            <a:r>
              <a:rPr lang="en-IE" sz="2400" dirty="0">
                <a:latin typeface="Century Gothic" pitchFamily="34" charset="0"/>
              </a:rPr>
              <a:t> </a:t>
            </a:r>
            <a:r>
              <a:rPr lang="en-IE" sz="2400" b="1" dirty="0">
                <a:solidFill>
                  <a:srgbClr val="FF0000"/>
                </a:solidFill>
                <a:latin typeface="Century Gothic" pitchFamily="34" charset="0"/>
              </a:rPr>
              <a:t>Fix</a:t>
            </a:r>
            <a:r>
              <a:rPr lang="en-IE" sz="2400" dirty="0">
                <a:latin typeface="Century Gothic" pitchFamily="34" charset="0"/>
              </a:rPr>
              <a:t> </a:t>
            </a:r>
            <a:r>
              <a:rPr lang="en-IE" sz="2000" dirty="0">
                <a:latin typeface="Century Gothic" pitchFamily="34" charset="0"/>
              </a:rPr>
              <a:t>to </a:t>
            </a:r>
            <a:r>
              <a:rPr lang="en-IE" sz="2400" b="1" dirty="0" smtClean="0">
                <a:solidFill>
                  <a:srgbClr val="FF0000"/>
                </a:solidFill>
                <a:latin typeface="Century Gothic" pitchFamily="34" charset="0"/>
              </a:rPr>
              <a:t>0</a:t>
            </a:r>
            <a:r>
              <a:rPr lang="en-IE" sz="2400" dirty="0" smtClean="0">
                <a:latin typeface="Century Gothic" pitchFamily="34" charset="0"/>
              </a:rPr>
              <a:t> </a:t>
            </a:r>
            <a:r>
              <a:rPr lang="en-IE" sz="2000" dirty="0">
                <a:latin typeface="Century Gothic" pitchFamily="34" charset="0"/>
              </a:rPr>
              <a:t>decimal place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398608" y="4767533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8" name="TextBox 7"/>
          <p:cNvSpPr txBox="1"/>
          <p:nvPr/>
        </p:nvSpPr>
        <p:spPr>
          <a:xfrm>
            <a:off x="314325" y="57650"/>
            <a:ext cx="832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Random Sampling using Ran# for an interval [1,200]</a:t>
            </a:r>
            <a:endParaRPr lang="en-IE" sz="24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Bevel 8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0" name="Bevel 9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2966260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000"/>
    </mc:Choice>
    <mc:Fallback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0875" y="657225"/>
            <a:ext cx="2762250" cy="554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2607" y="447645"/>
            <a:ext cx="8639504" cy="461665"/>
          </a:xfrm>
          <a:prstGeom prst="rect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1427163" algn="l"/>
              </a:tabLst>
            </a:pPr>
            <a:r>
              <a:rPr lang="en-IE" sz="2000" dirty="0">
                <a:latin typeface="Century Gothic" pitchFamily="34" charset="0"/>
              </a:rPr>
              <a:t>But we must first </a:t>
            </a:r>
            <a:r>
              <a:rPr lang="en-IE" sz="2400" b="1" dirty="0">
                <a:solidFill>
                  <a:srgbClr val="FF0000"/>
                </a:solidFill>
                <a:latin typeface="Century Gothic" pitchFamily="34" charset="0"/>
              </a:rPr>
              <a:t>SET UP </a:t>
            </a:r>
            <a:r>
              <a:rPr lang="en-IE" sz="2000" dirty="0">
                <a:latin typeface="Century Gothic" pitchFamily="34" charset="0"/>
              </a:rPr>
              <a:t>the calculator to </a:t>
            </a:r>
            <a:r>
              <a:rPr lang="en-IE" sz="2400" b="1" dirty="0">
                <a:solidFill>
                  <a:srgbClr val="FF0000"/>
                </a:solidFill>
                <a:latin typeface="Century Gothic" pitchFamily="34" charset="0"/>
              </a:rPr>
              <a:t>Fix</a:t>
            </a:r>
            <a:r>
              <a:rPr lang="en-IE" sz="2000" dirty="0">
                <a:latin typeface="Century Gothic" pitchFamily="34" charset="0"/>
              </a:rPr>
              <a:t> </a:t>
            </a:r>
            <a:r>
              <a:rPr lang="en-IE" sz="2000" dirty="0" smtClean="0">
                <a:latin typeface="Century Gothic" pitchFamily="34" charset="0"/>
              </a:rPr>
              <a:t>to </a:t>
            </a:r>
            <a:r>
              <a:rPr lang="en-IE" sz="2400" b="1" dirty="0" smtClean="0">
                <a:solidFill>
                  <a:srgbClr val="FF0000"/>
                </a:solidFill>
                <a:latin typeface="Century Gothic" pitchFamily="34" charset="0"/>
              </a:rPr>
              <a:t>0</a:t>
            </a:r>
            <a:r>
              <a:rPr lang="en-IE" sz="2000" dirty="0" smtClean="0">
                <a:latin typeface="Century Gothic" pitchFamily="34" charset="0"/>
              </a:rPr>
              <a:t> </a:t>
            </a:r>
            <a:r>
              <a:rPr lang="en-IE" sz="2000" dirty="0">
                <a:latin typeface="Century Gothic" pitchFamily="34" charset="0"/>
              </a:rPr>
              <a:t>decimal place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515712" y="5524301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7" name="TextBox 6"/>
          <p:cNvSpPr txBox="1"/>
          <p:nvPr/>
        </p:nvSpPr>
        <p:spPr>
          <a:xfrm>
            <a:off x="314325" y="57650"/>
            <a:ext cx="832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Random Sampling using Ran# for an interval [1,200]</a:t>
            </a:r>
            <a:endParaRPr lang="en-IE" sz="24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Bevel 7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9" name="Bevel 8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1551582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000"/>
    </mc:Choice>
    <mc:Fallback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86113" y="647700"/>
            <a:ext cx="2771775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own Arrow 2"/>
          <p:cNvSpPr/>
          <p:nvPr/>
        </p:nvSpPr>
        <p:spPr>
          <a:xfrm rot="6149143">
            <a:off x="6256974" y="503513"/>
            <a:ext cx="288097" cy="2807717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383839" y="1266731"/>
            <a:ext cx="2459092" cy="153361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calculator tells us it has been </a:t>
            </a:r>
          </a:p>
          <a:p>
            <a:pPr algn="ctr"/>
            <a:r>
              <a:rPr lang="en-IE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SET UP</a:t>
            </a:r>
            <a:r>
              <a:rPr lang="en-IE" b="1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algn="ctr"/>
            <a:r>
              <a:rPr lang="en-IE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To</a:t>
            </a:r>
          </a:p>
          <a:p>
            <a:pPr algn="ctr"/>
            <a:r>
              <a:rPr lang="en-IE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Fix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311043" y="3714751"/>
            <a:ext cx="2459092" cy="14287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IE" dirty="0" smtClean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IE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We now need to tell it what we want</a:t>
            </a:r>
            <a:r>
              <a:rPr lang="en-IE" dirty="0">
                <a:solidFill>
                  <a:srgbClr val="990033"/>
                </a:solidFill>
                <a:latin typeface="Century Gothic" pitchFamily="34" charset="0"/>
              </a:rPr>
              <a:t> </a:t>
            </a:r>
            <a:endParaRPr lang="en-IE" dirty="0" smtClean="0">
              <a:solidFill>
                <a:srgbClr val="990033"/>
              </a:solidFill>
              <a:latin typeface="Century Gothic" pitchFamily="34" charset="0"/>
            </a:endParaRPr>
          </a:p>
          <a:p>
            <a:pPr algn="ctr"/>
            <a:endParaRPr lang="en-IE" dirty="0">
              <a:solidFill>
                <a:srgbClr val="990033"/>
              </a:solidFill>
              <a:latin typeface="Century Gothic" pitchFamily="34" charset="0"/>
            </a:endParaRPr>
          </a:p>
          <a:p>
            <a:pPr algn="ctr"/>
            <a:r>
              <a:rPr lang="en-IE" dirty="0" smtClean="0">
                <a:solidFill>
                  <a:srgbClr val="990033"/>
                </a:solidFill>
                <a:latin typeface="Century Gothic" pitchFamily="34" charset="0"/>
              </a:rPr>
              <a:t>199 </a:t>
            </a:r>
            <a:r>
              <a:rPr lang="en-IE" dirty="0">
                <a:solidFill>
                  <a:srgbClr val="990033"/>
                </a:solidFill>
                <a:latin typeface="Century Gothic" pitchFamily="34" charset="0"/>
              </a:rPr>
              <a:t>x </a:t>
            </a:r>
            <a:r>
              <a:rPr lang="en-IE" b="1" dirty="0">
                <a:solidFill>
                  <a:srgbClr val="990033"/>
                </a:solidFill>
                <a:latin typeface="Century Gothic" pitchFamily="34" charset="0"/>
              </a:rPr>
              <a:t>[0, 1] </a:t>
            </a:r>
            <a:r>
              <a:rPr lang="en-IE" dirty="0">
                <a:solidFill>
                  <a:srgbClr val="990033"/>
                </a:solidFill>
                <a:latin typeface="Century Gothic" pitchFamily="34" charset="0"/>
              </a:rPr>
              <a:t>+ 1 </a:t>
            </a:r>
            <a:endParaRPr lang="en-IE" dirty="0" smtClean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IE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497372" y="5162351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9" name="TextBox 8"/>
          <p:cNvSpPr txBox="1"/>
          <p:nvPr/>
        </p:nvSpPr>
        <p:spPr>
          <a:xfrm>
            <a:off x="314325" y="57650"/>
            <a:ext cx="832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Random Sampling using Ran# for an interval [1,200]</a:t>
            </a:r>
            <a:endParaRPr lang="en-IE" sz="24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Bevel 9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1" name="Bevel 10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566965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000"/>
    </mc:Choice>
    <mc:Fallback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4325" y="247650"/>
            <a:ext cx="8324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Random Sampling using Ran#</a:t>
            </a:r>
            <a:endParaRPr lang="en-IE" sz="32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821" y="832425"/>
            <a:ext cx="89911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1169988" algn="l"/>
              </a:tabLst>
            </a:pPr>
            <a:r>
              <a:rPr lang="en-IE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The Ran#: Generates </a:t>
            </a:r>
            <a:r>
              <a:rPr lang="en-IE" dirty="0">
                <a:latin typeface="Tahoma" pitchFamily="34" charset="0"/>
                <a:ea typeface="Tahoma" pitchFamily="34" charset="0"/>
                <a:cs typeface="Tahoma" pitchFamily="34" charset="0"/>
              </a:rPr>
              <a:t>a pseudo </a:t>
            </a:r>
            <a:r>
              <a:rPr lang="en-IE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random number to 3 decimal places that </a:t>
            </a:r>
            <a:r>
              <a:rPr lang="en-IE" dirty="0">
                <a:latin typeface="Tahoma" pitchFamily="34" charset="0"/>
                <a:ea typeface="Tahoma" pitchFamily="34" charset="0"/>
                <a:cs typeface="Tahoma" pitchFamily="34" charset="0"/>
              </a:rPr>
              <a:t>is less than 1.</a:t>
            </a:r>
          </a:p>
          <a:p>
            <a:pPr>
              <a:tabLst>
                <a:tab pos="1169988" algn="l"/>
              </a:tabLst>
            </a:pPr>
            <a:r>
              <a:rPr lang="en-IE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	i.e</a:t>
            </a:r>
            <a:r>
              <a:rPr lang="en-IE" dirty="0">
                <a:latin typeface="Tahoma" pitchFamily="34" charset="0"/>
                <a:ea typeface="Tahoma" pitchFamily="34" charset="0"/>
                <a:cs typeface="Tahoma" pitchFamily="34" charset="0"/>
              </a:rPr>
              <a:t>. it generates a random number in the range </a:t>
            </a:r>
            <a:r>
              <a:rPr lang="en-IE" b="1" dirty="0">
                <a:latin typeface="Tahoma" pitchFamily="34" charset="0"/>
                <a:ea typeface="Tahoma" pitchFamily="34" charset="0"/>
                <a:cs typeface="Tahoma" pitchFamily="34" charset="0"/>
              </a:rPr>
              <a:t>[0, 1</a:t>
            </a:r>
            <a:r>
              <a:rPr lang="en-IE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]</a:t>
            </a:r>
            <a:endParaRPr lang="en-IE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0875" y="647700"/>
            <a:ext cx="276225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own Arrow 4"/>
          <p:cNvSpPr/>
          <p:nvPr/>
        </p:nvSpPr>
        <p:spPr>
          <a:xfrm rot="2478541">
            <a:off x="5464146" y="1337205"/>
            <a:ext cx="416710" cy="471586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180083" y="1478756"/>
            <a:ext cx="2459092" cy="116036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IE" sz="2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Ran#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IE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is in Yellow</a:t>
            </a:r>
            <a:endParaRPr lang="en-IE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452648" y="2639123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Bevel 9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1" name="Bevel 10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2394630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86113" y="642938"/>
            <a:ext cx="2771775" cy="557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4373672" y="4381301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314325" y="57650"/>
            <a:ext cx="832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Random Sampling using Ran# for an interval [1,200]</a:t>
            </a:r>
            <a:endParaRPr lang="en-IE" sz="24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Bevel 6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8" name="Bevel 7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1769689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0400" y="647700"/>
            <a:ext cx="27432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4373672" y="4381301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314325" y="57650"/>
            <a:ext cx="832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Random Sampling using Ran# for an interval [1,200]</a:t>
            </a:r>
            <a:endParaRPr lang="en-IE" sz="24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Bevel 6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8" name="Bevel 7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880837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86113" y="661988"/>
            <a:ext cx="2771775" cy="553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3431382" y="2639123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314325" y="57650"/>
            <a:ext cx="832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Random Sampling using Ran# for an interval [1,200]</a:t>
            </a:r>
            <a:endParaRPr lang="en-IE" sz="24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Bevel 6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8" name="Bevel 7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1898748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0875" y="642938"/>
            <a:ext cx="2762250" cy="557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3935522" y="5524301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14325" y="57650"/>
            <a:ext cx="832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Random Sampling using Ran# for an interval [1,200]</a:t>
            </a:r>
            <a:endParaRPr lang="en-IE" sz="24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Bevel 5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7" name="Bevel 6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2018297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0400" y="661988"/>
            <a:ext cx="2743200" cy="553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4811822" y="5143301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14325" y="57650"/>
            <a:ext cx="832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Random Sampling using Ran# for an interval [1,200]</a:t>
            </a:r>
            <a:endParaRPr lang="en-IE" sz="24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Bevel 5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7" name="Bevel 6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2771205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0400" y="676275"/>
            <a:ext cx="2743200" cy="550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3465473" y="5176969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14325" y="57650"/>
            <a:ext cx="832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Random Sampling using Ran# for an interval [1,200]</a:t>
            </a:r>
            <a:endParaRPr lang="en-IE" sz="24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Bevel 5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7" name="Bevel 6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751324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5163" y="642938"/>
            <a:ext cx="2733675" cy="557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281871" y="5545567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14325" y="57650"/>
            <a:ext cx="832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Random Sampling using Ran# for an interval [1,200]</a:t>
            </a:r>
            <a:endParaRPr lang="en-IE" sz="24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Bevel 5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7" name="Bevel 6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4016952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0400" y="661988"/>
            <a:ext cx="2743200" cy="553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292504" y="5545567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314325" y="57650"/>
            <a:ext cx="832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Random Sampling using Ran# for an interval [1,200]</a:t>
            </a:r>
            <a:endParaRPr lang="en-IE" sz="24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Bevel 6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8" name="Bevel 7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1258483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9925" y="652463"/>
            <a:ext cx="2724150" cy="555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269022" y="5530494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314325" y="57650"/>
            <a:ext cx="832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Random Sampling using Ran# for an interval [1,200]</a:t>
            </a:r>
            <a:endParaRPr lang="en-IE" sz="24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Bevel 6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8" name="Bevel 7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2733071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86113" y="652463"/>
            <a:ext cx="2771775" cy="555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249972" y="5524301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314325" y="57650"/>
            <a:ext cx="832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Random Sampling using Ran# for an interval [1,200]</a:t>
            </a:r>
            <a:endParaRPr lang="en-IE" sz="24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Bevel 6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8" name="Bevel 7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2263496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0875" y="676275"/>
            <a:ext cx="2762250" cy="550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3916767" y="5555758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4" name="TextBox 3"/>
          <p:cNvSpPr txBox="1"/>
          <p:nvPr/>
        </p:nvSpPr>
        <p:spPr>
          <a:xfrm>
            <a:off x="314325" y="247650"/>
            <a:ext cx="8324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Random Sampling using Ran#</a:t>
            </a:r>
            <a:endParaRPr lang="en-IE" sz="32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Bevel 6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8" name="Bevel 7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  <p:sp>
        <p:nvSpPr>
          <p:cNvPr id="9" name="Down Arrow 8"/>
          <p:cNvSpPr/>
          <p:nvPr/>
        </p:nvSpPr>
        <p:spPr>
          <a:xfrm rot="2478541">
            <a:off x="5464146" y="1337205"/>
            <a:ext cx="416710" cy="471586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180083" y="1478756"/>
            <a:ext cx="2459092" cy="116036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IE" sz="2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Ran#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IE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is in Yellow</a:t>
            </a:r>
            <a:endParaRPr lang="en-IE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7543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2000"/>
    </mc:Choice>
    <mc:Fallback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3405" y="362597"/>
            <a:ext cx="49239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4000" u="sng" dirty="0" smtClean="0">
                <a:solidFill>
                  <a:srgbClr val="990033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Using your calculator</a:t>
            </a:r>
            <a:endParaRPr lang="en-IE" sz="4000" u="sng" dirty="0">
              <a:solidFill>
                <a:srgbClr val="990033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90650" y="898137"/>
            <a:ext cx="3966727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300000"/>
              </a:lnSpc>
            </a:pPr>
            <a:r>
              <a:rPr lang="en-IE" dirty="0" smtClean="0">
                <a:solidFill>
                  <a:srgbClr val="990033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2" action="ppaction://hlinksldjump">
                  <a:snd r:embed="rId3" name="click.wav"/>
                </a:hlinkClick>
              </a:rPr>
              <a:t>Writing as a Product of Prime Factors</a:t>
            </a:r>
            <a:endParaRPr lang="en-IE" dirty="0" smtClean="0">
              <a:solidFill>
                <a:srgbClr val="990033"/>
              </a:solidFill>
              <a:latin typeface="Tahoma" pitchFamily="34" charset="0"/>
              <a:ea typeface="Tahoma" pitchFamily="34" charset="0"/>
              <a:cs typeface="Tahoma" pitchFamily="34" charset="0"/>
              <a:hlinkClick r:id="rId4" action="ppaction://hlinksldjump">
                <a:snd r:embed="rId3" name="click.wav"/>
              </a:hlinkClick>
            </a:endParaRPr>
          </a:p>
          <a:p>
            <a:pPr>
              <a:lnSpc>
                <a:spcPct val="300000"/>
              </a:lnSpc>
            </a:pPr>
            <a:r>
              <a:rPr lang="en-IE" dirty="0" smtClean="0">
                <a:solidFill>
                  <a:srgbClr val="990033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4" action="ppaction://hlinksldjump">
                  <a:snd r:embed="rId3" name="click.wav"/>
                </a:hlinkClick>
              </a:rPr>
              <a:t>Using  Ran#</a:t>
            </a:r>
            <a:endParaRPr lang="en-IE" dirty="0" smtClean="0">
              <a:solidFill>
                <a:srgbClr val="990033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300000"/>
              </a:lnSpc>
            </a:pPr>
            <a:r>
              <a:rPr lang="en-IE" dirty="0" smtClean="0">
                <a:solidFill>
                  <a:srgbClr val="990033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5" action="ppaction://hlinksldjump">
                  <a:snd r:embed="rId3" name="click.wav"/>
                </a:hlinkClick>
              </a:rPr>
              <a:t>Using   Ranint</a:t>
            </a:r>
            <a:endParaRPr lang="en-IE" dirty="0" smtClean="0">
              <a:solidFill>
                <a:srgbClr val="990033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300000"/>
              </a:lnSpc>
            </a:pPr>
            <a:r>
              <a:rPr lang="en-IE" dirty="0" smtClean="0">
                <a:solidFill>
                  <a:srgbClr val="990033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6" action="ppaction://hlinksldjump">
                  <a:snd r:embed="rId3" name="click.wav"/>
                </a:hlinkClick>
              </a:rPr>
              <a:t>Finding Standard Deviation</a:t>
            </a:r>
            <a:endParaRPr lang="en-IE" dirty="0" smtClean="0">
              <a:solidFill>
                <a:srgbClr val="990033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300000"/>
              </a:lnSpc>
            </a:pPr>
            <a:r>
              <a:rPr lang="en-IE" dirty="0" smtClean="0">
                <a:solidFill>
                  <a:srgbClr val="990033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7" action="ppaction://hlinksldjump">
                  <a:snd r:embed="rId3" name="click.wav"/>
                </a:hlinkClick>
              </a:rPr>
              <a:t>Finding Correlation Coefficient</a:t>
            </a:r>
            <a:endParaRPr lang="en-IE" dirty="0" smtClean="0">
              <a:solidFill>
                <a:srgbClr val="990033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300000"/>
              </a:lnSpc>
            </a:pPr>
            <a:r>
              <a:rPr lang="en-IE" dirty="0" smtClean="0">
                <a:solidFill>
                  <a:srgbClr val="990033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8" action="ppaction://hlinksldjump">
                  <a:snd r:embed="rId3" name="click.wav"/>
                </a:hlinkClick>
              </a:rPr>
              <a:t>Using a Frequency table</a:t>
            </a:r>
            <a:endParaRPr lang="en-IE" dirty="0">
              <a:solidFill>
                <a:srgbClr val="990033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Oval 3">
            <a:hlinkClick r:id="rId4" action="ppaction://hlinksldjump">
              <a:snd r:embed="rId3" name="click.wav"/>
            </a:hlinkClick>
          </p:cNvPr>
          <p:cNvSpPr/>
          <p:nvPr/>
        </p:nvSpPr>
        <p:spPr>
          <a:xfrm>
            <a:off x="476250" y="2055700"/>
            <a:ext cx="933450" cy="4191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perspectiveAbove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rgbClr val="990033"/>
                </a:solidFill>
                <a:hlinkClick r:id="" action="ppaction://hlinkshowjump?jump=nextslide"/>
              </a:rPr>
              <a:t>Go</a:t>
            </a:r>
            <a:r>
              <a:rPr lang="en-IE" sz="2000" dirty="0" smtClean="0">
                <a:solidFill>
                  <a:srgbClr val="990033"/>
                </a:solidFill>
              </a:rPr>
              <a:t> </a:t>
            </a:r>
            <a:endParaRPr lang="en-IE" sz="2000" dirty="0">
              <a:solidFill>
                <a:srgbClr val="990033"/>
              </a:solidFill>
            </a:endParaRPr>
          </a:p>
        </p:txBody>
      </p:sp>
      <p:sp>
        <p:nvSpPr>
          <p:cNvPr id="8" name="Oval 7">
            <a:hlinkClick r:id="rId5" action="ppaction://hlinksldjump">
              <a:snd r:embed="rId3" name="click.wav"/>
            </a:hlinkClick>
          </p:cNvPr>
          <p:cNvSpPr/>
          <p:nvPr/>
        </p:nvSpPr>
        <p:spPr>
          <a:xfrm>
            <a:off x="476250" y="2893900"/>
            <a:ext cx="933450" cy="4191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perspectiveAbove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rgbClr val="990033"/>
                </a:solidFill>
                <a:hlinkClick r:id="rId5" action="ppaction://hlinksldjump"/>
              </a:rPr>
              <a:t>Go</a:t>
            </a:r>
            <a:r>
              <a:rPr lang="en-IE" sz="2000" dirty="0" smtClean="0">
                <a:solidFill>
                  <a:srgbClr val="990033"/>
                </a:solidFill>
              </a:rPr>
              <a:t> </a:t>
            </a:r>
            <a:endParaRPr lang="en-IE" sz="2000" dirty="0">
              <a:solidFill>
                <a:srgbClr val="990033"/>
              </a:solidFill>
            </a:endParaRPr>
          </a:p>
        </p:txBody>
      </p:sp>
      <p:sp>
        <p:nvSpPr>
          <p:cNvPr id="9" name="Oval 8">
            <a:hlinkClick r:id="rId6" action="ppaction://hlinksldjump">
              <a:snd r:embed="rId3" name="click.wav"/>
            </a:hlinkClick>
          </p:cNvPr>
          <p:cNvSpPr/>
          <p:nvPr/>
        </p:nvSpPr>
        <p:spPr>
          <a:xfrm>
            <a:off x="457200" y="3713050"/>
            <a:ext cx="933450" cy="4191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perspectiveAbove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rgbClr val="990033"/>
                </a:solidFill>
                <a:hlinkClick r:id="" action="ppaction://hlinkshowjump?jump=nextslide"/>
              </a:rPr>
              <a:t>Go</a:t>
            </a:r>
            <a:r>
              <a:rPr lang="en-IE" sz="2000" dirty="0" smtClean="0">
                <a:solidFill>
                  <a:srgbClr val="990033"/>
                </a:solidFill>
              </a:rPr>
              <a:t> </a:t>
            </a:r>
            <a:endParaRPr lang="en-IE" sz="2000" dirty="0">
              <a:solidFill>
                <a:srgbClr val="990033"/>
              </a:solidFill>
            </a:endParaRPr>
          </a:p>
        </p:txBody>
      </p:sp>
      <p:sp>
        <p:nvSpPr>
          <p:cNvPr id="10" name="Oval 9">
            <a:hlinkClick r:id="rId7" action="ppaction://hlinksldjump">
              <a:snd r:embed="rId3" name="click.wav"/>
            </a:hlinkClick>
          </p:cNvPr>
          <p:cNvSpPr/>
          <p:nvPr/>
        </p:nvSpPr>
        <p:spPr>
          <a:xfrm>
            <a:off x="476250" y="4532200"/>
            <a:ext cx="933450" cy="4191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perspectiveAbove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rgbClr val="990033"/>
                </a:solidFill>
                <a:hlinkClick r:id="" action="ppaction://hlinkshowjump?jump=nextslide"/>
              </a:rPr>
              <a:t>Go</a:t>
            </a:r>
            <a:r>
              <a:rPr lang="en-IE" sz="2000" dirty="0" smtClean="0">
                <a:solidFill>
                  <a:srgbClr val="990033"/>
                </a:solidFill>
              </a:rPr>
              <a:t> </a:t>
            </a:r>
            <a:endParaRPr lang="en-IE" sz="2000" dirty="0">
              <a:solidFill>
                <a:srgbClr val="990033"/>
              </a:solidFill>
            </a:endParaRPr>
          </a:p>
        </p:txBody>
      </p:sp>
      <p:sp>
        <p:nvSpPr>
          <p:cNvPr id="5" name="Bevel 4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1" name="Bevel 10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  <p:sp>
        <p:nvSpPr>
          <p:cNvPr id="12" name="Oval 11">
            <a:hlinkClick r:id="rId8" action="ppaction://hlinksldjump">
              <a:snd r:embed="rId3" name="click.wav"/>
            </a:hlinkClick>
          </p:cNvPr>
          <p:cNvSpPr/>
          <p:nvPr/>
        </p:nvSpPr>
        <p:spPr>
          <a:xfrm>
            <a:off x="464874" y="5380648"/>
            <a:ext cx="933450" cy="4191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perspectiveAbove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rgbClr val="990033"/>
                </a:solidFill>
                <a:hlinkClick r:id="" action="ppaction://hlinkshowjump?jump=nextslide"/>
              </a:rPr>
              <a:t>Go</a:t>
            </a:r>
            <a:r>
              <a:rPr lang="en-IE" sz="2000" dirty="0" smtClean="0">
                <a:solidFill>
                  <a:srgbClr val="990033"/>
                </a:solidFill>
              </a:rPr>
              <a:t> </a:t>
            </a:r>
            <a:endParaRPr lang="en-IE" sz="2000" dirty="0">
              <a:solidFill>
                <a:srgbClr val="990033"/>
              </a:solidFill>
            </a:endParaRPr>
          </a:p>
        </p:txBody>
      </p:sp>
      <p:sp>
        <p:nvSpPr>
          <p:cNvPr id="13" name="Oval 12">
            <a:hlinkClick r:id="rId2" action="ppaction://hlinksldjump">
              <a:snd r:embed="rId3" name="click.wav"/>
            </a:hlinkClick>
          </p:cNvPr>
          <p:cNvSpPr/>
          <p:nvPr/>
        </p:nvSpPr>
        <p:spPr>
          <a:xfrm>
            <a:off x="478522" y="1225444"/>
            <a:ext cx="933450" cy="4191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perspectiveAbove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rgbClr val="990033"/>
                </a:solidFill>
                <a:hlinkClick r:id="" action="ppaction://hlinkshowjump?jump=nextslide"/>
              </a:rPr>
              <a:t>Go</a:t>
            </a:r>
            <a:r>
              <a:rPr lang="en-IE" sz="2000" dirty="0" smtClean="0">
                <a:solidFill>
                  <a:srgbClr val="990033"/>
                </a:solidFill>
              </a:rPr>
              <a:t> </a:t>
            </a:r>
            <a:endParaRPr lang="en-IE" sz="2000" dirty="0">
              <a:solidFill>
                <a:srgbClr val="990033"/>
              </a:solidFill>
            </a:endParaRPr>
          </a:p>
        </p:txBody>
      </p:sp>
      <p:pic>
        <p:nvPicPr>
          <p:cNvPr id="14" name="Picture 2" descr="http://www.ryman.co.uk/Catalogue/Ryman/large/global/images/main/12/1201042077.jpg">
            <a:hlinkClick r:id="rId9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4896104" y="1684048"/>
            <a:ext cx="3902425" cy="3173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7763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05375" y="838200"/>
            <a:ext cx="249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E" dirty="0">
              <a:latin typeface="Century Gothic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19751" y="1324868"/>
            <a:ext cx="3131344" cy="5260744"/>
          </a:xfrm>
          <a:prstGeom prst="rect">
            <a:avLst/>
          </a:prstGeom>
          <a:ln>
            <a:noFill/>
          </a:ln>
        </p:spPr>
      </p:pic>
      <p:sp>
        <p:nvSpPr>
          <p:cNvPr id="6" name="Bevel 5">
            <a:hlinkClick r:id="" action="ppaction://hlinkshowjump?jump=firstslide">
              <a:snd r:embed="rId4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7" name="Bevel 6">
            <a:hlinkClick r:id="" action="ppaction://hlinkshowjump?jump=endshow">
              <a:snd r:embed="rId4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  <p:sp>
        <p:nvSpPr>
          <p:cNvPr id="8" name="TextBox 7"/>
          <p:cNvSpPr txBox="1"/>
          <p:nvPr/>
        </p:nvSpPr>
        <p:spPr>
          <a:xfrm>
            <a:off x="195574" y="57650"/>
            <a:ext cx="88296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6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Random Sampling using Ranint for an interval [1,200]</a:t>
            </a:r>
            <a:endParaRPr lang="en-IE" sz="36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1773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8710" y="515097"/>
            <a:ext cx="3651014" cy="577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own Arrow 3"/>
          <p:cNvSpPr/>
          <p:nvPr/>
        </p:nvSpPr>
        <p:spPr>
          <a:xfrm rot="2478541">
            <a:off x="5279154" y="1619616"/>
            <a:ext cx="424553" cy="471586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80083" y="1478756"/>
            <a:ext cx="2459092" cy="116036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IE" sz="20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Ranint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IE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is in Red</a:t>
            </a:r>
            <a:endParaRPr lang="en-IE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290038" y="2392692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8" name="TextBox 7"/>
          <p:cNvSpPr txBox="1"/>
          <p:nvPr/>
        </p:nvSpPr>
        <p:spPr>
          <a:xfrm>
            <a:off x="195574" y="57650"/>
            <a:ext cx="8829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Random Sampling using Ranint for an interval [1,200]</a:t>
            </a:r>
            <a:endParaRPr lang="en-IE" sz="24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Bevel 8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0" name="Bevel 9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1384239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000"/>
    </mc:Choice>
    <mc:Fallback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8534" y="546625"/>
            <a:ext cx="3508324" cy="5735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3402122" y="5839734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195574" y="57650"/>
            <a:ext cx="8829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Random Sampling using Ranint for an interval [1,200]</a:t>
            </a:r>
            <a:endParaRPr lang="en-IE" sz="24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Bevel 6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8" name="Bevel 7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  <p:sp>
        <p:nvSpPr>
          <p:cNvPr id="9" name="Down Arrow 8"/>
          <p:cNvSpPr/>
          <p:nvPr/>
        </p:nvSpPr>
        <p:spPr>
          <a:xfrm rot="2478541">
            <a:off x="5279154" y="1619616"/>
            <a:ext cx="424553" cy="471586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180083" y="1478756"/>
            <a:ext cx="2459092" cy="116036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IE" sz="20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Ranint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IE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is in Red</a:t>
            </a:r>
            <a:endParaRPr lang="en-IE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1362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78265" y="570723"/>
            <a:ext cx="3628397" cy="5656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6180083" y="1828800"/>
            <a:ext cx="2459092" cy="11430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We want our interval  to be</a:t>
            </a:r>
            <a:endParaRPr lang="en-IE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IE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[1,200]</a:t>
            </a:r>
            <a:endParaRPr lang="en-IE" sz="2800" dirty="0">
              <a:solidFill>
                <a:schemeClr val="accent6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809356" y="5348866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8" name="TextBox 7"/>
          <p:cNvSpPr txBox="1"/>
          <p:nvPr/>
        </p:nvSpPr>
        <p:spPr>
          <a:xfrm>
            <a:off x="195574" y="57650"/>
            <a:ext cx="8829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Random Sampling using Ranint for an interval [1,200]</a:t>
            </a:r>
            <a:endParaRPr lang="en-IE" sz="24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Bevel 8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0" name="Bevel 9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322597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5246" y="530964"/>
            <a:ext cx="3621998" cy="5712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own Arrow 4"/>
          <p:cNvSpPr/>
          <p:nvPr/>
        </p:nvSpPr>
        <p:spPr>
          <a:xfrm rot="3189853">
            <a:off x="5673429" y="1302749"/>
            <a:ext cx="490110" cy="330973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180083" y="1478756"/>
            <a:ext cx="2459092" cy="116036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The comma is here in yellow</a:t>
            </a:r>
            <a:endParaRPr lang="en-IE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756638" y="2308828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9" name="TextBox 8"/>
          <p:cNvSpPr txBox="1"/>
          <p:nvPr/>
        </p:nvSpPr>
        <p:spPr>
          <a:xfrm>
            <a:off x="195574" y="57650"/>
            <a:ext cx="8829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Random Sampling using Ranint for an interval [1,200]</a:t>
            </a:r>
            <a:endParaRPr lang="en-IE" sz="24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Bevel 9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1" name="Bevel 10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3695072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000"/>
    </mc:Choice>
    <mc:Fallback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5246" y="530964"/>
            <a:ext cx="3621998" cy="5712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own Arrow 4"/>
          <p:cNvSpPr/>
          <p:nvPr/>
        </p:nvSpPr>
        <p:spPr>
          <a:xfrm rot="3189853">
            <a:off x="5673429" y="1302749"/>
            <a:ext cx="490110" cy="330973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180083" y="1478756"/>
            <a:ext cx="2459092" cy="116036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The comma is here in yellow</a:t>
            </a:r>
            <a:endParaRPr lang="en-IE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222255" y="3982753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9" name="TextBox 8"/>
          <p:cNvSpPr txBox="1"/>
          <p:nvPr/>
        </p:nvSpPr>
        <p:spPr>
          <a:xfrm>
            <a:off x="195574" y="57650"/>
            <a:ext cx="8829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Random Sampling using Ranint for an interval [1,200]</a:t>
            </a:r>
            <a:endParaRPr lang="en-IE" sz="24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Bevel 9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1" name="Bevel 10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2669667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000"/>
    </mc:Choice>
    <mc:Fallback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28795" y="546625"/>
            <a:ext cx="3506920" cy="5775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414971" y="5416194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195574" y="57650"/>
            <a:ext cx="8829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Random Sampling using Ranint for an interval [1,200]</a:t>
            </a:r>
            <a:endParaRPr lang="en-IE" sz="24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Bevel 6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8" name="Bevel 7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3902057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3269" y="514296"/>
            <a:ext cx="3577627" cy="5767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849672" y="5875610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195574" y="57650"/>
            <a:ext cx="8829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Random Sampling using Ranint for an interval [1,200]</a:t>
            </a:r>
            <a:endParaRPr lang="en-IE" sz="24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Bevel 6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8" name="Bevel 7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296949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072983" y="2204336"/>
            <a:ext cx="389744" cy="344774"/>
          </a:xfrm>
          <a:prstGeom prst="roundRect">
            <a:avLst/>
          </a:prstGeom>
          <a:solidFill>
            <a:srgbClr val="00FFFF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7414" y="518194"/>
            <a:ext cx="3552924" cy="5698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849672" y="5788777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7" name="TextBox 6"/>
          <p:cNvSpPr txBox="1"/>
          <p:nvPr/>
        </p:nvSpPr>
        <p:spPr>
          <a:xfrm>
            <a:off x="195574" y="57650"/>
            <a:ext cx="8829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Random Sampling using Ranint for an interval [1,200]</a:t>
            </a:r>
            <a:endParaRPr lang="en-IE" sz="24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Bevel 7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9" name="Bevel 8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3695072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9925" y="657225"/>
            <a:ext cx="2724150" cy="554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255417" y="5539978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180083" y="1261242"/>
            <a:ext cx="2459092" cy="216775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To keep generating a random 3 digit number between </a:t>
            </a:r>
            <a:endParaRPr lang="en-IE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IE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[0,1]</a:t>
            </a:r>
          </a:p>
          <a:p>
            <a:pPr algn="ctr"/>
            <a:r>
              <a:rPr lang="en-IE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we repeatedly press</a:t>
            </a:r>
          </a:p>
          <a:p>
            <a:pPr algn="ctr"/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IE" sz="32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=</a:t>
            </a:r>
            <a:endParaRPr lang="en-IE" sz="28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4325" y="247650"/>
            <a:ext cx="8324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Random Sampling using Ran#</a:t>
            </a:r>
            <a:endParaRPr lang="en-IE" sz="32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Bevel 7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9" name="Bevel 8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2537948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2000"/>
    </mc:Choice>
    <mc:Fallback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05145" y="510793"/>
            <a:ext cx="3585751" cy="583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own Arrow 3"/>
          <p:cNvSpPr/>
          <p:nvPr/>
        </p:nvSpPr>
        <p:spPr>
          <a:xfrm rot="3189853">
            <a:off x="5781706" y="1410093"/>
            <a:ext cx="354723" cy="330973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180083" y="1478756"/>
            <a:ext cx="2459092" cy="116036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The bracket is here</a:t>
            </a:r>
            <a:endParaRPr lang="en-IE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233005" y="4039686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9" name="TextBox 8"/>
          <p:cNvSpPr txBox="1"/>
          <p:nvPr/>
        </p:nvSpPr>
        <p:spPr>
          <a:xfrm>
            <a:off x="195574" y="57650"/>
            <a:ext cx="8829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Random Sampling using Ranint for an interval [1,200]</a:t>
            </a:r>
            <a:endParaRPr lang="en-IE" sz="24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Bevel 9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1" name="Bevel 10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2166192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370" y="485888"/>
            <a:ext cx="3644655" cy="583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6180083" y="1261242"/>
            <a:ext cx="2459092" cy="216775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To keep generating a random 3 digit number between </a:t>
            </a:r>
            <a:endParaRPr lang="en-IE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IE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[1,200]</a:t>
            </a:r>
          </a:p>
          <a:p>
            <a:pPr algn="ctr"/>
            <a:r>
              <a:rPr lang="en-IE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we repeatedly press</a:t>
            </a:r>
          </a:p>
          <a:p>
            <a:pPr algn="ctr"/>
            <a:r>
              <a:rPr lang="en-IE" sz="2800" b="1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IE" sz="28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=</a:t>
            </a:r>
            <a:endParaRPr lang="en-IE" sz="28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184405" y="5884027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8" name="TextBox 7"/>
          <p:cNvSpPr txBox="1"/>
          <p:nvPr/>
        </p:nvSpPr>
        <p:spPr>
          <a:xfrm>
            <a:off x="195574" y="57650"/>
            <a:ext cx="8829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Random Sampling using Ranint for an interval [1,200]</a:t>
            </a:r>
            <a:endParaRPr lang="en-IE" sz="24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Bevel 8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0" name="Bevel 9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2858791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91721" y="548175"/>
            <a:ext cx="3546257" cy="5742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5097572" y="5854344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195574" y="57650"/>
            <a:ext cx="8829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Random Sampling using Ranint for an interval [1,200]</a:t>
            </a:r>
            <a:endParaRPr lang="en-IE" sz="24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Bevel 6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8" name="Bevel 7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1978873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91721" y="548175"/>
            <a:ext cx="3546257" cy="5742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5078522" y="5854344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195574" y="57650"/>
            <a:ext cx="8829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Random Sampling using Ranint for an interval [1,200]</a:t>
            </a:r>
            <a:endParaRPr lang="en-IE" sz="24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Bevel 6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8" name="Bevel 7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2978353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3405" y="362597"/>
            <a:ext cx="49239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4000" u="sng" dirty="0" smtClean="0">
                <a:solidFill>
                  <a:srgbClr val="990033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Using your calculator</a:t>
            </a:r>
            <a:endParaRPr lang="en-IE" sz="4000" u="sng" dirty="0">
              <a:solidFill>
                <a:srgbClr val="990033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90650" y="898137"/>
            <a:ext cx="3966727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300000"/>
              </a:lnSpc>
            </a:pPr>
            <a:r>
              <a:rPr lang="en-IE" dirty="0" smtClean="0">
                <a:solidFill>
                  <a:srgbClr val="990033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2" action="ppaction://hlinksldjump">
                  <a:snd r:embed="rId3" name="click.wav"/>
                </a:hlinkClick>
              </a:rPr>
              <a:t>Writing as a Product of Prime Factors</a:t>
            </a:r>
            <a:endParaRPr lang="en-IE" dirty="0" smtClean="0">
              <a:solidFill>
                <a:srgbClr val="990033"/>
              </a:solidFill>
              <a:latin typeface="Tahoma" pitchFamily="34" charset="0"/>
              <a:ea typeface="Tahoma" pitchFamily="34" charset="0"/>
              <a:cs typeface="Tahoma" pitchFamily="34" charset="0"/>
              <a:hlinkClick r:id="rId4" action="ppaction://hlinksldjump">
                <a:snd r:embed="rId3" name="click.wav"/>
              </a:hlinkClick>
            </a:endParaRPr>
          </a:p>
          <a:p>
            <a:pPr>
              <a:lnSpc>
                <a:spcPct val="300000"/>
              </a:lnSpc>
            </a:pPr>
            <a:r>
              <a:rPr lang="en-IE" dirty="0" smtClean="0">
                <a:solidFill>
                  <a:srgbClr val="990033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4" action="ppaction://hlinksldjump">
                  <a:snd r:embed="rId3" name="click.wav"/>
                </a:hlinkClick>
              </a:rPr>
              <a:t>Using  Ran#</a:t>
            </a:r>
            <a:endParaRPr lang="en-IE" dirty="0" smtClean="0">
              <a:solidFill>
                <a:srgbClr val="990033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300000"/>
              </a:lnSpc>
            </a:pPr>
            <a:r>
              <a:rPr lang="en-IE" dirty="0" smtClean="0">
                <a:solidFill>
                  <a:srgbClr val="990033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5" action="ppaction://hlinksldjump">
                  <a:snd r:embed="rId3" name="click.wav"/>
                </a:hlinkClick>
              </a:rPr>
              <a:t>Using   Ranint</a:t>
            </a:r>
            <a:endParaRPr lang="en-IE" dirty="0" smtClean="0">
              <a:solidFill>
                <a:srgbClr val="990033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300000"/>
              </a:lnSpc>
            </a:pPr>
            <a:r>
              <a:rPr lang="en-IE" dirty="0" smtClean="0">
                <a:solidFill>
                  <a:srgbClr val="990033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6" action="ppaction://hlinksldjump">
                  <a:snd r:embed="rId3" name="click.wav"/>
                </a:hlinkClick>
              </a:rPr>
              <a:t>Finding Standard Deviation</a:t>
            </a:r>
            <a:endParaRPr lang="en-IE" dirty="0" smtClean="0">
              <a:solidFill>
                <a:srgbClr val="990033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300000"/>
              </a:lnSpc>
            </a:pPr>
            <a:r>
              <a:rPr lang="en-IE" dirty="0" smtClean="0">
                <a:solidFill>
                  <a:srgbClr val="990033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7" action="ppaction://hlinksldjump">
                  <a:snd r:embed="rId3" name="click.wav"/>
                </a:hlinkClick>
              </a:rPr>
              <a:t>Finding Correlation Coefficient</a:t>
            </a:r>
            <a:endParaRPr lang="en-IE" dirty="0" smtClean="0">
              <a:solidFill>
                <a:srgbClr val="990033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300000"/>
              </a:lnSpc>
            </a:pPr>
            <a:r>
              <a:rPr lang="en-IE" dirty="0" smtClean="0">
                <a:solidFill>
                  <a:srgbClr val="990033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8" action="ppaction://hlinksldjump">
                  <a:snd r:embed="rId3" name="click.wav"/>
                </a:hlinkClick>
              </a:rPr>
              <a:t>Using a Frequency table</a:t>
            </a:r>
            <a:endParaRPr lang="en-IE" dirty="0">
              <a:solidFill>
                <a:srgbClr val="990033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Oval 3">
            <a:hlinkClick r:id="rId4" action="ppaction://hlinksldjump">
              <a:snd r:embed="rId3" name="click.wav"/>
            </a:hlinkClick>
          </p:cNvPr>
          <p:cNvSpPr/>
          <p:nvPr/>
        </p:nvSpPr>
        <p:spPr>
          <a:xfrm>
            <a:off x="476250" y="2055700"/>
            <a:ext cx="933450" cy="4191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perspectiveAbove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rgbClr val="990033"/>
                </a:solidFill>
                <a:hlinkClick r:id="" action="ppaction://hlinkshowjump?jump=nextslide"/>
              </a:rPr>
              <a:t>Go</a:t>
            </a:r>
            <a:r>
              <a:rPr lang="en-IE" sz="2000" dirty="0" smtClean="0">
                <a:solidFill>
                  <a:srgbClr val="990033"/>
                </a:solidFill>
              </a:rPr>
              <a:t> </a:t>
            </a:r>
            <a:endParaRPr lang="en-IE" sz="2000" dirty="0">
              <a:solidFill>
                <a:srgbClr val="990033"/>
              </a:solidFill>
            </a:endParaRPr>
          </a:p>
        </p:txBody>
      </p:sp>
      <p:sp>
        <p:nvSpPr>
          <p:cNvPr id="8" name="Oval 7">
            <a:hlinkClick r:id="rId5" action="ppaction://hlinksldjump">
              <a:snd r:embed="rId3" name="click.wav"/>
            </a:hlinkClick>
          </p:cNvPr>
          <p:cNvSpPr/>
          <p:nvPr/>
        </p:nvSpPr>
        <p:spPr>
          <a:xfrm>
            <a:off x="476250" y="2893900"/>
            <a:ext cx="933450" cy="4191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perspectiveAbove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rgbClr val="990033"/>
                </a:solidFill>
                <a:hlinkClick r:id="rId5" action="ppaction://hlinksldjump"/>
              </a:rPr>
              <a:t>Go</a:t>
            </a:r>
            <a:r>
              <a:rPr lang="en-IE" sz="2000" dirty="0" smtClean="0">
                <a:solidFill>
                  <a:srgbClr val="990033"/>
                </a:solidFill>
              </a:rPr>
              <a:t> </a:t>
            </a:r>
            <a:endParaRPr lang="en-IE" sz="2000" dirty="0">
              <a:solidFill>
                <a:srgbClr val="990033"/>
              </a:solidFill>
            </a:endParaRPr>
          </a:p>
        </p:txBody>
      </p:sp>
      <p:sp>
        <p:nvSpPr>
          <p:cNvPr id="9" name="Oval 8">
            <a:hlinkClick r:id="rId6" action="ppaction://hlinksldjump">
              <a:snd r:embed="rId3" name="click.wav"/>
            </a:hlinkClick>
          </p:cNvPr>
          <p:cNvSpPr/>
          <p:nvPr/>
        </p:nvSpPr>
        <p:spPr>
          <a:xfrm>
            <a:off x="457200" y="3713050"/>
            <a:ext cx="933450" cy="4191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perspectiveAbove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rgbClr val="990033"/>
                </a:solidFill>
                <a:hlinkClick r:id="" action="ppaction://hlinkshowjump?jump=nextslide"/>
              </a:rPr>
              <a:t>Go</a:t>
            </a:r>
            <a:r>
              <a:rPr lang="en-IE" sz="2000" dirty="0" smtClean="0">
                <a:solidFill>
                  <a:srgbClr val="990033"/>
                </a:solidFill>
              </a:rPr>
              <a:t> </a:t>
            </a:r>
            <a:endParaRPr lang="en-IE" sz="2000" dirty="0">
              <a:solidFill>
                <a:srgbClr val="990033"/>
              </a:solidFill>
            </a:endParaRPr>
          </a:p>
        </p:txBody>
      </p:sp>
      <p:sp>
        <p:nvSpPr>
          <p:cNvPr id="10" name="Oval 9">
            <a:hlinkClick r:id="rId7" action="ppaction://hlinksldjump">
              <a:snd r:embed="rId3" name="click.wav"/>
            </a:hlinkClick>
          </p:cNvPr>
          <p:cNvSpPr/>
          <p:nvPr/>
        </p:nvSpPr>
        <p:spPr>
          <a:xfrm>
            <a:off x="476250" y="4532200"/>
            <a:ext cx="933450" cy="4191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perspectiveAbove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rgbClr val="990033"/>
                </a:solidFill>
                <a:hlinkClick r:id="" action="ppaction://hlinkshowjump?jump=nextslide"/>
              </a:rPr>
              <a:t>Go</a:t>
            </a:r>
            <a:r>
              <a:rPr lang="en-IE" sz="2000" dirty="0" smtClean="0">
                <a:solidFill>
                  <a:srgbClr val="990033"/>
                </a:solidFill>
              </a:rPr>
              <a:t> </a:t>
            </a:r>
            <a:endParaRPr lang="en-IE" sz="2000" dirty="0">
              <a:solidFill>
                <a:srgbClr val="990033"/>
              </a:solidFill>
            </a:endParaRPr>
          </a:p>
        </p:txBody>
      </p:sp>
      <p:sp>
        <p:nvSpPr>
          <p:cNvPr id="5" name="Bevel 4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1" name="Bevel 10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  <p:sp>
        <p:nvSpPr>
          <p:cNvPr id="12" name="Oval 11">
            <a:hlinkClick r:id="rId8" action="ppaction://hlinksldjump">
              <a:snd r:embed="rId3" name="click.wav"/>
            </a:hlinkClick>
          </p:cNvPr>
          <p:cNvSpPr/>
          <p:nvPr/>
        </p:nvSpPr>
        <p:spPr>
          <a:xfrm>
            <a:off x="464874" y="5380648"/>
            <a:ext cx="933450" cy="4191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perspectiveAbove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rgbClr val="990033"/>
                </a:solidFill>
                <a:hlinkClick r:id="" action="ppaction://hlinkshowjump?jump=nextslide"/>
              </a:rPr>
              <a:t>Go</a:t>
            </a:r>
            <a:r>
              <a:rPr lang="en-IE" sz="2000" dirty="0" smtClean="0">
                <a:solidFill>
                  <a:srgbClr val="990033"/>
                </a:solidFill>
              </a:rPr>
              <a:t> </a:t>
            </a:r>
            <a:endParaRPr lang="en-IE" sz="2000" dirty="0">
              <a:solidFill>
                <a:srgbClr val="990033"/>
              </a:solidFill>
            </a:endParaRPr>
          </a:p>
        </p:txBody>
      </p:sp>
      <p:sp>
        <p:nvSpPr>
          <p:cNvPr id="13" name="Oval 12">
            <a:hlinkClick r:id="rId2" action="ppaction://hlinksldjump">
              <a:snd r:embed="rId3" name="click.wav"/>
            </a:hlinkClick>
          </p:cNvPr>
          <p:cNvSpPr/>
          <p:nvPr/>
        </p:nvSpPr>
        <p:spPr>
          <a:xfrm>
            <a:off x="478522" y="1225444"/>
            <a:ext cx="933450" cy="4191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perspectiveAbove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rgbClr val="990033"/>
                </a:solidFill>
                <a:hlinkClick r:id="" action="ppaction://hlinkshowjump?jump=nextslide"/>
              </a:rPr>
              <a:t>Go</a:t>
            </a:r>
            <a:r>
              <a:rPr lang="en-IE" sz="2000" dirty="0" smtClean="0">
                <a:solidFill>
                  <a:srgbClr val="990033"/>
                </a:solidFill>
              </a:rPr>
              <a:t> </a:t>
            </a:r>
            <a:endParaRPr lang="en-IE" sz="2000" dirty="0">
              <a:solidFill>
                <a:srgbClr val="990033"/>
              </a:solidFill>
            </a:endParaRPr>
          </a:p>
        </p:txBody>
      </p:sp>
      <p:pic>
        <p:nvPicPr>
          <p:cNvPr id="14" name="Picture 2" descr="http://www.ryman.co.uk/Catalogue/Ryman/large/global/images/main/12/1201042077.jpg">
            <a:hlinkClick r:id="rId9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4896104" y="1684048"/>
            <a:ext cx="3902425" cy="3173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7763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6588" y="647700"/>
            <a:ext cx="2790825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1130" y="929244"/>
            <a:ext cx="312790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E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Find the </a:t>
            </a:r>
          </a:p>
          <a:p>
            <a:pPr algn="ctr"/>
            <a:r>
              <a:rPr lang="en-IE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Standard Deviation of</a:t>
            </a:r>
          </a:p>
          <a:p>
            <a:pPr algn="ctr"/>
            <a:r>
              <a:rPr lang="en-IE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algn="ctr"/>
            <a:r>
              <a:rPr lang="en-IE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6,5,5,4,5,5,6,5 and 4</a:t>
            </a:r>
            <a:endParaRPr lang="en-IE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Down Arrow 2"/>
          <p:cNvSpPr/>
          <p:nvPr/>
        </p:nvSpPr>
        <p:spPr>
          <a:xfrm rot="2901930">
            <a:off x="6018252" y="1016529"/>
            <a:ext cx="292815" cy="3953016"/>
          </a:xfrm>
          <a:prstGeom prst="downArrow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7" name="TextBox 6"/>
          <p:cNvSpPr txBox="1"/>
          <p:nvPr/>
        </p:nvSpPr>
        <p:spPr>
          <a:xfrm>
            <a:off x="219074" y="171450"/>
            <a:ext cx="8963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Finding </a:t>
            </a:r>
            <a:r>
              <a:rPr lang="en-IE" sz="3200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Standard </a:t>
            </a:r>
            <a:r>
              <a:rPr lang="en-IE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Deviation</a:t>
            </a:r>
            <a:endParaRPr lang="en-IE" sz="32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438453" y="2639326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0" name="Rectangle 9"/>
          <p:cNvSpPr/>
          <p:nvPr/>
        </p:nvSpPr>
        <p:spPr>
          <a:xfrm>
            <a:off x="5743903" y="1186085"/>
            <a:ext cx="3277564" cy="1015663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en-IE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We first need to make sure</a:t>
            </a:r>
          </a:p>
          <a:p>
            <a:pPr lvl="0" algn="ctr"/>
            <a:r>
              <a:rPr lang="en-IE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calculator is </a:t>
            </a:r>
            <a:r>
              <a:rPr lang="en-IE" sz="2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CL</a:t>
            </a:r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ea</a:t>
            </a:r>
            <a:r>
              <a:rPr lang="en-IE" sz="2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</a:t>
            </a:r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IE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of all</a:t>
            </a:r>
          </a:p>
          <a:p>
            <a:pPr lvl="0" algn="ctr"/>
            <a:r>
              <a:rPr lang="en-IE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previous </a:t>
            </a:r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content</a:t>
            </a:r>
            <a:endParaRPr lang="en-IE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Bevel 10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2" name="Bevel 11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2487144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81350" y="652463"/>
            <a:ext cx="2781300" cy="555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own Arrow 2"/>
          <p:cNvSpPr/>
          <p:nvPr/>
        </p:nvSpPr>
        <p:spPr>
          <a:xfrm rot="2901930">
            <a:off x="6013761" y="960478"/>
            <a:ext cx="353792" cy="3988900"/>
          </a:xfrm>
          <a:prstGeom prst="downArrow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8" name="TextBox 7"/>
          <p:cNvSpPr txBox="1"/>
          <p:nvPr/>
        </p:nvSpPr>
        <p:spPr>
          <a:xfrm>
            <a:off x="219074" y="152400"/>
            <a:ext cx="8963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Finding </a:t>
            </a:r>
            <a:r>
              <a:rPr lang="en-IE" sz="3200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Standard </a:t>
            </a:r>
            <a:r>
              <a:rPr lang="en-IE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Deviation</a:t>
            </a:r>
            <a:endParaRPr lang="en-IE" sz="32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363696" y="4382176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9" name="Rectangle 8"/>
          <p:cNvSpPr/>
          <p:nvPr/>
        </p:nvSpPr>
        <p:spPr>
          <a:xfrm>
            <a:off x="5743903" y="1186085"/>
            <a:ext cx="3277564" cy="1015663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en-IE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We first need to make sure</a:t>
            </a:r>
          </a:p>
          <a:p>
            <a:pPr lvl="0" algn="ctr"/>
            <a:r>
              <a:rPr lang="en-IE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calculator is </a:t>
            </a:r>
            <a:r>
              <a:rPr lang="en-IE" sz="2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CL</a:t>
            </a:r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ea</a:t>
            </a:r>
            <a:r>
              <a:rPr lang="en-IE" sz="2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</a:t>
            </a:r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IE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of all</a:t>
            </a:r>
          </a:p>
          <a:p>
            <a:pPr lvl="0" algn="ctr"/>
            <a:r>
              <a:rPr lang="en-IE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previous </a:t>
            </a:r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content</a:t>
            </a:r>
            <a:endParaRPr lang="en-IE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Bevel 10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2" name="Bevel 11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  <p:sp>
        <p:nvSpPr>
          <p:cNvPr id="13" name="Rectangle 12"/>
          <p:cNvSpPr/>
          <p:nvPr/>
        </p:nvSpPr>
        <p:spPr>
          <a:xfrm>
            <a:off x="41130" y="929244"/>
            <a:ext cx="312790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E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Find the </a:t>
            </a:r>
          </a:p>
          <a:p>
            <a:pPr algn="ctr"/>
            <a:r>
              <a:rPr lang="en-IE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Standard Deviation of</a:t>
            </a:r>
          </a:p>
          <a:p>
            <a:pPr algn="ctr"/>
            <a:r>
              <a:rPr lang="en-IE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algn="ctr"/>
            <a:r>
              <a:rPr lang="en-IE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6,5,5,4,5,5,6,5 and 4</a:t>
            </a:r>
            <a:endParaRPr lang="en-IE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0870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91810" y="1582442"/>
            <a:ext cx="2541658" cy="461665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We want to clear </a:t>
            </a:r>
            <a:r>
              <a:rPr lang="en-IE" sz="2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ALL</a:t>
            </a:r>
            <a:endParaRPr lang="en-IE" sz="24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4944" y="681112"/>
            <a:ext cx="2743200" cy="552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9074" y="152400"/>
            <a:ext cx="8963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Finding </a:t>
            </a:r>
            <a:r>
              <a:rPr lang="en-IE" sz="3200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Standard </a:t>
            </a:r>
            <a:r>
              <a:rPr lang="en-IE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Deviation</a:t>
            </a:r>
            <a:endParaRPr lang="en-IE" sz="32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289265" y="5189566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8" name="Bevel 7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9" name="Bevel 8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  <p:sp>
        <p:nvSpPr>
          <p:cNvPr id="12" name="Rectangle 11"/>
          <p:cNvSpPr/>
          <p:nvPr/>
        </p:nvSpPr>
        <p:spPr>
          <a:xfrm>
            <a:off x="41130" y="929244"/>
            <a:ext cx="312790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E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Find the </a:t>
            </a:r>
          </a:p>
          <a:p>
            <a:pPr algn="ctr"/>
            <a:r>
              <a:rPr lang="en-IE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Standard Deviation of</a:t>
            </a:r>
          </a:p>
          <a:p>
            <a:pPr algn="ctr"/>
            <a:r>
              <a:rPr lang="en-IE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algn="ctr"/>
            <a:r>
              <a:rPr lang="en-IE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6,5,5,4,5,5,6,5 and 4</a:t>
            </a:r>
            <a:endParaRPr lang="en-IE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4921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31838" y="1582442"/>
            <a:ext cx="1755159" cy="461665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en-IE" sz="2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Yes</a:t>
            </a:r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reset all</a:t>
            </a:r>
            <a:endParaRPr lang="en-IE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8025" y="704850"/>
            <a:ext cx="2647950" cy="544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9074" y="171450"/>
            <a:ext cx="8963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Finding </a:t>
            </a:r>
            <a:r>
              <a:rPr lang="en-IE" sz="3200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Standard </a:t>
            </a:r>
            <a:r>
              <a:rPr lang="en-IE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Deviation</a:t>
            </a:r>
            <a:endParaRPr lang="en-IE" sz="32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269022" y="5562393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8" name="Bevel 7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0" name="Bevel 9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  <p:sp>
        <p:nvSpPr>
          <p:cNvPr id="11" name="Rectangle 10"/>
          <p:cNvSpPr/>
          <p:nvPr/>
        </p:nvSpPr>
        <p:spPr>
          <a:xfrm>
            <a:off x="41130" y="929244"/>
            <a:ext cx="312790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E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Find the </a:t>
            </a:r>
          </a:p>
          <a:p>
            <a:pPr algn="ctr"/>
            <a:r>
              <a:rPr lang="en-IE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Standard Deviation of</a:t>
            </a:r>
          </a:p>
          <a:p>
            <a:pPr algn="ctr"/>
            <a:r>
              <a:rPr lang="en-IE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algn="ctr"/>
            <a:r>
              <a:rPr lang="en-IE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6,5,5,4,5,5,6,5 and 4</a:t>
            </a:r>
            <a:endParaRPr lang="en-IE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6793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12801" y="1582442"/>
            <a:ext cx="2099677" cy="1015663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We really do agree</a:t>
            </a:r>
          </a:p>
          <a:p>
            <a:pPr lvl="0" algn="ctr"/>
            <a:endParaRPr lang="en-IE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algn="ctr"/>
            <a:r>
              <a:rPr lang="en-IE" sz="2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AC</a:t>
            </a:r>
            <a:endParaRPr lang="en-IE" sz="24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3263" y="676275"/>
            <a:ext cx="2657475" cy="550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9074" y="171450"/>
            <a:ext cx="8963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Finding </a:t>
            </a:r>
            <a:r>
              <a:rPr lang="en-IE" sz="3200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Standard </a:t>
            </a:r>
            <a:r>
              <a:rPr lang="en-IE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Deviation</a:t>
            </a:r>
            <a:endParaRPr lang="en-IE" sz="32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233138" y="4360027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8" name="Bevel 7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0" name="Bevel 9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  <p:sp>
        <p:nvSpPr>
          <p:cNvPr id="11" name="Rectangle 10"/>
          <p:cNvSpPr/>
          <p:nvPr/>
        </p:nvSpPr>
        <p:spPr>
          <a:xfrm>
            <a:off x="41130" y="929244"/>
            <a:ext cx="312790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E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Find the </a:t>
            </a:r>
          </a:p>
          <a:p>
            <a:pPr algn="ctr"/>
            <a:r>
              <a:rPr lang="en-IE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Standard Deviation of</a:t>
            </a:r>
          </a:p>
          <a:p>
            <a:pPr algn="ctr"/>
            <a:r>
              <a:rPr lang="en-IE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algn="ctr"/>
            <a:r>
              <a:rPr lang="en-IE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6,5,5,4,5,5,6,5 and 4</a:t>
            </a:r>
            <a:endParaRPr lang="en-IE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251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81350" y="642938"/>
            <a:ext cx="2781300" cy="557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4325" y="247650"/>
            <a:ext cx="8324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Random Sampling using Ran#</a:t>
            </a:r>
            <a:endParaRPr lang="en-IE" sz="32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269022" y="5530494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8" name="Bevel 7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9" name="Bevel 8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2701647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2000"/>
    </mc:Choice>
    <mc:Fallback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66167" y="1582442"/>
            <a:ext cx="2592953" cy="738664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We want the calculator 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 </a:t>
            </a:r>
            <a:r>
              <a:rPr lang="en-IE" sz="2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STATS</a:t>
            </a:r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mode</a:t>
            </a:r>
            <a:endParaRPr lang="en-IE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0" y="688429"/>
            <a:ext cx="2667000" cy="547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9074" y="171450"/>
            <a:ext cx="8963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Finding </a:t>
            </a:r>
            <a:r>
              <a:rPr lang="en-IE" sz="3200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Standard </a:t>
            </a:r>
            <a:r>
              <a:rPr lang="en-IE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Deviation</a:t>
            </a:r>
            <a:endParaRPr lang="en-IE" sz="32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926122" y="2658376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8" name="Bevel 7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0" name="Bevel 9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  <p:sp>
        <p:nvSpPr>
          <p:cNvPr id="11" name="Rectangle 10"/>
          <p:cNvSpPr/>
          <p:nvPr/>
        </p:nvSpPr>
        <p:spPr>
          <a:xfrm>
            <a:off x="41130" y="929244"/>
            <a:ext cx="312790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E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Find the </a:t>
            </a:r>
          </a:p>
          <a:p>
            <a:pPr algn="ctr"/>
            <a:r>
              <a:rPr lang="en-IE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Standard Deviation of</a:t>
            </a:r>
          </a:p>
          <a:p>
            <a:pPr algn="ctr"/>
            <a:r>
              <a:rPr lang="en-IE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algn="ctr"/>
            <a:r>
              <a:rPr lang="en-IE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6,5,5,4,5,5,6,5 and 4</a:t>
            </a:r>
            <a:endParaRPr lang="en-IE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757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9925" y="695325"/>
            <a:ext cx="2724150" cy="546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6166167" y="1582442"/>
            <a:ext cx="2592953" cy="738664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We want the calculator 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 </a:t>
            </a:r>
            <a:r>
              <a:rPr lang="en-IE" sz="2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STATS</a:t>
            </a:r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mode</a:t>
            </a:r>
            <a:endParaRPr lang="en-IE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9074" y="171450"/>
            <a:ext cx="8963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Finding </a:t>
            </a:r>
            <a:r>
              <a:rPr lang="en-IE" sz="3200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Standard </a:t>
            </a:r>
            <a:r>
              <a:rPr lang="en-IE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Deviation</a:t>
            </a:r>
            <a:endParaRPr lang="en-IE" sz="32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897422" y="5141077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8" name="Bevel 7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1" name="Bevel 10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  <p:sp>
        <p:nvSpPr>
          <p:cNvPr id="12" name="Rectangle 11"/>
          <p:cNvSpPr/>
          <p:nvPr/>
        </p:nvSpPr>
        <p:spPr>
          <a:xfrm>
            <a:off x="41130" y="929244"/>
            <a:ext cx="312790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E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Find the </a:t>
            </a:r>
          </a:p>
          <a:p>
            <a:pPr algn="ctr"/>
            <a:r>
              <a:rPr lang="en-IE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Standard Deviation of</a:t>
            </a:r>
          </a:p>
          <a:p>
            <a:pPr algn="ctr"/>
            <a:r>
              <a:rPr lang="en-IE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algn="ctr"/>
            <a:r>
              <a:rPr lang="en-IE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6,5,5,4,5,5,6,5 and 4</a:t>
            </a:r>
            <a:endParaRPr lang="en-IE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0631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000"/>
    </mc:Choice>
    <mc:Fallback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52219" y="1582442"/>
            <a:ext cx="2620846" cy="369332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We only have 1 variable</a:t>
            </a:r>
            <a:endParaRPr lang="en-IE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8975" y="709613"/>
            <a:ext cx="2686050" cy="543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9074" y="171450"/>
            <a:ext cx="8963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Finding </a:t>
            </a:r>
            <a:r>
              <a:rPr lang="en-IE" sz="3200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Standard </a:t>
            </a:r>
            <a:r>
              <a:rPr lang="en-IE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Deviation</a:t>
            </a:r>
            <a:endParaRPr lang="en-IE" sz="32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440222" y="5113610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8" name="Bevel 7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0" name="Bevel 9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  <p:sp>
        <p:nvSpPr>
          <p:cNvPr id="11" name="Rectangle 10"/>
          <p:cNvSpPr/>
          <p:nvPr/>
        </p:nvSpPr>
        <p:spPr>
          <a:xfrm>
            <a:off x="41130" y="929244"/>
            <a:ext cx="312790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E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Find the </a:t>
            </a:r>
          </a:p>
          <a:p>
            <a:pPr algn="ctr"/>
            <a:r>
              <a:rPr lang="en-IE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Standard Deviation of</a:t>
            </a:r>
          </a:p>
          <a:p>
            <a:pPr algn="ctr"/>
            <a:r>
              <a:rPr lang="en-IE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algn="ctr"/>
            <a:r>
              <a:rPr lang="en-IE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6,5,5,4,5,5,6,5 and 4</a:t>
            </a:r>
            <a:endParaRPr lang="en-IE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5523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45958" y="1582442"/>
            <a:ext cx="2033377" cy="1292662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We now input 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our data pressing </a:t>
            </a:r>
          </a:p>
          <a:p>
            <a:pPr lvl="0" algn="ctr"/>
            <a:r>
              <a:rPr lang="en-IE" sz="2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= 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after each term</a:t>
            </a:r>
            <a:endParaRPr lang="en-IE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3263" y="695325"/>
            <a:ext cx="2657475" cy="546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9074" y="171450"/>
            <a:ext cx="8963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Finding </a:t>
            </a:r>
            <a:r>
              <a:rPr lang="en-IE" sz="3200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Standard </a:t>
            </a:r>
            <a:r>
              <a:rPr lang="en-IE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Deviation</a:t>
            </a:r>
            <a:endParaRPr lang="en-IE" sz="32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365255" y="4751660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8" name="Bevel 7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0" name="Bevel 9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  <p:sp>
        <p:nvSpPr>
          <p:cNvPr id="11" name="Rectangle 10"/>
          <p:cNvSpPr/>
          <p:nvPr/>
        </p:nvSpPr>
        <p:spPr>
          <a:xfrm>
            <a:off x="41130" y="929244"/>
            <a:ext cx="312790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E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Find the </a:t>
            </a:r>
          </a:p>
          <a:p>
            <a:pPr algn="ctr"/>
            <a:r>
              <a:rPr lang="en-IE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Standard Deviation of</a:t>
            </a:r>
          </a:p>
          <a:p>
            <a:pPr algn="ctr"/>
            <a:r>
              <a:rPr lang="en-IE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algn="ctr"/>
            <a:r>
              <a:rPr lang="en-IE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6,5,5,4,5,5,6,5 and 4</a:t>
            </a:r>
            <a:endParaRPr lang="en-IE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1707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000"/>
    </mc:Choice>
    <mc:Fallback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8025" y="709613"/>
            <a:ext cx="2647950" cy="543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9074" y="171450"/>
            <a:ext cx="8963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Finding </a:t>
            </a:r>
            <a:r>
              <a:rPr lang="en-IE" sz="3200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Standard </a:t>
            </a:r>
            <a:r>
              <a:rPr lang="en-IE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Deviation</a:t>
            </a:r>
            <a:endParaRPr lang="en-IE" sz="32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237123" y="5530494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8" name="Bevel 7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9" name="Bevel 8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  <p:sp>
        <p:nvSpPr>
          <p:cNvPr id="10" name="Rectangle 9"/>
          <p:cNvSpPr/>
          <p:nvPr/>
        </p:nvSpPr>
        <p:spPr>
          <a:xfrm>
            <a:off x="41130" y="929244"/>
            <a:ext cx="312790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E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Find the </a:t>
            </a:r>
          </a:p>
          <a:p>
            <a:pPr algn="ctr"/>
            <a:r>
              <a:rPr lang="en-IE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Standard Deviation of</a:t>
            </a:r>
          </a:p>
          <a:p>
            <a:pPr algn="ctr"/>
            <a:r>
              <a:rPr lang="en-IE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algn="ctr"/>
            <a:r>
              <a:rPr lang="en-IE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6,5,5,4,5,5,6,5 and 4</a:t>
            </a:r>
            <a:endParaRPr lang="en-IE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3064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57550" y="695325"/>
            <a:ext cx="2628900" cy="546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9074" y="171450"/>
            <a:ext cx="8963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Finding </a:t>
            </a:r>
            <a:r>
              <a:rPr lang="en-IE" sz="3200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Standard </a:t>
            </a:r>
            <a:r>
              <a:rPr lang="en-IE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Deviation</a:t>
            </a:r>
            <a:endParaRPr lang="en-IE" sz="32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918688" y="4768494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8" name="Bevel 7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9" name="Bevel 8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  <p:sp>
        <p:nvSpPr>
          <p:cNvPr id="10" name="Rectangle 9"/>
          <p:cNvSpPr/>
          <p:nvPr/>
        </p:nvSpPr>
        <p:spPr>
          <a:xfrm>
            <a:off x="41130" y="929244"/>
            <a:ext cx="312790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E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Find the </a:t>
            </a:r>
          </a:p>
          <a:p>
            <a:pPr algn="ctr"/>
            <a:r>
              <a:rPr lang="en-IE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Standard Deviation of</a:t>
            </a:r>
          </a:p>
          <a:p>
            <a:pPr algn="ctr"/>
            <a:r>
              <a:rPr lang="en-IE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algn="ctr"/>
            <a:r>
              <a:rPr lang="en-IE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6,5,5,4,5,5,6,5 and 4</a:t>
            </a:r>
            <a:endParaRPr lang="en-IE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6094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57550" y="690563"/>
            <a:ext cx="2628900" cy="547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9074" y="171450"/>
            <a:ext cx="8963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Finding </a:t>
            </a:r>
            <a:r>
              <a:rPr lang="en-IE" sz="3200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Standard </a:t>
            </a:r>
            <a:r>
              <a:rPr lang="en-IE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Deviation</a:t>
            </a:r>
            <a:endParaRPr lang="en-IE" sz="32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269022" y="5530494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8" name="Bevel 7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9" name="Bevel 8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  <p:sp>
        <p:nvSpPr>
          <p:cNvPr id="10" name="Rectangle 9"/>
          <p:cNvSpPr/>
          <p:nvPr/>
        </p:nvSpPr>
        <p:spPr>
          <a:xfrm>
            <a:off x="41130" y="929244"/>
            <a:ext cx="312790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E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Find the </a:t>
            </a:r>
          </a:p>
          <a:p>
            <a:pPr algn="ctr"/>
            <a:r>
              <a:rPr lang="en-IE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Standard Deviation of</a:t>
            </a:r>
          </a:p>
          <a:p>
            <a:pPr algn="ctr"/>
            <a:r>
              <a:rPr lang="en-IE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algn="ctr"/>
            <a:r>
              <a:rPr lang="en-IE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6,5,5,4,5,5,6,5 and 4</a:t>
            </a:r>
            <a:endParaRPr lang="en-IE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8432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14007" y="1582442"/>
            <a:ext cx="2697277" cy="646331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Repeat this process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until the data is entered</a:t>
            </a:r>
            <a:endParaRPr lang="en-IE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8025" y="690563"/>
            <a:ext cx="2647950" cy="547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19074" y="183325"/>
            <a:ext cx="8963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Finding </a:t>
            </a:r>
            <a:r>
              <a:rPr lang="en-IE" sz="3200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Standard </a:t>
            </a:r>
            <a:r>
              <a:rPr lang="en-IE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Deviation</a:t>
            </a:r>
            <a:endParaRPr lang="en-IE" sz="32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889005" y="4753876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7" name="Bevel 6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0" name="Bevel 9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  <p:sp>
        <p:nvSpPr>
          <p:cNvPr id="11" name="Rectangle 10"/>
          <p:cNvSpPr/>
          <p:nvPr/>
        </p:nvSpPr>
        <p:spPr>
          <a:xfrm>
            <a:off x="41130" y="929244"/>
            <a:ext cx="312790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E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Find the </a:t>
            </a:r>
          </a:p>
          <a:p>
            <a:pPr algn="ctr"/>
            <a:r>
              <a:rPr lang="en-IE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Standard Deviation of</a:t>
            </a:r>
          </a:p>
          <a:p>
            <a:pPr algn="ctr"/>
            <a:r>
              <a:rPr lang="en-IE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algn="ctr"/>
            <a:r>
              <a:rPr lang="en-IE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6,5,5,4,5,5,6,5 and 4</a:t>
            </a:r>
            <a:endParaRPr lang="en-IE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765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40153" y="1582442"/>
            <a:ext cx="2880320" cy="2400657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We have finished inputting the data. </a:t>
            </a:r>
          </a:p>
          <a:p>
            <a:pPr lvl="0" algn="ctr"/>
            <a:endParaRPr lang="en-IE" dirty="0" smtClean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We now need to get to where we can analyse it</a:t>
            </a:r>
          </a:p>
          <a:p>
            <a:pPr lvl="0" algn="ctr"/>
            <a:r>
              <a:rPr lang="en-IE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Press</a:t>
            </a:r>
          </a:p>
          <a:p>
            <a:pPr lvl="0" algn="ctr"/>
            <a:endParaRPr lang="en-IE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algn="ctr"/>
            <a:r>
              <a:rPr lang="en-IE" sz="2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AC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4213" y="681038"/>
            <a:ext cx="2695575" cy="549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9074" y="171450"/>
            <a:ext cx="8963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Finding </a:t>
            </a:r>
            <a:r>
              <a:rPr lang="en-IE" sz="3200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Standard </a:t>
            </a:r>
            <a:r>
              <a:rPr lang="en-IE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Deviation</a:t>
            </a:r>
            <a:endParaRPr lang="en-IE" sz="32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249972" y="4353826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8" name="Bevel 7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0" name="Bevel 9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  <p:sp>
        <p:nvSpPr>
          <p:cNvPr id="11" name="Rectangle 10"/>
          <p:cNvSpPr/>
          <p:nvPr/>
        </p:nvSpPr>
        <p:spPr>
          <a:xfrm>
            <a:off x="41130" y="929244"/>
            <a:ext cx="312790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E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Find the </a:t>
            </a:r>
          </a:p>
          <a:p>
            <a:pPr algn="ctr"/>
            <a:r>
              <a:rPr lang="en-IE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Standard Deviation of</a:t>
            </a:r>
          </a:p>
          <a:p>
            <a:pPr algn="ctr"/>
            <a:r>
              <a:rPr lang="en-IE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algn="ctr"/>
            <a:r>
              <a:rPr lang="en-IE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6,5,5,4,5,5,6,5 and 4</a:t>
            </a:r>
            <a:endParaRPr lang="en-IE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9295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0000"/>
    </mc:Choice>
    <mc:Fallback>
      <p:transition spd="slow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4213" y="700088"/>
            <a:ext cx="2695575" cy="545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Down Arrow 6"/>
          <p:cNvSpPr/>
          <p:nvPr/>
        </p:nvSpPr>
        <p:spPr>
          <a:xfrm rot="2901930">
            <a:off x="5293382" y="1254964"/>
            <a:ext cx="370723" cy="4597235"/>
          </a:xfrm>
          <a:prstGeom prst="downArrow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" name="Rectangle 1"/>
          <p:cNvSpPr/>
          <p:nvPr/>
        </p:nvSpPr>
        <p:spPr>
          <a:xfrm>
            <a:off x="5926908" y="1582442"/>
            <a:ext cx="3071482" cy="738664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We need to analyse 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</a:t>
            </a:r>
            <a:r>
              <a:rPr lang="en-IE" sz="2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STATS</a:t>
            </a:r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we have input</a:t>
            </a:r>
            <a:endParaRPr lang="en-IE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9074" y="171450"/>
            <a:ext cx="8963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Finding </a:t>
            </a:r>
            <a:r>
              <a:rPr lang="en-IE" sz="3200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Standard </a:t>
            </a:r>
            <a:r>
              <a:rPr lang="en-IE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Deviation</a:t>
            </a:r>
            <a:endParaRPr lang="en-IE" sz="32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389422" y="2609494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8" name="Bevel 7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1" name="Bevel 10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  <p:sp>
        <p:nvSpPr>
          <p:cNvPr id="12" name="Rectangle 11"/>
          <p:cNvSpPr/>
          <p:nvPr/>
        </p:nvSpPr>
        <p:spPr>
          <a:xfrm>
            <a:off x="41130" y="929244"/>
            <a:ext cx="312790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E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Find the </a:t>
            </a:r>
          </a:p>
          <a:p>
            <a:pPr algn="ctr"/>
            <a:r>
              <a:rPr lang="en-IE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Standard Deviation of</a:t>
            </a:r>
          </a:p>
          <a:p>
            <a:pPr algn="ctr"/>
            <a:r>
              <a:rPr lang="en-IE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algn="ctr"/>
            <a:r>
              <a:rPr lang="en-IE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6,5,5,4,5,5,6,5 and 4</a:t>
            </a:r>
            <a:endParaRPr lang="en-IE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1832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0875" y="642938"/>
            <a:ext cx="2762250" cy="557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own Arrow 4"/>
          <p:cNvSpPr/>
          <p:nvPr/>
        </p:nvSpPr>
        <p:spPr>
          <a:xfrm rot="6814608">
            <a:off x="6431785" y="1903030"/>
            <a:ext cx="270061" cy="2836097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6132784" y="1261241"/>
            <a:ext cx="2806263" cy="411479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The calculator automatically displays in Natural display.</a:t>
            </a:r>
          </a:p>
          <a:p>
            <a:pPr algn="ctr"/>
            <a:endParaRPr lang="en-IE" dirty="0" smtClean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IE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If we are generating lots of numbers this may become annoying.</a:t>
            </a:r>
          </a:p>
          <a:p>
            <a:pPr algn="ctr"/>
            <a:endParaRPr lang="en-IE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IE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We need to </a:t>
            </a:r>
            <a:r>
              <a:rPr lang="en-IE" sz="20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SET UP </a:t>
            </a:r>
            <a:r>
              <a:rPr lang="en-IE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calculator into </a:t>
            </a:r>
            <a:r>
              <a:rPr lang="en-IE" sz="20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Line</a:t>
            </a:r>
            <a:r>
              <a:rPr lang="en-IE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ar Display</a:t>
            </a:r>
          </a:p>
          <a:p>
            <a:pPr algn="ctr"/>
            <a:r>
              <a:rPr lang="en-IE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(as a single line …Decimals)</a:t>
            </a:r>
            <a:endParaRPr lang="en-IE" sz="2800" dirty="0">
              <a:solidFill>
                <a:schemeClr val="accent6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452648" y="2639123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314325" y="247650"/>
            <a:ext cx="8324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Random Sampling using Ran#</a:t>
            </a:r>
            <a:endParaRPr lang="en-IE" sz="32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Bevel 8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0" name="Bevel 9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4182328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0000"/>
    </mc:Choice>
    <mc:Fallback>
      <p:transition spd="slow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3263" y="685800"/>
            <a:ext cx="2657475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9074" y="171450"/>
            <a:ext cx="8963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Finding </a:t>
            </a:r>
            <a:r>
              <a:rPr lang="en-IE" sz="3200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Standard </a:t>
            </a:r>
            <a:r>
              <a:rPr lang="en-IE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Deviation</a:t>
            </a:r>
            <a:endParaRPr lang="en-IE" sz="32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440222" y="5149494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0" name="Down Arrow 9"/>
          <p:cNvSpPr/>
          <p:nvPr/>
        </p:nvSpPr>
        <p:spPr>
          <a:xfrm rot="2901930">
            <a:off x="5293382" y="1254964"/>
            <a:ext cx="370723" cy="4597235"/>
          </a:xfrm>
          <a:prstGeom prst="downArrow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1" name="Rectangle 10"/>
          <p:cNvSpPr/>
          <p:nvPr/>
        </p:nvSpPr>
        <p:spPr>
          <a:xfrm>
            <a:off x="5926910" y="1582442"/>
            <a:ext cx="3071482" cy="738664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We need to analyse 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</a:t>
            </a:r>
            <a:r>
              <a:rPr lang="en-IE" sz="2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STATS</a:t>
            </a:r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we have input</a:t>
            </a:r>
            <a:endParaRPr lang="en-IE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Bevel 7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2" name="Bevel 11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  <p:sp>
        <p:nvSpPr>
          <p:cNvPr id="13" name="Rectangle 12"/>
          <p:cNvSpPr/>
          <p:nvPr/>
        </p:nvSpPr>
        <p:spPr>
          <a:xfrm>
            <a:off x="41130" y="929244"/>
            <a:ext cx="312790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E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Find the </a:t>
            </a:r>
          </a:p>
          <a:p>
            <a:pPr algn="ctr"/>
            <a:r>
              <a:rPr lang="en-IE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Standard Deviation of</a:t>
            </a:r>
          </a:p>
          <a:p>
            <a:pPr algn="ctr"/>
            <a:r>
              <a:rPr lang="en-IE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algn="ctr"/>
            <a:r>
              <a:rPr lang="en-IE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6,5,5,4,5,5,6,5 and 4</a:t>
            </a:r>
            <a:endParaRPr lang="en-IE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0707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3263" y="690563"/>
            <a:ext cx="2657475" cy="547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9074" y="171450"/>
            <a:ext cx="8963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Finding </a:t>
            </a:r>
            <a:r>
              <a:rPr lang="en-IE" sz="3200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Standard </a:t>
            </a:r>
            <a:r>
              <a:rPr lang="en-IE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Deviation</a:t>
            </a:r>
            <a:endParaRPr lang="en-IE" sz="32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427522" y="4749444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0" name="Down Arrow 9"/>
          <p:cNvSpPr/>
          <p:nvPr/>
        </p:nvSpPr>
        <p:spPr>
          <a:xfrm rot="5400000" flipH="1">
            <a:off x="5990107" y="977556"/>
            <a:ext cx="293430" cy="1823357"/>
          </a:xfrm>
          <a:prstGeom prst="downArrow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" name="Rectangle 1"/>
          <p:cNvSpPr/>
          <p:nvPr/>
        </p:nvSpPr>
        <p:spPr>
          <a:xfrm>
            <a:off x="6343295" y="1582442"/>
            <a:ext cx="2238690" cy="738664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We want to see the </a:t>
            </a:r>
          </a:p>
          <a:p>
            <a:pPr lvl="0" algn="ctr"/>
            <a:r>
              <a:rPr lang="en-IE" sz="2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Var</a:t>
            </a:r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iance</a:t>
            </a:r>
            <a:endParaRPr lang="en-IE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Bevel 7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1" name="Bevel 10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  <p:sp>
        <p:nvSpPr>
          <p:cNvPr id="12" name="Rectangle 11"/>
          <p:cNvSpPr/>
          <p:nvPr/>
        </p:nvSpPr>
        <p:spPr>
          <a:xfrm>
            <a:off x="41130" y="929244"/>
            <a:ext cx="312790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E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Find the </a:t>
            </a:r>
          </a:p>
          <a:p>
            <a:pPr algn="ctr"/>
            <a:r>
              <a:rPr lang="en-IE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Standard Deviation of</a:t>
            </a:r>
          </a:p>
          <a:p>
            <a:pPr algn="ctr"/>
            <a:r>
              <a:rPr lang="en-IE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algn="ctr"/>
            <a:r>
              <a:rPr lang="en-IE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6,5,5,4,5,5,6,5 and 4</a:t>
            </a:r>
            <a:endParaRPr lang="en-IE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5030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0000"/>
    </mc:Choice>
    <mc:Fallback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3263" y="709613"/>
            <a:ext cx="2657475" cy="543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Down Arrow 9"/>
          <p:cNvSpPr/>
          <p:nvPr/>
        </p:nvSpPr>
        <p:spPr>
          <a:xfrm rot="6705633" flipH="1">
            <a:off x="5530092" y="865414"/>
            <a:ext cx="220459" cy="3219469"/>
          </a:xfrm>
          <a:prstGeom prst="downArrow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" name="Rectangle 1"/>
          <p:cNvSpPr/>
          <p:nvPr/>
        </p:nvSpPr>
        <p:spPr>
          <a:xfrm>
            <a:off x="5951474" y="995578"/>
            <a:ext cx="3083342" cy="2523768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 :   The number of terms</a:t>
            </a:r>
          </a:p>
          <a:p>
            <a:pPr lvl="0"/>
            <a:endParaRPr lang="en-IE" dirty="0" smtClean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:   The mean of the terms</a:t>
            </a:r>
          </a:p>
          <a:p>
            <a:pPr lvl="0" algn="ctr"/>
            <a:endParaRPr lang="en-IE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algn="ctr"/>
            <a:endParaRPr lang="en-IE" dirty="0" smtClean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We want the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standard Deviation</a:t>
            </a:r>
          </a:p>
          <a:p>
            <a:pPr lvl="0" algn="ctr"/>
            <a:r>
              <a:rPr lang="en-IE" sz="32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σx</a:t>
            </a:r>
            <a:endParaRPr lang="en-IE" sz="32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9074" y="171450"/>
            <a:ext cx="8963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Finding </a:t>
            </a:r>
            <a:r>
              <a:rPr lang="en-IE" sz="3200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Standard </a:t>
            </a:r>
            <a:r>
              <a:rPr lang="en-IE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Deviation</a:t>
            </a:r>
            <a:endParaRPr lang="en-IE" sz="32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329222" y="5136794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8" name="Bevel 7">
            <a:hlinkClick r:id="" action="ppaction://hlinkshowjump?jump=firstslide">
              <a:snd r:embed="rId4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1" name="Bevel 10">
            <a:hlinkClick r:id="" action="ppaction://hlinkshowjump?jump=endshow">
              <a:snd r:embed="rId4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  <p:sp>
        <p:nvSpPr>
          <p:cNvPr id="12" name="Rectangle 11"/>
          <p:cNvSpPr/>
          <p:nvPr/>
        </p:nvSpPr>
        <p:spPr>
          <a:xfrm>
            <a:off x="41130" y="929244"/>
            <a:ext cx="312790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E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Find the </a:t>
            </a:r>
          </a:p>
          <a:p>
            <a:pPr algn="ctr"/>
            <a:r>
              <a:rPr lang="en-IE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Standard Deviation of</a:t>
            </a:r>
          </a:p>
          <a:p>
            <a:pPr algn="ctr"/>
            <a:r>
              <a:rPr lang="en-IE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algn="ctr"/>
            <a:r>
              <a:rPr lang="en-IE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6,5,5,4,5,5,6,5 and 4</a:t>
            </a:r>
            <a:endParaRPr lang="en-IE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095747012"/>
              </p:ext>
            </p:extLst>
          </p:nvPr>
        </p:nvGraphicFramePr>
        <p:xfrm>
          <a:off x="4394200" y="2362200"/>
          <a:ext cx="914400" cy="198438"/>
        </p:xfrm>
        <a:graphic>
          <a:graphicData uri="http://schemas.openxmlformats.org/presentationml/2006/ole">
            <p:oleObj spid="_x0000_s39950" name="Equation" r:id="rId5" imgW="914400" imgH="198720" progId="Equation.DSMT4">
              <p:embed/>
            </p:oleObj>
          </a:graphicData>
        </a:graphic>
      </p:graphicFrame>
      <mc:AlternateContent xmlns:mc="http://schemas.openxmlformats.org/markup-compatibility/2006">
        <mc:Choice xmlns:a14="http://schemas.microsoft.com/office/drawing/2010/main" xmlns="" Requires="a14">
          <p:sp>
            <p:nvSpPr>
              <p:cNvPr id="4" name="Rectangle 3"/>
              <p:cNvSpPr/>
              <p:nvPr/>
            </p:nvSpPr>
            <p:spPr>
              <a:xfrm>
                <a:off x="5760297" y="1384259"/>
                <a:ext cx="606256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3200" b="0" i="0" smtClean="0">
                          <a:latin typeface="Cambria Math"/>
                        </a:rPr>
                        <m:t> </m:t>
                      </m:r>
                      <m:acc>
                        <m:accPr>
                          <m:chr m:val="̅"/>
                          <m:ctrlPr>
                            <a:rPr lang="en-IE" sz="3200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IE" sz="3200" i="1">
                              <a:latin typeface="Cambria Math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lang="en-IE" sz="3200" dirty="0"/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0297" y="1384259"/>
                <a:ext cx="606256" cy="584775"/>
              </a:xfrm>
              <a:prstGeom prst="rect">
                <a:avLst/>
              </a:prstGeom>
              <a:blipFill rotWithShape="1">
                <a:blip r:embed="rId6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677421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1000"/>
    </mc:Choice>
    <mc:Fallback>
      <p:transition spd="slow" advTm="2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4213" y="657225"/>
            <a:ext cx="2695575" cy="554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9074" y="171450"/>
            <a:ext cx="8963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Finding </a:t>
            </a:r>
            <a:r>
              <a:rPr lang="en-IE" sz="3200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Standard </a:t>
            </a:r>
            <a:r>
              <a:rPr lang="en-IE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Deviation</a:t>
            </a:r>
            <a:endParaRPr lang="en-IE" sz="32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269022" y="5530494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8" name="Bevel 7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9" name="Bevel 8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  <p:sp>
        <p:nvSpPr>
          <p:cNvPr id="10" name="Rectangle 9"/>
          <p:cNvSpPr/>
          <p:nvPr/>
        </p:nvSpPr>
        <p:spPr>
          <a:xfrm>
            <a:off x="41130" y="929244"/>
            <a:ext cx="312790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E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Find the </a:t>
            </a:r>
          </a:p>
          <a:p>
            <a:pPr algn="ctr"/>
            <a:r>
              <a:rPr lang="en-IE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Standard Deviation of</a:t>
            </a:r>
          </a:p>
          <a:p>
            <a:pPr algn="ctr"/>
            <a:r>
              <a:rPr lang="en-IE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algn="ctr"/>
            <a:r>
              <a:rPr lang="en-IE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6,5,5,4,5,5,6,5 and 4</a:t>
            </a:r>
            <a:endParaRPr lang="en-IE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8792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44208" y="1582442"/>
            <a:ext cx="2070246" cy="923330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This is the 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standard deviation</a:t>
            </a:r>
          </a:p>
          <a:p>
            <a:pPr lvl="0" algn="ctr"/>
            <a:r>
              <a:rPr lang="en-IE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of the data set</a:t>
            </a:r>
            <a:endParaRPr lang="en-IE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3738" y="676275"/>
            <a:ext cx="2676525" cy="550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5962800" y="2937718"/>
            <a:ext cx="3177088" cy="646331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To see more analysis details, 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analyse the data again</a:t>
            </a:r>
            <a:endParaRPr lang="en-IE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9074" y="171450"/>
            <a:ext cx="8963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Finding </a:t>
            </a:r>
            <a:r>
              <a:rPr lang="en-IE" sz="3200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Standard </a:t>
            </a:r>
            <a:r>
              <a:rPr lang="en-IE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Deviation</a:t>
            </a:r>
            <a:endParaRPr lang="en-IE" sz="32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Bevel 8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0" name="Bevel 9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  <p:sp>
        <p:nvSpPr>
          <p:cNvPr id="11" name="Rectangle 10"/>
          <p:cNvSpPr/>
          <p:nvPr/>
        </p:nvSpPr>
        <p:spPr>
          <a:xfrm>
            <a:off x="41130" y="929244"/>
            <a:ext cx="312790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E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Find the </a:t>
            </a:r>
          </a:p>
          <a:p>
            <a:pPr algn="ctr"/>
            <a:r>
              <a:rPr lang="en-IE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Standard Deviation of</a:t>
            </a:r>
          </a:p>
          <a:p>
            <a:pPr algn="ctr"/>
            <a:r>
              <a:rPr lang="en-IE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algn="ctr"/>
            <a:r>
              <a:rPr lang="en-IE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6,5,5,4,5,5,6,5 and 4</a:t>
            </a:r>
            <a:endParaRPr lang="en-IE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9998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3405" y="362597"/>
            <a:ext cx="49239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4000" u="sng" dirty="0" smtClean="0">
                <a:solidFill>
                  <a:srgbClr val="990033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Using your calculator</a:t>
            </a:r>
            <a:endParaRPr lang="en-IE" sz="4000" u="sng" dirty="0">
              <a:solidFill>
                <a:srgbClr val="990033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90650" y="898137"/>
            <a:ext cx="3966727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300000"/>
              </a:lnSpc>
            </a:pPr>
            <a:r>
              <a:rPr lang="en-IE" dirty="0" smtClean="0">
                <a:solidFill>
                  <a:srgbClr val="990033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2" action="ppaction://hlinksldjump">
                  <a:snd r:embed="rId3" name="click.wav"/>
                </a:hlinkClick>
              </a:rPr>
              <a:t>Writing as a Product of Prime Factors</a:t>
            </a:r>
            <a:endParaRPr lang="en-IE" dirty="0" smtClean="0">
              <a:solidFill>
                <a:srgbClr val="990033"/>
              </a:solidFill>
              <a:latin typeface="Tahoma" pitchFamily="34" charset="0"/>
              <a:ea typeface="Tahoma" pitchFamily="34" charset="0"/>
              <a:cs typeface="Tahoma" pitchFamily="34" charset="0"/>
              <a:hlinkClick r:id="rId4" action="ppaction://hlinksldjump">
                <a:snd r:embed="rId3" name="click.wav"/>
              </a:hlinkClick>
            </a:endParaRPr>
          </a:p>
          <a:p>
            <a:pPr>
              <a:lnSpc>
                <a:spcPct val="300000"/>
              </a:lnSpc>
            </a:pPr>
            <a:r>
              <a:rPr lang="en-IE" dirty="0" smtClean="0">
                <a:solidFill>
                  <a:srgbClr val="990033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4" action="ppaction://hlinksldjump">
                  <a:snd r:embed="rId3" name="click.wav"/>
                </a:hlinkClick>
              </a:rPr>
              <a:t>Using  Ran#</a:t>
            </a:r>
            <a:endParaRPr lang="en-IE" dirty="0" smtClean="0">
              <a:solidFill>
                <a:srgbClr val="990033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300000"/>
              </a:lnSpc>
            </a:pPr>
            <a:r>
              <a:rPr lang="en-IE" dirty="0" smtClean="0">
                <a:solidFill>
                  <a:srgbClr val="990033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5" action="ppaction://hlinksldjump">
                  <a:snd r:embed="rId3" name="click.wav"/>
                </a:hlinkClick>
              </a:rPr>
              <a:t>Using   Ranint</a:t>
            </a:r>
            <a:endParaRPr lang="en-IE" dirty="0" smtClean="0">
              <a:solidFill>
                <a:srgbClr val="990033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300000"/>
              </a:lnSpc>
            </a:pPr>
            <a:r>
              <a:rPr lang="en-IE" dirty="0" smtClean="0">
                <a:solidFill>
                  <a:srgbClr val="990033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6" action="ppaction://hlinksldjump">
                  <a:snd r:embed="rId3" name="click.wav"/>
                </a:hlinkClick>
              </a:rPr>
              <a:t>Finding Standard Deviation</a:t>
            </a:r>
            <a:endParaRPr lang="en-IE" dirty="0" smtClean="0">
              <a:solidFill>
                <a:srgbClr val="990033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300000"/>
              </a:lnSpc>
            </a:pPr>
            <a:r>
              <a:rPr lang="en-IE" dirty="0" smtClean="0">
                <a:solidFill>
                  <a:srgbClr val="990033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7" action="ppaction://hlinksldjump">
                  <a:snd r:embed="rId3" name="click.wav"/>
                </a:hlinkClick>
              </a:rPr>
              <a:t>Finding Correlation Coefficient</a:t>
            </a:r>
            <a:endParaRPr lang="en-IE" dirty="0" smtClean="0">
              <a:solidFill>
                <a:srgbClr val="990033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300000"/>
              </a:lnSpc>
            </a:pPr>
            <a:r>
              <a:rPr lang="en-IE" dirty="0" smtClean="0">
                <a:solidFill>
                  <a:srgbClr val="990033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8" action="ppaction://hlinksldjump">
                  <a:snd r:embed="rId3" name="click.wav"/>
                </a:hlinkClick>
              </a:rPr>
              <a:t>Using a Frequency table</a:t>
            </a:r>
            <a:endParaRPr lang="en-IE" dirty="0">
              <a:solidFill>
                <a:srgbClr val="990033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Oval 3">
            <a:hlinkClick r:id="rId4" action="ppaction://hlinksldjump">
              <a:snd r:embed="rId3" name="click.wav"/>
            </a:hlinkClick>
          </p:cNvPr>
          <p:cNvSpPr/>
          <p:nvPr/>
        </p:nvSpPr>
        <p:spPr>
          <a:xfrm>
            <a:off x="476250" y="2055700"/>
            <a:ext cx="933450" cy="4191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perspectiveAbove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rgbClr val="990033"/>
                </a:solidFill>
                <a:hlinkClick r:id="" action="ppaction://hlinkshowjump?jump=nextslide"/>
              </a:rPr>
              <a:t>Go</a:t>
            </a:r>
            <a:r>
              <a:rPr lang="en-IE" sz="2000" dirty="0" smtClean="0">
                <a:solidFill>
                  <a:srgbClr val="990033"/>
                </a:solidFill>
              </a:rPr>
              <a:t> </a:t>
            </a:r>
            <a:endParaRPr lang="en-IE" sz="2000" dirty="0">
              <a:solidFill>
                <a:srgbClr val="990033"/>
              </a:solidFill>
            </a:endParaRPr>
          </a:p>
        </p:txBody>
      </p:sp>
      <p:sp>
        <p:nvSpPr>
          <p:cNvPr id="8" name="Oval 7">
            <a:hlinkClick r:id="rId5" action="ppaction://hlinksldjump">
              <a:snd r:embed="rId3" name="click.wav"/>
            </a:hlinkClick>
          </p:cNvPr>
          <p:cNvSpPr/>
          <p:nvPr/>
        </p:nvSpPr>
        <p:spPr>
          <a:xfrm>
            <a:off x="476250" y="2893900"/>
            <a:ext cx="933450" cy="4191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perspectiveAbove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rgbClr val="990033"/>
                </a:solidFill>
                <a:hlinkClick r:id="rId5" action="ppaction://hlinksldjump"/>
              </a:rPr>
              <a:t>Go</a:t>
            </a:r>
            <a:r>
              <a:rPr lang="en-IE" sz="2000" dirty="0" smtClean="0">
                <a:solidFill>
                  <a:srgbClr val="990033"/>
                </a:solidFill>
              </a:rPr>
              <a:t> </a:t>
            </a:r>
            <a:endParaRPr lang="en-IE" sz="2000" dirty="0">
              <a:solidFill>
                <a:srgbClr val="990033"/>
              </a:solidFill>
            </a:endParaRPr>
          </a:p>
        </p:txBody>
      </p:sp>
      <p:sp>
        <p:nvSpPr>
          <p:cNvPr id="9" name="Oval 8">
            <a:hlinkClick r:id="rId6" action="ppaction://hlinksldjump">
              <a:snd r:embed="rId3" name="click.wav"/>
            </a:hlinkClick>
          </p:cNvPr>
          <p:cNvSpPr/>
          <p:nvPr/>
        </p:nvSpPr>
        <p:spPr>
          <a:xfrm>
            <a:off x="457200" y="3713050"/>
            <a:ext cx="933450" cy="4191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perspectiveAbove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rgbClr val="990033"/>
                </a:solidFill>
                <a:hlinkClick r:id="" action="ppaction://hlinkshowjump?jump=nextslide"/>
              </a:rPr>
              <a:t>Go</a:t>
            </a:r>
            <a:r>
              <a:rPr lang="en-IE" sz="2000" dirty="0" smtClean="0">
                <a:solidFill>
                  <a:srgbClr val="990033"/>
                </a:solidFill>
              </a:rPr>
              <a:t> </a:t>
            </a:r>
            <a:endParaRPr lang="en-IE" sz="2000" dirty="0">
              <a:solidFill>
                <a:srgbClr val="990033"/>
              </a:solidFill>
            </a:endParaRPr>
          </a:p>
        </p:txBody>
      </p:sp>
      <p:sp>
        <p:nvSpPr>
          <p:cNvPr id="10" name="Oval 9">
            <a:hlinkClick r:id="rId7" action="ppaction://hlinksldjump">
              <a:snd r:embed="rId3" name="click.wav"/>
            </a:hlinkClick>
          </p:cNvPr>
          <p:cNvSpPr/>
          <p:nvPr/>
        </p:nvSpPr>
        <p:spPr>
          <a:xfrm>
            <a:off x="476250" y="4532200"/>
            <a:ext cx="933450" cy="4191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perspectiveAbove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rgbClr val="990033"/>
                </a:solidFill>
                <a:hlinkClick r:id="" action="ppaction://hlinkshowjump?jump=nextslide"/>
              </a:rPr>
              <a:t>Go</a:t>
            </a:r>
            <a:r>
              <a:rPr lang="en-IE" sz="2000" dirty="0" smtClean="0">
                <a:solidFill>
                  <a:srgbClr val="990033"/>
                </a:solidFill>
              </a:rPr>
              <a:t> </a:t>
            </a:r>
            <a:endParaRPr lang="en-IE" sz="2000" dirty="0">
              <a:solidFill>
                <a:srgbClr val="990033"/>
              </a:solidFill>
            </a:endParaRPr>
          </a:p>
        </p:txBody>
      </p:sp>
      <p:sp>
        <p:nvSpPr>
          <p:cNvPr id="5" name="Bevel 4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1" name="Bevel 10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  <p:sp>
        <p:nvSpPr>
          <p:cNvPr id="12" name="Oval 11">
            <a:hlinkClick r:id="rId8" action="ppaction://hlinksldjump">
              <a:snd r:embed="rId3" name="click.wav"/>
            </a:hlinkClick>
          </p:cNvPr>
          <p:cNvSpPr/>
          <p:nvPr/>
        </p:nvSpPr>
        <p:spPr>
          <a:xfrm>
            <a:off x="464874" y="5380648"/>
            <a:ext cx="933450" cy="4191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perspectiveAbove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rgbClr val="990033"/>
                </a:solidFill>
                <a:hlinkClick r:id="" action="ppaction://hlinkshowjump?jump=nextslide"/>
              </a:rPr>
              <a:t>Go</a:t>
            </a:r>
            <a:r>
              <a:rPr lang="en-IE" sz="2000" dirty="0" smtClean="0">
                <a:solidFill>
                  <a:srgbClr val="990033"/>
                </a:solidFill>
              </a:rPr>
              <a:t> </a:t>
            </a:r>
            <a:endParaRPr lang="en-IE" sz="2000" dirty="0">
              <a:solidFill>
                <a:srgbClr val="990033"/>
              </a:solidFill>
            </a:endParaRPr>
          </a:p>
        </p:txBody>
      </p:sp>
      <p:sp>
        <p:nvSpPr>
          <p:cNvPr id="13" name="Oval 12">
            <a:hlinkClick r:id="rId2" action="ppaction://hlinksldjump">
              <a:snd r:embed="rId3" name="click.wav"/>
            </a:hlinkClick>
          </p:cNvPr>
          <p:cNvSpPr/>
          <p:nvPr/>
        </p:nvSpPr>
        <p:spPr>
          <a:xfrm>
            <a:off x="478522" y="1225444"/>
            <a:ext cx="933450" cy="4191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perspectiveAbove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rgbClr val="990033"/>
                </a:solidFill>
                <a:hlinkClick r:id="" action="ppaction://hlinkshowjump?jump=nextslide"/>
              </a:rPr>
              <a:t>Go</a:t>
            </a:r>
            <a:r>
              <a:rPr lang="en-IE" sz="2000" dirty="0" smtClean="0">
                <a:solidFill>
                  <a:srgbClr val="990033"/>
                </a:solidFill>
              </a:rPr>
              <a:t> </a:t>
            </a:r>
            <a:endParaRPr lang="en-IE" sz="2000" dirty="0">
              <a:solidFill>
                <a:srgbClr val="990033"/>
              </a:solidFill>
            </a:endParaRPr>
          </a:p>
        </p:txBody>
      </p:sp>
      <p:pic>
        <p:nvPicPr>
          <p:cNvPr id="14" name="Picture 2" descr="http://www.ryman.co.uk/Catalogue/Ryman/large/global/images/main/12/1201042077.jpg">
            <a:hlinkClick r:id="rId9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4896104" y="1684048"/>
            <a:ext cx="3902425" cy="3173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7763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9512" y="1096419"/>
            <a:ext cx="8042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Find the Correlation Coefficient for the following data</a:t>
            </a:r>
            <a:endParaRPr lang="en-IE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6588" y="647700"/>
            <a:ext cx="2790825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own Arrow 2"/>
          <p:cNvSpPr/>
          <p:nvPr/>
        </p:nvSpPr>
        <p:spPr>
          <a:xfrm rot="2901930">
            <a:off x="6015098" y="1017269"/>
            <a:ext cx="274218" cy="3953016"/>
          </a:xfrm>
          <a:prstGeom prst="downArrow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" name="Rectangle 1"/>
          <p:cNvSpPr/>
          <p:nvPr/>
        </p:nvSpPr>
        <p:spPr>
          <a:xfrm>
            <a:off x="5743903" y="1387960"/>
            <a:ext cx="3277564" cy="1015663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en-IE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We first need to make sure</a:t>
            </a:r>
          </a:p>
          <a:p>
            <a:pPr lvl="0" algn="ctr"/>
            <a:r>
              <a:rPr lang="en-IE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calculator is </a:t>
            </a:r>
            <a:r>
              <a:rPr lang="en-IE" sz="2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CL</a:t>
            </a:r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ea</a:t>
            </a:r>
            <a:r>
              <a:rPr lang="en-IE" sz="2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</a:t>
            </a:r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IE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of all</a:t>
            </a:r>
          </a:p>
          <a:p>
            <a:pPr lvl="0" algn="ctr"/>
            <a:r>
              <a:rPr lang="en-IE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previous </a:t>
            </a:r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content</a:t>
            </a:r>
            <a:endParaRPr lang="en-IE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12895365"/>
              </p:ext>
            </p:extLst>
          </p:nvPr>
        </p:nvGraphicFramePr>
        <p:xfrm>
          <a:off x="378314" y="1772912"/>
          <a:ext cx="8316000" cy="86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6000"/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IE" sz="1200" b="1" dirty="0" smtClean="0"/>
                        <a:t>Rainfall  (x cm)</a:t>
                      </a:r>
                      <a:endParaRPr lang="en-IE" sz="12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4.5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3.0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2.1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3.2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IE" sz="1200" b="1" dirty="0" smtClean="0"/>
                        <a:t>No. of tourists (1000’s</a:t>
                      </a:r>
                      <a:endParaRPr lang="en-IE" sz="12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8.0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0.8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4.8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7.4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9.4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8.6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2.6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19074" y="152400"/>
            <a:ext cx="8963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Finding Correlation Coefficient</a:t>
            </a:r>
            <a:endParaRPr lang="en-IE" sz="32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440222" y="2628544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1" name="TextBox 10"/>
          <p:cNvSpPr txBox="1"/>
          <p:nvPr/>
        </p:nvSpPr>
        <p:spPr>
          <a:xfrm>
            <a:off x="180975" y="6152138"/>
            <a:ext cx="8963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Finding Correlation Coefficient</a:t>
            </a:r>
            <a:endParaRPr lang="en-IE" sz="32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Bevel 11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3" name="Bevel 12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2505134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93064E-6 L -0.00382 -0.209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-1049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  <p:bldP spid="2" grpId="0" animBg="1"/>
      <p:bldP spid="8" grpId="0"/>
      <p:bldP spid="10" grpId="0" animBg="1"/>
      <p:bldP spid="11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81350" y="652463"/>
            <a:ext cx="2781300" cy="555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own Arrow 2"/>
          <p:cNvSpPr/>
          <p:nvPr/>
        </p:nvSpPr>
        <p:spPr>
          <a:xfrm rot="2901930">
            <a:off x="6091405" y="1007664"/>
            <a:ext cx="252028" cy="3988900"/>
          </a:xfrm>
          <a:prstGeom prst="downArrow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12422148"/>
              </p:ext>
            </p:extLst>
          </p:nvPr>
        </p:nvGraphicFramePr>
        <p:xfrm>
          <a:off x="378314" y="404664"/>
          <a:ext cx="8316000" cy="86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6000"/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IE" sz="1200" b="1" dirty="0" smtClean="0"/>
                        <a:t>Rainfall  (x cm)</a:t>
                      </a:r>
                      <a:endParaRPr lang="en-IE" sz="12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4.5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3.0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2.1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3.2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IE" sz="1200" b="1" dirty="0" smtClean="0"/>
                        <a:t>No. of tourists (1000’s</a:t>
                      </a:r>
                      <a:endParaRPr lang="en-IE" sz="12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8.0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0.8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4.8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7.4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9.4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8.6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2.6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19074" y="6191250"/>
            <a:ext cx="8963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Finding Correlation Coefficient</a:t>
            </a:r>
            <a:endParaRPr lang="en-IE" sz="32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389042" y="4376198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1" name="Rectangle 10"/>
          <p:cNvSpPr/>
          <p:nvPr/>
        </p:nvSpPr>
        <p:spPr>
          <a:xfrm>
            <a:off x="5743903" y="1340460"/>
            <a:ext cx="3277564" cy="1015663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en-IE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We first need to make sure</a:t>
            </a:r>
          </a:p>
          <a:p>
            <a:pPr lvl="0" algn="ctr"/>
            <a:r>
              <a:rPr lang="en-IE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calculator is </a:t>
            </a:r>
            <a:r>
              <a:rPr lang="en-IE" sz="2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CL</a:t>
            </a:r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ea</a:t>
            </a:r>
            <a:r>
              <a:rPr lang="en-IE" sz="2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</a:t>
            </a:r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IE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of all</a:t>
            </a:r>
          </a:p>
          <a:p>
            <a:pPr lvl="0" algn="ctr"/>
            <a:r>
              <a:rPr lang="en-IE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previous </a:t>
            </a:r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content</a:t>
            </a:r>
            <a:endParaRPr lang="en-IE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Bevel 11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3" name="Bevel 12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160161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75166" y="1582442"/>
            <a:ext cx="2374946" cy="461665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We want to clear </a:t>
            </a:r>
            <a:r>
              <a:rPr lang="en-IE" sz="2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All</a:t>
            </a:r>
            <a:endParaRPr lang="en-IE" sz="24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0400" y="666750"/>
            <a:ext cx="2743200" cy="552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40172062"/>
              </p:ext>
            </p:extLst>
          </p:nvPr>
        </p:nvGraphicFramePr>
        <p:xfrm>
          <a:off x="378314" y="404664"/>
          <a:ext cx="8316000" cy="86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6000"/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IE" sz="1200" b="1" dirty="0" smtClean="0"/>
                        <a:t>Rainfall  (x cm)</a:t>
                      </a:r>
                      <a:endParaRPr lang="en-IE" sz="12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4.5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3.0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2.1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3.2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IE" sz="1200" b="1" dirty="0" smtClean="0"/>
                        <a:t>No. of tourists (1000’s</a:t>
                      </a:r>
                      <a:endParaRPr lang="en-IE" sz="12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8.0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0.8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4.8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7.4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9.4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8.6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2.6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4355706" y="5149494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7" name="TextBox 6"/>
          <p:cNvSpPr txBox="1"/>
          <p:nvPr/>
        </p:nvSpPr>
        <p:spPr>
          <a:xfrm>
            <a:off x="180975" y="6152138"/>
            <a:ext cx="8963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Finding Correlation Coefficient</a:t>
            </a:r>
            <a:endParaRPr lang="en-IE" sz="32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Bevel 7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0" name="Bevel 9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2553108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000"/>
    </mc:Choice>
    <mc:Fallback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349991" y="1582442"/>
            <a:ext cx="1918860" cy="461665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en-IE" sz="2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Yes  </a:t>
            </a:r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Reset all</a:t>
            </a:r>
            <a:endParaRPr lang="en-IE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8025" y="704850"/>
            <a:ext cx="2647950" cy="544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58723326"/>
              </p:ext>
            </p:extLst>
          </p:nvPr>
        </p:nvGraphicFramePr>
        <p:xfrm>
          <a:off x="378314" y="404664"/>
          <a:ext cx="8316000" cy="86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6000"/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IE" sz="1200" b="1" dirty="0" smtClean="0"/>
                        <a:t>Rainfall  (x cm)</a:t>
                      </a:r>
                      <a:endParaRPr lang="en-IE" sz="12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4.5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3.0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2.1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3.2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IE" sz="1200" b="1" dirty="0" smtClean="0"/>
                        <a:t>No. of tourists (1000’s</a:t>
                      </a:r>
                      <a:endParaRPr lang="en-IE" sz="12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8.0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0.8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4.8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7.4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9.4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8.6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2.6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5249972" y="5566119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7" name="TextBox 6"/>
          <p:cNvSpPr txBox="1"/>
          <p:nvPr/>
        </p:nvSpPr>
        <p:spPr>
          <a:xfrm>
            <a:off x="180975" y="6152138"/>
            <a:ext cx="8963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Finding Correlation Coefficient</a:t>
            </a:r>
            <a:endParaRPr lang="en-IE" sz="32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Bevel 7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0" name="Bevel 9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1222842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000"/>
    </mc:Choice>
    <mc:Fallback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0875" y="676275"/>
            <a:ext cx="2762250" cy="550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4934606" y="2686421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4" name="TextBox 3"/>
          <p:cNvSpPr txBox="1"/>
          <p:nvPr/>
        </p:nvSpPr>
        <p:spPr>
          <a:xfrm>
            <a:off x="314325" y="247650"/>
            <a:ext cx="8324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Random Sampling using Ran#</a:t>
            </a:r>
            <a:endParaRPr lang="en-IE" sz="32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Bevel 6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8" name="Bevel 7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  <p:sp>
        <p:nvSpPr>
          <p:cNvPr id="9" name="Down Arrow 8"/>
          <p:cNvSpPr/>
          <p:nvPr/>
        </p:nvSpPr>
        <p:spPr>
          <a:xfrm rot="6814608">
            <a:off x="6431785" y="1903030"/>
            <a:ext cx="270061" cy="2836097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132784" y="1261241"/>
            <a:ext cx="2806263" cy="411479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The calculator automatically displays in Natural display.</a:t>
            </a:r>
          </a:p>
          <a:p>
            <a:pPr algn="ctr"/>
            <a:endParaRPr lang="en-IE" dirty="0" smtClean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IE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If we are generating lots of numbers this may become annoying.</a:t>
            </a:r>
          </a:p>
          <a:p>
            <a:pPr algn="ctr"/>
            <a:endParaRPr lang="en-IE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IE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We need to </a:t>
            </a:r>
            <a:r>
              <a:rPr lang="en-IE" sz="20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SET UP </a:t>
            </a:r>
            <a:r>
              <a:rPr lang="en-IE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calculator into </a:t>
            </a:r>
            <a:r>
              <a:rPr lang="en-IE" sz="20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Line</a:t>
            </a:r>
            <a:r>
              <a:rPr lang="en-IE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ar Display</a:t>
            </a:r>
          </a:p>
          <a:p>
            <a:pPr algn="ctr"/>
            <a:r>
              <a:rPr lang="en-IE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(as a single line …Decimals)</a:t>
            </a:r>
            <a:endParaRPr lang="en-IE" sz="2800" dirty="0">
              <a:solidFill>
                <a:schemeClr val="accent6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5874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2000"/>
    </mc:Choice>
    <mc:Fallback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3263" y="676275"/>
            <a:ext cx="2657475" cy="550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08441234"/>
              </p:ext>
            </p:extLst>
          </p:nvPr>
        </p:nvGraphicFramePr>
        <p:xfrm>
          <a:off x="378314" y="404664"/>
          <a:ext cx="8316000" cy="86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6000"/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IE" sz="1200" b="1" dirty="0" smtClean="0"/>
                        <a:t>Rainfall  (x cm)</a:t>
                      </a:r>
                      <a:endParaRPr lang="en-IE" sz="12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4.5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3.0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2.1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3.2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IE" sz="1200" b="1" dirty="0" smtClean="0"/>
                        <a:t>No. of tourists (1000’s</a:t>
                      </a:r>
                      <a:endParaRPr lang="en-IE" sz="12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8.0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0.8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4.8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7.4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9.4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8.6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2.6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6412801" y="1582442"/>
            <a:ext cx="2099677" cy="1015663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We really do agree</a:t>
            </a:r>
          </a:p>
          <a:p>
            <a:pPr lvl="0" algn="ctr"/>
            <a:endParaRPr lang="en-IE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algn="ctr"/>
            <a:r>
              <a:rPr lang="en-IE" sz="2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AC</a:t>
            </a:r>
            <a:endParaRPr lang="en-IE" sz="24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230922" y="4368444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0" name="TextBox 9"/>
          <p:cNvSpPr txBox="1"/>
          <p:nvPr/>
        </p:nvSpPr>
        <p:spPr>
          <a:xfrm>
            <a:off x="180975" y="6152138"/>
            <a:ext cx="8963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Finding Correlation Coefficient</a:t>
            </a:r>
            <a:endParaRPr lang="en-IE" sz="32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Bevel 7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1" name="Bevel 10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4080665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000"/>
    </mc:Choice>
    <mc:Fallback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33594" y="1582442"/>
            <a:ext cx="2658100" cy="738664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We want the calculator 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 </a:t>
            </a:r>
            <a:r>
              <a:rPr lang="en-IE" sz="2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STATS</a:t>
            </a:r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mode</a:t>
            </a:r>
            <a:endParaRPr lang="en-IE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0" y="688429"/>
            <a:ext cx="2667000" cy="547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99618384"/>
              </p:ext>
            </p:extLst>
          </p:nvPr>
        </p:nvGraphicFramePr>
        <p:xfrm>
          <a:off x="378314" y="404664"/>
          <a:ext cx="8316000" cy="86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6000"/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IE" sz="1200" b="1" dirty="0" smtClean="0"/>
                        <a:t>Rainfall  (x cm)</a:t>
                      </a:r>
                      <a:endParaRPr lang="en-IE" sz="12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4.5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3.0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2.1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3.2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IE" sz="1200" b="1" dirty="0" smtClean="0"/>
                        <a:t>No. of tourists (1000’s</a:t>
                      </a:r>
                      <a:endParaRPr lang="en-IE" sz="12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8.0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0.8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4.8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7.4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9.4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8.6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2.6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4907072" y="2662873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7" name="TextBox 6"/>
          <p:cNvSpPr txBox="1"/>
          <p:nvPr/>
        </p:nvSpPr>
        <p:spPr>
          <a:xfrm>
            <a:off x="180975" y="6152138"/>
            <a:ext cx="8963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Finding Correlation Coefficient</a:t>
            </a:r>
            <a:endParaRPr lang="en-IE" sz="32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Bevel 7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0" name="Bevel 9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71350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9925" y="695325"/>
            <a:ext cx="2724150" cy="546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98767855"/>
              </p:ext>
            </p:extLst>
          </p:nvPr>
        </p:nvGraphicFramePr>
        <p:xfrm>
          <a:off x="378314" y="404664"/>
          <a:ext cx="8316000" cy="86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6000"/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IE" sz="1200" b="1" dirty="0" smtClean="0"/>
                        <a:t>Rainfall  (x cm)</a:t>
                      </a:r>
                      <a:endParaRPr lang="en-IE" sz="12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4.5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3.0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2.1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3.2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IE" sz="1200" b="1" dirty="0" smtClean="0"/>
                        <a:t>No. of tourists (1000’s</a:t>
                      </a:r>
                      <a:endParaRPr lang="en-IE" sz="12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8.0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0.8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4.8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7.4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9.4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8.6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2.6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3897422" y="5130444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7" name="Down Arrow 6"/>
          <p:cNvSpPr/>
          <p:nvPr/>
        </p:nvSpPr>
        <p:spPr>
          <a:xfrm rot="5585335">
            <a:off x="6631754" y="413038"/>
            <a:ext cx="221724" cy="2749243"/>
          </a:xfrm>
          <a:prstGeom prst="downArrow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9" name="Rectangle 8"/>
          <p:cNvSpPr/>
          <p:nvPr/>
        </p:nvSpPr>
        <p:spPr>
          <a:xfrm>
            <a:off x="6166167" y="1582442"/>
            <a:ext cx="2592953" cy="646331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We want the calculator 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 </a:t>
            </a:r>
            <a:r>
              <a:rPr lang="en-IE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stats</a:t>
            </a:r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mode</a:t>
            </a:r>
            <a:endParaRPr lang="en-IE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0975" y="6152138"/>
            <a:ext cx="8963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Finding Correlation Coefficient</a:t>
            </a:r>
            <a:endParaRPr lang="en-IE" sz="32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Bevel 7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2" name="Bevel 11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3259083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311717" y="1582442"/>
            <a:ext cx="2301848" cy="369332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We have 2 variables</a:t>
            </a:r>
            <a:endParaRPr lang="en-IE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8975" y="709613"/>
            <a:ext cx="2686050" cy="543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39379048"/>
              </p:ext>
            </p:extLst>
          </p:nvPr>
        </p:nvGraphicFramePr>
        <p:xfrm>
          <a:off x="378314" y="404664"/>
          <a:ext cx="8316000" cy="86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6000"/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IE" sz="1200" b="1" dirty="0" smtClean="0"/>
                        <a:t>Rainfall  (x cm)</a:t>
                      </a:r>
                      <a:endParaRPr lang="en-IE" sz="12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4.5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3.0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2.1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3.2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IE" sz="1200" b="1" dirty="0" smtClean="0"/>
                        <a:t>No. of tourists (1000’s</a:t>
                      </a:r>
                      <a:endParaRPr lang="en-IE" sz="12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8.0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0.8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4.8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7.4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9.4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8.6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2.6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3897422" y="5111394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9" name="TextBox 8"/>
          <p:cNvSpPr txBox="1"/>
          <p:nvPr/>
        </p:nvSpPr>
        <p:spPr>
          <a:xfrm>
            <a:off x="180975" y="6152138"/>
            <a:ext cx="8963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Finding Correlation Coefficient</a:t>
            </a:r>
            <a:endParaRPr lang="en-IE" sz="32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Bevel 7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0" name="Bevel 9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3505694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37285" y="3103800"/>
            <a:ext cx="2450734" cy="1846659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We now input the first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row of the</a:t>
            </a:r>
            <a:r>
              <a:rPr lang="en-IE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data </a:t>
            </a:r>
          </a:p>
          <a:p>
            <a:pPr lvl="0" algn="ctr"/>
            <a:r>
              <a:rPr lang="en-IE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</a:t>
            </a:r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nto the first column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of the table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pressing  </a:t>
            </a:r>
            <a:r>
              <a:rPr lang="en-IE" sz="2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=</a:t>
            </a:r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after each term</a:t>
            </a:r>
            <a:endParaRPr lang="en-IE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8025" y="690563"/>
            <a:ext cx="2647950" cy="547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370319" y="1412776"/>
            <a:ext cx="2166491" cy="1477328"/>
          </a:xfrm>
          <a:prstGeom prst="rect">
            <a:avLst/>
          </a:prstGeom>
          <a:solidFill>
            <a:srgbClr val="92D050"/>
          </a:solidFill>
          <a:ln w="19050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Useful to write the 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numbers 1,2,3,… 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above each row so 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as we can check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we are correct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65824886"/>
              </p:ext>
            </p:extLst>
          </p:nvPr>
        </p:nvGraphicFramePr>
        <p:xfrm>
          <a:off x="378314" y="404664"/>
          <a:ext cx="8316000" cy="86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6000"/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IE" sz="1200" b="1" dirty="0" smtClean="0"/>
                        <a:t>Rainfall  (x cm)</a:t>
                      </a:r>
                      <a:endParaRPr lang="en-IE" sz="12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4.5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3.0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2.1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3.2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IE" sz="1200" b="1" dirty="0" smtClean="0"/>
                        <a:t>No. of tourists (1000’s</a:t>
                      </a:r>
                      <a:endParaRPr lang="en-IE" sz="12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8.0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0.8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4.8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7.4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9.4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8.6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2.6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448143" y="121292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smtClean="0">
                <a:solidFill>
                  <a:srgbClr val="FF0000"/>
                </a:solidFill>
              </a:rPr>
              <a:t>1          2        3	     4	 5         6          7         8         9    </a:t>
            </a:r>
            <a:endParaRPr lang="en-IE" b="1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440222" y="4730394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2" name="TextBox 11"/>
          <p:cNvSpPr txBox="1"/>
          <p:nvPr/>
        </p:nvSpPr>
        <p:spPr>
          <a:xfrm>
            <a:off x="180975" y="6152138"/>
            <a:ext cx="8963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Finding Correlation Coefficient</a:t>
            </a:r>
            <a:endParaRPr lang="en-IE" sz="32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Bevel 12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4" name="Bevel 13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1702468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9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8025" y="704850"/>
            <a:ext cx="2647950" cy="544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6951076"/>
              </p:ext>
            </p:extLst>
          </p:nvPr>
        </p:nvGraphicFramePr>
        <p:xfrm>
          <a:off x="378314" y="404664"/>
          <a:ext cx="8316000" cy="86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6000"/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IE" sz="1200" b="1" dirty="0" smtClean="0"/>
                        <a:t>Rainfall  (x cm)</a:t>
                      </a:r>
                      <a:endParaRPr lang="en-IE" sz="12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4.5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3.0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2.1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3.2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IE" sz="1200" b="1" dirty="0" smtClean="0"/>
                        <a:t>No. of tourists (1000’s</a:t>
                      </a:r>
                      <a:endParaRPr lang="en-IE" sz="12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8.0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0.8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4.8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7.4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9.4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8.6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2.6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</a:tbl>
          </a:graphicData>
        </a:graphic>
      </p:graphicFrame>
      <p:sp>
        <p:nvSpPr>
          <p:cNvPr id="7" name="Rounded Rectangle 6"/>
          <p:cNvSpPr/>
          <p:nvPr/>
        </p:nvSpPr>
        <p:spPr>
          <a:xfrm>
            <a:off x="3897422" y="5530494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8" name="TextBox 7"/>
          <p:cNvSpPr txBox="1"/>
          <p:nvPr/>
        </p:nvSpPr>
        <p:spPr>
          <a:xfrm>
            <a:off x="180975" y="6152138"/>
            <a:ext cx="8963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Finding Correlation Coefficient</a:t>
            </a:r>
            <a:endParaRPr lang="en-IE" sz="32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48143" y="121292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smtClean="0">
                <a:solidFill>
                  <a:srgbClr val="FF0000"/>
                </a:solidFill>
              </a:rPr>
              <a:t>1          2        3	     4	 5         6          7         8         9    </a:t>
            </a:r>
            <a:endParaRPr lang="en-IE" b="1" dirty="0">
              <a:solidFill>
                <a:srgbClr val="FF0000"/>
              </a:solidFill>
            </a:endParaRPr>
          </a:p>
        </p:txBody>
      </p:sp>
      <p:sp>
        <p:nvSpPr>
          <p:cNvPr id="10" name="Bevel 9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1" name="Bevel 10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3125782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3263" y="719138"/>
            <a:ext cx="2657475" cy="541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31756759"/>
              </p:ext>
            </p:extLst>
          </p:nvPr>
        </p:nvGraphicFramePr>
        <p:xfrm>
          <a:off x="378314" y="404664"/>
          <a:ext cx="8316000" cy="86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6000"/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IE" sz="1200" b="1" dirty="0" smtClean="0"/>
                        <a:t>Rainfall  (x cm)</a:t>
                      </a:r>
                      <a:endParaRPr lang="en-IE" sz="12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4.5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3.0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2.1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3.2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IE" sz="1200" b="1" dirty="0" smtClean="0"/>
                        <a:t>No. of tourists (1000’s</a:t>
                      </a:r>
                      <a:endParaRPr lang="en-IE" sz="12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8.0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0.8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4.8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7.4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9.4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8.6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2.6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</a:tbl>
          </a:graphicData>
        </a:graphic>
      </p:graphicFrame>
      <p:sp>
        <p:nvSpPr>
          <p:cNvPr id="7" name="Rounded Rectangle 6"/>
          <p:cNvSpPr/>
          <p:nvPr/>
        </p:nvSpPr>
        <p:spPr>
          <a:xfrm>
            <a:off x="3928874" y="4768494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8" name="TextBox 7"/>
          <p:cNvSpPr txBox="1"/>
          <p:nvPr/>
        </p:nvSpPr>
        <p:spPr>
          <a:xfrm>
            <a:off x="180975" y="6152138"/>
            <a:ext cx="8963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Finding Correlation Coefficient</a:t>
            </a:r>
            <a:endParaRPr lang="en-IE" sz="32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Bevel 8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0" name="Bevel 9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  <p:sp>
        <p:nvSpPr>
          <p:cNvPr id="11" name="TextBox 10"/>
          <p:cNvSpPr txBox="1"/>
          <p:nvPr/>
        </p:nvSpPr>
        <p:spPr>
          <a:xfrm>
            <a:off x="2448143" y="121292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smtClean="0">
                <a:solidFill>
                  <a:srgbClr val="FF0000"/>
                </a:solidFill>
              </a:rPr>
              <a:t>1          2        3	     4	 5         6          7         8         9    </a:t>
            </a:r>
            <a:endParaRPr lang="en-IE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2273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5205558" y="5488766"/>
            <a:ext cx="493048" cy="338730"/>
          </a:xfrm>
          <a:prstGeom prst="roundRect">
            <a:avLst/>
          </a:prstGeom>
          <a:solidFill>
            <a:srgbClr val="00B0F0">
              <a:alpha val="60000"/>
            </a:srgbClr>
          </a:solidFill>
          <a:ln>
            <a:solidFill>
              <a:srgbClr val="FFFF00">
                <a:alpha val="4392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7075" y="700088"/>
            <a:ext cx="2609850" cy="545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46639097"/>
              </p:ext>
            </p:extLst>
          </p:nvPr>
        </p:nvGraphicFramePr>
        <p:xfrm>
          <a:off x="378314" y="404664"/>
          <a:ext cx="8316000" cy="86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6000"/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IE" sz="1200" b="1" dirty="0" smtClean="0"/>
                        <a:t>Rainfall  (x cm)</a:t>
                      </a:r>
                      <a:endParaRPr lang="en-IE" sz="12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4.5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3.0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2.1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3.2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IE" sz="1200" b="1" dirty="0" smtClean="0"/>
                        <a:t>No. of tourists (1000’s</a:t>
                      </a:r>
                      <a:endParaRPr lang="en-IE" sz="12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8.0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0.8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4.8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7.4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9.4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8.6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2.6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</a:tbl>
          </a:graphicData>
        </a:graphic>
      </p:graphicFrame>
      <p:sp>
        <p:nvSpPr>
          <p:cNvPr id="7" name="Rounded Rectangle 6"/>
          <p:cNvSpPr/>
          <p:nvPr/>
        </p:nvSpPr>
        <p:spPr>
          <a:xfrm>
            <a:off x="5257147" y="5518619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2" name="TextBox 11"/>
          <p:cNvSpPr txBox="1"/>
          <p:nvPr/>
        </p:nvSpPr>
        <p:spPr>
          <a:xfrm>
            <a:off x="180975" y="6152138"/>
            <a:ext cx="8963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Finding Correlation Coefficient</a:t>
            </a:r>
            <a:endParaRPr lang="en-IE" sz="32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48143" y="121292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smtClean="0">
                <a:solidFill>
                  <a:srgbClr val="FF0000"/>
                </a:solidFill>
              </a:rPr>
              <a:t>1          2        3	     4	 5         6          7         8         9    </a:t>
            </a:r>
            <a:endParaRPr lang="en-IE" b="1" dirty="0">
              <a:solidFill>
                <a:srgbClr val="FF0000"/>
              </a:solidFill>
            </a:endParaRPr>
          </a:p>
        </p:txBody>
      </p:sp>
      <p:sp>
        <p:nvSpPr>
          <p:cNvPr id="13" name="Bevel 12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4" name="Bevel 13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2308132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52788" y="695325"/>
            <a:ext cx="2638425" cy="546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07172757"/>
              </p:ext>
            </p:extLst>
          </p:nvPr>
        </p:nvGraphicFramePr>
        <p:xfrm>
          <a:off x="378314" y="404664"/>
          <a:ext cx="8316000" cy="86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6000"/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IE" sz="1200" b="1" dirty="0" smtClean="0"/>
                        <a:t>Rainfall  (x cm)</a:t>
                      </a:r>
                      <a:endParaRPr lang="en-IE" sz="12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4.5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3.0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2.1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3.2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IE" sz="1200" b="1" dirty="0" smtClean="0"/>
                        <a:t>No. of tourists (1000’s</a:t>
                      </a:r>
                      <a:endParaRPr lang="en-IE" sz="12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8.0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0.8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4.8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7.4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9.4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8.6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2.6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4336656" y="5145265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7" name="TextBox 6"/>
          <p:cNvSpPr txBox="1"/>
          <p:nvPr/>
        </p:nvSpPr>
        <p:spPr>
          <a:xfrm>
            <a:off x="180975" y="6152138"/>
            <a:ext cx="8963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Finding Correlation Coefficient</a:t>
            </a:r>
            <a:endParaRPr lang="en-IE" sz="32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48143" y="121292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smtClean="0">
                <a:solidFill>
                  <a:srgbClr val="FF0000"/>
                </a:solidFill>
              </a:rPr>
              <a:t>1          2        3	     4	 5         6          7         8         9    </a:t>
            </a:r>
            <a:endParaRPr lang="en-IE" b="1" dirty="0">
              <a:solidFill>
                <a:srgbClr val="FF0000"/>
              </a:solidFill>
            </a:endParaRPr>
          </a:p>
        </p:txBody>
      </p:sp>
      <p:sp>
        <p:nvSpPr>
          <p:cNvPr id="9" name="Bevel 8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0" name="Bevel 9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3144503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4213" y="695325"/>
            <a:ext cx="2695575" cy="546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41532312"/>
              </p:ext>
            </p:extLst>
          </p:nvPr>
        </p:nvGraphicFramePr>
        <p:xfrm>
          <a:off x="378314" y="404664"/>
          <a:ext cx="8316000" cy="86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6000"/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IE" sz="1200" b="1" dirty="0" smtClean="0"/>
                        <a:t>Rainfall  (x cm)</a:t>
                      </a:r>
                      <a:endParaRPr lang="en-IE" sz="12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4.5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3.0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2.1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3.2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IE" sz="1200" b="1" dirty="0" smtClean="0"/>
                        <a:t>No. of tourists (1000’s</a:t>
                      </a:r>
                      <a:endParaRPr lang="en-IE" sz="12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8.0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0.8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4.8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7.4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9.4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8.6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2.6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3897422" y="5530494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7" name="TextBox 6"/>
          <p:cNvSpPr txBox="1"/>
          <p:nvPr/>
        </p:nvSpPr>
        <p:spPr>
          <a:xfrm>
            <a:off x="180975" y="6152138"/>
            <a:ext cx="8963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Finding Correlation Coefficient</a:t>
            </a:r>
            <a:endParaRPr lang="en-IE" sz="32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48143" y="121292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smtClean="0">
                <a:solidFill>
                  <a:srgbClr val="FF0000"/>
                </a:solidFill>
              </a:rPr>
              <a:t>1          2        3	     4	 5         6          7         8         9    </a:t>
            </a:r>
            <a:endParaRPr lang="en-IE" b="1" dirty="0">
              <a:solidFill>
                <a:srgbClr val="FF0000"/>
              </a:solidFill>
            </a:endParaRPr>
          </a:p>
        </p:txBody>
      </p:sp>
      <p:sp>
        <p:nvSpPr>
          <p:cNvPr id="9" name="Bevel 8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0" name="Bevel 9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221993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19450" y="642938"/>
            <a:ext cx="2705100" cy="557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3920159" y="5140708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4" name="Down Arrow 3"/>
          <p:cNvSpPr/>
          <p:nvPr/>
        </p:nvSpPr>
        <p:spPr>
          <a:xfrm rot="5645831">
            <a:off x="6762448" y="429871"/>
            <a:ext cx="285751" cy="279880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80083" y="1478756"/>
            <a:ext cx="2459092" cy="116036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We want it </a:t>
            </a:r>
            <a:r>
              <a:rPr lang="en-IE" sz="2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Line</a:t>
            </a:r>
            <a:r>
              <a:rPr lang="en-IE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ar</a:t>
            </a:r>
            <a:endParaRPr lang="en-IE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4325" y="247650"/>
            <a:ext cx="8324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Random Sampling using Ran#</a:t>
            </a:r>
            <a:endParaRPr lang="en-IE" sz="32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Bevel 8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0" name="Bevel 9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313972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8025" y="690563"/>
            <a:ext cx="2647950" cy="547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78432453"/>
              </p:ext>
            </p:extLst>
          </p:nvPr>
        </p:nvGraphicFramePr>
        <p:xfrm>
          <a:off x="378314" y="404664"/>
          <a:ext cx="8316000" cy="86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6000"/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IE" sz="1200" b="1" dirty="0" smtClean="0"/>
                        <a:t>Rainfall  (x cm)</a:t>
                      </a:r>
                      <a:endParaRPr lang="en-IE" sz="12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4.5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3.0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2.1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3.2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IE" sz="1200" b="1" dirty="0" smtClean="0"/>
                        <a:t>No. of tourists (1000’s</a:t>
                      </a:r>
                      <a:endParaRPr lang="en-IE" sz="12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8.0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0.8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4.8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7.4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9.4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8.6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2.6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3478322" y="5506744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7" name="TextBox 6"/>
          <p:cNvSpPr txBox="1"/>
          <p:nvPr/>
        </p:nvSpPr>
        <p:spPr>
          <a:xfrm>
            <a:off x="180975" y="6152138"/>
            <a:ext cx="8963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Finding Correlation Coefficient</a:t>
            </a:r>
            <a:endParaRPr lang="en-IE" sz="32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48143" y="121292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smtClean="0">
                <a:solidFill>
                  <a:srgbClr val="FF0000"/>
                </a:solidFill>
              </a:rPr>
              <a:t>1          2        3	     4	 5         6          7         8         9    </a:t>
            </a:r>
            <a:endParaRPr lang="en-IE" b="1" dirty="0">
              <a:solidFill>
                <a:srgbClr val="FF0000"/>
              </a:solidFill>
            </a:endParaRPr>
          </a:p>
        </p:txBody>
      </p:sp>
      <p:sp>
        <p:nvSpPr>
          <p:cNvPr id="9" name="Bevel 8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0" name="Bevel 9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1543100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3263" y="690563"/>
            <a:ext cx="2657475" cy="547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18945693"/>
              </p:ext>
            </p:extLst>
          </p:nvPr>
        </p:nvGraphicFramePr>
        <p:xfrm>
          <a:off x="378314" y="404664"/>
          <a:ext cx="8316000" cy="86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6000"/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IE" sz="1200" b="1" dirty="0" smtClean="0"/>
                        <a:t>Rainfall  (x cm)</a:t>
                      </a:r>
                      <a:endParaRPr lang="en-IE" sz="12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4.5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3.0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2.1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3.2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IE" sz="1200" b="1" dirty="0" smtClean="0"/>
                        <a:t>No. of tourists (1000’s</a:t>
                      </a:r>
                      <a:endParaRPr lang="en-IE" sz="12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8.0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0.8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4.8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7.4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9.4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8.6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2.6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5233397" y="5506744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7" name="TextBox 6"/>
          <p:cNvSpPr txBox="1"/>
          <p:nvPr/>
        </p:nvSpPr>
        <p:spPr>
          <a:xfrm>
            <a:off x="180975" y="6152138"/>
            <a:ext cx="8963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Finding Correlation Coefficient</a:t>
            </a:r>
            <a:endParaRPr lang="en-IE" sz="32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48143" y="121292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smtClean="0">
                <a:solidFill>
                  <a:srgbClr val="FF0000"/>
                </a:solidFill>
              </a:rPr>
              <a:t>1          2        3	     4	 5         6          7         8         9    </a:t>
            </a:r>
            <a:endParaRPr lang="en-IE" b="1" dirty="0">
              <a:solidFill>
                <a:srgbClr val="FF0000"/>
              </a:solidFill>
            </a:endParaRPr>
          </a:p>
        </p:txBody>
      </p:sp>
      <p:sp>
        <p:nvSpPr>
          <p:cNvPr id="9" name="Bevel 8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0" name="Bevel 9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4135593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3263" y="681038"/>
            <a:ext cx="2657475" cy="549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62542165"/>
              </p:ext>
            </p:extLst>
          </p:nvPr>
        </p:nvGraphicFramePr>
        <p:xfrm>
          <a:off x="378314" y="404664"/>
          <a:ext cx="8316000" cy="86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6000"/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IE" sz="1200" b="1" dirty="0" smtClean="0"/>
                        <a:t>Rainfall  (x cm)</a:t>
                      </a:r>
                      <a:endParaRPr lang="en-IE" sz="12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4.5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3.0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2.1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3.2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IE" sz="1200" b="1" dirty="0" smtClean="0"/>
                        <a:t>No. of tourists (1000’s</a:t>
                      </a:r>
                      <a:endParaRPr lang="en-IE" sz="12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8.0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0.8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4.8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7.4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9.4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8.6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2.6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6379115" y="1582442"/>
            <a:ext cx="2167067" cy="923330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Repeat this process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until the first row 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has been entered</a:t>
            </a:r>
            <a:endParaRPr lang="en-IE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0975" y="6152138"/>
            <a:ext cx="8963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Finding Correlation Coefficient</a:t>
            </a:r>
            <a:endParaRPr lang="en-IE" sz="32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Bevel 7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9" name="Bevel 8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  <p:sp>
        <p:nvSpPr>
          <p:cNvPr id="10" name="TextBox 9"/>
          <p:cNvSpPr txBox="1"/>
          <p:nvPr/>
        </p:nvSpPr>
        <p:spPr>
          <a:xfrm>
            <a:off x="2448143" y="121292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smtClean="0">
                <a:solidFill>
                  <a:srgbClr val="FF0000"/>
                </a:solidFill>
              </a:rPr>
              <a:t>1          2        3	     4	 5         6          7         8         9    </a:t>
            </a:r>
            <a:endParaRPr lang="en-IE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4232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4213" y="723900"/>
            <a:ext cx="2695575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553363" y="1582442"/>
            <a:ext cx="1818575" cy="1200329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Use the cursor 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keys to enter 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data from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the second row</a:t>
            </a:r>
            <a:endParaRPr lang="en-IE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82026278"/>
              </p:ext>
            </p:extLst>
          </p:nvPr>
        </p:nvGraphicFramePr>
        <p:xfrm>
          <a:off x="378314" y="404664"/>
          <a:ext cx="8316000" cy="86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6000"/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IE" sz="1200" b="1" dirty="0" smtClean="0"/>
                        <a:t>Rainfall  (x cm)</a:t>
                      </a:r>
                      <a:endParaRPr lang="en-IE" sz="12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4.5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3.0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2.1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3.2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IE" sz="1200" b="1" dirty="0" smtClean="0"/>
                        <a:t>No. of tourists (1000’s</a:t>
                      </a:r>
                      <a:endParaRPr lang="en-IE" sz="12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8.0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0.8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4.8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7.4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9.4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8.6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2.6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</a:tbl>
          </a:graphicData>
        </a:graphic>
      </p:graphicFrame>
      <p:sp>
        <p:nvSpPr>
          <p:cNvPr id="7" name="Rounded Rectangle 6"/>
          <p:cNvSpPr/>
          <p:nvPr/>
        </p:nvSpPr>
        <p:spPr>
          <a:xfrm>
            <a:off x="4316522" y="3015894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8" name="TextBox 7"/>
          <p:cNvSpPr txBox="1"/>
          <p:nvPr/>
        </p:nvSpPr>
        <p:spPr>
          <a:xfrm>
            <a:off x="180975" y="6152138"/>
            <a:ext cx="8963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Finding Correlation Coefficient</a:t>
            </a:r>
            <a:endParaRPr lang="en-IE" sz="32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48143" y="121292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smtClean="0">
                <a:solidFill>
                  <a:srgbClr val="FF0000"/>
                </a:solidFill>
              </a:rPr>
              <a:t>1          2        3	     4	 5         6          7         8         9    </a:t>
            </a:r>
            <a:endParaRPr lang="en-IE" b="1" dirty="0">
              <a:solidFill>
                <a:srgbClr val="FF0000"/>
              </a:solidFill>
            </a:endParaRPr>
          </a:p>
        </p:txBody>
      </p:sp>
      <p:sp>
        <p:nvSpPr>
          <p:cNvPr id="12" name="Bevel 11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3" name="Bevel 12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801259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0000"/>
    </mc:Choice>
    <mc:Fallback>
      <p:transition spd="slow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8025" y="690563"/>
            <a:ext cx="2647950" cy="547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8699913"/>
              </p:ext>
            </p:extLst>
          </p:nvPr>
        </p:nvGraphicFramePr>
        <p:xfrm>
          <a:off x="378314" y="404664"/>
          <a:ext cx="8316000" cy="86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6000"/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IE" sz="1200" b="1" dirty="0" smtClean="0"/>
                        <a:t>Rainfall  (x cm)</a:t>
                      </a:r>
                      <a:endParaRPr lang="en-IE" sz="12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4.5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3.0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2.1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3.2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IE" sz="1200" b="1" dirty="0" smtClean="0"/>
                        <a:t>No. of tourists (1000’s</a:t>
                      </a:r>
                      <a:endParaRPr lang="en-IE" sz="12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8.0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0.8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4.8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7.4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9.4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8.6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2.6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6281651" y="1582442"/>
            <a:ext cx="2361992" cy="369332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Press the right cursor</a:t>
            </a:r>
            <a:endParaRPr lang="en-IE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572000" y="2742481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8" name="TextBox 7"/>
          <p:cNvSpPr txBox="1"/>
          <p:nvPr/>
        </p:nvSpPr>
        <p:spPr>
          <a:xfrm>
            <a:off x="180975" y="6152138"/>
            <a:ext cx="8963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Finding Correlation Coefficient</a:t>
            </a:r>
            <a:endParaRPr lang="en-IE" sz="32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48143" y="121292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smtClean="0">
                <a:solidFill>
                  <a:srgbClr val="FF0000"/>
                </a:solidFill>
              </a:rPr>
              <a:t>1          2        3	     4	 5         6          7         8         9    </a:t>
            </a:r>
            <a:endParaRPr lang="en-IE" b="1" dirty="0">
              <a:solidFill>
                <a:srgbClr val="FF0000"/>
              </a:solidFill>
            </a:endParaRPr>
          </a:p>
        </p:txBody>
      </p:sp>
      <p:sp>
        <p:nvSpPr>
          <p:cNvPr id="10" name="Bevel 9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1" name="Bevel 10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3933202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52788" y="681038"/>
            <a:ext cx="2638425" cy="549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81410436"/>
              </p:ext>
            </p:extLst>
          </p:nvPr>
        </p:nvGraphicFramePr>
        <p:xfrm>
          <a:off x="378314" y="404664"/>
          <a:ext cx="8316000" cy="86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6000"/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IE" sz="1200" b="1" dirty="0" smtClean="0"/>
                        <a:t>Rainfall  (x cm)</a:t>
                      </a:r>
                      <a:endParaRPr lang="en-IE" sz="12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4.5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3.0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2.1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3.2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IE" sz="1200" b="1" dirty="0" smtClean="0"/>
                        <a:t>No. of tourists (1000’s</a:t>
                      </a:r>
                      <a:endParaRPr lang="en-IE" sz="12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8.0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0.8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4.8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7.4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9.4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8.6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2.6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0975" y="6152138"/>
            <a:ext cx="8963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Finding Correlation Coefficient</a:t>
            </a:r>
            <a:endParaRPr lang="en-IE" sz="32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48143" y="121292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smtClean="0">
                <a:solidFill>
                  <a:srgbClr val="FF0000"/>
                </a:solidFill>
              </a:rPr>
              <a:t>1          2        3	     4	 5         6          7         8         9    </a:t>
            </a:r>
            <a:endParaRPr lang="en-IE" b="1" dirty="0">
              <a:solidFill>
                <a:srgbClr val="FF0000"/>
              </a:solidFill>
            </a:endParaRPr>
          </a:p>
        </p:txBody>
      </p:sp>
      <p:sp>
        <p:nvSpPr>
          <p:cNvPr id="7" name="Bevel 6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8" name="Bevel 7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2551854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3263" y="704850"/>
            <a:ext cx="2657475" cy="544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47866670"/>
              </p:ext>
            </p:extLst>
          </p:nvPr>
        </p:nvGraphicFramePr>
        <p:xfrm>
          <a:off x="378314" y="404664"/>
          <a:ext cx="8316000" cy="86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6000"/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IE" sz="1200" b="1" dirty="0" smtClean="0"/>
                        <a:t>Rainfall  (x cm)</a:t>
                      </a:r>
                      <a:endParaRPr lang="en-IE" sz="12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4.5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3.0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2.1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3.2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IE" sz="1200" b="1" dirty="0" smtClean="0"/>
                        <a:t>No. of tourists (1000’s</a:t>
                      </a:r>
                      <a:endParaRPr lang="en-IE" sz="12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8.0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0.8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4.8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7.4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9.4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8.6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2.6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6327689" y="1582442"/>
            <a:ext cx="2269917" cy="646331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Input the data from 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second row</a:t>
            </a:r>
            <a:endParaRPr lang="en-IE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0975" y="6152138"/>
            <a:ext cx="8963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Finding Correlation Coefficient</a:t>
            </a:r>
            <a:endParaRPr lang="en-IE" sz="32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48143" y="121292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smtClean="0">
                <a:solidFill>
                  <a:srgbClr val="FF0000"/>
                </a:solidFill>
              </a:rPr>
              <a:t>1          2        3	     4	 5         6          7         8         9    </a:t>
            </a:r>
            <a:endParaRPr lang="en-IE" b="1" dirty="0">
              <a:solidFill>
                <a:srgbClr val="FF0000"/>
              </a:solidFill>
            </a:endParaRPr>
          </a:p>
        </p:txBody>
      </p:sp>
      <p:sp>
        <p:nvSpPr>
          <p:cNvPr id="10" name="Bevel 9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1" name="Bevel 10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2150637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000"/>
    </mc:Choice>
    <mc:Fallback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3263" y="695325"/>
            <a:ext cx="2657475" cy="546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88132574"/>
              </p:ext>
            </p:extLst>
          </p:nvPr>
        </p:nvGraphicFramePr>
        <p:xfrm>
          <a:off x="378314" y="404664"/>
          <a:ext cx="8316000" cy="86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6000"/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IE" sz="1200" b="1" dirty="0" smtClean="0"/>
                        <a:t>Rainfall  (x cm)</a:t>
                      </a:r>
                      <a:endParaRPr lang="en-IE" sz="12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4.5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3.0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2.1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3.2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IE" sz="1200" b="1" dirty="0" smtClean="0"/>
                        <a:t>No. of tourists (1000’s</a:t>
                      </a:r>
                      <a:endParaRPr lang="en-IE" sz="12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8.0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0.8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4.8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7.4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9.4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8.6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2.6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6084167" y="1340768"/>
            <a:ext cx="2592289" cy="2492990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We have finished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inputting the data. </a:t>
            </a:r>
          </a:p>
          <a:p>
            <a:pPr lvl="0" algn="ctr"/>
            <a:endParaRPr lang="en-IE" dirty="0" smtClean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We now need to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analyse the STATS</a:t>
            </a:r>
          </a:p>
          <a:p>
            <a:pPr lvl="0" algn="ctr"/>
            <a:r>
              <a:rPr lang="en-IE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Press</a:t>
            </a:r>
          </a:p>
          <a:p>
            <a:pPr lvl="0" algn="ctr"/>
            <a:endParaRPr lang="en-IE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algn="ctr"/>
            <a:r>
              <a:rPr lang="en-IE" sz="28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AC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236580" y="4321615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9" name="TextBox 8"/>
          <p:cNvSpPr txBox="1"/>
          <p:nvPr/>
        </p:nvSpPr>
        <p:spPr>
          <a:xfrm>
            <a:off x="180975" y="6152138"/>
            <a:ext cx="8963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Finding Correlation Coefficient</a:t>
            </a:r>
            <a:endParaRPr lang="en-IE" sz="32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48143" y="121292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smtClean="0">
                <a:solidFill>
                  <a:srgbClr val="FF0000"/>
                </a:solidFill>
              </a:rPr>
              <a:t>1          2        3	     4	 5         6          7         8         9    </a:t>
            </a:r>
            <a:endParaRPr lang="en-IE" b="1" dirty="0">
              <a:solidFill>
                <a:srgbClr val="FF0000"/>
              </a:solidFill>
            </a:endParaRPr>
          </a:p>
        </p:txBody>
      </p:sp>
      <p:sp>
        <p:nvSpPr>
          <p:cNvPr id="11" name="Bevel 10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2" name="Bevel 11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743838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4000"/>
    </mc:Choice>
    <mc:Fallback>
      <p:transition spd="slow" advTm="4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4213" y="700088"/>
            <a:ext cx="2695575" cy="545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Down Arrow 6"/>
          <p:cNvSpPr/>
          <p:nvPr/>
        </p:nvSpPr>
        <p:spPr>
          <a:xfrm rot="2901930">
            <a:off x="5366947" y="1255300"/>
            <a:ext cx="286329" cy="4597235"/>
          </a:xfrm>
          <a:prstGeom prst="downArrow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" name="Rectangle 1"/>
          <p:cNvSpPr/>
          <p:nvPr/>
        </p:nvSpPr>
        <p:spPr>
          <a:xfrm>
            <a:off x="5909275" y="1582442"/>
            <a:ext cx="3106748" cy="738664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We need to analyse 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</a:t>
            </a:r>
            <a:r>
              <a:rPr lang="en-IE" sz="2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STATS </a:t>
            </a:r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we have input</a:t>
            </a:r>
            <a:endParaRPr lang="en-IE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2391513"/>
              </p:ext>
            </p:extLst>
          </p:nvPr>
        </p:nvGraphicFramePr>
        <p:xfrm>
          <a:off x="378314" y="404664"/>
          <a:ext cx="8316000" cy="86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6000"/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IE" sz="1200" b="1" dirty="0" smtClean="0"/>
                        <a:t>Rainfall  (x cm)</a:t>
                      </a:r>
                      <a:endParaRPr lang="en-IE" sz="12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4.5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3.0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2.1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3.2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IE" sz="1200" b="1" dirty="0" smtClean="0"/>
                        <a:t>No. of tourists (1000’s</a:t>
                      </a:r>
                      <a:endParaRPr lang="en-IE" sz="12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8.0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0.8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4.8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7.4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9.4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8.6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2.6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</a:tbl>
          </a:graphicData>
        </a:graphic>
      </p:graphicFrame>
      <p:sp>
        <p:nvSpPr>
          <p:cNvPr id="9" name="Rounded Rectangle 8"/>
          <p:cNvSpPr/>
          <p:nvPr/>
        </p:nvSpPr>
        <p:spPr>
          <a:xfrm>
            <a:off x="3399647" y="2608669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2" name="TextBox 11"/>
          <p:cNvSpPr txBox="1"/>
          <p:nvPr/>
        </p:nvSpPr>
        <p:spPr>
          <a:xfrm>
            <a:off x="180975" y="6152138"/>
            <a:ext cx="8963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Finding Correlation Coefficient</a:t>
            </a:r>
            <a:endParaRPr lang="en-IE" sz="32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48143" y="121292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smtClean="0">
                <a:solidFill>
                  <a:srgbClr val="FF0000"/>
                </a:solidFill>
              </a:rPr>
              <a:t>1          2        3	     4	 5         6          7         8         9    </a:t>
            </a:r>
            <a:endParaRPr lang="en-IE" b="1" dirty="0">
              <a:solidFill>
                <a:srgbClr val="FF0000"/>
              </a:solidFill>
            </a:endParaRPr>
          </a:p>
        </p:txBody>
      </p:sp>
      <p:sp>
        <p:nvSpPr>
          <p:cNvPr id="14" name="Bevel 13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5" name="Bevel 14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1374248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000"/>
    </mc:Choice>
    <mc:Fallback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3263" y="685800"/>
            <a:ext cx="2657475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94912088"/>
              </p:ext>
            </p:extLst>
          </p:nvPr>
        </p:nvGraphicFramePr>
        <p:xfrm>
          <a:off x="378314" y="404664"/>
          <a:ext cx="8316000" cy="86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6000"/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IE" sz="1200" b="1" dirty="0" smtClean="0"/>
                        <a:t>Rainfall  (x cm)</a:t>
                      </a:r>
                      <a:endParaRPr lang="en-IE" sz="12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4.5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3.0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2.1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3.2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IE" sz="1200" b="1" dirty="0" smtClean="0"/>
                        <a:t>No. of tourists (1000’s</a:t>
                      </a:r>
                      <a:endParaRPr lang="en-IE" sz="12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8.0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0.8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4.8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7.4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9.4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8.6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2.6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3440222" y="5126215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7" name="TextBox 6"/>
          <p:cNvSpPr txBox="1"/>
          <p:nvPr/>
        </p:nvSpPr>
        <p:spPr>
          <a:xfrm>
            <a:off x="180975" y="6152138"/>
            <a:ext cx="8963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Finding Correlation Coefficient</a:t>
            </a:r>
            <a:endParaRPr lang="en-IE" sz="32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Down Arrow 10"/>
          <p:cNvSpPr/>
          <p:nvPr/>
        </p:nvSpPr>
        <p:spPr>
          <a:xfrm rot="2901930">
            <a:off x="5366947" y="1255300"/>
            <a:ext cx="286329" cy="4597235"/>
          </a:xfrm>
          <a:prstGeom prst="downArrow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2" name="Rectangle 11"/>
          <p:cNvSpPr/>
          <p:nvPr/>
        </p:nvSpPr>
        <p:spPr>
          <a:xfrm>
            <a:off x="5909276" y="1582442"/>
            <a:ext cx="3106748" cy="738664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We need to analyse 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</a:t>
            </a:r>
            <a:r>
              <a:rPr lang="en-IE" sz="2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STATS </a:t>
            </a:r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we have input</a:t>
            </a:r>
            <a:endParaRPr lang="en-IE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48143" y="121292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smtClean="0">
                <a:solidFill>
                  <a:srgbClr val="FF0000"/>
                </a:solidFill>
              </a:rPr>
              <a:t>1          2        3	     4	 5         6          7         8         9    </a:t>
            </a:r>
            <a:endParaRPr lang="en-IE" b="1" dirty="0">
              <a:solidFill>
                <a:srgbClr val="FF0000"/>
              </a:solidFill>
            </a:endParaRPr>
          </a:p>
        </p:txBody>
      </p:sp>
      <p:sp>
        <p:nvSpPr>
          <p:cNvPr id="14" name="Bevel 13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5" name="Bevel 14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1776877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86113" y="647700"/>
            <a:ext cx="2771775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3452648" y="2639123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4" name="Rounded Rectangle 3"/>
          <p:cNvSpPr/>
          <p:nvPr/>
        </p:nvSpPr>
        <p:spPr>
          <a:xfrm>
            <a:off x="6180083" y="1813034"/>
            <a:ext cx="2459092" cy="164749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IE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</a:t>
            </a:r>
            <a:r>
              <a:rPr lang="en-IE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 want a random number again</a:t>
            </a:r>
            <a:endParaRPr lang="en-IE" sz="2800" dirty="0">
              <a:solidFill>
                <a:schemeClr val="accent6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4325" y="247650"/>
            <a:ext cx="8324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Random Sampling using Ran#</a:t>
            </a:r>
            <a:endParaRPr lang="en-IE" sz="32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Bevel 7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9" name="Bevel 8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4050008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2000"/>
    </mc:Choice>
    <mc:Fallback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2313" y="700088"/>
            <a:ext cx="2619375" cy="545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24019304"/>
              </p:ext>
            </p:extLst>
          </p:nvPr>
        </p:nvGraphicFramePr>
        <p:xfrm>
          <a:off x="378314" y="404664"/>
          <a:ext cx="8316000" cy="86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6000"/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IE" sz="1200" b="1" dirty="0" smtClean="0"/>
                        <a:t>Rainfall  (x cm)</a:t>
                      </a:r>
                      <a:endParaRPr lang="en-IE" sz="12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4.5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3.0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2.1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3.2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IE" sz="1200" b="1" dirty="0" smtClean="0"/>
                        <a:t>No. of tourists (1000’s</a:t>
                      </a:r>
                      <a:endParaRPr lang="en-IE" sz="12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8.0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0.8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4.8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7.4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9.4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8.6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2.6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</a:tbl>
          </a:graphicData>
        </a:graphic>
      </p:graphicFrame>
      <p:sp>
        <p:nvSpPr>
          <p:cNvPr id="10" name="Rounded Rectangle 9"/>
          <p:cNvSpPr/>
          <p:nvPr/>
        </p:nvSpPr>
        <p:spPr>
          <a:xfrm>
            <a:off x="3897422" y="4730394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1" name="TextBox 10"/>
          <p:cNvSpPr txBox="1"/>
          <p:nvPr/>
        </p:nvSpPr>
        <p:spPr>
          <a:xfrm>
            <a:off x="180975" y="6152138"/>
            <a:ext cx="8963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Finding Correlation Coefficient</a:t>
            </a:r>
            <a:endParaRPr lang="en-IE" sz="32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Down Arrow 11"/>
          <p:cNvSpPr/>
          <p:nvPr/>
        </p:nvSpPr>
        <p:spPr>
          <a:xfrm rot="7778259" flipH="1">
            <a:off x="5154143" y="1522112"/>
            <a:ext cx="404621" cy="2858006"/>
          </a:xfrm>
          <a:prstGeom prst="downArrow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" name="Rectangle 1"/>
          <p:cNvSpPr/>
          <p:nvPr/>
        </p:nvSpPr>
        <p:spPr>
          <a:xfrm>
            <a:off x="6012256" y="1582442"/>
            <a:ext cx="2900794" cy="2400657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Remember </a:t>
            </a:r>
            <a:r>
              <a:rPr lang="en-IE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Var</a:t>
            </a:r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iance will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get you the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number of terms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the mean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the Standard Deviation</a:t>
            </a:r>
          </a:p>
          <a:p>
            <a:pPr lvl="0" algn="ctr"/>
            <a:endParaRPr lang="en-IE" dirty="0" smtClean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algn="ctr"/>
            <a:endParaRPr lang="en-IE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We want use </a:t>
            </a:r>
            <a:r>
              <a:rPr lang="en-IE" sz="2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Reg</a:t>
            </a:r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ression</a:t>
            </a:r>
            <a:endParaRPr lang="en-IE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48143" y="121292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smtClean="0">
                <a:solidFill>
                  <a:srgbClr val="FF0000"/>
                </a:solidFill>
              </a:rPr>
              <a:t>1          2        3	     4	 5         6          7         8         9    </a:t>
            </a:r>
            <a:endParaRPr lang="en-IE" b="1" dirty="0">
              <a:solidFill>
                <a:srgbClr val="FF0000"/>
              </a:solidFill>
            </a:endParaRPr>
          </a:p>
        </p:txBody>
      </p:sp>
      <p:sp>
        <p:nvSpPr>
          <p:cNvPr id="14" name="Bevel 13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5" name="Bevel 14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970662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0000"/>
    </mc:Choice>
    <mc:Fallback>
      <p:transition spd="slow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3738" y="681038"/>
            <a:ext cx="2676525" cy="549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75405631"/>
              </p:ext>
            </p:extLst>
          </p:nvPr>
        </p:nvGraphicFramePr>
        <p:xfrm>
          <a:off x="378314" y="404664"/>
          <a:ext cx="8316000" cy="86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6000"/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IE" sz="1200" b="1" dirty="0" smtClean="0"/>
                        <a:t>Rainfall  (x cm)</a:t>
                      </a:r>
                      <a:endParaRPr lang="en-IE" sz="12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4.5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3.0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2.1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3.2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IE" sz="1200" b="1" dirty="0" smtClean="0"/>
                        <a:t>No. of tourists (1000’s</a:t>
                      </a:r>
                      <a:endParaRPr lang="en-IE" sz="12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8.0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0.8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4.8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7.4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9.4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8.6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2.6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</a:tbl>
          </a:graphicData>
        </a:graphic>
      </p:graphicFrame>
      <p:sp>
        <p:nvSpPr>
          <p:cNvPr id="8" name="Down Arrow 7"/>
          <p:cNvSpPr/>
          <p:nvPr/>
        </p:nvSpPr>
        <p:spPr>
          <a:xfrm rot="6054899">
            <a:off x="5437925" y="586929"/>
            <a:ext cx="266125" cy="3155278"/>
          </a:xfrm>
          <a:prstGeom prst="downArrow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" name="Rectangle 1"/>
          <p:cNvSpPr/>
          <p:nvPr/>
        </p:nvSpPr>
        <p:spPr>
          <a:xfrm>
            <a:off x="6245582" y="1582442"/>
            <a:ext cx="2434128" cy="1661993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We want the 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Correlation Coefficient</a:t>
            </a:r>
          </a:p>
          <a:p>
            <a:pPr lvl="0" algn="ctr"/>
            <a:r>
              <a:rPr lang="en-IE" sz="66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</a:t>
            </a:r>
            <a:endParaRPr lang="en-IE" sz="660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297472" y="5130444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2" name="TextBox 11"/>
          <p:cNvSpPr txBox="1"/>
          <p:nvPr/>
        </p:nvSpPr>
        <p:spPr>
          <a:xfrm>
            <a:off x="180975" y="6152138"/>
            <a:ext cx="8963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Finding Correlation Coefficient</a:t>
            </a:r>
            <a:endParaRPr lang="en-IE" sz="32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Bevel 9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3" name="Bevel 12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  <p:sp>
        <p:nvSpPr>
          <p:cNvPr id="14" name="TextBox 13"/>
          <p:cNvSpPr txBox="1"/>
          <p:nvPr/>
        </p:nvSpPr>
        <p:spPr>
          <a:xfrm>
            <a:off x="2448143" y="121292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smtClean="0">
                <a:solidFill>
                  <a:srgbClr val="FF0000"/>
                </a:solidFill>
              </a:rPr>
              <a:t>1          2        3	     4	 5         6          7         8         9    </a:t>
            </a:r>
            <a:endParaRPr lang="en-IE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3360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0000"/>
    </mc:Choice>
    <mc:Fallback>
      <p:transition spd="slow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52788" y="700088"/>
            <a:ext cx="2638425" cy="545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15342542"/>
              </p:ext>
            </p:extLst>
          </p:nvPr>
        </p:nvGraphicFramePr>
        <p:xfrm>
          <a:off x="378314" y="404664"/>
          <a:ext cx="8316000" cy="86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6000"/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IE" sz="1200" b="1" dirty="0" smtClean="0"/>
                        <a:t>Rainfall  (x cm)</a:t>
                      </a:r>
                      <a:endParaRPr lang="en-IE" sz="12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4.5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3.0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2.1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3.2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IE" sz="1200" b="1" dirty="0" smtClean="0"/>
                        <a:t>No. of tourists (1000’s</a:t>
                      </a:r>
                      <a:endParaRPr lang="en-IE" sz="12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8.0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0.8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4.8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7.4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9.4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8.6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2.6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7066322" y="1582442"/>
            <a:ext cx="792653" cy="1077218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Press </a:t>
            </a:r>
          </a:p>
          <a:p>
            <a:pPr lvl="0" algn="ctr"/>
            <a:endParaRPr lang="en-IE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algn="ctr"/>
            <a:r>
              <a:rPr lang="en-IE" sz="28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=</a:t>
            </a:r>
            <a:endParaRPr lang="en-IE" sz="28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245272" y="5530494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9" name="TextBox 8"/>
          <p:cNvSpPr txBox="1"/>
          <p:nvPr/>
        </p:nvSpPr>
        <p:spPr>
          <a:xfrm>
            <a:off x="180975" y="6152138"/>
            <a:ext cx="8963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Finding Correlation Coefficient</a:t>
            </a:r>
            <a:endParaRPr lang="en-IE" sz="32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48143" y="121292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smtClean="0">
                <a:solidFill>
                  <a:srgbClr val="FF0000"/>
                </a:solidFill>
              </a:rPr>
              <a:t>1          2        3	     4	 5         6          7         8         9    </a:t>
            </a:r>
            <a:endParaRPr lang="en-IE" b="1" dirty="0">
              <a:solidFill>
                <a:srgbClr val="FF0000"/>
              </a:solidFill>
            </a:endParaRPr>
          </a:p>
        </p:txBody>
      </p:sp>
      <p:sp>
        <p:nvSpPr>
          <p:cNvPr id="12" name="Bevel 11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3" name="Bevel 12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3615294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26204" y="1582442"/>
            <a:ext cx="2506264" cy="923330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We have the 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Correlation Coefficient 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of the data</a:t>
            </a:r>
            <a:endParaRPr lang="en-IE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79759" y="2937718"/>
            <a:ext cx="3034420" cy="1015663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To see more analysis details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analyse the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IE" sz="2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STAT</a:t>
            </a:r>
            <a:endParaRPr lang="en-IE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8025" y="700088"/>
            <a:ext cx="2647950" cy="545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72621752"/>
              </p:ext>
            </p:extLst>
          </p:nvPr>
        </p:nvGraphicFramePr>
        <p:xfrm>
          <a:off x="378314" y="404664"/>
          <a:ext cx="8316000" cy="86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6000"/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IE" sz="1200" b="1" dirty="0" smtClean="0"/>
                        <a:t>Rainfall  (x cm)</a:t>
                      </a:r>
                      <a:endParaRPr lang="en-IE" sz="12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4.5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3.0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2.1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3.2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IE" sz="1200" b="1" dirty="0" smtClean="0"/>
                        <a:t>No. of tourists (1000’s</a:t>
                      </a:r>
                      <a:endParaRPr lang="en-IE" sz="12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8.0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0.8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4.2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4.8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7.4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9.4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8.6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2.6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80975" y="6152138"/>
            <a:ext cx="8963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Finding Correlation Coefficient</a:t>
            </a:r>
            <a:endParaRPr lang="en-IE" sz="32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48143" y="121292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smtClean="0">
                <a:solidFill>
                  <a:srgbClr val="FF0000"/>
                </a:solidFill>
              </a:rPr>
              <a:t>1          2        3	     4	 5         6          7         8         9    </a:t>
            </a:r>
            <a:endParaRPr lang="en-IE" b="1" dirty="0">
              <a:solidFill>
                <a:srgbClr val="FF0000"/>
              </a:solidFill>
            </a:endParaRPr>
          </a:p>
        </p:txBody>
      </p:sp>
      <p:sp>
        <p:nvSpPr>
          <p:cNvPr id="12" name="Bevel 11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3" name="Bevel 12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2298344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6408" y="699661"/>
            <a:ext cx="2581275" cy="546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67544" y="699661"/>
            <a:ext cx="2437334" cy="2585323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en-IE" b="1" u="sng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line of Best Fit</a:t>
            </a:r>
          </a:p>
          <a:p>
            <a:pPr lvl="0" algn="ctr"/>
            <a:endParaRPr lang="en-IE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calculator uses 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 = A + Bx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Instead of</a:t>
            </a: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y = mx + c</a:t>
            </a:r>
          </a:p>
          <a:p>
            <a:pPr lvl="0" algn="ctr"/>
            <a:r>
              <a:rPr lang="en-IE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en-IE" dirty="0" smtClean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1: A </a:t>
            </a:r>
            <a:r>
              <a:rPr lang="en-IE" dirty="0" smtClean="0">
                <a:solidFill>
                  <a:prstClr val="black"/>
                </a:solidFill>
                <a:latin typeface="Calibri"/>
                <a:ea typeface="Tahoma" pitchFamily="34" charset="0"/>
                <a:cs typeface="Calibri"/>
              </a:rPr>
              <a:t>→</a:t>
            </a:r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the y intercept</a:t>
            </a:r>
          </a:p>
          <a:p>
            <a:pPr lvl="0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2: B </a:t>
            </a:r>
            <a:r>
              <a:rPr lang="en-IE" dirty="0" smtClean="0">
                <a:solidFill>
                  <a:prstClr val="black"/>
                </a:solidFill>
                <a:ea typeface="Tahoma" pitchFamily="34" charset="0"/>
                <a:cs typeface="Calibri"/>
              </a:rPr>
              <a:t>→</a:t>
            </a:r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the Slope</a:t>
            </a:r>
          </a:p>
        </p:txBody>
      </p:sp>
      <p:sp>
        <p:nvSpPr>
          <p:cNvPr id="9" name="Rectangle 8"/>
          <p:cNvSpPr/>
          <p:nvPr/>
        </p:nvSpPr>
        <p:spPr>
          <a:xfrm>
            <a:off x="4952559" y="5807005"/>
            <a:ext cx="1510247" cy="646331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lvl="0" algn="ctr"/>
            <a:endParaRPr lang="en-IE" dirty="0" smtClean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algn="ctr"/>
            <a:endParaRPr lang="en-IE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4" name="Rectangle 3"/>
              <p:cNvSpPr/>
              <p:nvPr/>
            </p:nvSpPr>
            <p:spPr>
              <a:xfrm>
                <a:off x="5921520" y="697914"/>
                <a:ext cx="2949141" cy="5755422"/>
              </a:xfrm>
              <a:prstGeom prst="rect">
                <a:avLst/>
              </a:prstGeom>
              <a:solidFill>
                <a:srgbClr val="FFFF00"/>
              </a:solidFill>
              <a:ln w="19050">
                <a:solidFill>
                  <a:srgbClr val="00B0F0"/>
                </a:solidFill>
              </a:ln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IE" b="1" u="sng" dirty="0" smtClean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Using the Equation of</a:t>
                </a:r>
              </a:p>
              <a:p>
                <a:pPr lvl="0" algn="ctr"/>
                <a:r>
                  <a:rPr lang="en-IE" b="1" u="sng" dirty="0" smtClean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the line of Best Fit</a:t>
                </a:r>
              </a:p>
              <a:p>
                <a:pPr lvl="0" algn="ctr"/>
                <a:endParaRPr lang="en-IE" dirty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lvl="0" algn="ctr"/>
                <a:r>
                  <a:rPr lang="en-IE" dirty="0" smtClean="0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e.g.   To find the value of y</a:t>
                </a:r>
              </a:p>
              <a:p>
                <a:pPr lvl="0" algn="ctr"/>
                <a:r>
                  <a:rPr lang="en-IE" dirty="0" smtClean="0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when x is 9</a:t>
                </a:r>
              </a:p>
              <a:p>
                <a:pPr lvl="0" algn="ctr"/>
                <a:endParaRPr lang="en-IE" sz="1100" dirty="0" smtClean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lvl="0" algn="ctr"/>
                <a:r>
                  <a:rPr lang="en-IE" dirty="0" smtClean="0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Press </a:t>
                </a:r>
                <a:r>
                  <a:rPr lang="en-IE" dirty="0" smtClean="0">
                    <a:solidFill>
                      <a:srgbClr val="7030A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9</a:t>
                </a:r>
                <a:r>
                  <a:rPr lang="en-IE" dirty="0" smtClean="0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</a:p>
              <a:p>
                <a:pPr lvl="0" algn="ctr"/>
                <a:endParaRPr lang="en-IE" sz="1100" dirty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lvl="0" algn="ctr"/>
                <a:r>
                  <a:rPr lang="en-IE" dirty="0" smtClean="0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Then in regression </a:t>
                </a:r>
              </a:p>
              <a:p>
                <a:pPr lvl="0" algn="ctr"/>
                <a:r>
                  <a:rPr lang="en-IE" dirty="0" smtClean="0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choose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IE" i="1">
                            <a:latin typeface="Cambria Math"/>
                          </a:rPr>
                        </m:ctrlPr>
                      </m:accPr>
                      <m:e>
                        <m:r>
                          <a:rPr lang="en-IE" i="1">
                            <a:latin typeface="Cambria Math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IE" dirty="0" smtClean="0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(4)</a:t>
                </a:r>
              </a:p>
              <a:p>
                <a:pPr lvl="0" algn="ctr"/>
                <a:endParaRPr lang="en-IE" dirty="0" smtClean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lvl="0" algn="ctr"/>
                <a:endParaRPr lang="en-IE" dirty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lvl="0" algn="ctr"/>
                <a:endParaRPr lang="en-IE" dirty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lvl="0" algn="ctr"/>
                <a:r>
                  <a:rPr lang="en-IE" dirty="0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e.g.   To find the value of </a:t>
                </a:r>
                <a:r>
                  <a:rPr lang="en-IE" dirty="0" smtClean="0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x</a:t>
                </a:r>
                <a:endParaRPr lang="en-IE" dirty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lvl="0" algn="ctr"/>
                <a:r>
                  <a:rPr lang="en-IE" dirty="0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when </a:t>
                </a:r>
                <a:r>
                  <a:rPr lang="en-IE" dirty="0" smtClean="0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y is 3.2</a:t>
                </a:r>
                <a:endParaRPr lang="en-IE" dirty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lvl="0" algn="ctr"/>
                <a:endParaRPr lang="en-IE" sz="1100" dirty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lvl="0" algn="ctr"/>
                <a:r>
                  <a:rPr lang="en-IE" dirty="0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Press </a:t>
                </a:r>
                <a:r>
                  <a:rPr lang="en-IE" dirty="0" smtClean="0">
                    <a:solidFill>
                      <a:srgbClr val="7030A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3.2</a:t>
                </a:r>
                <a:r>
                  <a:rPr lang="en-IE" dirty="0" smtClean="0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endParaRPr lang="en-IE" dirty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lvl="0" algn="ctr"/>
                <a:endParaRPr lang="en-IE" sz="1100" dirty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lvl="0" algn="ctr"/>
                <a:r>
                  <a:rPr lang="en-IE" dirty="0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Then in regression </a:t>
                </a:r>
              </a:p>
              <a:p>
                <a:pPr lvl="0" algn="ctr"/>
                <a:r>
                  <a:rPr lang="en-IE" dirty="0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choose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IE" i="1">
                            <a:latin typeface="Cambria Math"/>
                          </a:rPr>
                        </m:ctrlPr>
                      </m:accPr>
                      <m:e>
                        <m:r>
                          <a:rPr lang="en-IE" i="1">
                            <a:latin typeface="Cambria Math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IE" dirty="0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(4</a:t>
                </a:r>
                <a:r>
                  <a:rPr lang="en-IE" dirty="0" smtClean="0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)</a:t>
                </a:r>
              </a:p>
              <a:p>
                <a:pPr lvl="0" algn="ctr"/>
                <a:endParaRPr lang="en-IE" dirty="0" smtClean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lvl="0" algn="ctr"/>
                <a:endParaRPr lang="en-IE" dirty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1520" y="697914"/>
                <a:ext cx="2949141" cy="5755422"/>
              </a:xfrm>
              <a:prstGeom prst="rect">
                <a:avLst/>
              </a:prstGeom>
              <a:blipFill rotWithShape="1">
                <a:blip r:embed="rId4" cstate="print"/>
                <a:stretch>
                  <a:fillRect l="-1027" t="-422" r="-821"/>
                </a:stretch>
              </a:blipFill>
              <a:ln w="19050"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972905233"/>
              </p:ext>
            </p:extLst>
          </p:nvPr>
        </p:nvGraphicFramePr>
        <p:xfrm>
          <a:off x="4632946" y="2371725"/>
          <a:ext cx="127000" cy="177800"/>
        </p:xfrm>
        <a:graphic>
          <a:graphicData uri="http://schemas.openxmlformats.org/presentationml/2006/ole">
            <p:oleObj spid="_x0000_s23586" name="Equation" r:id="rId5" imgW="126720" imgH="177480" progId="Equation.DSMT4">
              <p:embed/>
            </p:oleObj>
          </a:graphicData>
        </a:graphic>
      </p:graphicFrame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58222" y="3336032"/>
            <a:ext cx="276225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5933653"/>
            <a:ext cx="3743325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Bevel 9">
            <a:hlinkClick r:id="" action="ppaction://hlinkshowjump?jump=firstslide">
              <a:snd r:embed="rId8" name="click.wav"/>
            </a:hlinkClick>
          </p:cNvPr>
          <p:cNvSpPr/>
          <p:nvPr/>
        </p:nvSpPr>
        <p:spPr>
          <a:xfrm>
            <a:off x="6804545" y="6360739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1" name="Bevel 10">
            <a:hlinkClick r:id="" action="ppaction://hlinkshowjump?jump=endshow">
              <a:snd r:embed="rId8" name="click.wav"/>
            </a:hlinkClick>
          </p:cNvPr>
          <p:cNvSpPr/>
          <p:nvPr/>
        </p:nvSpPr>
        <p:spPr>
          <a:xfrm>
            <a:off x="7975214" y="6361936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3380267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3405" y="362597"/>
            <a:ext cx="49239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4000" u="sng" dirty="0" smtClean="0">
                <a:solidFill>
                  <a:srgbClr val="990033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Using your calculator</a:t>
            </a:r>
            <a:endParaRPr lang="en-IE" sz="4000" u="sng" dirty="0">
              <a:solidFill>
                <a:srgbClr val="990033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90650" y="898137"/>
            <a:ext cx="3966727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300000"/>
              </a:lnSpc>
            </a:pPr>
            <a:r>
              <a:rPr lang="en-IE" dirty="0" smtClean="0">
                <a:solidFill>
                  <a:srgbClr val="990033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2" action="ppaction://hlinksldjump">
                  <a:snd r:embed="rId3" name="click.wav"/>
                </a:hlinkClick>
              </a:rPr>
              <a:t>Writing as a Product of Prime Factors</a:t>
            </a:r>
            <a:endParaRPr lang="en-IE" dirty="0" smtClean="0">
              <a:solidFill>
                <a:srgbClr val="990033"/>
              </a:solidFill>
              <a:latin typeface="Tahoma" pitchFamily="34" charset="0"/>
              <a:ea typeface="Tahoma" pitchFamily="34" charset="0"/>
              <a:cs typeface="Tahoma" pitchFamily="34" charset="0"/>
              <a:hlinkClick r:id="rId4" action="ppaction://hlinksldjump">
                <a:snd r:embed="rId3" name="click.wav"/>
              </a:hlinkClick>
            </a:endParaRPr>
          </a:p>
          <a:p>
            <a:pPr>
              <a:lnSpc>
                <a:spcPct val="300000"/>
              </a:lnSpc>
            </a:pPr>
            <a:r>
              <a:rPr lang="en-IE" dirty="0" smtClean="0">
                <a:solidFill>
                  <a:srgbClr val="990033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4" action="ppaction://hlinksldjump">
                  <a:snd r:embed="rId3" name="click.wav"/>
                </a:hlinkClick>
              </a:rPr>
              <a:t>Using  Ran#</a:t>
            </a:r>
            <a:endParaRPr lang="en-IE" dirty="0" smtClean="0">
              <a:solidFill>
                <a:srgbClr val="990033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300000"/>
              </a:lnSpc>
            </a:pPr>
            <a:r>
              <a:rPr lang="en-IE" dirty="0" smtClean="0">
                <a:solidFill>
                  <a:srgbClr val="990033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5" action="ppaction://hlinksldjump">
                  <a:snd r:embed="rId3" name="click.wav"/>
                </a:hlinkClick>
              </a:rPr>
              <a:t>Using   Ranint</a:t>
            </a:r>
            <a:endParaRPr lang="en-IE" dirty="0" smtClean="0">
              <a:solidFill>
                <a:srgbClr val="990033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300000"/>
              </a:lnSpc>
            </a:pPr>
            <a:r>
              <a:rPr lang="en-IE" dirty="0" smtClean="0">
                <a:solidFill>
                  <a:srgbClr val="990033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6" action="ppaction://hlinksldjump">
                  <a:snd r:embed="rId3" name="click.wav"/>
                </a:hlinkClick>
              </a:rPr>
              <a:t>Finding Standard Deviation</a:t>
            </a:r>
            <a:endParaRPr lang="en-IE" dirty="0" smtClean="0">
              <a:solidFill>
                <a:srgbClr val="990033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300000"/>
              </a:lnSpc>
            </a:pPr>
            <a:r>
              <a:rPr lang="en-IE" dirty="0" smtClean="0">
                <a:solidFill>
                  <a:srgbClr val="990033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7" action="ppaction://hlinksldjump">
                  <a:snd r:embed="rId3" name="click.wav"/>
                </a:hlinkClick>
              </a:rPr>
              <a:t>Finding Correlation Coefficient</a:t>
            </a:r>
            <a:endParaRPr lang="en-IE" dirty="0" smtClean="0">
              <a:solidFill>
                <a:srgbClr val="990033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300000"/>
              </a:lnSpc>
            </a:pPr>
            <a:r>
              <a:rPr lang="en-IE" dirty="0" smtClean="0">
                <a:solidFill>
                  <a:srgbClr val="990033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8" action="ppaction://hlinksldjump">
                  <a:snd r:embed="rId3" name="click.wav"/>
                </a:hlinkClick>
              </a:rPr>
              <a:t>Using a Frequency table</a:t>
            </a:r>
            <a:endParaRPr lang="en-IE" dirty="0">
              <a:solidFill>
                <a:srgbClr val="990033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Oval 3">
            <a:hlinkClick r:id="rId4" action="ppaction://hlinksldjump">
              <a:snd r:embed="rId3" name="click.wav"/>
            </a:hlinkClick>
          </p:cNvPr>
          <p:cNvSpPr/>
          <p:nvPr/>
        </p:nvSpPr>
        <p:spPr>
          <a:xfrm>
            <a:off x="476250" y="2055700"/>
            <a:ext cx="933450" cy="4191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perspectiveAbove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rgbClr val="990033"/>
                </a:solidFill>
                <a:hlinkClick r:id="" action="ppaction://hlinkshowjump?jump=nextslide"/>
              </a:rPr>
              <a:t>Go</a:t>
            </a:r>
            <a:r>
              <a:rPr lang="en-IE" sz="2000" dirty="0" smtClean="0">
                <a:solidFill>
                  <a:srgbClr val="990033"/>
                </a:solidFill>
              </a:rPr>
              <a:t> </a:t>
            </a:r>
            <a:endParaRPr lang="en-IE" sz="2000" dirty="0">
              <a:solidFill>
                <a:srgbClr val="990033"/>
              </a:solidFill>
            </a:endParaRPr>
          </a:p>
        </p:txBody>
      </p:sp>
      <p:sp>
        <p:nvSpPr>
          <p:cNvPr id="8" name="Oval 7">
            <a:hlinkClick r:id="rId5" action="ppaction://hlinksldjump">
              <a:snd r:embed="rId3" name="click.wav"/>
            </a:hlinkClick>
          </p:cNvPr>
          <p:cNvSpPr/>
          <p:nvPr/>
        </p:nvSpPr>
        <p:spPr>
          <a:xfrm>
            <a:off x="476250" y="2893900"/>
            <a:ext cx="933450" cy="4191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perspectiveAbove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rgbClr val="990033"/>
                </a:solidFill>
                <a:hlinkClick r:id="rId5" action="ppaction://hlinksldjump"/>
              </a:rPr>
              <a:t>Go</a:t>
            </a:r>
            <a:r>
              <a:rPr lang="en-IE" sz="2000" dirty="0" smtClean="0">
                <a:solidFill>
                  <a:srgbClr val="990033"/>
                </a:solidFill>
              </a:rPr>
              <a:t> </a:t>
            </a:r>
            <a:endParaRPr lang="en-IE" sz="2000" dirty="0">
              <a:solidFill>
                <a:srgbClr val="990033"/>
              </a:solidFill>
            </a:endParaRPr>
          </a:p>
        </p:txBody>
      </p:sp>
      <p:sp>
        <p:nvSpPr>
          <p:cNvPr id="9" name="Oval 8">
            <a:hlinkClick r:id="rId6" action="ppaction://hlinksldjump">
              <a:snd r:embed="rId3" name="click.wav"/>
            </a:hlinkClick>
          </p:cNvPr>
          <p:cNvSpPr/>
          <p:nvPr/>
        </p:nvSpPr>
        <p:spPr>
          <a:xfrm>
            <a:off x="457200" y="3713050"/>
            <a:ext cx="933450" cy="4191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perspectiveAbove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rgbClr val="990033"/>
                </a:solidFill>
                <a:hlinkClick r:id="" action="ppaction://hlinkshowjump?jump=nextslide"/>
              </a:rPr>
              <a:t>Go</a:t>
            </a:r>
            <a:r>
              <a:rPr lang="en-IE" sz="2000" dirty="0" smtClean="0">
                <a:solidFill>
                  <a:srgbClr val="990033"/>
                </a:solidFill>
              </a:rPr>
              <a:t> </a:t>
            </a:r>
            <a:endParaRPr lang="en-IE" sz="2000" dirty="0">
              <a:solidFill>
                <a:srgbClr val="990033"/>
              </a:solidFill>
            </a:endParaRPr>
          </a:p>
        </p:txBody>
      </p:sp>
      <p:sp>
        <p:nvSpPr>
          <p:cNvPr id="10" name="Oval 9">
            <a:hlinkClick r:id="rId7" action="ppaction://hlinksldjump">
              <a:snd r:embed="rId3" name="click.wav"/>
            </a:hlinkClick>
          </p:cNvPr>
          <p:cNvSpPr/>
          <p:nvPr/>
        </p:nvSpPr>
        <p:spPr>
          <a:xfrm>
            <a:off x="476250" y="4532200"/>
            <a:ext cx="933450" cy="4191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perspectiveAbove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rgbClr val="990033"/>
                </a:solidFill>
                <a:hlinkClick r:id="" action="ppaction://hlinkshowjump?jump=nextslide"/>
              </a:rPr>
              <a:t>Go</a:t>
            </a:r>
            <a:r>
              <a:rPr lang="en-IE" sz="2000" dirty="0" smtClean="0">
                <a:solidFill>
                  <a:srgbClr val="990033"/>
                </a:solidFill>
              </a:rPr>
              <a:t> </a:t>
            </a:r>
            <a:endParaRPr lang="en-IE" sz="2000" dirty="0">
              <a:solidFill>
                <a:srgbClr val="990033"/>
              </a:solidFill>
            </a:endParaRPr>
          </a:p>
        </p:txBody>
      </p:sp>
      <p:sp>
        <p:nvSpPr>
          <p:cNvPr id="5" name="Bevel 4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1" name="Bevel 10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  <p:sp>
        <p:nvSpPr>
          <p:cNvPr id="12" name="Oval 11">
            <a:hlinkClick r:id="rId8" action="ppaction://hlinksldjump">
              <a:snd r:embed="rId3" name="click.wav"/>
            </a:hlinkClick>
          </p:cNvPr>
          <p:cNvSpPr/>
          <p:nvPr/>
        </p:nvSpPr>
        <p:spPr>
          <a:xfrm>
            <a:off x="464874" y="5380648"/>
            <a:ext cx="933450" cy="4191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perspectiveAbove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rgbClr val="990033"/>
                </a:solidFill>
                <a:hlinkClick r:id="" action="ppaction://hlinkshowjump?jump=nextslide"/>
              </a:rPr>
              <a:t>Go</a:t>
            </a:r>
            <a:r>
              <a:rPr lang="en-IE" sz="2000" dirty="0" smtClean="0">
                <a:solidFill>
                  <a:srgbClr val="990033"/>
                </a:solidFill>
              </a:rPr>
              <a:t> </a:t>
            </a:r>
            <a:endParaRPr lang="en-IE" sz="2000" dirty="0">
              <a:solidFill>
                <a:srgbClr val="990033"/>
              </a:solidFill>
            </a:endParaRPr>
          </a:p>
        </p:txBody>
      </p:sp>
      <p:sp>
        <p:nvSpPr>
          <p:cNvPr id="13" name="Oval 12">
            <a:hlinkClick r:id="rId2" action="ppaction://hlinksldjump">
              <a:snd r:embed="rId3" name="click.wav"/>
            </a:hlinkClick>
          </p:cNvPr>
          <p:cNvSpPr/>
          <p:nvPr/>
        </p:nvSpPr>
        <p:spPr>
          <a:xfrm>
            <a:off x="478522" y="1225444"/>
            <a:ext cx="933450" cy="4191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perspectiveAbove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rgbClr val="990033"/>
                </a:solidFill>
                <a:hlinkClick r:id="" action="ppaction://hlinkshowjump?jump=nextslide"/>
              </a:rPr>
              <a:t>Go</a:t>
            </a:r>
            <a:r>
              <a:rPr lang="en-IE" sz="2000" dirty="0" smtClean="0">
                <a:solidFill>
                  <a:srgbClr val="990033"/>
                </a:solidFill>
              </a:rPr>
              <a:t> </a:t>
            </a:r>
            <a:endParaRPr lang="en-IE" sz="2000" dirty="0">
              <a:solidFill>
                <a:srgbClr val="990033"/>
              </a:solidFill>
            </a:endParaRPr>
          </a:p>
        </p:txBody>
      </p:sp>
      <p:pic>
        <p:nvPicPr>
          <p:cNvPr id="14" name="Picture 2" descr="http://www.ryman.co.uk/Catalogue/Ryman/large/global/images/main/12/1201042077.jpg">
            <a:hlinkClick r:id="rId9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4896104" y="1684048"/>
            <a:ext cx="3902425" cy="3173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7763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074" y="171450"/>
            <a:ext cx="8963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Finding the mean from a frequency table</a:t>
            </a:r>
            <a:endParaRPr lang="en-IE" sz="32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9074" y="795371"/>
            <a:ext cx="85746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E.g. the following table shows the mean height of 30 students in our class.</a:t>
            </a:r>
          </a:p>
          <a:p>
            <a:r>
              <a:rPr lang="en-IE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Find the mean height</a:t>
            </a:r>
            <a:endParaRPr lang="en-IE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6588" y="647700"/>
            <a:ext cx="2790825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55545266"/>
              </p:ext>
            </p:extLst>
          </p:nvPr>
        </p:nvGraphicFramePr>
        <p:xfrm>
          <a:off x="378314" y="1772912"/>
          <a:ext cx="8496000" cy="86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6000"/>
                <a:gridCol w="1332000"/>
                <a:gridCol w="1332000"/>
                <a:gridCol w="1332000"/>
                <a:gridCol w="1332000"/>
                <a:gridCol w="1332000"/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IE" sz="1600" b="1" dirty="0" smtClean="0"/>
                        <a:t>Height</a:t>
                      </a:r>
                      <a:r>
                        <a:rPr lang="en-IE" sz="1600" b="1" baseline="0" dirty="0" smtClean="0"/>
                        <a:t> </a:t>
                      </a:r>
                      <a:r>
                        <a:rPr lang="en-IE" sz="1600" b="1" dirty="0" smtClean="0"/>
                        <a:t>(x cm)</a:t>
                      </a:r>
                      <a:endParaRPr lang="en-IE" sz="16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130 -</a:t>
                      </a:r>
                      <a:r>
                        <a:rPr lang="en-IE" b="1" baseline="0" dirty="0" smtClean="0"/>
                        <a:t> 140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140 – 150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150 – 160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160 – 170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170 – 180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IE" sz="1600" b="1" dirty="0" smtClean="0"/>
                        <a:t>Frequency</a:t>
                      </a:r>
                      <a:endParaRPr lang="en-IE" sz="16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7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8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6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</a:tbl>
          </a:graphicData>
        </a:graphic>
      </p:graphicFrame>
      <p:sp>
        <p:nvSpPr>
          <p:cNvPr id="9" name="Down Arrow 8"/>
          <p:cNvSpPr/>
          <p:nvPr/>
        </p:nvSpPr>
        <p:spPr>
          <a:xfrm rot="2901930">
            <a:off x="6015098" y="1017269"/>
            <a:ext cx="274218" cy="3953016"/>
          </a:xfrm>
          <a:prstGeom prst="downArrow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6" name="Rectangle 5"/>
          <p:cNvSpPr/>
          <p:nvPr/>
        </p:nvSpPr>
        <p:spPr>
          <a:xfrm>
            <a:off x="5743903" y="1387960"/>
            <a:ext cx="3277564" cy="1015663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en-IE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We first need to make sure</a:t>
            </a:r>
          </a:p>
          <a:p>
            <a:pPr lvl="0" algn="ctr"/>
            <a:r>
              <a:rPr lang="en-IE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calculator is </a:t>
            </a:r>
            <a:r>
              <a:rPr lang="en-IE" sz="2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CL</a:t>
            </a:r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ea</a:t>
            </a:r>
            <a:r>
              <a:rPr lang="en-IE" sz="2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</a:t>
            </a:r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IE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of all</a:t>
            </a:r>
          </a:p>
          <a:p>
            <a:pPr lvl="0" algn="ctr"/>
            <a:r>
              <a:rPr lang="en-IE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previous </a:t>
            </a:r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content</a:t>
            </a:r>
            <a:endParaRPr lang="en-IE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Bevel 6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8" name="Bevel 7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  <p:sp>
        <p:nvSpPr>
          <p:cNvPr id="10" name="TextBox 9"/>
          <p:cNvSpPr txBox="1"/>
          <p:nvPr/>
        </p:nvSpPr>
        <p:spPr>
          <a:xfrm>
            <a:off x="-492389" y="6220274"/>
            <a:ext cx="8963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Finding the mean from a frequency table</a:t>
            </a:r>
            <a:endParaRPr lang="en-IE" sz="28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440222" y="2628544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219236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93064E-6 L -0.00382 -0.209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-1049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 animBg="1"/>
      <p:bldP spid="6" grpId="0" animBg="1"/>
      <p:bldP spid="10" grpId="0"/>
      <p:bldP spid="11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81350" y="652463"/>
            <a:ext cx="2781300" cy="555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own Arrow 2"/>
          <p:cNvSpPr/>
          <p:nvPr/>
        </p:nvSpPr>
        <p:spPr>
          <a:xfrm rot="2901930">
            <a:off x="6091405" y="1007664"/>
            <a:ext cx="252028" cy="3988900"/>
          </a:xfrm>
          <a:prstGeom prst="downArrow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9" name="Rounded Rectangle 8"/>
          <p:cNvSpPr/>
          <p:nvPr/>
        </p:nvSpPr>
        <p:spPr>
          <a:xfrm>
            <a:off x="4389042" y="4376198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1" name="Rectangle 10"/>
          <p:cNvSpPr/>
          <p:nvPr/>
        </p:nvSpPr>
        <p:spPr>
          <a:xfrm>
            <a:off x="5743903" y="1340460"/>
            <a:ext cx="3277564" cy="1015663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en-IE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We first need to make sure</a:t>
            </a:r>
          </a:p>
          <a:p>
            <a:pPr lvl="0" algn="ctr"/>
            <a:r>
              <a:rPr lang="en-IE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calculator is </a:t>
            </a:r>
            <a:r>
              <a:rPr lang="en-IE" sz="2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CL</a:t>
            </a:r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ea</a:t>
            </a:r>
            <a:r>
              <a:rPr lang="en-IE" sz="2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</a:t>
            </a:r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IE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of all</a:t>
            </a:r>
          </a:p>
          <a:p>
            <a:pPr lvl="0" algn="ctr"/>
            <a:r>
              <a:rPr lang="en-IE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previous </a:t>
            </a:r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content</a:t>
            </a:r>
            <a:endParaRPr lang="en-IE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Bevel 11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3" name="Bevel 12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12641160"/>
              </p:ext>
            </p:extLst>
          </p:nvPr>
        </p:nvGraphicFramePr>
        <p:xfrm>
          <a:off x="337370" y="189744"/>
          <a:ext cx="8496000" cy="86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6000"/>
                <a:gridCol w="1332000"/>
                <a:gridCol w="1332000"/>
                <a:gridCol w="1332000"/>
                <a:gridCol w="1332000"/>
                <a:gridCol w="1332000"/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IE" sz="1600" b="1" dirty="0" smtClean="0"/>
                        <a:t>Height</a:t>
                      </a:r>
                      <a:r>
                        <a:rPr lang="en-IE" sz="1600" b="1" baseline="0" dirty="0" smtClean="0"/>
                        <a:t> </a:t>
                      </a:r>
                      <a:r>
                        <a:rPr lang="en-IE" sz="1600" b="1" dirty="0" smtClean="0"/>
                        <a:t>(x cm)</a:t>
                      </a:r>
                      <a:endParaRPr lang="en-IE" sz="16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130 -</a:t>
                      </a:r>
                      <a:r>
                        <a:rPr lang="en-IE" b="1" baseline="0" dirty="0" smtClean="0"/>
                        <a:t> 140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140 – 150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150 – 160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160 – 170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170 – 180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IE" sz="1600" b="1" dirty="0" smtClean="0"/>
                        <a:t>Frequency</a:t>
                      </a:r>
                      <a:endParaRPr lang="en-IE" sz="16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7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8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6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-492389" y="6220274"/>
            <a:ext cx="8963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Finding the mean from a frequency table</a:t>
            </a:r>
            <a:endParaRPr lang="en-IE" sz="28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6198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75166" y="1582442"/>
            <a:ext cx="2374946" cy="461665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We want to clear </a:t>
            </a:r>
            <a:r>
              <a:rPr lang="en-IE" sz="2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All</a:t>
            </a:r>
            <a:endParaRPr lang="en-IE" sz="24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0400" y="666750"/>
            <a:ext cx="2743200" cy="552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4355706" y="5149494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8" name="Bevel 7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0" name="Bevel 9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40898026"/>
              </p:ext>
            </p:extLst>
          </p:nvPr>
        </p:nvGraphicFramePr>
        <p:xfrm>
          <a:off x="337370" y="189744"/>
          <a:ext cx="8496000" cy="86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6000"/>
                <a:gridCol w="1332000"/>
                <a:gridCol w="1332000"/>
                <a:gridCol w="1332000"/>
                <a:gridCol w="1332000"/>
                <a:gridCol w="1332000"/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IE" sz="1600" b="1" dirty="0" smtClean="0"/>
                        <a:t>Height</a:t>
                      </a:r>
                      <a:r>
                        <a:rPr lang="en-IE" sz="1600" b="1" baseline="0" dirty="0" smtClean="0"/>
                        <a:t> </a:t>
                      </a:r>
                      <a:r>
                        <a:rPr lang="en-IE" sz="1600" b="1" dirty="0" smtClean="0"/>
                        <a:t>(x cm)</a:t>
                      </a:r>
                      <a:endParaRPr lang="en-IE" sz="16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130 -</a:t>
                      </a:r>
                      <a:r>
                        <a:rPr lang="en-IE" b="1" baseline="0" dirty="0" smtClean="0"/>
                        <a:t> 140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140 – 150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150 – 160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160 – 170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170 – 180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IE" sz="1600" b="1" dirty="0" smtClean="0"/>
                        <a:t>Frequency</a:t>
                      </a:r>
                      <a:endParaRPr lang="en-IE" sz="16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7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8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6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-492389" y="6220274"/>
            <a:ext cx="8963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Finding the mean from a frequency table</a:t>
            </a:r>
            <a:endParaRPr lang="en-IE" sz="28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2561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349991" y="1582442"/>
            <a:ext cx="1918860" cy="461665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en-IE" sz="2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Yes  </a:t>
            </a:r>
            <a:r>
              <a:rPr lang="en-IE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Reset all</a:t>
            </a:r>
            <a:endParaRPr lang="en-IE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8025" y="704850"/>
            <a:ext cx="2647950" cy="544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5249972" y="5566119"/>
            <a:ext cx="432587" cy="309029"/>
          </a:xfrm>
          <a:prstGeom prst="roundRect">
            <a:avLst/>
          </a:prstGeom>
          <a:solidFill>
            <a:srgbClr val="0070C0">
              <a:alpha val="8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8" name="Bevel 7">
            <a:hlinkClick r:id="" action="ppaction://hlinkshowjump?jump=firstslide">
              <a:snd r:embed="rId3" name="click.wav"/>
            </a:hlinkClick>
          </p:cNvPr>
          <p:cNvSpPr/>
          <p:nvPr/>
        </p:nvSpPr>
        <p:spPr>
          <a:xfrm>
            <a:off x="7897075" y="5783273"/>
            <a:ext cx="1092530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MENU</a:t>
            </a:r>
            <a:endParaRPr lang="en-IE" dirty="0"/>
          </a:p>
        </p:txBody>
      </p:sp>
      <p:sp>
        <p:nvSpPr>
          <p:cNvPr id="10" name="Bevel 9">
            <a:hlinkClick r:id="" action="ppaction://hlinkshowjump?jump=endshow">
              <a:snd r:embed="rId3" name="click.wav"/>
            </a:hlinkClick>
          </p:cNvPr>
          <p:cNvSpPr/>
          <p:nvPr/>
        </p:nvSpPr>
        <p:spPr>
          <a:xfrm>
            <a:off x="7906974" y="6280048"/>
            <a:ext cx="1082631" cy="451263"/>
          </a:xfrm>
          <a:prstGeom prst="bevel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END</a:t>
            </a:r>
            <a:endParaRPr lang="en-IE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40898026"/>
              </p:ext>
            </p:extLst>
          </p:nvPr>
        </p:nvGraphicFramePr>
        <p:xfrm>
          <a:off x="337370" y="189744"/>
          <a:ext cx="8496000" cy="86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6000"/>
                <a:gridCol w="1332000"/>
                <a:gridCol w="1332000"/>
                <a:gridCol w="1332000"/>
                <a:gridCol w="1332000"/>
                <a:gridCol w="1332000"/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IE" sz="1600" b="1" dirty="0" smtClean="0"/>
                        <a:t>Height</a:t>
                      </a:r>
                      <a:r>
                        <a:rPr lang="en-IE" sz="1600" b="1" baseline="0" dirty="0" smtClean="0"/>
                        <a:t> </a:t>
                      </a:r>
                      <a:r>
                        <a:rPr lang="en-IE" sz="1600" b="1" dirty="0" smtClean="0"/>
                        <a:t>(x cm)</a:t>
                      </a:r>
                      <a:endParaRPr lang="en-IE" sz="16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130 -</a:t>
                      </a:r>
                      <a:r>
                        <a:rPr lang="en-IE" b="1" baseline="0" dirty="0" smtClean="0"/>
                        <a:t> 140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140 – 150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150 – 160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160 – 170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170 – 180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IE" sz="1600" b="1" dirty="0" smtClean="0"/>
                        <a:t>Frequency</a:t>
                      </a:r>
                      <a:endParaRPr lang="en-IE" sz="1600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5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7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8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6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 smtClean="0"/>
                        <a:t>4</a:t>
                      </a:r>
                      <a:endParaRPr lang="en-IE" b="1" dirty="0"/>
                    </a:p>
                  </a:txBody>
                  <a:tcPr anchor="ctr">
                    <a:solidFill>
                      <a:srgbClr val="99FF33"/>
                    </a:solidFill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-492389" y="6220274"/>
            <a:ext cx="8963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Finding the mean from a frequency table</a:t>
            </a:r>
            <a:endParaRPr lang="en-IE" sz="28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967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" val="7d5d47b79d8e5ffd5031caeb12b6c38e943aa0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efficient, Frequency Tables on the Casio fx - 83GT Plus">
  <a:themeElements>
    <a:clrScheme name="Thatch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Coefficient, Frequency Tables on the Casio fx - 83GT Plus.pptx</Template>
  <TotalTime>1</TotalTime>
  <Words>4341</Words>
  <Application>Microsoft Office PowerPoint</Application>
  <PresentationFormat>On-screen Show (4:3)</PresentationFormat>
  <Paragraphs>1851</Paragraphs>
  <Slides>130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130</vt:i4>
      </vt:variant>
    </vt:vector>
  </HeadingPairs>
  <TitlesOfParts>
    <vt:vector size="132" baseType="lpstr">
      <vt:lpstr>Coefficient, Frequency Tables on the Casio fx - 83GT Plus</vt:lpstr>
      <vt:lpstr>Equation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User</cp:lastModifiedBy>
  <cp:revision>2</cp:revision>
  <cp:lastPrinted>2011-09-22T12:02:55Z</cp:lastPrinted>
  <dcterms:created xsi:type="dcterms:W3CDTF">2012-02-08T11:03:50Z</dcterms:created>
  <dcterms:modified xsi:type="dcterms:W3CDTF">2012-02-08T11:05:13Z</dcterms:modified>
</cp:coreProperties>
</file>