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snapToGrid="0">
      <p:cViewPr varScale="1">
        <p:scale>
          <a:sx n="132" d="100"/>
          <a:sy n="132" d="100"/>
        </p:scale>
        <p:origin x="14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B3615D-3A9A-49F7-BC23-B36AD29B1965}" type="datetimeFigureOut">
              <a:rPr lang="en-IE" smtClean="0"/>
              <a:t>12/04/2016</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08796-0B32-414E-8A62-B2C8BD2584DC}" type="slidenum">
              <a:rPr lang="en-IE" smtClean="0"/>
              <a:t>‹#›</a:t>
            </a:fld>
            <a:endParaRPr lang="en-IE"/>
          </a:p>
        </p:txBody>
      </p:sp>
    </p:spTree>
    <p:extLst>
      <p:ext uri="{BB962C8B-B14F-4D97-AF65-F5344CB8AC3E}">
        <p14:creationId xmlns:p14="http://schemas.microsoft.com/office/powerpoint/2010/main" val="4121645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ga-IE" dirty="0" smtClean="0"/>
              <a:t>Téarmaí le sainmhíniú sa siollabas. Sainmhínithe sa leabhrán ach is tábhachtaí iad a thuiscint. Tagtha aníos ar scrúduithe cheana féin.</a:t>
            </a:r>
            <a:endParaRPr lang="ga-IE" dirty="0"/>
          </a:p>
        </p:txBody>
      </p:sp>
      <p:sp>
        <p:nvSpPr>
          <p:cNvPr id="4" name="Slide Number Placeholder 3"/>
          <p:cNvSpPr>
            <a:spLocks noGrp="1"/>
          </p:cNvSpPr>
          <p:nvPr>
            <p:ph type="sldNum" sz="quarter" idx="10"/>
          </p:nvPr>
        </p:nvSpPr>
        <p:spPr/>
        <p:txBody>
          <a:bodyPr/>
          <a:lstStyle/>
          <a:p>
            <a:fld id="{D8003A8C-1091-41A6-A962-9DC927D3A249}" type="slidenum">
              <a:rPr lang="en-IE" smtClean="0">
                <a:solidFill>
                  <a:prstClr val="black"/>
                </a:solidFill>
              </a:rPr>
              <a:pPr/>
              <a:t>1</a:t>
            </a:fld>
            <a:endParaRPr lang="ga-IE" dirty="0">
              <a:solidFill>
                <a:prstClr val="black"/>
              </a:solidFill>
            </a:endParaRPr>
          </a:p>
        </p:txBody>
      </p:sp>
    </p:spTree>
    <p:extLst>
      <p:ext uri="{BB962C8B-B14F-4D97-AF65-F5344CB8AC3E}">
        <p14:creationId xmlns:p14="http://schemas.microsoft.com/office/powerpoint/2010/main" val="722287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ga-IE" dirty="0" smtClean="0"/>
              <a:t>Arís eile, ní mór do dhaltaí na tuairimí seo a bhlaiseadh sula dtugann siad faoin gCéimseata.</a:t>
            </a:r>
            <a:endParaRPr lang="ga-IE" dirty="0"/>
          </a:p>
        </p:txBody>
      </p:sp>
      <p:sp>
        <p:nvSpPr>
          <p:cNvPr id="4" name="Slide Number Placeholder 3"/>
          <p:cNvSpPr>
            <a:spLocks noGrp="1"/>
          </p:cNvSpPr>
          <p:nvPr>
            <p:ph type="sldNum" sz="quarter" idx="10"/>
          </p:nvPr>
        </p:nvSpPr>
        <p:spPr/>
        <p:txBody>
          <a:bodyPr/>
          <a:lstStyle/>
          <a:p>
            <a:fld id="{A2409320-DEA1-49AE-91F6-CE1761FCF93D}" type="slidenum">
              <a:rPr lang="en-IE" smtClean="0">
                <a:solidFill>
                  <a:prstClr val="black"/>
                </a:solidFill>
              </a:rPr>
              <a:pPr/>
              <a:t>12</a:t>
            </a:fld>
            <a:endParaRPr lang="ga-IE">
              <a:solidFill>
                <a:prstClr val="black"/>
              </a:solidFill>
            </a:endParaRPr>
          </a:p>
        </p:txBody>
      </p:sp>
    </p:spTree>
    <p:extLst>
      <p:ext uri="{BB962C8B-B14F-4D97-AF65-F5344CB8AC3E}">
        <p14:creationId xmlns:p14="http://schemas.microsoft.com/office/powerpoint/2010/main" val="3263270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90D71A2-ED2A-4686-ABD7-4F0D84FAD52C}" type="slidenum">
              <a:rPr lang="en-IE" smtClean="0">
                <a:solidFill>
                  <a:prstClr val="black"/>
                </a:solidFill>
              </a:rPr>
              <a:pPr/>
              <a:t>14</a:t>
            </a:fld>
            <a:endParaRPr lang="ga-IE">
              <a:solidFill>
                <a:prstClr val="black"/>
              </a:solidFill>
            </a:endParaRPr>
          </a:p>
        </p:txBody>
      </p:sp>
    </p:spTree>
    <p:extLst>
      <p:ext uri="{BB962C8B-B14F-4D97-AF65-F5344CB8AC3E}">
        <p14:creationId xmlns:p14="http://schemas.microsoft.com/office/powerpoint/2010/main" val="22355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ga-IE" dirty="0" smtClean="0"/>
              <a:t>Iarr ar mhúinteoirí a gcuid samplaí de chruthúnas trí bhréagnú a thabhairt</a:t>
            </a:r>
            <a:endParaRPr lang="ga-IE" dirty="0"/>
          </a:p>
        </p:txBody>
      </p:sp>
      <p:sp>
        <p:nvSpPr>
          <p:cNvPr id="4" name="Slide Number Placeholder 3"/>
          <p:cNvSpPr>
            <a:spLocks noGrp="1"/>
          </p:cNvSpPr>
          <p:nvPr>
            <p:ph type="sldNum" sz="quarter" idx="10"/>
          </p:nvPr>
        </p:nvSpPr>
        <p:spPr/>
        <p:txBody>
          <a:bodyPr/>
          <a:lstStyle/>
          <a:p>
            <a:fld id="{A2409320-DEA1-49AE-91F6-CE1761FCF93D}" type="slidenum">
              <a:rPr lang="en-IE" smtClean="0">
                <a:solidFill>
                  <a:prstClr val="black"/>
                </a:solidFill>
              </a:rPr>
              <a:pPr/>
              <a:t>15</a:t>
            </a:fld>
            <a:endParaRPr lang="ga-IE">
              <a:solidFill>
                <a:prstClr val="black"/>
              </a:solidFill>
            </a:endParaRPr>
          </a:p>
        </p:txBody>
      </p:sp>
    </p:spTree>
    <p:extLst>
      <p:ext uri="{BB962C8B-B14F-4D97-AF65-F5344CB8AC3E}">
        <p14:creationId xmlns:p14="http://schemas.microsoft.com/office/powerpoint/2010/main" val="859824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ga-IE" dirty="0" smtClean="0"/>
              <a:t>Meastar é sin a bheith ina eiseamláir den chruthúnas trí bhréagnú.</a:t>
            </a:r>
          </a:p>
          <a:p>
            <a:r>
              <a:rPr lang="ga-IE" dirty="0" smtClean="0"/>
              <a:t>Cruthúnas luaite le Aristotle</a:t>
            </a:r>
            <a:endParaRPr lang="ga-IE" dirty="0"/>
          </a:p>
        </p:txBody>
      </p:sp>
      <p:sp>
        <p:nvSpPr>
          <p:cNvPr id="4" name="Slide Number Placeholder 3"/>
          <p:cNvSpPr>
            <a:spLocks noGrp="1"/>
          </p:cNvSpPr>
          <p:nvPr>
            <p:ph type="sldNum" sz="quarter" idx="10"/>
          </p:nvPr>
        </p:nvSpPr>
        <p:spPr/>
        <p:txBody>
          <a:bodyPr/>
          <a:lstStyle/>
          <a:p>
            <a:fld id="{E90D71A2-ED2A-4686-ABD7-4F0D84FAD52C}" type="slidenum">
              <a:rPr lang="en-IE" smtClean="0"/>
              <a:pPr/>
              <a:t>16</a:t>
            </a:fld>
            <a:endParaRPr lang="ga-IE"/>
          </a:p>
        </p:txBody>
      </p:sp>
    </p:spTree>
    <p:extLst>
      <p:ext uri="{BB962C8B-B14F-4D97-AF65-F5344CB8AC3E}">
        <p14:creationId xmlns:p14="http://schemas.microsoft.com/office/powerpoint/2010/main" val="2312947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0E1BAEB0-1316-497D-8C1D-EB4456EEF190}" type="slidenum">
              <a:rPr lang="en-IE" smtClean="0"/>
              <a:pPr/>
              <a:t>17</a:t>
            </a:fld>
            <a:endParaRPr lang="ga-IE"/>
          </a:p>
        </p:txBody>
      </p:sp>
    </p:spTree>
    <p:extLst>
      <p:ext uri="{BB962C8B-B14F-4D97-AF65-F5344CB8AC3E}">
        <p14:creationId xmlns:p14="http://schemas.microsoft.com/office/powerpoint/2010/main" val="1020373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ga-IE" dirty="0" smtClean="0"/>
              <a:t>Gníomhaíocht sórtála Cruthúnais</a:t>
            </a:r>
          </a:p>
          <a:p>
            <a:pPr marL="0" marR="0" indent="0" algn="l" defTabSz="914400" rtl="0" eaLnBrk="1" fontAlgn="auto" latinLnBrk="0" hangingPunct="1">
              <a:lnSpc>
                <a:spcPct val="100000"/>
              </a:lnSpc>
              <a:spcBef>
                <a:spcPts val="0"/>
              </a:spcBef>
              <a:spcAft>
                <a:spcPts val="0"/>
              </a:spcAft>
              <a:buClrTx/>
              <a:buSzTx/>
              <a:buFontTx/>
              <a:buNone/>
              <a:tabLst/>
              <a:defRPr/>
            </a:pPr>
            <a:r>
              <a:rPr lang="ga-IE" dirty="0" smtClean="0"/>
              <a:t>D'fhéadfaí cruthúnas a iarraidh mar seo sa scrúdú.</a:t>
            </a:r>
          </a:p>
          <a:p>
            <a:pPr marL="0" marR="0" indent="0" algn="l" defTabSz="914400" rtl="0" eaLnBrk="1" fontAlgn="auto" latinLnBrk="0" hangingPunct="1">
              <a:lnSpc>
                <a:spcPct val="100000"/>
              </a:lnSpc>
              <a:spcBef>
                <a:spcPts val="0"/>
              </a:spcBef>
              <a:spcAft>
                <a:spcPts val="0"/>
              </a:spcAft>
              <a:buClrTx/>
              <a:buSzTx/>
              <a:buFontTx/>
              <a:buNone/>
              <a:tabLst/>
              <a:defRPr/>
            </a:pPr>
            <a:endParaRPr lang="ga-I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ga-IE" dirty="0" smtClean="0"/>
              <a:t>http://nrich.maths.org/content/01/09/art2/proof4.swf</a:t>
            </a:r>
          </a:p>
          <a:p>
            <a:endParaRPr lang="ga-IE" dirty="0"/>
          </a:p>
        </p:txBody>
      </p:sp>
      <p:sp>
        <p:nvSpPr>
          <p:cNvPr id="4" name="Slide Number Placeholder 3"/>
          <p:cNvSpPr>
            <a:spLocks noGrp="1"/>
          </p:cNvSpPr>
          <p:nvPr>
            <p:ph type="sldNum" sz="quarter" idx="10"/>
          </p:nvPr>
        </p:nvSpPr>
        <p:spPr/>
        <p:txBody>
          <a:bodyPr/>
          <a:lstStyle/>
          <a:p>
            <a:fld id="{E90D71A2-ED2A-4686-ABD7-4F0D84FAD52C}" type="slidenum">
              <a:rPr lang="en-IE" smtClean="0">
                <a:solidFill>
                  <a:prstClr val="black"/>
                </a:solidFill>
              </a:rPr>
              <a:pPr/>
              <a:t>18</a:t>
            </a:fld>
            <a:endParaRPr lang="ga-IE">
              <a:solidFill>
                <a:prstClr val="black"/>
              </a:solidFill>
            </a:endParaRPr>
          </a:p>
        </p:txBody>
      </p:sp>
    </p:spTree>
    <p:extLst>
      <p:ext uri="{BB962C8B-B14F-4D97-AF65-F5344CB8AC3E}">
        <p14:creationId xmlns:p14="http://schemas.microsoft.com/office/powerpoint/2010/main" val="3609468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ga-IE" dirty="0" smtClean="0"/>
              <a:t>Coinbhéarta </a:t>
            </a:r>
            <a:r>
              <a:rPr lang="ga-IE" b="1" dirty="0" smtClean="0"/>
              <a:t>ráitis</a:t>
            </a:r>
            <a:r>
              <a:rPr lang="ga-IE" dirty="0" smtClean="0"/>
              <a:t> ar dtús.</a:t>
            </a:r>
          </a:p>
          <a:p>
            <a:r>
              <a:rPr lang="ga-IE" b="0" u="none" dirty="0" smtClean="0"/>
              <a:t>D'fhéadfaí é a thosú le daltaí na chéad bhliana agus iad ag réiteach cothromóidí - ag ullmhú don obair sin níos déanaí.</a:t>
            </a:r>
            <a:endParaRPr lang="ga-IE" b="1" u="sng" dirty="0"/>
          </a:p>
        </p:txBody>
      </p:sp>
      <p:sp>
        <p:nvSpPr>
          <p:cNvPr id="4" name="Slide Number Placeholder 3"/>
          <p:cNvSpPr>
            <a:spLocks noGrp="1"/>
          </p:cNvSpPr>
          <p:nvPr>
            <p:ph type="sldNum" sz="quarter" idx="10"/>
          </p:nvPr>
        </p:nvSpPr>
        <p:spPr/>
        <p:txBody>
          <a:bodyPr/>
          <a:lstStyle/>
          <a:p>
            <a:fld id="{A2409320-DEA1-49AE-91F6-CE1761FCF93D}" type="slidenum">
              <a:rPr lang="en-IE" smtClean="0">
                <a:solidFill>
                  <a:prstClr val="black"/>
                </a:solidFill>
              </a:rPr>
              <a:pPr/>
              <a:t>2</a:t>
            </a:fld>
            <a:endParaRPr lang="ga-IE">
              <a:solidFill>
                <a:prstClr val="black"/>
              </a:solidFill>
            </a:endParaRPr>
          </a:p>
        </p:txBody>
      </p:sp>
    </p:spTree>
    <p:extLst>
      <p:ext uri="{BB962C8B-B14F-4D97-AF65-F5344CB8AC3E}">
        <p14:creationId xmlns:p14="http://schemas.microsoft.com/office/powerpoint/2010/main" val="4202082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ga-IE" dirty="0" smtClean="0"/>
              <a:t>Iarr ar na múinteoirí coinbhéarta roinnt teoirimí ar an gcúrsa a fháil iad féin agus a rá an fíor nó bréagach iad</a:t>
            </a:r>
            <a:endParaRPr lang="ga-IE" dirty="0"/>
          </a:p>
        </p:txBody>
      </p:sp>
      <p:sp>
        <p:nvSpPr>
          <p:cNvPr id="4" name="Slide Number Placeholder 3"/>
          <p:cNvSpPr>
            <a:spLocks noGrp="1"/>
          </p:cNvSpPr>
          <p:nvPr>
            <p:ph type="sldNum" sz="quarter" idx="10"/>
          </p:nvPr>
        </p:nvSpPr>
        <p:spPr/>
        <p:txBody>
          <a:bodyPr/>
          <a:lstStyle/>
          <a:p>
            <a:fld id="{27635143-6F80-4AC4-A29E-28F077A92AF2}" type="slidenum">
              <a:rPr lang="en-IE" smtClean="0">
                <a:solidFill>
                  <a:prstClr val="black"/>
                </a:solidFill>
              </a:rPr>
              <a:pPr/>
              <a:t>4</a:t>
            </a:fld>
            <a:endParaRPr lang="ga-IE">
              <a:solidFill>
                <a:prstClr val="black"/>
              </a:solidFill>
            </a:endParaRPr>
          </a:p>
        </p:txBody>
      </p:sp>
    </p:spTree>
    <p:extLst>
      <p:ext uri="{BB962C8B-B14F-4D97-AF65-F5344CB8AC3E}">
        <p14:creationId xmlns:p14="http://schemas.microsoft.com/office/powerpoint/2010/main" val="703018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ga-IE" dirty="0" smtClean="0"/>
              <a:t>D'fhéadfaí an cur chuige "Abair... Ansin" a ghlacadh agus gach teoirim á cur faoi bhráid na ndaltaí</a:t>
            </a:r>
            <a:endParaRPr lang="ga-IE" dirty="0"/>
          </a:p>
        </p:txBody>
      </p:sp>
      <p:sp>
        <p:nvSpPr>
          <p:cNvPr id="4" name="Slide Number Placeholder 3"/>
          <p:cNvSpPr>
            <a:spLocks noGrp="1"/>
          </p:cNvSpPr>
          <p:nvPr>
            <p:ph type="sldNum" sz="quarter" idx="10"/>
          </p:nvPr>
        </p:nvSpPr>
        <p:spPr/>
        <p:txBody>
          <a:bodyPr/>
          <a:lstStyle/>
          <a:p>
            <a:fld id="{27635143-6F80-4AC4-A29E-28F077A92AF2}" type="slidenum">
              <a:rPr lang="en-IE" smtClean="0">
                <a:solidFill>
                  <a:prstClr val="black"/>
                </a:solidFill>
              </a:rPr>
              <a:pPr/>
              <a:t>6</a:t>
            </a:fld>
            <a:endParaRPr lang="ga-IE">
              <a:solidFill>
                <a:prstClr val="black"/>
              </a:solidFill>
            </a:endParaRPr>
          </a:p>
        </p:txBody>
      </p:sp>
    </p:spTree>
    <p:extLst>
      <p:ext uri="{BB962C8B-B14F-4D97-AF65-F5344CB8AC3E}">
        <p14:creationId xmlns:p14="http://schemas.microsoft.com/office/powerpoint/2010/main" val="874082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ga-IE" dirty="0" smtClean="0"/>
              <a:t>Iarr ar na múinteoirí coinbhéarta roinnt teoirimí ar an gcúrsa a fháil iad féin agus a rá an fíor nó bréagach iad</a:t>
            </a:r>
            <a:endParaRPr lang="ga-IE" dirty="0"/>
          </a:p>
        </p:txBody>
      </p:sp>
      <p:sp>
        <p:nvSpPr>
          <p:cNvPr id="4" name="Slide Number Placeholder 3"/>
          <p:cNvSpPr>
            <a:spLocks noGrp="1"/>
          </p:cNvSpPr>
          <p:nvPr>
            <p:ph type="sldNum" sz="quarter" idx="10"/>
          </p:nvPr>
        </p:nvSpPr>
        <p:spPr/>
        <p:txBody>
          <a:bodyPr/>
          <a:lstStyle/>
          <a:p>
            <a:fld id="{27635143-6F80-4AC4-A29E-28F077A92AF2}" type="slidenum">
              <a:rPr lang="en-IE" smtClean="0">
                <a:solidFill>
                  <a:prstClr val="black"/>
                </a:solidFill>
              </a:rPr>
              <a:pPr/>
              <a:t>7</a:t>
            </a:fld>
            <a:endParaRPr lang="ga-IE">
              <a:solidFill>
                <a:prstClr val="black"/>
              </a:solidFill>
            </a:endParaRPr>
          </a:p>
        </p:txBody>
      </p:sp>
    </p:spTree>
    <p:extLst>
      <p:ext uri="{BB962C8B-B14F-4D97-AF65-F5344CB8AC3E}">
        <p14:creationId xmlns:p14="http://schemas.microsoft.com/office/powerpoint/2010/main" val="2776776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27635143-6F80-4AC4-A29E-28F077A92AF2}" type="slidenum">
              <a:rPr lang="en-IE" smtClean="0">
                <a:solidFill>
                  <a:prstClr val="black"/>
                </a:solidFill>
              </a:rPr>
              <a:pPr/>
              <a:t>8</a:t>
            </a:fld>
            <a:endParaRPr lang="ga-IE">
              <a:solidFill>
                <a:prstClr val="black"/>
              </a:solidFill>
            </a:endParaRPr>
          </a:p>
        </p:txBody>
      </p:sp>
    </p:spTree>
    <p:extLst>
      <p:ext uri="{BB962C8B-B14F-4D97-AF65-F5344CB8AC3E}">
        <p14:creationId xmlns:p14="http://schemas.microsoft.com/office/powerpoint/2010/main" val="3937051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ga-IE" dirty="0" smtClean="0"/>
              <a:t>Caprice, an gruagaire Nicky Clarke, an láithreoir TV Nancy Sorrell agus an t-amhránaí Jimmy Osmond </a:t>
            </a:r>
          </a:p>
          <a:p>
            <a:pPr marL="0" marR="0" indent="0" algn="l" defTabSz="914400" rtl="0" eaLnBrk="1" fontAlgn="auto" latinLnBrk="0" hangingPunct="1">
              <a:lnSpc>
                <a:spcPct val="100000"/>
              </a:lnSpc>
              <a:spcBef>
                <a:spcPts val="0"/>
              </a:spcBef>
              <a:spcAft>
                <a:spcPts val="0"/>
              </a:spcAft>
              <a:buClrTx/>
              <a:buSzTx/>
              <a:buFontTx/>
              <a:buNone/>
              <a:tabLst/>
              <a:defRPr/>
            </a:pPr>
            <a:r>
              <a:rPr lang="ga-IE" dirty="0" smtClean="0"/>
              <a:t>Ba chóir do dhaltaí teacht ar choincheap an chruthúnais indírigh go neamhfhoirmiúil ar dtús agus ansin is éasca a bhíonn sé orthu struchtúr foirmiúil an chruthúnais indírigh a fhorbairt ina dhiaidh sin.</a:t>
            </a:r>
          </a:p>
          <a:p>
            <a:pPr marL="0" marR="0" indent="0" algn="l" defTabSz="914400" rtl="0" eaLnBrk="1" fontAlgn="auto" latinLnBrk="0" hangingPunct="1">
              <a:lnSpc>
                <a:spcPct val="100000"/>
              </a:lnSpc>
              <a:spcBef>
                <a:spcPts val="0"/>
              </a:spcBef>
              <a:spcAft>
                <a:spcPts val="0"/>
              </a:spcAft>
              <a:buClrTx/>
              <a:buSzTx/>
              <a:buFontTx/>
              <a:buNone/>
              <a:tabLst/>
              <a:defRPr/>
            </a:pPr>
            <a:endParaRPr lang="ga-I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ga-IE" dirty="0" smtClean="0"/>
              <a:t>Tosaíonn Nicky agus Caprice ag sárú ar a chéile tar éis dóibh an iomarca fíona a bheith acu féachaint cé acu is meabhraí. Tagann Jimmy, Mormonach nach n-ólann, ar bhealach chun an argóint a réiteach - gníomhaíocht na sticéirí. (2 dearg, 1 dubh)</a:t>
            </a:r>
          </a:p>
          <a:p>
            <a:endParaRPr lang="ga-IE" dirty="0" smtClean="0"/>
          </a:p>
          <a:p>
            <a:r>
              <a:rPr lang="ga-IE" dirty="0" smtClean="0"/>
              <a:t>Ní mór don rang fanacht ina dtost. Cuir dhá sticéir den dath céanna ar a ndrom. Ní mór don duine tacú leis an bhfreagra le réasúnú. Mura féidir leis/léi, ní mór dó/di cabhair a iarraidh ar an lucht féachana.</a:t>
            </a:r>
          </a:p>
          <a:p>
            <a:endParaRPr lang="ga-IE" dirty="0" smtClean="0"/>
          </a:p>
          <a:p>
            <a:r>
              <a:rPr lang="ga-IE" dirty="0" smtClean="0"/>
              <a:t>An dóchúla go bhfuil sticéir DHEARG orm? (Dóchúlacht)</a:t>
            </a:r>
          </a:p>
          <a:p>
            <a:r>
              <a:rPr lang="ga-IE" dirty="0" smtClean="0"/>
              <a:t>Glac leis go bhfuil a mhalairt fíor: Tá sticéir DHUBH orm</a:t>
            </a:r>
          </a:p>
          <a:p>
            <a:r>
              <a:rPr lang="ga-IE" dirty="0" smtClean="0"/>
              <a:t>De bhrí nach bhfuil an duine eile ag tabhairt freagra láithreach níl sticéir DHUBH orm</a:t>
            </a:r>
          </a:p>
          <a:p>
            <a:r>
              <a:rPr lang="ga-IE" dirty="0" smtClean="0"/>
              <a:t>Tá an toimhde sin a bhí agam bréagach</a:t>
            </a:r>
          </a:p>
          <a:p>
            <a:r>
              <a:rPr lang="ga-IE" dirty="0" smtClean="0"/>
              <a:t>Tá sticéir DHEARG orm</a:t>
            </a:r>
            <a:endParaRPr lang="ga-IE" dirty="0"/>
          </a:p>
        </p:txBody>
      </p:sp>
      <p:sp>
        <p:nvSpPr>
          <p:cNvPr id="4" name="Slide Number Placeholder 3"/>
          <p:cNvSpPr>
            <a:spLocks noGrp="1"/>
          </p:cNvSpPr>
          <p:nvPr>
            <p:ph type="sldNum" sz="quarter" idx="10"/>
          </p:nvPr>
        </p:nvSpPr>
        <p:spPr/>
        <p:txBody>
          <a:bodyPr/>
          <a:lstStyle/>
          <a:p>
            <a:fld id="{71E93DD0-E6A6-4177-8016-37F5DAEDB6EC}" type="slidenum">
              <a:rPr lang="en-IE" smtClean="0">
                <a:solidFill>
                  <a:prstClr val="black"/>
                </a:solidFill>
              </a:rPr>
              <a:pPr/>
              <a:t>9</a:t>
            </a:fld>
            <a:endParaRPr lang="ga-IE">
              <a:solidFill>
                <a:prstClr val="black"/>
              </a:solidFill>
            </a:endParaRPr>
          </a:p>
        </p:txBody>
      </p:sp>
    </p:spTree>
    <p:extLst>
      <p:ext uri="{BB962C8B-B14F-4D97-AF65-F5344CB8AC3E}">
        <p14:creationId xmlns:p14="http://schemas.microsoft.com/office/powerpoint/2010/main" val="1166623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ga-IE" dirty="0" smtClean="0"/>
              <a:t>Maíonn Mike nach bhfuil aon chluiche ar siúl </a:t>
            </a:r>
            <a:r>
              <a:rPr lang="ga-IE" b="1" i="1" dirty="0" smtClean="0"/>
              <a:t>mar go nglacann sé leis go bhfuil cluiche ar siúl sa staidiam.</a:t>
            </a:r>
            <a:r>
              <a:rPr lang="ga-IE" dirty="0" smtClean="0"/>
              <a:t> Leis sin tagann sé ar an mbréagnú agus dá bhrí sin caithfidh go bhfuil an toimhde mícheart.</a:t>
            </a:r>
          </a:p>
          <a:p>
            <a:endParaRPr lang="ga-I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ga-IE" sz="1200" b="1" kern="1200" dirty="0" smtClean="0">
                <a:solidFill>
                  <a:schemeClr val="tx1"/>
                </a:solidFill>
                <a:latin typeface="+mn-lt"/>
              </a:rPr>
              <a:t>Nóta faoin gcruthúnas trí bhréagnú: </a:t>
            </a:r>
            <a:r>
              <a:rPr lang="ga-IE" sz="1200" kern="1200" dirty="0" smtClean="0">
                <a:solidFill>
                  <a:schemeClr val="tx1"/>
                </a:solidFill>
                <a:latin typeface="+mn-lt"/>
              </a:rPr>
              <a:t> Glac leis nach bhfuil ráiteas fíor agus taispeáin gurb é toradh na toimhde sin bréagnú - ar a dtugtar </a:t>
            </a:r>
            <a:r>
              <a:rPr lang="ga-IE" sz="1200" i="1" kern="1200" dirty="0" smtClean="0">
                <a:solidFill>
                  <a:schemeClr val="tx1"/>
                </a:solidFill>
                <a:latin typeface="+mn-lt"/>
              </a:rPr>
              <a:t>laghdú ad absurdum (laghdú go míréasún) sa Laidin)</a:t>
            </a:r>
            <a:endParaRPr lang="ga-IE" dirty="0" smtClean="0"/>
          </a:p>
          <a:p>
            <a:endParaRPr lang="ga-IE" dirty="0" smtClean="0"/>
          </a:p>
          <a:p>
            <a:endParaRPr lang="ga-IE" dirty="0"/>
          </a:p>
        </p:txBody>
      </p:sp>
      <p:sp>
        <p:nvSpPr>
          <p:cNvPr id="4" name="Slide Number Placeholder 3"/>
          <p:cNvSpPr>
            <a:spLocks noGrp="1"/>
          </p:cNvSpPr>
          <p:nvPr>
            <p:ph type="sldNum" sz="quarter" idx="10"/>
          </p:nvPr>
        </p:nvSpPr>
        <p:spPr/>
        <p:txBody>
          <a:bodyPr/>
          <a:lstStyle/>
          <a:p>
            <a:fld id="{A2409320-DEA1-49AE-91F6-CE1761FCF93D}" type="slidenum">
              <a:rPr lang="en-IE" smtClean="0">
                <a:solidFill>
                  <a:prstClr val="black"/>
                </a:solidFill>
              </a:rPr>
              <a:pPr/>
              <a:t>10</a:t>
            </a:fld>
            <a:endParaRPr lang="ga-IE">
              <a:solidFill>
                <a:prstClr val="black"/>
              </a:solidFill>
            </a:endParaRPr>
          </a:p>
        </p:txBody>
      </p:sp>
    </p:spTree>
    <p:extLst>
      <p:ext uri="{BB962C8B-B14F-4D97-AF65-F5344CB8AC3E}">
        <p14:creationId xmlns:p14="http://schemas.microsoft.com/office/powerpoint/2010/main" val="4196545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E90D71A2-ED2A-4686-ABD7-4F0D84FAD52C}" type="slidenum">
              <a:rPr lang="en-IE" smtClean="0">
                <a:solidFill>
                  <a:prstClr val="black"/>
                </a:solidFill>
              </a:rPr>
              <a:pPr/>
              <a:t>11</a:t>
            </a:fld>
            <a:endParaRPr lang="ga-IE">
              <a:solidFill>
                <a:prstClr val="black"/>
              </a:solidFill>
            </a:endParaRPr>
          </a:p>
        </p:txBody>
      </p:sp>
    </p:spTree>
    <p:extLst>
      <p:ext uri="{BB962C8B-B14F-4D97-AF65-F5344CB8AC3E}">
        <p14:creationId xmlns:p14="http://schemas.microsoft.com/office/powerpoint/2010/main" val="273038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1053B74-98E0-47D6-B7AE-A63A7EF48C4E}" type="datetimeFigureOut">
              <a:rPr lang="en-IE" smtClean="0"/>
              <a:t>12/04/2016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55067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1053B74-98E0-47D6-B7AE-A63A7EF48C4E}" type="datetimeFigureOut">
              <a:rPr lang="en-IE" smtClean="0"/>
              <a:t>12/04/2016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217196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1053B74-98E0-47D6-B7AE-A63A7EF48C4E}" type="datetimeFigureOut">
              <a:rPr lang="en-IE" smtClean="0"/>
              <a:t>12/04/2016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858873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1053B74-98E0-47D6-B7AE-A63A7EF48C4E}" type="datetimeFigureOut">
              <a:rPr lang="en-IE" smtClean="0"/>
              <a:t>12/04/2016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770400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53B74-98E0-47D6-B7AE-A63A7EF48C4E}" type="datetimeFigureOut">
              <a:rPr lang="en-IE" smtClean="0"/>
              <a:t>12/04/2016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89815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1053B74-98E0-47D6-B7AE-A63A7EF48C4E}" type="datetimeFigureOut">
              <a:rPr lang="en-IE" smtClean="0"/>
              <a:t>12/04/2016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2703168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1053B74-98E0-47D6-B7AE-A63A7EF48C4E}" type="datetimeFigureOut">
              <a:rPr lang="en-IE" smtClean="0"/>
              <a:t>12/04/2016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368220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1053B74-98E0-47D6-B7AE-A63A7EF48C4E}" type="datetimeFigureOut">
              <a:rPr lang="en-IE" smtClean="0"/>
              <a:t>12/04/2016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1508059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53B74-98E0-47D6-B7AE-A63A7EF48C4E}" type="datetimeFigureOut">
              <a:rPr lang="en-IE" smtClean="0"/>
              <a:t>12/04/2016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319829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53B74-98E0-47D6-B7AE-A63A7EF48C4E}" type="datetimeFigureOut">
              <a:rPr lang="en-IE" smtClean="0"/>
              <a:t>12/04/2016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383477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53B74-98E0-47D6-B7AE-A63A7EF48C4E}" type="datetimeFigureOut">
              <a:rPr lang="en-IE" smtClean="0"/>
              <a:t>12/04/2016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58CF467-A645-4D2E-B822-B15CF16B2EE9}" type="slidenum">
              <a:rPr lang="en-IE" smtClean="0"/>
              <a:t>‹#›</a:t>
            </a:fld>
            <a:endParaRPr lang="en-IE"/>
          </a:p>
        </p:txBody>
      </p:sp>
    </p:spTree>
    <p:extLst>
      <p:ext uri="{BB962C8B-B14F-4D97-AF65-F5344CB8AC3E}">
        <p14:creationId xmlns:p14="http://schemas.microsoft.com/office/powerpoint/2010/main" val="201949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53B74-98E0-47D6-B7AE-A63A7EF48C4E}" type="datetimeFigureOut">
              <a:rPr lang="en-IE" smtClean="0"/>
              <a:t>12/04/2016</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CF467-A645-4D2E-B822-B15CF16B2EE9}" type="slidenum">
              <a:rPr lang="en-IE" smtClean="0"/>
              <a:t>‹#›</a:t>
            </a:fld>
            <a:endParaRPr lang="en-IE"/>
          </a:p>
        </p:txBody>
      </p:sp>
    </p:spTree>
    <p:extLst>
      <p:ext uri="{BB962C8B-B14F-4D97-AF65-F5344CB8AC3E}">
        <p14:creationId xmlns:p14="http://schemas.microsoft.com/office/powerpoint/2010/main" val="4212206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wmf"/><Relationship Id="rId4" Type="http://schemas.openxmlformats.org/officeDocument/2006/relationships/image" Target="../media/image16.emf"/></Relationships>
</file>

<file path=ppt/slides/_rels/slide15.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8.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3.xml"/><Relationship Id="rId7" Type="http://schemas.openxmlformats.org/officeDocument/2006/relationships/image" Target="../media/image20.wmf"/><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19.wmf"/><Relationship Id="rId4" Type="http://schemas.openxmlformats.org/officeDocument/2006/relationships/oleObject" Target="../embeddings/oleObject3.bin"/><Relationship Id="rId9" Type="http://schemas.openxmlformats.org/officeDocument/2006/relationships/image" Target="../media/image21.wmf"/></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4.jpe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hyperlink" Target="http://nrich.maths.org/content/01/09/art2/proof4.sw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20656594">
            <a:off x="2054555" y="2819480"/>
            <a:ext cx="3327147" cy="646331"/>
          </a:xfrm>
          <a:prstGeom prst="rect">
            <a:avLst/>
          </a:prstGeom>
          <a:noFill/>
        </p:spPr>
        <p:txBody>
          <a:bodyPr wrap="square" rtlCol="0">
            <a:spAutoFit/>
          </a:bodyPr>
          <a:lstStyle/>
          <a:p>
            <a:r>
              <a:rPr lang="ga-IE" sz="3600" b="1" i="1" dirty="0">
                <a:solidFill>
                  <a:srgbClr val="FF0000"/>
                </a:solidFill>
                <a:latin typeface="Century Gothic" pitchFamily="34" charset="0"/>
              </a:rPr>
              <a:t> Atoradh</a:t>
            </a:r>
            <a:endParaRPr lang="ga-IE" sz="3600" b="1" i="1" dirty="0">
              <a:solidFill>
                <a:srgbClr val="FF0000"/>
              </a:solidFill>
              <a:latin typeface="Century Gothic" pitchFamily="34" charset="0"/>
            </a:endParaRPr>
          </a:p>
        </p:txBody>
      </p:sp>
      <p:sp>
        <p:nvSpPr>
          <p:cNvPr id="4" name="TextBox 3"/>
          <p:cNvSpPr txBox="1"/>
          <p:nvPr/>
        </p:nvSpPr>
        <p:spPr>
          <a:xfrm>
            <a:off x="2917372" y="4778000"/>
            <a:ext cx="6284685" cy="707886"/>
          </a:xfrm>
          <a:prstGeom prst="rect">
            <a:avLst/>
          </a:prstGeom>
          <a:noFill/>
        </p:spPr>
        <p:txBody>
          <a:bodyPr wrap="square" rtlCol="0">
            <a:spAutoFit/>
          </a:bodyPr>
          <a:lstStyle/>
          <a:p>
            <a:r>
              <a:rPr lang="ga-IE" sz="4000" dirty="0">
                <a:solidFill>
                  <a:srgbClr val="C00000"/>
                </a:solidFill>
                <a:latin typeface="Ravie" pitchFamily="82" charset="0"/>
              </a:rPr>
              <a:t>is gá agus is leor</a:t>
            </a:r>
            <a:endParaRPr lang="ga-IE" dirty="0">
              <a:solidFill>
                <a:srgbClr val="C00000"/>
              </a:solidFill>
              <a:latin typeface="Century Gothic" pitchFamily="34" charset="0"/>
            </a:endParaRPr>
          </a:p>
        </p:txBody>
      </p:sp>
      <p:sp>
        <p:nvSpPr>
          <p:cNvPr id="5" name="TextBox 4"/>
          <p:cNvSpPr txBox="1"/>
          <p:nvPr/>
        </p:nvSpPr>
        <p:spPr>
          <a:xfrm>
            <a:off x="5239658" y="1983596"/>
            <a:ext cx="4918647" cy="923330"/>
          </a:xfrm>
          <a:prstGeom prst="rect">
            <a:avLst/>
          </a:prstGeom>
          <a:noFill/>
        </p:spPr>
        <p:txBody>
          <a:bodyPr wrap="square" rtlCol="0">
            <a:spAutoFit/>
          </a:bodyPr>
          <a:lstStyle/>
          <a:p>
            <a:r>
              <a:rPr lang="ga-IE" sz="5400" dirty="0">
                <a:solidFill>
                  <a:srgbClr val="99FF33"/>
                </a:solidFill>
                <a:latin typeface="Stencil" pitchFamily="82" charset="0"/>
              </a:rPr>
              <a:t>COINBHÉARTA</a:t>
            </a:r>
            <a:endParaRPr lang="ga-IE" dirty="0">
              <a:solidFill>
                <a:srgbClr val="99FF33"/>
              </a:solidFill>
              <a:latin typeface="Stencil" pitchFamily="82" charset="0"/>
            </a:endParaRPr>
          </a:p>
        </p:txBody>
      </p:sp>
      <p:sp>
        <p:nvSpPr>
          <p:cNvPr id="6" name="TextBox 5"/>
          <p:cNvSpPr txBox="1"/>
          <p:nvPr/>
        </p:nvSpPr>
        <p:spPr>
          <a:xfrm rot="1342863">
            <a:off x="2686002" y="2723053"/>
            <a:ext cx="6830954" cy="1938992"/>
          </a:xfrm>
          <a:prstGeom prst="rect">
            <a:avLst/>
          </a:prstGeom>
          <a:noFill/>
        </p:spPr>
        <p:txBody>
          <a:bodyPr wrap="square" rtlCol="0">
            <a:spAutoFit/>
          </a:bodyPr>
          <a:lstStyle/>
          <a:p>
            <a:pPr algn="ctr"/>
            <a:r>
              <a:rPr lang="ga-IE" sz="6000" b="1" i="1" dirty="0">
                <a:solidFill>
                  <a:srgbClr val="00B0F0"/>
                </a:solidFill>
                <a:latin typeface="AR HERMANN" pitchFamily="2" charset="0"/>
              </a:rPr>
              <a:t>Cruthúnas trí bhréagnú </a:t>
            </a:r>
            <a:endParaRPr lang="ga-IE" sz="6000" b="1" i="1" dirty="0">
              <a:solidFill>
                <a:srgbClr val="00B0F0"/>
              </a:solidFill>
              <a:latin typeface="AR HERMANN" pitchFamily="2" charset="0"/>
            </a:endParaRPr>
          </a:p>
        </p:txBody>
      </p:sp>
      <p:sp>
        <p:nvSpPr>
          <p:cNvPr id="7" name="TextBox 6"/>
          <p:cNvSpPr txBox="1"/>
          <p:nvPr/>
        </p:nvSpPr>
        <p:spPr>
          <a:xfrm rot="20649636">
            <a:off x="1053467" y="5380663"/>
            <a:ext cx="3524250" cy="1015663"/>
          </a:xfrm>
          <a:prstGeom prst="rect">
            <a:avLst/>
          </a:prstGeom>
          <a:noFill/>
        </p:spPr>
        <p:txBody>
          <a:bodyPr wrap="square" rtlCol="0">
            <a:spAutoFit/>
          </a:bodyPr>
          <a:lstStyle/>
          <a:p>
            <a:pPr algn="ctr"/>
            <a:r>
              <a:rPr lang="ga-IE" sz="6000" b="1" i="1" dirty="0">
                <a:solidFill>
                  <a:srgbClr val="7030A0"/>
                </a:solidFill>
                <a:latin typeface="AR BERKLEY" pitchFamily="2" charset="0"/>
              </a:rPr>
              <a:t>Aicsiom </a:t>
            </a:r>
            <a:endParaRPr lang="ga-IE" sz="6000" b="1" i="1" dirty="0">
              <a:solidFill>
                <a:srgbClr val="7030A0"/>
              </a:solidFill>
              <a:latin typeface="AR BERKLEY" pitchFamily="2" charset="0"/>
            </a:endParaRPr>
          </a:p>
        </p:txBody>
      </p:sp>
      <p:sp>
        <p:nvSpPr>
          <p:cNvPr id="8" name="TextBox 7"/>
          <p:cNvSpPr txBox="1"/>
          <p:nvPr/>
        </p:nvSpPr>
        <p:spPr>
          <a:xfrm>
            <a:off x="6819901" y="5787390"/>
            <a:ext cx="3476625" cy="1569660"/>
          </a:xfrm>
          <a:prstGeom prst="rect">
            <a:avLst/>
          </a:prstGeom>
          <a:noFill/>
        </p:spPr>
        <p:txBody>
          <a:bodyPr wrap="square" rtlCol="0">
            <a:spAutoFit/>
          </a:bodyPr>
          <a:lstStyle/>
          <a:p>
            <a:r>
              <a:rPr lang="ga-IE" sz="4800" b="1" i="1" dirty="0">
                <a:solidFill>
                  <a:srgbClr val="F79646">
                    <a:lumMod val="50000"/>
                  </a:srgbClr>
                </a:solidFill>
                <a:latin typeface="ChockaDB" pitchFamily="2" charset="0"/>
              </a:rPr>
              <a:t>Is intuigthe as</a:t>
            </a:r>
            <a:endParaRPr lang="ga-IE" sz="4800" b="1" i="1" dirty="0">
              <a:solidFill>
                <a:srgbClr val="F79646">
                  <a:lumMod val="50000"/>
                </a:srgbClr>
              </a:solidFill>
              <a:latin typeface="ChockaDB" pitchFamily="2" charset="0"/>
            </a:endParaRPr>
          </a:p>
        </p:txBody>
      </p:sp>
      <p:sp>
        <p:nvSpPr>
          <p:cNvPr id="9" name="Title 1"/>
          <p:cNvSpPr txBox="1">
            <a:spLocks/>
          </p:cNvSpPr>
          <p:nvPr/>
        </p:nvSpPr>
        <p:spPr>
          <a:xfrm>
            <a:off x="1959430" y="396558"/>
            <a:ext cx="8251371" cy="1330642"/>
          </a:xfrm>
          <a:prstGeom prst="roundRect">
            <a:avLst/>
          </a:prstGeom>
          <a:solidFill>
            <a:schemeClr val="bg1"/>
          </a:solidFill>
          <a:ln w="25400" cap="flat" cmpd="sng" algn="ctr">
            <a:solidFill>
              <a:srgbClr val="990033"/>
            </a:solidFill>
            <a:prstDash val="solid"/>
          </a:ln>
        </p:spPr>
        <p:style>
          <a:lnRef idx="2">
            <a:schemeClr val="dk1"/>
          </a:lnRef>
          <a:fillRef idx="1">
            <a:schemeClr val="lt1"/>
          </a:fillRef>
          <a:effectRef idx="0">
            <a:schemeClr val="dk1"/>
          </a:effectRef>
          <a:fontRef idx="minor">
            <a:schemeClr val="dk1"/>
          </a:fontRef>
        </p:style>
        <p:txBody>
          <a:bodyPr>
            <a:noAutofit/>
          </a:bodyPr>
          <a:lstStyle/>
          <a:p>
            <a:pPr algn="ctr">
              <a:spcBef>
                <a:spcPct val="0"/>
              </a:spcBef>
              <a:defRPr/>
            </a:pPr>
            <a:r>
              <a:rPr lang="ga-IE" sz="4000" b="1" i="1" dirty="0">
                <a:solidFill>
                  <a:srgbClr val="C00000"/>
                </a:solidFill>
              </a:rPr>
              <a:t>Feidhm: Tugaimis míniú ar roinnt Téarmaí!!</a:t>
            </a:r>
            <a:endParaRPr lang="ga-IE" sz="4000" b="1" i="1" dirty="0">
              <a:solidFill>
                <a:srgbClr val="C00000"/>
              </a:solidFill>
            </a:endParaRPr>
          </a:p>
        </p:txBody>
      </p:sp>
      <p:sp>
        <p:nvSpPr>
          <p:cNvPr id="3" name="Date Placeholder 2"/>
          <p:cNvSpPr>
            <a:spLocks noGrp="1"/>
          </p:cNvSpPr>
          <p:nvPr>
            <p:ph type="dt" sz="half" idx="10"/>
          </p:nvPr>
        </p:nvSpPr>
        <p:spPr/>
        <p:txBody>
          <a:bodyPr/>
          <a:lstStyle/>
          <a:p>
            <a:fld id="{3248B5F9-9E01-4D50-B1A2-FBE35E31A89E}"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202368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5000" fill="hold"/>
                                        <p:tgtEl>
                                          <p:spTgt spid="2"/>
                                        </p:tgtEl>
                                      </p:cBhvr>
                                      <p:by x="150000" y="150000"/>
                                    </p:animScale>
                                  </p:childTnLst>
                                </p:cTn>
                              </p:par>
                              <p:par>
                                <p:cTn id="7" presetID="6" presetClass="emph" presetSubtype="0" fill="hold" grpId="0" nodeType="withEffect">
                                  <p:stCondLst>
                                    <p:cond delay="0"/>
                                  </p:stCondLst>
                                  <p:childTnLst>
                                    <p:animScale>
                                      <p:cBhvr>
                                        <p:cTn id="8" dur="5000" fill="hold"/>
                                        <p:tgtEl>
                                          <p:spTgt spid="6"/>
                                        </p:tgtEl>
                                      </p:cBhvr>
                                      <p:by x="150000" y="150000"/>
                                    </p:animScale>
                                  </p:childTnLst>
                                </p:cTn>
                              </p:par>
                              <p:par>
                                <p:cTn id="9" presetID="6" presetClass="emph" presetSubtype="0" fill="hold" grpId="0" nodeType="withEffect">
                                  <p:stCondLst>
                                    <p:cond delay="0"/>
                                  </p:stCondLst>
                                  <p:childTnLst>
                                    <p:animScale>
                                      <p:cBhvr>
                                        <p:cTn id="10" dur="5000" fill="hold"/>
                                        <p:tgtEl>
                                          <p:spTgt spid="4"/>
                                        </p:tgtEl>
                                      </p:cBhvr>
                                      <p:by x="150000" y="150000"/>
                                    </p:animScale>
                                  </p:childTnLst>
                                </p:cTn>
                              </p:par>
                              <p:par>
                                <p:cTn id="11" presetID="6" presetClass="emph" presetSubtype="0" fill="hold" grpId="0" nodeType="withEffect">
                                  <p:stCondLst>
                                    <p:cond delay="0"/>
                                  </p:stCondLst>
                                  <p:childTnLst>
                                    <p:animScale>
                                      <p:cBhvr>
                                        <p:cTn id="12" dur="5000" fill="hold"/>
                                        <p:tgtEl>
                                          <p:spTgt spid="7"/>
                                        </p:tgtEl>
                                      </p:cBhvr>
                                      <p:by x="150000" y="150000"/>
                                    </p:animScale>
                                  </p:childTnLst>
                                </p:cTn>
                              </p:par>
                              <p:par>
                                <p:cTn id="13" presetID="6" presetClass="emph" presetSubtype="0" fill="hold" grpId="0" nodeType="withEffect">
                                  <p:stCondLst>
                                    <p:cond delay="0"/>
                                  </p:stCondLst>
                                  <p:childTnLst>
                                    <p:animScale>
                                      <p:cBhvr>
                                        <p:cTn id="14" dur="5000" fill="hold"/>
                                        <p:tgtEl>
                                          <p:spTgt spid="8"/>
                                        </p:tgtEl>
                                      </p:cBhvr>
                                      <p:by x="150000" y="150000"/>
                                    </p:animScale>
                                  </p:childTnLst>
                                </p:cTn>
                              </p:par>
                              <p:par>
                                <p:cTn id="15" presetID="6" presetClass="emph" presetSubtype="0" fill="hold" grpId="0" nodeType="withEffect">
                                  <p:stCondLst>
                                    <p:cond delay="0"/>
                                  </p:stCondLst>
                                  <p:childTnLst>
                                    <p:animScale>
                                      <p:cBhvr>
                                        <p:cTn id="16" dur="5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10800000" flipV="1">
            <a:off x="1524000" y="-82843"/>
            <a:ext cx="9144000" cy="1200329"/>
          </a:xfrm>
          <a:prstGeom prst="rect">
            <a:avLst/>
          </a:prstGeom>
        </p:spPr>
        <p:txBody>
          <a:bodyPr wrap="square">
            <a:spAutoFit/>
          </a:bodyPr>
          <a:lstStyle/>
          <a:p>
            <a:pPr algn="ctr">
              <a:spcBef>
                <a:spcPct val="0"/>
              </a:spcBef>
            </a:pPr>
            <a:r>
              <a:rPr lang="ga-IE" sz="3600" b="1" i="1" dirty="0">
                <a:solidFill>
                  <a:srgbClr val="990033"/>
                </a:solidFill>
                <a:effectLst>
                  <a:outerShdw blurRad="38100" dist="38100" dir="2700000" algn="tl">
                    <a:srgbClr val="000000">
                      <a:alpha val="43137"/>
                    </a:srgbClr>
                  </a:outerShdw>
                </a:effectLst>
              </a:rPr>
              <a:t>Céadspléachadh ar Réasúnú Indíreach: Cluiche na Mumhan?</a:t>
            </a:r>
            <a:endParaRPr lang="ga-IE" sz="3600" b="1" i="1" dirty="0">
              <a:solidFill>
                <a:srgbClr val="990033"/>
              </a:solidFill>
              <a:effectLst>
                <a:outerShdw blurRad="38100" dist="38100" dir="2700000" algn="tl">
                  <a:srgbClr val="000000">
                    <a:alpha val="43137"/>
                  </a:srgbClr>
                </a:outerShdw>
              </a:effectLst>
            </a:endParaRPr>
          </a:p>
        </p:txBody>
      </p:sp>
      <p:pic>
        <p:nvPicPr>
          <p:cNvPr id="275458" name="Picture 2" descr="http://www.aaireland.ie/~/media/Images/AA%20Ireland/AA%20Roadwatch/Events/Thomond%20Park%20Medium.ashx"/>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176485" y="1262651"/>
            <a:ext cx="4024086" cy="2273589"/>
          </a:xfrm>
          <a:prstGeom prst="rect">
            <a:avLst/>
          </a:prstGeom>
          <a:noFill/>
        </p:spPr>
      </p:pic>
      <p:sp>
        <p:nvSpPr>
          <p:cNvPr id="5" name="TextBox 4"/>
          <p:cNvSpPr txBox="1"/>
          <p:nvPr/>
        </p:nvSpPr>
        <p:spPr>
          <a:xfrm>
            <a:off x="1924562" y="3581401"/>
            <a:ext cx="8543498" cy="3477875"/>
          </a:xfrm>
          <a:prstGeom prst="rect">
            <a:avLst/>
          </a:prstGeom>
          <a:noFill/>
        </p:spPr>
        <p:txBody>
          <a:bodyPr wrap="square" rtlCol="0">
            <a:spAutoFit/>
          </a:bodyPr>
          <a:lstStyle/>
          <a:p>
            <a:r>
              <a:rPr lang="ga-IE" sz="2000" b="1" dirty="0">
                <a:solidFill>
                  <a:prstClr val="black"/>
                </a:solidFill>
                <a:latin typeface="Tahoma" pitchFamily="34" charset="0"/>
              </a:rPr>
              <a:t>Tá Paul agus Mike ag tiomáint thar Pháirc Thuamhumhan. Tá na tuilsoilse lasta.</a:t>
            </a:r>
          </a:p>
          <a:p>
            <a:r>
              <a:rPr lang="ga-IE" sz="2000" b="1" dirty="0">
                <a:solidFill>
                  <a:prstClr val="black"/>
                </a:solidFill>
                <a:latin typeface="Tahoma" pitchFamily="34" charset="0"/>
              </a:rPr>
              <a:t>Paul:</a:t>
            </a:r>
            <a:r>
              <a:rPr lang="ga-IE" dirty="0"/>
              <a:t> </a:t>
            </a:r>
            <a:r>
              <a:rPr lang="ga-IE" sz="2000" b="1" i="1" dirty="0">
                <a:solidFill>
                  <a:srgbClr val="FF0000"/>
                </a:solidFill>
                <a:latin typeface="Tahoma" pitchFamily="34" charset="0"/>
              </a:rPr>
              <a:t>An bhfuil Cúige Mumhan ag imirt anocht?</a:t>
            </a:r>
          </a:p>
          <a:p>
            <a:endParaRPr lang="ga-IE" sz="2000" dirty="0">
              <a:solidFill>
                <a:prstClr val="black"/>
              </a:solidFill>
              <a:latin typeface="Tahoma" pitchFamily="34" charset="0"/>
              <a:ea typeface="Tahoma" pitchFamily="34" charset="0"/>
              <a:cs typeface="Tahoma" pitchFamily="34" charset="0"/>
            </a:endParaRPr>
          </a:p>
          <a:p>
            <a:r>
              <a:rPr lang="ga-IE" sz="2000" b="1" dirty="0">
                <a:solidFill>
                  <a:prstClr val="black"/>
                </a:solidFill>
                <a:latin typeface="Tahoma" pitchFamily="34" charset="0"/>
              </a:rPr>
              <a:t>Mike:</a:t>
            </a:r>
            <a:r>
              <a:rPr lang="ga-IE" dirty="0"/>
              <a:t> </a:t>
            </a:r>
            <a:r>
              <a:rPr lang="ga-IE" sz="2000" b="1" i="1" dirty="0">
                <a:solidFill>
                  <a:srgbClr val="FF0000"/>
                </a:solidFill>
                <a:latin typeface="Tahoma" pitchFamily="34" charset="0"/>
              </a:rPr>
              <a:t>Ní dóigh liom é. Dá mbeadh cluiche ar siúl faoi láthair bheadh slua mór daoine le feiceáil nó le cloisteáil ach níl duine ná deoraí sna hardáin agus níl torann ar bith ann.</a:t>
            </a:r>
          </a:p>
          <a:p>
            <a:endParaRPr lang="ga-IE" sz="2000" b="1" i="1" dirty="0">
              <a:solidFill>
                <a:srgbClr val="FF0000"/>
              </a:solidFill>
              <a:latin typeface="Tahoma" pitchFamily="34" charset="0"/>
              <a:ea typeface="Tahoma" pitchFamily="34" charset="0"/>
              <a:cs typeface="Tahoma" pitchFamily="34" charset="0"/>
            </a:endParaRPr>
          </a:p>
          <a:p>
            <a:endParaRPr lang="ga-IE" sz="2000" b="1" i="1" dirty="0">
              <a:solidFill>
                <a:srgbClr val="FF0000"/>
              </a:solidFill>
              <a:latin typeface="Tahoma" pitchFamily="34" charset="0"/>
              <a:ea typeface="Tahoma" pitchFamily="34" charset="0"/>
              <a:cs typeface="Tahoma" pitchFamily="34" charset="0"/>
            </a:endParaRPr>
          </a:p>
          <a:p>
            <a:r>
              <a:rPr lang="ga-IE" sz="2000" b="1" i="1" dirty="0">
                <a:solidFill>
                  <a:srgbClr val="FF0000"/>
                </a:solidFill>
                <a:latin typeface="Tahoma" pitchFamily="34" charset="0"/>
              </a:rPr>
              <a:t> </a:t>
            </a:r>
          </a:p>
          <a:p>
            <a:endParaRPr lang="ga-IE" sz="2000" dirty="0">
              <a:solidFill>
                <a:prstClr val="black"/>
              </a:solidFill>
              <a:latin typeface="Tahoma" pitchFamily="34" charset="0"/>
              <a:ea typeface="Tahoma" pitchFamily="34" charset="0"/>
              <a:cs typeface="Tahoma" pitchFamily="34" charset="0"/>
            </a:endParaRPr>
          </a:p>
        </p:txBody>
      </p:sp>
      <p:sp>
        <p:nvSpPr>
          <p:cNvPr id="6" name="Rectangle 5"/>
          <p:cNvSpPr/>
          <p:nvPr/>
        </p:nvSpPr>
        <p:spPr>
          <a:xfrm>
            <a:off x="1962020" y="6063735"/>
            <a:ext cx="8385940" cy="584775"/>
          </a:xfrm>
          <a:prstGeom prst="rect">
            <a:avLst/>
          </a:prstGeom>
        </p:spPr>
        <p:txBody>
          <a:bodyPr wrap="square">
            <a:spAutoFit/>
          </a:bodyPr>
          <a:lstStyle/>
          <a:p>
            <a:pPr algn="ctr">
              <a:spcBef>
                <a:spcPct val="0"/>
              </a:spcBef>
            </a:pPr>
            <a:r>
              <a:rPr lang="ga-IE" sz="3200" b="1" i="1">
                <a:solidFill>
                  <a:srgbClr val="C00000"/>
                </a:solidFill>
                <a:effectLst>
                  <a:outerShdw blurRad="38100" dist="38100" dir="2700000" algn="tl">
                    <a:srgbClr val="000000">
                      <a:alpha val="43137"/>
                    </a:srgbClr>
                  </a:outerShdw>
                </a:effectLst>
              </a:rPr>
              <a:t>Laghdú ad Absurdum: Cruthúnas trí bhréagnú</a:t>
            </a:r>
            <a:endParaRPr lang="ga-IE" sz="3200" b="1" i="1" dirty="0">
              <a:solidFill>
                <a:srgbClr val="C00000"/>
              </a:solidFill>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AF9A72B9-B65B-4005-A8D4-236F75B46F65}"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218807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horizontal)">
                                      <p:cBhvr>
                                        <p:cTn id="1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2207570" y="4455448"/>
            <a:ext cx="7200800" cy="1631216"/>
          </a:xfrm>
          <a:prstGeom prst="rect">
            <a:avLst/>
          </a:prstGeom>
        </p:spPr>
        <p:txBody>
          <a:bodyPr wrap="square">
            <a:spAutoFit/>
          </a:bodyPr>
          <a:lstStyle/>
          <a:p>
            <a:r>
              <a:rPr lang="ga-IE" sz="2000" dirty="0">
                <a:solidFill>
                  <a:prstClr val="black"/>
                </a:solidFill>
                <a:latin typeface="Tahoma" pitchFamily="34" charset="0"/>
              </a:rPr>
              <a:t>D'fhág Sarah an teach ar 9:30 AM agus bhain sí teach a haintín, atá 80 míle ón teach, amach ar 10:30 AM. </a:t>
            </a:r>
          </a:p>
          <a:p>
            <a:endParaRPr lang="ga-IE" sz="2000" dirty="0">
              <a:solidFill>
                <a:prstClr val="black"/>
              </a:solidFill>
              <a:latin typeface="Tahoma" pitchFamily="34" charset="0"/>
              <a:ea typeface="Tahoma" pitchFamily="34" charset="0"/>
              <a:cs typeface="Tahoma" pitchFamily="34" charset="0"/>
            </a:endParaRPr>
          </a:p>
          <a:p>
            <a:r>
              <a:rPr lang="ga-IE" sz="2000" dirty="0">
                <a:solidFill>
                  <a:prstClr val="black"/>
                </a:solidFill>
                <a:latin typeface="Tahoma" pitchFamily="34" charset="0"/>
              </a:rPr>
              <a:t>Bain úsáid as an gcruthúnas indíreach le taispeáint gur sháraigh Sarah an luasteorainn 55 míle san uair.</a:t>
            </a:r>
            <a:endParaRPr lang="ga-IE" sz="2000" dirty="0">
              <a:solidFill>
                <a:prstClr val="black"/>
              </a:solidFill>
              <a:latin typeface="Tahoma" pitchFamily="34" charset="0"/>
              <a:ea typeface="Tahoma" pitchFamily="34" charset="0"/>
              <a:cs typeface="Tahoma" pitchFamily="34" charset="0"/>
            </a:endParaRPr>
          </a:p>
        </p:txBody>
      </p:sp>
      <p:pic>
        <p:nvPicPr>
          <p:cNvPr id="281602" name="Picture 2" descr="http://blog.aaireland.ie/wp-content/uploads/2011/02/976_woman_turning_wheel.jpg"/>
          <p:cNvPicPr>
            <a:picLocks noChangeAspect="1" noChangeArrowheads="1"/>
          </p:cNvPicPr>
          <p:nvPr/>
        </p:nvPicPr>
        <p:blipFill>
          <a:blip r:embed="rId3" cstate="print"/>
          <a:srcRect/>
          <a:stretch>
            <a:fillRect/>
          </a:stretch>
        </p:blipFill>
        <p:spPr bwMode="auto">
          <a:xfrm>
            <a:off x="4100883" y="1569720"/>
            <a:ext cx="3859445" cy="2346960"/>
          </a:xfrm>
          <a:prstGeom prst="rect">
            <a:avLst/>
          </a:prstGeom>
          <a:noFill/>
        </p:spPr>
      </p:pic>
      <p:sp>
        <p:nvSpPr>
          <p:cNvPr id="4" name="Rectangle 3"/>
          <p:cNvSpPr/>
          <p:nvPr/>
        </p:nvSpPr>
        <p:spPr>
          <a:xfrm rot="10800000" flipV="1">
            <a:off x="1524000" y="-144398"/>
            <a:ext cx="9144000" cy="1323439"/>
          </a:xfrm>
          <a:prstGeom prst="rect">
            <a:avLst/>
          </a:prstGeom>
        </p:spPr>
        <p:txBody>
          <a:bodyPr wrap="square">
            <a:spAutoFit/>
          </a:bodyPr>
          <a:lstStyle/>
          <a:p>
            <a:pPr algn="ctr">
              <a:spcBef>
                <a:spcPct val="0"/>
              </a:spcBef>
            </a:pPr>
            <a:r>
              <a:rPr lang="ga-IE" sz="4000" b="1" i="1" dirty="0">
                <a:solidFill>
                  <a:srgbClr val="990033"/>
                </a:solidFill>
                <a:effectLst>
                  <a:outerShdw blurRad="38100" dist="38100" dir="2700000" algn="tl">
                    <a:srgbClr val="000000">
                      <a:alpha val="43137"/>
                    </a:srgbClr>
                  </a:outerShdw>
                </a:effectLst>
                <a:latin typeface="Tahoma" pitchFamily="34" charset="0"/>
              </a:rPr>
              <a:t>Céadspléachadh ar Réasúnú Indíreach</a:t>
            </a:r>
            <a:endParaRPr lang="ga-IE" sz="4000" b="1" i="1" dirty="0">
              <a:solidFill>
                <a:srgbClr val="990033"/>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Date Placeholder 2"/>
          <p:cNvSpPr>
            <a:spLocks noGrp="1"/>
          </p:cNvSpPr>
          <p:nvPr>
            <p:ph type="dt" sz="half" idx="10"/>
          </p:nvPr>
        </p:nvSpPr>
        <p:spPr/>
        <p:txBody>
          <a:bodyPr/>
          <a:lstStyle/>
          <a:p>
            <a:fld id="{2B00F42D-CEC7-4E7D-9FAF-0B47BF6B44B7}"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29908717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9856" name="Picture 48"/>
          <p:cNvPicPr>
            <a:picLocks noChangeAspect="1" noChangeArrowheads="1"/>
          </p:cNvPicPr>
          <p:nvPr/>
        </p:nvPicPr>
        <p:blipFill>
          <a:blip r:embed="rId3" cstate="print"/>
          <a:srcRect/>
          <a:stretch>
            <a:fillRect/>
          </a:stretch>
        </p:blipFill>
        <p:spPr bwMode="auto">
          <a:xfrm>
            <a:off x="3497943" y="1210582"/>
            <a:ext cx="4267200" cy="4552950"/>
          </a:xfrm>
          <a:prstGeom prst="rect">
            <a:avLst/>
          </a:prstGeom>
          <a:noFill/>
          <a:ln w="9525">
            <a:noFill/>
            <a:miter lim="800000"/>
            <a:headEnd/>
            <a:tailEnd/>
          </a:ln>
        </p:spPr>
      </p:pic>
      <p:sp>
        <p:nvSpPr>
          <p:cNvPr id="11" name="Rectangle 10"/>
          <p:cNvSpPr/>
          <p:nvPr/>
        </p:nvSpPr>
        <p:spPr>
          <a:xfrm>
            <a:off x="7909560" y="6172200"/>
            <a:ext cx="228600" cy="2438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sp>
        <p:nvSpPr>
          <p:cNvPr id="3" name="Title 1"/>
          <p:cNvSpPr txBox="1">
            <a:spLocks/>
          </p:cNvSpPr>
          <p:nvPr/>
        </p:nvSpPr>
        <p:spPr>
          <a:xfrm>
            <a:off x="1981200" y="110862"/>
            <a:ext cx="8229600" cy="1143000"/>
          </a:xfrm>
          <a:prstGeom prst="rect">
            <a:avLst/>
          </a:prstGeom>
        </p:spPr>
        <p:txBody>
          <a:bodyPr>
            <a:normAutofit/>
          </a:bodyPr>
          <a:lstStyle/>
          <a:p>
            <a:pPr algn="ctr">
              <a:spcBef>
                <a:spcPct val="0"/>
              </a:spcBef>
            </a:pPr>
            <a:r>
              <a:rPr lang="ga-IE" sz="3600" b="1" i="1" dirty="0">
                <a:solidFill>
                  <a:srgbClr val="990033"/>
                </a:solidFill>
                <a:effectLst>
                  <a:outerShdw blurRad="38100" dist="38100" dir="2700000" algn="tl">
                    <a:srgbClr val="000000">
                      <a:alpha val="43137"/>
                    </a:srgbClr>
                  </a:outerShdw>
                </a:effectLst>
              </a:rPr>
              <a:t> Cruthúnas trí bhréagnú: Ailgéabar</a:t>
            </a:r>
            <a:endParaRPr lang="ga-IE" sz="3600" b="1" i="1" dirty="0">
              <a:solidFill>
                <a:srgbClr val="990033"/>
              </a:solidFill>
              <a:effectLst>
                <a:outerShdw blurRad="38100" dist="38100" dir="2700000" algn="tl">
                  <a:srgbClr val="000000">
                    <a:alpha val="43137"/>
                  </a:srgbClr>
                </a:outerShdw>
              </a:effectLst>
            </a:endParaRPr>
          </a:p>
        </p:txBody>
      </p:sp>
      <p:sp>
        <p:nvSpPr>
          <p:cNvPr id="5" name="Rectangle 4"/>
          <p:cNvSpPr/>
          <p:nvPr/>
        </p:nvSpPr>
        <p:spPr>
          <a:xfrm>
            <a:off x="2495602" y="764705"/>
            <a:ext cx="7056784" cy="439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sp>
        <p:nvSpPr>
          <p:cNvPr id="10" name="Rectangle 9"/>
          <p:cNvSpPr/>
          <p:nvPr/>
        </p:nvSpPr>
        <p:spPr>
          <a:xfrm>
            <a:off x="2598090" y="6047576"/>
            <a:ext cx="578391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sp>
        <p:nvSpPr>
          <p:cNvPr id="2" name="Date Placeholder 1"/>
          <p:cNvSpPr>
            <a:spLocks noGrp="1"/>
          </p:cNvSpPr>
          <p:nvPr>
            <p:ph type="dt" sz="half" idx="10"/>
          </p:nvPr>
        </p:nvSpPr>
        <p:spPr/>
        <p:txBody>
          <a:bodyPr/>
          <a:lstStyle/>
          <a:p>
            <a:fld id="{2723D0FF-C689-4683-BBAE-FB9252134B2F}" type="datetime10">
              <a:rPr lang="en-IE" smtClean="0">
                <a:solidFill>
                  <a:prstClr val="black">
                    <a:tint val="75000"/>
                  </a:prstClr>
                </a:solidFill>
              </a:rPr>
              <a:pPr/>
              <a:t>15:00</a:t>
            </a:fld>
            <a:endParaRPr lang="ga-IE">
              <a:solidFill>
                <a:prstClr val="black">
                  <a:tint val="75000"/>
                </a:prstClr>
              </a:solidFill>
            </a:endParaRPr>
          </a:p>
        </p:txBody>
      </p:sp>
      <p:sp>
        <p:nvSpPr>
          <p:cNvPr id="12" name="TextBox 11"/>
          <p:cNvSpPr txBox="1"/>
          <p:nvPr/>
        </p:nvSpPr>
        <p:spPr>
          <a:xfrm>
            <a:off x="2394857" y="1045029"/>
            <a:ext cx="7387772" cy="369332"/>
          </a:xfrm>
          <a:prstGeom prst="rect">
            <a:avLst/>
          </a:prstGeom>
          <a:noFill/>
        </p:spPr>
        <p:txBody>
          <a:bodyPr wrap="square" rtlCol="0">
            <a:spAutoFit/>
          </a:bodyPr>
          <a:lstStyle/>
          <a:p>
            <a:endParaRPr lang="ga-IE" dirty="0"/>
          </a:p>
        </p:txBody>
      </p:sp>
      <p:sp>
        <p:nvSpPr>
          <p:cNvPr id="13" name="TextBox 12"/>
          <p:cNvSpPr txBox="1"/>
          <p:nvPr/>
        </p:nvSpPr>
        <p:spPr>
          <a:xfrm>
            <a:off x="2411514" y="697162"/>
            <a:ext cx="6805535" cy="523220"/>
          </a:xfrm>
          <a:prstGeom prst="rect">
            <a:avLst/>
          </a:prstGeom>
          <a:solidFill>
            <a:srgbClr val="FFFFFF"/>
          </a:solidFill>
          <a:ln>
            <a:solidFill>
              <a:schemeClr val="bg1"/>
            </a:solidFill>
          </a:ln>
        </p:spPr>
        <p:txBody>
          <a:bodyPr wrap="square" rtlCol="0">
            <a:spAutoFit/>
          </a:bodyPr>
          <a:lstStyle/>
          <a:p>
            <a:r>
              <a:rPr lang="ga-IE" sz="2800" dirty="0"/>
              <a:t>Teoirim: Níl aon réiteach ar an gcothromóid</a:t>
            </a:r>
            <a:endParaRPr lang="ga-IE" sz="2800" dirty="0"/>
          </a:p>
        </p:txBody>
      </p:sp>
      <p:sp>
        <p:nvSpPr>
          <p:cNvPr id="15" name="TextBox 14"/>
          <p:cNvSpPr txBox="1"/>
          <p:nvPr/>
        </p:nvSpPr>
        <p:spPr>
          <a:xfrm>
            <a:off x="6364278" y="5247628"/>
            <a:ext cx="2112066" cy="523220"/>
          </a:xfrm>
          <a:prstGeom prst="rect">
            <a:avLst/>
          </a:prstGeom>
          <a:solidFill>
            <a:schemeClr val="bg1"/>
          </a:solidFill>
          <a:ln>
            <a:solidFill>
              <a:schemeClr val="bg1"/>
            </a:solidFill>
          </a:ln>
        </p:spPr>
        <p:txBody>
          <a:bodyPr wrap="square" rtlCol="0">
            <a:spAutoFit/>
          </a:bodyPr>
          <a:lstStyle/>
          <a:p>
            <a:r>
              <a:rPr lang="ga-IE" sz="2800" dirty="0"/>
              <a:t>Dodhéanta</a:t>
            </a:r>
            <a:endParaRPr lang="ga-IE" sz="2800" dirty="0"/>
          </a:p>
        </p:txBody>
      </p:sp>
      <p:sp>
        <p:nvSpPr>
          <p:cNvPr id="16" name="TextBox 15"/>
          <p:cNvSpPr txBox="1"/>
          <p:nvPr/>
        </p:nvSpPr>
        <p:spPr>
          <a:xfrm>
            <a:off x="2997915" y="5892918"/>
            <a:ext cx="6805535" cy="523220"/>
          </a:xfrm>
          <a:prstGeom prst="rect">
            <a:avLst/>
          </a:prstGeom>
          <a:solidFill>
            <a:schemeClr val="bg1"/>
          </a:solidFill>
          <a:ln>
            <a:solidFill>
              <a:schemeClr val="bg1"/>
            </a:solidFill>
          </a:ln>
        </p:spPr>
        <p:txBody>
          <a:bodyPr wrap="square" rtlCol="0">
            <a:spAutoFit/>
          </a:bodyPr>
          <a:lstStyle/>
          <a:p>
            <a:r>
              <a:rPr lang="ga-IE" sz="2800" dirty="0"/>
              <a:t>Dá bhrí sin, níl aon réiteach ann Q.E.D.</a:t>
            </a:r>
            <a:endParaRPr lang="ga-IE" sz="2800" dirty="0"/>
          </a:p>
        </p:txBody>
      </p:sp>
      <p:sp>
        <p:nvSpPr>
          <p:cNvPr id="14" name="TextBox 13"/>
          <p:cNvSpPr txBox="1"/>
          <p:nvPr/>
        </p:nvSpPr>
        <p:spPr>
          <a:xfrm>
            <a:off x="2882751" y="2191063"/>
            <a:ext cx="6805535" cy="954107"/>
          </a:xfrm>
          <a:prstGeom prst="rect">
            <a:avLst/>
          </a:prstGeom>
          <a:solidFill>
            <a:schemeClr val="bg1"/>
          </a:solidFill>
          <a:ln>
            <a:solidFill>
              <a:schemeClr val="bg1"/>
            </a:solidFill>
          </a:ln>
        </p:spPr>
        <p:txBody>
          <a:bodyPr wrap="square" rtlCol="0">
            <a:spAutoFit/>
          </a:bodyPr>
          <a:lstStyle/>
          <a:p>
            <a:r>
              <a:rPr lang="ga-IE" sz="2800" dirty="0"/>
              <a:t>Cruthúnas: (trí bhréagnú)</a:t>
            </a:r>
          </a:p>
          <a:p>
            <a:endParaRPr lang="ga-IE" sz="2800" dirty="0"/>
          </a:p>
        </p:txBody>
      </p:sp>
    </p:spTree>
    <p:extLst>
      <p:ext uri="{BB962C8B-B14F-4D97-AF65-F5344CB8AC3E}">
        <p14:creationId xmlns:p14="http://schemas.microsoft.com/office/powerpoint/2010/main" val="306892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5C8252-14BD-4A5A-8AC9-54EB902D62DD}" type="datetime10">
              <a:rPr lang="en-IE" smtClean="0">
                <a:solidFill>
                  <a:prstClr val="black">
                    <a:tint val="75000"/>
                  </a:prstClr>
                </a:solidFill>
              </a:rPr>
              <a:pPr/>
              <a:t>15:00</a:t>
            </a:fld>
            <a:endParaRPr lang="en-IE">
              <a:solidFill>
                <a:prstClr val="black">
                  <a:tint val="75000"/>
                </a:prstClr>
              </a:solidFill>
            </a:endParaRPr>
          </a:p>
        </p:txBody>
      </p:sp>
      <p:sp>
        <p:nvSpPr>
          <p:cNvPr id="5" name="Rectangle 4"/>
          <p:cNvSpPr/>
          <p:nvPr/>
        </p:nvSpPr>
        <p:spPr>
          <a:xfrm rot="10800000" flipV="1">
            <a:off x="1524000" y="163378"/>
            <a:ext cx="9144000" cy="707886"/>
          </a:xfrm>
          <a:prstGeom prst="rect">
            <a:avLst/>
          </a:prstGeom>
        </p:spPr>
        <p:txBody>
          <a:bodyPr wrap="square">
            <a:spAutoFit/>
          </a:bodyPr>
          <a:lstStyle/>
          <a:p>
            <a:pPr algn="ctr">
              <a:spcBef>
                <a:spcPct val="0"/>
              </a:spcBef>
            </a:pPr>
            <a:r>
              <a:rPr lang="ga-IE" sz="4000" b="1" i="1" dirty="0">
                <a:solidFill>
                  <a:srgbClr val="990033"/>
                </a:solidFill>
                <a:effectLst>
                  <a:outerShdw blurRad="38100" dist="38100" dir="2700000" algn="tl">
                    <a:srgbClr val="000000">
                      <a:alpha val="43137"/>
                    </a:srgbClr>
                  </a:outerShdw>
                </a:effectLst>
              </a:rPr>
              <a:t>Cruthúnas trí bhréagnú</a:t>
            </a:r>
            <a:r>
              <a:rPr lang="en-IE" sz="4000" b="1" i="1" dirty="0">
                <a:solidFill>
                  <a:srgbClr val="990033"/>
                </a:solidFill>
                <a:effectLst>
                  <a:outerShdw blurRad="38100" dist="38100" dir="2700000" algn="tl">
                    <a:srgbClr val="000000">
                      <a:alpha val="43137"/>
                    </a:srgbClr>
                  </a:outerShdw>
                </a:effectLst>
              </a:rPr>
              <a:t>: </a:t>
            </a:r>
            <a:r>
              <a:rPr lang="ga-IE" sz="4000" b="1" i="1" dirty="0">
                <a:solidFill>
                  <a:srgbClr val="990033"/>
                </a:solidFill>
                <a:effectLst>
                  <a:outerShdw blurRad="38100" dist="38100" dir="2700000" algn="tl">
                    <a:srgbClr val="000000">
                      <a:alpha val="43137"/>
                    </a:srgbClr>
                  </a:outerShdw>
                </a:effectLst>
              </a:rPr>
              <a:t>Éagothromóidí</a:t>
            </a:r>
            <a:endParaRPr lang="en-IE" sz="4000" b="1" i="1" dirty="0">
              <a:solidFill>
                <a:srgbClr val="990033"/>
              </a:solidFill>
              <a:effectLst>
                <a:outerShdw blurRad="38100" dist="38100" dir="2700000" algn="tl">
                  <a:srgbClr val="000000">
                    <a:alpha val="43137"/>
                  </a:srgbClr>
                </a:outerShdw>
              </a:effectLst>
            </a:endParaRPr>
          </a:p>
        </p:txBody>
      </p:sp>
      <p:sp>
        <p:nvSpPr>
          <p:cNvPr id="6" name="Rectangle 5"/>
          <p:cNvSpPr/>
          <p:nvPr/>
        </p:nvSpPr>
        <p:spPr>
          <a:xfrm>
            <a:off x="2207570" y="4365108"/>
            <a:ext cx="7632848" cy="1631216"/>
          </a:xfrm>
          <a:prstGeom prst="rect">
            <a:avLst/>
          </a:prstGeom>
        </p:spPr>
        <p:txBody>
          <a:bodyPr wrap="square">
            <a:spAutoFit/>
          </a:bodyPr>
          <a:lstStyle/>
          <a:p>
            <a:r>
              <a:rPr lang="en-IE" sz="2000" dirty="0" err="1">
                <a:solidFill>
                  <a:prstClr val="black"/>
                </a:solidFill>
                <a:latin typeface="Tahoma" pitchFamily="34" charset="0"/>
                <a:ea typeface="Tahoma" pitchFamily="34" charset="0"/>
                <a:cs typeface="Tahoma" pitchFamily="34" charset="0"/>
              </a:rPr>
              <a:t>Abair</a:t>
            </a:r>
            <a:r>
              <a:rPr lang="en-IE" sz="2000" dirty="0">
                <a:solidFill>
                  <a:prstClr val="black"/>
                </a:solidFill>
                <a:latin typeface="Tahoma" pitchFamily="34" charset="0"/>
                <a:ea typeface="Tahoma" pitchFamily="34" charset="0"/>
                <a:cs typeface="Tahoma" pitchFamily="34" charset="0"/>
              </a:rPr>
              <a:t> go </a:t>
            </a:r>
            <a:r>
              <a:rPr lang="en-IE" sz="2000" dirty="0" err="1">
                <a:solidFill>
                  <a:prstClr val="black"/>
                </a:solidFill>
                <a:latin typeface="Tahoma" pitchFamily="34" charset="0"/>
                <a:ea typeface="Tahoma" pitchFamily="34" charset="0"/>
                <a:cs typeface="Tahoma" pitchFamily="34" charset="0"/>
              </a:rPr>
              <a:t>gceannaíonn</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Tadhg</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dhá</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léine</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ar</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bhreis</a:t>
            </a:r>
            <a:r>
              <a:rPr lang="en-IE" sz="2000" dirty="0">
                <a:solidFill>
                  <a:prstClr val="black"/>
                </a:solidFill>
                <a:latin typeface="Tahoma" pitchFamily="34" charset="0"/>
                <a:ea typeface="Tahoma" pitchFamily="34" charset="0"/>
                <a:cs typeface="Tahoma" pitchFamily="34" charset="0"/>
              </a:rPr>
              <a:t> is €60, an </a:t>
            </a:r>
            <a:r>
              <a:rPr lang="en-IE" sz="2000" dirty="0" err="1">
                <a:solidFill>
                  <a:prstClr val="black"/>
                </a:solidFill>
                <a:latin typeface="Tahoma" pitchFamily="34" charset="0"/>
                <a:ea typeface="Tahoma" pitchFamily="34" charset="0"/>
                <a:cs typeface="Tahoma" pitchFamily="34" charset="0"/>
              </a:rPr>
              <a:t>féidir</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leat</a:t>
            </a:r>
            <a:r>
              <a:rPr lang="en-IE" sz="2000" dirty="0">
                <a:solidFill>
                  <a:prstClr val="black"/>
                </a:solidFill>
                <a:latin typeface="Tahoma" pitchFamily="34" charset="0"/>
                <a:ea typeface="Tahoma" pitchFamily="34" charset="0"/>
                <a:cs typeface="Tahoma" pitchFamily="34" charset="0"/>
              </a:rPr>
              <a:t> a </a:t>
            </a:r>
            <a:r>
              <a:rPr lang="en-IE" sz="2000" dirty="0" err="1">
                <a:solidFill>
                  <a:prstClr val="black"/>
                </a:solidFill>
                <a:latin typeface="Tahoma" pitchFamily="34" charset="0"/>
                <a:ea typeface="Tahoma" pitchFamily="34" charset="0"/>
                <a:cs typeface="Tahoma" pitchFamily="34" charset="0"/>
              </a:rPr>
              <a:t>chruthú</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gur</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chosnaigh</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ceann</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amháin</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díobh</a:t>
            </a:r>
            <a:r>
              <a:rPr lang="en-IE" sz="2000" dirty="0">
                <a:solidFill>
                  <a:prstClr val="black"/>
                </a:solidFill>
                <a:latin typeface="Tahoma" pitchFamily="34" charset="0"/>
                <a:ea typeface="Tahoma" pitchFamily="34" charset="0"/>
                <a:cs typeface="Tahoma" pitchFamily="34" charset="0"/>
              </a:rPr>
              <a:t> </a:t>
            </a:r>
            <a:r>
              <a:rPr lang="en-IE" sz="2000" dirty="0" err="1">
                <a:solidFill>
                  <a:prstClr val="black"/>
                </a:solidFill>
                <a:latin typeface="Tahoma" pitchFamily="34" charset="0"/>
                <a:ea typeface="Tahoma" pitchFamily="34" charset="0"/>
                <a:cs typeface="Tahoma" pitchFamily="34" charset="0"/>
              </a:rPr>
              <a:t>ar</a:t>
            </a:r>
            <a:r>
              <a:rPr lang="en-IE" sz="2000" dirty="0">
                <a:solidFill>
                  <a:prstClr val="black"/>
                </a:solidFill>
                <a:latin typeface="Tahoma" pitchFamily="34" charset="0"/>
                <a:ea typeface="Tahoma" pitchFamily="34" charset="0"/>
                <a:cs typeface="Tahoma" pitchFamily="34" charset="0"/>
              </a:rPr>
              <a:t> a </a:t>
            </a:r>
            <a:r>
              <a:rPr lang="en-IE" sz="2000" dirty="0" err="1">
                <a:solidFill>
                  <a:prstClr val="black"/>
                </a:solidFill>
                <a:latin typeface="Tahoma" pitchFamily="34" charset="0"/>
                <a:ea typeface="Tahoma" pitchFamily="34" charset="0"/>
                <a:cs typeface="Tahoma" pitchFamily="34" charset="0"/>
              </a:rPr>
              <a:t>laghad</a:t>
            </a:r>
            <a:r>
              <a:rPr lang="en-IE" sz="2000" dirty="0">
                <a:solidFill>
                  <a:prstClr val="black"/>
                </a:solidFill>
                <a:latin typeface="Tahoma" pitchFamily="34" charset="0"/>
                <a:ea typeface="Tahoma" pitchFamily="34" charset="0"/>
                <a:cs typeface="Tahoma" pitchFamily="34" charset="0"/>
              </a:rPr>
              <a:t> €30??</a:t>
            </a:r>
          </a:p>
          <a:p>
            <a:endParaRPr lang="en-IE" sz="2000" dirty="0">
              <a:solidFill>
                <a:prstClr val="black"/>
              </a:solidFill>
              <a:latin typeface="Tahoma" pitchFamily="34" charset="0"/>
              <a:ea typeface="Tahoma" pitchFamily="34" charset="0"/>
              <a:cs typeface="Tahoma" pitchFamily="34" charset="0"/>
            </a:endParaRPr>
          </a:p>
          <a:p>
            <a:endParaRPr lang="en-IE" sz="2000" dirty="0">
              <a:solidFill>
                <a:prstClr val="black"/>
              </a:solidFill>
              <a:latin typeface="Tahoma" pitchFamily="34" charset="0"/>
              <a:ea typeface="Tahoma" pitchFamily="34" charset="0"/>
              <a:cs typeface="Tahoma" pitchFamily="34" charset="0"/>
            </a:endParaRPr>
          </a:p>
        </p:txBody>
      </p:sp>
      <p:pic>
        <p:nvPicPr>
          <p:cNvPr id="7" name="Picture 2" descr="http://www.visualphotos.com/photo/2x4514505/man_shopping_looking_at_shirts_12cb0596rf.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47728" y="1196752"/>
            <a:ext cx="4247034" cy="2880320"/>
          </a:xfrm>
          <a:prstGeom prst="rect">
            <a:avLst/>
          </a:prstGeom>
          <a:noFill/>
        </p:spPr>
      </p:pic>
      <p:sp>
        <p:nvSpPr>
          <p:cNvPr id="9" name="TextBox 8"/>
          <p:cNvSpPr txBox="1"/>
          <p:nvPr/>
        </p:nvSpPr>
        <p:spPr>
          <a:xfrm>
            <a:off x="2523068" y="5503333"/>
            <a:ext cx="7433733" cy="523220"/>
          </a:xfrm>
          <a:prstGeom prst="rect">
            <a:avLst/>
          </a:prstGeom>
          <a:noFill/>
        </p:spPr>
        <p:txBody>
          <a:bodyPr wrap="square" rtlCol="0">
            <a:spAutoFit/>
          </a:bodyPr>
          <a:lstStyle/>
          <a:p>
            <a:r>
              <a:rPr lang="ga-IE" sz="2800" dirty="0"/>
              <a:t>i.e., má tá x + y &gt; 60 ansin tá x &gt; 30 nó tá Y &gt; 30</a:t>
            </a:r>
            <a:endParaRPr lang="ga-IE" sz="2800" dirty="0"/>
          </a:p>
        </p:txBody>
      </p:sp>
    </p:spTree>
    <p:extLst>
      <p:ext uri="{BB962C8B-B14F-4D97-AF65-F5344CB8AC3E}">
        <p14:creationId xmlns:p14="http://schemas.microsoft.com/office/powerpoint/2010/main" val="2181533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visualphotos.com/photo/2x4514505/man_shopping_looking_at_shirts_12cb0596rf.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968208" y="260653"/>
            <a:ext cx="2411760" cy="1635645"/>
          </a:xfrm>
          <a:prstGeom prst="rect">
            <a:avLst/>
          </a:prstGeom>
          <a:noFill/>
        </p:spPr>
      </p:pic>
      <p:sp>
        <p:nvSpPr>
          <p:cNvPr id="2" name="TextBox 1"/>
          <p:cNvSpPr txBox="1"/>
          <p:nvPr/>
        </p:nvSpPr>
        <p:spPr>
          <a:xfrm>
            <a:off x="1850194" y="319315"/>
            <a:ext cx="5878532" cy="830997"/>
          </a:xfrm>
          <a:prstGeom prst="rect">
            <a:avLst/>
          </a:prstGeom>
          <a:noFill/>
        </p:spPr>
        <p:txBody>
          <a:bodyPr wrap="square" rtlCol="0">
            <a:spAutoFit/>
          </a:bodyPr>
          <a:lstStyle/>
          <a:p>
            <a:r>
              <a:rPr lang="ga-IE" sz="2400" dirty="0">
                <a:latin typeface="Tahoma" pitchFamily="34" charset="0"/>
              </a:rPr>
              <a:t>Glac leis nach gcosnaíonn ceachtar de na </a:t>
            </a:r>
          </a:p>
          <a:p>
            <a:r>
              <a:rPr lang="ga-IE" sz="2400" dirty="0">
                <a:latin typeface="Tahoma" pitchFamily="34" charset="0"/>
              </a:rPr>
              <a:t>léinte níos mó ná €30</a:t>
            </a:r>
            <a:endParaRPr lang="ga-IE" sz="2400" dirty="0">
              <a:latin typeface="Tahoma" pitchFamily="34" charset="0"/>
              <a:ea typeface="Tahoma" pitchFamily="34" charset="0"/>
              <a:cs typeface="Tahoma" pitchFamily="34" charset="0"/>
            </a:endParaRPr>
          </a:p>
        </p:txBody>
      </p:sp>
      <p:sp>
        <p:nvSpPr>
          <p:cNvPr id="13" name="TextBox 12"/>
          <p:cNvSpPr txBox="1"/>
          <p:nvPr/>
        </p:nvSpPr>
        <p:spPr>
          <a:xfrm>
            <a:off x="2533991" y="1659038"/>
            <a:ext cx="2172390" cy="461665"/>
          </a:xfrm>
          <a:prstGeom prst="rect">
            <a:avLst/>
          </a:prstGeom>
          <a:noFill/>
        </p:spPr>
        <p:txBody>
          <a:bodyPr wrap="none" rtlCol="0">
            <a:spAutoFit/>
          </a:bodyPr>
          <a:lstStyle/>
          <a:p>
            <a:r>
              <a:rPr lang="ga-IE" sz="2400" dirty="0">
                <a:solidFill>
                  <a:srgbClr val="FF0000"/>
                </a:solidFill>
                <a:latin typeface="Tahoma" pitchFamily="34" charset="0"/>
              </a:rPr>
              <a:t>+                +</a:t>
            </a:r>
            <a:endParaRPr lang="ga-IE" sz="2400" dirty="0">
              <a:solidFill>
                <a:srgbClr val="FF0000"/>
              </a:solidFill>
              <a:latin typeface="Tahoma" pitchFamily="34" charset="0"/>
              <a:ea typeface="Tahoma" pitchFamily="34" charset="0"/>
              <a:cs typeface="Tahoma" pitchFamily="34" charset="0"/>
            </a:endParaRPr>
          </a:p>
        </p:txBody>
      </p:sp>
      <p:cxnSp>
        <p:nvCxnSpPr>
          <p:cNvPr id="12" name="Straight Connector 11"/>
          <p:cNvCxnSpPr/>
          <p:nvPr/>
        </p:nvCxnSpPr>
        <p:spPr>
          <a:xfrm>
            <a:off x="2890832" y="2494816"/>
            <a:ext cx="148304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761864" name="Picture 8"/>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1718749" y="2638036"/>
            <a:ext cx="540000"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8"/>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1703509" y="3262876"/>
            <a:ext cx="540000"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p:cNvSpPr txBox="1"/>
          <p:nvPr/>
        </p:nvSpPr>
        <p:spPr>
          <a:xfrm>
            <a:off x="2388754" y="3240442"/>
            <a:ext cx="7390998" cy="830997"/>
          </a:xfrm>
          <a:prstGeom prst="rect">
            <a:avLst/>
          </a:prstGeom>
          <a:noFill/>
        </p:spPr>
        <p:txBody>
          <a:bodyPr wrap="none" rtlCol="0">
            <a:spAutoFit/>
          </a:bodyPr>
          <a:lstStyle/>
          <a:p>
            <a:r>
              <a:rPr lang="ga-IE" sz="2400" dirty="0">
                <a:latin typeface="Tahoma" pitchFamily="34" charset="0"/>
              </a:rPr>
              <a:t>Is bréagnú é seo ó tharlaíonn go bhfuil a fhios again </a:t>
            </a:r>
          </a:p>
          <a:p>
            <a:r>
              <a:rPr lang="ga-IE" sz="2400" dirty="0">
                <a:latin typeface="Tahoma" pitchFamily="34" charset="0"/>
              </a:rPr>
              <a:t>gur chaith Tim níos mó ná  €60</a:t>
            </a:r>
            <a:endParaRPr lang="ga-IE" sz="2400" dirty="0">
              <a:latin typeface="Tahoma" pitchFamily="34" charset="0"/>
              <a:ea typeface="Tahoma" pitchFamily="34" charset="0"/>
              <a:cs typeface="Tahoma" pitchFamily="34" charset="0"/>
            </a:endParaRPr>
          </a:p>
        </p:txBody>
      </p:sp>
      <p:pic>
        <p:nvPicPr>
          <p:cNvPr id="20" name="Picture 8"/>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1733989" y="4053451"/>
            <a:ext cx="540000"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extBox 20"/>
          <p:cNvSpPr txBox="1"/>
          <p:nvPr/>
        </p:nvSpPr>
        <p:spPr>
          <a:xfrm>
            <a:off x="2449714" y="4017682"/>
            <a:ext cx="6990632" cy="461665"/>
          </a:xfrm>
          <a:prstGeom prst="rect">
            <a:avLst/>
          </a:prstGeom>
          <a:noFill/>
        </p:spPr>
        <p:txBody>
          <a:bodyPr wrap="none" rtlCol="0">
            <a:spAutoFit/>
          </a:bodyPr>
          <a:lstStyle/>
          <a:p>
            <a:r>
              <a:rPr lang="ga-IE" sz="2400" dirty="0">
                <a:latin typeface="Tahoma" pitchFamily="34" charset="0"/>
              </a:rPr>
              <a:t>Caithfidh go bhfuil an toimhde bhunaidh bréagach</a:t>
            </a:r>
            <a:endParaRPr lang="ga-IE" sz="2400" dirty="0">
              <a:latin typeface="Tahoma" pitchFamily="34" charset="0"/>
              <a:ea typeface="Tahoma" pitchFamily="34" charset="0"/>
              <a:cs typeface="Tahoma" pitchFamily="34" charset="0"/>
            </a:endParaRPr>
          </a:p>
        </p:txBody>
      </p:sp>
      <p:pic>
        <p:nvPicPr>
          <p:cNvPr id="22" name="Picture 8"/>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1733989" y="4725916"/>
            <a:ext cx="540000" cy="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Box 22"/>
          <p:cNvSpPr txBox="1"/>
          <p:nvPr/>
        </p:nvSpPr>
        <p:spPr>
          <a:xfrm>
            <a:off x="2449714" y="4733962"/>
            <a:ext cx="7180748" cy="830997"/>
          </a:xfrm>
          <a:prstGeom prst="rect">
            <a:avLst/>
          </a:prstGeom>
          <a:noFill/>
        </p:spPr>
        <p:txBody>
          <a:bodyPr wrap="none" rtlCol="0">
            <a:spAutoFit/>
          </a:bodyPr>
          <a:lstStyle/>
          <a:p>
            <a:r>
              <a:rPr lang="ga-IE" sz="2400" dirty="0">
                <a:latin typeface="Tahoma" pitchFamily="34" charset="0"/>
              </a:rPr>
              <a:t>Caithfidh gur chosnaigh ceann amháin de na léinte </a:t>
            </a:r>
          </a:p>
          <a:p>
            <a:r>
              <a:rPr lang="ga-IE" sz="2400" dirty="0">
                <a:latin typeface="Tahoma" pitchFamily="34" charset="0"/>
              </a:rPr>
              <a:t>níos mó ná €30</a:t>
            </a:r>
            <a:endParaRPr lang="ga-IE" sz="2400" dirty="0">
              <a:latin typeface="Tahoma" pitchFamily="34" charset="0"/>
              <a:ea typeface="Tahoma" pitchFamily="34" charset="0"/>
              <a:cs typeface="Tahoma" pitchFamily="34" charset="0"/>
            </a:endParaRPr>
          </a:p>
        </p:txBody>
      </p:sp>
      <p:sp>
        <p:nvSpPr>
          <p:cNvPr id="17" name="TextBox 16"/>
          <p:cNvSpPr txBox="1"/>
          <p:nvPr/>
        </p:nvSpPr>
        <p:spPr>
          <a:xfrm>
            <a:off x="9160571" y="5406626"/>
            <a:ext cx="1282723" cy="769441"/>
          </a:xfrm>
          <a:prstGeom prst="rect">
            <a:avLst/>
          </a:prstGeom>
          <a:noFill/>
        </p:spPr>
        <p:txBody>
          <a:bodyPr wrap="none" rtlCol="0">
            <a:spAutoFit/>
          </a:bodyPr>
          <a:lstStyle/>
          <a:p>
            <a:r>
              <a:rPr lang="ga-IE" sz="4400" dirty="0">
                <a:latin typeface="Tahoma" pitchFamily="34" charset="0"/>
              </a:rPr>
              <a:t>QED</a:t>
            </a:r>
            <a:endParaRPr lang="ga-IE" sz="4400" dirty="0">
              <a:latin typeface="Tahoma" pitchFamily="34" charset="0"/>
              <a:ea typeface="Tahoma" pitchFamily="34" charset="0"/>
              <a:cs typeface="Tahoma" pitchFamily="34" charset="0"/>
            </a:endParaRPr>
          </a:p>
        </p:txBody>
      </p:sp>
      <p:sp>
        <p:nvSpPr>
          <p:cNvPr id="24" name="TextBox 23"/>
          <p:cNvSpPr txBox="1"/>
          <p:nvPr/>
        </p:nvSpPr>
        <p:spPr>
          <a:xfrm>
            <a:off x="2917683" y="1146808"/>
            <a:ext cx="1542410" cy="646331"/>
          </a:xfrm>
          <a:prstGeom prst="rect">
            <a:avLst/>
          </a:prstGeom>
          <a:noFill/>
        </p:spPr>
        <p:txBody>
          <a:bodyPr wrap="none" rtlCol="0">
            <a:spAutoFit/>
          </a:bodyPr>
          <a:lstStyle/>
          <a:p>
            <a:r>
              <a:rPr lang="ga-IE" sz="3600" dirty="0">
                <a:latin typeface="Tahoma" pitchFamily="34" charset="0"/>
              </a:rPr>
              <a:t>x ≤ 30</a:t>
            </a:r>
            <a:endParaRPr lang="ga-IE" sz="3600" dirty="0">
              <a:latin typeface="Tahoma" pitchFamily="34" charset="0"/>
              <a:ea typeface="Tahoma" pitchFamily="34" charset="0"/>
              <a:cs typeface="Tahoma" pitchFamily="34" charset="0"/>
            </a:endParaRPr>
          </a:p>
        </p:txBody>
      </p:sp>
      <p:sp>
        <p:nvSpPr>
          <p:cNvPr id="25" name="TextBox 24"/>
          <p:cNvSpPr txBox="1"/>
          <p:nvPr/>
        </p:nvSpPr>
        <p:spPr>
          <a:xfrm>
            <a:off x="2917683" y="1792204"/>
            <a:ext cx="1542410" cy="646331"/>
          </a:xfrm>
          <a:prstGeom prst="rect">
            <a:avLst/>
          </a:prstGeom>
          <a:noFill/>
        </p:spPr>
        <p:txBody>
          <a:bodyPr wrap="none" rtlCol="0">
            <a:spAutoFit/>
          </a:bodyPr>
          <a:lstStyle/>
          <a:p>
            <a:r>
              <a:rPr lang="ga-IE" sz="3600" dirty="0">
                <a:latin typeface="Tahoma" pitchFamily="34" charset="0"/>
              </a:rPr>
              <a:t>y ≤ 30</a:t>
            </a:r>
            <a:endParaRPr lang="ga-IE" sz="3600" dirty="0">
              <a:latin typeface="Tahoma" pitchFamily="34" charset="0"/>
              <a:ea typeface="Tahoma" pitchFamily="34" charset="0"/>
              <a:cs typeface="Tahoma" pitchFamily="34" charset="0"/>
            </a:endParaRPr>
          </a:p>
        </p:txBody>
      </p:sp>
      <p:sp>
        <p:nvSpPr>
          <p:cNvPr id="26" name="TextBox 25"/>
          <p:cNvSpPr txBox="1"/>
          <p:nvPr/>
        </p:nvSpPr>
        <p:spPr>
          <a:xfrm>
            <a:off x="2123959" y="2476112"/>
            <a:ext cx="2396810" cy="646331"/>
          </a:xfrm>
          <a:prstGeom prst="rect">
            <a:avLst/>
          </a:prstGeom>
          <a:noFill/>
        </p:spPr>
        <p:txBody>
          <a:bodyPr wrap="none" rtlCol="0">
            <a:spAutoFit/>
          </a:bodyPr>
          <a:lstStyle/>
          <a:p>
            <a:r>
              <a:rPr lang="ga-IE" sz="3600" dirty="0">
                <a:latin typeface="Tahoma" pitchFamily="34" charset="0"/>
              </a:rPr>
              <a:t>x + y ≤ 60</a:t>
            </a:r>
            <a:endParaRPr lang="ga-IE" sz="3600" dirty="0">
              <a:latin typeface="Tahoma" pitchFamily="34" charset="0"/>
              <a:ea typeface="Tahoma" pitchFamily="34" charset="0"/>
              <a:cs typeface="Tahoma" pitchFamily="34" charset="0"/>
            </a:endParaRPr>
          </a:p>
        </p:txBody>
      </p:sp>
      <p:sp>
        <p:nvSpPr>
          <p:cNvPr id="4" name="Date Placeholder 3"/>
          <p:cNvSpPr>
            <a:spLocks noGrp="1"/>
          </p:cNvSpPr>
          <p:nvPr>
            <p:ph type="dt" sz="half" idx="10"/>
          </p:nvPr>
        </p:nvSpPr>
        <p:spPr/>
        <p:txBody>
          <a:bodyPr/>
          <a:lstStyle/>
          <a:p>
            <a:fld id="{D9957994-CF70-4378-A615-A51C157F47AE}" type="datetime10">
              <a:rPr lang="en-IE" smtClean="0">
                <a:solidFill>
                  <a:prstClr val="black">
                    <a:tint val="75000"/>
                  </a:prstClr>
                </a:solidFill>
              </a:rPr>
              <a:pPr/>
              <a:t>15:00</a:t>
            </a:fld>
            <a:endParaRPr lang="ga-IE">
              <a:solidFill>
                <a:prstClr val="black">
                  <a:tint val="75000"/>
                </a:prstClr>
              </a:solidFill>
            </a:endParaRPr>
          </a:p>
        </p:txBody>
      </p:sp>
      <p:pic>
        <p:nvPicPr>
          <p:cNvPr id="900143" name="Picture 4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21200" y="1930400"/>
            <a:ext cx="114300" cy="17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66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left)">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761864"/>
                                        </p:tgtEl>
                                        <p:attrNameLst>
                                          <p:attrName>style.visibility</p:attrName>
                                        </p:attrNameLst>
                                      </p:cBhvr>
                                      <p:to>
                                        <p:strVal val="visible"/>
                                      </p:to>
                                    </p:set>
                                    <p:animEffect transition="in" filter="wipe(left)">
                                      <p:cBhvr>
                                        <p:cTn id="25" dur="500"/>
                                        <p:tgtEl>
                                          <p:spTgt spid="761864"/>
                                        </p:tgtEl>
                                      </p:cBhvr>
                                    </p:animEffect>
                                  </p:childTnLst>
                                </p:cTn>
                              </p:par>
                            </p:childTnLst>
                          </p:cTn>
                        </p:par>
                        <p:par>
                          <p:cTn id="26" fill="hold">
                            <p:stCondLst>
                              <p:cond delay="1500"/>
                            </p:stCondLst>
                            <p:childTnLst>
                              <p:par>
                                <p:cTn id="27" presetID="22" presetClass="entr" presetSubtype="8" fill="hold" grpId="0" nodeType="after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left)">
                                      <p:cBhvr>
                                        <p:cTn id="29" dur="500"/>
                                        <p:tgtEl>
                                          <p:spTgt spid="2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wipe(left)">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left)">
                                      <p:cBhvr>
                                        <p:cTn id="43" dur="500"/>
                                        <p:tgtEl>
                                          <p:spTgt spid="20"/>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left)">
                                      <p:cBhvr>
                                        <p:cTn id="52" dur="500"/>
                                        <p:tgtEl>
                                          <p:spTgt spid="22"/>
                                        </p:tgtEl>
                                      </p:cBhvr>
                                    </p:animEffect>
                                  </p:childTnLst>
                                </p:cTn>
                              </p:par>
                            </p:childTnLst>
                          </p:cTn>
                        </p:par>
                        <p:par>
                          <p:cTn id="53" fill="hold">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left)">
                                      <p:cBhvr>
                                        <p:cTn id="56" dur="500"/>
                                        <p:tgtEl>
                                          <p:spTgt spid="23"/>
                                        </p:tgtEl>
                                      </p:cBhvr>
                                    </p:animEffect>
                                  </p:childTnLst>
                                </p:cTn>
                              </p:par>
                            </p:childTnLst>
                          </p:cTn>
                        </p:par>
                        <p:par>
                          <p:cTn id="57" fill="hold">
                            <p:stCondLst>
                              <p:cond delay="1000"/>
                            </p:stCondLst>
                            <p:childTnLst>
                              <p:par>
                                <p:cTn id="58" presetID="22" presetClass="entr" presetSubtype="8" fill="hold" grpId="0" nodeType="after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wipe(left)">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P spid="21" grpId="0"/>
      <p:bldP spid="23" grpId="0"/>
      <p:bldP spid="17" grpId="0"/>
      <p:bldP spid="24" grpId="0"/>
      <p:bldP spid="25" grpId="0"/>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981200" y="110862"/>
            <a:ext cx="8229600" cy="1143000"/>
          </a:xfrm>
          <a:prstGeom prst="rect">
            <a:avLst/>
          </a:prstGeom>
        </p:spPr>
        <p:txBody>
          <a:bodyPr>
            <a:normAutofit/>
          </a:bodyPr>
          <a:lstStyle/>
          <a:p>
            <a:pPr algn="ctr">
              <a:spcBef>
                <a:spcPct val="0"/>
              </a:spcBef>
            </a:pPr>
            <a:r>
              <a:rPr lang="ga-IE" sz="3200" b="1" i="1" dirty="0">
                <a:solidFill>
                  <a:srgbClr val="990033"/>
                </a:solidFill>
                <a:effectLst>
                  <a:outerShdw blurRad="38100" dist="38100" dir="2700000" algn="tl">
                    <a:srgbClr val="000000">
                      <a:alpha val="43137"/>
                    </a:srgbClr>
                  </a:outerShdw>
                </a:effectLst>
                <a:latin typeface="Tahoma" pitchFamily="34" charset="0"/>
              </a:rPr>
              <a:t>Céimseata: Cruthúnas trí bhréagnú</a:t>
            </a:r>
          </a:p>
        </p:txBody>
      </p:sp>
      <p:sp>
        <p:nvSpPr>
          <p:cNvPr id="4" name="Rectangle 3"/>
          <p:cNvSpPr/>
          <p:nvPr/>
        </p:nvSpPr>
        <p:spPr>
          <a:xfrm>
            <a:off x="1732666" y="908725"/>
            <a:ext cx="8827832" cy="1200329"/>
          </a:xfrm>
          <a:prstGeom prst="rect">
            <a:avLst/>
          </a:prstGeom>
        </p:spPr>
        <p:txBody>
          <a:bodyPr wrap="square">
            <a:spAutoFit/>
          </a:bodyPr>
          <a:lstStyle/>
          <a:p>
            <a:r>
              <a:rPr lang="ga-IE" sz="2400" b="1" dirty="0">
                <a:solidFill>
                  <a:srgbClr val="C00000"/>
                </a:solidFill>
                <a:latin typeface="Tahoma" pitchFamily="34" charset="0"/>
              </a:rPr>
              <a:t>Níl níos mó ná aon dronuillinn amháin ag triantán ABC. </a:t>
            </a:r>
          </a:p>
          <a:p>
            <a:r>
              <a:rPr lang="ga-IE" sz="2400" b="1" dirty="0">
                <a:solidFill>
                  <a:srgbClr val="C00000"/>
                </a:solidFill>
                <a:latin typeface="Tahoma" pitchFamily="34" charset="0"/>
              </a:rPr>
              <a:t>An féidir leat cruthúnas trí bhréagnú a thabhairt don ráiteas sin?</a:t>
            </a:r>
            <a:endParaRPr lang="ga-IE" sz="2400" dirty="0">
              <a:solidFill>
                <a:srgbClr val="C00000"/>
              </a:solidFill>
              <a:latin typeface="Tahoma" pitchFamily="34" charset="0"/>
              <a:ea typeface="Tahoma" pitchFamily="34" charset="0"/>
              <a:cs typeface="Tahoma" pitchFamily="34" charset="0"/>
            </a:endParaRPr>
          </a:p>
        </p:txBody>
      </p:sp>
      <p:pic>
        <p:nvPicPr>
          <p:cNvPr id="123908" name="Picture 4" descr="http://mset.rst2.edu/portfolios/s/smith_ms/toolsdev/images/tri4.gif"/>
          <p:cNvPicPr>
            <a:picLocks noChangeAspect="1" noChangeArrowheads="1"/>
          </p:cNvPicPr>
          <p:nvPr/>
        </p:nvPicPr>
        <p:blipFill>
          <a:blip r:embed="rId3" cstate="print"/>
          <a:srcRect/>
          <a:stretch>
            <a:fillRect/>
          </a:stretch>
        </p:blipFill>
        <p:spPr bwMode="auto">
          <a:xfrm>
            <a:off x="7896201" y="2132861"/>
            <a:ext cx="2314575" cy="1400175"/>
          </a:xfrm>
          <a:prstGeom prst="rect">
            <a:avLst/>
          </a:prstGeom>
          <a:noFill/>
        </p:spPr>
      </p:pic>
      <p:sp>
        <p:nvSpPr>
          <p:cNvPr id="2" name="Rectangle 1"/>
          <p:cNvSpPr/>
          <p:nvPr/>
        </p:nvSpPr>
        <p:spPr>
          <a:xfrm>
            <a:off x="2149603" y="2303637"/>
            <a:ext cx="5408853" cy="400110"/>
          </a:xfrm>
          <a:prstGeom prst="rect">
            <a:avLst/>
          </a:prstGeom>
        </p:spPr>
        <p:txBody>
          <a:bodyPr wrap="none">
            <a:spAutoFit/>
          </a:bodyPr>
          <a:lstStyle/>
          <a:p>
            <a:r>
              <a:rPr lang="ga-IE" sz="2000" dirty="0">
                <a:solidFill>
                  <a:prstClr val="black"/>
                </a:solidFill>
                <a:latin typeface="Tahoma" pitchFamily="34" charset="0"/>
              </a:rPr>
              <a:t>Glac leis gur dronuillinneacha iad ∠A agus ∠B </a:t>
            </a:r>
            <a:endParaRPr lang="ga-IE" sz="2000" dirty="0">
              <a:solidFill>
                <a:prstClr val="black"/>
              </a:solidFill>
              <a:latin typeface="Tahoma" pitchFamily="34" charset="0"/>
              <a:ea typeface="Tahoma" pitchFamily="34" charset="0"/>
              <a:cs typeface="Tahoma" pitchFamily="34" charset="0"/>
            </a:endParaRPr>
          </a:p>
        </p:txBody>
      </p:sp>
      <p:sp>
        <p:nvSpPr>
          <p:cNvPr id="19" name="Rectangle 18"/>
          <p:cNvSpPr/>
          <p:nvPr/>
        </p:nvSpPr>
        <p:spPr>
          <a:xfrm>
            <a:off x="2149601" y="2752918"/>
            <a:ext cx="5794535" cy="400110"/>
          </a:xfrm>
          <a:prstGeom prst="rect">
            <a:avLst/>
          </a:prstGeom>
        </p:spPr>
        <p:txBody>
          <a:bodyPr wrap="none">
            <a:spAutoFit/>
          </a:bodyPr>
          <a:lstStyle/>
          <a:p>
            <a:r>
              <a:rPr lang="ga-IE" sz="2000" dirty="0">
                <a:solidFill>
                  <a:prstClr val="black"/>
                </a:solidFill>
                <a:latin typeface="Tahoma" pitchFamily="34" charset="0"/>
              </a:rPr>
              <a:t>Tá a fhios againn go bhfuil ∠A + ∠B + ∠C = 180</a:t>
            </a:r>
            <a:r>
              <a:rPr lang="ga-IE" sz="2000" baseline="30000" dirty="0">
                <a:solidFill>
                  <a:prstClr val="black"/>
                </a:solidFill>
                <a:latin typeface="Tahoma" pitchFamily="34" charset="0"/>
              </a:rPr>
              <a:t>0</a:t>
            </a:r>
            <a:endParaRPr lang="ga-IE" sz="2000" dirty="0">
              <a:solidFill>
                <a:prstClr val="black"/>
              </a:solidFill>
              <a:latin typeface="Tahoma" pitchFamily="34" charset="0"/>
              <a:ea typeface="Tahoma" pitchFamily="34" charset="0"/>
              <a:cs typeface="Tahoma" pitchFamily="34" charset="0"/>
            </a:endParaRPr>
          </a:p>
        </p:txBody>
      </p:sp>
      <p:sp>
        <p:nvSpPr>
          <p:cNvPr id="21" name="Rectangle 20"/>
          <p:cNvSpPr/>
          <p:nvPr/>
        </p:nvSpPr>
        <p:spPr>
          <a:xfrm>
            <a:off x="2149603" y="3607873"/>
            <a:ext cx="3461525" cy="400110"/>
          </a:xfrm>
          <a:prstGeom prst="rect">
            <a:avLst/>
          </a:prstGeom>
        </p:spPr>
        <p:txBody>
          <a:bodyPr wrap="none">
            <a:spAutoFit/>
          </a:bodyPr>
          <a:lstStyle/>
          <a:p>
            <a:r>
              <a:rPr lang="ga-IE" sz="2000" dirty="0">
                <a:solidFill>
                  <a:prstClr val="black"/>
                </a:solidFill>
                <a:latin typeface="Tahoma" pitchFamily="34" charset="0"/>
              </a:rPr>
              <a:t>∴   ∠C = 0</a:t>
            </a:r>
            <a:r>
              <a:rPr lang="ga-IE" sz="2000" baseline="30000" dirty="0">
                <a:solidFill>
                  <a:prstClr val="black"/>
                </a:solidFill>
                <a:latin typeface="Tahoma" pitchFamily="34" charset="0"/>
              </a:rPr>
              <a:t>0</a:t>
            </a:r>
            <a:r>
              <a:rPr lang="ga-IE" sz="2000" dirty="0">
                <a:solidFill>
                  <a:prstClr val="black"/>
                </a:solidFill>
                <a:latin typeface="Tahoma" pitchFamily="34" charset="0"/>
              </a:rPr>
              <a:t> rud ar bréagnú é</a:t>
            </a:r>
            <a:endParaRPr lang="ga-IE" sz="2000" dirty="0">
              <a:solidFill>
                <a:prstClr val="black"/>
              </a:solidFill>
              <a:latin typeface="Tahoma" pitchFamily="34" charset="0"/>
              <a:ea typeface="Tahoma" pitchFamily="34" charset="0"/>
              <a:cs typeface="Tahoma" pitchFamily="34" charset="0"/>
            </a:endParaRPr>
          </a:p>
        </p:txBody>
      </p:sp>
      <p:sp>
        <p:nvSpPr>
          <p:cNvPr id="22" name="Rectangle 21"/>
          <p:cNvSpPr/>
          <p:nvPr/>
        </p:nvSpPr>
        <p:spPr>
          <a:xfrm>
            <a:off x="2149600" y="4101405"/>
            <a:ext cx="7290842" cy="400110"/>
          </a:xfrm>
          <a:prstGeom prst="rect">
            <a:avLst/>
          </a:prstGeom>
        </p:spPr>
        <p:txBody>
          <a:bodyPr wrap="none">
            <a:spAutoFit/>
          </a:bodyPr>
          <a:lstStyle/>
          <a:p>
            <a:r>
              <a:rPr lang="ga-IE" sz="2000" dirty="0">
                <a:solidFill>
                  <a:prstClr val="black"/>
                </a:solidFill>
                <a:latin typeface="Tahoma" pitchFamily="34" charset="0"/>
              </a:rPr>
              <a:t>∴  ní féidir le ∠A agus ∠B </a:t>
            </a:r>
            <a:r>
              <a:rPr lang="ga-IE" dirty="0"/>
              <a:t> </a:t>
            </a:r>
            <a:r>
              <a:rPr lang="ga-IE" sz="2000" dirty="0">
                <a:solidFill>
                  <a:prstClr val="black"/>
                </a:solidFill>
                <a:latin typeface="Tahoma" pitchFamily="34" charset="0"/>
              </a:rPr>
              <a:t>araon a bheith ina ndronuillinneacha</a:t>
            </a:r>
            <a:endParaRPr lang="ga-IE" sz="2000" dirty="0">
              <a:solidFill>
                <a:prstClr val="black"/>
              </a:solidFill>
              <a:latin typeface="Tahoma" pitchFamily="34" charset="0"/>
              <a:ea typeface="Tahoma" pitchFamily="34" charset="0"/>
              <a:cs typeface="Tahoma" pitchFamily="34" charset="0"/>
            </a:endParaRPr>
          </a:p>
        </p:txBody>
      </p:sp>
      <p:sp>
        <p:nvSpPr>
          <p:cNvPr id="23" name="Rectangle 22"/>
          <p:cNvSpPr/>
          <p:nvPr/>
        </p:nvSpPr>
        <p:spPr>
          <a:xfrm>
            <a:off x="2149602" y="4644872"/>
            <a:ext cx="8329140" cy="400110"/>
          </a:xfrm>
          <a:prstGeom prst="rect">
            <a:avLst/>
          </a:prstGeom>
        </p:spPr>
        <p:txBody>
          <a:bodyPr wrap="none">
            <a:spAutoFit/>
          </a:bodyPr>
          <a:lstStyle/>
          <a:p>
            <a:r>
              <a:rPr lang="ga-IE" sz="2000" dirty="0">
                <a:solidFill>
                  <a:prstClr val="black"/>
                </a:solidFill>
                <a:latin typeface="Tahoma" pitchFamily="34" charset="0"/>
              </a:rPr>
              <a:t>⇒   Ní féidir le triantán ach dronuillinn amháin ar a mhéad a bheith aige</a:t>
            </a:r>
            <a:endParaRPr lang="ga-IE" sz="2000" dirty="0">
              <a:solidFill>
                <a:prstClr val="black"/>
              </a:solidFill>
              <a:latin typeface="Tahoma" pitchFamily="34" charset="0"/>
              <a:ea typeface="Tahoma" pitchFamily="34" charset="0"/>
              <a:cs typeface="Tahoma" pitchFamily="34" charset="0"/>
            </a:endParaRPr>
          </a:p>
        </p:txBody>
      </p:sp>
      <p:sp>
        <p:nvSpPr>
          <p:cNvPr id="24" name="Rectangle 23"/>
          <p:cNvSpPr/>
          <p:nvPr/>
        </p:nvSpPr>
        <p:spPr>
          <a:xfrm>
            <a:off x="2149599" y="3153028"/>
            <a:ext cx="4966424" cy="400110"/>
          </a:xfrm>
          <a:prstGeom prst="rect">
            <a:avLst/>
          </a:prstGeom>
        </p:spPr>
        <p:txBody>
          <a:bodyPr wrap="none">
            <a:spAutoFit/>
          </a:bodyPr>
          <a:lstStyle/>
          <a:p>
            <a:r>
              <a:rPr lang="ga-IE" sz="2000" dirty="0">
                <a:solidFill>
                  <a:prstClr val="black"/>
                </a:solidFill>
                <a:latin typeface="Tahoma" pitchFamily="34" charset="0"/>
              </a:rPr>
              <a:t>Le hionadaíocht tá 90</a:t>
            </a:r>
            <a:r>
              <a:rPr lang="ga-IE" sz="2000" baseline="30000" dirty="0">
                <a:solidFill>
                  <a:prstClr val="black"/>
                </a:solidFill>
                <a:latin typeface="Tahoma" pitchFamily="34" charset="0"/>
              </a:rPr>
              <a:t>0</a:t>
            </a:r>
            <a:r>
              <a:rPr lang="ga-IE" sz="2000" dirty="0">
                <a:solidFill>
                  <a:prstClr val="black"/>
                </a:solidFill>
                <a:latin typeface="Tahoma" pitchFamily="34" charset="0"/>
              </a:rPr>
              <a:t> + 90</a:t>
            </a:r>
            <a:r>
              <a:rPr lang="ga-IE" sz="2000" baseline="30000" dirty="0">
                <a:solidFill>
                  <a:prstClr val="black"/>
                </a:solidFill>
                <a:latin typeface="Tahoma" pitchFamily="34" charset="0"/>
              </a:rPr>
              <a:t>0</a:t>
            </a:r>
            <a:r>
              <a:rPr lang="ga-IE" sz="2000" dirty="0">
                <a:solidFill>
                  <a:prstClr val="black"/>
                </a:solidFill>
                <a:latin typeface="Tahoma" pitchFamily="34" charset="0"/>
              </a:rPr>
              <a:t> + ∠C = 180</a:t>
            </a:r>
            <a:r>
              <a:rPr lang="ga-IE" sz="2000" baseline="30000" dirty="0">
                <a:solidFill>
                  <a:prstClr val="black"/>
                </a:solidFill>
                <a:latin typeface="Tahoma" pitchFamily="34" charset="0"/>
              </a:rPr>
              <a:t>0</a:t>
            </a:r>
            <a:endParaRPr lang="ga-IE" sz="2000" dirty="0">
              <a:solidFill>
                <a:prstClr val="black"/>
              </a:solidFill>
              <a:latin typeface="Tahoma" pitchFamily="34" charset="0"/>
              <a:ea typeface="Tahoma" pitchFamily="34" charset="0"/>
              <a:cs typeface="Tahoma" pitchFamily="34" charset="0"/>
            </a:endParaRPr>
          </a:p>
        </p:txBody>
      </p:sp>
      <p:sp>
        <p:nvSpPr>
          <p:cNvPr id="6" name="Date Placeholder 5"/>
          <p:cNvSpPr>
            <a:spLocks noGrp="1"/>
          </p:cNvSpPr>
          <p:nvPr>
            <p:ph type="dt" sz="half" idx="10"/>
          </p:nvPr>
        </p:nvSpPr>
        <p:spPr/>
        <p:txBody>
          <a:bodyPr/>
          <a:lstStyle/>
          <a:p>
            <a:fld id="{AE4A869E-9132-4DC0-80D6-72B30AD47654}" type="datetime10">
              <a:rPr lang="en-IE" smtClean="0">
                <a:solidFill>
                  <a:prstClr val="black">
                    <a:tint val="75000"/>
                  </a:prstClr>
                </a:solidFill>
              </a:rPr>
              <a:pPr/>
              <a:t>15:00</a:t>
            </a:fld>
            <a:endParaRPr lang="ga-IE">
              <a:solidFill>
                <a:prstClr val="black">
                  <a:tint val="75000"/>
                </a:prstClr>
              </a:solidFill>
            </a:endParaRPr>
          </a:p>
        </p:txBody>
      </p:sp>
      <p:pic>
        <p:nvPicPr>
          <p:cNvPr id="762927" name="Picture 4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27500" y="1930400"/>
            <a:ext cx="914400" cy="19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398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left)">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left)">
                                      <p:cBhvr>
                                        <p:cTn id="3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19" grpId="0"/>
      <p:bldP spid="21" grpId="0"/>
      <p:bldP spid="22" grpId="0"/>
      <p:bldP spid="23" grpId="0"/>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5C8252-14BD-4A5A-8AC9-54EB902D62DD}" type="datetime10">
              <a:rPr lang="en-IE" smtClean="0">
                <a:solidFill>
                  <a:prstClr val="black">
                    <a:tint val="75000"/>
                  </a:prstClr>
                </a:solidFill>
              </a:rPr>
              <a:pPr/>
              <a:t>15:00</a:t>
            </a:fld>
            <a:endParaRPr lang="en-IE">
              <a:solidFill>
                <a:prstClr val="black">
                  <a:tint val="75000"/>
                </a:prstClr>
              </a:solidFill>
            </a:endParaRPr>
          </a:p>
        </p:txBody>
      </p:sp>
      <p:sp>
        <p:nvSpPr>
          <p:cNvPr id="5" name="Text Box 2"/>
          <p:cNvSpPr txBox="1">
            <a:spLocks noChangeArrowheads="1"/>
          </p:cNvSpPr>
          <p:nvPr/>
        </p:nvSpPr>
        <p:spPr bwMode="auto">
          <a:xfrm>
            <a:off x="1859280" y="188913"/>
            <a:ext cx="7299234" cy="400110"/>
          </a:xfrm>
          <a:prstGeom prst="rect">
            <a:avLst/>
          </a:prstGeom>
          <a:gradFill rotWithShape="1">
            <a:gsLst>
              <a:gs pos="0">
                <a:srgbClr val="FFEFD1"/>
              </a:gs>
              <a:gs pos="64999">
                <a:srgbClr val="F0EBD5"/>
              </a:gs>
              <a:gs pos="100000">
                <a:srgbClr val="D1C39F"/>
              </a:gs>
            </a:gsLst>
            <a:path path="shape">
              <a:fillToRect l="50000" t="50000" r="50000" b="50000"/>
            </a:path>
          </a:gradFill>
          <a:ln w="9525">
            <a:solidFill>
              <a:schemeClr val="tx1"/>
            </a:solidFill>
            <a:miter lim="800000"/>
            <a:headEnd/>
            <a:tailEnd/>
          </a:ln>
          <a:effectLst/>
        </p:spPr>
        <p:txBody>
          <a:bodyPr wrap="square">
            <a:spAutoFit/>
          </a:bodyPr>
          <a:lstStyle/>
          <a:p>
            <a:pPr>
              <a:spcBef>
                <a:spcPct val="50000"/>
              </a:spcBef>
            </a:pPr>
            <a:r>
              <a:rPr lang="en-GB" sz="2000" dirty="0" err="1">
                <a:solidFill>
                  <a:prstClr val="black"/>
                </a:solidFill>
                <a:latin typeface="Tahoma" pitchFamily="34" charset="0"/>
                <a:ea typeface="Tahoma" pitchFamily="34" charset="0"/>
                <a:cs typeface="Tahoma" pitchFamily="34" charset="0"/>
              </a:rPr>
              <a:t>Cruthúnas</a:t>
            </a:r>
            <a:r>
              <a:rPr lang="en-GB" sz="2000" dirty="0">
                <a:solidFill>
                  <a:prstClr val="black"/>
                </a:solidFill>
                <a:latin typeface="Tahoma" pitchFamily="34" charset="0"/>
                <a:ea typeface="Tahoma" pitchFamily="34" charset="0"/>
                <a:cs typeface="Tahoma" pitchFamily="34" charset="0"/>
              </a:rPr>
              <a:t> </a:t>
            </a:r>
            <a:r>
              <a:rPr lang="en-GB" sz="2000" dirty="0" err="1">
                <a:solidFill>
                  <a:prstClr val="black"/>
                </a:solidFill>
                <a:latin typeface="Tahoma" pitchFamily="34" charset="0"/>
                <a:ea typeface="Tahoma" pitchFamily="34" charset="0"/>
                <a:cs typeface="Tahoma" pitchFamily="34" charset="0"/>
              </a:rPr>
              <a:t>trí</a:t>
            </a:r>
            <a:r>
              <a:rPr lang="en-GB" sz="2000" dirty="0">
                <a:solidFill>
                  <a:prstClr val="black"/>
                </a:solidFill>
                <a:latin typeface="Tahoma" pitchFamily="34" charset="0"/>
                <a:ea typeface="Tahoma" pitchFamily="34" charset="0"/>
                <a:cs typeface="Tahoma" pitchFamily="34" charset="0"/>
              </a:rPr>
              <a:t> </a:t>
            </a:r>
            <a:r>
              <a:rPr lang="en-GB" sz="2000" dirty="0" err="1">
                <a:solidFill>
                  <a:prstClr val="black"/>
                </a:solidFill>
                <a:latin typeface="Tahoma" pitchFamily="34" charset="0"/>
                <a:ea typeface="Tahoma" pitchFamily="34" charset="0"/>
                <a:cs typeface="Tahoma" pitchFamily="34" charset="0"/>
              </a:rPr>
              <a:t>bhréagnú</a:t>
            </a:r>
            <a:r>
              <a:rPr lang="en-GB" sz="2000" dirty="0">
                <a:solidFill>
                  <a:prstClr val="black"/>
                </a:solidFill>
                <a:latin typeface="Tahoma" pitchFamily="34" charset="0"/>
                <a:ea typeface="Tahoma" pitchFamily="34" charset="0"/>
                <a:cs typeface="Tahoma" pitchFamily="34" charset="0"/>
              </a:rPr>
              <a:t>: </a:t>
            </a:r>
            <a:r>
              <a:rPr lang="en-GB" sz="2000" dirty="0" err="1">
                <a:solidFill>
                  <a:prstClr val="black"/>
                </a:solidFill>
                <a:latin typeface="Tahoma" pitchFamily="34" charset="0"/>
                <a:ea typeface="Tahoma" pitchFamily="34" charset="0"/>
                <a:cs typeface="Tahoma" pitchFamily="34" charset="0"/>
              </a:rPr>
              <a:t>Tá</a:t>
            </a:r>
            <a:r>
              <a:rPr lang="en-GB" sz="2000" dirty="0">
                <a:solidFill>
                  <a:prstClr val="black"/>
                </a:solidFill>
                <a:latin typeface="Tahoma" pitchFamily="34" charset="0"/>
                <a:ea typeface="Tahoma" pitchFamily="34" charset="0"/>
                <a:cs typeface="Tahoma" pitchFamily="34" charset="0"/>
              </a:rPr>
              <a:t> </a:t>
            </a:r>
            <a:r>
              <a:rPr lang="en-GB" sz="2000" dirty="0" err="1">
                <a:solidFill>
                  <a:prstClr val="black"/>
                </a:solidFill>
                <a:latin typeface="Tahoma" pitchFamily="34" charset="0"/>
                <a:ea typeface="Tahoma" pitchFamily="34" charset="0"/>
                <a:cs typeface="Tahoma" pitchFamily="34" charset="0"/>
              </a:rPr>
              <a:t>fréamh</a:t>
            </a:r>
            <a:r>
              <a:rPr lang="en-GB" sz="2000" dirty="0">
                <a:solidFill>
                  <a:prstClr val="black"/>
                </a:solidFill>
                <a:latin typeface="Tahoma" pitchFamily="34" charset="0"/>
                <a:ea typeface="Tahoma" pitchFamily="34" charset="0"/>
                <a:cs typeface="Tahoma" pitchFamily="34" charset="0"/>
              </a:rPr>
              <a:t> </a:t>
            </a:r>
            <a:r>
              <a:rPr lang="en-GB" sz="2000" dirty="0" err="1">
                <a:solidFill>
                  <a:prstClr val="black"/>
                </a:solidFill>
                <a:latin typeface="Tahoma" pitchFamily="34" charset="0"/>
                <a:ea typeface="Tahoma" pitchFamily="34" charset="0"/>
                <a:cs typeface="Tahoma" pitchFamily="34" charset="0"/>
              </a:rPr>
              <a:t>chearnach</a:t>
            </a:r>
            <a:r>
              <a:rPr lang="en-GB" sz="2000" dirty="0">
                <a:solidFill>
                  <a:prstClr val="black"/>
                </a:solidFill>
                <a:latin typeface="Tahoma" pitchFamily="34" charset="0"/>
                <a:ea typeface="Tahoma" pitchFamily="34" charset="0"/>
                <a:cs typeface="Tahoma" pitchFamily="34" charset="0"/>
              </a:rPr>
              <a:t> 2 </a:t>
            </a:r>
            <a:r>
              <a:rPr lang="en-GB" sz="2000" dirty="0" err="1">
                <a:solidFill>
                  <a:prstClr val="black"/>
                </a:solidFill>
                <a:latin typeface="Tahoma" pitchFamily="34" charset="0"/>
                <a:ea typeface="Tahoma" pitchFamily="34" charset="0"/>
                <a:cs typeface="Tahoma" pitchFamily="34" charset="0"/>
              </a:rPr>
              <a:t>Éagóimheasta</a:t>
            </a:r>
            <a:endParaRPr lang="en-GB" dirty="0">
              <a:solidFill>
                <a:prstClr val="black"/>
              </a:solidFill>
              <a:latin typeface="Tahoma" pitchFamily="34" charset="0"/>
              <a:ea typeface="Tahoma" pitchFamily="34" charset="0"/>
              <a:cs typeface="Tahoma" pitchFamily="34" charset="0"/>
            </a:endParaRPr>
          </a:p>
        </p:txBody>
      </p:sp>
      <p:grpSp>
        <p:nvGrpSpPr>
          <p:cNvPr id="6" name="Group 3"/>
          <p:cNvGrpSpPr>
            <a:grpSpLocks/>
          </p:cNvGrpSpPr>
          <p:nvPr/>
        </p:nvGrpSpPr>
        <p:grpSpPr bwMode="auto">
          <a:xfrm>
            <a:off x="9080500" y="260648"/>
            <a:ext cx="1587500" cy="1608138"/>
            <a:chOff x="4572" y="156"/>
            <a:chExt cx="1000" cy="1013"/>
          </a:xfrm>
        </p:grpSpPr>
        <p:sp>
          <p:nvSpPr>
            <p:cNvPr id="7" name="Rectangle 4"/>
            <p:cNvSpPr>
              <a:spLocks noChangeArrowheads="1"/>
            </p:cNvSpPr>
            <p:nvPr/>
          </p:nvSpPr>
          <p:spPr bwMode="auto">
            <a:xfrm>
              <a:off x="4572" y="156"/>
              <a:ext cx="804" cy="804"/>
            </a:xfrm>
            <a:prstGeom prst="rect">
              <a:avLst/>
            </a:prstGeom>
            <a:noFill/>
            <a:ln w="9525">
              <a:solidFill>
                <a:schemeClr val="tx1"/>
              </a:solidFill>
              <a:miter lim="800000"/>
              <a:headEnd/>
              <a:tailEnd/>
            </a:ln>
            <a:effectLst/>
          </p:spPr>
          <p:txBody>
            <a:bodyPr wrap="none" anchor="ctr"/>
            <a:lstStyle/>
            <a:p>
              <a:endParaRPr lang="en-IE">
                <a:solidFill>
                  <a:prstClr val="black"/>
                </a:solidFill>
                <a:latin typeface="Tahoma" pitchFamily="34" charset="0"/>
                <a:ea typeface="Tahoma" pitchFamily="34" charset="0"/>
                <a:cs typeface="Tahoma" pitchFamily="34" charset="0"/>
              </a:endParaRPr>
            </a:p>
          </p:txBody>
        </p:sp>
        <p:sp>
          <p:nvSpPr>
            <p:cNvPr id="8" name="Line 5"/>
            <p:cNvSpPr>
              <a:spLocks noChangeShapeType="1"/>
            </p:cNvSpPr>
            <p:nvPr/>
          </p:nvSpPr>
          <p:spPr bwMode="auto">
            <a:xfrm flipV="1">
              <a:off x="4572" y="156"/>
              <a:ext cx="804" cy="801"/>
            </a:xfrm>
            <a:prstGeom prst="line">
              <a:avLst/>
            </a:prstGeom>
            <a:noFill/>
            <a:ln w="9525">
              <a:solidFill>
                <a:schemeClr val="tx1"/>
              </a:solidFill>
              <a:round/>
              <a:headEnd/>
              <a:tailEnd/>
            </a:ln>
            <a:effectLst/>
          </p:spPr>
          <p:txBody>
            <a:bodyPr/>
            <a:lstStyle/>
            <a:p>
              <a:endParaRPr lang="en-IE">
                <a:solidFill>
                  <a:prstClr val="black"/>
                </a:solidFill>
                <a:latin typeface="Tahoma" pitchFamily="34" charset="0"/>
                <a:ea typeface="Tahoma" pitchFamily="34" charset="0"/>
                <a:cs typeface="Tahoma" pitchFamily="34" charset="0"/>
              </a:endParaRPr>
            </a:p>
          </p:txBody>
        </p:sp>
        <p:sp>
          <p:nvSpPr>
            <p:cNvPr id="9" name="Text Box 6"/>
            <p:cNvSpPr txBox="1">
              <a:spLocks noChangeArrowheads="1"/>
            </p:cNvSpPr>
            <p:nvPr/>
          </p:nvSpPr>
          <p:spPr bwMode="auto">
            <a:xfrm>
              <a:off x="4728" y="384"/>
              <a:ext cx="288" cy="231"/>
            </a:xfrm>
            <a:prstGeom prst="rect">
              <a:avLst/>
            </a:prstGeom>
            <a:noFill/>
            <a:ln w="9525">
              <a:noFill/>
              <a:miter lim="800000"/>
              <a:headEnd/>
              <a:tailEnd/>
            </a:ln>
            <a:effectLst/>
          </p:spPr>
          <p:txBody>
            <a:bodyPr>
              <a:spAutoFit/>
            </a:bodyPr>
            <a:lstStyle/>
            <a:p>
              <a:pPr>
                <a:spcBef>
                  <a:spcPct val="50000"/>
                </a:spcBef>
              </a:pPr>
              <a:r>
                <a:rPr lang="en-GB" dirty="0">
                  <a:solidFill>
                    <a:prstClr val="black"/>
                  </a:solidFill>
                  <a:latin typeface="Tahoma" pitchFamily="34" charset="0"/>
                  <a:ea typeface="Tahoma" pitchFamily="34" charset="0"/>
                  <a:cs typeface="Tahoma" pitchFamily="34" charset="0"/>
                  <a:sym typeface="Symbol" pitchFamily="18" charset="2"/>
                </a:rPr>
                <a:t>2</a:t>
              </a:r>
            </a:p>
          </p:txBody>
        </p:sp>
        <p:sp>
          <p:nvSpPr>
            <p:cNvPr id="10" name="Text Box 7"/>
            <p:cNvSpPr txBox="1">
              <a:spLocks noChangeArrowheads="1"/>
            </p:cNvSpPr>
            <p:nvPr/>
          </p:nvSpPr>
          <p:spPr bwMode="auto">
            <a:xfrm>
              <a:off x="5326" y="475"/>
              <a:ext cx="246" cy="231"/>
            </a:xfrm>
            <a:prstGeom prst="rect">
              <a:avLst/>
            </a:prstGeom>
            <a:noFill/>
            <a:ln w="9525">
              <a:noFill/>
              <a:miter lim="800000"/>
              <a:headEnd/>
              <a:tailEnd/>
            </a:ln>
            <a:effectLst/>
          </p:spPr>
          <p:txBody>
            <a:bodyPr>
              <a:spAutoFit/>
            </a:bodyPr>
            <a:lstStyle/>
            <a:p>
              <a:pPr algn="ctr">
                <a:spcBef>
                  <a:spcPct val="50000"/>
                </a:spcBef>
              </a:pPr>
              <a:r>
                <a:rPr lang="en-GB">
                  <a:solidFill>
                    <a:prstClr val="black"/>
                  </a:solidFill>
                  <a:latin typeface="Tahoma" pitchFamily="34" charset="0"/>
                  <a:ea typeface="Tahoma" pitchFamily="34" charset="0"/>
                  <a:cs typeface="Tahoma" pitchFamily="34" charset="0"/>
                  <a:sym typeface="Symbol" pitchFamily="18" charset="2"/>
                </a:rPr>
                <a:t>1</a:t>
              </a:r>
            </a:p>
          </p:txBody>
        </p:sp>
        <p:sp>
          <p:nvSpPr>
            <p:cNvPr id="11" name="Text Box 8"/>
            <p:cNvSpPr txBox="1">
              <a:spLocks noChangeArrowheads="1"/>
            </p:cNvSpPr>
            <p:nvPr/>
          </p:nvSpPr>
          <p:spPr bwMode="auto">
            <a:xfrm>
              <a:off x="4811" y="938"/>
              <a:ext cx="246" cy="231"/>
            </a:xfrm>
            <a:prstGeom prst="rect">
              <a:avLst/>
            </a:prstGeom>
            <a:noFill/>
            <a:ln w="9525">
              <a:noFill/>
              <a:miter lim="800000"/>
              <a:headEnd/>
              <a:tailEnd/>
            </a:ln>
            <a:effectLst/>
          </p:spPr>
          <p:txBody>
            <a:bodyPr>
              <a:spAutoFit/>
            </a:bodyPr>
            <a:lstStyle/>
            <a:p>
              <a:pPr algn="ctr">
                <a:spcBef>
                  <a:spcPct val="50000"/>
                </a:spcBef>
              </a:pPr>
              <a:r>
                <a:rPr lang="en-GB">
                  <a:solidFill>
                    <a:prstClr val="black"/>
                  </a:solidFill>
                  <a:latin typeface="Tahoma" pitchFamily="34" charset="0"/>
                  <a:ea typeface="Tahoma" pitchFamily="34" charset="0"/>
                  <a:cs typeface="Tahoma" pitchFamily="34" charset="0"/>
                  <a:sym typeface="Symbol" pitchFamily="18" charset="2"/>
                </a:rPr>
                <a:t>1</a:t>
              </a:r>
            </a:p>
          </p:txBody>
        </p:sp>
      </p:grpSp>
      <p:sp>
        <p:nvSpPr>
          <p:cNvPr id="12" name="Text Box 10"/>
          <p:cNvSpPr txBox="1">
            <a:spLocks noChangeArrowheads="1"/>
          </p:cNvSpPr>
          <p:nvPr/>
        </p:nvSpPr>
        <p:spPr bwMode="auto">
          <a:xfrm>
            <a:off x="2598057" y="908720"/>
            <a:ext cx="5689600" cy="369332"/>
          </a:xfrm>
          <a:prstGeom prst="rect">
            <a:avLst/>
          </a:prstGeom>
          <a:noFill/>
          <a:ln w="9525">
            <a:noFill/>
            <a:miter lim="800000"/>
            <a:headEnd/>
            <a:tailEnd/>
          </a:ln>
          <a:effectLst/>
        </p:spPr>
        <p:txBody>
          <a:bodyPr wrap="square">
            <a:spAutoFit/>
          </a:bodyPr>
          <a:lstStyle/>
          <a:p>
            <a:pPr>
              <a:spcBef>
                <a:spcPct val="50000"/>
              </a:spcBef>
            </a:pPr>
            <a:r>
              <a:rPr lang="ga-IE" b="1" u="sng" dirty="0">
                <a:solidFill>
                  <a:srgbClr val="FF0000"/>
                </a:solidFill>
                <a:latin typeface="Tahoma" pitchFamily="34" charset="0"/>
                <a:ea typeface="Tahoma" pitchFamily="34" charset="0"/>
                <a:cs typeface="Tahoma" pitchFamily="34" charset="0"/>
              </a:rPr>
              <a:t>D'fhonn a chruthúgo bhfuil </a:t>
            </a:r>
            <a:r>
              <a:rPr lang="en-GB" b="1" u="sng" dirty="0">
                <a:solidFill>
                  <a:srgbClr val="FF0000"/>
                </a:solidFill>
                <a:latin typeface="Tahoma" pitchFamily="34" charset="0"/>
                <a:ea typeface="Tahoma" pitchFamily="34" charset="0"/>
                <a:cs typeface="Tahoma" pitchFamily="34" charset="0"/>
                <a:sym typeface="Symbol" pitchFamily="18" charset="2"/>
              </a:rPr>
              <a:t>2 </a:t>
            </a:r>
            <a:r>
              <a:rPr lang="ga-IE" b="1" u="sng" dirty="0">
                <a:solidFill>
                  <a:srgbClr val="FF0000"/>
                </a:solidFill>
                <a:latin typeface="Tahoma" pitchFamily="34" charset="0"/>
                <a:ea typeface="Tahoma" pitchFamily="34" charset="0"/>
                <a:cs typeface="Tahoma" pitchFamily="34" charset="0"/>
                <a:sym typeface="Symbol" pitchFamily="18" charset="2"/>
              </a:rPr>
              <a:t>éagóimheasta</a:t>
            </a:r>
            <a:endParaRPr lang="en-GB" b="1" u="sng" dirty="0">
              <a:solidFill>
                <a:srgbClr val="FF0000"/>
              </a:solidFill>
              <a:latin typeface="Tahoma" pitchFamily="34" charset="0"/>
              <a:ea typeface="Tahoma" pitchFamily="34" charset="0"/>
              <a:cs typeface="Tahoma" pitchFamily="34" charset="0"/>
              <a:sym typeface="Symbol" pitchFamily="18" charset="2"/>
            </a:endParaRPr>
          </a:p>
        </p:txBody>
      </p:sp>
      <p:sp>
        <p:nvSpPr>
          <p:cNvPr id="13" name="Text Box 11"/>
          <p:cNvSpPr txBox="1">
            <a:spLocks noChangeArrowheads="1"/>
          </p:cNvSpPr>
          <p:nvPr/>
        </p:nvSpPr>
        <p:spPr bwMode="auto">
          <a:xfrm>
            <a:off x="1703512" y="1412776"/>
            <a:ext cx="6555117" cy="369332"/>
          </a:xfrm>
          <a:prstGeom prst="rect">
            <a:avLst/>
          </a:prstGeom>
          <a:noFill/>
          <a:ln w="9525">
            <a:noFill/>
            <a:miter lim="800000"/>
            <a:headEnd/>
            <a:tailEnd/>
          </a:ln>
          <a:effectLst/>
        </p:spPr>
        <p:txBody>
          <a:bodyPr wrap="square">
            <a:spAutoFit/>
          </a:bodyPr>
          <a:lstStyle/>
          <a:p>
            <a:pPr>
              <a:spcBef>
                <a:spcPct val="50000"/>
              </a:spcBef>
            </a:pPr>
            <a:r>
              <a:rPr lang="en-GB" dirty="0" err="1">
                <a:solidFill>
                  <a:srgbClr val="0000FF"/>
                </a:solidFill>
                <a:latin typeface="Tahoma" pitchFamily="34" charset="0"/>
                <a:ea typeface="Tahoma" pitchFamily="34" charset="0"/>
                <a:cs typeface="Tahoma" pitchFamily="34" charset="0"/>
              </a:rPr>
              <a:t>Glac</a:t>
            </a:r>
            <a:r>
              <a:rPr lang="en-GB" dirty="0">
                <a:solidFill>
                  <a:srgbClr val="0000FF"/>
                </a:solidFill>
                <a:latin typeface="Tahoma" pitchFamily="34" charset="0"/>
                <a:ea typeface="Tahoma" pitchFamily="34" charset="0"/>
                <a:cs typeface="Tahoma" pitchFamily="34" charset="0"/>
              </a:rPr>
              <a:t> leis go </a:t>
            </a:r>
            <a:r>
              <a:rPr lang="en-GB" dirty="0" err="1">
                <a:solidFill>
                  <a:srgbClr val="0000FF"/>
                </a:solidFill>
                <a:latin typeface="Tahoma" pitchFamily="34" charset="0"/>
                <a:ea typeface="Tahoma" pitchFamily="34" charset="0"/>
                <a:cs typeface="Tahoma" pitchFamily="34" charset="0"/>
              </a:rPr>
              <a:t>bhfuil</a:t>
            </a:r>
            <a:r>
              <a:rPr lang="en-GB" dirty="0">
                <a:solidFill>
                  <a:srgbClr val="0000FF"/>
                </a:solidFill>
                <a:latin typeface="Tahoma" pitchFamily="34" charset="0"/>
                <a:ea typeface="Tahoma" pitchFamily="34" charset="0"/>
                <a:cs typeface="Tahoma" pitchFamily="34" charset="0"/>
              </a:rPr>
              <a:t> a </a:t>
            </a:r>
            <a:r>
              <a:rPr lang="en-GB" dirty="0" err="1">
                <a:solidFill>
                  <a:srgbClr val="0000FF"/>
                </a:solidFill>
                <a:latin typeface="Tahoma" pitchFamily="34" charset="0"/>
                <a:ea typeface="Tahoma" pitchFamily="34" charset="0"/>
                <a:cs typeface="Tahoma" pitchFamily="34" charset="0"/>
              </a:rPr>
              <a:t>mhalairt</a:t>
            </a:r>
            <a:r>
              <a:rPr lang="en-GB" dirty="0">
                <a:solidFill>
                  <a:srgbClr val="0000FF"/>
                </a:solidFill>
                <a:latin typeface="Tahoma" pitchFamily="34" charset="0"/>
                <a:ea typeface="Tahoma" pitchFamily="34" charset="0"/>
                <a:cs typeface="Tahoma" pitchFamily="34" charset="0"/>
              </a:rPr>
              <a:t> </a:t>
            </a:r>
            <a:r>
              <a:rPr lang="en-GB" dirty="0" err="1">
                <a:solidFill>
                  <a:srgbClr val="0000FF"/>
                </a:solidFill>
                <a:latin typeface="Tahoma" pitchFamily="34" charset="0"/>
                <a:ea typeface="Tahoma" pitchFamily="34" charset="0"/>
                <a:cs typeface="Tahoma" pitchFamily="34" charset="0"/>
              </a:rPr>
              <a:t>fíor</a:t>
            </a:r>
            <a:r>
              <a:rPr lang="en-GB" dirty="0">
                <a:solidFill>
                  <a:prstClr val="black"/>
                </a:solidFill>
                <a:latin typeface="Tahoma" pitchFamily="34" charset="0"/>
                <a:ea typeface="Tahoma" pitchFamily="34" charset="0"/>
                <a:cs typeface="Tahoma" pitchFamily="34" charset="0"/>
              </a:rPr>
              <a:t>: </a:t>
            </a:r>
            <a:r>
              <a:rPr lang="ga-IE" dirty="0">
                <a:solidFill>
                  <a:prstClr val="black"/>
                </a:solidFill>
                <a:latin typeface="Tahoma" pitchFamily="34" charset="0"/>
                <a:ea typeface="Tahoma" pitchFamily="34" charset="0"/>
                <a:cs typeface="Tahoma" pitchFamily="34" charset="0"/>
              </a:rPr>
              <a:t>tá </a:t>
            </a:r>
            <a:r>
              <a:rPr lang="en-GB" dirty="0">
                <a:solidFill>
                  <a:prstClr val="black"/>
                </a:solidFill>
                <a:latin typeface="Tahoma" pitchFamily="34" charset="0"/>
                <a:ea typeface="Tahoma" pitchFamily="34" charset="0"/>
                <a:cs typeface="Tahoma" pitchFamily="34" charset="0"/>
                <a:sym typeface="Symbol" pitchFamily="18" charset="2"/>
              </a:rPr>
              <a:t></a:t>
            </a:r>
            <a:r>
              <a:rPr lang="en-GB" dirty="0">
                <a:solidFill>
                  <a:prstClr val="black"/>
                </a:solidFill>
                <a:latin typeface="Tahoma" pitchFamily="34" charset="0"/>
                <a:ea typeface="Tahoma" pitchFamily="34" charset="0"/>
                <a:cs typeface="Tahoma" pitchFamily="34" charset="0"/>
                <a:sym typeface="Symbol" pitchFamily="18" charset="2"/>
              </a:rPr>
              <a:t>2 </a:t>
            </a:r>
            <a:r>
              <a:rPr lang="ga-IE" dirty="0">
                <a:solidFill>
                  <a:prstClr val="black"/>
                </a:solidFill>
                <a:latin typeface="Tahoma" pitchFamily="34" charset="0"/>
                <a:ea typeface="Tahoma" pitchFamily="34" charset="0"/>
                <a:cs typeface="Tahoma" pitchFamily="34" charset="0"/>
                <a:sym typeface="Symbol" pitchFamily="18" charset="2"/>
              </a:rPr>
              <a:t>cóimheasta</a:t>
            </a:r>
            <a:endParaRPr lang="en-GB" dirty="0">
              <a:solidFill>
                <a:prstClr val="black"/>
              </a:solidFill>
              <a:latin typeface="Tahoma" pitchFamily="34" charset="0"/>
              <a:ea typeface="Tahoma" pitchFamily="34" charset="0"/>
              <a:cs typeface="Tahoma" pitchFamily="34" charset="0"/>
            </a:endParaRPr>
          </a:p>
        </p:txBody>
      </p:sp>
      <p:sp>
        <p:nvSpPr>
          <p:cNvPr id="14" name="Text Box 12"/>
          <p:cNvSpPr txBox="1">
            <a:spLocks noChangeArrowheads="1"/>
          </p:cNvSpPr>
          <p:nvPr/>
        </p:nvSpPr>
        <p:spPr bwMode="auto">
          <a:xfrm>
            <a:off x="1775521" y="1844824"/>
            <a:ext cx="8577263" cy="369332"/>
          </a:xfrm>
          <a:prstGeom prst="rect">
            <a:avLst/>
          </a:prstGeom>
          <a:noFill/>
          <a:ln w="9525">
            <a:noFill/>
            <a:miter lim="800000"/>
            <a:headEnd/>
            <a:tailEnd/>
          </a:ln>
          <a:effectLst/>
        </p:spPr>
        <p:txBody>
          <a:bodyPr>
            <a:spAutoFit/>
          </a:bodyPr>
          <a:lstStyle/>
          <a:p>
            <a:pPr>
              <a:spcBef>
                <a:spcPct val="50000"/>
              </a:spcBef>
            </a:pPr>
            <a:r>
              <a:rPr lang="en-GB" dirty="0">
                <a:solidFill>
                  <a:prstClr val="black"/>
                </a:solidFill>
                <a:latin typeface="Tahoma" pitchFamily="34" charset="0"/>
                <a:ea typeface="Tahoma" pitchFamily="34" charset="0"/>
                <a:cs typeface="Tahoma" pitchFamily="34" charset="0"/>
              </a:rPr>
              <a:t>i.e.  </a:t>
            </a:r>
            <a:r>
              <a:rPr lang="en-GB" dirty="0" err="1">
                <a:solidFill>
                  <a:prstClr val="black"/>
                </a:solidFill>
                <a:latin typeface="Tahoma" pitchFamily="34" charset="0"/>
                <a:ea typeface="Tahoma" pitchFamily="34" charset="0"/>
                <a:cs typeface="Tahoma" pitchFamily="34" charset="0"/>
              </a:rPr>
              <a:t>tá</a:t>
            </a:r>
            <a:r>
              <a:rPr lang="en-GB" dirty="0">
                <a:solidFill>
                  <a:prstClr val="black"/>
                </a:solidFill>
                <a:latin typeface="Tahoma" pitchFamily="34" charset="0"/>
                <a:ea typeface="Tahoma" pitchFamily="34" charset="0"/>
                <a:cs typeface="Tahoma" pitchFamily="34" charset="0"/>
              </a:rPr>
              <a:t> </a:t>
            </a:r>
            <a:r>
              <a:rPr lang="en-GB" dirty="0" err="1">
                <a:solidFill>
                  <a:prstClr val="black"/>
                </a:solidFill>
                <a:latin typeface="Tahoma" pitchFamily="34" charset="0"/>
                <a:ea typeface="Tahoma" pitchFamily="34" charset="0"/>
                <a:cs typeface="Tahoma" pitchFamily="34" charset="0"/>
              </a:rPr>
              <a:t>slánuimhreacha</a:t>
            </a:r>
            <a:r>
              <a:rPr lang="en-GB" dirty="0">
                <a:solidFill>
                  <a:prstClr val="black"/>
                </a:solidFill>
                <a:latin typeface="Tahoma" pitchFamily="34" charset="0"/>
                <a:ea typeface="Tahoma" pitchFamily="34" charset="0"/>
                <a:cs typeface="Tahoma" pitchFamily="34" charset="0"/>
              </a:rPr>
              <a:t> p </a:t>
            </a:r>
            <a:r>
              <a:rPr lang="en-GB" dirty="0" err="1">
                <a:solidFill>
                  <a:prstClr val="black"/>
                </a:solidFill>
                <a:latin typeface="Tahoma" pitchFamily="34" charset="0"/>
                <a:ea typeface="Tahoma" pitchFamily="34" charset="0"/>
                <a:cs typeface="Tahoma" pitchFamily="34" charset="0"/>
              </a:rPr>
              <a:t>agus</a:t>
            </a:r>
            <a:r>
              <a:rPr lang="en-GB" dirty="0">
                <a:solidFill>
                  <a:prstClr val="black"/>
                </a:solidFill>
                <a:latin typeface="Tahoma" pitchFamily="34" charset="0"/>
                <a:ea typeface="Tahoma" pitchFamily="34" charset="0"/>
                <a:cs typeface="Tahoma" pitchFamily="34" charset="0"/>
              </a:rPr>
              <a:t> q </a:t>
            </a:r>
            <a:r>
              <a:rPr lang="en-GB" dirty="0" err="1">
                <a:solidFill>
                  <a:prstClr val="black"/>
                </a:solidFill>
                <a:latin typeface="Tahoma" pitchFamily="34" charset="0"/>
                <a:ea typeface="Tahoma" pitchFamily="34" charset="0"/>
                <a:cs typeface="Tahoma" pitchFamily="34" charset="0"/>
              </a:rPr>
              <a:t>ann</a:t>
            </a:r>
            <a:r>
              <a:rPr lang="en-GB" dirty="0">
                <a:solidFill>
                  <a:prstClr val="black"/>
                </a:solidFill>
                <a:latin typeface="Tahoma" pitchFamily="34" charset="0"/>
                <a:ea typeface="Tahoma" pitchFamily="34" charset="0"/>
                <a:cs typeface="Tahoma" pitchFamily="34" charset="0"/>
              </a:rPr>
              <a:t> </a:t>
            </a:r>
            <a:r>
              <a:rPr lang="en-GB" dirty="0" err="1">
                <a:solidFill>
                  <a:srgbClr val="FF0000"/>
                </a:solidFill>
                <a:latin typeface="Tahoma" pitchFamily="34" charset="0"/>
                <a:ea typeface="Tahoma" pitchFamily="34" charset="0"/>
                <a:cs typeface="Tahoma" pitchFamily="34" charset="0"/>
              </a:rPr>
              <a:t>nach</a:t>
            </a:r>
            <a:r>
              <a:rPr lang="en-GB" dirty="0">
                <a:solidFill>
                  <a:srgbClr val="FF0000"/>
                </a:solidFill>
                <a:latin typeface="Tahoma" pitchFamily="34" charset="0"/>
                <a:ea typeface="Tahoma" pitchFamily="34" charset="0"/>
                <a:cs typeface="Tahoma" pitchFamily="34" charset="0"/>
              </a:rPr>
              <a:t> </a:t>
            </a:r>
            <a:r>
              <a:rPr lang="en-GB" dirty="0" err="1">
                <a:solidFill>
                  <a:srgbClr val="FF0000"/>
                </a:solidFill>
                <a:latin typeface="Tahoma" pitchFamily="34" charset="0"/>
                <a:ea typeface="Tahoma" pitchFamily="34" charset="0"/>
                <a:cs typeface="Tahoma" pitchFamily="34" charset="0"/>
              </a:rPr>
              <a:t>bhfuil</a:t>
            </a:r>
            <a:r>
              <a:rPr lang="en-GB" dirty="0">
                <a:solidFill>
                  <a:srgbClr val="FF0000"/>
                </a:solidFill>
                <a:latin typeface="Tahoma" pitchFamily="34" charset="0"/>
                <a:ea typeface="Tahoma" pitchFamily="34" charset="0"/>
                <a:cs typeface="Tahoma" pitchFamily="34" charset="0"/>
              </a:rPr>
              <a:t> </a:t>
            </a:r>
            <a:r>
              <a:rPr lang="en-GB" dirty="0" err="1">
                <a:solidFill>
                  <a:srgbClr val="FF0000"/>
                </a:solidFill>
                <a:latin typeface="Tahoma" pitchFamily="34" charset="0"/>
                <a:ea typeface="Tahoma" pitchFamily="34" charset="0"/>
                <a:cs typeface="Tahoma" pitchFamily="34" charset="0"/>
              </a:rPr>
              <a:t>comhfhachtóirí</a:t>
            </a:r>
            <a:r>
              <a:rPr lang="en-GB" dirty="0">
                <a:solidFill>
                  <a:srgbClr val="FF0000"/>
                </a:solidFill>
                <a:latin typeface="Tahoma" pitchFamily="34" charset="0"/>
                <a:ea typeface="Tahoma" pitchFamily="34" charset="0"/>
                <a:cs typeface="Tahoma" pitchFamily="34" charset="0"/>
              </a:rPr>
              <a:t> </a:t>
            </a:r>
            <a:r>
              <a:rPr lang="en-GB" dirty="0" err="1">
                <a:solidFill>
                  <a:prstClr val="black"/>
                </a:solidFill>
                <a:latin typeface="Tahoma" pitchFamily="34" charset="0"/>
                <a:ea typeface="Tahoma" pitchFamily="34" charset="0"/>
                <a:cs typeface="Tahoma" pitchFamily="34" charset="0"/>
              </a:rPr>
              <a:t>acu</a:t>
            </a:r>
            <a:r>
              <a:rPr lang="en-GB" dirty="0">
                <a:solidFill>
                  <a:prstClr val="black"/>
                </a:solidFill>
                <a:latin typeface="Tahoma" pitchFamily="34" charset="0"/>
                <a:ea typeface="Tahoma" pitchFamily="34" charset="0"/>
                <a:cs typeface="Tahoma" pitchFamily="34" charset="0"/>
              </a:rPr>
              <a:t> </a:t>
            </a:r>
            <a:r>
              <a:rPr lang="en-GB" dirty="0" err="1">
                <a:solidFill>
                  <a:prstClr val="black"/>
                </a:solidFill>
                <a:latin typeface="Tahoma" pitchFamily="34" charset="0"/>
                <a:ea typeface="Tahoma" pitchFamily="34" charset="0"/>
                <a:cs typeface="Tahoma" pitchFamily="34" charset="0"/>
              </a:rPr>
              <a:t>sa</a:t>
            </a:r>
            <a:r>
              <a:rPr lang="en-GB" dirty="0">
                <a:solidFill>
                  <a:prstClr val="black"/>
                </a:solidFill>
                <a:latin typeface="Tahoma" pitchFamily="34" charset="0"/>
                <a:ea typeface="Tahoma" pitchFamily="34" charset="0"/>
                <a:cs typeface="Tahoma" pitchFamily="34" charset="0"/>
              </a:rPr>
              <a:t> </a:t>
            </a:r>
            <a:r>
              <a:rPr lang="en-GB" dirty="0" err="1">
                <a:solidFill>
                  <a:prstClr val="black"/>
                </a:solidFill>
                <a:latin typeface="Tahoma" pitchFamily="34" charset="0"/>
                <a:ea typeface="Tahoma" pitchFamily="34" charset="0"/>
                <a:cs typeface="Tahoma" pitchFamily="34" charset="0"/>
              </a:rPr>
              <a:t>mhéid</a:t>
            </a:r>
            <a:r>
              <a:rPr lang="en-GB" dirty="0">
                <a:solidFill>
                  <a:prstClr val="black"/>
                </a:solidFill>
                <a:latin typeface="Tahoma" pitchFamily="34" charset="0"/>
                <a:ea typeface="Tahoma" pitchFamily="34" charset="0"/>
                <a:cs typeface="Tahoma" pitchFamily="34" charset="0"/>
              </a:rPr>
              <a:t>:  </a:t>
            </a:r>
            <a:endParaRPr lang="en-GB" dirty="0">
              <a:solidFill>
                <a:prstClr val="black"/>
              </a:solidFill>
              <a:latin typeface="Tahoma" pitchFamily="34" charset="0"/>
              <a:ea typeface="Tahoma" pitchFamily="34" charset="0"/>
              <a:cs typeface="Tahoma" pitchFamily="34" charset="0"/>
            </a:endParaRPr>
          </a:p>
        </p:txBody>
      </p:sp>
      <p:graphicFrame>
        <p:nvGraphicFramePr>
          <p:cNvPr id="15" name="Object 7"/>
          <p:cNvGraphicFramePr>
            <a:graphicFrameLocks noChangeAspect="1"/>
          </p:cNvGraphicFramePr>
          <p:nvPr/>
        </p:nvGraphicFramePr>
        <p:xfrm>
          <a:off x="5235036" y="2276872"/>
          <a:ext cx="1153262" cy="936104"/>
        </p:xfrm>
        <a:graphic>
          <a:graphicData uri="http://schemas.openxmlformats.org/presentationml/2006/ole">
            <mc:AlternateContent xmlns:mc="http://schemas.openxmlformats.org/markup-compatibility/2006">
              <mc:Choice xmlns:v="urn:schemas-microsoft-com:vml" Requires="v">
                <p:oleObj spid="_x0000_s3074" name="Equation" r:id="rId4" imgW="672808" imgH="545863" progId="Equation.3">
                  <p:embed/>
                </p:oleObj>
              </mc:Choice>
              <mc:Fallback>
                <p:oleObj name="Equation" r:id="rId4" imgW="672808" imgH="545863"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5036" y="2276872"/>
                        <a:ext cx="1153262" cy="9361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8"/>
          <p:cNvGraphicFramePr>
            <a:graphicFrameLocks noChangeAspect="1"/>
          </p:cNvGraphicFramePr>
          <p:nvPr/>
        </p:nvGraphicFramePr>
        <p:xfrm>
          <a:off x="4799856" y="3284985"/>
          <a:ext cx="1512168" cy="993522"/>
        </p:xfrm>
        <a:graphic>
          <a:graphicData uri="http://schemas.openxmlformats.org/presentationml/2006/ole">
            <mc:AlternateContent xmlns:mc="http://schemas.openxmlformats.org/markup-compatibility/2006">
              <mc:Choice xmlns:v="urn:schemas-microsoft-com:vml" Requires="v">
                <p:oleObj spid="_x0000_s3075" name="Equation" r:id="rId6" imgW="850900" imgH="558800" progId="">
                  <p:embed/>
                </p:oleObj>
              </mc:Choice>
              <mc:Fallback>
                <p:oleObj name="Equation" r:id="rId6" imgW="850900" imgH="5588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99856" y="3284985"/>
                        <a:ext cx="1512168" cy="9935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Rectangle 16"/>
          <p:cNvSpPr/>
          <p:nvPr/>
        </p:nvSpPr>
        <p:spPr>
          <a:xfrm>
            <a:off x="6600057" y="2492896"/>
            <a:ext cx="2970685" cy="369332"/>
          </a:xfrm>
          <a:prstGeom prst="rect">
            <a:avLst/>
          </a:prstGeom>
        </p:spPr>
        <p:txBody>
          <a:bodyPr wrap="none">
            <a:spAutoFit/>
          </a:bodyPr>
          <a:lstStyle/>
          <a:p>
            <a:r>
              <a:rPr lang="en-GB" i="1" dirty="0">
                <a:solidFill>
                  <a:srgbClr val="FF0000"/>
                </a:solidFill>
                <a:latin typeface="Tahoma" pitchFamily="34" charset="0"/>
                <a:ea typeface="Tahoma" pitchFamily="34" charset="0"/>
                <a:cs typeface="Tahoma" pitchFamily="34" charset="0"/>
              </a:rPr>
              <a:t>(</a:t>
            </a:r>
            <a:r>
              <a:rPr lang="en-GB" i="1" dirty="0" err="1">
                <a:solidFill>
                  <a:srgbClr val="FF0000"/>
                </a:solidFill>
                <a:latin typeface="Tahoma" pitchFamily="34" charset="0"/>
                <a:ea typeface="Tahoma" pitchFamily="34" charset="0"/>
                <a:cs typeface="Tahoma" pitchFamily="34" charset="0"/>
              </a:rPr>
              <a:t>Cearnaigh</a:t>
            </a:r>
            <a:r>
              <a:rPr lang="en-GB" i="1" dirty="0">
                <a:solidFill>
                  <a:srgbClr val="FF0000"/>
                </a:solidFill>
                <a:latin typeface="Tahoma" pitchFamily="34" charset="0"/>
                <a:ea typeface="Tahoma" pitchFamily="34" charset="0"/>
                <a:cs typeface="Tahoma" pitchFamily="34" charset="0"/>
              </a:rPr>
              <a:t> an </a:t>
            </a:r>
            <a:r>
              <a:rPr lang="en-GB" i="1" dirty="0" err="1">
                <a:solidFill>
                  <a:srgbClr val="FF0000"/>
                </a:solidFill>
                <a:latin typeface="Tahoma" pitchFamily="34" charset="0"/>
                <a:ea typeface="Tahoma" pitchFamily="34" charset="0"/>
                <a:cs typeface="Tahoma" pitchFamily="34" charset="0"/>
              </a:rPr>
              <a:t>dá</a:t>
            </a:r>
            <a:r>
              <a:rPr lang="en-GB" i="1" dirty="0">
                <a:solidFill>
                  <a:srgbClr val="FF0000"/>
                </a:solidFill>
                <a:latin typeface="Tahoma" pitchFamily="34" charset="0"/>
                <a:ea typeface="Tahoma" pitchFamily="34" charset="0"/>
                <a:cs typeface="Tahoma" pitchFamily="34" charset="0"/>
              </a:rPr>
              <a:t> </a:t>
            </a:r>
            <a:r>
              <a:rPr lang="en-GB" i="1" dirty="0" err="1">
                <a:solidFill>
                  <a:srgbClr val="FF0000"/>
                </a:solidFill>
                <a:latin typeface="Tahoma" pitchFamily="34" charset="0"/>
                <a:ea typeface="Tahoma" pitchFamily="34" charset="0"/>
                <a:cs typeface="Tahoma" pitchFamily="34" charset="0"/>
              </a:rPr>
              <a:t>thaobh</a:t>
            </a:r>
            <a:r>
              <a:rPr lang="en-GB" i="1" dirty="0">
                <a:solidFill>
                  <a:srgbClr val="FF0000"/>
                </a:solidFill>
                <a:latin typeface="Tahoma" pitchFamily="34" charset="0"/>
                <a:ea typeface="Tahoma" pitchFamily="34" charset="0"/>
                <a:cs typeface="Tahoma" pitchFamily="34" charset="0"/>
              </a:rPr>
              <a:t>))</a:t>
            </a:r>
            <a:r>
              <a:rPr lang="en-GB" i="1" dirty="0">
                <a:solidFill>
                  <a:srgbClr val="FF0000"/>
                </a:solidFill>
                <a:latin typeface="Tahoma" pitchFamily="34" charset="0"/>
                <a:ea typeface="Tahoma" pitchFamily="34" charset="0"/>
                <a:cs typeface="Tahoma" pitchFamily="34" charset="0"/>
                <a:sym typeface="Symbol" pitchFamily="18" charset="2"/>
              </a:rPr>
              <a:t> </a:t>
            </a:r>
            <a:endParaRPr lang="en-IE" dirty="0"/>
          </a:p>
        </p:txBody>
      </p:sp>
      <p:graphicFrame>
        <p:nvGraphicFramePr>
          <p:cNvPr id="18" name="Object 9"/>
          <p:cNvGraphicFramePr>
            <a:graphicFrameLocks noChangeAspect="1"/>
          </p:cNvGraphicFramePr>
          <p:nvPr/>
        </p:nvGraphicFramePr>
        <p:xfrm>
          <a:off x="4655840" y="4437112"/>
          <a:ext cx="2119312" cy="1746250"/>
        </p:xfrm>
        <a:graphic>
          <a:graphicData uri="http://schemas.openxmlformats.org/presentationml/2006/ole">
            <mc:AlternateContent xmlns:mc="http://schemas.openxmlformats.org/markup-compatibility/2006">
              <mc:Choice xmlns:v="urn:schemas-microsoft-com:vml" Requires="v">
                <p:oleObj spid="_x0000_s3076" name="Equation" r:id="rId8" imgW="863225" imgH="710891" progId="">
                  <p:embed/>
                </p:oleObj>
              </mc:Choice>
              <mc:Fallback>
                <p:oleObj name="Equation" r:id="rId8" imgW="863225" imgH="710891" progId="">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55840" y="4437112"/>
                        <a:ext cx="2119312" cy="174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Rectangle 18"/>
          <p:cNvSpPr/>
          <p:nvPr/>
        </p:nvSpPr>
        <p:spPr>
          <a:xfrm>
            <a:off x="6672065" y="3573016"/>
            <a:ext cx="3422347" cy="369332"/>
          </a:xfrm>
          <a:prstGeom prst="rect">
            <a:avLst/>
          </a:prstGeom>
        </p:spPr>
        <p:txBody>
          <a:bodyPr wrap="none">
            <a:spAutoFit/>
          </a:bodyPr>
          <a:lstStyle/>
          <a:p>
            <a:r>
              <a:rPr lang="en-GB" i="1" dirty="0">
                <a:solidFill>
                  <a:srgbClr val="FF0000"/>
                </a:solidFill>
                <a:latin typeface="Tahoma" pitchFamily="34" charset="0"/>
                <a:ea typeface="Tahoma" pitchFamily="34" charset="0"/>
                <a:cs typeface="Tahoma" pitchFamily="34" charset="0"/>
              </a:rPr>
              <a:t>(</a:t>
            </a:r>
            <a:r>
              <a:rPr lang="en-US" i="1" dirty="0" err="1">
                <a:solidFill>
                  <a:srgbClr val="FF0000"/>
                </a:solidFill>
                <a:latin typeface="Tahoma" pitchFamily="34" charset="0"/>
                <a:ea typeface="Tahoma" pitchFamily="34" charset="0"/>
                <a:cs typeface="Tahoma" pitchFamily="34" charset="0"/>
              </a:rPr>
              <a:t>olraigh</a:t>
            </a:r>
            <a:r>
              <a:rPr lang="en-US" i="1" dirty="0">
                <a:solidFill>
                  <a:srgbClr val="FF0000"/>
                </a:solidFill>
                <a:latin typeface="Tahoma" pitchFamily="34" charset="0"/>
                <a:ea typeface="Tahoma" pitchFamily="34" charset="0"/>
                <a:cs typeface="Tahoma" pitchFamily="34" charset="0"/>
              </a:rPr>
              <a:t> an </a:t>
            </a:r>
            <a:r>
              <a:rPr lang="en-US" i="1" dirty="0" err="1">
                <a:solidFill>
                  <a:srgbClr val="FF0000"/>
                </a:solidFill>
                <a:latin typeface="Tahoma" pitchFamily="34" charset="0"/>
                <a:ea typeface="Tahoma" pitchFamily="34" charset="0"/>
                <a:cs typeface="Tahoma" pitchFamily="34" charset="0"/>
              </a:rPr>
              <a:t>dá</a:t>
            </a:r>
            <a:r>
              <a:rPr lang="en-US" i="1" dirty="0">
                <a:solidFill>
                  <a:srgbClr val="FF0000"/>
                </a:solidFill>
                <a:latin typeface="Tahoma" pitchFamily="34" charset="0"/>
                <a:ea typeface="Tahoma" pitchFamily="34" charset="0"/>
                <a:cs typeface="Tahoma" pitchFamily="34" charset="0"/>
              </a:rPr>
              <a:t> </a:t>
            </a:r>
            <a:r>
              <a:rPr lang="en-US" i="1" dirty="0" err="1">
                <a:solidFill>
                  <a:srgbClr val="FF0000"/>
                </a:solidFill>
                <a:latin typeface="Tahoma" pitchFamily="34" charset="0"/>
                <a:ea typeface="Tahoma" pitchFamily="34" charset="0"/>
                <a:cs typeface="Tahoma" pitchFamily="34" charset="0"/>
              </a:rPr>
              <a:t>thaobh</a:t>
            </a:r>
            <a:r>
              <a:rPr lang="en-US" i="1" dirty="0">
                <a:solidFill>
                  <a:srgbClr val="FF0000"/>
                </a:solidFill>
                <a:latin typeface="Tahoma" pitchFamily="34" charset="0"/>
                <a:ea typeface="Tahoma" pitchFamily="34" charset="0"/>
                <a:cs typeface="Tahoma" pitchFamily="34" charset="0"/>
              </a:rPr>
              <a:t> </a:t>
            </a:r>
            <a:r>
              <a:rPr lang="en-US" i="1" dirty="0" err="1">
                <a:solidFill>
                  <a:srgbClr val="FF0000"/>
                </a:solidFill>
                <a:latin typeface="Tahoma" pitchFamily="34" charset="0"/>
                <a:ea typeface="Tahoma" pitchFamily="34" charset="0"/>
                <a:cs typeface="Tahoma" pitchFamily="34" charset="0"/>
              </a:rPr>
              <a:t>faoi</a:t>
            </a:r>
            <a:r>
              <a:rPr lang="en-US" i="1" dirty="0">
                <a:solidFill>
                  <a:srgbClr val="FF0000"/>
                </a:solidFill>
                <a:latin typeface="Tahoma" pitchFamily="34" charset="0"/>
                <a:ea typeface="Tahoma" pitchFamily="34" charset="0"/>
                <a:cs typeface="Tahoma" pitchFamily="34" charset="0"/>
              </a:rPr>
              <a:t> </a:t>
            </a:r>
            <a:r>
              <a:rPr lang="ga-IE" i="1" dirty="0">
                <a:solidFill>
                  <a:srgbClr val="FF0000"/>
                </a:solidFill>
                <a:latin typeface="Tahoma" pitchFamily="34" charset="0"/>
                <a:ea typeface="Tahoma" pitchFamily="34" charset="0"/>
                <a:cs typeface="Tahoma" pitchFamily="34" charset="0"/>
              </a:rPr>
              <a:t>     </a:t>
            </a:r>
            <a:r>
              <a:rPr lang="en-GB" i="1" dirty="0">
                <a:solidFill>
                  <a:srgbClr val="FF0000"/>
                </a:solidFill>
                <a:latin typeface="Tahoma" pitchFamily="34" charset="0"/>
                <a:ea typeface="Tahoma" pitchFamily="34" charset="0"/>
                <a:cs typeface="Tahoma" pitchFamily="34" charset="0"/>
              </a:rPr>
              <a:t>)</a:t>
            </a:r>
            <a:r>
              <a:rPr lang="en-GB" i="1" dirty="0">
                <a:solidFill>
                  <a:srgbClr val="FF0000"/>
                </a:solidFill>
                <a:latin typeface="Tahoma" pitchFamily="34" charset="0"/>
                <a:ea typeface="Tahoma" pitchFamily="34" charset="0"/>
                <a:cs typeface="Tahoma" pitchFamily="34" charset="0"/>
                <a:sym typeface="Symbol" pitchFamily="18" charset="2"/>
              </a:rPr>
              <a:t> </a:t>
            </a:r>
            <a:endParaRPr lang="en-IE" dirty="0"/>
          </a:p>
        </p:txBody>
      </p:sp>
      <p:sp>
        <p:nvSpPr>
          <p:cNvPr id="20" name="Rectangle 19"/>
          <p:cNvSpPr/>
          <p:nvPr/>
        </p:nvSpPr>
        <p:spPr>
          <a:xfrm>
            <a:off x="6816080" y="5157192"/>
            <a:ext cx="2311082" cy="369332"/>
          </a:xfrm>
          <a:prstGeom prst="rect">
            <a:avLst/>
          </a:prstGeom>
        </p:spPr>
        <p:txBody>
          <a:bodyPr wrap="none">
            <a:spAutoFit/>
          </a:bodyPr>
          <a:lstStyle/>
          <a:p>
            <a:r>
              <a:rPr lang="en-GB" i="1" dirty="0">
                <a:solidFill>
                  <a:srgbClr val="FF0000"/>
                </a:solidFill>
                <a:latin typeface="Tahoma" pitchFamily="34" charset="0"/>
                <a:ea typeface="Tahoma" pitchFamily="34" charset="0"/>
                <a:cs typeface="Tahoma" pitchFamily="34" charset="0"/>
              </a:rPr>
              <a:t>(......</a:t>
            </a:r>
            <a:r>
              <a:rPr lang="ga-IE" i="1" dirty="0">
                <a:solidFill>
                  <a:srgbClr val="FF0000"/>
                </a:solidFill>
                <a:latin typeface="Tahoma" pitchFamily="34" charset="0"/>
                <a:ea typeface="Tahoma" pitchFamily="34" charset="0"/>
                <a:cs typeface="Tahoma" pitchFamily="34" charset="0"/>
              </a:rPr>
              <a:t>iolraí </a:t>
            </a:r>
            <a:r>
              <a:rPr lang="en-GB" i="1" dirty="0">
                <a:solidFill>
                  <a:srgbClr val="FF0000"/>
                </a:solidFill>
                <a:latin typeface="Tahoma" pitchFamily="34" charset="0"/>
                <a:ea typeface="Tahoma" pitchFamily="34" charset="0"/>
                <a:cs typeface="Tahoma" pitchFamily="34" charset="0"/>
              </a:rPr>
              <a:t>2</a:t>
            </a:r>
            <a:r>
              <a:rPr lang="ga-IE" i="1" dirty="0">
                <a:solidFill>
                  <a:srgbClr val="FF0000"/>
                </a:solidFill>
                <a:latin typeface="Tahoma" pitchFamily="34" charset="0"/>
                <a:ea typeface="Tahoma" pitchFamily="34" charset="0"/>
                <a:cs typeface="Tahoma" pitchFamily="34" charset="0"/>
              </a:rPr>
              <a:t> atá ann)</a:t>
            </a:r>
          </a:p>
        </p:txBody>
      </p:sp>
      <p:sp>
        <p:nvSpPr>
          <p:cNvPr id="21" name="Rectangle 20"/>
          <p:cNvSpPr/>
          <p:nvPr/>
        </p:nvSpPr>
        <p:spPr>
          <a:xfrm>
            <a:off x="6869792" y="5733256"/>
            <a:ext cx="3034100" cy="369332"/>
          </a:xfrm>
          <a:prstGeom prst="rect">
            <a:avLst/>
          </a:prstGeom>
        </p:spPr>
        <p:txBody>
          <a:bodyPr wrap="none">
            <a:spAutoFit/>
          </a:bodyPr>
          <a:lstStyle/>
          <a:p>
            <a:r>
              <a:rPr lang="en-GB" i="1" dirty="0">
                <a:solidFill>
                  <a:srgbClr val="FF0000"/>
                </a:solidFill>
                <a:latin typeface="Tahoma" pitchFamily="34" charset="0"/>
                <a:ea typeface="Tahoma" pitchFamily="34" charset="0"/>
                <a:cs typeface="Tahoma" pitchFamily="34" charset="0"/>
                <a:sym typeface="Symbol" pitchFamily="18" charset="2"/>
              </a:rPr>
              <a:t>(......</a:t>
            </a:r>
            <a:r>
              <a:rPr lang="ga-IE" i="1" dirty="0">
                <a:solidFill>
                  <a:srgbClr val="FF0000"/>
                </a:solidFill>
                <a:latin typeface="Tahoma" pitchFamily="34" charset="0"/>
                <a:ea typeface="Tahoma" pitchFamily="34" charset="0"/>
                <a:cs typeface="Tahoma" pitchFamily="34" charset="0"/>
                <a:sym typeface="Symbol" pitchFamily="18" charset="2"/>
              </a:rPr>
              <a:t>ré-uimhir</a:t>
            </a:r>
            <a:r>
              <a:rPr lang="en-GB" i="1" baseline="30000" dirty="0">
                <a:solidFill>
                  <a:srgbClr val="FF0000"/>
                </a:solidFill>
                <a:latin typeface="Tahoma" pitchFamily="34" charset="0"/>
                <a:ea typeface="Tahoma" pitchFamily="34" charset="0"/>
                <a:cs typeface="Tahoma" pitchFamily="34" charset="0"/>
                <a:sym typeface="Symbol" pitchFamily="18" charset="2"/>
              </a:rPr>
              <a:t>2</a:t>
            </a:r>
            <a:r>
              <a:rPr lang="en-GB" i="1" dirty="0">
                <a:solidFill>
                  <a:srgbClr val="FF0000"/>
                </a:solidFill>
                <a:latin typeface="Tahoma" pitchFamily="34" charset="0"/>
                <a:ea typeface="Tahoma" pitchFamily="34" charset="0"/>
                <a:cs typeface="Tahoma" pitchFamily="34" charset="0"/>
                <a:sym typeface="Symbol" pitchFamily="18" charset="2"/>
              </a:rPr>
              <a:t> = </a:t>
            </a:r>
            <a:r>
              <a:rPr lang="ga-IE" i="1" dirty="0">
                <a:solidFill>
                  <a:srgbClr val="FF0000"/>
                </a:solidFill>
                <a:latin typeface="Tahoma" pitchFamily="34" charset="0"/>
                <a:ea typeface="Tahoma" pitchFamily="34" charset="0"/>
                <a:cs typeface="Tahoma" pitchFamily="34" charset="0"/>
                <a:sym typeface="Symbol" pitchFamily="18" charset="2"/>
              </a:rPr>
              <a:t>ré-uimhir</a:t>
            </a:r>
            <a:r>
              <a:rPr lang="en-GB" i="1" dirty="0">
                <a:solidFill>
                  <a:srgbClr val="FF0000"/>
                </a:solidFill>
                <a:latin typeface="Tahoma" pitchFamily="34" charset="0"/>
                <a:ea typeface="Tahoma" pitchFamily="34" charset="0"/>
                <a:cs typeface="Tahoma" pitchFamily="34" charset="0"/>
                <a:sym typeface="Symbol" pitchFamily="18" charset="2"/>
              </a:rPr>
              <a:t>)</a:t>
            </a:r>
            <a:endParaRPr lang="en-IE" dirty="0"/>
          </a:p>
        </p:txBody>
      </p:sp>
    </p:spTree>
    <p:extLst>
      <p:ext uri="{BB962C8B-B14F-4D97-AF65-F5344CB8AC3E}">
        <p14:creationId xmlns:p14="http://schemas.microsoft.com/office/powerpoint/2010/main" val="329863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left)">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left)">
                                      <p:cBhvr>
                                        <p:cTn id="40" dur="500"/>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utoUpdateAnimBg="0"/>
      <p:bldP spid="13" grpId="0" autoUpdateAnimBg="0"/>
      <p:bldP spid="14" grpId="0" autoUpdateAnimBg="0"/>
      <p:bldP spid="17" grpId="0"/>
      <p:bldP spid="19" grpId="0"/>
      <p:bldP spid="20" grpId="0"/>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444" name="Picture 324"/>
          <p:cNvPicPr>
            <a:picLocks noChangeAspect="1" noChangeArrowheads="1"/>
          </p:cNvPicPr>
          <p:nvPr/>
        </p:nvPicPr>
        <p:blipFill>
          <a:blip r:embed="rId3" cstate="print"/>
          <a:srcRect/>
          <a:stretch>
            <a:fillRect/>
          </a:stretch>
        </p:blipFill>
        <p:spPr bwMode="auto">
          <a:xfrm>
            <a:off x="1766889" y="455614"/>
            <a:ext cx="8353425" cy="4524375"/>
          </a:xfrm>
          <a:prstGeom prst="rect">
            <a:avLst/>
          </a:prstGeom>
          <a:noFill/>
          <a:ln w="9525">
            <a:noFill/>
            <a:miter lim="800000"/>
            <a:headEnd/>
            <a:tailEnd/>
          </a:ln>
        </p:spPr>
      </p:pic>
      <p:sp>
        <p:nvSpPr>
          <p:cNvPr id="6" name="Text Box 16"/>
          <p:cNvSpPr txBox="1">
            <a:spLocks noChangeArrowheads="1"/>
          </p:cNvSpPr>
          <p:nvPr/>
        </p:nvSpPr>
        <p:spPr bwMode="auto">
          <a:xfrm>
            <a:off x="5447369" y="1844824"/>
            <a:ext cx="4537075" cy="369332"/>
          </a:xfrm>
          <a:prstGeom prst="rect">
            <a:avLst/>
          </a:prstGeom>
          <a:noFill/>
          <a:ln w="9525">
            <a:noFill/>
            <a:miter lim="800000"/>
            <a:headEnd/>
            <a:tailEnd/>
          </a:ln>
          <a:effectLst/>
        </p:spPr>
        <p:txBody>
          <a:bodyPr>
            <a:spAutoFit/>
          </a:bodyPr>
          <a:lstStyle/>
          <a:p>
            <a:pPr>
              <a:spcBef>
                <a:spcPct val="50000"/>
              </a:spcBef>
            </a:pPr>
            <a:r>
              <a:rPr lang="ga-IE" dirty="0"/>
              <a:t>  </a:t>
            </a:r>
          </a:p>
        </p:txBody>
      </p:sp>
      <p:sp>
        <p:nvSpPr>
          <p:cNvPr id="8" name="Text Box 17"/>
          <p:cNvSpPr txBox="1">
            <a:spLocks noChangeArrowheads="1"/>
          </p:cNvSpPr>
          <p:nvPr/>
        </p:nvSpPr>
        <p:spPr bwMode="auto">
          <a:xfrm>
            <a:off x="2639056" y="3284984"/>
            <a:ext cx="3816424" cy="369332"/>
          </a:xfrm>
          <a:prstGeom prst="rect">
            <a:avLst/>
          </a:prstGeom>
          <a:noFill/>
          <a:ln w="9525">
            <a:noFill/>
            <a:miter lim="800000"/>
            <a:headEnd/>
            <a:tailEnd/>
          </a:ln>
          <a:effectLst/>
        </p:spPr>
        <p:txBody>
          <a:bodyPr wrap="square">
            <a:spAutoFit/>
          </a:bodyPr>
          <a:lstStyle/>
          <a:p>
            <a:pPr>
              <a:spcBef>
                <a:spcPct val="50000"/>
              </a:spcBef>
            </a:pPr>
            <a:r>
              <a:rPr lang="ga-IE" dirty="0"/>
              <a:t> </a:t>
            </a:r>
            <a:r>
              <a:rPr lang="ga-IE" dirty="0">
                <a:solidFill>
                  <a:prstClr val="black"/>
                </a:solidFill>
                <a:latin typeface="Tahoma" pitchFamily="34" charset="0"/>
                <a:sym typeface="Symbol" pitchFamily="18" charset="2"/>
              </a:rPr>
              <a:t>       .</a:t>
            </a:r>
            <a:endParaRPr lang="ga-IE" dirty="0">
              <a:solidFill>
                <a:prstClr val="black"/>
              </a:solidFill>
              <a:latin typeface="Tahoma" pitchFamily="34" charset="0"/>
              <a:ea typeface="Tahoma" pitchFamily="34" charset="0"/>
              <a:cs typeface="Tahoma" pitchFamily="34" charset="0"/>
              <a:sym typeface="Symbol" pitchFamily="18" charset="2"/>
            </a:endParaRPr>
          </a:p>
        </p:txBody>
      </p:sp>
      <p:sp>
        <p:nvSpPr>
          <p:cNvPr id="12" name="Text Box 24"/>
          <p:cNvSpPr txBox="1">
            <a:spLocks noChangeArrowheads="1"/>
          </p:cNvSpPr>
          <p:nvPr/>
        </p:nvSpPr>
        <p:spPr bwMode="auto">
          <a:xfrm>
            <a:off x="3181583" y="5394425"/>
            <a:ext cx="6408712" cy="461665"/>
          </a:xfrm>
          <a:prstGeom prst="rect">
            <a:avLst/>
          </a:prstGeom>
          <a:noFill/>
          <a:ln w="9525">
            <a:noFill/>
            <a:miter lim="800000"/>
            <a:headEnd/>
            <a:tailEnd/>
          </a:ln>
          <a:effectLst/>
        </p:spPr>
        <p:txBody>
          <a:bodyPr wrap="square">
            <a:spAutoFit/>
          </a:bodyPr>
          <a:lstStyle/>
          <a:p>
            <a:pPr>
              <a:spcBef>
                <a:spcPct val="50000"/>
              </a:spcBef>
            </a:pPr>
            <a:r>
              <a:rPr lang="ga-IE" sz="2400" dirty="0">
                <a:solidFill>
                  <a:prstClr val="black"/>
                </a:solidFill>
                <a:latin typeface="Tahoma" pitchFamily="34" charset="0"/>
              </a:rPr>
              <a:t>Bréagnaíonn sé seo an toimhde bhunaidh. </a:t>
            </a:r>
          </a:p>
        </p:txBody>
      </p:sp>
      <p:sp>
        <p:nvSpPr>
          <p:cNvPr id="15" name="Text Box 9"/>
          <p:cNvSpPr txBox="1">
            <a:spLocks noChangeArrowheads="1"/>
          </p:cNvSpPr>
          <p:nvPr/>
        </p:nvSpPr>
        <p:spPr bwMode="auto">
          <a:xfrm>
            <a:off x="6599496" y="5085185"/>
            <a:ext cx="6953250" cy="366713"/>
          </a:xfrm>
          <a:prstGeom prst="rect">
            <a:avLst/>
          </a:prstGeom>
          <a:noFill/>
          <a:ln w="9525">
            <a:noFill/>
            <a:miter lim="800000"/>
            <a:headEnd/>
            <a:tailEnd/>
          </a:ln>
          <a:effectLst/>
        </p:spPr>
        <p:txBody>
          <a:bodyPr>
            <a:spAutoFit/>
          </a:bodyPr>
          <a:lstStyle/>
          <a:p>
            <a:pPr>
              <a:spcBef>
                <a:spcPct val="50000"/>
              </a:spcBef>
            </a:pPr>
            <a:endParaRPr lang="en-GB" dirty="0">
              <a:solidFill>
                <a:prstClr val="black"/>
              </a:solidFill>
              <a:latin typeface="Tahoma" pitchFamily="34" charset="0"/>
              <a:ea typeface="Tahoma" pitchFamily="34" charset="0"/>
              <a:cs typeface="Tahoma" pitchFamily="34" charset="0"/>
            </a:endParaRPr>
          </a:p>
        </p:txBody>
      </p:sp>
      <p:sp>
        <p:nvSpPr>
          <p:cNvPr id="11" name="Text Box 10"/>
          <p:cNvSpPr txBox="1">
            <a:spLocks noChangeArrowheads="1"/>
          </p:cNvSpPr>
          <p:nvPr/>
        </p:nvSpPr>
        <p:spPr bwMode="auto">
          <a:xfrm>
            <a:off x="3956904" y="6075081"/>
            <a:ext cx="5754216" cy="461665"/>
          </a:xfrm>
          <a:prstGeom prst="rect">
            <a:avLst/>
          </a:prstGeom>
          <a:noFill/>
          <a:ln w="9525">
            <a:noFill/>
            <a:miter lim="800000"/>
            <a:headEnd/>
            <a:tailEnd/>
          </a:ln>
          <a:effectLst/>
        </p:spPr>
        <p:txBody>
          <a:bodyPr wrap="square">
            <a:spAutoFit/>
          </a:bodyPr>
          <a:lstStyle/>
          <a:p>
            <a:pPr>
              <a:spcBef>
                <a:spcPct val="50000"/>
              </a:spcBef>
            </a:pPr>
            <a:r>
              <a:rPr lang="en-GB" sz="2400" b="1" u="sng" dirty="0">
                <a:solidFill>
                  <a:srgbClr val="FF0000"/>
                </a:solidFill>
                <a:latin typeface="Tahoma" pitchFamily="34" charset="0"/>
                <a:sym typeface="Symbol" pitchFamily="18" charset="2"/>
              </a:rPr>
              <a:t></a:t>
            </a:r>
            <a:r>
              <a:rPr lang="ga-IE" sz="2400" b="1" u="sng" dirty="0">
                <a:solidFill>
                  <a:srgbClr val="FF0000"/>
                </a:solidFill>
                <a:latin typeface="Tahoma" pitchFamily="34" charset="0"/>
                <a:sym typeface="Symbol" pitchFamily="18" charset="2"/>
              </a:rPr>
              <a:t>tá 2 éagóimheasta</a:t>
            </a:r>
            <a:r>
              <a:rPr lang="ga-IE" dirty="0"/>
              <a:t>       </a:t>
            </a:r>
            <a:r>
              <a:rPr lang="ga-IE" sz="2400" b="1" dirty="0">
                <a:solidFill>
                  <a:srgbClr val="0000FF"/>
                </a:solidFill>
                <a:latin typeface="Tahoma" pitchFamily="34" charset="0"/>
                <a:sym typeface="Symbol" pitchFamily="18" charset="2"/>
              </a:rPr>
              <a:t>Q.E.D.</a:t>
            </a:r>
            <a:endParaRPr lang="ga-IE" sz="2400" b="1" u="sng" dirty="0">
              <a:solidFill>
                <a:srgbClr val="0000FF"/>
              </a:solidFill>
              <a:latin typeface="Tahoma" pitchFamily="34" charset="0"/>
              <a:ea typeface="Tahoma" pitchFamily="34" charset="0"/>
              <a:cs typeface="Tahoma" pitchFamily="34" charset="0"/>
              <a:sym typeface="Symbol" pitchFamily="18" charset="2"/>
            </a:endParaRPr>
          </a:p>
        </p:txBody>
      </p:sp>
      <p:sp>
        <p:nvSpPr>
          <p:cNvPr id="25" name="Rectangle 24"/>
          <p:cNvSpPr/>
          <p:nvPr/>
        </p:nvSpPr>
        <p:spPr>
          <a:xfrm>
            <a:off x="7010584" y="2506216"/>
            <a:ext cx="2887970" cy="369332"/>
          </a:xfrm>
          <a:prstGeom prst="rect">
            <a:avLst/>
          </a:prstGeom>
        </p:spPr>
        <p:txBody>
          <a:bodyPr wrap="none">
            <a:spAutoFit/>
          </a:bodyPr>
          <a:lstStyle/>
          <a:p>
            <a:r>
              <a:rPr lang="ga-IE" i="1" dirty="0">
                <a:solidFill>
                  <a:srgbClr val="FF0000"/>
                </a:solidFill>
                <a:latin typeface="Tahoma" pitchFamily="34" charset="0"/>
              </a:rPr>
              <a:t>(Roinn an dá thaobh ar 2)</a:t>
            </a:r>
            <a:r>
              <a:rPr lang="ga-IE" dirty="0"/>
              <a:t> </a:t>
            </a:r>
            <a:endParaRPr lang="ga-IE" dirty="0"/>
          </a:p>
        </p:txBody>
      </p:sp>
      <p:cxnSp>
        <p:nvCxnSpPr>
          <p:cNvPr id="7" name="Straight Connector 6"/>
          <p:cNvCxnSpPr/>
          <p:nvPr/>
        </p:nvCxnSpPr>
        <p:spPr>
          <a:xfrm>
            <a:off x="3979333" y="406401"/>
            <a:ext cx="152400" cy="377613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Date Placeholder 4"/>
          <p:cNvSpPr>
            <a:spLocks noGrp="1"/>
          </p:cNvSpPr>
          <p:nvPr>
            <p:ph type="dt" sz="half" idx="10"/>
          </p:nvPr>
        </p:nvSpPr>
        <p:spPr/>
        <p:txBody>
          <a:bodyPr/>
          <a:lstStyle/>
          <a:p>
            <a:fld id="{6A63661E-203B-4D6A-A4D5-823CD7CA87E7}"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409347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8322" name="Picture 2"/>
          <p:cNvPicPr>
            <a:picLocks noChangeAspect="1" noChangeArrowheads="1"/>
          </p:cNvPicPr>
          <p:nvPr/>
        </p:nvPicPr>
        <p:blipFill>
          <a:blip r:embed="rId3" cstate="print"/>
          <a:srcRect/>
          <a:stretch>
            <a:fillRect/>
          </a:stretch>
        </p:blipFill>
        <p:spPr bwMode="auto">
          <a:xfrm>
            <a:off x="2119788" y="320039"/>
            <a:ext cx="3584734" cy="594360"/>
          </a:xfrm>
          <a:prstGeom prst="rect">
            <a:avLst/>
          </a:prstGeom>
          <a:solidFill>
            <a:schemeClr val="accent3">
              <a:lumMod val="20000"/>
              <a:lumOff val="80000"/>
            </a:schemeClr>
          </a:solidFill>
          <a:ln w="9525">
            <a:noFill/>
            <a:miter lim="800000"/>
            <a:headEnd/>
            <a:tailEnd/>
          </a:ln>
        </p:spPr>
      </p:pic>
      <p:grpSp>
        <p:nvGrpSpPr>
          <p:cNvPr id="2" name="Group 5"/>
          <p:cNvGrpSpPr/>
          <p:nvPr/>
        </p:nvGrpSpPr>
        <p:grpSpPr>
          <a:xfrm rot="20720496">
            <a:off x="3810000" y="5166360"/>
            <a:ext cx="6254116" cy="1118235"/>
            <a:chOff x="2539365" y="3290888"/>
            <a:chExt cx="4248150" cy="509587"/>
          </a:xfrm>
        </p:grpSpPr>
        <p:pic>
          <p:nvPicPr>
            <p:cNvPr id="568323" name="Picture 3"/>
            <p:cNvPicPr>
              <a:picLocks noChangeAspect="1" noChangeArrowheads="1"/>
            </p:cNvPicPr>
            <p:nvPr/>
          </p:nvPicPr>
          <p:blipFill>
            <a:blip r:embed="rId4" cstate="print"/>
            <a:srcRect/>
            <a:stretch>
              <a:fillRect/>
            </a:stretch>
          </p:blipFill>
          <p:spPr bwMode="auto">
            <a:xfrm>
              <a:off x="3605213" y="3290888"/>
              <a:ext cx="1933575" cy="276225"/>
            </a:xfrm>
            <a:prstGeom prst="rect">
              <a:avLst/>
            </a:prstGeom>
            <a:noFill/>
            <a:ln w="9525">
              <a:solidFill>
                <a:srgbClr val="00B050"/>
              </a:solidFill>
              <a:miter lim="800000"/>
              <a:headEnd/>
              <a:tailEnd/>
            </a:ln>
          </p:spPr>
        </p:pic>
        <p:pic>
          <p:nvPicPr>
            <p:cNvPr id="568324" name="Picture 4"/>
            <p:cNvPicPr>
              <a:picLocks noChangeAspect="1" noChangeArrowheads="1"/>
            </p:cNvPicPr>
            <p:nvPr/>
          </p:nvPicPr>
          <p:blipFill>
            <a:blip r:embed="rId5" cstate="print"/>
            <a:srcRect/>
            <a:stretch>
              <a:fillRect/>
            </a:stretch>
          </p:blipFill>
          <p:spPr bwMode="auto">
            <a:xfrm>
              <a:off x="2539365" y="3514725"/>
              <a:ext cx="4248150" cy="285750"/>
            </a:xfrm>
            <a:prstGeom prst="rect">
              <a:avLst/>
            </a:prstGeom>
            <a:noFill/>
            <a:ln w="9525">
              <a:solidFill>
                <a:srgbClr val="00B050"/>
              </a:solidFill>
              <a:miter lim="800000"/>
              <a:headEnd/>
              <a:tailEnd/>
            </a:ln>
          </p:spPr>
        </p:pic>
      </p:grpSp>
      <p:pic>
        <p:nvPicPr>
          <p:cNvPr id="568325" name="Picture 5"/>
          <p:cNvPicPr>
            <a:picLocks noChangeAspect="1" noChangeArrowheads="1"/>
          </p:cNvPicPr>
          <p:nvPr/>
        </p:nvPicPr>
        <p:blipFill>
          <a:blip r:embed="rId6" cstate="print"/>
          <a:srcRect/>
          <a:stretch>
            <a:fillRect/>
          </a:stretch>
        </p:blipFill>
        <p:spPr bwMode="auto">
          <a:xfrm rot="697753">
            <a:off x="4415208" y="2888936"/>
            <a:ext cx="905456" cy="921067"/>
          </a:xfrm>
          <a:prstGeom prst="rect">
            <a:avLst/>
          </a:prstGeom>
          <a:noFill/>
          <a:ln w="9525">
            <a:solidFill>
              <a:srgbClr val="00B050"/>
            </a:solidFill>
            <a:miter lim="800000"/>
            <a:headEnd/>
            <a:tailEnd/>
          </a:ln>
        </p:spPr>
      </p:pic>
      <p:pic>
        <p:nvPicPr>
          <p:cNvPr id="568326" name="Picture 6"/>
          <p:cNvPicPr>
            <a:picLocks noChangeAspect="1" noChangeArrowheads="1"/>
          </p:cNvPicPr>
          <p:nvPr/>
        </p:nvPicPr>
        <p:blipFill>
          <a:blip r:embed="rId7" cstate="print"/>
          <a:srcRect/>
          <a:stretch>
            <a:fillRect/>
          </a:stretch>
        </p:blipFill>
        <p:spPr bwMode="auto">
          <a:xfrm rot="19267278">
            <a:off x="4785359" y="1286476"/>
            <a:ext cx="3421380" cy="855345"/>
          </a:xfrm>
          <a:prstGeom prst="rect">
            <a:avLst/>
          </a:prstGeom>
          <a:noFill/>
          <a:ln w="9525">
            <a:solidFill>
              <a:srgbClr val="00B050"/>
            </a:solidFill>
            <a:miter lim="800000"/>
            <a:headEnd/>
            <a:tailEnd/>
          </a:ln>
        </p:spPr>
      </p:pic>
      <p:pic>
        <p:nvPicPr>
          <p:cNvPr id="568327" name="Picture 7"/>
          <p:cNvPicPr>
            <a:picLocks noChangeAspect="1" noChangeArrowheads="1"/>
          </p:cNvPicPr>
          <p:nvPr/>
        </p:nvPicPr>
        <p:blipFill>
          <a:blip r:embed="rId8" cstate="print"/>
          <a:srcRect/>
          <a:stretch>
            <a:fillRect/>
          </a:stretch>
        </p:blipFill>
        <p:spPr bwMode="auto">
          <a:xfrm rot="2660449">
            <a:off x="1873568" y="1328738"/>
            <a:ext cx="1905952" cy="716918"/>
          </a:xfrm>
          <a:prstGeom prst="rect">
            <a:avLst/>
          </a:prstGeom>
          <a:noFill/>
          <a:ln w="9525">
            <a:solidFill>
              <a:srgbClr val="00B050"/>
            </a:solidFill>
            <a:miter lim="800000"/>
            <a:headEnd/>
            <a:tailEnd/>
          </a:ln>
        </p:spPr>
      </p:pic>
      <p:pic>
        <p:nvPicPr>
          <p:cNvPr id="568328" name="Picture 8"/>
          <p:cNvPicPr>
            <a:picLocks noChangeAspect="1" noChangeArrowheads="1"/>
          </p:cNvPicPr>
          <p:nvPr/>
        </p:nvPicPr>
        <p:blipFill>
          <a:blip r:embed="rId9" cstate="print"/>
          <a:srcRect/>
          <a:stretch>
            <a:fillRect/>
          </a:stretch>
        </p:blipFill>
        <p:spPr bwMode="auto">
          <a:xfrm rot="19622721">
            <a:off x="5562600" y="2843390"/>
            <a:ext cx="4451698" cy="844690"/>
          </a:xfrm>
          <a:prstGeom prst="rect">
            <a:avLst/>
          </a:prstGeom>
          <a:noFill/>
          <a:ln w="9525">
            <a:solidFill>
              <a:srgbClr val="00B050"/>
            </a:solidFill>
            <a:miter lim="800000"/>
            <a:headEnd/>
            <a:tailEnd/>
          </a:ln>
        </p:spPr>
      </p:pic>
      <p:pic>
        <p:nvPicPr>
          <p:cNvPr id="568329" name="Picture 9"/>
          <p:cNvPicPr>
            <a:picLocks noChangeAspect="1" noChangeArrowheads="1"/>
          </p:cNvPicPr>
          <p:nvPr/>
        </p:nvPicPr>
        <p:blipFill>
          <a:blip r:embed="rId10" cstate="print"/>
          <a:srcRect/>
          <a:stretch>
            <a:fillRect/>
          </a:stretch>
        </p:blipFill>
        <p:spPr bwMode="auto">
          <a:xfrm rot="20882685">
            <a:off x="7635242" y="1804989"/>
            <a:ext cx="1631633" cy="649144"/>
          </a:xfrm>
          <a:prstGeom prst="rect">
            <a:avLst/>
          </a:prstGeom>
          <a:noFill/>
          <a:ln w="9525">
            <a:solidFill>
              <a:srgbClr val="00B050"/>
            </a:solidFill>
            <a:miter lim="800000"/>
            <a:headEnd/>
            <a:tailEnd/>
          </a:ln>
        </p:spPr>
      </p:pic>
      <p:pic>
        <p:nvPicPr>
          <p:cNvPr id="568330" name="Picture 10"/>
          <p:cNvPicPr>
            <a:picLocks noChangeAspect="1" noChangeArrowheads="1"/>
          </p:cNvPicPr>
          <p:nvPr/>
        </p:nvPicPr>
        <p:blipFill>
          <a:blip r:embed="rId11" cstate="print"/>
          <a:srcRect/>
          <a:stretch>
            <a:fillRect/>
          </a:stretch>
        </p:blipFill>
        <p:spPr bwMode="auto">
          <a:xfrm rot="20558885">
            <a:off x="1537360" y="4953002"/>
            <a:ext cx="4057079" cy="708660"/>
          </a:xfrm>
          <a:prstGeom prst="rect">
            <a:avLst/>
          </a:prstGeom>
          <a:noFill/>
          <a:ln w="9525">
            <a:solidFill>
              <a:srgbClr val="00B050"/>
            </a:solidFill>
            <a:miter lim="800000"/>
            <a:headEnd/>
            <a:tailEnd/>
          </a:ln>
        </p:spPr>
      </p:pic>
      <p:pic>
        <p:nvPicPr>
          <p:cNvPr id="568331" name="Picture 11"/>
          <p:cNvPicPr>
            <a:picLocks noChangeAspect="1" noChangeArrowheads="1"/>
          </p:cNvPicPr>
          <p:nvPr/>
        </p:nvPicPr>
        <p:blipFill>
          <a:blip r:embed="rId12" cstate="print"/>
          <a:srcRect/>
          <a:stretch>
            <a:fillRect/>
          </a:stretch>
        </p:blipFill>
        <p:spPr bwMode="auto">
          <a:xfrm rot="1326819">
            <a:off x="5652155" y="3246419"/>
            <a:ext cx="4614347" cy="1091566"/>
          </a:xfrm>
          <a:prstGeom prst="rect">
            <a:avLst/>
          </a:prstGeom>
          <a:noFill/>
          <a:ln w="9525">
            <a:solidFill>
              <a:srgbClr val="00B050"/>
            </a:solidFill>
            <a:miter lim="800000"/>
            <a:headEnd/>
            <a:tailEnd/>
          </a:ln>
        </p:spPr>
      </p:pic>
      <p:pic>
        <p:nvPicPr>
          <p:cNvPr id="568332" name="Picture 12"/>
          <p:cNvPicPr>
            <a:picLocks noChangeAspect="1" noChangeArrowheads="1"/>
          </p:cNvPicPr>
          <p:nvPr/>
        </p:nvPicPr>
        <p:blipFill>
          <a:blip r:embed="rId13" cstate="print"/>
          <a:srcRect/>
          <a:stretch>
            <a:fillRect/>
          </a:stretch>
        </p:blipFill>
        <p:spPr bwMode="auto">
          <a:xfrm rot="18267651">
            <a:off x="1507408" y="2926082"/>
            <a:ext cx="3425854" cy="860108"/>
          </a:xfrm>
          <a:prstGeom prst="rect">
            <a:avLst/>
          </a:prstGeom>
          <a:noFill/>
          <a:ln w="9525">
            <a:solidFill>
              <a:srgbClr val="00B050"/>
            </a:solidFill>
            <a:miter lim="800000"/>
            <a:headEnd/>
            <a:tailEnd/>
          </a:ln>
        </p:spPr>
      </p:pic>
      <p:pic>
        <p:nvPicPr>
          <p:cNvPr id="15" name="Picture 153" descr="http://nrich.maths.org/content/01/09/art2/icon.jpg">
            <a:hlinkClick r:id="rId14"/>
          </p:cNvPr>
          <p:cNvPicPr>
            <a:picLocks noChangeAspect="1" noChangeArrowheads="1"/>
          </p:cNvPicPr>
          <p:nvPr/>
        </p:nvPicPr>
        <p:blipFill>
          <a:blip r:embed="rId15" cstate="print"/>
          <a:srcRect/>
          <a:stretch>
            <a:fillRect/>
          </a:stretch>
        </p:blipFill>
        <p:spPr bwMode="auto">
          <a:xfrm>
            <a:off x="9314815" y="441960"/>
            <a:ext cx="952500" cy="952500"/>
          </a:xfrm>
          <a:prstGeom prst="rect">
            <a:avLst/>
          </a:prstGeom>
          <a:noFill/>
        </p:spPr>
      </p:pic>
      <p:sp>
        <p:nvSpPr>
          <p:cNvPr id="3" name="Date Placeholder 2"/>
          <p:cNvSpPr>
            <a:spLocks noGrp="1"/>
          </p:cNvSpPr>
          <p:nvPr>
            <p:ph type="dt" sz="half" idx="10"/>
          </p:nvPr>
        </p:nvSpPr>
        <p:spPr/>
        <p:txBody>
          <a:bodyPr/>
          <a:lstStyle/>
          <a:p>
            <a:fld id="{2270327B-5737-4FA1-A802-3281E1F7E278}"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314467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780327" y="5547360"/>
            <a:ext cx="4772026" cy="746760"/>
          </a:xfrm>
          <a:prstGeom prst="roundRect">
            <a:avLst/>
          </a:prstGeom>
          <a:solidFill>
            <a:schemeClr val="bg1"/>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pic>
        <p:nvPicPr>
          <p:cNvPr id="758806" name="Picture 22"/>
          <p:cNvPicPr>
            <a:picLocks noChangeAspect="1" noChangeArrowheads="1"/>
          </p:cNvPicPr>
          <p:nvPr/>
        </p:nvPicPr>
        <p:blipFill>
          <a:blip r:embed="rId3" cstate="print"/>
          <a:srcRect/>
          <a:stretch>
            <a:fillRect/>
          </a:stretch>
        </p:blipFill>
        <p:spPr bwMode="auto">
          <a:xfrm>
            <a:off x="3780328" y="3830884"/>
            <a:ext cx="4772025" cy="2466975"/>
          </a:xfrm>
          <a:prstGeom prst="rect">
            <a:avLst/>
          </a:prstGeom>
          <a:noFill/>
          <a:ln w="9525">
            <a:noFill/>
            <a:miter lim="800000"/>
            <a:headEnd/>
            <a:tailEnd/>
          </a:ln>
        </p:spPr>
      </p:pic>
      <p:sp>
        <p:nvSpPr>
          <p:cNvPr id="4" name="TextBox 3"/>
          <p:cNvSpPr txBox="1"/>
          <p:nvPr/>
        </p:nvSpPr>
        <p:spPr>
          <a:xfrm>
            <a:off x="1787769" y="1047267"/>
            <a:ext cx="8598877" cy="1077218"/>
          </a:xfrm>
          <a:prstGeom prst="rect">
            <a:avLst/>
          </a:prstGeom>
          <a:noFill/>
        </p:spPr>
        <p:txBody>
          <a:bodyPr wrap="square" rtlCol="0">
            <a:spAutoFit/>
          </a:bodyPr>
          <a:lstStyle/>
          <a:p>
            <a:r>
              <a:rPr lang="ga-IE" sz="3200" b="1" dirty="0">
                <a:solidFill>
                  <a:srgbClr val="C00000"/>
                </a:solidFill>
                <a:effectLst>
                  <a:outerShdw blurRad="38100" dist="38100" dir="2700000" algn="tl">
                    <a:srgbClr val="000000">
                      <a:alpha val="43137"/>
                    </a:srgbClr>
                  </a:outerShdw>
                </a:effectLst>
                <a:latin typeface="Tahoma" pitchFamily="34" charset="0"/>
              </a:rPr>
              <a:t>Ráiteas:</a:t>
            </a:r>
            <a:r>
              <a:rPr lang="en-US" dirty="0"/>
              <a:t>	</a:t>
            </a:r>
            <a:r>
              <a:rPr lang="ga-IE" sz="2400" b="1" dirty="0">
                <a:solidFill>
                  <a:prstClr val="black"/>
                </a:solidFill>
                <a:effectLst>
                  <a:outerShdw blurRad="38100" dist="38100" dir="2700000" algn="tl">
                    <a:srgbClr val="000000">
                      <a:alpha val="43137"/>
                    </a:srgbClr>
                  </a:outerShdw>
                </a:effectLst>
                <a:latin typeface="Tahoma" pitchFamily="34" charset="0"/>
              </a:rPr>
              <a:t>Abair</a:t>
            </a:r>
            <a:r>
              <a:rPr lang="ga-IE" sz="2400" dirty="0">
                <a:solidFill>
                  <a:srgbClr val="C00000"/>
                </a:solidFill>
                <a:effectLst>
                  <a:outerShdw blurRad="38100" dist="38100" dir="2700000" algn="tl">
                    <a:srgbClr val="000000">
                      <a:alpha val="43137"/>
                    </a:srgbClr>
                  </a:outerShdw>
                </a:effectLst>
                <a:latin typeface="Tahoma" pitchFamily="34" charset="0"/>
              </a:rPr>
              <a:t> go bhfuil sé 9.29 a.m. i Nua-Eabhrac </a:t>
            </a:r>
            <a:r>
              <a:rPr lang="ga-IE" sz="3200" dirty="0">
                <a:solidFill>
                  <a:srgbClr val="C00000"/>
                </a:solidFill>
                <a:effectLst>
                  <a:outerShdw blurRad="38100" dist="38100" dir="2700000" algn="tl">
                    <a:srgbClr val="000000">
                      <a:alpha val="43137"/>
                    </a:srgbClr>
                  </a:outerShdw>
                </a:effectLst>
                <a:latin typeface="Tahoma" pitchFamily="34" charset="0"/>
              </a:rPr>
              <a:t> </a:t>
            </a:r>
            <a:r>
              <a:rPr lang="ga-IE" sz="3200" dirty="0">
                <a:solidFill>
                  <a:srgbClr val="C00000"/>
                </a:solidFill>
                <a:effectLst>
                  <a:outerShdw blurRad="38100" dist="38100" dir="2700000" algn="tl">
                    <a:srgbClr val="000000">
                      <a:alpha val="43137"/>
                    </a:srgbClr>
                  </a:outerShdw>
                </a:effectLst>
                <a:latin typeface="Tahoma" pitchFamily="34" charset="0"/>
              </a:rPr>
              <a:t>    	       </a:t>
            </a:r>
            <a:r>
              <a:rPr lang="ga-IE" sz="3200" b="1" dirty="0">
                <a:solidFill>
                  <a:prstClr val="black">
                    <a:lumMod val="95000"/>
                    <a:lumOff val="5000"/>
                  </a:prstClr>
                </a:solidFill>
                <a:effectLst>
                  <a:outerShdw blurRad="38100" dist="38100" dir="2700000" algn="tl">
                    <a:srgbClr val="000000">
                      <a:alpha val="43137"/>
                    </a:srgbClr>
                  </a:outerShdw>
                </a:effectLst>
                <a:latin typeface="Tahoma" pitchFamily="34" charset="0"/>
              </a:rPr>
              <a:t>ansin</a:t>
            </a:r>
            <a:r>
              <a:rPr lang="ga-IE" sz="3200" dirty="0">
                <a:solidFill>
                  <a:srgbClr val="C00000"/>
                </a:solidFill>
                <a:effectLst>
                  <a:outerShdw blurRad="38100" dist="38100" dir="2700000" algn="tl">
                    <a:srgbClr val="000000">
                      <a:alpha val="43137"/>
                    </a:srgbClr>
                  </a:outerShdw>
                </a:effectLst>
                <a:latin typeface="Tahoma" pitchFamily="34" charset="0"/>
              </a:rPr>
              <a:t> </a:t>
            </a:r>
            <a:r>
              <a:rPr lang="ga-IE" sz="3200" dirty="0">
                <a:solidFill>
                  <a:srgbClr val="C00000"/>
                </a:solidFill>
                <a:effectLst>
                  <a:outerShdw blurRad="38100" dist="38100" dir="2700000" algn="tl">
                    <a:srgbClr val="000000">
                      <a:alpha val="43137"/>
                    </a:srgbClr>
                  </a:outerShdw>
                </a:effectLst>
                <a:latin typeface="Tahoma" pitchFamily="34" charset="0"/>
              </a:rPr>
              <a:t>tá sé 2.29 p.m. i Londain             </a:t>
            </a:r>
          </a:p>
        </p:txBody>
      </p:sp>
      <p:sp>
        <p:nvSpPr>
          <p:cNvPr id="2" name="Title 1"/>
          <p:cNvSpPr txBox="1">
            <a:spLocks/>
          </p:cNvSpPr>
          <p:nvPr/>
        </p:nvSpPr>
        <p:spPr>
          <a:xfrm>
            <a:off x="1524000" y="110862"/>
            <a:ext cx="8686800" cy="1143000"/>
          </a:xfrm>
          <a:prstGeom prst="rect">
            <a:avLst/>
          </a:prstGeom>
        </p:spPr>
        <p:txBody>
          <a:bodyPr>
            <a:normAutofit/>
          </a:bodyPr>
          <a:lstStyle/>
          <a:p>
            <a:pPr algn="ctr">
              <a:spcBef>
                <a:spcPct val="0"/>
              </a:spcBef>
            </a:pPr>
            <a:r>
              <a:rPr lang="ga-IE" sz="3600" b="1" i="1" dirty="0">
                <a:solidFill>
                  <a:srgbClr val="990033"/>
                </a:solidFill>
                <a:effectLst>
                  <a:outerShdw blurRad="38100" dist="38100" dir="2700000" algn="tl">
                    <a:srgbClr val="000000">
                      <a:alpha val="43137"/>
                    </a:srgbClr>
                  </a:outerShdw>
                </a:effectLst>
                <a:latin typeface="Tahoma" pitchFamily="34" charset="0"/>
              </a:rPr>
              <a:t>Coinbhéarta ráitis</a:t>
            </a:r>
          </a:p>
        </p:txBody>
      </p:sp>
      <p:sp>
        <p:nvSpPr>
          <p:cNvPr id="5" name="TextBox 4"/>
          <p:cNvSpPr txBox="1"/>
          <p:nvPr/>
        </p:nvSpPr>
        <p:spPr>
          <a:xfrm>
            <a:off x="1524000" y="2435915"/>
            <a:ext cx="9144000" cy="1015663"/>
          </a:xfrm>
          <a:prstGeom prst="rect">
            <a:avLst/>
          </a:prstGeom>
          <a:noFill/>
        </p:spPr>
        <p:txBody>
          <a:bodyPr wrap="square" rtlCol="0">
            <a:spAutoFit/>
          </a:bodyPr>
          <a:lstStyle/>
          <a:p>
            <a:r>
              <a:rPr lang="ga-IE" sz="3200" b="1" dirty="0">
                <a:solidFill>
                  <a:srgbClr val="C00000"/>
                </a:solidFill>
                <a:effectLst>
                  <a:outerShdw blurRad="38100" dist="38100" dir="2700000" algn="tl">
                    <a:srgbClr val="000000">
                      <a:alpha val="43137"/>
                    </a:srgbClr>
                  </a:outerShdw>
                </a:effectLst>
                <a:latin typeface="Tahoma" pitchFamily="34" charset="0"/>
              </a:rPr>
              <a:t>  </a:t>
            </a:r>
            <a:r>
              <a:rPr lang="ga-IE" sz="3200" b="1" dirty="0">
                <a:solidFill>
                  <a:srgbClr val="C00000"/>
                </a:solidFill>
                <a:effectLst>
                  <a:outerShdw blurRad="38100" dist="38100" dir="2700000" algn="tl">
                    <a:srgbClr val="000000">
                      <a:alpha val="43137"/>
                    </a:srgbClr>
                  </a:outerShdw>
                </a:effectLst>
                <a:latin typeface="Tahoma" pitchFamily="34" charset="0"/>
              </a:rPr>
              <a:t>Coinbhéarta:</a:t>
            </a:r>
            <a:r>
              <a:rPr lang="ga-IE" dirty="0"/>
              <a:t>    </a:t>
            </a:r>
            <a:r>
              <a:rPr lang="ga-IE" sz="2400" b="1" dirty="0">
                <a:solidFill>
                  <a:prstClr val="black"/>
                </a:solidFill>
                <a:effectLst>
                  <a:outerShdw blurRad="38100" dist="38100" dir="2700000" algn="tl">
                    <a:srgbClr val="000000">
                      <a:alpha val="43137"/>
                    </a:srgbClr>
                  </a:outerShdw>
                </a:effectLst>
                <a:latin typeface="Tahoma" pitchFamily="34" charset="0"/>
              </a:rPr>
              <a:t>Abair</a:t>
            </a:r>
            <a:r>
              <a:rPr lang="ga-IE" sz="2400" dirty="0">
                <a:solidFill>
                  <a:srgbClr val="C00000"/>
                </a:solidFill>
                <a:effectLst>
                  <a:outerShdw blurRad="38100" dist="38100" dir="2700000" algn="tl">
                    <a:srgbClr val="000000">
                      <a:alpha val="43137"/>
                    </a:srgbClr>
                  </a:outerShdw>
                </a:effectLst>
                <a:latin typeface="Tahoma" pitchFamily="34" charset="0"/>
              </a:rPr>
              <a:t> </a:t>
            </a:r>
            <a:r>
              <a:rPr lang="ga-IE" sz="2400" dirty="0">
                <a:solidFill>
                  <a:srgbClr val="C00000"/>
                </a:solidFill>
                <a:effectLst>
                  <a:outerShdw blurRad="38100" dist="38100" dir="2700000" algn="tl">
                    <a:srgbClr val="000000">
                      <a:alpha val="43137"/>
                    </a:srgbClr>
                  </a:outerShdw>
                </a:effectLst>
                <a:latin typeface="Tahoma" pitchFamily="34" charset="0"/>
              </a:rPr>
              <a:t>go bhfuil sé 2.29 p.m. i Londain </a:t>
            </a:r>
            <a:endParaRPr lang="ga-IE" sz="3200" dirty="0">
              <a:solidFill>
                <a:srgbClr val="C00000"/>
              </a:solidFill>
              <a:effectLst>
                <a:outerShdw blurRad="38100" dist="38100" dir="2700000" algn="tl">
                  <a:srgbClr val="000000">
                    <a:alpha val="43137"/>
                  </a:srgbClr>
                </a:outerShdw>
              </a:effectLst>
              <a:latin typeface="Tahoma" pitchFamily="34" charset="0"/>
            </a:endParaRPr>
          </a:p>
          <a:p>
            <a:r>
              <a:rPr lang="en-US" dirty="0"/>
              <a:t>			</a:t>
            </a:r>
            <a:r>
              <a:rPr lang="ga-IE" sz="2800" b="1" dirty="0">
                <a:solidFill>
                  <a:prstClr val="black"/>
                </a:solidFill>
                <a:effectLst>
                  <a:outerShdw blurRad="38100" dist="38100" dir="2700000" algn="tl">
                    <a:srgbClr val="000000">
                      <a:alpha val="43137"/>
                    </a:srgbClr>
                  </a:outerShdw>
                </a:effectLst>
                <a:latin typeface="Tahoma" pitchFamily="34" charset="0"/>
              </a:rPr>
              <a:t>ansin</a:t>
            </a:r>
            <a:r>
              <a:rPr lang="ga-IE" sz="2800" dirty="0">
                <a:solidFill>
                  <a:srgbClr val="C00000"/>
                </a:solidFill>
                <a:effectLst>
                  <a:outerShdw blurRad="38100" dist="38100" dir="2700000" algn="tl">
                    <a:srgbClr val="000000">
                      <a:alpha val="43137"/>
                    </a:srgbClr>
                  </a:outerShdw>
                </a:effectLst>
                <a:latin typeface="Tahoma" pitchFamily="34" charset="0"/>
              </a:rPr>
              <a:t> tá sé 9.29 a.m. i Nua-Eabhrac         </a:t>
            </a:r>
            <a:endParaRPr lang="ga-IE" sz="3200" dirty="0">
              <a:solidFill>
                <a:srgbClr val="C00000"/>
              </a:solidFill>
              <a:effectLst>
                <a:outerShdw blurRad="38100" dist="38100" dir="2700000" algn="tl">
                  <a:srgbClr val="000000">
                    <a:alpha val="43137"/>
                  </a:srgbClr>
                </a:outerShdw>
              </a:effectLst>
              <a:latin typeface="Tahoma" pitchFamily="34" charset="0"/>
            </a:endParaRPr>
          </a:p>
        </p:txBody>
      </p:sp>
      <p:sp>
        <p:nvSpPr>
          <p:cNvPr id="9" name="Date Placeholder 8"/>
          <p:cNvSpPr>
            <a:spLocks noGrp="1"/>
          </p:cNvSpPr>
          <p:nvPr>
            <p:ph type="dt" sz="half" idx="10"/>
          </p:nvPr>
        </p:nvSpPr>
        <p:spPr/>
        <p:txBody>
          <a:bodyPr/>
          <a:lstStyle/>
          <a:p>
            <a:fld id="{B0A9E8B7-233C-481A-8AF9-5971537BEDB8}" type="datetime10">
              <a:rPr lang="en-IE" smtClean="0"/>
              <a:pPr/>
              <a:t>15:00</a:t>
            </a:fld>
            <a:endParaRPr lang="ga-IE"/>
          </a:p>
        </p:txBody>
      </p:sp>
      <p:pic>
        <p:nvPicPr>
          <p:cNvPr id="902167" name="Picture 2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21200" y="1930400"/>
            <a:ext cx="114300" cy="17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402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1" presetClass="entr" presetSubtype="0" fill="hold" nodeType="withEffect">
                                  <p:stCondLst>
                                    <p:cond delay="0"/>
                                  </p:stCondLst>
                                  <p:childTnLst>
                                    <p:set>
                                      <p:cBhvr>
                                        <p:cTn id="14" dur="1" fill="hold">
                                          <p:stCondLst>
                                            <p:cond delay="0"/>
                                          </p:stCondLst>
                                        </p:cTn>
                                        <p:tgtEl>
                                          <p:spTgt spid="7588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5"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5C8252-14BD-4A5A-8AC9-54EB902D62DD}" type="datetime10">
              <a:rPr lang="en-IE" smtClean="0">
                <a:solidFill>
                  <a:prstClr val="black">
                    <a:tint val="75000"/>
                  </a:prstClr>
                </a:solidFill>
              </a:rPr>
              <a:pPr/>
              <a:t>15:00</a:t>
            </a:fld>
            <a:endParaRPr lang="en-IE">
              <a:solidFill>
                <a:prstClr val="black">
                  <a:tint val="75000"/>
                </a:prstClr>
              </a:solidFill>
            </a:endParaRPr>
          </a:p>
        </p:txBody>
      </p:sp>
      <p:graphicFrame>
        <p:nvGraphicFramePr>
          <p:cNvPr id="5" name="Object 2"/>
          <p:cNvGraphicFramePr>
            <a:graphicFrameLocks noChangeAspect="1"/>
          </p:cNvGraphicFramePr>
          <p:nvPr/>
        </p:nvGraphicFramePr>
        <p:xfrm>
          <a:off x="2098676" y="2490788"/>
          <a:ext cx="8393113" cy="1571258"/>
        </p:xfrm>
        <a:graphic>
          <a:graphicData uri="http://schemas.openxmlformats.org/presentationml/2006/ole">
            <mc:AlternateContent xmlns:mc="http://schemas.openxmlformats.org/markup-compatibility/2006">
              <mc:Choice xmlns:v="urn:schemas-microsoft-com:vml" Requires="v">
                <p:oleObj spid="_x0000_s1026" name="Equation" r:id="rId3" imgW="2108200" imgH="406400" progId="">
                  <p:embed/>
                </p:oleObj>
              </mc:Choice>
              <mc:Fallback>
                <p:oleObj name="Equation" r:id="rId3" imgW="2108200" imgH="4064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8676" y="2490788"/>
                        <a:ext cx="8393113" cy="15712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1"/>
          <p:cNvSpPr txBox="1">
            <a:spLocks/>
          </p:cNvSpPr>
          <p:nvPr/>
        </p:nvSpPr>
        <p:spPr>
          <a:xfrm>
            <a:off x="1524000" y="110862"/>
            <a:ext cx="8686800" cy="1143000"/>
          </a:xfrm>
          <a:prstGeom prst="rect">
            <a:avLst/>
          </a:prstGeom>
        </p:spPr>
        <p:txBody>
          <a:bodyPr>
            <a:normAutofit fontScale="92500"/>
          </a:bodyPr>
          <a:lstStyle/>
          <a:p>
            <a:pPr algn="ctr">
              <a:spcBef>
                <a:spcPct val="0"/>
              </a:spcBef>
            </a:pPr>
            <a:r>
              <a:rPr lang="ga-IE" sz="5400" b="1" i="1" dirty="0">
                <a:solidFill>
                  <a:srgbClr val="990033"/>
                </a:solidFill>
                <a:effectLst>
                  <a:outerShdw blurRad="38100" dist="38100" dir="2700000" algn="tl">
                    <a:srgbClr val="000000">
                      <a:alpha val="43137"/>
                    </a:srgbClr>
                  </a:outerShdw>
                </a:effectLst>
                <a:latin typeface="Tahoma" pitchFamily="34" charset="0"/>
                <a:ea typeface="Tahoma" pitchFamily="34" charset="0"/>
                <a:cs typeface="Tahoma" pitchFamily="34" charset="0"/>
              </a:rPr>
              <a:t>Cionbhéarta san Ailgéabar</a:t>
            </a:r>
            <a:endParaRPr lang="en-IE" sz="5400" b="1" i="1" u="sng" dirty="0">
              <a:solidFill>
                <a:srgbClr val="990033"/>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7" name="TextBox 6"/>
          <p:cNvSpPr txBox="1"/>
          <p:nvPr/>
        </p:nvSpPr>
        <p:spPr>
          <a:xfrm>
            <a:off x="1799772" y="2569029"/>
            <a:ext cx="1233715" cy="584775"/>
          </a:xfrm>
          <a:prstGeom prst="rect">
            <a:avLst/>
          </a:prstGeom>
          <a:solidFill>
            <a:schemeClr val="bg1"/>
          </a:solidFill>
        </p:spPr>
        <p:txBody>
          <a:bodyPr wrap="square" rtlCol="0">
            <a:spAutoFit/>
          </a:bodyPr>
          <a:lstStyle/>
          <a:p>
            <a:r>
              <a:rPr lang="ga-IE" sz="3200" dirty="0"/>
              <a:t>Má tá</a:t>
            </a:r>
            <a:endParaRPr lang="ga-IE" sz="3200" dirty="0"/>
          </a:p>
        </p:txBody>
      </p:sp>
      <p:sp>
        <p:nvSpPr>
          <p:cNvPr id="10" name="TextBox 9"/>
          <p:cNvSpPr txBox="1"/>
          <p:nvPr/>
        </p:nvSpPr>
        <p:spPr>
          <a:xfrm>
            <a:off x="6451602" y="2590801"/>
            <a:ext cx="1132115" cy="584775"/>
          </a:xfrm>
          <a:prstGeom prst="rect">
            <a:avLst/>
          </a:prstGeom>
          <a:solidFill>
            <a:schemeClr val="bg1"/>
          </a:solidFill>
        </p:spPr>
        <p:txBody>
          <a:bodyPr wrap="square" rtlCol="0">
            <a:spAutoFit/>
          </a:bodyPr>
          <a:lstStyle/>
          <a:p>
            <a:r>
              <a:rPr lang="ga-IE" sz="3200" dirty="0"/>
              <a:t>ansin</a:t>
            </a:r>
            <a:endParaRPr lang="ga-IE" sz="3200" dirty="0"/>
          </a:p>
        </p:txBody>
      </p:sp>
    </p:spTree>
    <p:extLst>
      <p:ext uri="{BB962C8B-B14F-4D97-AF65-F5344CB8AC3E}">
        <p14:creationId xmlns:p14="http://schemas.microsoft.com/office/powerpoint/2010/main" val="417911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895600" y="258635"/>
            <a:ext cx="6858000" cy="461665"/>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sz="2400" b="1" dirty="0">
                <a:solidFill>
                  <a:srgbClr val="EEECE1"/>
                </a:solidFill>
              </a:rPr>
              <a:t>Ní hamhlaidh atá gach coinbhéarta ráitis fíor.</a:t>
            </a:r>
          </a:p>
        </p:txBody>
      </p:sp>
      <p:sp>
        <p:nvSpPr>
          <p:cNvPr id="5124" name="Text Box 4"/>
          <p:cNvSpPr txBox="1">
            <a:spLocks noChangeArrowheads="1"/>
          </p:cNvSpPr>
          <p:nvPr/>
        </p:nvSpPr>
        <p:spPr bwMode="auto">
          <a:xfrm>
            <a:off x="2895600" y="914400"/>
            <a:ext cx="3737429" cy="369332"/>
          </a:xfrm>
          <a:prstGeom prst="rect">
            <a:avLst/>
          </a:prstGeom>
          <a:solidFill>
            <a:srgbClr val="52ED0D"/>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C00000"/>
                </a:solidFill>
              </a:rPr>
              <a:t>Féachaimis ar an abairt seo thíos:</a:t>
            </a:r>
          </a:p>
        </p:txBody>
      </p:sp>
      <p:sp>
        <p:nvSpPr>
          <p:cNvPr id="5125" name="Text Box 5"/>
          <p:cNvSpPr txBox="1">
            <a:spLocks noChangeArrowheads="1"/>
          </p:cNvSpPr>
          <p:nvPr/>
        </p:nvSpPr>
        <p:spPr bwMode="auto">
          <a:xfrm>
            <a:off x="2577133" y="1318535"/>
            <a:ext cx="504000" cy="923330"/>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a:solidFill>
                  <a:srgbClr val="EEECE1"/>
                </a:solidFill>
              </a:rPr>
              <a:t>Abair go</a:t>
            </a:r>
          </a:p>
        </p:txBody>
      </p:sp>
      <p:sp>
        <p:nvSpPr>
          <p:cNvPr id="5126" name="Text Box 6"/>
          <p:cNvSpPr txBox="1">
            <a:spLocks noChangeArrowheads="1"/>
          </p:cNvSpPr>
          <p:nvPr/>
        </p:nvSpPr>
        <p:spPr bwMode="auto">
          <a:xfrm>
            <a:off x="3081189" y="1595535"/>
            <a:ext cx="5072211" cy="369332"/>
          </a:xfrm>
          <a:prstGeom prst="rect">
            <a:avLst/>
          </a:prstGeom>
          <a:solidFill>
            <a:schemeClr val="tx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scórálann Wayne Rooney an t-aon chúl sa chluiche </a:t>
            </a:r>
            <a:endParaRPr lang="ga-IE" baseline="30000" dirty="0">
              <a:solidFill>
                <a:srgbClr val="EEECE1"/>
              </a:solidFill>
            </a:endParaRPr>
          </a:p>
        </p:txBody>
      </p:sp>
      <p:sp>
        <p:nvSpPr>
          <p:cNvPr id="5127" name="Text Box 7"/>
          <p:cNvSpPr txBox="1">
            <a:spLocks noChangeArrowheads="1"/>
          </p:cNvSpPr>
          <p:nvPr/>
        </p:nvSpPr>
        <p:spPr bwMode="auto">
          <a:xfrm>
            <a:off x="2575664" y="2281334"/>
            <a:ext cx="900000" cy="369332"/>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a:solidFill>
                  <a:srgbClr val="EEECE1"/>
                </a:solidFill>
              </a:rPr>
              <a:t>Ansin</a:t>
            </a:r>
          </a:p>
        </p:txBody>
      </p:sp>
      <p:sp>
        <p:nvSpPr>
          <p:cNvPr id="5128" name="Text Box 8"/>
          <p:cNvSpPr txBox="1">
            <a:spLocks noChangeArrowheads="1"/>
          </p:cNvSpPr>
          <p:nvPr/>
        </p:nvSpPr>
        <p:spPr bwMode="auto">
          <a:xfrm>
            <a:off x="3431704" y="2142836"/>
            <a:ext cx="2736000" cy="646331"/>
          </a:xfrm>
          <a:prstGeom prst="rect">
            <a:avLst/>
          </a:prstGeom>
          <a:solidFill>
            <a:schemeClr val="tx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buann Manchester United 1-0</a:t>
            </a:r>
            <a:endParaRPr lang="ga-IE" baseline="30000" dirty="0">
              <a:solidFill>
                <a:srgbClr val="EEECE1"/>
              </a:solidFill>
            </a:endParaRPr>
          </a:p>
        </p:txBody>
      </p:sp>
      <p:sp>
        <p:nvSpPr>
          <p:cNvPr id="5129" name="Text Box 9"/>
          <p:cNvSpPr txBox="1">
            <a:spLocks noChangeArrowheads="1"/>
          </p:cNvSpPr>
          <p:nvPr/>
        </p:nvSpPr>
        <p:spPr bwMode="auto">
          <a:xfrm>
            <a:off x="2572663" y="2971800"/>
            <a:ext cx="3920480" cy="369332"/>
          </a:xfrm>
          <a:prstGeom prst="rect">
            <a:avLst/>
          </a:prstGeom>
          <a:solidFill>
            <a:srgbClr val="52ED0D"/>
          </a:solidFill>
          <a:ln w="12700" cap="sq">
            <a:noFill/>
            <a:miter lim="800000"/>
            <a:headEnd type="none" w="sm" len="sm"/>
            <a:tailEnd type="none" w="sm" len="sm"/>
          </a:ln>
          <a:effectLst/>
        </p:spPr>
        <p:txBody>
          <a:bodyPr wrap="square" anchor="ctr">
            <a:spAutoFit/>
          </a:bodyPr>
          <a:lstStyle/>
          <a:p>
            <a:pPr algn="ctr">
              <a:spcBef>
                <a:spcPct val="50000"/>
              </a:spcBef>
            </a:pPr>
            <a:r>
              <a:rPr lang="ga-IE">
                <a:solidFill>
                  <a:srgbClr val="C00000"/>
                </a:solidFill>
              </a:rPr>
              <a:t>Anois déan an ráiteas conbhéartach.</a:t>
            </a:r>
          </a:p>
        </p:txBody>
      </p:sp>
      <p:sp>
        <p:nvSpPr>
          <p:cNvPr id="5130" name="Text Box 10"/>
          <p:cNvSpPr txBox="1">
            <a:spLocks noChangeArrowheads="1"/>
          </p:cNvSpPr>
          <p:nvPr/>
        </p:nvSpPr>
        <p:spPr bwMode="auto">
          <a:xfrm>
            <a:off x="1896533" y="1612180"/>
            <a:ext cx="1180130" cy="369332"/>
          </a:xfrm>
          <a:prstGeom prst="rect">
            <a:avLst/>
          </a:prstGeom>
          <a:solidFill>
            <a:schemeClr val="accent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Abair go</a:t>
            </a:r>
          </a:p>
        </p:txBody>
      </p:sp>
      <p:sp>
        <p:nvSpPr>
          <p:cNvPr id="5131" name="Text Box 11"/>
          <p:cNvSpPr txBox="1">
            <a:spLocks noChangeArrowheads="1"/>
          </p:cNvSpPr>
          <p:nvPr/>
        </p:nvSpPr>
        <p:spPr bwMode="auto">
          <a:xfrm>
            <a:off x="3089248" y="1595535"/>
            <a:ext cx="5011398" cy="369332"/>
          </a:xfrm>
          <a:prstGeom prst="rect">
            <a:avLst/>
          </a:prstGeom>
          <a:solidFill>
            <a:schemeClr val="tx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scórálann Wayne Rooney an t-aon chúl sa chluiche</a:t>
            </a:r>
            <a:endParaRPr lang="ga-IE" baseline="30000" dirty="0">
              <a:solidFill>
                <a:srgbClr val="EEECE1"/>
              </a:solidFill>
            </a:endParaRPr>
          </a:p>
        </p:txBody>
      </p:sp>
      <p:sp>
        <p:nvSpPr>
          <p:cNvPr id="5132" name="Text Box 12"/>
          <p:cNvSpPr txBox="1">
            <a:spLocks noChangeArrowheads="1"/>
          </p:cNvSpPr>
          <p:nvPr/>
        </p:nvSpPr>
        <p:spPr bwMode="auto">
          <a:xfrm>
            <a:off x="2572344" y="2282054"/>
            <a:ext cx="900000" cy="369332"/>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dirty="0">
                <a:solidFill>
                  <a:srgbClr val="EEECE1"/>
                </a:solidFill>
              </a:rPr>
              <a:t>Ansin</a:t>
            </a:r>
          </a:p>
        </p:txBody>
      </p:sp>
      <p:sp>
        <p:nvSpPr>
          <p:cNvPr id="5133" name="Text Box 13"/>
          <p:cNvSpPr txBox="1">
            <a:spLocks noChangeArrowheads="1"/>
          </p:cNvSpPr>
          <p:nvPr/>
        </p:nvSpPr>
        <p:spPr bwMode="auto">
          <a:xfrm>
            <a:off x="3486127" y="2281334"/>
            <a:ext cx="3175930" cy="369332"/>
          </a:xfrm>
          <a:prstGeom prst="rect">
            <a:avLst/>
          </a:prstGeom>
          <a:solidFill>
            <a:schemeClr val="tx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buann Manchester United 1-0</a:t>
            </a:r>
          </a:p>
        </p:txBody>
      </p:sp>
      <p:sp>
        <p:nvSpPr>
          <p:cNvPr id="3" name="Isosceles Triangle 2"/>
          <p:cNvSpPr/>
          <p:nvPr/>
        </p:nvSpPr>
        <p:spPr>
          <a:xfrm rot="5893382">
            <a:off x="9063035" y="1804752"/>
            <a:ext cx="1501203" cy="1085785"/>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sp>
        <p:nvSpPr>
          <p:cNvPr id="18" name="Isosceles Triangle 17"/>
          <p:cNvSpPr/>
          <p:nvPr/>
        </p:nvSpPr>
        <p:spPr>
          <a:xfrm rot="9084905">
            <a:off x="8677274" y="2327741"/>
            <a:ext cx="1501203" cy="83117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pic>
        <p:nvPicPr>
          <p:cNvPr id="945154" name="Picture 2" descr="http://www.footballticketsonline.co.uk/wp-content/uploads/2011/02/wayne-rooney.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329246" y="813046"/>
            <a:ext cx="2074984" cy="4145817"/>
          </a:xfrm>
          <a:prstGeom prst="rect">
            <a:avLst/>
          </a:prstGeom>
          <a:noFill/>
        </p:spPr>
      </p:pic>
      <p:sp>
        <p:nvSpPr>
          <p:cNvPr id="2" name="Date Placeholder 1"/>
          <p:cNvSpPr>
            <a:spLocks noGrp="1"/>
          </p:cNvSpPr>
          <p:nvPr>
            <p:ph type="dt" sz="half" idx="10"/>
          </p:nvPr>
        </p:nvSpPr>
        <p:spPr/>
        <p:txBody>
          <a:bodyPr/>
          <a:lstStyle/>
          <a:p>
            <a:fld id="{ECD65FAB-1E54-4233-8B6A-04B655CBAAA8}" type="datetime10">
              <a:rPr lang="en-IE" smtClean="0"/>
              <a:pPr/>
              <a:t>15:00</a:t>
            </a:fld>
            <a:endParaRPr lang="ga-IE"/>
          </a:p>
        </p:txBody>
      </p:sp>
    </p:spTree>
    <p:extLst>
      <p:ext uri="{BB962C8B-B14F-4D97-AF65-F5344CB8AC3E}">
        <p14:creationId xmlns:p14="http://schemas.microsoft.com/office/powerpoint/2010/main" val="127439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animEffect transition="in" filter="fade">
                                      <p:cBhvr>
                                        <p:cTn id="7" dur="500"/>
                                        <p:tgtEl>
                                          <p:spTgt spid="5129"/>
                                        </p:tgtEl>
                                      </p:cBhvr>
                                    </p:animEffect>
                                  </p:childTnLst>
                                </p:cTn>
                              </p:par>
                              <p:par>
                                <p:cTn id="8" presetID="1" presetClass="entr" presetSubtype="0" fill="hold" grpId="0" nodeType="withEffect">
                                  <p:stCondLst>
                                    <p:cond delay="0"/>
                                  </p:stCondLst>
                                  <p:childTnLst>
                                    <p:set>
                                      <p:cBhvr>
                                        <p:cTn id="9" dur="1" fill="hold">
                                          <p:stCondLst>
                                            <p:cond delay="0"/>
                                          </p:stCondLst>
                                        </p:cTn>
                                        <p:tgtEl>
                                          <p:spTgt spid="5130"/>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5133"/>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513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513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grpId="1" nodeType="clickEffect">
                                  <p:stCondLst>
                                    <p:cond delay="0"/>
                                  </p:stCondLst>
                                  <p:childTnLst>
                                    <p:animMotion origin="layout" path="M 2.5E-6 -7.40741E-7 L 0.00347 0.30347 " pathEditMode="relative" rAng="0" ptsTypes="AA">
                                      <p:cBhvr>
                                        <p:cTn id="19" dur="2000" fill="hold"/>
                                        <p:tgtEl>
                                          <p:spTgt spid="5130"/>
                                        </p:tgtEl>
                                        <p:attrNameLst>
                                          <p:attrName>ppt_x</p:attrName>
                                          <p:attrName>ppt_y</p:attrName>
                                        </p:attrNameLst>
                                      </p:cBhvr>
                                      <p:rCtr x="174" y="15162"/>
                                    </p:animMotion>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1" nodeType="clickEffect">
                                  <p:stCondLst>
                                    <p:cond delay="0"/>
                                  </p:stCondLst>
                                  <p:childTnLst>
                                    <p:animMotion origin="layout" path="M 4.16667E-6 -7.40741E-7 L -0.04723 0.20347 " pathEditMode="relative" rAng="0" ptsTypes="AA">
                                      <p:cBhvr>
                                        <p:cTn id="23" dur="2000" fill="hold"/>
                                        <p:tgtEl>
                                          <p:spTgt spid="5133"/>
                                        </p:tgtEl>
                                        <p:attrNameLst>
                                          <p:attrName>ppt_x</p:attrName>
                                          <p:attrName>ppt_y</p:attrName>
                                        </p:attrNameLst>
                                      </p:cBhvr>
                                      <p:rCtr x="-2361" y="10162"/>
                                    </p:animMotion>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grpId="1" nodeType="clickEffect">
                                  <p:stCondLst>
                                    <p:cond delay="0"/>
                                  </p:stCondLst>
                                  <p:childTnLst>
                                    <p:animMotion origin="layout" path="M 4.72222E-6 -4.38686E-6 L -0.00226 0.29778 " pathEditMode="relative" rAng="0" ptsTypes="AA">
                                      <p:cBhvr>
                                        <p:cTn id="27" dur="2000" fill="hold"/>
                                        <p:tgtEl>
                                          <p:spTgt spid="5132"/>
                                        </p:tgtEl>
                                        <p:attrNameLst>
                                          <p:attrName>ppt_x</p:attrName>
                                          <p:attrName>ppt_y</p:attrName>
                                        </p:attrNameLst>
                                      </p:cBhvr>
                                      <p:rCtr x="-122" y="14877"/>
                                    </p:animMotion>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1" nodeType="clickEffect">
                                  <p:stCondLst>
                                    <p:cond delay="0"/>
                                  </p:stCondLst>
                                  <p:childTnLst>
                                    <p:animMotion origin="layout" path="M -4.44444E-6 -0.00092 L 0.03559 0.39773 " pathEditMode="relative" rAng="0" ptsTypes="AA">
                                      <p:cBhvr>
                                        <p:cTn id="31" dur="2000" fill="hold"/>
                                        <p:tgtEl>
                                          <p:spTgt spid="5131"/>
                                        </p:tgtEl>
                                        <p:attrNameLst>
                                          <p:attrName>ppt_x</p:attrName>
                                          <p:attrName>ppt_y</p:attrName>
                                        </p:attrNameLst>
                                      </p:cBhvr>
                                      <p:rCtr x="1771" y="199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animBg="1"/>
      <p:bldP spid="5130" grpId="0" animBg="1"/>
      <p:bldP spid="5130" grpId="1" animBg="1"/>
      <p:bldP spid="5131" grpId="0" animBg="1"/>
      <p:bldP spid="5131" grpId="1" animBg="1"/>
      <p:bldP spid="5132" grpId="0" animBg="1"/>
      <p:bldP spid="5132" grpId="1" animBg="1"/>
      <p:bldP spid="5133" grpId="0" animBg="1"/>
      <p:bldP spid="513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5C8252-14BD-4A5A-8AC9-54EB902D62DD}" type="datetime10">
              <a:rPr lang="en-IE" smtClean="0">
                <a:solidFill>
                  <a:prstClr val="black">
                    <a:tint val="75000"/>
                  </a:prstClr>
                </a:solidFill>
              </a:rPr>
              <a:pPr/>
              <a:t>15:00</a:t>
            </a:fld>
            <a:endParaRPr lang="en-IE">
              <a:solidFill>
                <a:prstClr val="black">
                  <a:tint val="75000"/>
                </a:prstClr>
              </a:solidFill>
            </a:endParaRPr>
          </a:p>
        </p:txBody>
      </p:sp>
      <p:sp>
        <p:nvSpPr>
          <p:cNvPr id="5" name="TextBox 4"/>
          <p:cNvSpPr txBox="1"/>
          <p:nvPr/>
        </p:nvSpPr>
        <p:spPr>
          <a:xfrm>
            <a:off x="1755760" y="1416544"/>
            <a:ext cx="9280730" cy="1077218"/>
          </a:xfrm>
          <a:prstGeom prst="rect">
            <a:avLst/>
          </a:prstGeom>
          <a:noFill/>
        </p:spPr>
        <p:txBody>
          <a:bodyPr wrap="square" rtlCol="0">
            <a:spAutoFit/>
          </a:bodyPr>
          <a:lstStyle/>
          <a:p>
            <a:r>
              <a:rPr lang="ga-IE" sz="3200" b="1"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Ráiteas</a:t>
            </a:r>
            <a:r>
              <a:rPr lang="en-IE" sz="3200" b="1"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t>
            </a:r>
            <a:r>
              <a:rPr lang="en-IE" sz="3200" b="1" dirty="0">
                <a:solidFill>
                  <a:prstClr val="black"/>
                </a:solidFill>
                <a:latin typeface="Tahoma" pitchFamily="34" charset="0"/>
                <a:ea typeface="Tahoma" pitchFamily="34" charset="0"/>
                <a:cs typeface="Tahoma" pitchFamily="34" charset="0"/>
              </a:rPr>
              <a:t>	</a:t>
            </a:r>
            <a:r>
              <a:rPr lang="ga-IE" sz="3200" b="1" dirty="0">
                <a:solidFill>
                  <a:prstClr val="black"/>
                </a:solidFill>
                <a:latin typeface="Tahoma" pitchFamily="34" charset="0"/>
                <a:ea typeface="Tahoma" pitchFamily="34" charset="0"/>
                <a:cs typeface="Tahoma" pitchFamily="34" charset="0"/>
              </a:rPr>
              <a:t>        </a:t>
            </a:r>
            <a:r>
              <a:rPr lang="ga-IE" sz="3200" b="1" dirty="0">
                <a:solidFill>
                  <a:prstClr val="black"/>
                </a:solidFill>
                <a:effectLst>
                  <a:outerShdw blurRad="38100" dist="38100" dir="2700000" algn="tl">
                    <a:srgbClr val="000000">
                      <a:alpha val="43137"/>
                    </a:srgbClr>
                  </a:outerShdw>
                </a:effectLst>
                <a:latin typeface="Tahoma" pitchFamily="34" charset="0"/>
                <a:ea typeface="Tahoma" pitchFamily="34" charset="0"/>
                <a:cs typeface="Tahoma" pitchFamily="34" charset="0"/>
              </a:rPr>
              <a:t>Abair </a:t>
            </a:r>
            <a:r>
              <a:rPr lang="en-IE" sz="3200" dirty="0" err="1">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gur</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IE" sz="3200" dirty="0" err="1">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madra</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é Rex </a:t>
            </a:r>
            <a:endPar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tabLst>
                <a:tab pos="2606675" algn="l"/>
              </a:tabLst>
            </a:pP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ga-IE" sz="3200" b="1" dirty="0">
                <a:solidFill>
                  <a:prstClr val="black">
                    <a:lumMod val="95000"/>
                    <a:lumOff val="5000"/>
                  </a:prst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ansin </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is </a:t>
            </a:r>
            <a:r>
              <a:rPr lang="en-IE" sz="3200" dirty="0" err="1">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mamach</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é Rex.    (</a:t>
            </a:r>
            <a:r>
              <a:rPr lang="ga-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Fíor</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 name="Title 1"/>
          <p:cNvSpPr txBox="1">
            <a:spLocks/>
          </p:cNvSpPr>
          <p:nvPr/>
        </p:nvSpPr>
        <p:spPr>
          <a:xfrm>
            <a:off x="1524000" y="110862"/>
            <a:ext cx="8686800" cy="1143000"/>
          </a:xfrm>
          <a:prstGeom prst="rect">
            <a:avLst/>
          </a:prstGeom>
        </p:spPr>
        <p:txBody>
          <a:bodyPr>
            <a:normAutofit/>
          </a:bodyPr>
          <a:lstStyle/>
          <a:p>
            <a:pPr algn="ctr">
              <a:spcBef>
                <a:spcPct val="0"/>
              </a:spcBef>
            </a:pPr>
            <a:r>
              <a:rPr lang="en-IE" sz="3600" b="1" i="1" dirty="0" err="1">
                <a:solidFill>
                  <a:srgbClr val="990033"/>
                </a:solidFill>
                <a:effectLst>
                  <a:outerShdw blurRad="38100" dist="38100" dir="2700000" algn="tl">
                    <a:srgbClr val="000000">
                      <a:alpha val="43137"/>
                    </a:srgbClr>
                  </a:outerShdw>
                </a:effectLst>
                <a:latin typeface="Tahoma" pitchFamily="34" charset="0"/>
                <a:ea typeface="Tahoma" pitchFamily="34" charset="0"/>
                <a:cs typeface="Tahoma" pitchFamily="34" charset="0"/>
              </a:rPr>
              <a:t>Coinbhéarta</a:t>
            </a:r>
            <a:r>
              <a:rPr lang="en-IE" sz="3600" b="1" i="1" dirty="0">
                <a:solidFill>
                  <a:srgbClr val="990033"/>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IE" sz="3600" b="1" i="1" dirty="0" err="1">
                <a:solidFill>
                  <a:srgbClr val="990033"/>
                </a:solidFill>
                <a:effectLst>
                  <a:outerShdw blurRad="38100" dist="38100" dir="2700000" algn="tl">
                    <a:srgbClr val="000000">
                      <a:alpha val="43137"/>
                    </a:srgbClr>
                  </a:outerShdw>
                </a:effectLst>
                <a:latin typeface="Tahoma" pitchFamily="34" charset="0"/>
                <a:ea typeface="Tahoma" pitchFamily="34" charset="0"/>
                <a:cs typeface="Tahoma" pitchFamily="34" charset="0"/>
              </a:rPr>
              <a:t>ráitis</a:t>
            </a:r>
            <a:endParaRPr lang="en-IE" sz="3600" b="1" i="1" u="sng" dirty="0">
              <a:solidFill>
                <a:srgbClr val="990033"/>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7" name="TextBox 6"/>
          <p:cNvSpPr txBox="1"/>
          <p:nvPr/>
        </p:nvSpPr>
        <p:spPr>
          <a:xfrm>
            <a:off x="1725218" y="3068960"/>
            <a:ext cx="9133853" cy="1569660"/>
          </a:xfrm>
          <a:prstGeom prst="rect">
            <a:avLst/>
          </a:prstGeom>
          <a:noFill/>
        </p:spPr>
        <p:txBody>
          <a:bodyPr wrap="square" rtlCol="0">
            <a:spAutoFit/>
          </a:bodyPr>
          <a:lstStyle/>
          <a:p>
            <a:r>
              <a:rPr lang="ga-IE" sz="3200" b="1"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Cuinbhéarta</a:t>
            </a:r>
            <a:r>
              <a:rPr lang="en-IE" sz="3200" b="1"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t>
            </a:r>
            <a:r>
              <a:rPr lang="en-IE" sz="3200" b="1" dirty="0">
                <a:solidFill>
                  <a:prstClr val="black"/>
                </a:solidFill>
                <a:latin typeface="Tahoma" pitchFamily="34" charset="0"/>
                <a:ea typeface="Tahoma" pitchFamily="34" charset="0"/>
                <a:cs typeface="Tahoma" pitchFamily="34" charset="0"/>
              </a:rPr>
              <a:t>	</a:t>
            </a:r>
            <a:r>
              <a:rPr lang="ga-IE" sz="3200" b="1" dirty="0">
                <a:solidFill>
                  <a:prstClr val="black"/>
                </a:solidFill>
                <a:effectLst>
                  <a:outerShdw blurRad="38100" dist="38100" dir="2700000" algn="tl">
                    <a:srgbClr val="000000">
                      <a:alpha val="43137"/>
                    </a:srgbClr>
                  </a:outerShdw>
                </a:effectLst>
                <a:latin typeface="Tahoma" pitchFamily="34" charset="0"/>
                <a:ea typeface="Tahoma" pitchFamily="34" charset="0"/>
                <a:cs typeface="Tahoma" pitchFamily="34" charset="0"/>
              </a:rPr>
              <a:t>Abair </a:t>
            </a:r>
            <a:r>
              <a:rPr lang="ga-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gur </a:t>
            </a:r>
            <a:r>
              <a:rPr lang="en-IE" sz="3200" dirty="0" err="1">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mamach</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é Rex</a:t>
            </a:r>
            <a:endPar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ga-IE" sz="3200" b="1" dirty="0">
                <a:solidFill>
                  <a:prstClr val="black"/>
                </a:solidFill>
                <a:effectLst>
                  <a:outerShdw blurRad="38100" dist="38100" dir="2700000" algn="tl">
                    <a:srgbClr val="000000">
                      <a:alpha val="43137"/>
                    </a:srgbClr>
                  </a:outerShdw>
                </a:effectLst>
                <a:latin typeface="Tahoma" pitchFamily="34" charset="0"/>
                <a:ea typeface="Tahoma" pitchFamily="34" charset="0"/>
                <a:cs typeface="Tahoma" pitchFamily="34" charset="0"/>
              </a:rPr>
              <a:t>ansin </a:t>
            </a:r>
            <a:r>
              <a:rPr lang="ga-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is </a:t>
            </a:r>
            <a:r>
              <a:rPr lang="en-IE" sz="3200" dirty="0" err="1">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madra</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é Rex</a:t>
            </a:r>
            <a:r>
              <a:rPr lang="ga-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t>
            </a:r>
          </a:p>
          <a:p>
            <a:r>
              <a:rPr lang="ga-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ga-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Bréagach</a:t>
            </a:r>
            <a:r>
              <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en-IE" sz="3200" dirty="0">
              <a:solidFill>
                <a:srgbClr val="C0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8" name="Picture 2" descr="http://th08.deviantart.net/fs70/150/f/2010/155/4/4/Rex_The_Dog_by_krpors.png"/>
          <p:cNvPicPr>
            <a:picLocks noChangeAspect="1" noChangeArrowheads="1"/>
          </p:cNvPicPr>
          <p:nvPr/>
        </p:nvPicPr>
        <p:blipFill>
          <a:blip r:embed="rId3" cstate="print"/>
          <a:srcRect/>
          <a:stretch>
            <a:fillRect/>
          </a:stretch>
        </p:blipFill>
        <p:spPr bwMode="auto">
          <a:xfrm>
            <a:off x="8832304" y="304801"/>
            <a:ext cx="1515974" cy="1445229"/>
          </a:xfrm>
          <a:prstGeom prst="rect">
            <a:avLst/>
          </a:prstGeom>
          <a:noFill/>
        </p:spPr>
      </p:pic>
      <p:graphicFrame>
        <p:nvGraphicFramePr>
          <p:cNvPr id="9" name="Object 8"/>
          <p:cNvGraphicFramePr>
            <a:graphicFrameLocks noChangeAspect="1"/>
          </p:cNvGraphicFramePr>
          <p:nvPr>
            <p:extLst/>
          </p:nvPr>
        </p:nvGraphicFramePr>
        <p:xfrm>
          <a:off x="2863851" y="4557713"/>
          <a:ext cx="6411913" cy="2076450"/>
        </p:xfrm>
        <a:graphic>
          <a:graphicData uri="http://schemas.openxmlformats.org/presentationml/2006/ole">
            <mc:AlternateContent xmlns:mc="http://schemas.openxmlformats.org/markup-compatibility/2006">
              <mc:Choice xmlns:v="urn:schemas-microsoft-com:vml" Requires="v">
                <p:oleObj spid="_x0000_s2050" name="Equation" r:id="rId4" imgW="2438400" imgH="863600" progId="">
                  <p:embed/>
                </p:oleObj>
              </mc:Choice>
              <mc:Fallback>
                <p:oleObj name="Equation" r:id="rId4" imgW="2438400" imgH="8636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63851" y="4557713"/>
                        <a:ext cx="6411913" cy="207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09283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wipe(left)">
                                      <p:cBhvr>
                                        <p:cTn id="16" dur="500"/>
                                        <p:tgtEl>
                                          <p:spTgt spid="7">
                                            <p:txEl>
                                              <p:pRg st="0" end="0"/>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wipe(left)">
                                      <p:cBhvr>
                                        <p:cTn id="19" dur="500"/>
                                        <p:tgtEl>
                                          <p:spTgt spid="7">
                                            <p:txEl>
                                              <p:pRg st="1" end="1"/>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left)">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91490" name="Picture 2" descr="http://3.bp.blogspot.com/_Knlhy0iQUtc/TPbWeUxGXeI/AAAAAAAAAAM/Se0fyMbQn6s/s1600/triangle_angle1.gif"/>
          <p:cNvPicPr>
            <a:picLocks noChangeAspect="1" noChangeArrowheads="1"/>
          </p:cNvPicPr>
          <p:nvPr/>
        </p:nvPicPr>
        <p:blipFill>
          <a:blip r:embed="rId3" cstate="print"/>
          <a:srcRect/>
          <a:stretch>
            <a:fillRect/>
          </a:stretch>
        </p:blipFill>
        <p:spPr bwMode="auto">
          <a:xfrm>
            <a:off x="7104112" y="1124744"/>
            <a:ext cx="3409950" cy="2371726"/>
          </a:xfrm>
          <a:prstGeom prst="rect">
            <a:avLst/>
          </a:prstGeom>
          <a:noFill/>
        </p:spPr>
      </p:pic>
      <p:sp>
        <p:nvSpPr>
          <p:cNvPr id="1027" name="Text Box 3"/>
          <p:cNvSpPr txBox="1">
            <a:spLocks noChangeArrowheads="1"/>
          </p:cNvSpPr>
          <p:nvPr/>
        </p:nvSpPr>
        <p:spPr bwMode="auto">
          <a:xfrm>
            <a:off x="4007768" y="1340768"/>
            <a:ext cx="3771889" cy="369332"/>
          </a:xfrm>
          <a:prstGeom prst="rect">
            <a:avLst/>
          </a:prstGeom>
          <a:solidFill>
            <a:schemeClr val="accent2">
              <a:lumMod val="40000"/>
              <a:lumOff val="60000"/>
            </a:schemeClr>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wrap="square">
            <a:spAutoFit/>
          </a:bodyPr>
          <a:lstStyle/>
          <a:p>
            <a:pPr algn="ctr">
              <a:spcBef>
                <a:spcPct val="50000"/>
              </a:spcBef>
            </a:pPr>
            <a:r>
              <a:rPr lang="ga-IE" dirty="0">
                <a:solidFill>
                  <a:prstClr val="black"/>
                </a:solidFill>
              </a:rPr>
              <a:t>Féachaimis ar an abairt seo thíos:</a:t>
            </a:r>
          </a:p>
        </p:txBody>
      </p:sp>
      <p:sp>
        <p:nvSpPr>
          <p:cNvPr id="1028" name="Text Box 4"/>
          <p:cNvSpPr txBox="1">
            <a:spLocks noChangeArrowheads="1"/>
          </p:cNvSpPr>
          <p:nvPr/>
        </p:nvSpPr>
        <p:spPr bwMode="auto">
          <a:xfrm>
            <a:off x="1847528" y="1545269"/>
            <a:ext cx="533400" cy="1200329"/>
          </a:xfrm>
          <a:prstGeom prst="rect">
            <a:avLst/>
          </a:prstGeom>
          <a:solidFill>
            <a:schemeClr val="accent1"/>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anchor="ctr">
            <a:spAutoFit/>
          </a:bodyPr>
          <a:lstStyle/>
          <a:p>
            <a:pPr algn="ctr">
              <a:spcBef>
                <a:spcPct val="50000"/>
              </a:spcBef>
            </a:pPr>
            <a:r>
              <a:rPr lang="ga-IE" dirty="0">
                <a:solidFill>
                  <a:srgbClr val="EEECE1"/>
                </a:solidFill>
              </a:rPr>
              <a:t>Abair gurb</a:t>
            </a:r>
          </a:p>
        </p:txBody>
      </p:sp>
      <p:sp>
        <p:nvSpPr>
          <p:cNvPr id="1029" name="Text Box 5"/>
          <p:cNvSpPr txBox="1">
            <a:spLocks noChangeArrowheads="1"/>
          </p:cNvSpPr>
          <p:nvPr/>
        </p:nvSpPr>
        <p:spPr bwMode="auto">
          <a:xfrm>
            <a:off x="2383462" y="1962962"/>
            <a:ext cx="3960000" cy="369332"/>
          </a:xfrm>
          <a:prstGeom prst="rect">
            <a:avLst/>
          </a:prstGeom>
          <a:solidFill>
            <a:srgbClr val="92D050"/>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a:spAutoFit/>
          </a:bodyPr>
          <a:lstStyle/>
          <a:p>
            <a:pPr algn="ctr">
              <a:spcBef>
                <a:spcPct val="50000"/>
              </a:spcBef>
            </a:pPr>
            <a:r>
              <a:rPr lang="ga-IE" dirty="0">
                <a:solidFill>
                  <a:prstClr val="black"/>
                </a:solidFill>
              </a:rPr>
              <a:t>é suim uillinneacha crutha 180</a:t>
            </a:r>
            <a:r>
              <a:rPr lang="ga-IE" baseline="30000" dirty="0">
                <a:solidFill>
                  <a:prstClr val="black"/>
                </a:solidFill>
              </a:rPr>
              <a:t>o</a:t>
            </a:r>
          </a:p>
        </p:txBody>
      </p:sp>
      <p:sp>
        <p:nvSpPr>
          <p:cNvPr id="1030" name="Text Box 6"/>
          <p:cNvSpPr txBox="1">
            <a:spLocks noChangeArrowheads="1"/>
          </p:cNvSpPr>
          <p:nvPr/>
        </p:nvSpPr>
        <p:spPr bwMode="auto">
          <a:xfrm>
            <a:off x="1851980" y="2547652"/>
            <a:ext cx="914400" cy="369332"/>
          </a:xfrm>
          <a:prstGeom prst="rect">
            <a:avLst/>
          </a:prstGeom>
          <a:solidFill>
            <a:schemeClr val="accent1"/>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anchor="ctr">
            <a:spAutoFit/>
          </a:bodyPr>
          <a:lstStyle/>
          <a:p>
            <a:pPr algn="ctr">
              <a:spcBef>
                <a:spcPct val="50000"/>
              </a:spcBef>
            </a:pPr>
            <a:r>
              <a:rPr lang="ga-IE" dirty="0">
                <a:solidFill>
                  <a:srgbClr val="EEECE1"/>
                </a:solidFill>
              </a:rPr>
              <a:t>Ansin</a:t>
            </a:r>
          </a:p>
        </p:txBody>
      </p:sp>
      <p:sp>
        <p:nvSpPr>
          <p:cNvPr id="1031" name="Text Box 7"/>
          <p:cNvSpPr txBox="1">
            <a:spLocks noChangeArrowheads="1"/>
          </p:cNvSpPr>
          <p:nvPr/>
        </p:nvSpPr>
        <p:spPr bwMode="auto">
          <a:xfrm>
            <a:off x="2775286" y="2547652"/>
            <a:ext cx="2520000" cy="369332"/>
          </a:xfrm>
          <a:prstGeom prst="rect">
            <a:avLst/>
          </a:prstGeom>
          <a:solidFill>
            <a:srgbClr val="92D050"/>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a:spAutoFit/>
          </a:bodyPr>
          <a:lstStyle/>
          <a:p>
            <a:pPr algn="ctr">
              <a:spcBef>
                <a:spcPct val="50000"/>
              </a:spcBef>
            </a:pPr>
            <a:r>
              <a:rPr lang="ga-IE" dirty="0">
                <a:solidFill>
                  <a:prstClr val="black"/>
                </a:solidFill>
              </a:rPr>
              <a:t>is triantán é a cruth.</a:t>
            </a:r>
          </a:p>
        </p:txBody>
      </p:sp>
      <p:sp>
        <p:nvSpPr>
          <p:cNvPr id="1032" name="Text Box 8"/>
          <p:cNvSpPr txBox="1">
            <a:spLocks noChangeArrowheads="1"/>
          </p:cNvSpPr>
          <p:nvPr/>
        </p:nvSpPr>
        <p:spPr bwMode="auto">
          <a:xfrm>
            <a:off x="3287690" y="3573021"/>
            <a:ext cx="5566024" cy="646331"/>
          </a:xfrm>
          <a:prstGeom prst="rect">
            <a:avLst/>
          </a:prstGeom>
          <a:solidFill>
            <a:schemeClr val="accent2">
              <a:lumMod val="40000"/>
              <a:lumOff val="60000"/>
            </a:schemeClr>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wrap="square">
            <a:spAutoFit/>
          </a:bodyPr>
          <a:lstStyle/>
          <a:p>
            <a:pPr algn="ctr"/>
            <a:r>
              <a:rPr lang="ga-IE" dirty="0">
                <a:solidFill>
                  <a:prstClr val="black"/>
                </a:solidFill>
              </a:rPr>
              <a:t>D'fhonn an ráiteas coinbhéartach a dhéanamh malartaigh  </a:t>
            </a:r>
          </a:p>
          <a:p>
            <a:pPr algn="ctr"/>
            <a:r>
              <a:rPr lang="ga-IE" dirty="0">
                <a:solidFill>
                  <a:prstClr val="black"/>
                </a:solidFill>
              </a:rPr>
              <a:t>na codanna sin den ráiteas atá sna boscaí uaine thuas</a:t>
            </a:r>
            <a:endParaRPr lang="ga-IE" dirty="0">
              <a:solidFill>
                <a:prstClr val="black"/>
              </a:solidFill>
            </a:endParaRPr>
          </a:p>
        </p:txBody>
      </p:sp>
      <p:sp>
        <p:nvSpPr>
          <p:cNvPr id="14" name="Text Box 4"/>
          <p:cNvSpPr txBox="1">
            <a:spLocks noChangeArrowheads="1"/>
          </p:cNvSpPr>
          <p:nvPr/>
        </p:nvSpPr>
        <p:spPr bwMode="auto">
          <a:xfrm>
            <a:off x="1847062" y="1962296"/>
            <a:ext cx="838081" cy="369332"/>
          </a:xfrm>
          <a:prstGeom prst="rect">
            <a:avLst/>
          </a:prstGeom>
          <a:solidFill>
            <a:schemeClr val="accent1"/>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wrap="square" anchor="ctr">
            <a:spAutoFit/>
          </a:bodyPr>
          <a:lstStyle/>
          <a:p>
            <a:pPr algn="ctr">
              <a:spcBef>
                <a:spcPct val="50000"/>
              </a:spcBef>
            </a:pPr>
            <a:r>
              <a:rPr lang="ga-IE" dirty="0">
                <a:solidFill>
                  <a:srgbClr val="EEECE1"/>
                </a:solidFill>
              </a:rPr>
              <a:t>Abair</a:t>
            </a:r>
            <a:endParaRPr lang="ga-IE" dirty="0">
              <a:solidFill>
                <a:srgbClr val="EEECE1"/>
              </a:solidFill>
            </a:endParaRPr>
          </a:p>
        </p:txBody>
      </p:sp>
      <p:sp>
        <p:nvSpPr>
          <p:cNvPr id="15" name="Text Box 7"/>
          <p:cNvSpPr txBox="1">
            <a:spLocks noChangeArrowheads="1"/>
          </p:cNvSpPr>
          <p:nvPr/>
        </p:nvSpPr>
        <p:spPr bwMode="auto">
          <a:xfrm>
            <a:off x="2775286" y="2547652"/>
            <a:ext cx="2520000" cy="369332"/>
          </a:xfrm>
          <a:prstGeom prst="rect">
            <a:avLst/>
          </a:prstGeom>
          <a:solidFill>
            <a:srgbClr val="92D050"/>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a:spAutoFit/>
          </a:bodyPr>
          <a:lstStyle/>
          <a:p>
            <a:pPr algn="ctr">
              <a:spcBef>
                <a:spcPct val="50000"/>
              </a:spcBef>
            </a:pPr>
            <a:r>
              <a:rPr lang="ga-IE" dirty="0">
                <a:solidFill>
                  <a:prstClr val="black"/>
                </a:solidFill>
              </a:rPr>
              <a:t>is triantán é a cruth.</a:t>
            </a:r>
          </a:p>
        </p:txBody>
      </p:sp>
      <p:sp>
        <p:nvSpPr>
          <p:cNvPr id="16" name="Text Box 6"/>
          <p:cNvSpPr txBox="1">
            <a:spLocks noChangeArrowheads="1"/>
          </p:cNvSpPr>
          <p:nvPr/>
        </p:nvSpPr>
        <p:spPr bwMode="auto">
          <a:xfrm>
            <a:off x="1847062" y="2547652"/>
            <a:ext cx="914400" cy="369332"/>
          </a:xfrm>
          <a:prstGeom prst="rect">
            <a:avLst/>
          </a:prstGeom>
          <a:solidFill>
            <a:schemeClr val="accent1"/>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anchor="ctr">
            <a:spAutoFit/>
          </a:bodyPr>
          <a:lstStyle/>
          <a:p>
            <a:pPr algn="ctr">
              <a:spcBef>
                <a:spcPct val="50000"/>
              </a:spcBef>
            </a:pPr>
            <a:r>
              <a:rPr lang="ga-IE" dirty="0">
                <a:solidFill>
                  <a:srgbClr val="EEECE1"/>
                </a:solidFill>
              </a:rPr>
              <a:t>Ansin</a:t>
            </a:r>
          </a:p>
        </p:txBody>
      </p:sp>
      <p:sp>
        <p:nvSpPr>
          <p:cNvPr id="17" name="Text Box 5"/>
          <p:cNvSpPr txBox="1">
            <a:spLocks noChangeArrowheads="1"/>
          </p:cNvSpPr>
          <p:nvPr/>
        </p:nvSpPr>
        <p:spPr bwMode="auto">
          <a:xfrm>
            <a:off x="2790765" y="1956335"/>
            <a:ext cx="3960000" cy="369332"/>
          </a:xfrm>
          <a:prstGeom prst="rect">
            <a:avLst/>
          </a:prstGeom>
          <a:solidFill>
            <a:srgbClr val="92D050"/>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a:spAutoFit/>
          </a:bodyPr>
          <a:lstStyle/>
          <a:p>
            <a:pPr algn="ctr">
              <a:spcBef>
                <a:spcPct val="50000"/>
              </a:spcBef>
            </a:pPr>
            <a:r>
              <a:rPr lang="ga-IE" dirty="0">
                <a:solidFill>
                  <a:prstClr val="black"/>
                </a:solidFill>
              </a:rPr>
              <a:t>gurb é suim </a:t>
            </a:r>
            <a:r>
              <a:rPr lang="ga-IE" dirty="0">
                <a:solidFill>
                  <a:prstClr val="black"/>
                </a:solidFill>
              </a:rPr>
              <a:t>uillinneacha crutha 180</a:t>
            </a:r>
            <a:r>
              <a:rPr lang="ga-IE" baseline="30000" dirty="0">
                <a:solidFill>
                  <a:prstClr val="black"/>
                </a:solidFill>
              </a:rPr>
              <a:t>o</a:t>
            </a:r>
          </a:p>
        </p:txBody>
      </p:sp>
      <p:sp>
        <p:nvSpPr>
          <p:cNvPr id="18" name="Right Brace 17"/>
          <p:cNvSpPr/>
          <p:nvPr/>
        </p:nvSpPr>
        <p:spPr>
          <a:xfrm>
            <a:off x="7968208" y="4653136"/>
            <a:ext cx="155448" cy="914400"/>
          </a:xfrm>
          <a:prstGeom prst="rightBrace">
            <a:avLst/>
          </a:prstGeom>
          <a:ln w="666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solidFill>
                <a:prstClr val="black"/>
              </a:solidFill>
            </a:endParaRPr>
          </a:p>
        </p:txBody>
      </p:sp>
      <p:sp>
        <p:nvSpPr>
          <p:cNvPr id="19" name="Text Box 3"/>
          <p:cNvSpPr txBox="1">
            <a:spLocks noChangeArrowheads="1"/>
          </p:cNvSpPr>
          <p:nvPr/>
        </p:nvSpPr>
        <p:spPr bwMode="auto">
          <a:xfrm>
            <a:off x="8328250" y="4438536"/>
            <a:ext cx="1730150" cy="1338828"/>
          </a:xfrm>
          <a:prstGeom prst="rect">
            <a:avLst/>
          </a:prstGeom>
          <a:solidFill>
            <a:schemeClr val="accent2">
              <a:lumMod val="40000"/>
              <a:lumOff val="60000"/>
            </a:schemeClr>
          </a:solidFill>
          <a:ln w="12700" cap="sq" cmpd="dbl">
            <a:solidFill>
              <a:schemeClr val="tx1"/>
            </a:solidFill>
            <a:miter lim="800000"/>
            <a:headEnd type="none" w="sm" len="sm"/>
            <a:tailEnd type="none" w="sm" len="sm"/>
          </a:ln>
          <a:effectLst>
            <a:outerShdw blurRad="50800" dist="38100" dir="5400000" algn="t" rotWithShape="0">
              <a:prstClr val="black">
                <a:alpha val="40000"/>
              </a:prstClr>
            </a:outerShdw>
          </a:effectLst>
        </p:spPr>
        <p:txBody>
          <a:bodyPr wrap="square">
            <a:spAutoFit/>
          </a:bodyPr>
          <a:lstStyle/>
          <a:p>
            <a:pPr algn="ctr">
              <a:spcBef>
                <a:spcPct val="50000"/>
              </a:spcBef>
            </a:pPr>
            <a:r>
              <a:rPr lang="ga-IE" dirty="0">
                <a:solidFill>
                  <a:prstClr val="black"/>
                </a:solidFill>
              </a:rPr>
              <a:t>Is é seo an ráiteas coinbhéartach</a:t>
            </a:r>
          </a:p>
          <a:p>
            <a:pPr algn="ctr">
              <a:spcBef>
                <a:spcPct val="50000"/>
              </a:spcBef>
            </a:pPr>
            <a:r>
              <a:rPr lang="ga-IE" b="1" dirty="0">
                <a:solidFill>
                  <a:prstClr val="black"/>
                </a:solidFill>
              </a:rPr>
              <a:t>(Fíor)</a:t>
            </a:r>
          </a:p>
        </p:txBody>
      </p:sp>
      <p:sp>
        <p:nvSpPr>
          <p:cNvPr id="20" name="Title 1"/>
          <p:cNvSpPr txBox="1">
            <a:spLocks noGrp="1"/>
          </p:cNvSpPr>
          <p:nvPr>
            <p:ph type="title"/>
          </p:nvPr>
        </p:nvSpPr>
        <p:spPr>
          <a:xfrm>
            <a:off x="914400" y="320040"/>
            <a:ext cx="10104120" cy="838200"/>
          </a:xfrm>
          <a:prstGeom prst="rect">
            <a:avLst/>
          </a:prstGeom>
        </p:spPr>
        <p:txBody>
          <a:bodyPr>
            <a:noAutofit/>
          </a:bodyPr>
          <a:lstStyle/>
          <a:p>
            <a:pPr algn="ctr">
              <a:spcBef>
                <a:spcPct val="0"/>
              </a:spcBef>
            </a:pPr>
            <a:r>
              <a:rPr lang="ga-IE" dirty="0" smtClean="0"/>
              <a:t>  </a:t>
            </a:r>
            <a:r>
              <a:rPr lang="ga-IE" sz="3800" b="1" i="1" dirty="0">
                <a:solidFill>
                  <a:srgbClr val="990033"/>
                </a:solidFill>
                <a:effectLst>
                  <a:outerShdw blurRad="38100" dist="38100" dir="2700000" algn="tl">
                    <a:srgbClr val="000000">
                      <a:alpha val="43137"/>
                    </a:srgbClr>
                  </a:outerShdw>
                </a:effectLst>
              </a:rPr>
              <a:t>Cad is coinbhéarta Teoirime ann?</a:t>
            </a:r>
            <a:endParaRPr lang="ga-IE" sz="3800" b="1" i="1" u="sng" dirty="0">
              <a:solidFill>
                <a:srgbClr val="990033"/>
              </a:solidFill>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070D4E5F-3579-4003-B508-B3BF432C458E}"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233628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0-#ppt_w/2"/>
                                          </p:val>
                                        </p:tav>
                                        <p:tav tm="100000">
                                          <p:val>
                                            <p:strVal val="#ppt_x"/>
                                          </p:val>
                                        </p:tav>
                                      </p:tavLst>
                                    </p:anim>
                                    <p:anim calcmode="lin" valueType="num">
                                      <p:cBhvr additive="base">
                                        <p:cTn id="8" dur="500" fill="hold"/>
                                        <p:tgtEl>
                                          <p:spTgt spid="10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8"/>
                                        </p:tgtEl>
                                        <p:attrNameLst>
                                          <p:attrName>style.visibility</p:attrName>
                                        </p:attrNameLst>
                                      </p:cBhvr>
                                      <p:to>
                                        <p:strVal val="visible"/>
                                      </p:to>
                                    </p:set>
                                    <p:anim calcmode="lin" valueType="num">
                                      <p:cBhvr additive="base">
                                        <p:cTn id="13" dur="500" fill="hold"/>
                                        <p:tgtEl>
                                          <p:spTgt spid="1028"/>
                                        </p:tgtEl>
                                        <p:attrNameLst>
                                          <p:attrName>ppt_x</p:attrName>
                                        </p:attrNameLst>
                                      </p:cBhvr>
                                      <p:tavLst>
                                        <p:tav tm="0">
                                          <p:val>
                                            <p:strVal val="0-#ppt_w/2"/>
                                          </p:val>
                                        </p:tav>
                                        <p:tav tm="100000">
                                          <p:val>
                                            <p:strVal val="#ppt_x"/>
                                          </p:val>
                                        </p:tav>
                                      </p:tavLst>
                                    </p:anim>
                                    <p:anim calcmode="lin" valueType="num">
                                      <p:cBhvr additive="base">
                                        <p:cTn id="14" dur="500" fill="hold"/>
                                        <p:tgtEl>
                                          <p:spTgt spid="102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9"/>
                                        </p:tgtEl>
                                        <p:attrNameLst>
                                          <p:attrName>style.visibility</p:attrName>
                                        </p:attrNameLst>
                                      </p:cBhvr>
                                      <p:to>
                                        <p:strVal val="visible"/>
                                      </p:to>
                                    </p:set>
                                    <p:anim calcmode="lin" valueType="num">
                                      <p:cBhvr additive="base">
                                        <p:cTn id="19" dur="500" fill="hold"/>
                                        <p:tgtEl>
                                          <p:spTgt spid="1029"/>
                                        </p:tgtEl>
                                        <p:attrNameLst>
                                          <p:attrName>ppt_x</p:attrName>
                                        </p:attrNameLst>
                                      </p:cBhvr>
                                      <p:tavLst>
                                        <p:tav tm="0">
                                          <p:val>
                                            <p:strVal val="1+#ppt_w/2"/>
                                          </p:val>
                                        </p:tav>
                                        <p:tav tm="100000">
                                          <p:val>
                                            <p:strVal val="#ppt_x"/>
                                          </p:val>
                                        </p:tav>
                                      </p:tavLst>
                                    </p:anim>
                                    <p:anim calcmode="lin" valueType="num">
                                      <p:cBhvr additive="base">
                                        <p:cTn id="20" dur="500" fill="hold"/>
                                        <p:tgtEl>
                                          <p:spTgt spid="102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30"/>
                                        </p:tgtEl>
                                        <p:attrNameLst>
                                          <p:attrName>style.visibility</p:attrName>
                                        </p:attrNameLst>
                                      </p:cBhvr>
                                      <p:to>
                                        <p:strVal val="visible"/>
                                      </p:to>
                                    </p:set>
                                    <p:anim calcmode="lin" valueType="num">
                                      <p:cBhvr additive="base">
                                        <p:cTn id="25" dur="500" fill="hold"/>
                                        <p:tgtEl>
                                          <p:spTgt spid="1030"/>
                                        </p:tgtEl>
                                        <p:attrNameLst>
                                          <p:attrName>ppt_x</p:attrName>
                                        </p:attrNameLst>
                                      </p:cBhvr>
                                      <p:tavLst>
                                        <p:tav tm="0">
                                          <p:val>
                                            <p:strVal val="0-#ppt_w/2"/>
                                          </p:val>
                                        </p:tav>
                                        <p:tav tm="100000">
                                          <p:val>
                                            <p:strVal val="#ppt_x"/>
                                          </p:val>
                                        </p:tav>
                                      </p:tavLst>
                                    </p:anim>
                                    <p:anim calcmode="lin" valueType="num">
                                      <p:cBhvr additive="base">
                                        <p:cTn id="26" dur="500" fill="hold"/>
                                        <p:tgtEl>
                                          <p:spTgt spid="103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31"/>
                                        </p:tgtEl>
                                        <p:attrNameLst>
                                          <p:attrName>style.visibility</p:attrName>
                                        </p:attrNameLst>
                                      </p:cBhvr>
                                      <p:to>
                                        <p:strVal val="visible"/>
                                      </p:to>
                                    </p:set>
                                    <p:anim calcmode="lin" valueType="num">
                                      <p:cBhvr additive="base">
                                        <p:cTn id="31" dur="500" fill="hold"/>
                                        <p:tgtEl>
                                          <p:spTgt spid="1031"/>
                                        </p:tgtEl>
                                        <p:attrNameLst>
                                          <p:attrName>ppt_x</p:attrName>
                                        </p:attrNameLst>
                                      </p:cBhvr>
                                      <p:tavLst>
                                        <p:tav tm="0">
                                          <p:val>
                                            <p:strVal val="1+#ppt_w/2"/>
                                          </p:val>
                                        </p:tav>
                                        <p:tav tm="100000">
                                          <p:val>
                                            <p:strVal val="#ppt_x"/>
                                          </p:val>
                                        </p:tav>
                                      </p:tavLst>
                                    </p:anim>
                                    <p:anim calcmode="lin" valueType="num">
                                      <p:cBhvr additive="base">
                                        <p:cTn id="32" dur="500" fill="hold"/>
                                        <p:tgtEl>
                                          <p:spTgt spid="103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91490"/>
                                        </p:tgtEl>
                                        <p:attrNameLst>
                                          <p:attrName>style.visibility</p:attrName>
                                        </p:attrNameLst>
                                      </p:cBhvr>
                                      <p:to>
                                        <p:strVal val="visible"/>
                                      </p:to>
                                    </p:set>
                                    <p:animEffect transition="in" filter="blinds(horizontal)">
                                      <p:cBhvr>
                                        <p:cTn id="37" dur="500"/>
                                        <p:tgtEl>
                                          <p:spTgt spid="191490"/>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1032"/>
                                        </p:tgtEl>
                                        <p:attrNameLst>
                                          <p:attrName>style.visibility</p:attrName>
                                        </p:attrNameLst>
                                      </p:cBhvr>
                                      <p:to>
                                        <p:strVal val="visible"/>
                                      </p:to>
                                    </p:set>
                                    <p:anim calcmode="lin" valueType="num">
                                      <p:cBhvr additive="base">
                                        <p:cTn id="42" dur="500" fill="hold"/>
                                        <p:tgtEl>
                                          <p:spTgt spid="1032"/>
                                        </p:tgtEl>
                                        <p:attrNameLst>
                                          <p:attrName>ppt_x</p:attrName>
                                        </p:attrNameLst>
                                      </p:cBhvr>
                                      <p:tavLst>
                                        <p:tav tm="0">
                                          <p:val>
                                            <p:strVal val="0-#ppt_w/2"/>
                                          </p:val>
                                        </p:tav>
                                        <p:tav tm="100000">
                                          <p:val>
                                            <p:strVal val="#ppt_x"/>
                                          </p:val>
                                        </p:tav>
                                      </p:tavLst>
                                    </p:anim>
                                    <p:anim calcmode="lin" valueType="num">
                                      <p:cBhvr additive="base">
                                        <p:cTn id="43" dur="500" fill="hold"/>
                                        <p:tgtEl>
                                          <p:spTgt spid="1032"/>
                                        </p:tgtEl>
                                        <p:attrNameLst>
                                          <p:attrName>ppt_y</p:attrName>
                                        </p:attrNameLst>
                                      </p:cBhvr>
                                      <p:tavLst>
                                        <p:tav tm="0">
                                          <p:val>
                                            <p:strVal val="#ppt_y"/>
                                          </p:val>
                                        </p:tav>
                                        <p:tav tm="100000">
                                          <p:val>
                                            <p:strVal val="#ppt_y"/>
                                          </p:val>
                                        </p:tav>
                                      </p:tavLst>
                                    </p:anim>
                                  </p:childTnLst>
                                </p:cTn>
                              </p:par>
                              <p:par>
                                <p:cTn id="44" presetID="1"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42" presetClass="path" presetSubtype="0" accel="50000" decel="50000" fill="hold" grpId="1" nodeType="clickEffect">
                                  <p:stCondLst>
                                    <p:cond delay="0"/>
                                  </p:stCondLst>
                                  <p:childTnLst>
                                    <p:animMotion origin="layout" path="M -3.33333E-6 -2.96296E-6 L 0.00226 0.3551 " pathEditMode="relative" rAng="0" ptsTypes="AA">
                                      <p:cBhvr>
                                        <p:cTn id="55" dur="2000" fill="hold"/>
                                        <p:tgtEl>
                                          <p:spTgt spid="14"/>
                                        </p:tgtEl>
                                        <p:attrNameLst>
                                          <p:attrName>ppt_x</p:attrName>
                                          <p:attrName>ppt_y</p:attrName>
                                        </p:attrNameLst>
                                      </p:cBhvr>
                                      <p:rCtr x="104" y="17755"/>
                                    </p:animMotion>
                                  </p:childTnLst>
                                </p:cTn>
                              </p:par>
                            </p:childTnLst>
                          </p:cTn>
                        </p:par>
                      </p:childTnLst>
                    </p:cTn>
                  </p:par>
                  <p:par>
                    <p:cTn id="56" fill="hold">
                      <p:stCondLst>
                        <p:cond delay="indefinite"/>
                      </p:stCondLst>
                      <p:childTnLst>
                        <p:par>
                          <p:cTn id="57" fill="hold">
                            <p:stCondLst>
                              <p:cond delay="0"/>
                            </p:stCondLst>
                            <p:childTnLst>
                              <p:par>
                                <p:cTn id="58" presetID="42" presetClass="path" presetSubtype="0" accel="50000" decel="50000" fill="hold" grpId="1" nodeType="clickEffect">
                                  <p:stCondLst>
                                    <p:cond delay="0"/>
                                  </p:stCondLst>
                                  <p:childTnLst>
                                    <p:animMotion origin="layout" path="M -2.77778E-6 3.7037E-7 L -0.04236 0.26968 " pathEditMode="relative" rAng="0" ptsTypes="AA">
                                      <p:cBhvr>
                                        <p:cTn id="59" dur="2000" fill="hold"/>
                                        <p:tgtEl>
                                          <p:spTgt spid="15"/>
                                        </p:tgtEl>
                                        <p:attrNameLst>
                                          <p:attrName>ppt_x</p:attrName>
                                          <p:attrName>ppt_y</p:attrName>
                                        </p:attrNameLst>
                                      </p:cBhvr>
                                      <p:rCtr x="-2118" y="13472"/>
                                    </p:animMotion>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decel="50000" fill="hold" grpId="1" nodeType="clickEffect">
                                  <p:stCondLst>
                                    <p:cond delay="0"/>
                                  </p:stCondLst>
                                  <p:childTnLst>
                                    <p:animMotion origin="layout" path="M 3.33333E-6 3.7037E-7 L -0.00278 0.34306 " pathEditMode="relative" rAng="0" ptsTypes="AA">
                                      <p:cBhvr>
                                        <p:cTn id="63" dur="2000" fill="hold"/>
                                        <p:tgtEl>
                                          <p:spTgt spid="16"/>
                                        </p:tgtEl>
                                        <p:attrNameLst>
                                          <p:attrName>ppt_x</p:attrName>
                                          <p:attrName>ppt_y</p:attrName>
                                        </p:attrNameLst>
                                      </p:cBhvr>
                                      <p:rCtr x="-139" y="17153"/>
                                    </p:animMotion>
                                  </p:childTnLst>
                                </p:cTn>
                              </p:par>
                            </p:childTnLst>
                          </p:cTn>
                        </p:par>
                      </p:childTnLst>
                    </p:cTn>
                  </p:par>
                  <p:par>
                    <p:cTn id="64" fill="hold">
                      <p:stCondLst>
                        <p:cond delay="indefinite"/>
                      </p:stCondLst>
                      <p:childTnLst>
                        <p:par>
                          <p:cTn id="65" fill="hold">
                            <p:stCondLst>
                              <p:cond delay="0"/>
                            </p:stCondLst>
                            <p:childTnLst>
                              <p:par>
                                <p:cTn id="66" presetID="42" presetClass="path" presetSubtype="0" accel="50000" decel="50000" fill="hold" grpId="1" nodeType="clickEffect">
                                  <p:stCondLst>
                                    <p:cond delay="0"/>
                                  </p:stCondLst>
                                  <p:childTnLst>
                                    <p:animMotion origin="layout" path="M -2.77778E-7 -3.7037E-7 L 0.03976 0.42732 " pathEditMode="relative" rAng="0" ptsTypes="AA">
                                      <p:cBhvr>
                                        <p:cTn id="67" dur="2000" fill="hold"/>
                                        <p:tgtEl>
                                          <p:spTgt spid="17"/>
                                        </p:tgtEl>
                                        <p:attrNameLst>
                                          <p:attrName>ppt_x</p:attrName>
                                          <p:attrName>ppt_y</p:attrName>
                                        </p:attrNameLst>
                                      </p:cBhvr>
                                      <p:rCtr x="1979" y="21366"/>
                                    </p:animMotion>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19">
                                            <p:bg/>
                                          </p:spTgt>
                                        </p:tgtEl>
                                        <p:attrNameLst>
                                          <p:attrName>style.visibility</p:attrName>
                                        </p:attrNameLst>
                                      </p:cBhvr>
                                      <p:to>
                                        <p:strVal val="visible"/>
                                      </p:to>
                                    </p:set>
                                    <p:anim calcmode="lin" valueType="num">
                                      <p:cBhvr additive="base">
                                        <p:cTn id="76" dur="500" fill="hold"/>
                                        <p:tgtEl>
                                          <p:spTgt spid="19">
                                            <p:bg/>
                                          </p:spTgt>
                                        </p:tgtEl>
                                        <p:attrNameLst>
                                          <p:attrName>ppt_x</p:attrName>
                                        </p:attrNameLst>
                                      </p:cBhvr>
                                      <p:tavLst>
                                        <p:tav tm="0">
                                          <p:val>
                                            <p:strVal val="0-#ppt_w/2"/>
                                          </p:val>
                                        </p:tav>
                                        <p:tav tm="100000">
                                          <p:val>
                                            <p:strVal val="#ppt_x"/>
                                          </p:val>
                                        </p:tav>
                                      </p:tavLst>
                                    </p:anim>
                                    <p:anim calcmode="lin" valueType="num">
                                      <p:cBhvr additive="base">
                                        <p:cTn id="77" dur="500" fill="hold"/>
                                        <p:tgtEl>
                                          <p:spTgt spid="19">
                                            <p:bg/>
                                          </p:spTgt>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19">
                                            <p:txEl>
                                              <p:pRg st="0" end="0"/>
                                            </p:txEl>
                                          </p:spTgt>
                                        </p:tgtEl>
                                        <p:attrNameLst>
                                          <p:attrName>style.visibility</p:attrName>
                                        </p:attrNameLst>
                                      </p:cBhvr>
                                      <p:to>
                                        <p:strVal val="visible"/>
                                      </p:to>
                                    </p:set>
                                    <p:anim calcmode="lin" valueType="num">
                                      <p:cBhvr additive="base">
                                        <p:cTn id="80" dur="500" fill="hold"/>
                                        <p:tgtEl>
                                          <p:spTgt spid="19">
                                            <p:txEl>
                                              <p:pRg st="0" end="0"/>
                                            </p:txEl>
                                          </p:spTgt>
                                        </p:tgtEl>
                                        <p:attrNameLst>
                                          <p:attrName>ppt_x</p:attrName>
                                        </p:attrNameLst>
                                      </p:cBhvr>
                                      <p:tavLst>
                                        <p:tav tm="0">
                                          <p:val>
                                            <p:strVal val="0-#ppt_w/2"/>
                                          </p:val>
                                        </p:tav>
                                        <p:tav tm="100000">
                                          <p:val>
                                            <p:strVal val="#ppt_x"/>
                                          </p:val>
                                        </p:tav>
                                      </p:tavLst>
                                    </p:anim>
                                    <p:anim calcmode="lin" valueType="num">
                                      <p:cBhvr additive="base">
                                        <p:cTn id="81" dur="500" fill="hold"/>
                                        <p:tgtEl>
                                          <p:spTgt spid="19">
                                            <p:txEl>
                                              <p:pRg st="0" end="0"/>
                                            </p:txEl>
                                          </p:spTgt>
                                        </p:tgtEl>
                                        <p:attrNameLst>
                                          <p:attrName>ppt_y</p:attrName>
                                        </p:attrNameLst>
                                      </p:cBhvr>
                                      <p:tavLst>
                                        <p:tav tm="0">
                                          <p:val>
                                            <p:strVal val="#ppt_y"/>
                                          </p:val>
                                        </p:tav>
                                        <p:tav tm="100000">
                                          <p:val>
                                            <p:strVal val="#ppt_y"/>
                                          </p:val>
                                        </p:tav>
                                      </p:tavLst>
                                    </p:anim>
                                  </p:childTnLst>
                                </p:cTn>
                              </p:par>
                              <p:par>
                                <p:cTn id="82" presetID="2" presetClass="entr" presetSubtype="8" fill="hold" grpId="0" nodeType="withEffect">
                                  <p:stCondLst>
                                    <p:cond delay="0"/>
                                  </p:stCondLst>
                                  <p:childTnLst>
                                    <p:set>
                                      <p:cBhvr>
                                        <p:cTn id="83" dur="1" fill="hold">
                                          <p:stCondLst>
                                            <p:cond delay="0"/>
                                          </p:stCondLst>
                                        </p:cTn>
                                        <p:tgtEl>
                                          <p:spTgt spid="19">
                                            <p:txEl>
                                              <p:pRg st="1" end="1"/>
                                            </p:txEl>
                                          </p:spTgt>
                                        </p:tgtEl>
                                        <p:attrNameLst>
                                          <p:attrName>style.visibility</p:attrName>
                                        </p:attrNameLst>
                                      </p:cBhvr>
                                      <p:to>
                                        <p:strVal val="visible"/>
                                      </p:to>
                                    </p:set>
                                    <p:anim calcmode="lin" valueType="num">
                                      <p:cBhvr additive="base">
                                        <p:cTn id="84" dur="500" fill="hold"/>
                                        <p:tgtEl>
                                          <p:spTgt spid="19">
                                            <p:txEl>
                                              <p:pRg st="1" end="1"/>
                                            </p:txEl>
                                          </p:spTgt>
                                        </p:tgtEl>
                                        <p:attrNameLst>
                                          <p:attrName>ppt_x</p:attrName>
                                        </p:attrNameLst>
                                      </p:cBhvr>
                                      <p:tavLst>
                                        <p:tav tm="0">
                                          <p:val>
                                            <p:strVal val="0-#ppt_w/2"/>
                                          </p:val>
                                        </p:tav>
                                        <p:tav tm="100000">
                                          <p:val>
                                            <p:strVal val="#ppt_x"/>
                                          </p:val>
                                        </p:tav>
                                      </p:tavLst>
                                    </p:anim>
                                    <p:anim calcmode="lin" valueType="num">
                                      <p:cBhvr additive="base">
                                        <p:cTn id="85" dur="500" fill="hold"/>
                                        <p:tgtEl>
                                          <p:spTgt spid="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animBg="1" autoUpdateAnimBg="0"/>
      <p:bldP spid="1028" grpId="0" animBg="1" autoUpdateAnimBg="0"/>
      <p:bldP spid="1029" grpId="0" animBg="1" autoUpdateAnimBg="0"/>
      <p:bldP spid="1030" grpId="0" animBg="1" autoUpdateAnimBg="0"/>
      <p:bldP spid="1031" grpId="0" animBg="1" autoUpdateAnimBg="0"/>
      <p:bldP spid="1032" grpId="0" animBg="1" autoUpdateAnimBg="0"/>
      <p:bldP spid="14" grpId="0" animBg="1" autoUpdateAnimBg="0"/>
      <p:bldP spid="14" grpId="1" animBg="1"/>
      <p:bldP spid="15" grpId="0" animBg="1" autoUpdateAnimBg="0"/>
      <p:bldP spid="15" grpId="1" animBg="1"/>
      <p:bldP spid="16" grpId="0" animBg="1" autoUpdateAnimBg="0"/>
      <p:bldP spid="16" grpId="1" animBg="1"/>
      <p:bldP spid="17" grpId="0" animBg="1" autoUpdateAnimBg="0"/>
      <p:bldP spid="17" grpId="1" animBg="1"/>
      <p:bldP spid="18" grpId="0" animBg="1"/>
      <p:bldP spid="19" grpId="0" build="allAtOnce"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895600" y="258635"/>
            <a:ext cx="6858000" cy="461665"/>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sz="2400" b="1" dirty="0">
                <a:solidFill>
                  <a:srgbClr val="EEECE1"/>
                </a:solidFill>
              </a:rPr>
              <a:t>Ní hamhlaidh atá gach coinbhéarta ráitis fíor.</a:t>
            </a:r>
          </a:p>
        </p:txBody>
      </p:sp>
      <p:sp>
        <p:nvSpPr>
          <p:cNvPr id="5124" name="Text Box 4"/>
          <p:cNvSpPr txBox="1">
            <a:spLocks noChangeArrowheads="1"/>
          </p:cNvSpPr>
          <p:nvPr/>
        </p:nvSpPr>
        <p:spPr bwMode="auto">
          <a:xfrm>
            <a:off x="2895600" y="914400"/>
            <a:ext cx="3708400" cy="369332"/>
          </a:xfrm>
          <a:prstGeom prst="rect">
            <a:avLst/>
          </a:prstGeom>
          <a:solidFill>
            <a:srgbClr val="52ED0D"/>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C00000"/>
                </a:solidFill>
              </a:rPr>
              <a:t>Féachaimis ar an abairt seo thíos:</a:t>
            </a:r>
          </a:p>
        </p:txBody>
      </p:sp>
      <p:sp>
        <p:nvSpPr>
          <p:cNvPr id="5125" name="Text Box 5"/>
          <p:cNvSpPr txBox="1">
            <a:spLocks noChangeArrowheads="1"/>
          </p:cNvSpPr>
          <p:nvPr/>
        </p:nvSpPr>
        <p:spPr bwMode="auto">
          <a:xfrm>
            <a:off x="2577133" y="1318535"/>
            <a:ext cx="504000" cy="923330"/>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a:solidFill>
                  <a:srgbClr val="EEECE1"/>
                </a:solidFill>
              </a:rPr>
              <a:t>Abair gur</a:t>
            </a:r>
          </a:p>
        </p:txBody>
      </p:sp>
      <p:sp>
        <p:nvSpPr>
          <p:cNvPr id="5126" name="Text Box 6"/>
          <p:cNvSpPr txBox="1">
            <a:spLocks noChangeArrowheads="1"/>
          </p:cNvSpPr>
          <p:nvPr/>
        </p:nvSpPr>
        <p:spPr bwMode="auto">
          <a:xfrm>
            <a:off x="3081189" y="1595534"/>
            <a:ext cx="2520000" cy="369332"/>
          </a:xfrm>
          <a:prstGeom prst="rect">
            <a:avLst/>
          </a:prstGeom>
          <a:solidFill>
            <a:schemeClr val="tx1"/>
          </a:solidFill>
          <a:ln w="12700" cap="sq">
            <a:noFill/>
            <a:miter lim="800000"/>
            <a:headEnd type="none" w="sm" len="sm"/>
            <a:tailEnd type="none" w="sm" len="sm"/>
          </a:ln>
          <a:effectLst/>
        </p:spPr>
        <p:txBody>
          <a:bodyPr wrap="square" anchor="ctr">
            <a:spAutoFit/>
          </a:bodyPr>
          <a:lstStyle/>
          <a:p>
            <a:pPr algn="ctr">
              <a:spcBef>
                <a:spcPct val="50000"/>
              </a:spcBef>
            </a:pPr>
            <a:r>
              <a:rPr lang="ga-IE">
                <a:solidFill>
                  <a:srgbClr val="EEECE1"/>
                </a:solidFill>
              </a:rPr>
              <a:t>cearnóg atá i gcruth. </a:t>
            </a:r>
            <a:endParaRPr lang="ga-IE" baseline="30000">
              <a:solidFill>
                <a:srgbClr val="EEECE1"/>
              </a:solidFill>
            </a:endParaRPr>
          </a:p>
        </p:txBody>
      </p:sp>
      <p:sp>
        <p:nvSpPr>
          <p:cNvPr id="5127" name="Text Box 7"/>
          <p:cNvSpPr txBox="1">
            <a:spLocks noChangeArrowheads="1"/>
          </p:cNvSpPr>
          <p:nvPr/>
        </p:nvSpPr>
        <p:spPr bwMode="auto">
          <a:xfrm>
            <a:off x="2575664" y="2281334"/>
            <a:ext cx="900000" cy="369332"/>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a:solidFill>
                  <a:srgbClr val="EEECE1"/>
                </a:solidFill>
              </a:rPr>
              <a:t>Ansin</a:t>
            </a:r>
          </a:p>
        </p:txBody>
      </p:sp>
      <p:sp>
        <p:nvSpPr>
          <p:cNvPr id="5128" name="Text Box 8"/>
          <p:cNvSpPr txBox="1">
            <a:spLocks noChangeArrowheads="1"/>
          </p:cNvSpPr>
          <p:nvPr/>
        </p:nvSpPr>
        <p:spPr bwMode="auto">
          <a:xfrm>
            <a:off x="3431704" y="2142836"/>
            <a:ext cx="2736000" cy="646331"/>
          </a:xfrm>
          <a:prstGeom prst="rect">
            <a:avLst/>
          </a:prstGeom>
          <a:solidFill>
            <a:schemeClr val="tx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is é suim uillinneacha an chrutha 360</a:t>
            </a:r>
            <a:r>
              <a:rPr lang="ga-IE" baseline="30000" dirty="0">
                <a:solidFill>
                  <a:srgbClr val="EEECE1"/>
                </a:solidFill>
              </a:rPr>
              <a:t>o</a:t>
            </a:r>
          </a:p>
        </p:txBody>
      </p:sp>
      <p:sp>
        <p:nvSpPr>
          <p:cNvPr id="5129" name="Text Box 9"/>
          <p:cNvSpPr txBox="1">
            <a:spLocks noChangeArrowheads="1"/>
          </p:cNvSpPr>
          <p:nvPr/>
        </p:nvSpPr>
        <p:spPr bwMode="auto">
          <a:xfrm>
            <a:off x="2572663" y="2971800"/>
            <a:ext cx="3920480" cy="369332"/>
          </a:xfrm>
          <a:prstGeom prst="rect">
            <a:avLst/>
          </a:prstGeom>
          <a:solidFill>
            <a:srgbClr val="52ED0D"/>
          </a:solidFill>
          <a:ln w="12700" cap="sq">
            <a:noFill/>
            <a:miter lim="800000"/>
            <a:headEnd type="none" w="sm" len="sm"/>
            <a:tailEnd type="none" w="sm" len="sm"/>
          </a:ln>
          <a:effectLst/>
        </p:spPr>
        <p:txBody>
          <a:bodyPr wrap="square" anchor="ctr">
            <a:spAutoFit/>
          </a:bodyPr>
          <a:lstStyle/>
          <a:p>
            <a:pPr algn="ctr">
              <a:spcBef>
                <a:spcPct val="50000"/>
              </a:spcBef>
            </a:pPr>
            <a:r>
              <a:rPr lang="ga-IE">
                <a:solidFill>
                  <a:srgbClr val="C00000"/>
                </a:solidFill>
              </a:rPr>
              <a:t>Anois déan an ráiteas conbhéartach.</a:t>
            </a:r>
          </a:p>
        </p:txBody>
      </p:sp>
      <p:sp>
        <p:nvSpPr>
          <p:cNvPr id="5130" name="Text Box 10"/>
          <p:cNvSpPr txBox="1">
            <a:spLocks noChangeArrowheads="1"/>
          </p:cNvSpPr>
          <p:nvPr/>
        </p:nvSpPr>
        <p:spPr bwMode="auto">
          <a:xfrm>
            <a:off x="2351315" y="1595559"/>
            <a:ext cx="725349" cy="369332"/>
          </a:xfrm>
          <a:prstGeom prst="rect">
            <a:avLst/>
          </a:prstGeom>
          <a:solidFill>
            <a:schemeClr val="accent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Abair</a:t>
            </a:r>
            <a:endParaRPr lang="ga-IE" dirty="0">
              <a:solidFill>
                <a:srgbClr val="EEECE1"/>
              </a:solidFill>
            </a:endParaRPr>
          </a:p>
        </p:txBody>
      </p:sp>
      <p:sp>
        <p:nvSpPr>
          <p:cNvPr id="5131" name="Text Box 11"/>
          <p:cNvSpPr txBox="1">
            <a:spLocks noChangeArrowheads="1"/>
          </p:cNvSpPr>
          <p:nvPr/>
        </p:nvSpPr>
        <p:spPr bwMode="auto">
          <a:xfrm>
            <a:off x="3071664" y="1595534"/>
            <a:ext cx="2520000" cy="369332"/>
          </a:xfrm>
          <a:prstGeom prst="rect">
            <a:avLst/>
          </a:prstGeom>
          <a:solidFill>
            <a:schemeClr val="tx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Gur cearnóg </a:t>
            </a:r>
            <a:r>
              <a:rPr lang="ga-IE" dirty="0">
                <a:solidFill>
                  <a:srgbClr val="EEECE1"/>
                </a:solidFill>
              </a:rPr>
              <a:t>atá i gcruth.</a:t>
            </a:r>
            <a:endParaRPr lang="ga-IE" baseline="30000" dirty="0">
              <a:solidFill>
                <a:srgbClr val="EEECE1"/>
              </a:solidFill>
            </a:endParaRPr>
          </a:p>
        </p:txBody>
      </p:sp>
      <p:sp>
        <p:nvSpPr>
          <p:cNvPr id="5132" name="Text Box 12"/>
          <p:cNvSpPr txBox="1">
            <a:spLocks noChangeArrowheads="1"/>
          </p:cNvSpPr>
          <p:nvPr/>
        </p:nvSpPr>
        <p:spPr bwMode="auto">
          <a:xfrm>
            <a:off x="2572344" y="2282054"/>
            <a:ext cx="900000" cy="369332"/>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a:solidFill>
                  <a:srgbClr val="EEECE1"/>
                </a:solidFill>
              </a:rPr>
              <a:t>Ansin</a:t>
            </a:r>
          </a:p>
        </p:txBody>
      </p:sp>
      <p:sp>
        <p:nvSpPr>
          <p:cNvPr id="5133" name="Text Box 13"/>
          <p:cNvSpPr txBox="1">
            <a:spLocks noChangeArrowheads="1"/>
          </p:cNvSpPr>
          <p:nvPr/>
        </p:nvSpPr>
        <p:spPr bwMode="auto">
          <a:xfrm>
            <a:off x="3503711" y="2281334"/>
            <a:ext cx="3767946" cy="369332"/>
          </a:xfrm>
          <a:prstGeom prst="rect">
            <a:avLst/>
          </a:prstGeom>
          <a:solidFill>
            <a:schemeClr val="tx1"/>
          </a:solidFill>
          <a:ln w="12700" cap="sq">
            <a:noFill/>
            <a:miter lim="800000"/>
            <a:headEnd type="none" w="sm" len="sm"/>
            <a:tailEnd type="none" w="sm" len="sm"/>
          </a:ln>
          <a:effectLst/>
        </p:spPr>
        <p:txBody>
          <a:bodyPr wrap="square" anchor="ctr">
            <a:spAutoFit/>
          </a:bodyPr>
          <a:lstStyle/>
          <a:p>
            <a:pPr algn="ctr">
              <a:spcBef>
                <a:spcPct val="50000"/>
              </a:spcBef>
            </a:pPr>
            <a:r>
              <a:rPr lang="ga-IE" dirty="0">
                <a:solidFill>
                  <a:srgbClr val="EEECE1"/>
                </a:solidFill>
              </a:rPr>
              <a:t>is é suim uillinneacha an chrutha 360</a:t>
            </a:r>
            <a:r>
              <a:rPr lang="ga-IE" baseline="30000" dirty="0">
                <a:solidFill>
                  <a:srgbClr val="EEECE1"/>
                </a:solidFill>
              </a:rPr>
              <a:t>o</a:t>
            </a:r>
            <a:endParaRPr lang="ga-IE" dirty="0">
              <a:solidFill>
                <a:srgbClr val="EEECE1"/>
              </a:solidFill>
            </a:endParaRPr>
          </a:p>
        </p:txBody>
      </p:sp>
      <p:sp>
        <p:nvSpPr>
          <p:cNvPr id="5134" name="Text Box 14"/>
          <p:cNvSpPr txBox="1">
            <a:spLocks noChangeArrowheads="1"/>
          </p:cNvSpPr>
          <p:nvPr/>
        </p:nvSpPr>
        <p:spPr bwMode="auto">
          <a:xfrm>
            <a:off x="2572663" y="5029200"/>
            <a:ext cx="7467600" cy="369332"/>
          </a:xfrm>
          <a:prstGeom prst="rect">
            <a:avLst/>
          </a:prstGeom>
          <a:solidFill>
            <a:srgbClr val="52ED0D"/>
          </a:solidFill>
          <a:ln w="12700" cap="sq">
            <a:noFill/>
            <a:miter lim="800000"/>
            <a:headEnd type="none" w="sm" len="sm"/>
            <a:tailEnd type="none" w="sm" len="sm"/>
          </a:ln>
          <a:effectLst/>
        </p:spPr>
        <p:txBody>
          <a:bodyPr anchor="ctr">
            <a:spAutoFit/>
          </a:bodyPr>
          <a:lstStyle/>
          <a:p>
            <a:pPr algn="ctr">
              <a:spcBef>
                <a:spcPct val="50000"/>
              </a:spcBef>
            </a:pPr>
            <a:r>
              <a:rPr lang="ga-IE">
                <a:solidFill>
                  <a:srgbClr val="C00000"/>
                </a:solidFill>
              </a:rPr>
              <a:t>An féidir cuimhneamh ar cruth a bhfuil uillinneacha 360</a:t>
            </a:r>
            <a:r>
              <a:rPr lang="ga-IE" baseline="30000">
                <a:solidFill>
                  <a:srgbClr val="C00000"/>
                </a:solidFill>
              </a:rPr>
              <a:t>o</a:t>
            </a:r>
            <a:r>
              <a:rPr lang="ga-IE">
                <a:solidFill>
                  <a:srgbClr val="C00000"/>
                </a:solidFill>
              </a:rPr>
              <a:t> aige nach cearnóg é?</a:t>
            </a:r>
          </a:p>
        </p:txBody>
      </p:sp>
      <p:sp>
        <p:nvSpPr>
          <p:cNvPr id="5135" name="Text Box 15"/>
          <p:cNvSpPr txBox="1">
            <a:spLocks noChangeArrowheads="1"/>
          </p:cNvSpPr>
          <p:nvPr/>
        </p:nvSpPr>
        <p:spPr bwMode="auto">
          <a:xfrm>
            <a:off x="2583564" y="5517232"/>
            <a:ext cx="5562600" cy="369332"/>
          </a:xfrm>
          <a:prstGeom prst="rect">
            <a:avLst/>
          </a:prstGeom>
          <a:solidFill>
            <a:schemeClr val="accent1"/>
          </a:solidFill>
          <a:ln w="12700" cap="sq">
            <a:noFill/>
            <a:miter lim="800000"/>
            <a:headEnd type="none" w="sm" len="sm"/>
            <a:tailEnd type="none" w="sm" len="sm"/>
          </a:ln>
          <a:effectLst/>
        </p:spPr>
        <p:txBody>
          <a:bodyPr anchor="ctr">
            <a:spAutoFit/>
          </a:bodyPr>
          <a:lstStyle/>
          <a:p>
            <a:pPr algn="ctr">
              <a:spcBef>
                <a:spcPct val="50000"/>
              </a:spcBef>
            </a:pPr>
            <a:r>
              <a:rPr lang="ga-IE">
                <a:solidFill>
                  <a:srgbClr val="EEECE1"/>
                </a:solidFill>
              </a:rPr>
              <a:t>Ceathairshleasán ar bith</a:t>
            </a:r>
          </a:p>
        </p:txBody>
      </p:sp>
      <p:pic>
        <p:nvPicPr>
          <p:cNvPr id="307202" name="Picture 2"/>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6826749" y="1259853"/>
            <a:ext cx="3198795" cy="19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228051" y="1311028"/>
            <a:ext cx="972000" cy="972000"/>
          </a:xfrm>
          <a:prstGeom prst="rect">
            <a:avLst/>
          </a:prstGeom>
          <a:solidFill>
            <a:schemeClr val="accent1">
              <a:lumMod val="20000"/>
              <a:lumOff val="80000"/>
            </a:schemeClr>
          </a:solidFill>
          <a:ln w="952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prstClr val="white"/>
              </a:solidFill>
            </a:endParaRPr>
          </a:p>
        </p:txBody>
      </p:sp>
      <p:sp>
        <p:nvSpPr>
          <p:cNvPr id="3" name="Isosceles Triangle 2"/>
          <p:cNvSpPr/>
          <p:nvPr/>
        </p:nvSpPr>
        <p:spPr>
          <a:xfrm rot="5893382">
            <a:off x="9063035" y="1804752"/>
            <a:ext cx="1501203" cy="1085785"/>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Isosceles Triangle 17"/>
          <p:cNvSpPr/>
          <p:nvPr/>
        </p:nvSpPr>
        <p:spPr>
          <a:xfrm rot="9084905">
            <a:off x="8677274" y="2327741"/>
            <a:ext cx="1501203" cy="83117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Date Placeholder 3"/>
          <p:cNvSpPr>
            <a:spLocks noGrp="1"/>
          </p:cNvSpPr>
          <p:nvPr>
            <p:ph type="dt" sz="half" idx="10"/>
          </p:nvPr>
        </p:nvSpPr>
        <p:spPr/>
        <p:txBody>
          <a:bodyPr/>
          <a:lstStyle/>
          <a:p>
            <a:fld id="{A133ABE4-048A-4D52-9A74-FFAA3538581D}"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2617871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animEffect transition="in" filter="fade">
                                      <p:cBhvr>
                                        <p:cTn id="7" dur="500"/>
                                        <p:tgtEl>
                                          <p:spTgt spid="5129"/>
                                        </p:tgtEl>
                                      </p:cBhvr>
                                    </p:animEffect>
                                  </p:childTnLst>
                                </p:cTn>
                              </p:par>
                              <p:par>
                                <p:cTn id="8" presetID="1" presetClass="entr" presetSubtype="0" fill="hold" grpId="0" nodeType="withEffect">
                                  <p:stCondLst>
                                    <p:cond delay="0"/>
                                  </p:stCondLst>
                                  <p:childTnLst>
                                    <p:set>
                                      <p:cBhvr>
                                        <p:cTn id="9" dur="1" fill="hold">
                                          <p:stCondLst>
                                            <p:cond delay="0"/>
                                          </p:stCondLst>
                                        </p:cTn>
                                        <p:tgtEl>
                                          <p:spTgt spid="5130"/>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5133"/>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513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513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grpId="1" nodeType="clickEffect">
                                  <p:stCondLst>
                                    <p:cond delay="0"/>
                                  </p:stCondLst>
                                  <p:childTnLst>
                                    <p:animMotion origin="layout" path="M 2.5E-6 -7.40741E-7 L 0.00347 0.30347 " pathEditMode="relative" rAng="0" ptsTypes="AA">
                                      <p:cBhvr>
                                        <p:cTn id="19" dur="2000" fill="hold"/>
                                        <p:tgtEl>
                                          <p:spTgt spid="5130"/>
                                        </p:tgtEl>
                                        <p:attrNameLst>
                                          <p:attrName>ppt_x</p:attrName>
                                          <p:attrName>ppt_y</p:attrName>
                                        </p:attrNameLst>
                                      </p:cBhvr>
                                      <p:rCtr x="174" y="15162"/>
                                    </p:animMotion>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1" nodeType="clickEffect">
                                  <p:stCondLst>
                                    <p:cond delay="0"/>
                                  </p:stCondLst>
                                  <p:childTnLst>
                                    <p:animMotion origin="layout" path="M 4.16667E-6 -7.40741E-7 L -0.04723 0.20347 " pathEditMode="relative" rAng="0" ptsTypes="AA">
                                      <p:cBhvr>
                                        <p:cTn id="23" dur="2000" fill="hold"/>
                                        <p:tgtEl>
                                          <p:spTgt spid="5133"/>
                                        </p:tgtEl>
                                        <p:attrNameLst>
                                          <p:attrName>ppt_x</p:attrName>
                                          <p:attrName>ppt_y</p:attrName>
                                        </p:attrNameLst>
                                      </p:cBhvr>
                                      <p:rCtr x="-2361" y="10162"/>
                                    </p:animMotion>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grpId="1" nodeType="clickEffect">
                                  <p:stCondLst>
                                    <p:cond delay="0"/>
                                  </p:stCondLst>
                                  <p:childTnLst>
                                    <p:animMotion origin="layout" path="M 4.72222E-6 -4.38686E-6 L -0.00226 0.29778 " pathEditMode="relative" rAng="0" ptsTypes="AA">
                                      <p:cBhvr>
                                        <p:cTn id="27" dur="2000" fill="hold"/>
                                        <p:tgtEl>
                                          <p:spTgt spid="5132"/>
                                        </p:tgtEl>
                                        <p:attrNameLst>
                                          <p:attrName>ppt_x</p:attrName>
                                          <p:attrName>ppt_y</p:attrName>
                                        </p:attrNameLst>
                                      </p:cBhvr>
                                      <p:rCtr x="-122" y="14877"/>
                                    </p:animMotion>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1" nodeType="clickEffect">
                                  <p:stCondLst>
                                    <p:cond delay="0"/>
                                  </p:stCondLst>
                                  <p:childTnLst>
                                    <p:animMotion origin="layout" path="M -4.44444E-6 -0.00092 L 0.03559 0.39773 " pathEditMode="relative" rAng="0" ptsTypes="AA">
                                      <p:cBhvr>
                                        <p:cTn id="31" dur="2000" fill="hold"/>
                                        <p:tgtEl>
                                          <p:spTgt spid="5131"/>
                                        </p:tgtEl>
                                        <p:attrNameLst>
                                          <p:attrName>ppt_x</p:attrName>
                                          <p:attrName>ppt_y</p:attrName>
                                        </p:attrNameLst>
                                      </p:cBhvr>
                                      <p:rCtr x="1771" y="19921"/>
                                    </p:animMotion>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13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135"/>
                                        </p:tgtEl>
                                        <p:attrNameLst>
                                          <p:attrName>style.visibility</p:attrName>
                                        </p:attrNameLst>
                                      </p:cBhvr>
                                      <p:to>
                                        <p:strVal val="visible"/>
                                      </p:to>
                                    </p:set>
                                  </p:childTnLst>
                                </p:cTn>
                              </p:par>
                              <p:par>
                                <p:cTn id="40" presetID="10" presetClass="entr" presetSubtype="0" fill="hold" nodeType="withEffect">
                                  <p:stCondLst>
                                    <p:cond delay="0"/>
                                  </p:stCondLst>
                                  <p:childTnLst>
                                    <p:set>
                                      <p:cBhvr>
                                        <p:cTn id="41" dur="1" fill="hold">
                                          <p:stCondLst>
                                            <p:cond delay="0"/>
                                          </p:stCondLst>
                                        </p:cTn>
                                        <p:tgtEl>
                                          <p:spTgt spid="307202"/>
                                        </p:tgtEl>
                                        <p:attrNameLst>
                                          <p:attrName>style.visibility</p:attrName>
                                        </p:attrNameLst>
                                      </p:cBhvr>
                                      <p:to>
                                        <p:strVal val="visible"/>
                                      </p:to>
                                    </p:set>
                                    <p:animEffect transition="in" filter="fade">
                                      <p:cBhvr>
                                        <p:cTn id="42" dur="500"/>
                                        <p:tgtEl>
                                          <p:spTgt spid="307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animBg="1"/>
      <p:bldP spid="5130" grpId="0" animBg="1"/>
      <p:bldP spid="5130" grpId="1" animBg="1"/>
      <p:bldP spid="5131" grpId="0" animBg="1"/>
      <p:bldP spid="5131" grpId="1" animBg="1"/>
      <p:bldP spid="5132" grpId="0" animBg="1"/>
      <p:bldP spid="5132" grpId="1" animBg="1"/>
      <p:bldP spid="5133" grpId="0" animBg="1"/>
      <p:bldP spid="5133" grpId="1" animBg="1"/>
      <p:bldP spid="5134" grpId="0" animBg="1"/>
      <p:bldP spid="513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1720760" y="1609041"/>
            <a:ext cx="7391400" cy="954107"/>
          </a:xfrm>
          <a:prstGeom prst="rect">
            <a:avLst/>
          </a:prstGeom>
          <a:noFill/>
          <a:ln w="12700" cap="sq">
            <a:noFill/>
            <a:miter lim="800000"/>
            <a:headEnd type="none" w="sm" len="sm"/>
            <a:tailEnd type="none" w="sm" len="sm"/>
          </a:ln>
          <a:effectLst/>
        </p:spPr>
        <p:txBody>
          <a:bodyPr>
            <a:spAutoFit/>
          </a:bodyPr>
          <a:lstStyle/>
          <a:p>
            <a:pPr marL="514350" indent="-514350">
              <a:buFont typeface="Arial" pitchFamily="34" charset="0"/>
              <a:buChar char="•"/>
            </a:pPr>
            <a:r>
              <a:rPr lang="ga-IE" dirty="0"/>
              <a:t> </a:t>
            </a:r>
            <a:r>
              <a:rPr lang="en-US" dirty="0"/>
              <a:t>	</a:t>
            </a:r>
            <a:r>
              <a:rPr lang="ga-IE" sz="2800" b="1" u="sng" dirty="0">
                <a:solidFill>
                  <a:prstClr val="black"/>
                </a:solidFill>
              </a:rPr>
              <a:t>Abair</a:t>
            </a:r>
            <a:r>
              <a:rPr lang="ga-IE" sz="2800" b="1" dirty="0">
                <a:solidFill>
                  <a:srgbClr val="C00000"/>
                </a:solidFill>
              </a:rPr>
              <a:t> </a:t>
            </a:r>
            <a:r>
              <a:rPr lang="ga-IE" sz="2000" b="1" dirty="0">
                <a:solidFill>
                  <a:srgbClr val="C00000"/>
                </a:solidFill>
              </a:rPr>
              <a:t>go bhfuil trí shlios chomhionanna ag triantán </a:t>
            </a:r>
            <a:endParaRPr lang="ga-IE" sz="2800" b="1" dirty="0">
              <a:solidFill>
                <a:srgbClr val="C00000"/>
              </a:solidFill>
            </a:endParaRPr>
          </a:p>
          <a:p>
            <a:r>
              <a:rPr lang="en-US" dirty="0"/>
              <a:t>	</a:t>
            </a:r>
            <a:r>
              <a:rPr lang="ga-IE" sz="2800" b="1" u="sng" dirty="0">
                <a:solidFill>
                  <a:prstClr val="black"/>
                </a:solidFill>
              </a:rPr>
              <a:t>ansin</a:t>
            </a:r>
            <a:r>
              <a:rPr lang="ga-IE" sz="2800" b="1" dirty="0">
                <a:solidFill>
                  <a:srgbClr val="C00000"/>
                </a:solidFill>
              </a:rPr>
              <a:t> tá trí uillinn chomhionanna aige.    </a:t>
            </a:r>
            <a:endParaRPr lang="ga-IE" sz="2800" b="1" dirty="0">
              <a:solidFill>
                <a:srgbClr val="C00000"/>
              </a:solidFill>
            </a:endParaRPr>
          </a:p>
        </p:txBody>
      </p:sp>
      <p:sp>
        <p:nvSpPr>
          <p:cNvPr id="6149" name="Text Box 5"/>
          <p:cNvSpPr txBox="1">
            <a:spLocks noChangeArrowheads="1"/>
          </p:cNvSpPr>
          <p:nvPr/>
        </p:nvSpPr>
        <p:spPr bwMode="auto">
          <a:xfrm>
            <a:off x="1731051" y="2707413"/>
            <a:ext cx="7239000" cy="954107"/>
          </a:xfrm>
          <a:prstGeom prst="rect">
            <a:avLst/>
          </a:prstGeom>
          <a:noFill/>
          <a:ln w="12700" cap="sq">
            <a:noFill/>
            <a:miter lim="800000"/>
            <a:headEnd type="none" w="sm" len="sm"/>
            <a:tailEnd type="none" w="sm" len="sm"/>
          </a:ln>
          <a:effectLst/>
        </p:spPr>
        <p:txBody>
          <a:bodyPr>
            <a:spAutoFit/>
          </a:bodyPr>
          <a:lstStyle/>
          <a:p>
            <a:pPr marL="457200" indent="-457200">
              <a:buFont typeface="Arial" pitchFamily="34" charset="0"/>
              <a:buChar char="•"/>
            </a:pPr>
            <a:r>
              <a:rPr lang="en-US" dirty="0"/>
              <a:t>	</a:t>
            </a:r>
            <a:r>
              <a:rPr lang="ga-IE" sz="2800" b="1" u="sng" dirty="0">
                <a:solidFill>
                  <a:prstClr val="black"/>
                </a:solidFill>
              </a:rPr>
              <a:t>Abair</a:t>
            </a:r>
            <a:r>
              <a:rPr lang="ga-IE" sz="2800" b="1" dirty="0">
                <a:solidFill>
                  <a:srgbClr val="C00000"/>
                </a:solidFill>
              </a:rPr>
              <a:t> </a:t>
            </a:r>
            <a:r>
              <a:rPr lang="ga-IE" sz="2400" b="1" dirty="0">
                <a:solidFill>
                  <a:srgbClr val="C00000"/>
                </a:solidFill>
              </a:rPr>
              <a:t>gur ré-uimhir atá in uimhir faoi leith </a:t>
            </a:r>
            <a:endParaRPr lang="ga-IE" sz="2800" b="1" dirty="0">
              <a:solidFill>
                <a:srgbClr val="C00000"/>
              </a:solidFill>
            </a:endParaRPr>
          </a:p>
          <a:p>
            <a:r>
              <a:rPr lang="en-US" dirty="0"/>
              <a:t>	</a:t>
            </a:r>
            <a:r>
              <a:rPr lang="ga-IE" sz="2800" b="1" u="sng" dirty="0">
                <a:solidFill>
                  <a:prstClr val="black"/>
                </a:solidFill>
              </a:rPr>
              <a:t>ansin</a:t>
            </a:r>
            <a:r>
              <a:rPr lang="ga-IE" sz="2800" b="1" dirty="0">
                <a:solidFill>
                  <a:srgbClr val="C00000"/>
                </a:solidFill>
              </a:rPr>
              <a:t> </a:t>
            </a:r>
            <a:r>
              <a:rPr lang="ga-IE" sz="2400" b="1" dirty="0">
                <a:solidFill>
                  <a:srgbClr val="C00000"/>
                </a:solidFill>
              </a:rPr>
              <a:t>tá an uimhir inroinnte go cothrom ar 2.</a:t>
            </a:r>
            <a:endParaRPr lang="ga-IE" sz="2800" b="1" dirty="0">
              <a:solidFill>
                <a:srgbClr val="C00000"/>
              </a:solidFill>
            </a:endParaRPr>
          </a:p>
        </p:txBody>
      </p:sp>
      <p:sp>
        <p:nvSpPr>
          <p:cNvPr id="6151" name="Text Box 7"/>
          <p:cNvSpPr txBox="1">
            <a:spLocks noChangeArrowheads="1"/>
          </p:cNvSpPr>
          <p:nvPr/>
        </p:nvSpPr>
        <p:spPr bwMode="auto">
          <a:xfrm>
            <a:off x="1699154" y="4966182"/>
            <a:ext cx="7010400" cy="1384995"/>
          </a:xfrm>
          <a:prstGeom prst="rect">
            <a:avLst/>
          </a:prstGeom>
          <a:noFill/>
          <a:ln w="12700" cap="sq">
            <a:noFill/>
            <a:miter lim="800000"/>
            <a:headEnd type="none" w="sm" len="sm"/>
            <a:tailEnd type="none" w="sm" len="sm"/>
          </a:ln>
          <a:effectLst/>
        </p:spPr>
        <p:txBody>
          <a:bodyPr>
            <a:spAutoFit/>
          </a:bodyPr>
          <a:lstStyle/>
          <a:p>
            <a:pPr marL="457200" indent="-457200">
              <a:buFont typeface="Arial" pitchFamily="34" charset="0"/>
              <a:buChar char="•"/>
            </a:pPr>
            <a:r>
              <a:rPr lang="en-US" dirty="0"/>
              <a:t>	</a:t>
            </a:r>
            <a:r>
              <a:rPr lang="ga-IE" sz="2800" b="1" u="sng" dirty="0">
                <a:solidFill>
                  <a:prstClr val="black"/>
                </a:solidFill>
              </a:rPr>
              <a:t>Abair </a:t>
            </a:r>
            <a:r>
              <a:rPr lang="ga-IE" dirty="0"/>
              <a:t> </a:t>
            </a:r>
            <a:r>
              <a:rPr lang="ga-IE" sz="2800" b="1" dirty="0">
                <a:solidFill>
                  <a:srgbClr val="C00000"/>
                </a:solidFill>
              </a:rPr>
              <a:t>gur chaith tú trí agus ceathair </a:t>
            </a:r>
            <a:endParaRPr lang="ga-IE" sz="2800" b="1" dirty="0">
              <a:solidFill>
                <a:srgbClr val="C00000"/>
              </a:solidFill>
            </a:endParaRPr>
          </a:p>
          <a:p>
            <a:r>
              <a:rPr lang="en-US" dirty="0"/>
              <a:t>	</a:t>
            </a:r>
            <a:r>
              <a:rPr lang="ga-IE" sz="2800" b="1" u="sng" dirty="0">
                <a:solidFill>
                  <a:prstClr val="black"/>
                </a:solidFill>
              </a:rPr>
              <a:t>ansin</a:t>
            </a:r>
            <a:r>
              <a:rPr lang="ga-IE" dirty="0"/>
              <a:t> </a:t>
            </a:r>
            <a:r>
              <a:rPr lang="ga-IE" sz="2800" b="1" dirty="0">
                <a:solidFill>
                  <a:srgbClr val="C00000"/>
                </a:solidFill>
              </a:rPr>
              <a:t>is é scór iomlán dhá </a:t>
            </a:r>
            <a:r>
              <a:rPr lang="ga-IE" sz="2800" b="1" dirty="0">
                <a:solidFill>
                  <a:srgbClr val="C00000"/>
                </a:solidFill>
              </a:rPr>
              <a:t>chaitheamh</a:t>
            </a:r>
          </a:p>
          <a:p>
            <a:r>
              <a:rPr lang="ga-IE" sz="2800" b="1" dirty="0">
                <a:solidFill>
                  <a:srgbClr val="C00000"/>
                </a:solidFill>
              </a:rPr>
              <a:t>				 </a:t>
            </a:r>
            <a:r>
              <a:rPr lang="ga-IE" sz="2800" b="1" dirty="0">
                <a:solidFill>
                  <a:srgbClr val="C00000"/>
                </a:solidFill>
              </a:rPr>
              <a:t>dísle ná seacht.</a:t>
            </a:r>
          </a:p>
        </p:txBody>
      </p:sp>
      <p:grpSp>
        <p:nvGrpSpPr>
          <p:cNvPr id="2" name="Group 16"/>
          <p:cNvGrpSpPr/>
          <p:nvPr/>
        </p:nvGrpSpPr>
        <p:grpSpPr>
          <a:xfrm>
            <a:off x="8816971" y="1869049"/>
            <a:ext cx="1600200" cy="584775"/>
            <a:chOff x="7236296" y="1688162"/>
            <a:chExt cx="1600200" cy="584775"/>
          </a:xfrm>
        </p:grpSpPr>
        <p:sp>
          <p:nvSpPr>
            <p:cNvPr id="6152" name="Rectangle 8"/>
            <p:cNvSpPr>
              <a:spLocks noChangeArrowheads="1"/>
            </p:cNvSpPr>
            <p:nvPr/>
          </p:nvSpPr>
          <p:spPr bwMode="auto">
            <a:xfrm>
              <a:off x="7236296" y="1772816"/>
              <a:ext cx="1600200" cy="381000"/>
            </a:xfrm>
            <a:prstGeom prst="rect">
              <a:avLst/>
            </a:prstGeom>
            <a:solidFill>
              <a:schemeClr val="accent1"/>
            </a:solidFill>
            <a:ln w="12700" cap="sq">
              <a:solidFill>
                <a:schemeClr val="tx1"/>
              </a:solidFill>
              <a:miter lim="800000"/>
              <a:headEnd type="none" w="sm" len="sm"/>
              <a:tailEnd type="none" w="sm" len="sm"/>
            </a:ln>
            <a:effectLst/>
          </p:spPr>
          <p:txBody>
            <a:bodyPr wrap="none" anchor="ctr"/>
            <a:lstStyle/>
            <a:p>
              <a:endParaRPr lang="en-IE" sz="2000">
                <a:solidFill>
                  <a:prstClr val="black"/>
                </a:solidFill>
              </a:endParaRPr>
            </a:p>
          </p:txBody>
        </p:sp>
        <p:sp>
          <p:nvSpPr>
            <p:cNvPr id="6156" name="Text Box 12"/>
            <p:cNvSpPr txBox="1">
              <a:spLocks noChangeArrowheads="1"/>
            </p:cNvSpPr>
            <p:nvPr/>
          </p:nvSpPr>
          <p:spPr bwMode="auto">
            <a:xfrm>
              <a:off x="7467600" y="1688162"/>
              <a:ext cx="1246976" cy="584775"/>
            </a:xfrm>
            <a:prstGeom prst="rect">
              <a:avLst/>
            </a:prstGeom>
            <a:noFill/>
            <a:ln w="12700" cap="sq">
              <a:noFill/>
              <a:miter lim="800000"/>
              <a:headEnd type="none" w="sm" len="sm"/>
              <a:tailEnd type="none" w="sm" len="sm"/>
            </a:ln>
            <a:effectLst/>
          </p:spPr>
          <p:txBody>
            <a:bodyPr wrap="square">
              <a:spAutoFit/>
            </a:bodyPr>
            <a:lstStyle/>
            <a:p>
              <a:pPr>
                <a:spcBef>
                  <a:spcPct val="50000"/>
                </a:spcBef>
              </a:pPr>
              <a:r>
                <a:rPr lang="ga-IE" sz="3200" b="1" dirty="0">
                  <a:solidFill>
                    <a:srgbClr val="EEECE1"/>
                  </a:solidFill>
                </a:rPr>
                <a:t>Fíor</a:t>
              </a:r>
              <a:endParaRPr lang="ga-IE" sz="3200" b="1" dirty="0">
                <a:solidFill>
                  <a:srgbClr val="EEECE1"/>
                </a:solidFill>
              </a:endParaRPr>
            </a:p>
          </p:txBody>
        </p:sp>
      </p:grpSp>
      <p:grpSp>
        <p:nvGrpSpPr>
          <p:cNvPr id="3" name="Group 18"/>
          <p:cNvGrpSpPr/>
          <p:nvPr/>
        </p:nvGrpSpPr>
        <p:grpSpPr>
          <a:xfrm>
            <a:off x="8821256" y="2953705"/>
            <a:ext cx="1606192" cy="584775"/>
            <a:chOff x="7236296" y="2446456"/>
            <a:chExt cx="1606192" cy="584775"/>
          </a:xfrm>
        </p:grpSpPr>
        <p:sp>
          <p:nvSpPr>
            <p:cNvPr id="6153" name="Rectangle 9"/>
            <p:cNvSpPr>
              <a:spLocks noChangeArrowheads="1"/>
            </p:cNvSpPr>
            <p:nvPr/>
          </p:nvSpPr>
          <p:spPr bwMode="auto">
            <a:xfrm>
              <a:off x="7236296" y="2543944"/>
              <a:ext cx="1600200" cy="381000"/>
            </a:xfrm>
            <a:prstGeom prst="rect">
              <a:avLst/>
            </a:prstGeom>
            <a:solidFill>
              <a:schemeClr val="accent1"/>
            </a:solidFill>
            <a:ln w="12700" cap="sq">
              <a:solidFill>
                <a:schemeClr val="tx1"/>
              </a:solidFill>
              <a:miter lim="800000"/>
              <a:headEnd type="none" w="sm" len="sm"/>
              <a:tailEnd type="none" w="sm" len="sm"/>
            </a:ln>
            <a:effectLst/>
          </p:spPr>
          <p:txBody>
            <a:bodyPr wrap="none" anchor="ctr"/>
            <a:lstStyle/>
            <a:p>
              <a:endParaRPr lang="en-IE" sz="2000">
                <a:solidFill>
                  <a:prstClr val="black"/>
                </a:solidFill>
              </a:endParaRPr>
            </a:p>
          </p:txBody>
        </p:sp>
        <p:sp>
          <p:nvSpPr>
            <p:cNvPr id="6157" name="Text Box 13"/>
            <p:cNvSpPr txBox="1">
              <a:spLocks noChangeArrowheads="1"/>
            </p:cNvSpPr>
            <p:nvPr/>
          </p:nvSpPr>
          <p:spPr bwMode="auto">
            <a:xfrm>
              <a:off x="7470888" y="2446456"/>
              <a:ext cx="1371600" cy="584775"/>
            </a:xfrm>
            <a:prstGeom prst="rect">
              <a:avLst/>
            </a:prstGeom>
            <a:noFill/>
            <a:ln w="12700" cap="sq">
              <a:noFill/>
              <a:miter lim="800000"/>
              <a:headEnd type="none" w="sm" len="sm"/>
              <a:tailEnd type="none" w="sm" len="sm"/>
            </a:ln>
            <a:effectLst/>
          </p:spPr>
          <p:txBody>
            <a:bodyPr>
              <a:spAutoFit/>
            </a:bodyPr>
            <a:lstStyle/>
            <a:p>
              <a:pPr>
                <a:spcBef>
                  <a:spcPct val="50000"/>
                </a:spcBef>
              </a:pPr>
              <a:r>
                <a:rPr lang="ga-IE" sz="3200" b="1" dirty="0">
                  <a:solidFill>
                    <a:srgbClr val="EEECE1"/>
                  </a:solidFill>
                </a:rPr>
                <a:t>Fíor</a:t>
              </a:r>
            </a:p>
          </p:txBody>
        </p:sp>
      </p:grpSp>
      <p:grpSp>
        <p:nvGrpSpPr>
          <p:cNvPr id="4" name="Group 19"/>
          <p:cNvGrpSpPr/>
          <p:nvPr/>
        </p:nvGrpSpPr>
        <p:grpSpPr>
          <a:xfrm>
            <a:off x="8795657" y="4094546"/>
            <a:ext cx="1625600" cy="523220"/>
            <a:chOff x="7198958" y="3312730"/>
            <a:chExt cx="1625600" cy="523220"/>
          </a:xfrm>
        </p:grpSpPr>
        <p:sp>
          <p:nvSpPr>
            <p:cNvPr id="6154" name="Rectangle 10"/>
            <p:cNvSpPr>
              <a:spLocks noChangeArrowheads="1"/>
            </p:cNvSpPr>
            <p:nvPr/>
          </p:nvSpPr>
          <p:spPr bwMode="auto">
            <a:xfrm>
              <a:off x="7220272" y="3388930"/>
              <a:ext cx="1600200" cy="381000"/>
            </a:xfrm>
            <a:prstGeom prst="rect">
              <a:avLst/>
            </a:prstGeom>
            <a:solidFill>
              <a:schemeClr val="accent1"/>
            </a:solidFill>
            <a:ln w="12700" cap="sq">
              <a:solidFill>
                <a:schemeClr val="tx1"/>
              </a:solidFill>
              <a:miter lim="800000"/>
              <a:headEnd type="none" w="sm" len="sm"/>
              <a:tailEnd type="none" w="sm" len="sm"/>
            </a:ln>
            <a:effectLst/>
          </p:spPr>
          <p:txBody>
            <a:bodyPr wrap="none" anchor="ctr"/>
            <a:lstStyle/>
            <a:p>
              <a:endParaRPr lang="en-IE" sz="2000">
                <a:solidFill>
                  <a:prstClr val="black"/>
                </a:solidFill>
              </a:endParaRPr>
            </a:p>
          </p:txBody>
        </p:sp>
        <p:sp>
          <p:nvSpPr>
            <p:cNvPr id="6159" name="Text Box 15"/>
            <p:cNvSpPr txBox="1">
              <a:spLocks noChangeArrowheads="1"/>
            </p:cNvSpPr>
            <p:nvPr/>
          </p:nvSpPr>
          <p:spPr bwMode="auto">
            <a:xfrm>
              <a:off x="7198958" y="3312730"/>
              <a:ext cx="1625600" cy="523220"/>
            </a:xfrm>
            <a:prstGeom prst="rect">
              <a:avLst/>
            </a:prstGeom>
            <a:noFill/>
            <a:ln w="12700" cap="sq">
              <a:noFill/>
              <a:miter lim="800000"/>
              <a:headEnd type="none" w="sm" len="sm"/>
              <a:tailEnd type="none" w="sm" len="sm"/>
            </a:ln>
            <a:effectLst/>
          </p:spPr>
          <p:txBody>
            <a:bodyPr wrap="square">
              <a:spAutoFit/>
            </a:bodyPr>
            <a:lstStyle/>
            <a:p>
              <a:pPr>
                <a:spcBef>
                  <a:spcPct val="50000"/>
                </a:spcBef>
              </a:pPr>
              <a:r>
                <a:rPr lang="ga-IE" sz="2800" b="1" dirty="0">
                  <a:solidFill>
                    <a:srgbClr val="EEECE1"/>
                  </a:solidFill>
                </a:rPr>
                <a:t>Bréagach</a:t>
              </a:r>
              <a:endParaRPr lang="ga-IE" sz="2800" b="1" dirty="0">
                <a:solidFill>
                  <a:srgbClr val="EEECE1"/>
                </a:solidFill>
              </a:endParaRPr>
            </a:p>
          </p:txBody>
        </p:sp>
      </p:grpSp>
      <p:grpSp>
        <p:nvGrpSpPr>
          <p:cNvPr id="5" name="Group 21"/>
          <p:cNvGrpSpPr/>
          <p:nvPr/>
        </p:nvGrpSpPr>
        <p:grpSpPr>
          <a:xfrm>
            <a:off x="8824687" y="5333238"/>
            <a:ext cx="1604065" cy="523220"/>
            <a:chOff x="7232431" y="4201656"/>
            <a:chExt cx="1604065" cy="523220"/>
          </a:xfrm>
        </p:grpSpPr>
        <p:sp>
          <p:nvSpPr>
            <p:cNvPr id="6155" name="Rectangle 11"/>
            <p:cNvSpPr>
              <a:spLocks noChangeArrowheads="1"/>
            </p:cNvSpPr>
            <p:nvPr/>
          </p:nvSpPr>
          <p:spPr bwMode="auto">
            <a:xfrm>
              <a:off x="7236296" y="4301056"/>
              <a:ext cx="1600200" cy="381000"/>
            </a:xfrm>
            <a:prstGeom prst="rect">
              <a:avLst/>
            </a:prstGeom>
            <a:solidFill>
              <a:schemeClr val="accent1"/>
            </a:solidFill>
            <a:ln w="12700" cap="sq">
              <a:solidFill>
                <a:schemeClr val="tx1"/>
              </a:solidFill>
              <a:miter lim="800000"/>
              <a:headEnd type="none" w="sm" len="sm"/>
              <a:tailEnd type="none" w="sm" len="sm"/>
            </a:ln>
            <a:effectLst/>
          </p:spPr>
          <p:txBody>
            <a:bodyPr wrap="none" anchor="ctr"/>
            <a:lstStyle/>
            <a:p>
              <a:endParaRPr lang="en-IE" sz="2000">
                <a:solidFill>
                  <a:prstClr val="black"/>
                </a:solidFill>
              </a:endParaRPr>
            </a:p>
          </p:txBody>
        </p:sp>
        <p:sp>
          <p:nvSpPr>
            <p:cNvPr id="6160" name="Text Box 16"/>
            <p:cNvSpPr txBox="1">
              <a:spLocks noChangeArrowheads="1"/>
            </p:cNvSpPr>
            <p:nvPr/>
          </p:nvSpPr>
          <p:spPr bwMode="auto">
            <a:xfrm>
              <a:off x="7232431" y="4201656"/>
              <a:ext cx="1596571" cy="523220"/>
            </a:xfrm>
            <a:prstGeom prst="rect">
              <a:avLst/>
            </a:prstGeom>
            <a:noFill/>
            <a:ln w="12700" cap="sq">
              <a:noFill/>
              <a:miter lim="800000"/>
              <a:headEnd type="none" w="sm" len="sm"/>
              <a:tailEnd type="none" w="sm" len="sm"/>
            </a:ln>
            <a:effectLst/>
          </p:spPr>
          <p:txBody>
            <a:bodyPr wrap="square">
              <a:spAutoFit/>
            </a:bodyPr>
            <a:lstStyle/>
            <a:p>
              <a:pPr>
                <a:spcBef>
                  <a:spcPct val="50000"/>
                </a:spcBef>
              </a:pPr>
              <a:r>
                <a:rPr lang="ga-IE" sz="2800" b="1" dirty="0">
                  <a:solidFill>
                    <a:srgbClr val="EEECE1"/>
                  </a:solidFill>
                </a:rPr>
                <a:t>Bréagach</a:t>
              </a:r>
            </a:p>
          </p:txBody>
        </p:sp>
      </p:grpSp>
      <p:sp>
        <p:nvSpPr>
          <p:cNvPr id="16" name="Text Box 4"/>
          <p:cNvSpPr txBox="1">
            <a:spLocks noChangeArrowheads="1"/>
          </p:cNvSpPr>
          <p:nvPr/>
        </p:nvSpPr>
        <p:spPr bwMode="auto">
          <a:xfrm>
            <a:off x="1713553" y="3827969"/>
            <a:ext cx="7391400" cy="954107"/>
          </a:xfrm>
          <a:prstGeom prst="rect">
            <a:avLst/>
          </a:prstGeom>
          <a:noFill/>
          <a:ln w="12700" cap="sq">
            <a:noFill/>
            <a:miter lim="800000"/>
            <a:headEnd type="none" w="sm" len="sm"/>
            <a:tailEnd type="none" w="sm" len="sm"/>
          </a:ln>
          <a:effectLst/>
        </p:spPr>
        <p:txBody>
          <a:bodyPr>
            <a:spAutoFit/>
          </a:bodyPr>
          <a:lstStyle/>
          <a:p>
            <a:pPr indent="-457200">
              <a:buFont typeface="Arial" pitchFamily="34" charset="0"/>
              <a:buChar char="•"/>
            </a:pPr>
            <a:r>
              <a:rPr lang="en-US" dirty="0"/>
              <a:t>	</a:t>
            </a:r>
            <a:r>
              <a:rPr lang="ga-IE" sz="2800" b="1" u="sng" dirty="0">
                <a:solidFill>
                  <a:prstClr val="black"/>
                </a:solidFill>
              </a:rPr>
              <a:t>Abair</a:t>
            </a:r>
            <a:r>
              <a:rPr lang="ga-IE" sz="2800" b="1" dirty="0">
                <a:solidFill>
                  <a:srgbClr val="C00000"/>
                </a:solidFill>
              </a:rPr>
              <a:t> gur cearnóg atá i gcruth </a:t>
            </a:r>
            <a:endParaRPr lang="ga-IE" sz="2800" b="1" dirty="0">
              <a:solidFill>
                <a:srgbClr val="C00000"/>
              </a:solidFill>
            </a:endParaRPr>
          </a:p>
          <a:p>
            <a:r>
              <a:rPr lang="en-US" dirty="0"/>
              <a:t>	</a:t>
            </a:r>
            <a:r>
              <a:rPr lang="ga-IE" sz="2800" b="1" u="sng" dirty="0">
                <a:solidFill>
                  <a:prstClr val="black"/>
                </a:solidFill>
              </a:rPr>
              <a:t>ansin</a:t>
            </a:r>
            <a:r>
              <a:rPr lang="ga-IE" sz="2800" b="1" dirty="0">
                <a:solidFill>
                  <a:srgbClr val="C00000"/>
                </a:solidFill>
              </a:rPr>
              <a:t> </a:t>
            </a:r>
            <a:r>
              <a:rPr lang="ga-IE" sz="2400" b="1" dirty="0">
                <a:solidFill>
                  <a:srgbClr val="C00000"/>
                </a:solidFill>
              </a:rPr>
              <a:t>tá sleasa comhthreomhara ag an gcruth</a:t>
            </a:r>
            <a:r>
              <a:rPr lang="ga-IE" sz="2400" dirty="0">
                <a:solidFill>
                  <a:srgbClr val="C00000"/>
                </a:solidFill>
              </a:rPr>
              <a:t>. </a:t>
            </a:r>
            <a:endParaRPr lang="ga-IE" sz="2800" dirty="0">
              <a:solidFill>
                <a:srgbClr val="C00000"/>
              </a:solidFill>
            </a:endParaRPr>
          </a:p>
        </p:txBody>
      </p:sp>
      <p:sp>
        <p:nvSpPr>
          <p:cNvPr id="18" name="Title 1"/>
          <p:cNvSpPr txBox="1">
            <a:spLocks/>
          </p:cNvSpPr>
          <p:nvPr/>
        </p:nvSpPr>
        <p:spPr>
          <a:xfrm>
            <a:off x="1893250" y="386760"/>
            <a:ext cx="5787710" cy="838200"/>
          </a:xfrm>
          <a:prstGeom prst="rect">
            <a:avLst/>
          </a:prstGeom>
        </p:spPr>
        <p:txBody>
          <a:bodyPr vert="horz" lIns="91440" tIns="45720" rIns="91440" bIns="45720" rtlCol="0" anchor="ctr">
            <a:normAutofit fontScale="77500" lnSpcReduction="20000"/>
          </a:bodyPr>
          <a:lstStyle/>
          <a:p>
            <a:pPr algn="ctr">
              <a:spcBef>
                <a:spcPct val="0"/>
              </a:spcBef>
              <a:defRPr/>
            </a:pPr>
            <a:r>
              <a:rPr lang="ga-IE" sz="3600" b="1" i="1" dirty="0">
                <a:solidFill>
                  <a:srgbClr val="990033"/>
                </a:solidFill>
                <a:effectLst>
                  <a:outerShdw blurRad="38100" dist="38100" dir="2700000" algn="tl">
                    <a:srgbClr val="000000">
                      <a:alpha val="43137"/>
                    </a:srgbClr>
                  </a:outerShdw>
                </a:effectLst>
              </a:rPr>
              <a:t>An bhfuil an Coinbhéarta Fíor nó Bréagach?</a:t>
            </a:r>
            <a:endParaRPr lang="ga-IE" sz="3600" b="1" i="1" dirty="0">
              <a:solidFill>
                <a:srgbClr val="990033"/>
              </a:solidFill>
              <a:effectLst>
                <a:outerShdw blurRad="38100" dist="38100" dir="2700000" algn="tl">
                  <a:srgbClr val="000000">
                    <a:alpha val="43137"/>
                  </a:srgbClr>
                </a:outerShdw>
              </a:effectLst>
            </a:endParaRPr>
          </a:p>
        </p:txBody>
      </p:sp>
      <p:pic>
        <p:nvPicPr>
          <p:cNvPr id="473090" name="Picture 2" descr="http://www.myfreshplans.com/images/if_then.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726681" y="304800"/>
            <a:ext cx="2558160" cy="1371601"/>
          </a:xfrm>
          <a:prstGeom prst="rect">
            <a:avLst/>
          </a:prstGeom>
          <a:noFill/>
        </p:spPr>
      </p:pic>
      <p:sp>
        <p:nvSpPr>
          <p:cNvPr id="7" name="Date Placeholder 6"/>
          <p:cNvSpPr>
            <a:spLocks noGrp="1"/>
          </p:cNvSpPr>
          <p:nvPr>
            <p:ph type="dt" sz="half" idx="10"/>
          </p:nvPr>
        </p:nvSpPr>
        <p:spPr/>
        <p:txBody>
          <a:bodyPr/>
          <a:lstStyle/>
          <a:p>
            <a:fld id="{D16E1EA5-D2BD-4244-838C-AB7F203E8203}"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57316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linds(horizont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grpId="0" nodeType="clickEffect">
                                  <p:stCondLst>
                                    <p:cond delay="0"/>
                                  </p:stCondLst>
                                  <p:childTnLst>
                                    <p:animEffect transition="out" filter="blinds(horizontal)">
                                      <p:cBhvr>
                                        <p:cTn id="19" dur="500"/>
                                        <p:tgtEl>
                                          <p:spTgt spid="6148">
                                            <p:txEl>
                                              <p:pRg st="0" end="0"/>
                                            </p:txEl>
                                          </p:spTgt>
                                        </p:tgtEl>
                                      </p:cBhvr>
                                    </p:animEffect>
                                    <p:set>
                                      <p:cBhvr>
                                        <p:cTn id="20" dur="1" fill="hold">
                                          <p:stCondLst>
                                            <p:cond delay="499"/>
                                          </p:stCondLst>
                                        </p:cTn>
                                        <p:tgtEl>
                                          <p:spTgt spid="6148">
                                            <p:txEl>
                                              <p:pRg st="0" end="0"/>
                                            </p:txEl>
                                          </p:spTgt>
                                        </p:tgtEl>
                                        <p:attrNameLst>
                                          <p:attrName>style.visibility</p:attrName>
                                        </p:attrNameLst>
                                      </p:cBhvr>
                                      <p:to>
                                        <p:strVal val="hidden"/>
                                      </p:to>
                                    </p:set>
                                  </p:childTnLst>
                                </p:cTn>
                              </p:par>
                              <p:par>
                                <p:cTn id="21" presetID="3" presetClass="exit" presetSubtype="10" fill="hold" grpId="0" nodeType="withEffect">
                                  <p:stCondLst>
                                    <p:cond delay="0"/>
                                  </p:stCondLst>
                                  <p:childTnLst>
                                    <p:animEffect transition="out" filter="blinds(horizontal)">
                                      <p:cBhvr>
                                        <p:cTn id="22" dur="500"/>
                                        <p:tgtEl>
                                          <p:spTgt spid="6148">
                                            <p:txEl>
                                              <p:pRg st="1" end="1"/>
                                            </p:txEl>
                                          </p:spTgt>
                                        </p:tgtEl>
                                      </p:cBhvr>
                                    </p:animEffect>
                                    <p:set>
                                      <p:cBhvr>
                                        <p:cTn id="23" dur="1" fill="hold">
                                          <p:stCondLst>
                                            <p:cond delay="499"/>
                                          </p:stCondLst>
                                        </p:cTn>
                                        <p:tgtEl>
                                          <p:spTgt spid="6148">
                                            <p:txEl>
                                              <p:pRg st="1" end="1"/>
                                            </p:txEl>
                                          </p:spTgt>
                                        </p:tgtEl>
                                        <p:attrNameLst>
                                          <p:attrName>style.visibility</p:attrName>
                                        </p:attrNameLst>
                                      </p:cBhvr>
                                      <p:to>
                                        <p:strVal val="hidden"/>
                                      </p:to>
                                    </p:set>
                                  </p:childTnLst>
                                </p:cTn>
                              </p:par>
                              <p:par>
                                <p:cTn id="24" presetID="3" presetClass="exit" presetSubtype="10" fill="hold" nodeType="withEffect">
                                  <p:stCondLst>
                                    <p:cond delay="0"/>
                                  </p:stCondLst>
                                  <p:childTnLst>
                                    <p:animEffect transition="out" filter="blinds(horizontal)">
                                      <p:cBhvr>
                                        <p:cTn id="25" dur="500"/>
                                        <p:tgtEl>
                                          <p:spTgt spid="2"/>
                                        </p:tgtEl>
                                      </p:cBhvr>
                                    </p:animEffect>
                                    <p:set>
                                      <p:cBhvr>
                                        <p:cTn id="26" dur="1" fill="hold">
                                          <p:stCondLst>
                                            <p:cond delay="499"/>
                                          </p:stCondLst>
                                        </p:cTn>
                                        <p:tgtEl>
                                          <p:spTgt spid="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49">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4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blinds(horizontal)">
                                      <p:cBhvr>
                                        <p:cTn id="39" dur="500"/>
                                        <p:tgtEl>
                                          <p:spTgt spid="3"/>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xit" presetSubtype="10" fill="hold" grpId="0" nodeType="clickEffect">
                                  <p:stCondLst>
                                    <p:cond delay="0"/>
                                  </p:stCondLst>
                                  <p:childTnLst>
                                    <p:animEffect transition="out" filter="blinds(horizontal)">
                                      <p:cBhvr>
                                        <p:cTn id="43" dur="500"/>
                                        <p:tgtEl>
                                          <p:spTgt spid="6149">
                                            <p:txEl>
                                              <p:pRg st="0" end="0"/>
                                            </p:txEl>
                                          </p:spTgt>
                                        </p:tgtEl>
                                      </p:cBhvr>
                                    </p:animEffect>
                                    <p:set>
                                      <p:cBhvr>
                                        <p:cTn id="44" dur="1" fill="hold">
                                          <p:stCondLst>
                                            <p:cond delay="499"/>
                                          </p:stCondLst>
                                        </p:cTn>
                                        <p:tgtEl>
                                          <p:spTgt spid="6149">
                                            <p:txEl>
                                              <p:pRg st="0" end="0"/>
                                            </p:txEl>
                                          </p:spTgt>
                                        </p:tgtEl>
                                        <p:attrNameLst>
                                          <p:attrName>style.visibility</p:attrName>
                                        </p:attrNameLst>
                                      </p:cBhvr>
                                      <p:to>
                                        <p:strVal val="hidden"/>
                                      </p:to>
                                    </p:set>
                                  </p:childTnLst>
                                </p:cTn>
                              </p:par>
                              <p:par>
                                <p:cTn id="45" presetID="3" presetClass="exit" presetSubtype="10" fill="hold" grpId="0" nodeType="withEffect">
                                  <p:stCondLst>
                                    <p:cond delay="0"/>
                                  </p:stCondLst>
                                  <p:childTnLst>
                                    <p:animEffect transition="out" filter="blinds(horizontal)">
                                      <p:cBhvr>
                                        <p:cTn id="46" dur="500"/>
                                        <p:tgtEl>
                                          <p:spTgt spid="6149">
                                            <p:txEl>
                                              <p:pRg st="1" end="1"/>
                                            </p:txEl>
                                          </p:spTgt>
                                        </p:tgtEl>
                                      </p:cBhvr>
                                    </p:animEffect>
                                    <p:set>
                                      <p:cBhvr>
                                        <p:cTn id="47" dur="1" fill="hold">
                                          <p:stCondLst>
                                            <p:cond delay="499"/>
                                          </p:stCondLst>
                                        </p:cTn>
                                        <p:tgtEl>
                                          <p:spTgt spid="6149">
                                            <p:txEl>
                                              <p:pRg st="1" end="1"/>
                                            </p:txEl>
                                          </p:spTgt>
                                        </p:tgtEl>
                                        <p:attrNameLst>
                                          <p:attrName>style.visibility</p:attrName>
                                        </p:attrNameLst>
                                      </p:cBhvr>
                                      <p:to>
                                        <p:strVal val="hidden"/>
                                      </p:to>
                                    </p:set>
                                  </p:childTnLst>
                                </p:cTn>
                              </p:par>
                              <p:par>
                                <p:cTn id="48" presetID="3" presetClass="exit" presetSubtype="10" fill="hold" nodeType="withEffect">
                                  <p:stCondLst>
                                    <p:cond delay="0"/>
                                  </p:stCondLst>
                                  <p:childTnLst>
                                    <p:animEffect transition="out" filter="blinds(horizontal)">
                                      <p:cBhvr>
                                        <p:cTn id="49" dur="500"/>
                                        <p:tgtEl>
                                          <p:spTgt spid="3"/>
                                        </p:tgtEl>
                                      </p:cBhvr>
                                    </p:animEffect>
                                    <p:set>
                                      <p:cBhvr>
                                        <p:cTn id="50" dur="1" fill="hold">
                                          <p:stCondLst>
                                            <p:cond delay="499"/>
                                          </p:stCondLst>
                                        </p:cTn>
                                        <p:tgtEl>
                                          <p:spTgt spid="3"/>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animEffect transition="in" filter="blinds(horizontal)">
                                      <p:cBhvr>
                                        <p:cTn id="63" dur="500"/>
                                        <p:tgtEl>
                                          <p:spTgt spid="4"/>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xit" presetSubtype="10" fill="hold" grpId="0" nodeType="clickEffect">
                                  <p:stCondLst>
                                    <p:cond delay="0"/>
                                  </p:stCondLst>
                                  <p:childTnLst>
                                    <p:animEffect transition="out" filter="blinds(horizontal)">
                                      <p:cBhvr>
                                        <p:cTn id="67" dur="500"/>
                                        <p:tgtEl>
                                          <p:spTgt spid="16">
                                            <p:txEl>
                                              <p:pRg st="0" end="0"/>
                                            </p:txEl>
                                          </p:spTgt>
                                        </p:tgtEl>
                                      </p:cBhvr>
                                    </p:animEffect>
                                    <p:set>
                                      <p:cBhvr>
                                        <p:cTn id="68" dur="1" fill="hold">
                                          <p:stCondLst>
                                            <p:cond delay="499"/>
                                          </p:stCondLst>
                                        </p:cTn>
                                        <p:tgtEl>
                                          <p:spTgt spid="16">
                                            <p:txEl>
                                              <p:pRg st="0" end="0"/>
                                            </p:txEl>
                                          </p:spTgt>
                                        </p:tgtEl>
                                        <p:attrNameLst>
                                          <p:attrName>style.visibility</p:attrName>
                                        </p:attrNameLst>
                                      </p:cBhvr>
                                      <p:to>
                                        <p:strVal val="hidden"/>
                                      </p:to>
                                    </p:set>
                                  </p:childTnLst>
                                </p:cTn>
                              </p:par>
                              <p:par>
                                <p:cTn id="69" presetID="3" presetClass="exit" presetSubtype="10" fill="hold" grpId="0" nodeType="withEffect">
                                  <p:stCondLst>
                                    <p:cond delay="0"/>
                                  </p:stCondLst>
                                  <p:childTnLst>
                                    <p:animEffect transition="out" filter="blinds(horizontal)">
                                      <p:cBhvr>
                                        <p:cTn id="70" dur="500"/>
                                        <p:tgtEl>
                                          <p:spTgt spid="16">
                                            <p:txEl>
                                              <p:pRg st="1" end="1"/>
                                            </p:txEl>
                                          </p:spTgt>
                                        </p:tgtEl>
                                      </p:cBhvr>
                                    </p:animEffect>
                                    <p:set>
                                      <p:cBhvr>
                                        <p:cTn id="71" dur="1" fill="hold">
                                          <p:stCondLst>
                                            <p:cond delay="499"/>
                                          </p:stCondLst>
                                        </p:cTn>
                                        <p:tgtEl>
                                          <p:spTgt spid="16">
                                            <p:txEl>
                                              <p:pRg st="1" end="1"/>
                                            </p:txEl>
                                          </p:spTgt>
                                        </p:tgtEl>
                                        <p:attrNameLst>
                                          <p:attrName>style.visibility</p:attrName>
                                        </p:attrNameLst>
                                      </p:cBhvr>
                                      <p:to>
                                        <p:strVal val="hidden"/>
                                      </p:to>
                                    </p:set>
                                  </p:childTnLst>
                                </p:cTn>
                              </p:par>
                              <p:par>
                                <p:cTn id="72" presetID="3" presetClass="exit" presetSubtype="10" fill="hold" nodeType="withEffect">
                                  <p:stCondLst>
                                    <p:cond delay="0"/>
                                  </p:stCondLst>
                                  <p:childTnLst>
                                    <p:animEffect transition="out" filter="blinds(horizontal)">
                                      <p:cBhvr>
                                        <p:cTn id="73" dur="500"/>
                                        <p:tgtEl>
                                          <p:spTgt spid="4"/>
                                        </p:tgtEl>
                                      </p:cBhvr>
                                    </p:animEffect>
                                    <p:set>
                                      <p:cBhvr>
                                        <p:cTn id="74" dur="1" fill="hold">
                                          <p:stCondLst>
                                            <p:cond delay="499"/>
                                          </p:stCondLst>
                                        </p:cTn>
                                        <p:tgtEl>
                                          <p:spTgt spid="4"/>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151">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151">
                                            <p:txEl>
                                              <p:pRg st="1" end="1"/>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151">
                                            <p:txEl>
                                              <p:pRg st="2" end="2"/>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nodeType="click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blinds(horizontal)">
                                      <p:cBhvr>
                                        <p:cTn id="91" dur="500"/>
                                        <p:tgtEl>
                                          <p:spTgt spid="5"/>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xit" presetSubtype="10" fill="hold" grpId="0" nodeType="clickEffect">
                                  <p:stCondLst>
                                    <p:cond delay="0"/>
                                  </p:stCondLst>
                                  <p:childTnLst>
                                    <p:animEffect transition="out" filter="blinds(horizontal)">
                                      <p:cBhvr>
                                        <p:cTn id="95" dur="500"/>
                                        <p:tgtEl>
                                          <p:spTgt spid="6151">
                                            <p:txEl>
                                              <p:pRg st="0" end="0"/>
                                            </p:txEl>
                                          </p:spTgt>
                                        </p:tgtEl>
                                      </p:cBhvr>
                                    </p:animEffect>
                                    <p:set>
                                      <p:cBhvr>
                                        <p:cTn id="96" dur="1" fill="hold">
                                          <p:stCondLst>
                                            <p:cond delay="499"/>
                                          </p:stCondLst>
                                        </p:cTn>
                                        <p:tgtEl>
                                          <p:spTgt spid="6151">
                                            <p:txEl>
                                              <p:pRg st="0" end="0"/>
                                            </p:txEl>
                                          </p:spTgt>
                                        </p:tgtEl>
                                        <p:attrNameLst>
                                          <p:attrName>style.visibility</p:attrName>
                                        </p:attrNameLst>
                                      </p:cBhvr>
                                      <p:to>
                                        <p:strVal val="hidden"/>
                                      </p:to>
                                    </p:set>
                                  </p:childTnLst>
                                </p:cTn>
                              </p:par>
                              <p:par>
                                <p:cTn id="97" presetID="3" presetClass="exit" presetSubtype="10" fill="hold" grpId="0" nodeType="withEffect">
                                  <p:stCondLst>
                                    <p:cond delay="0"/>
                                  </p:stCondLst>
                                  <p:childTnLst>
                                    <p:animEffect transition="out" filter="blinds(horizontal)">
                                      <p:cBhvr>
                                        <p:cTn id="98" dur="500"/>
                                        <p:tgtEl>
                                          <p:spTgt spid="6151">
                                            <p:txEl>
                                              <p:pRg st="1" end="1"/>
                                            </p:txEl>
                                          </p:spTgt>
                                        </p:tgtEl>
                                      </p:cBhvr>
                                    </p:animEffect>
                                    <p:set>
                                      <p:cBhvr>
                                        <p:cTn id="99" dur="1" fill="hold">
                                          <p:stCondLst>
                                            <p:cond delay="499"/>
                                          </p:stCondLst>
                                        </p:cTn>
                                        <p:tgtEl>
                                          <p:spTgt spid="6151">
                                            <p:txEl>
                                              <p:pRg st="1" end="1"/>
                                            </p:txEl>
                                          </p:spTgt>
                                        </p:tgtEl>
                                        <p:attrNameLst>
                                          <p:attrName>style.visibility</p:attrName>
                                        </p:attrNameLst>
                                      </p:cBhvr>
                                      <p:to>
                                        <p:strVal val="hidden"/>
                                      </p:to>
                                    </p:set>
                                  </p:childTnLst>
                                </p:cTn>
                              </p:par>
                              <p:par>
                                <p:cTn id="100" presetID="3" presetClass="exit" presetSubtype="10" fill="hold" grpId="0" nodeType="withEffect">
                                  <p:stCondLst>
                                    <p:cond delay="0"/>
                                  </p:stCondLst>
                                  <p:childTnLst>
                                    <p:animEffect transition="out" filter="blinds(horizontal)">
                                      <p:cBhvr>
                                        <p:cTn id="101" dur="500"/>
                                        <p:tgtEl>
                                          <p:spTgt spid="6151">
                                            <p:txEl>
                                              <p:pRg st="2" end="2"/>
                                            </p:txEl>
                                          </p:spTgt>
                                        </p:tgtEl>
                                      </p:cBhvr>
                                    </p:animEffect>
                                    <p:set>
                                      <p:cBhvr>
                                        <p:cTn id="102" dur="1" fill="hold">
                                          <p:stCondLst>
                                            <p:cond delay="499"/>
                                          </p:stCondLst>
                                        </p:cTn>
                                        <p:tgtEl>
                                          <p:spTgt spid="6151">
                                            <p:txEl>
                                              <p:pRg st="2" end="2"/>
                                            </p:txEl>
                                          </p:spTgt>
                                        </p:tgtEl>
                                        <p:attrNameLst>
                                          <p:attrName>style.visibility</p:attrName>
                                        </p:attrNameLst>
                                      </p:cBhvr>
                                      <p:to>
                                        <p:strVal val="hidden"/>
                                      </p:to>
                                    </p:set>
                                  </p:childTnLst>
                                </p:cTn>
                              </p:par>
                              <p:par>
                                <p:cTn id="103" presetID="3" presetClass="exit" presetSubtype="10" fill="hold" nodeType="withEffect">
                                  <p:stCondLst>
                                    <p:cond delay="0"/>
                                  </p:stCondLst>
                                  <p:childTnLst>
                                    <p:animEffect transition="out" filter="blinds(horizontal)">
                                      <p:cBhvr>
                                        <p:cTn id="104" dur="500"/>
                                        <p:tgtEl>
                                          <p:spTgt spid="5"/>
                                        </p:tgtEl>
                                      </p:cBhvr>
                                    </p:animEffect>
                                    <p:set>
                                      <p:cBhvr>
                                        <p:cTn id="10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allAtOnce"/>
      <p:bldP spid="6149" grpId="0" build="allAtOnce"/>
      <p:bldP spid="6151" grpId="0" build="allAtOnce"/>
      <p:bldP spid="16"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static.guim.co.uk/sys-images/Media/Pix/pictures/2008/11/14/q1.jpg"/>
          <p:cNvPicPr>
            <a:picLocks noChangeAspect="1" noChangeArrowheads="1"/>
          </p:cNvPicPr>
          <p:nvPr/>
        </p:nvPicPr>
        <p:blipFill>
          <a:blip r:embed="rId3" cstate="print"/>
          <a:srcRect/>
          <a:stretch>
            <a:fillRect/>
          </a:stretch>
        </p:blipFill>
        <p:spPr bwMode="auto">
          <a:xfrm>
            <a:off x="1980660" y="1693140"/>
            <a:ext cx="8280920" cy="4457903"/>
          </a:xfrm>
          <a:prstGeom prst="rect">
            <a:avLst/>
          </a:prstGeom>
          <a:noFill/>
        </p:spPr>
      </p:pic>
      <p:sp>
        <p:nvSpPr>
          <p:cNvPr id="4" name="Rectangle 3"/>
          <p:cNvSpPr/>
          <p:nvPr/>
        </p:nvSpPr>
        <p:spPr>
          <a:xfrm>
            <a:off x="8966443" y="2159241"/>
            <a:ext cx="1322798" cy="523220"/>
          </a:xfrm>
          <a:prstGeom prst="rect">
            <a:avLst/>
          </a:prstGeom>
        </p:spPr>
        <p:txBody>
          <a:bodyPr wrap="none">
            <a:spAutoFit/>
          </a:bodyPr>
          <a:lstStyle/>
          <a:p>
            <a:r>
              <a:rPr lang="ga-IE" sz="2800" b="1" i="1" dirty="0">
                <a:solidFill>
                  <a:srgbClr val="FF0000"/>
                </a:solidFill>
                <a:latin typeface="Arial" pitchFamily="34" charset="0"/>
              </a:rPr>
              <a:t>Jimmy</a:t>
            </a:r>
            <a:endParaRPr lang="ga-IE" dirty="0">
              <a:solidFill>
                <a:prstClr val="black"/>
              </a:solidFill>
            </a:endParaRPr>
          </a:p>
        </p:txBody>
      </p:sp>
      <p:sp>
        <p:nvSpPr>
          <p:cNvPr id="5" name="Rectangle 4"/>
          <p:cNvSpPr/>
          <p:nvPr/>
        </p:nvSpPr>
        <p:spPr>
          <a:xfrm>
            <a:off x="7594521" y="1740840"/>
            <a:ext cx="1503938" cy="523220"/>
          </a:xfrm>
          <a:prstGeom prst="rect">
            <a:avLst/>
          </a:prstGeom>
        </p:spPr>
        <p:txBody>
          <a:bodyPr wrap="none">
            <a:spAutoFit/>
          </a:bodyPr>
          <a:lstStyle/>
          <a:p>
            <a:r>
              <a:rPr lang="ga-IE" sz="2800" b="1" i="1" dirty="0">
                <a:solidFill>
                  <a:srgbClr val="FF0000"/>
                </a:solidFill>
                <a:latin typeface="Arial" pitchFamily="34" charset="0"/>
              </a:rPr>
              <a:t>Caprice</a:t>
            </a:r>
            <a:endParaRPr lang="ga-IE" dirty="0">
              <a:solidFill>
                <a:prstClr val="black"/>
              </a:solidFill>
            </a:endParaRPr>
          </a:p>
        </p:txBody>
      </p:sp>
      <p:sp>
        <p:nvSpPr>
          <p:cNvPr id="6" name="Rectangle 5"/>
          <p:cNvSpPr/>
          <p:nvPr/>
        </p:nvSpPr>
        <p:spPr>
          <a:xfrm>
            <a:off x="3692440" y="1748378"/>
            <a:ext cx="1265090" cy="523220"/>
          </a:xfrm>
          <a:prstGeom prst="rect">
            <a:avLst/>
          </a:prstGeom>
        </p:spPr>
        <p:txBody>
          <a:bodyPr wrap="none">
            <a:spAutoFit/>
          </a:bodyPr>
          <a:lstStyle/>
          <a:p>
            <a:r>
              <a:rPr lang="ga-IE" sz="2800" b="1" i="1" dirty="0">
                <a:solidFill>
                  <a:srgbClr val="FF0000"/>
                </a:solidFill>
                <a:latin typeface="Arial" pitchFamily="34" charset="0"/>
              </a:rPr>
              <a:t>Nancy</a:t>
            </a:r>
            <a:endParaRPr lang="ga-IE" dirty="0">
              <a:solidFill>
                <a:prstClr val="black"/>
              </a:solidFill>
            </a:endParaRPr>
          </a:p>
        </p:txBody>
      </p:sp>
      <p:sp>
        <p:nvSpPr>
          <p:cNvPr id="7" name="Rectangle 6"/>
          <p:cNvSpPr/>
          <p:nvPr/>
        </p:nvSpPr>
        <p:spPr>
          <a:xfrm>
            <a:off x="2207572" y="1919690"/>
            <a:ext cx="1144865" cy="523220"/>
          </a:xfrm>
          <a:prstGeom prst="rect">
            <a:avLst/>
          </a:prstGeom>
        </p:spPr>
        <p:txBody>
          <a:bodyPr wrap="none">
            <a:spAutoFit/>
          </a:bodyPr>
          <a:lstStyle/>
          <a:p>
            <a:r>
              <a:rPr lang="ga-IE" sz="2800" b="1" i="1" dirty="0">
                <a:solidFill>
                  <a:srgbClr val="FF0000"/>
                </a:solidFill>
                <a:latin typeface="Arial" pitchFamily="34" charset="0"/>
              </a:rPr>
              <a:t>Nicky</a:t>
            </a:r>
            <a:endParaRPr lang="ga-IE" dirty="0">
              <a:solidFill>
                <a:prstClr val="black"/>
              </a:solidFill>
            </a:endParaRPr>
          </a:p>
        </p:txBody>
      </p:sp>
      <p:sp>
        <p:nvSpPr>
          <p:cNvPr id="8" name="Rectangle 7"/>
          <p:cNvSpPr/>
          <p:nvPr/>
        </p:nvSpPr>
        <p:spPr>
          <a:xfrm>
            <a:off x="1828800" y="182881"/>
            <a:ext cx="8580120" cy="1323439"/>
          </a:xfrm>
          <a:prstGeom prst="rect">
            <a:avLst/>
          </a:prstGeom>
        </p:spPr>
        <p:txBody>
          <a:bodyPr wrap="square">
            <a:spAutoFit/>
          </a:bodyPr>
          <a:lstStyle/>
          <a:p>
            <a:pPr algn="ctr">
              <a:spcBef>
                <a:spcPct val="0"/>
              </a:spcBef>
            </a:pPr>
            <a:r>
              <a:rPr lang="ga-IE" sz="4000" b="1" i="1" dirty="0">
                <a:solidFill>
                  <a:srgbClr val="990033"/>
                </a:solidFill>
                <a:effectLst>
                  <a:outerShdw blurRad="38100" dist="38100" dir="2700000" algn="tl">
                    <a:srgbClr val="000000">
                      <a:alpha val="43137"/>
                    </a:srgbClr>
                  </a:outerShdw>
                </a:effectLst>
              </a:rPr>
              <a:t>Céadspléachadh ar Réasúnú Indíreach</a:t>
            </a:r>
          </a:p>
          <a:p>
            <a:pPr algn="ctr">
              <a:spcBef>
                <a:spcPct val="0"/>
              </a:spcBef>
            </a:pPr>
            <a:r>
              <a:rPr lang="ga-IE" sz="4000" b="1" i="1" dirty="0">
                <a:solidFill>
                  <a:srgbClr val="990033"/>
                </a:solidFill>
                <a:effectLst>
                  <a:outerShdw blurRad="38100" dist="38100" dir="2700000" algn="tl">
                    <a:srgbClr val="000000">
                      <a:alpha val="43137"/>
                    </a:srgbClr>
                  </a:outerShdw>
                </a:effectLst>
              </a:rPr>
              <a:t>Celebrity Come Dine With Me</a:t>
            </a:r>
            <a:endParaRPr lang="ga-IE" sz="4000" b="1" i="1" dirty="0">
              <a:solidFill>
                <a:srgbClr val="990033"/>
              </a:solidFill>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040A0366-3D0D-45DD-B3AC-38A390C96D4C}" type="datetime10">
              <a:rPr lang="en-IE" smtClean="0">
                <a:solidFill>
                  <a:prstClr val="black">
                    <a:tint val="75000"/>
                  </a:prstClr>
                </a:solidFill>
              </a:rPr>
              <a:pPr/>
              <a:t>15:00</a:t>
            </a:fld>
            <a:endParaRPr lang="ga-IE">
              <a:solidFill>
                <a:prstClr val="black">
                  <a:tint val="75000"/>
                </a:prstClr>
              </a:solidFill>
            </a:endParaRPr>
          </a:p>
        </p:txBody>
      </p:sp>
    </p:spTree>
    <p:extLst>
      <p:ext uri="{BB962C8B-B14F-4D97-AF65-F5344CB8AC3E}">
        <p14:creationId xmlns:p14="http://schemas.microsoft.com/office/powerpoint/2010/main" val="387628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1214</Words>
  <Application>Microsoft Office PowerPoint</Application>
  <PresentationFormat>Widescreen</PresentationFormat>
  <Paragraphs>198</Paragraphs>
  <Slides>18</Slides>
  <Notes>15</Notes>
  <HiddenSlides>1</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31" baseType="lpstr">
      <vt:lpstr>AR BERKLEY</vt:lpstr>
      <vt:lpstr>AR HERMANN</vt:lpstr>
      <vt:lpstr>Arial</vt:lpstr>
      <vt:lpstr>Calibri</vt:lpstr>
      <vt:lpstr>Calibri Light</vt:lpstr>
      <vt:lpstr>Century Gothic</vt:lpstr>
      <vt:lpstr>ChockaDB</vt:lpstr>
      <vt:lpstr>Ravie</vt:lpstr>
      <vt:lpstr>Stencil</vt:lpstr>
      <vt:lpstr>Symbol</vt:lpstr>
      <vt:lpstr>Tahoma</vt:lpstr>
      <vt:lpstr>Office Theme</vt:lpstr>
      <vt:lpstr>Equation</vt:lpstr>
      <vt:lpstr>PowerPoint Presentation</vt:lpstr>
      <vt:lpstr>PowerPoint Presentation</vt:lpstr>
      <vt:lpstr>PowerPoint Presentation</vt:lpstr>
      <vt:lpstr>PowerPoint Presentation</vt:lpstr>
      <vt:lpstr>PowerPoint Presentation</vt:lpstr>
      <vt:lpstr>  Cad is coinbhéarta Teoirime ann?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Gammell</dc:creator>
  <cp:lastModifiedBy>Stephen Gammell</cp:lastModifiedBy>
  <cp:revision>1</cp:revision>
  <dcterms:created xsi:type="dcterms:W3CDTF">2016-04-12T14:02:58Z</dcterms:created>
  <dcterms:modified xsi:type="dcterms:W3CDTF">2016-04-12T14:03:15Z</dcterms:modified>
</cp:coreProperties>
</file>