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handoutMasterIdLst>
    <p:handoutMasterId r:id="rId53"/>
  </p:handoutMasterIdLst>
  <p:sldIdLst>
    <p:sldId id="417" r:id="rId2"/>
    <p:sldId id="393" r:id="rId3"/>
    <p:sldId id="443" r:id="rId4"/>
    <p:sldId id="511" r:id="rId5"/>
    <p:sldId id="512" r:id="rId6"/>
    <p:sldId id="562" r:id="rId7"/>
    <p:sldId id="544" r:id="rId8"/>
    <p:sldId id="514" r:id="rId9"/>
    <p:sldId id="561" r:id="rId10"/>
    <p:sldId id="516" r:id="rId11"/>
    <p:sldId id="517" r:id="rId12"/>
    <p:sldId id="518" r:id="rId13"/>
    <p:sldId id="519" r:id="rId14"/>
    <p:sldId id="520" r:id="rId15"/>
    <p:sldId id="542" r:id="rId16"/>
    <p:sldId id="543" r:id="rId17"/>
    <p:sldId id="545" r:id="rId18"/>
    <p:sldId id="521" r:id="rId19"/>
    <p:sldId id="522" r:id="rId20"/>
    <p:sldId id="572" r:id="rId21"/>
    <p:sldId id="524" r:id="rId22"/>
    <p:sldId id="547" r:id="rId23"/>
    <p:sldId id="549" r:id="rId24"/>
    <p:sldId id="553" r:id="rId25"/>
    <p:sldId id="554" r:id="rId26"/>
    <p:sldId id="546" r:id="rId27"/>
    <p:sldId id="573" r:id="rId28"/>
    <p:sldId id="555" r:id="rId29"/>
    <p:sldId id="556" r:id="rId30"/>
    <p:sldId id="558" r:id="rId31"/>
    <p:sldId id="564" r:id="rId32"/>
    <p:sldId id="565" r:id="rId33"/>
    <p:sldId id="567" r:id="rId34"/>
    <p:sldId id="566" r:id="rId35"/>
    <p:sldId id="568" r:id="rId36"/>
    <p:sldId id="563" r:id="rId37"/>
    <p:sldId id="569" r:id="rId38"/>
    <p:sldId id="570" r:id="rId39"/>
    <p:sldId id="550" r:id="rId40"/>
    <p:sldId id="528" r:id="rId41"/>
    <p:sldId id="529" r:id="rId42"/>
    <p:sldId id="530" r:id="rId43"/>
    <p:sldId id="531" r:id="rId44"/>
    <p:sldId id="532" r:id="rId45"/>
    <p:sldId id="533" r:id="rId46"/>
    <p:sldId id="534" r:id="rId47"/>
    <p:sldId id="539" r:id="rId48"/>
    <p:sldId id="540" r:id="rId49"/>
    <p:sldId id="541" r:id="rId50"/>
    <p:sldId id="548" r:id="rId51"/>
  </p:sldIdLst>
  <p:sldSz cx="9906000" cy="6858000" type="A4"/>
  <p:notesSz cx="6884988" cy="10018713"/>
  <p:custShowLst>
    <p:custShow name="printable"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FF"/>
    <a:srgbClr val="FFFF99"/>
    <a:srgbClr val="990033"/>
    <a:srgbClr val="FFCC33"/>
    <a:srgbClr val="CC0066"/>
    <a:srgbClr val="D60093"/>
    <a:srgbClr val="CC0000"/>
    <a:srgbClr val="FF7C8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61" autoAdjust="0"/>
    <p:restoredTop sz="90143" autoAdjust="0"/>
  </p:normalViewPr>
  <p:slideViewPr>
    <p:cSldViewPr snapToGrid="0">
      <p:cViewPr>
        <p:scale>
          <a:sx n="70" d="100"/>
          <a:sy n="70" d="100"/>
        </p:scale>
        <p:origin x="-1099" y="125"/>
      </p:cViewPr>
      <p:guideLst>
        <p:guide orient="horz" pos="2160"/>
        <p:guide pos="3120"/>
      </p:guideLst>
    </p:cSldViewPr>
  </p:slideViewPr>
  <p:outlineViewPr>
    <p:cViewPr>
      <p:scale>
        <a:sx n="33" d="100"/>
        <a:sy n="33" d="100"/>
      </p:scale>
      <p:origin x="294" y="1822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75" d="100"/>
          <a:sy n="75" d="100"/>
        </p:scale>
        <p:origin x="-2172" y="-72"/>
      </p:cViewPr>
      <p:guideLst>
        <p:guide orient="horz" pos="3156"/>
        <p:guide pos="2169"/>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899901" y="9516039"/>
            <a:ext cx="2983494" cy="500936"/>
          </a:xfrm>
          <a:prstGeom prst="rect">
            <a:avLst/>
          </a:prstGeom>
        </p:spPr>
        <p:txBody>
          <a:bodyPr vert="horz" lIns="92524" tIns="46263" rIns="92524" bIns="46263" rtlCol="0" anchor="b"/>
          <a:lstStyle>
            <a:lvl1pPr algn="r">
              <a:defRPr sz="1200"/>
            </a:lvl1pPr>
          </a:lstStyle>
          <a:p>
            <a:fld id="{DB7A807F-29C0-4348-9AA7-979B49B211DD}" type="slidenum">
              <a:rPr lang="en-GB" smtClean="0"/>
              <a:pPr/>
              <a:t>‹#›</a:t>
            </a:fld>
            <a:endParaRPr lang="ga-IE"/>
          </a:p>
        </p:txBody>
      </p:sp>
      <p:sp>
        <p:nvSpPr>
          <p:cNvPr id="6" name="Footer Placeholder 5"/>
          <p:cNvSpPr>
            <a:spLocks noGrp="1"/>
          </p:cNvSpPr>
          <p:nvPr>
            <p:ph type="ftr" sz="quarter" idx="2"/>
          </p:nvPr>
        </p:nvSpPr>
        <p:spPr>
          <a:xfrm>
            <a:off x="2" y="9516039"/>
            <a:ext cx="2983494" cy="500936"/>
          </a:xfrm>
          <a:prstGeom prst="rect">
            <a:avLst/>
          </a:prstGeom>
        </p:spPr>
        <p:txBody>
          <a:bodyPr vert="horz" lIns="92524" tIns="46263" rIns="92524" bIns="46263" rtlCol="0" anchor="b"/>
          <a:lstStyle>
            <a:lvl1pPr algn="l">
              <a:defRPr sz="1200"/>
            </a:lvl1pPr>
          </a:lstStyle>
          <a:p>
            <a:r>
              <a:rPr lang="ga-IE" dirty="0" smtClean="0"/>
              <a:t>PMDT 2010</a:t>
            </a:r>
            <a:endParaRPr lang="ga-IE" dirty="0"/>
          </a:p>
        </p:txBody>
      </p:sp>
      <p:sp>
        <p:nvSpPr>
          <p:cNvPr id="7" name="Header Placeholder 6"/>
          <p:cNvSpPr>
            <a:spLocks noGrp="1"/>
          </p:cNvSpPr>
          <p:nvPr>
            <p:ph type="hdr" sz="quarter"/>
          </p:nvPr>
        </p:nvSpPr>
        <p:spPr>
          <a:xfrm>
            <a:off x="2" y="0"/>
            <a:ext cx="2983494" cy="500936"/>
          </a:xfrm>
          <a:prstGeom prst="rect">
            <a:avLst/>
          </a:prstGeom>
        </p:spPr>
        <p:txBody>
          <a:bodyPr vert="horz" lIns="92524" tIns="46263" rIns="92524" bIns="46263" rtlCol="0"/>
          <a:lstStyle>
            <a:lvl1pPr algn="l">
              <a:defRPr sz="1200"/>
            </a:lvl1pPr>
          </a:lstStyle>
          <a:p>
            <a:endParaRPr lang="en-GB" dirty="0"/>
          </a:p>
        </p:txBody>
      </p:sp>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2725685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83494" cy="500936"/>
          </a:xfrm>
          <a:prstGeom prst="rect">
            <a:avLst/>
          </a:prstGeom>
        </p:spPr>
        <p:txBody>
          <a:bodyPr vert="horz" lIns="92524" tIns="46263" rIns="92524" bIns="46263" rtlCol="0"/>
          <a:lstStyle>
            <a:lvl1pPr algn="l">
              <a:defRPr sz="1200"/>
            </a:lvl1pPr>
          </a:lstStyle>
          <a:p>
            <a:endParaRPr lang="en-GB"/>
          </a:p>
        </p:txBody>
      </p:sp>
      <p:sp>
        <p:nvSpPr>
          <p:cNvPr id="3" name="Date Placeholder 2"/>
          <p:cNvSpPr>
            <a:spLocks noGrp="1"/>
          </p:cNvSpPr>
          <p:nvPr>
            <p:ph type="dt" idx="1"/>
          </p:nvPr>
        </p:nvSpPr>
        <p:spPr>
          <a:xfrm>
            <a:off x="3899901" y="0"/>
            <a:ext cx="2983494" cy="500936"/>
          </a:xfrm>
          <a:prstGeom prst="rect">
            <a:avLst/>
          </a:prstGeom>
        </p:spPr>
        <p:txBody>
          <a:bodyPr vert="horz" lIns="92524" tIns="46263" rIns="92524" bIns="46263" rtlCol="0"/>
          <a:lstStyle>
            <a:lvl1pPr algn="r">
              <a:defRPr sz="1200"/>
            </a:lvl1pPr>
          </a:lstStyle>
          <a:p>
            <a:fld id="{853B08A5-34A5-4790-8453-F60819A3D398}" type="datetimeFigureOut">
              <a:rPr lang="en-GB" smtClean="0"/>
              <a:pPr/>
              <a:t>10/02/2012</a:t>
            </a:fld>
            <a:endParaRPr lang="ga-IE"/>
          </a:p>
        </p:txBody>
      </p:sp>
      <p:sp>
        <p:nvSpPr>
          <p:cNvPr id="4" name="Slide Image Placeholder 3"/>
          <p:cNvSpPr>
            <a:spLocks noGrp="1" noRot="1" noChangeAspect="1"/>
          </p:cNvSpPr>
          <p:nvPr>
            <p:ph type="sldImg" idx="2"/>
          </p:nvPr>
        </p:nvSpPr>
        <p:spPr>
          <a:xfrm>
            <a:off x="730250" y="752475"/>
            <a:ext cx="5424488" cy="3756025"/>
          </a:xfrm>
          <a:prstGeom prst="rect">
            <a:avLst/>
          </a:prstGeom>
          <a:noFill/>
          <a:ln w="12700">
            <a:solidFill>
              <a:prstClr val="black"/>
            </a:solidFill>
          </a:ln>
        </p:spPr>
        <p:txBody>
          <a:bodyPr vert="horz" lIns="92524" tIns="46263" rIns="92524" bIns="46263" rtlCol="0" anchor="ctr"/>
          <a:lstStyle/>
          <a:p>
            <a:endParaRPr lang="en-GB"/>
          </a:p>
        </p:txBody>
      </p:sp>
      <p:sp>
        <p:nvSpPr>
          <p:cNvPr id="5" name="Notes Placeholder 4"/>
          <p:cNvSpPr>
            <a:spLocks noGrp="1"/>
          </p:cNvSpPr>
          <p:nvPr>
            <p:ph type="body" sz="quarter" idx="3"/>
          </p:nvPr>
        </p:nvSpPr>
        <p:spPr>
          <a:xfrm>
            <a:off x="688500" y="4758889"/>
            <a:ext cx="5507990" cy="4508421"/>
          </a:xfrm>
          <a:prstGeom prst="rect">
            <a:avLst/>
          </a:prstGeom>
        </p:spPr>
        <p:txBody>
          <a:bodyPr vert="horz" lIns="92524" tIns="46263" rIns="92524" bIns="4626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2" y="9516039"/>
            <a:ext cx="2983494" cy="500936"/>
          </a:xfrm>
          <a:prstGeom prst="rect">
            <a:avLst/>
          </a:prstGeom>
        </p:spPr>
        <p:txBody>
          <a:bodyPr vert="horz" lIns="92524" tIns="46263" rIns="92524" bIns="46263" rtlCol="0" anchor="b"/>
          <a:lstStyle>
            <a:lvl1pPr algn="l">
              <a:defRPr sz="1200"/>
            </a:lvl1pPr>
          </a:lstStyle>
          <a:p>
            <a:endParaRPr lang="en-GB"/>
          </a:p>
        </p:txBody>
      </p:sp>
      <p:sp>
        <p:nvSpPr>
          <p:cNvPr id="7" name="Slide Number Placeholder 6"/>
          <p:cNvSpPr>
            <a:spLocks noGrp="1"/>
          </p:cNvSpPr>
          <p:nvPr>
            <p:ph type="sldNum" sz="quarter" idx="5"/>
          </p:nvPr>
        </p:nvSpPr>
        <p:spPr>
          <a:xfrm>
            <a:off x="3899901" y="9516039"/>
            <a:ext cx="2983494" cy="500936"/>
          </a:xfrm>
          <a:prstGeom prst="rect">
            <a:avLst/>
          </a:prstGeom>
        </p:spPr>
        <p:txBody>
          <a:bodyPr vert="horz" lIns="92524" tIns="46263" rIns="92524" bIns="46263" rtlCol="0" anchor="b"/>
          <a:lstStyle>
            <a:lvl1pPr algn="r">
              <a:defRPr sz="1200"/>
            </a:lvl1pPr>
          </a:lstStyle>
          <a:p>
            <a:fld id="{C9A5505C-78ED-4E0D-B7EC-55A1D7367523}" type="slidenum">
              <a:rPr lang="en-GB" smtClean="0"/>
              <a:pPr/>
              <a:t>‹#›</a:t>
            </a:fld>
            <a:endParaRPr lang="ga-IE"/>
          </a:p>
        </p:txBody>
      </p:sp>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3585503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en.wikipedia.org/wiki/Evidence-based_medicine" TargetMode="External"/><Relationship Id="rId3" Type="http://schemas.openxmlformats.org/officeDocument/2006/relationships/hyperlink" Target="http://en.wikipedia.org/wiki/Health" TargetMode="External"/><Relationship Id="rId7" Type="http://schemas.openxmlformats.org/officeDocument/2006/relationships/hyperlink" Target="http://en.wikipedia.org/wiki/Preventive_medicine"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en.wikipedia.org/wiki/Public_health" TargetMode="External"/><Relationship Id="rId5" Type="http://schemas.openxmlformats.org/officeDocument/2006/relationships/hyperlink" Target="http://en.wikipedia.org/wiki/Logic" TargetMode="External"/><Relationship Id="rId4" Type="http://schemas.openxmlformats.org/officeDocument/2006/relationships/hyperlink" Target="http://en.wikipedia.org/wiki/Illness" TargetMode="External"/><Relationship Id="rId9" Type="http://schemas.openxmlformats.org/officeDocument/2006/relationships/hyperlink" Target="http://en.wikipedia.org/wiki/Diseas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752475"/>
            <a:ext cx="5424488" cy="3756025"/>
          </a:xfrm>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1</a:t>
            </a:fld>
            <a:endParaRPr lang="ga-I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10</a:t>
            </a:fld>
            <a:endParaRPr lang="ga-I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11</a:t>
            </a:fld>
            <a:endParaRPr lang="ga-I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752475"/>
            <a:ext cx="5424488" cy="3756025"/>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C9A5505C-78ED-4E0D-B7EC-55A1D7367523}" type="slidenum">
              <a:rPr lang="en-GB" smtClean="0"/>
              <a:pPr/>
              <a:t>12</a:t>
            </a:fld>
            <a:endParaRPr lang="ga-I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752475"/>
            <a:ext cx="5424488" cy="3756025"/>
          </a:xfrm>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13</a:t>
            </a:fld>
            <a:endParaRPr lang="ga-I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752475"/>
            <a:ext cx="5424488" cy="3756025"/>
          </a:xfrm>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14</a:t>
            </a:fld>
            <a:endParaRPr lang="ga-I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15</a:t>
            </a:fld>
            <a:endParaRPr lang="ga-I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16</a:t>
            </a:fld>
            <a:endParaRPr lang="ga-I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17</a:t>
            </a:fld>
            <a:endParaRPr lang="ga-I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xfrm>
            <a:off x="728663" y="750888"/>
            <a:ext cx="5427662" cy="3757612"/>
          </a:xfrm>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r>
              <a:rPr lang="ga-IE" dirty="0" smtClean="0"/>
              <a:t>Sonraí príomhúla: Bailíonn na daltaí na sonraí iad fein</a:t>
            </a:r>
          </a:p>
          <a:p>
            <a:r>
              <a:rPr lang="ga-IE" dirty="0" smtClean="0"/>
              <a:t>Sonraí tánaisteacha: Bailíonn an daltaí na sonraí ón idirlíon, ó nuachtáin, ó leabhair, ó irisí</a:t>
            </a:r>
          </a:p>
          <a:p>
            <a:pPr>
              <a:defRPr/>
            </a:pPr>
            <a:r>
              <a:rPr lang="ga-IE" dirty="0" smtClean="0"/>
              <a:t>Is féidir linn luach athróige do gach duine a thomhas agus athraíonn an luach ó dhuine go duine e.g. Airde</a:t>
            </a:r>
          </a:p>
          <a:p>
            <a:pPr>
              <a:defRPr/>
            </a:pPr>
            <a:r>
              <a:rPr lang="ga-IE" b="1" dirty="0" smtClean="0"/>
              <a:t>E</a:t>
            </a:r>
            <a:r>
              <a:rPr lang="ga-IE" b="1" dirty="0" smtClean="0">
                <a:solidFill>
                  <a:schemeClr val="tx1"/>
                </a:solidFill>
              </a:rPr>
              <a:t>ipidéimeolaíocht</a:t>
            </a:r>
            <a:r>
              <a:rPr lang="ga-IE" dirty="0" smtClean="0">
                <a:solidFill>
                  <a:schemeClr val="tx1"/>
                </a:solidFill>
              </a:rPr>
              <a:t> a thugtar ar staidéar ar na cúinsí a théann i bhfeidhm ar </a:t>
            </a:r>
            <a:r>
              <a:rPr lang="ga-IE" dirty="0" smtClean="0">
                <a:solidFill>
                  <a:schemeClr val="tx1"/>
                </a:solidFill>
                <a:hlinkClick r:id="rId3" action="ppaction://hlinkfile" tooltip="Sláinte"/>
              </a:rPr>
              <a:t>shláinte</a:t>
            </a:r>
            <a:r>
              <a:rPr lang="ga-IE" dirty="0" smtClean="0">
                <a:solidFill>
                  <a:schemeClr val="tx1"/>
                </a:solidFill>
              </a:rPr>
              <a:t> agus ar </a:t>
            </a:r>
            <a:r>
              <a:rPr lang="ga-IE" dirty="0" smtClean="0">
                <a:solidFill>
                  <a:schemeClr val="tx1"/>
                </a:solidFill>
                <a:hlinkClick r:id="rId4" action="ppaction://hlinkfile" tooltip="Breoiteacht"/>
              </a:rPr>
              <a:t>bhreoiteacht</a:t>
            </a:r>
            <a:r>
              <a:rPr lang="ga-IE" dirty="0" smtClean="0">
                <a:solidFill>
                  <a:schemeClr val="tx1"/>
                </a:solidFill>
              </a:rPr>
              <a:t> daonraí, agus is bunús é do </a:t>
            </a:r>
            <a:r>
              <a:rPr lang="ga-IE" dirty="0" smtClean="0">
                <a:solidFill>
                  <a:schemeClr val="tx1"/>
                </a:solidFill>
                <a:hlinkClick r:id="rId5" action="ppaction://hlinkfile" tooltip="Loighic"/>
              </a:rPr>
              <a:t>loighic</a:t>
            </a:r>
            <a:r>
              <a:rPr lang="ga-IE" dirty="0" smtClean="0">
                <a:solidFill>
                  <a:schemeClr val="tx1"/>
                </a:solidFill>
              </a:rPr>
              <a:t> na n-idirghabhálacha a dhéantar ar mhaithe le </a:t>
            </a:r>
            <a:r>
              <a:rPr lang="ga-IE" dirty="0" smtClean="0">
                <a:solidFill>
                  <a:schemeClr val="tx1"/>
                </a:solidFill>
                <a:hlinkClick r:id="rId6" action="ppaction://hlinkfile" tooltip="Sláinte an Phobail"/>
              </a:rPr>
              <a:t>sláinte an phobail</a:t>
            </a:r>
            <a:r>
              <a:rPr lang="ga-IE" dirty="0" smtClean="0">
                <a:solidFill>
                  <a:schemeClr val="tx1"/>
                </a:solidFill>
              </a:rPr>
              <a:t> agus le </a:t>
            </a:r>
            <a:r>
              <a:rPr lang="ga-IE" dirty="0" smtClean="0">
                <a:solidFill>
                  <a:schemeClr val="tx1"/>
                </a:solidFill>
                <a:hlinkClick r:id="rId7" action="ppaction://hlinkfile" tooltip="Míochaine Choisctheach"/>
              </a:rPr>
              <a:t>míochaine choisctheach</a:t>
            </a:r>
            <a:r>
              <a:rPr lang="ga-IE" dirty="0" smtClean="0">
                <a:solidFill>
                  <a:schemeClr val="tx1"/>
                </a:solidFill>
              </a:rPr>
              <a:t>. </a:t>
            </a:r>
            <a:r>
              <a:rPr lang="ga-IE" dirty="0" smtClean="0"/>
              <a:t>Meastar í a bheith ina bunchloch do mhodheolaíocht an taighde ar shláinte an phobail, agus tá an-mheas uirthi maidir le </a:t>
            </a:r>
            <a:r>
              <a:rPr lang="ga-IE" dirty="0" smtClean="0">
                <a:solidFill>
                  <a:schemeClr val="tx1"/>
                </a:solidFill>
                <a:hlinkClick r:id="rId8" action="ppaction://hlinkfile" tooltip="Míochaine Fhianaise-bhunaithe"/>
              </a:rPr>
              <a:t>míochaine fhianaise-bhunaithe</a:t>
            </a:r>
            <a:r>
              <a:rPr lang="ga-IE" dirty="0" smtClean="0">
                <a:solidFill>
                  <a:schemeClr val="tx1"/>
                </a:solidFill>
              </a:rPr>
              <a:t> chun teacht ar chúinsí riosca do </a:t>
            </a:r>
            <a:r>
              <a:rPr lang="ga-IE" dirty="0" smtClean="0">
                <a:solidFill>
                  <a:schemeClr val="tx1"/>
                </a:solidFill>
                <a:hlinkClick r:id="rId9" action="ppaction://hlinkfile" tooltip="Galar"/>
              </a:rPr>
              <a:t>ghalair</a:t>
            </a:r>
            <a:r>
              <a:rPr lang="ga-IE" dirty="0" smtClean="0">
                <a:solidFill>
                  <a:schemeClr val="tx1"/>
                </a:solidFill>
              </a:rPr>
              <a:t> agus chun an cur chuige is fearr a roghnú sa chleachtas cliniciúil. (Wikipedia arna aistriú go Gaeilge)</a:t>
            </a:r>
          </a:p>
          <a:p>
            <a:pPr>
              <a:defRPr/>
            </a:pPr>
            <a:endParaRPr lang="ga-IE" dirty="0" smtClean="0"/>
          </a:p>
          <a:p>
            <a:pPr>
              <a:defRPr/>
            </a:pPr>
            <a:endParaRPr lang="ga-IE" dirty="0" smtClean="0"/>
          </a:p>
          <a:p>
            <a:pPr>
              <a:defRPr/>
            </a:pPr>
            <a:r>
              <a:rPr lang="ga-IE" dirty="0" smtClean="0"/>
              <a:t>Mar chuid de staidéar bhreathnóireachta, déantar daoine a fhaire agus athróga inspéise a thomhas ach ní dhéanann an taighdeoir aon iarracht cur isteach ar na freagraí. </a:t>
            </a:r>
          </a:p>
          <a:p>
            <a:pPr>
              <a:defRPr/>
            </a:pPr>
            <a:r>
              <a:rPr lang="ga-IE" dirty="0" smtClean="0"/>
              <a:t>Ar cheann de na staidéir bhreathnóireachta (staidéar rialuithe is cásanna) is cáiliúla atá ann tá staidéar a rinne Richard Doll agus Bradford Hill sa bhliain 1950, staidéar a bhunaigh nasc idir tobac a chaitheamh agus ailse scamhóige den chéad uair.  Bhí breis is 40000 daoine páirteach ann, daoine a bhíodh ag caitheamh tobac agus daoine a bhí éirithe as, daoine a bhí fós ag caitheamh tobac agus daoine nár chaith tobac riamh.  Tá an staidéar sin ar bun fós.  Léirigh sé go bhfuil daoine a chaitheann tobac faoi bhaol a mbáis de bharr ailse scamhóge níos mó ná daoine nach gcaitheann.  Ní dhearna an taighdeoir aon idirghabháil. Cuireann staidéir rialuithe is cásanna 2 ghrúpa daoine - na cásanna (daoine a bhfuil an galar atá faoi staidéar orthu) agus iadsan nach bhfuil an galar orthu (na rialuithe).</a:t>
            </a:r>
          </a:p>
          <a:p>
            <a:pPr>
              <a:defRPr/>
            </a:pPr>
            <a:endParaRPr lang="ga-IE" dirty="0" smtClean="0"/>
          </a:p>
          <a:p>
            <a:pPr>
              <a:defRPr/>
            </a:pPr>
            <a:r>
              <a:rPr lang="ga-IE" dirty="0" smtClean="0"/>
              <a:t>Sna staidéir thurgnamhacha leagann na taighdeoirí cóir leighis áirithe ar dhaoine d'aon ghnó agus ansin déanann siad iniúchadh ar éifeacht na hidirghabhála agus cuireann siad na héifeachtaí sin i gcomparáid leosan ó ghrúpa rialuithe nach ndearnadh aon idirghabháil leo.   Cuir i gcás, d'fhéadfaí staidéar samplach a dhéanamh le fáil amach cén éifeacht a bheadh ag druga nua maidir le pian mígréine a mhaolú. Tugtar an druga do ghrúpa amháin díobh agus ní thugtar an druga do na rialuithe nó tugtar druga maolaithe péine atá ar fáil cheana féin dóibh agus ansin cuirtear torthaí ón dá ghrúpa i gcomparáid lena chéile.  </a:t>
            </a:r>
          </a:p>
          <a:p>
            <a:pPr>
              <a:defRPr/>
            </a:pPr>
            <a:endParaRPr lang="ga-IE" dirty="0" smtClean="0"/>
          </a:p>
          <a:p>
            <a:pPr>
              <a:defRPr/>
            </a:pPr>
            <a:r>
              <a:rPr lang="ga-IE" dirty="0" smtClean="0"/>
              <a:t>Bíonn cleachtadh ag daltaí air sin ó chúrsaí eolaíochta - d'fhéadfaidís iniúchadh ar éifeacht an tsolais ar fhás plandaí trí ghrúpa amháin plandaí a nochtadh do sholas agus grúpa eile plandaí a choinneáil sa dorchadas agus gach athróg eile a choinneáil gan athrú, cuir i gcás teocht agus taise.</a:t>
            </a:r>
          </a:p>
        </p:txBody>
      </p:sp>
      <p:sp>
        <p:nvSpPr>
          <p:cNvPr id="4" name="Slide Number Placeholder 3"/>
          <p:cNvSpPr>
            <a:spLocks noGrp="1"/>
          </p:cNvSpPr>
          <p:nvPr>
            <p:ph type="sldNum" sz="quarter" idx="5"/>
          </p:nvPr>
        </p:nvSpPr>
        <p:spPr/>
        <p:txBody>
          <a:bodyPr/>
          <a:lstStyle/>
          <a:p>
            <a:pPr>
              <a:defRPr/>
            </a:pPr>
            <a:fld id="{402FB31F-9F1B-45B2-AC2B-0334BAE72578}" type="slidenum">
              <a:rPr lang="en-IE" smtClean="0"/>
              <a:pPr>
                <a:defRPr/>
              </a:pPr>
              <a:t>18</a:t>
            </a:fld>
            <a:endParaRPr lang="ga-IE"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752475"/>
            <a:ext cx="5424488" cy="3756025"/>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D8003A8C-1091-41A6-A962-9DC927D3A249}" type="slidenum">
              <a:rPr lang="en-IE" smtClean="0"/>
              <a:pPr/>
              <a:t>19</a:t>
            </a:fld>
            <a:endParaRPr lang="ga-I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752475"/>
            <a:ext cx="5424488" cy="3756025"/>
          </a:xfrm>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2</a:t>
            </a:fld>
            <a:endParaRPr lang="ga-I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p:spPr>
        <p:txBody>
          <a:bodyPr/>
          <a:lstStyle/>
          <a:p>
            <a:r>
              <a:rPr lang="ga-IE" smtClean="0">
                <a:solidFill>
                  <a:prstClr val="black"/>
                </a:solidFill>
              </a:rPr>
              <a:t>Tionscadal Mata</a:t>
            </a:r>
          </a:p>
        </p:txBody>
      </p:sp>
      <p:sp>
        <p:nvSpPr>
          <p:cNvPr id="68611" name="Rectangle 3"/>
          <p:cNvSpPr>
            <a:spLocks noGrp="1" noChangeArrowheads="1"/>
          </p:cNvSpPr>
          <p:nvPr>
            <p:ph type="dt" sz="quarter" idx="1"/>
          </p:nvPr>
        </p:nvSpPr>
        <p:spPr>
          <a:noFill/>
        </p:spPr>
        <p:txBody>
          <a:bodyPr/>
          <a:lstStyle/>
          <a:p>
            <a:fld id="{8F638060-C5A7-4635-98AE-E9A7B3F54E0F}" type="datetime2">
              <a:rPr lang="en-IE" smtClean="0">
                <a:solidFill>
                  <a:prstClr val="black"/>
                </a:solidFill>
              </a:rPr>
              <a:pPr/>
              <a:t>Friday, 10 February 2012</a:t>
            </a:fld>
            <a:endParaRPr lang="ga-IE" smtClean="0">
              <a:solidFill>
                <a:prstClr val="black"/>
              </a:solidFill>
            </a:endParaRPr>
          </a:p>
        </p:txBody>
      </p:sp>
      <p:sp>
        <p:nvSpPr>
          <p:cNvPr id="68612" name="Rectangle 6"/>
          <p:cNvSpPr>
            <a:spLocks noGrp="1" noChangeArrowheads="1"/>
          </p:cNvSpPr>
          <p:nvPr>
            <p:ph type="ftr" sz="quarter" idx="4"/>
          </p:nvPr>
        </p:nvSpPr>
        <p:spPr>
          <a:noFill/>
        </p:spPr>
        <p:txBody>
          <a:bodyPr/>
          <a:lstStyle/>
          <a:p>
            <a:r>
              <a:rPr lang="ga-IE" smtClean="0">
                <a:solidFill>
                  <a:prstClr val="black"/>
                </a:solidFill>
              </a:rPr>
              <a:t>projectmaths.ie</a:t>
            </a:r>
          </a:p>
        </p:txBody>
      </p:sp>
      <p:sp>
        <p:nvSpPr>
          <p:cNvPr id="68613" name="Rectangle 7"/>
          <p:cNvSpPr>
            <a:spLocks noGrp="1" noChangeArrowheads="1"/>
          </p:cNvSpPr>
          <p:nvPr>
            <p:ph type="sldNum" sz="quarter" idx="5"/>
          </p:nvPr>
        </p:nvSpPr>
        <p:spPr>
          <a:noFill/>
        </p:spPr>
        <p:txBody>
          <a:bodyPr/>
          <a:lstStyle/>
          <a:p>
            <a:fld id="{CE00E058-D1D7-43DC-948F-5D07CBBBDD9E}" type="slidenum">
              <a:rPr lang="en-IE" smtClean="0">
                <a:solidFill>
                  <a:prstClr val="black"/>
                </a:solidFill>
              </a:rPr>
              <a:pPr/>
              <a:t>20</a:t>
            </a:fld>
            <a:endParaRPr lang="ga-IE" smtClean="0">
              <a:solidFill>
                <a:prstClr val="black"/>
              </a:solidFill>
            </a:endParaRPr>
          </a:p>
        </p:txBody>
      </p:sp>
      <p:sp>
        <p:nvSpPr>
          <p:cNvPr id="68614" name="Rectangle 2"/>
          <p:cNvSpPr>
            <a:spLocks noGrp="1" noRot="1" noChangeAspect="1" noChangeArrowheads="1" noTextEdit="1"/>
          </p:cNvSpPr>
          <p:nvPr>
            <p:ph type="sldImg"/>
          </p:nvPr>
        </p:nvSpPr>
        <p:spPr>
          <a:xfrm>
            <a:off x="728663" y="750888"/>
            <a:ext cx="5427662" cy="3757612"/>
          </a:xfrm>
          <a:ln/>
        </p:spPr>
      </p:sp>
      <p:sp>
        <p:nvSpPr>
          <p:cNvPr id="68615"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752475"/>
            <a:ext cx="5424488" cy="3756025"/>
          </a:xfrm>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21</a:t>
            </a:fld>
            <a:endParaRPr lang="ga-I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752475"/>
            <a:ext cx="5424488" cy="3756025"/>
          </a:xfrm>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22</a:t>
            </a:fld>
            <a:endParaRPr lang="ga-I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752475"/>
            <a:ext cx="5424488" cy="3756025"/>
          </a:xfrm>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26</a:t>
            </a:fld>
            <a:endParaRPr lang="ga-I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752475"/>
            <a:ext cx="5424488" cy="3756025"/>
          </a:xfrm>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39</a:t>
            </a:fld>
            <a:endParaRPr lang="ga-I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40</a:t>
            </a:fld>
            <a:endParaRPr lang="ga-I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752475"/>
            <a:ext cx="5424488" cy="3756025"/>
          </a:xfrm>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41</a:t>
            </a:fld>
            <a:endParaRPr lang="ga-I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752475"/>
            <a:ext cx="5424488" cy="3756025"/>
          </a:xfrm>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42</a:t>
            </a:fld>
            <a:endParaRPr lang="ga-I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752475"/>
            <a:ext cx="5424488" cy="3756025"/>
          </a:xfrm>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43</a:t>
            </a:fld>
            <a:endParaRPr lang="ga-I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44</a:t>
            </a:fld>
            <a:endParaRPr lang="ga-I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752475"/>
            <a:ext cx="5424488" cy="3756025"/>
          </a:xfrm>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3</a:t>
            </a:fld>
            <a:endParaRPr lang="ga-I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752475"/>
            <a:ext cx="5424488" cy="3756025"/>
          </a:xfrm>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45</a:t>
            </a:fld>
            <a:endParaRPr lang="ga-I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46</a:t>
            </a:fld>
            <a:endParaRPr lang="ga-I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752475"/>
            <a:ext cx="5424488" cy="3756025"/>
          </a:xfrm>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47</a:t>
            </a:fld>
            <a:endParaRPr lang="ga-I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48</a:t>
            </a:fld>
            <a:endParaRPr lang="ga-I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49</a:t>
            </a:fld>
            <a:endParaRPr lang="ga-I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50</a:t>
            </a:fld>
            <a:endParaRPr lang="ga-I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752475"/>
            <a:ext cx="5424488" cy="3756025"/>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C9A5505C-78ED-4E0D-B7EC-55A1D7367523}" type="slidenum">
              <a:rPr lang="en-GB" smtClean="0"/>
              <a:pPr/>
              <a:t>4</a:t>
            </a:fld>
            <a:endParaRPr lang="ga-I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752475"/>
            <a:ext cx="5424488" cy="3756025"/>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C9A5505C-78ED-4E0D-B7EC-55A1D7367523}" type="slidenum">
              <a:rPr lang="en-GB" smtClean="0"/>
              <a:pPr/>
              <a:t>5</a:t>
            </a:fld>
            <a:endParaRPr lang="ga-I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752475"/>
            <a:ext cx="5424488" cy="3756025"/>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C9A5505C-78ED-4E0D-B7EC-55A1D7367523}" type="slidenum">
              <a:rPr lang="en-GB" smtClean="0"/>
              <a:pPr/>
              <a:t>6</a:t>
            </a:fld>
            <a:endParaRPr lang="ga-I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7</a:t>
            </a:fld>
            <a:endParaRPr lang="ga-I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8</a:t>
            </a:fld>
            <a:endParaRPr lang="ga-I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C9A5505C-78ED-4E0D-B7EC-55A1D7367523}" type="slidenum">
              <a:rPr lang="en-GB" smtClean="0"/>
              <a:pPr/>
              <a:t>9</a:t>
            </a:fld>
            <a:endParaRPr lang="ga-I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0B3774D6-DA38-4FD1-8012-3F2A7015BD65}" type="datetime10">
              <a:rPr lang="en-GB" smtClean="0"/>
              <a:pPr/>
              <a:t>09:21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1E713A-22A4-4118-B9B5-FC1954A13987}"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0D26F97D-7A00-4B17-9A91-3ADE929DAAB3}" type="datetime10">
              <a:rPr lang="en-GB" smtClean="0"/>
              <a:pPr/>
              <a:t>09:21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1E713A-22A4-4118-B9B5-FC1954A13987}"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5876D7E9-9CF0-4EBD-BA0F-F3A3A93BDC1D}" type="datetime10">
              <a:rPr lang="en-GB" smtClean="0"/>
              <a:pPr/>
              <a:t>09:21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1E713A-22A4-4118-B9B5-FC1954A13987}"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7" name="Straight Connector 6"/>
          <p:cNvCxnSpPr/>
          <p:nvPr userDrawn="1"/>
        </p:nvCxnSpPr>
        <p:spPr>
          <a:xfrm>
            <a:off x="2" y="302119"/>
            <a:ext cx="9900001" cy="0"/>
          </a:xfrm>
          <a:prstGeom prst="line">
            <a:avLst/>
          </a:prstGeom>
          <a:ln w="19050">
            <a:solidFill>
              <a:srgbClr val="990033"/>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fld id="{6690C3A1-9A7C-4F7D-B0C3-72BFE4231763}" type="datetime10">
              <a:rPr lang="en-GB" smtClean="0"/>
              <a:pPr/>
              <a:t>09:21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61E713A-22A4-4118-B9B5-FC1954A13987}" type="slidenum">
              <a:rPr lang="en-GB" smtClean="0"/>
              <a:pPr/>
              <a:t>‹#›</a:t>
            </a:fld>
            <a:endParaRPr lang="en-GB"/>
          </a:p>
        </p:txBody>
      </p:sp>
      <p:sp>
        <p:nvSpPr>
          <p:cNvPr id="6" name="Title Placeholder 1"/>
          <p:cNvSpPr>
            <a:spLocks noGrp="1"/>
          </p:cNvSpPr>
          <p:nvPr>
            <p:ph type="title"/>
          </p:nvPr>
        </p:nvSpPr>
        <p:spPr>
          <a:xfrm>
            <a:off x="838200" y="61979"/>
            <a:ext cx="8229600" cy="480282"/>
          </a:xfrm>
          <a:prstGeom prst="roundRect">
            <a:avLst/>
          </a:prstGeom>
          <a:solidFill>
            <a:schemeClr val="tx1"/>
          </a:solidFill>
          <a:ln w="19050">
            <a:solidFill>
              <a:srgbClr val="990033"/>
            </a:solidFill>
          </a:ln>
        </p:spPr>
        <p:style>
          <a:lnRef idx="2">
            <a:schemeClr val="dk1"/>
          </a:lnRef>
          <a:fillRef idx="1">
            <a:schemeClr val="lt1"/>
          </a:fillRef>
          <a:effectRef idx="0">
            <a:schemeClr val="dk1"/>
          </a:effectRef>
          <a:fontRef idx="none"/>
        </p:style>
        <p:txBody>
          <a:bodyPr vert="horz" lIns="91440" tIns="45720" rIns="91440" bIns="45720" rtlCol="0" anchor="ctr">
            <a:noAutofit/>
          </a:bodyPr>
          <a:lstStyle/>
          <a:p>
            <a:r>
              <a:rPr lang="en-US" dirty="0" smtClean="0"/>
              <a:t>Click to edit Master title style</a:t>
            </a:r>
            <a:endParaRPr lang="en-I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F748E702-C835-44E2-9522-34A9B8118DF7}" type="datetime10">
              <a:rPr lang="en-GB" smtClean="0"/>
              <a:pPr/>
              <a:t>09:21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1E713A-22A4-4118-B9B5-FC1954A13987}" type="slidenum">
              <a:rPr lang="en-GB" smtClean="0"/>
              <a:pPr/>
              <a:t>‹#›</a:t>
            </a:fld>
            <a:endParaRPr lang="en-GB"/>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6166B8-DF14-4DB7-B4A9-DB661403DA8A}" type="datetime10">
              <a:rPr lang="en-GB" smtClean="0"/>
              <a:pPr/>
              <a:t>09:21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1E713A-22A4-4118-B9B5-FC1954A13987}"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79C29AB8-7A94-4C48-90DE-E57E1E6103F8}" type="datetime10">
              <a:rPr lang="en-GB" smtClean="0"/>
              <a:pPr/>
              <a:t>09:21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1E713A-22A4-4118-B9B5-FC1954A13987}"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31DD7A85-E923-4A54-B69F-98169E1259A2}" type="datetime10">
              <a:rPr lang="en-GB" smtClean="0"/>
              <a:pPr/>
              <a:t>09:21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61E713A-22A4-4118-B9B5-FC1954A13987}"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026FF7C1-017D-4A7E-B42D-8E3AEACE6560}" type="datetime10">
              <a:rPr lang="en-GB" smtClean="0"/>
              <a:pPr/>
              <a:t>09:21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61E713A-22A4-4118-B9B5-FC1954A13987}" type="slidenum">
              <a:rPr lang="en-GB" smtClean="0"/>
              <a:pPr/>
              <a:t>‹#›</a:t>
            </a:fld>
            <a:endParaRPr lang="en-GB"/>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8418" y="6404477"/>
            <a:ext cx="2311400" cy="365125"/>
          </a:xfrm>
        </p:spPr>
        <p:txBody>
          <a:bodyPr/>
          <a:lstStyle>
            <a:lvl1pPr>
              <a:defRPr sz="2000" b="1">
                <a:solidFill>
                  <a:schemeClr val="tx1"/>
                </a:solidFill>
              </a:defRPr>
            </a:lvl1pPr>
          </a:lstStyle>
          <a:p>
            <a:fld id="{3211A10B-F3FD-4B13-8CB4-CF64235FAD64}" type="datetime10">
              <a:rPr lang="en-GB" smtClean="0"/>
              <a:pPr/>
              <a:t>09:21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61E713A-22A4-4118-B9B5-FC1954A13987}" type="slidenum">
              <a:rPr lang="en-GB" smtClean="0"/>
              <a:pPr/>
              <a:t>‹#›</a:t>
            </a:fld>
            <a:endParaRPr lang="en-GB"/>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DC8651-3120-4E52-A676-F73F5D593690}" type="datetime10">
              <a:rPr lang="en-GB" smtClean="0"/>
              <a:pPr/>
              <a:t>09:21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1E713A-22A4-4118-B9B5-FC1954A13987}"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IE"/>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B52BBA-9686-4131-9010-F31D71F610EF}" type="datetime10">
              <a:rPr lang="en-GB" smtClean="0"/>
              <a:pPr/>
              <a:t>09:21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1E713A-22A4-4118-B9B5-FC1954A13987}"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en-IE" dirty="0"/>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itchFamily="34" charset="0"/>
              </a:defRPr>
            </a:lvl1pPr>
          </a:lstStyle>
          <a:p>
            <a:fld id="{F22A11FF-63F1-45C7-BA01-40D388C0DE36}" type="datetime10">
              <a:rPr lang="en-GB" smtClean="0"/>
              <a:pPr/>
              <a:t>09:21</a:t>
            </a:fld>
            <a:endParaRPr lang="en-GB"/>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itchFamily="34" charset="0"/>
              </a:defRPr>
            </a:lvl1pPr>
          </a:lstStyle>
          <a:p>
            <a:endParaRPr lang="en-GB"/>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itchFamily="34" charset="0"/>
              </a:defRPr>
            </a:lvl1pPr>
          </a:lstStyle>
          <a:p>
            <a:fld id="{D61E713A-22A4-4118-B9B5-FC1954A13987}" type="slidenum">
              <a:rPr lang="en-GB" smtClean="0"/>
              <a:pPr/>
              <a:t>‹#›</a:t>
            </a:fld>
            <a:endParaRPr lang="en-GB"/>
          </a:p>
        </p:txBody>
      </p:sp>
      <p:sp>
        <p:nvSpPr>
          <p:cNvPr id="7" name="Rectangle 6"/>
          <p:cNvSpPr/>
          <p:nvPr/>
        </p:nvSpPr>
        <p:spPr>
          <a:xfrm>
            <a:off x="0" y="6696744"/>
            <a:ext cx="9906000" cy="188640"/>
          </a:xfrm>
          <a:prstGeom prst="rect">
            <a:avLst/>
          </a:prstGeom>
          <a:solidFill>
            <a:srgbClr val="9900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latin typeface="Trebuchet MS" pitchFamily="34" charset="0"/>
            </a:endParaRPr>
          </a:p>
        </p:txBody>
      </p:sp>
      <p:sp>
        <p:nvSpPr>
          <p:cNvPr id="8" name="Rectangle 7"/>
          <p:cNvSpPr/>
          <p:nvPr/>
        </p:nvSpPr>
        <p:spPr>
          <a:xfrm rot="5400000">
            <a:off x="6470176" y="3435104"/>
            <a:ext cx="6696000" cy="204360"/>
          </a:xfrm>
          <a:prstGeom prst="rect">
            <a:avLst/>
          </a:prstGeom>
          <a:solidFill>
            <a:srgbClr val="FFCC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latin typeface="Trebuchet MS" pitchFamily="34" charset="0"/>
            </a:endParaRPr>
          </a:p>
        </p:txBody>
      </p:sp>
      <p:sp>
        <p:nvSpPr>
          <p:cNvPr id="9" name="Rectangle 8"/>
          <p:cNvSpPr/>
          <p:nvPr/>
        </p:nvSpPr>
        <p:spPr>
          <a:xfrm>
            <a:off x="215345" y="0"/>
            <a:ext cx="9711000" cy="188640"/>
          </a:xfrm>
          <a:prstGeom prst="rect">
            <a:avLst/>
          </a:prstGeom>
          <a:solidFill>
            <a:srgbClr val="9900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latin typeface="Trebuchet MS" pitchFamily="34" charset="0"/>
            </a:endParaRPr>
          </a:p>
        </p:txBody>
      </p:sp>
      <p:sp>
        <p:nvSpPr>
          <p:cNvPr id="10" name="Rectangle 9"/>
          <p:cNvSpPr/>
          <p:nvPr/>
        </p:nvSpPr>
        <p:spPr>
          <a:xfrm rot="5400000">
            <a:off x="-3241370" y="3245816"/>
            <a:ext cx="6696000" cy="204360"/>
          </a:xfrm>
          <a:prstGeom prst="rect">
            <a:avLst/>
          </a:prstGeom>
          <a:solidFill>
            <a:srgbClr val="FFCC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latin typeface="Trebuchet MS"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54" r:id="rId12"/>
  </p:sldLayoutIdLst>
  <p:hf sldNum="0" hdr="0" ftr="0"/>
  <p:txStyles>
    <p:titleStyle>
      <a:lvl1pPr algn="ctr" defTabSz="914400" rtl="0" eaLnBrk="1" latinLnBrk="0" hangingPunct="1">
        <a:spcBef>
          <a:spcPct val="0"/>
        </a:spcBef>
        <a:buNone/>
        <a:defRPr sz="4400" kern="1200">
          <a:solidFill>
            <a:schemeClr val="tx1"/>
          </a:solidFill>
          <a:latin typeface="Century Gothic"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ws%206/Geogebra/12.ggb" TargetMode="External"/><Relationship Id="rId7"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hyperlink" Target="miscellaneous/Casio%20random%20interval.pptx" TargetMode="External"/><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hyperlink" Target="file:///C:\Users\pmdt\Desktop\student%20disk\LC%20S2\theorem13.ggb" TargetMode="Externa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show%201.pptx" TargetMode="External"/><Relationship Id="rId7" Type="http://schemas.openxmlformats.org/officeDocument/2006/relationships/image" Target="../media/image19.png"/><Relationship Id="rId12" Type="http://schemas.openxmlformats.org/officeDocument/2006/relationships/hyperlink" Target="Evaluation.pptx"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hyperlink" Target="show_2%20version%202.pptx" TargetMode="External"/><Relationship Id="rId5" Type="http://schemas.openxmlformats.org/officeDocument/2006/relationships/hyperlink" Target="Show%203.pptx" TargetMode="External"/><Relationship Id="rId10" Type="http://schemas.openxmlformats.org/officeDocument/2006/relationships/hyperlink" Target="show%202.pptx" TargetMode="External"/><Relationship Id="rId4" Type="http://schemas.openxmlformats.org/officeDocument/2006/relationships/hyperlink" Target="show_1.pptx" TargetMode="External"/><Relationship Id="rId9"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4.png"/><Relationship Id="rId10" Type="http://schemas.openxmlformats.org/officeDocument/2006/relationships/image" Target="../media/image11.png"/><Relationship Id="rId4" Type="http://schemas.openxmlformats.org/officeDocument/2006/relationships/image" Target="../media/image23.png"/><Relationship Id="rId9"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hyperlink" Target="file:///C:\Users\pmdt\Desktop\student%20disk\LC%20S2\construction21.ggb" TargetMode="External"/><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hyperlink" Target="../../student%20disk/LC%20S2/construction21.ggb"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67.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png"/><Relationship Id="rId18" Type="http://schemas.openxmlformats.org/officeDocument/2006/relationships/image" Target="../media/image92.jpeg"/><Relationship Id="rId26" Type="http://schemas.microsoft.com/office/2007/relationships/media" Target="../media/media1.mp3"/><Relationship Id="rId3" Type="http://schemas.openxmlformats.org/officeDocument/2006/relationships/notesSlide" Target="../notesSlides/notesSlide34.xml"/><Relationship Id="rId21" Type="http://schemas.openxmlformats.org/officeDocument/2006/relationships/image" Target="../media/image95.jpeg"/><Relationship Id="rId7" Type="http://schemas.openxmlformats.org/officeDocument/2006/relationships/image" Target="../media/image81.jpeg"/><Relationship Id="rId12" Type="http://schemas.openxmlformats.org/officeDocument/2006/relationships/image" Target="../media/image86.jpeg"/><Relationship Id="rId17" Type="http://schemas.openxmlformats.org/officeDocument/2006/relationships/image" Target="../media/image91.jpeg"/><Relationship Id="rId25" Type="http://schemas.openxmlformats.org/officeDocument/2006/relationships/image" Target="../media/image99.jpeg"/><Relationship Id="rId2" Type="http://schemas.openxmlformats.org/officeDocument/2006/relationships/slideLayout" Target="../slideLayouts/slideLayout6.xml"/><Relationship Id="rId16" Type="http://schemas.openxmlformats.org/officeDocument/2006/relationships/image" Target="../media/image90.jpeg"/><Relationship Id="rId20" Type="http://schemas.openxmlformats.org/officeDocument/2006/relationships/image" Target="../media/image94.jpeg"/><Relationship Id="rId1" Type="http://schemas.openxmlformats.org/officeDocument/2006/relationships/audio" Target="../media/media1.mp3"/><Relationship Id="rId6" Type="http://schemas.openxmlformats.org/officeDocument/2006/relationships/image" Target="../media/image80.jpeg"/><Relationship Id="rId11" Type="http://schemas.openxmlformats.org/officeDocument/2006/relationships/image" Target="../media/image85.wmf"/><Relationship Id="rId24" Type="http://schemas.openxmlformats.org/officeDocument/2006/relationships/image" Target="../media/image98.jpeg"/><Relationship Id="rId5" Type="http://schemas.openxmlformats.org/officeDocument/2006/relationships/image" Target="../media/image79.jpeg"/><Relationship Id="rId15" Type="http://schemas.openxmlformats.org/officeDocument/2006/relationships/image" Target="../media/image89.jpeg"/><Relationship Id="rId23" Type="http://schemas.openxmlformats.org/officeDocument/2006/relationships/image" Target="../media/image97.jpeg"/><Relationship Id="rId10" Type="http://schemas.openxmlformats.org/officeDocument/2006/relationships/image" Target="../media/image84.jpeg"/><Relationship Id="rId19" Type="http://schemas.openxmlformats.org/officeDocument/2006/relationships/image" Target="../media/image93.jpeg"/><Relationship Id="rId4" Type="http://schemas.openxmlformats.org/officeDocument/2006/relationships/image" Target="../media/image78.jpeg"/><Relationship Id="rId9" Type="http://schemas.openxmlformats.org/officeDocument/2006/relationships/image" Target="../media/image83.jpeg"/><Relationship Id="rId14" Type="http://schemas.openxmlformats.org/officeDocument/2006/relationships/image" Target="../media/image88.jpeg"/><Relationship Id="rId22" Type="http://schemas.openxmlformats.org/officeDocument/2006/relationships/image" Target="../media/image96.jpeg"/><Relationship Id="rId27" Type="http://schemas.openxmlformats.org/officeDocument/2006/relationships/image" Target="../media/image10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02.gif"/><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hyperlink" Target="file:///C:\Users\pmdt\Desktop\ws%206\Geogebra\Relationship_Between_Scale_Factor_and_Area_WS6.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83282" y="194370"/>
            <a:ext cx="9407726" cy="4662638"/>
            <a:chOff x="783282" y="194370"/>
            <a:chExt cx="9407726" cy="4662638"/>
          </a:xfrm>
        </p:grpSpPr>
        <p:sp>
          <p:nvSpPr>
            <p:cNvPr id="4" name="Title 1"/>
            <p:cNvSpPr txBox="1">
              <a:spLocks/>
            </p:cNvSpPr>
            <p:nvPr/>
          </p:nvSpPr>
          <p:spPr>
            <a:xfrm>
              <a:off x="5390707" y="194370"/>
              <a:ext cx="4295554" cy="645603"/>
            </a:xfrm>
            <a:prstGeom prst="roundRect">
              <a:avLst/>
            </a:prstGeom>
            <a:solidFill>
              <a:schemeClr val="tx1"/>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ga-IE" sz="2800" b="1" i="1" noProof="0" dirty="0" smtClean="0">
                  <a:solidFill>
                    <a:srgbClr val="FFCC33"/>
                  </a:solidFill>
                  <a:latin typeface="+mj-lt"/>
                </a:rPr>
                <a:t>Fadhb</a:t>
              </a:r>
              <a:endParaRPr kumimoji="0" lang="ga-IE" sz="2800" b="1" i="1" u="none" strike="noStrike" kern="1200" cap="none" spc="0" normalizeH="0" baseline="0" noProof="0" dirty="0">
                <a:ln>
                  <a:noFill/>
                </a:ln>
                <a:solidFill>
                  <a:srgbClr val="FFCC33"/>
                </a:solidFill>
                <a:effectLst/>
                <a:uLnTx/>
                <a:uFillTx/>
                <a:latin typeface="+mj-lt"/>
                <a:ea typeface="+mj-ea"/>
                <a:cs typeface="+mj-cs"/>
              </a:endParaRPr>
            </a:p>
          </p:txBody>
        </p:sp>
        <p:cxnSp>
          <p:nvCxnSpPr>
            <p:cNvPr id="6" name="Straight Connector 5"/>
            <p:cNvCxnSpPr/>
            <p:nvPr/>
          </p:nvCxnSpPr>
          <p:spPr>
            <a:xfrm flipV="1">
              <a:off x="1531090" y="978197"/>
              <a:ext cx="10633" cy="363632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173128" y="3965944"/>
              <a:ext cx="3994295" cy="354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84521" y="1881963"/>
              <a:ext cx="3179135" cy="2445486"/>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20924" y="1440374"/>
              <a:ext cx="2182297" cy="3416634"/>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65269" y="935655"/>
              <a:ext cx="288862" cy="369332"/>
            </a:xfrm>
            <a:prstGeom prst="rect">
              <a:avLst/>
            </a:prstGeom>
            <a:noFill/>
          </p:spPr>
          <p:txBody>
            <a:bodyPr wrap="none" rtlCol="0">
              <a:spAutoFit/>
            </a:bodyPr>
            <a:lstStyle/>
            <a:p>
              <a:r>
                <a:rPr lang="ga-IE" dirty="0" smtClean="0"/>
                <a:t>y</a:t>
              </a:r>
              <a:endParaRPr lang="ga-IE" dirty="0"/>
            </a:p>
          </p:txBody>
        </p:sp>
        <p:sp>
          <p:nvSpPr>
            <p:cNvPr id="22" name="TextBox 21"/>
            <p:cNvSpPr txBox="1"/>
            <p:nvPr/>
          </p:nvSpPr>
          <p:spPr>
            <a:xfrm>
              <a:off x="4713734" y="3923914"/>
              <a:ext cx="284052" cy="369332"/>
            </a:xfrm>
            <a:prstGeom prst="rect">
              <a:avLst/>
            </a:prstGeom>
            <a:noFill/>
          </p:spPr>
          <p:txBody>
            <a:bodyPr wrap="none" rtlCol="0">
              <a:spAutoFit/>
            </a:bodyPr>
            <a:lstStyle/>
            <a:p>
              <a:r>
                <a:rPr lang="ga-IE" dirty="0" smtClean="0"/>
                <a:t>x</a:t>
              </a:r>
              <a:endParaRPr lang="ga-IE" dirty="0"/>
            </a:p>
          </p:txBody>
        </p:sp>
        <p:sp>
          <p:nvSpPr>
            <p:cNvPr id="24" name="TextBox 23"/>
            <p:cNvSpPr txBox="1"/>
            <p:nvPr/>
          </p:nvSpPr>
          <p:spPr>
            <a:xfrm>
              <a:off x="3063834" y="4453246"/>
              <a:ext cx="390815" cy="369332"/>
            </a:xfrm>
            <a:prstGeom prst="rect">
              <a:avLst/>
            </a:prstGeom>
            <a:noFill/>
          </p:spPr>
          <p:txBody>
            <a:bodyPr wrap="square" rtlCol="0">
              <a:spAutoFit/>
            </a:bodyPr>
            <a:lstStyle/>
            <a:p>
              <a:r>
                <a:rPr lang="ga-IE" dirty="0" smtClean="0"/>
                <a:t>n</a:t>
              </a:r>
              <a:endParaRPr lang="ga-IE" dirty="0"/>
            </a:p>
          </p:txBody>
        </p:sp>
        <p:sp>
          <p:nvSpPr>
            <p:cNvPr id="25" name="TextBox 24"/>
            <p:cNvSpPr txBox="1"/>
            <p:nvPr/>
          </p:nvSpPr>
          <p:spPr>
            <a:xfrm>
              <a:off x="3799363" y="1734168"/>
              <a:ext cx="369012" cy="369332"/>
            </a:xfrm>
            <a:prstGeom prst="rect">
              <a:avLst/>
            </a:prstGeom>
            <a:noFill/>
          </p:spPr>
          <p:txBody>
            <a:bodyPr wrap="none" rtlCol="0">
              <a:spAutoFit/>
            </a:bodyPr>
            <a:lstStyle/>
            <a:p>
              <a:r>
                <a:rPr lang="ga-IE" dirty="0" smtClean="0"/>
                <a:t>m</a:t>
              </a:r>
              <a:endParaRPr lang="ga-IE" dirty="0"/>
            </a:p>
          </p:txBody>
        </p:sp>
        <p:sp>
          <p:nvSpPr>
            <p:cNvPr id="26" name="Oval 25"/>
            <p:cNvSpPr/>
            <p:nvPr/>
          </p:nvSpPr>
          <p:spPr>
            <a:xfrm>
              <a:off x="2424225" y="3147239"/>
              <a:ext cx="116959" cy="191386"/>
            </a:xfrm>
            <a:prstGeom prst="ellipse">
              <a:avLst/>
            </a:prstGeom>
            <a:solidFill>
              <a:srgbClr val="FF7C8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TextBox 26"/>
            <p:cNvSpPr txBox="1"/>
            <p:nvPr/>
          </p:nvSpPr>
          <p:spPr>
            <a:xfrm>
              <a:off x="2491576" y="3065714"/>
              <a:ext cx="762019" cy="369332"/>
            </a:xfrm>
            <a:prstGeom prst="rect">
              <a:avLst/>
            </a:prstGeom>
            <a:noFill/>
          </p:spPr>
          <p:txBody>
            <a:bodyPr wrap="square" rtlCol="0">
              <a:spAutoFit/>
            </a:bodyPr>
            <a:lstStyle/>
            <a:p>
              <a:r>
                <a:rPr lang="ga-IE" dirty="0" smtClean="0"/>
                <a:t>A(5,2)</a:t>
              </a:r>
              <a:endParaRPr lang="ga-IE" dirty="0"/>
            </a:p>
          </p:txBody>
        </p:sp>
        <p:sp>
          <p:nvSpPr>
            <p:cNvPr id="28" name="Oval 27"/>
            <p:cNvSpPr/>
            <p:nvPr/>
          </p:nvSpPr>
          <p:spPr>
            <a:xfrm>
              <a:off x="2863704" y="3873798"/>
              <a:ext cx="116959" cy="191386"/>
            </a:xfrm>
            <a:prstGeom prst="ellipse">
              <a:avLst/>
            </a:prstGeom>
            <a:solidFill>
              <a:srgbClr val="FF7C8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TextBox 28"/>
            <p:cNvSpPr txBox="1"/>
            <p:nvPr/>
          </p:nvSpPr>
          <p:spPr>
            <a:xfrm>
              <a:off x="2303710" y="4004920"/>
              <a:ext cx="762019" cy="369332"/>
            </a:xfrm>
            <a:prstGeom prst="rect">
              <a:avLst/>
            </a:prstGeom>
            <a:noFill/>
          </p:spPr>
          <p:txBody>
            <a:bodyPr wrap="square" rtlCol="0">
              <a:spAutoFit/>
            </a:bodyPr>
            <a:lstStyle/>
            <a:p>
              <a:r>
                <a:rPr lang="ga-IE" dirty="0" smtClean="0"/>
                <a:t>C(x,0)</a:t>
              </a:r>
              <a:endParaRPr lang="ga-IE" dirty="0"/>
            </a:p>
          </p:txBody>
        </p:sp>
        <p:sp>
          <p:nvSpPr>
            <p:cNvPr id="30" name="Oval 29"/>
            <p:cNvSpPr/>
            <p:nvPr/>
          </p:nvSpPr>
          <p:spPr>
            <a:xfrm>
              <a:off x="1474318" y="1633773"/>
              <a:ext cx="116959" cy="191386"/>
            </a:xfrm>
            <a:prstGeom prst="ellipse">
              <a:avLst/>
            </a:prstGeom>
            <a:solidFill>
              <a:srgbClr val="FF7C8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TextBox 30"/>
            <p:cNvSpPr txBox="1"/>
            <p:nvPr/>
          </p:nvSpPr>
          <p:spPr>
            <a:xfrm>
              <a:off x="783282" y="1580700"/>
              <a:ext cx="762019" cy="369332"/>
            </a:xfrm>
            <a:prstGeom prst="rect">
              <a:avLst/>
            </a:prstGeom>
            <a:noFill/>
          </p:spPr>
          <p:txBody>
            <a:bodyPr wrap="square" rtlCol="0">
              <a:spAutoFit/>
            </a:bodyPr>
            <a:lstStyle/>
            <a:p>
              <a:r>
                <a:rPr lang="ga-IE" dirty="0" smtClean="0"/>
                <a:t>D(0,y)</a:t>
              </a:r>
              <a:endParaRPr lang="ga-IE" dirty="0"/>
            </a:p>
          </p:txBody>
        </p:sp>
        <p:sp>
          <p:nvSpPr>
            <p:cNvPr id="32" name="TextBox 31"/>
            <p:cNvSpPr txBox="1"/>
            <p:nvPr/>
          </p:nvSpPr>
          <p:spPr>
            <a:xfrm>
              <a:off x="5593278" y="1030664"/>
              <a:ext cx="4597730" cy="3539430"/>
            </a:xfrm>
            <a:prstGeom prst="rect">
              <a:avLst/>
            </a:prstGeom>
            <a:noFill/>
          </p:spPr>
          <p:txBody>
            <a:bodyPr wrap="square" rtlCol="0">
              <a:spAutoFit/>
            </a:bodyPr>
            <a:lstStyle/>
            <a:p>
              <a:r>
                <a:rPr lang="ga-IE" sz="3200" b="1" dirty="0" smtClean="0"/>
                <a:t>Tá na línte m agus n ingearach.</a:t>
              </a:r>
            </a:p>
            <a:p>
              <a:r>
                <a:rPr lang="ga-IE" sz="3200" b="1" dirty="0" smtClean="0"/>
                <a:t>Ar líne m tá O(0,0).</a:t>
              </a:r>
            </a:p>
            <a:p>
              <a:r>
                <a:rPr lang="ga-IE" sz="3200" b="1" dirty="0" smtClean="0"/>
                <a:t>Trasnaíonn na línte m agus n a chéile </a:t>
              </a:r>
            </a:p>
            <a:p>
              <a:r>
                <a:rPr lang="ga-IE" sz="3200" b="1" dirty="0" smtClean="0"/>
                <a:t>ag A(5,2). </a:t>
              </a:r>
            </a:p>
            <a:p>
              <a:endParaRPr lang="ga-IE" sz="3200" b="1" dirty="0" smtClean="0"/>
            </a:p>
            <a:p>
              <a:r>
                <a:rPr lang="ga-IE" sz="3200" b="1" dirty="0" smtClean="0"/>
                <a:t>Faigh x.</a:t>
              </a:r>
              <a:endParaRPr lang="ga-IE" sz="3200" b="1" dirty="0"/>
            </a:p>
          </p:txBody>
        </p:sp>
        <p:sp>
          <p:nvSpPr>
            <p:cNvPr id="33" name="Oval 32"/>
            <p:cNvSpPr/>
            <p:nvPr/>
          </p:nvSpPr>
          <p:spPr>
            <a:xfrm>
              <a:off x="1474383" y="3877343"/>
              <a:ext cx="116959" cy="191386"/>
            </a:xfrm>
            <a:prstGeom prst="ellipse">
              <a:avLst/>
            </a:prstGeom>
            <a:solidFill>
              <a:srgbClr val="FF7C8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4" name="TextBox 33"/>
            <p:cNvSpPr txBox="1"/>
            <p:nvPr/>
          </p:nvSpPr>
          <p:spPr>
            <a:xfrm>
              <a:off x="786799" y="3636318"/>
              <a:ext cx="1020736" cy="369332"/>
            </a:xfrm>
            <a:prstGeom prst="rect">
              <a:avLst/>
            </a:prstGeom>
            <a:noFill/>
          </p:spPr>
          <p:txBody>
            <a:bodyPr wrap="square" rtlCol="0">
              <a:spAutoFit/>
            </a:bodyPr>
            <a:lstStyle/>
            <a:p>
              <a:r>
                <a:rPr lang="ga-IE" dirty="0" smtClean="0"/>
                <a:t>O(0,0)</a:t>
              </a:r>
              <a:endParaRPr lang="ga-IE" dirty="0"/>
            </a:p>
          </p:txBody>
        </p:sp>
      </p:grpSp>
      <p:sp>
        <p:nvSpPr>
          <p:cNvPr id="23" name="Snip Diagonal Corner Rectangle 22"/>
          <p:cNvSpPr/>
          <p:nvPr/>
        </p:nvSpPr>
        <p:spPr>
          <a:xfrm>
            <a:off x="9123869" y="6335927"/>
            <a:ext cx="57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dirty="0" smtClean="0">
                <a:solidFill>
                  <a:srgbClr val="C00000"/>
                </a:solidFill>
              </a:rPr>
              <a:t>6</a:t>
            </a:r>
            <a:endParaRPr lang="ga-IE" dirty="0">
              <a:solidFill>
                <a:srgbClr val="C00000"/>
              </a:solidFill>
            </a:endParaRPr>
          </a:p>
        </p:txBody>
      </p:sp>
      <p:sp>
        <p:nvSpPr>
          <p:cNvPr id="2" name="Date Placeholder 1"/>
          <p:cNvSpPr>
            <a:spLocks noGrp="1"/>
          </p:cNvSpPr>
          <p:nvPr>
            <p:ph type="dt" sz="half" idx="10"/>
          </p:nvPr>
        </p:nvSpPr>
        <p:spPr/>
        <p:txBody>
          <a:bodyPr/>
          <a:lstStyle/>
          <a:p>
            <a:fld id="{D91EA443-83C8-4D88-ACC2-EB594E445637}" type="datetime10">
              <a:rPr lang="en-GB" smtClean="0"/>
              <a:pPr/>
              <a:t>09:21</a:t>
            </a:fld>
            <a:endParaRPr lang="ga-IE"/>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smtClean="0"/>
              <a:t>An Fachtóir Scála Diúltach</a:t>
            </a:r>
            <a:endParaRPr lang="ga-IE" dirty="0"/>
          </a:p>
        </p:txBody>
      </p:sp>
      <p:sp>
        <p:nvSpPr>
          <p:cNvPr id="3" name="Content Placeholder 2"/>
          <p:cNvSpPr>
            <a:spLocks noGrp="1"/>
          </p:cNvSpPr>
          <p:nvPr>
            <p:ph idx="1"/>
          </p:nvPr>
        </p:nvSpPr>
        <p:spPr/>
        <p:txBody>
          <a:bodyPr/>
          <a:lstStyle/>
          <a:p>
            <a:endParaRPr lang="en-IE"/>
          </a:p>
        </p:txBody>
      </p:sp>
      <p:pic>
        <p:nvPicPr>
          <p:cNvPr id="745474" name="Picture 2"/>
          <p:cNvPicPr>
            <a:picLocks noChangeAspect="1" noChangeArrowheads="1"/>
          </p:cNvPicPr>
          <p:nvPr/>
        </p:nvPicPr>
        <p:blipFill>
          <a:blip r:embed="rId3" cstate="email"/>
          <a:srcRect/>
          <a:stretch>
            <a:fillRect/>
          </a:stretch>
        </p:blipFill>
        <p:spPr bwMode="auto">
          <a:xfrm>
            <a:off x="520742" y="1201003"/>
            <a:ext cx="8953994" cy="5315803"/>
          </a:xfrm>
          <a:prstGeom prst="rect">
            <a:avLst/>
          </a:prstGeom>
          <a:noFill/>
          <a:ln w="9525">
            <a:noFill/>
            <a:miter lim="800000"/>
            <a:headEnd/>
            <a:tailEnd/>
          </a:ln>
        </p:spPr>
      </p:pic>
      <p:sp>
        <p:nvSpPr>
          <p:cNvPr id="4" name="Date Placeholder 3"/>
          <p:cNvSpPr>
            <a:spLocks noGrp="1"/>
          </p:cNvSpPr>
          <p:nvPr>
            <p:ph type="dt" sz="half" idx="10"/>
          </p:nvPr>
        </p:nvSpPr>
        <p:spPr/>
        <p:txBody>
          <a:bodyPr/>
          <a:lstStyle/>
          <a:p>
            <a:fld id="{9FFD9326-38FD-4B52-AF10-78F66215A54B}" type="datetime10">
              <a:rPr lang="en-GB" smtClean="0"/>
              <a:pPr/>
              <a:t>09:21</a:t>
            </a:fld>
            <a:endParaRPr lang="ga-IE"/>
          </a:p>
        </p:txBody>
      </p:sp>
      <p:sp>
        <p:nvSpPr>
          <p:cNvPr id="6" name="TextBox 5"/>
          <p:cNvSpPr txBox="1"/>
          <p:nvPr/>
        </p:nvSpPr>
        <p:spPr>
          <a:xfrm>
            <a:off x="600500" y="1241939"/>
            <a:ext cx="8871045" cy="369332"/>
          </a:xfrm>
          <a:prstGeom prst="rect">
            <a:avLst/>
          </a:prstGeom>
          <a:solidFill>
            <a:schemeClr val="accent4">
              <a:lumMod val="20000"/>
              <a:lumOff val="80000"/>
            </a:schemeClr>
          </a:solidFill>
        </p:spPr>
        <p:txBody>
          <a:bodyPr wrap="square" rtlCol="0">
            <a:spAutoFit/>
          </a:bodyPr>
          <a:lstStyle/>
          <a:p>
            <a:r>
              <a:rPr lang="ga-IE" dirty="0" smtClean="0"/>
              <a:t>Méadaigh an dronuilleog </a:t>
            </a:r>
            <a:r>
              <a:rPr lang="ga-IE" b="1" dirty="0" smtClean="0"/>
              <a:t>WXYZ </a:t>
            </a:r>
            <a:r>
              <a:rPr lang="ga-IE" dirty="0" smtClean="0"/>
              <a:t>ag úsáid an fhachtóra scála -2, lárnaithe ar an mbunphointe.</a:t>
            </a:r>
            <a:endParaRPr lang="ga-IE"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6736" y="274638"/>
            <a:ext cx="8915400" cy="1143000"/>
          </a:xfrm>
        </p:spPr>
        <p:txBody>
          <a:bodyPr>
            <a:normAutofit fontScale="90000"/>
          </a:bodyPr>
          <a:lstStyle/>
          <a:p>
            <a:r>
              <a:rPr lang="ga-IE" dirty="0" smtClean="0"/>
              <a:t>Gníomhaíocht do Dhaltaí 1</a:t>
            </a:r>
            <a:r>
              <a:rPr dirty="0"/>
              <a:t/>
            </a:r>
            <a:br>
              <a:rPr dirty="0"/>
            </a:br>
            <a:r>
              <a:rPr lang="ga-IE" dirty="0" smtClean="0"/>
              <a:t>Iniúchadh ar Thriantán</a:t>
            </a:r>
            <a:endParaRPr lang="ga-IE" dirty="0"/>
          </a:p>
        </p:txBody>
      </p:sp>
      <p:pic>
        <p:nvPicPr>
          <p:cNvPr id="684033" name="Picture 1">
            <a:hlinkClick r:id="rId3" action="ppaction://hlinkfile"/>
          </p:cNvPr>
          <p:cNvPicPr>
            <a:picLocks noChangeAspect="1" noChangeArrowheads="1"/>
          </p:cNvPicPr>
          <p:nvPr/>
        </p:nvPicPr>
        <p:blipFill>
          <a:blip r:embed="rId4" cstate="email"/>
          <a:srcRect/>
          <a:stretch>
            <a:fillRect/>
          </a:stretch>
        </p:blipFill>
        <p:spPr bwMode="auto">
          <a:xfrm>
            <a:off x="570016" y="994559"/>
            <a:ext cx="1315796" cy="1380507"/>
          </a:xfrm>
          <a:prstGeom prst="rect">
            <a:avLst/>
          </a:prstGeom>
          <a:noFill/>
          <a:ln w="9525">
            <a:noFill/>
            <a:miter lim="800000"/>
            <a:headEnd/>
            <a:tailEnd/>
          </a:ln>
        </p:spPr>
      </p:pic>
      <p:pic>
        <p:nvPicPr>
          <p:cNvPr id="10" name="Picture 2" descr="http://www.ryman.co.uk/Catalogue/Ryman/large/global/images/main/12/1201042077.jpg">
            <a:hlinkClick r:id="rId5" action="ppaction://hlinkpres?slideindex=1&amp;slidetitle="/>
          </p:cNvPr>
          <p:cNvPicPr>
            <a:picLocks noChangeAspect="1" noChangeArrowheads="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xt>
            </a:extLst>
          </a:blip>
          <a:srcRect/>
          <a:stretch/>
        </p:blipFill>
        <p:spPr bwMode="auto">
          <a:xfrm>
            <a:off x="7136293" y="5047012"/>
            <a:ext cx="2482329" cy="1460667"/>
          </a:xfrm>
          <a:prstGeom prst="rect">
            <a:avLst/>
          </a:prstGeom>
          <a:noFill/>
          <a:extLst>
            <a:ext uri="{909E8E84-426E-40DD-AFC4-6F175D3DCCD1}">
              <a14:hiddenFill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pic>
      <p:pic>
        <p:nvPicPr>
          <p:cNvPr id="684034" name="Picture 2" descr="http://i.ehow.com/images/a04/op/3a/what-math-compass-200X200.jpg"/>
          <p:cNvPicPr>
            <a:picLocks noChangeAspect="1" noChangeArrowheads="1"/>
          </p:cNvPicPr>
          <p:nvPr/>
        </p:nvPicPr>
        <p:blipFill>
          <a:blip r:embed="rId7" cstate="email"/>
          <a:srcRect/>
          <a:stretch>
            <a:fillRect/>
          </a:stretch>
        </p:blipFill>
        <p:spPr bwMode="auto">
          <a:xfrm>
            <a:off x="428705" y="4892633"/>
            <a:ext cx="1768231" cy="1429986"/>
          </a:xfrm>
          <a:prstGeom prst="rect">
            <a:avLst/>
          </a:prstGeom>
          <a:noFill/>
        </p:spPr>
      </p:pic>
      <p:pic>
        <p:nvPicPr>
          <p:cNvPr id="14" name="Picture 7"/>
          <p:cNvPicPr>
            <a:picLocks noChangeAspect="1" noChangeArrowheads="1"/>
          </p:cNvPicPr>
          <p:nvPr/>
        </p:nvPicPr>
        <p:blipFill>
          <a:blip r:embed="rId8"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0"/>
              </a:ext>
            </a:extLst>
          </a:blip>
          <a:srcRect/>
          <a:stretch>
            <a:fillRect/>
          </a:stretch>
        </p:blipFill>
        <p:spPr bwMode="auto">
          <a:xfrm rot="10171881">
            <a:off x="1620559" y="5025380"/>
            <a:ext cx="1478900" cy="1230656"/>
          </a:xfrm>
          <a:prstGeom prst="rect">
            <a:avLst/>
          </a:prstGeom>
          <a:noFill/>
          <a:ln>
            <a:noFill/>
          </a:ln>
          <a:effectLst/>
          <a:extLst>
            <a:ext uri="{909E8E84-426E-40DD-AFC4-6F175D3DCCD1}">
              <a14:hiddenFill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chemeClr val="accent1"/>
                </a:solidFill>
              </a14:hiddenFill>
            </a:ext>
            <a:ext uri="{91240B29-F687-4F45-9708-019B960494DF}">
              <a14:hiddenLine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chemeClr val="tx1"/>
                </a:solidFill>
                <a:miter lim="800000"/>
                <a:headEnd/>
                <a:tailEnd/>
              </a14:hiddenLine>
            </a:ext>
            <a:ext uri="{AF507438-7753-43E0-B8FC-AC1667EBCBE1}">
              <a14:hiddenEffects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dist="35921" dir="2700000" algn="ctr" rotWithShape="0">
                    <a:schemeClr val="bg2"/>
                  </a:outerShdw>
                </a:effectLst>
              </a14:hiddenEffects>
            </a:ext>
          </a:extLst>
        </p:spPr>
      </p:pic>
      <p:sp>
        <p:nvSpPr>
          <p:cNvPr id="9" name="Snip Diagonal Corner Rectangle 8"/>
          <p:cNvSpPr/>
          <p:nvPr/>
        </p:nvSpPr>
        <p:spPr>
          <a:xfrm>
            <a:off x="9123869" y="6335927"/>
            <a:ext cx="57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dirty="0">
                <a:solidFill>
                  <a:srgbClr val="C00000"/>
                </a:solidFill>
              </a:rPr>
              <a:t>7</a:t>
            </a:r>
          </a:p>
        </p:txBody>
      </p:sp>
      <p:pic>
        <p:nvPicPr>
          <p:cNvPr id="747522" name="Picture 2"/>
          <p:cNvPicPr>
            <a:picLocks noChangeAspect="1" noChangeArrowheads="1"/>
          </p:cNvPicPr>
          <p:nvPr/>
        </p:nvPicPr>
        <p:blipFill>
          <a:blip r:embed="rId9" cstate="print">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0"/>
              </a:ext>
            </a:extLst>
          </a:blip>
          <a:srcRect/>
          <a:stretch>
            <a:fillRect/>
          </a:stretch>
        </p:blipFill>
        <p:spPr bwMode="auto">
          <a:xfrm>
            <a:off x="2106536" y="1807451"/>
            <a:ext cx="7394028" cy="2076450"/>
          </a:xfrm>
          <a:prstGeom prst="rect">
            <a:avLst/>
          </a:prstGeom>
          <a:noFill/>
          <a:ln>
            <a:noFill/>
          </a:ln>
          <a:effectLst/>
          <a:extLst>
            <a:ext uri="{909E8E84-426E-40DD-AFC4-6F175D3DCCD1}">
              <a14:hiddenFill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chemeClr val="accent1"/>
                </a:solidFill>
              </a14:hiddenFill>
            </a:ext>
            <a:ext uri="{91240B29-F687-4F45-9708-019B960494DF}">
              <a14:hiddenLine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chemeClr val="tx1"/>
                </a:solidFill>
                <a:miter lim="800000"/>
                <a:headEnd/>
                <a:tailEnd/>
              </a14:hiddenLine>
            </a:ext>
            <a:ext uri="{AF507438-7753-43E0-B8FC-AC1667EBCBE1}">
              <a14:hiddenEffects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fld id="{DDB3E104-2537-4E0A-8FD7-5CC823FBCC85}" type="datetime10">
              <a:rPr lang="en-GB" smtClean="0"/>
              <a:pPr/>
              <a:t>09:21</a:t>
            </a:fld>
            <a:endParaRPr lang="ga-IE"/>
          </a:p>
        </p:txBody>
      </p:sp>
      <p:pic>
        <p:nvPicPr>
          <p:cNvPr id="4" name="Picture 3"/>
          <p:cNvPicPr>
            <a:picLocks noChangeAspect="1"/>
          </p:cNvPicPr>
          <p:nvPr/>
        </p:nvPicPr>
        <p:blipFill>
          <a:blip r:embed="rId10" cstate="print">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0"/>
              </a:ext>
            </a:extLst>
          </a:blip>
          <a:stretch>
            <a:fillRect/>
          </a:stretch>
        </p:blipFill>
        <p:spPr>
          <a:xfrm rot="1904813">
            <a:off x="3657184" y="4737597"/>
            <a:ext cx="3148383" cy="880104"/>
          </a:xfrm>
          <a:prstGeom prst="rect">
            <a:avLst/>
          </a:prstGeom>
        </p:spPr>
      </p:pic>
      <p:pic>
        <p:nvPicPr>
          <p:cNvPr id="782337" name="Picture 1"/>
          <p:cNvPicPr>
            <a:picLocks noChangeAspect="1" noChangeArrowheads="1"/>
          </p:cNvPicPr>
          <p:nvPr/>
        </p:nvPicPr>
        <p:blipFill>
          <a:blip r:embed="rId11" cstate="print"/>
          <a:srcRect/>
          <a:stretch>
            <a:fillRect/>
          </a:stretch>
        </p:blipFill>
        <p:spPr bwMode="auto">
          <a:xfrm>
            <a:off x="2082635" y="1765324"/>
            <a:ext cx="7423970" cy="20833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5029542" y="1856362"/>
            <a:ext cx="660758" cy="400110"/>
          </a:xfrm>
          <a:prstGeom prst="rect">
            <a:avLst/>
          </a:prstGeom>
          <a:noFill/>
        </p:spPr>
        <p:txBody>
          <a:bodyPr wrap="none" rtlCol="0">
            <a:spAutoFit/>
          </a:bodyPr>
          <a:lstStyle/>
          <a:p>
            <a:r>
              <a:rPr lang="ga-IE" sz="2000" b="1" dirty="0" smtClean="0">
                <a:solidFill>
                  <a:srgbClr val="990033"/>
                </a:solidFill>
                <a:latin typeface="Tahoma" pitchFamily="34" charset="0"/>
              </a:rPr>
              <a:t>60</a:t>
            </a:r>
            <a:r>
              <a:rPr lang="ga-IE" dirty="0" smtClean="0"/>
              <a:t>   </a:t>
            </a:r>
            <a:endParaRPr lang="ga-IE" sz="2000" b="1" dirty="0">
              <a:solidFill>
                <a:srgbClr val="990033"/>
              </a:solidFill>
              <a:latin typeface="Tahoma" pitchFamily="34" charset="0"/>
              <a:ea typeface="Tahoma" pitchFamily="34" charset="0"/>
              <a:cs typeface="Tahoma" pitchFamily="34" charset="0"/>
            </a:endParaRPr>
          </a:p>
        </p:txBody>
      </p:sp>
      <p:sp>
        <p:nvSpPr>
          <p:cNvPr id="24" name="TextBox 23"/>
          <p:cNvSpPr txBox="1"/>
          <p:nvPr/>
        </p:nvSpPr>
        <p:spPr>
          <a:xfrm>
            <a:off x="8201356" y="2003225"/>
            <a:ext cx="511679" cy="400110"/>
          </a:xfrm>
          <a:prstGeom prst="rect">
            <a:avLst/>
          </a:prstGeom>
          <a:noFill/>
        </p:spPr>
        <p:txBody>
          <a:bodyPr wrap="none" rtlCol="0">
            <a:spAutoFit/>
          </a:bodyPr>
          <a:lstStyle/>
          <a:p>
            <a:r>
              <a:rPr lang="ga-IE" sz="2000" b="1" dirty="0" smtClean="0">
                <a:solidFill>
                  <a:srgbClr val="990033"/>
                </a:solidFill>
                <a:latin typeface="Tahoma" pitchFamily="34" charset="0"/>
              </a:rPr>
              <a:t>60</a:t>
            </a:r>
            <a:endParaRPr lang="ga-IE" sz="2000" b="1" dirty="0">
              <a:solidFill>
                <a:srgbClr val="990033"/>
              </a:solidFill>
              <a:latin typeface="Tahoma" pitchFamily="34" charset="0"/>
              <a:ea typeface="Tahoma" pitchFamily="34" charset="0"/>
              <a:cs typeface="Tahoma" pitchFamily="34" charset="0"/>
            </a:endParaRPr>
          </a:p>
        </p:txBody>
      </p:sp>
      <p:sp>
        <p:nvSpPr>
          <p:cNvPr id="34" name="TextBox 33"/>
          <p:cNvSpPr txBox="1"/>
          <p:nvPr/>
        </p:nvSpPr>
        <p:spPr>
          <a:xfrm>
            <a:off x="2040821" y="1803170"/>
            <a:ext cx="684803" cy="400110"/>
          </a:xfrm>
          <a:prstGeom prst="rect">
            <a:avLst/>
          </a:prstGeom>
          <a:noFill/>
        </p:spPr>
        <p:txBody>
          <a:bodyPr wrap="none" rtlCol="0">
            <a:spAutoFit/>
          </a:bodyPr>
          <a:lstStyle/>
          <a:p>
            <a:r>
              <a:rPr lang="ga-IE" sz="2000" b="1" dirty="0" smtClean="0">
                <a:solidFill>
                  <a:srgbClr val="990033"/>
                </a:solidFill>
                <a:latin typeface="Tahoma" pitchFamily="34" charset="0"/>
              </a:rPr>
              <a:t>DFE</a:t>
            </a:r>
            <a:endParaRPr lang="ga-IE" sz="2000" b="1" dirty="0">
              <a:solidFill>
                <a:srgbClr val="990033"/>
              </a:solidFill>
              <a:latin typeface="Tahoma" pitchFamily="34" charset="0"/>
              <a:ea typeface="Tahoma" pitchFamily="34" charset="0"/>
              <a:cs typeface="Tahoma" pitchFamily="34" charset="0"/>
            </a:endParaRPr>
          </a:p>
        </p:txBody>
      </p:sp>
      <p:sp>
        <p:nvSpPr>
          <p:cNvPr id="38" name="TextBox 37"/>
          <p:cNvSpPr txBox="1"/>
          <p:nvPr/>
        </p:nvSpPr>
        <p:spPr>
          <a:xfrm>
            <a:off x="1897294" y="2836828"/>
            <a:ext cx="939014" cy="400110"/>
          </a:xfrm>
          <a:prstGeom prst="rect">
            <a:avLst/>
          </a:prstGeom>
          <a:noFill/>
        </p:spPr>
        <p:txBody>
          <a:bodyPr wrap="square" rtlCol="0">
            <a:spAutoFit/>
          </a:bodyPr>
          <a:lstStyle/>
          <a:p>
            <a:r>
              <a:rPr lang="ga-IE" sz="2000" b="1" dirty="0" smtClean="0">
                <a:solidFill>
                  <a:srgbClr val="990033"/>
                </a:solidFill>
                <a:latin typeface="Tahoma" pitchFamily="34" charset="0"/>
              </a:rPr>
              <a:t>  EDF</a:t>
            </a:r>
            <a:r>
              <a:rPr lang="ga-IE" dirty="0" smtClean="0"/>
              <a:t>  </a:t>
            </a:r>
            <a:endParaRPr lang="ga-IE" sz="2000" b="1" dirty="0">
              <a:solidFill>
                <a:srgbClr val="990033"/>
              </a:solidFill>
              <a:latin typeface="Tahoma" pitchFamily="34" charset="0"/>
              <a:ea typeface="Tahoma" pitchFamily="34" charset="0"/>
              <a:cs typeface="Tahoma" pitchFamily="34" charset="0"/>
            </a:endParaRPr>
          </a:p>
        </p:txBody>
      </p:sp>
      <p:sp>
        <p:nvSpPr>
          <p:cNvPr id="39" name="TextBox 38"/>
          <p:cNvSpPr txBox="1"/>
          <p:nvPr/>
        </p:nvSpPr>
        <p:spPr>
          <a:xfrm>
            <a:off x="6840496" y="2947587"/>
            <a:ext cx="1334020" cy="400110"/>
          </a:xfrm>
          <a:prstGeom prst="rect">
            <a:avLst/>
          </a:prstGeom>
          <a:noFill/>
        </p:spPr>
        <p:txBody>
          <a:bodyPr wrap="none" rtlCol="0">
            <a:spAutoFit/>
          </a:bodyPr>
          <a:lstStyle/>
          <a:p>
            <a:r>
              <a:rPr lang="ga-IE" sz="2000" b="1" dirty="0" smtClean="0">
                <a:solidFill>
                  <a:srgbClr val="990033"/>
                </a:solidFill>
                <a:latin typeface="Tahoma" pitchFamily="34" charset="0"/>
              </a:rPr>
              <a:t>    EDF</a:t>
            </a:r>
            <a:r>
              <a:rPr lang="ga-IE" dirty="0" smtClean="0"/>
              <a:t>       </a:t>
            </a:r>
            <a:endParaRPr lang="ga-IE" sz="2000" b="1" dirty="0">
              <a:solidFill>
                <a:srgbClr val="990033"/>
              </a:solidFill>
              <a:latin typeface="Tahoma" pitchFamily="34" charset="0"/>
              <a:ea typeface="Tahoma" pitchFamily="34" charset="0"/>
              <a:cs typeface="Tahoma" pitchFamily="34" charset="0"/>
            </a:endParaRPr>
          </a:p>
        </p:txBody>
      </p:sp>
      <p:sp>
        <p:nvSpPr>
          <p:cNvPr id="40" name="TextBox 39"/>
          <p:cNvSpPr txBox="1"/>
          <p:nvPr/>
        </p:nvSpPr>
        <p:spPr>
          <a:xfrm>
            <a:off x="1955879" y="3827958"/>
            <a:ext cx="918484" cy="400110"/>
          </a:xfrm>
          <a:prstGeom prst="rect">
            <a:avLst/>
          </a:prstGeom>
          <a:noFill/>
        </p:spPr>
        <p:txBody>
          <a:bodyPr wrap="square" rtlCol="0">
            <a:spAutoFit/>
          </a:bodyPr>
          <a:lstStyle/>
          <a:p>
            <a:r>
              <a:rPr lang="ga-IE" sz="2000" b="1" dirty="0" smtClean="0">
                <a:solidFill>
                  <a:srgbClr val="990033"/>
                </a:solidFill>
                <a:latin typeface="Tahoma" pitchFamily="34" charset="0"/>
              </a:rPr>
              <a:t> DEF</a:t>
            </a:r>
            <a:r>
              <a:rPr lang="ga-IE" dirty="0" smtClean="0"/>
              <a:t>    </a:t>
            </a:r>
            <a:endParaRPr lang="ga-IE" sz="2000" b="1" dirty="0">
              <a:solidFill>
                <a:srgbClr val="990033"/>
              </a:solidFill>
              <a:latin typeface="Tahoma" pitchFamily="34" charset="0"/>
              <a:ea typeface="Tahoma" pitchFamily="34" charset="0"/>
              <a:cs typeface="Tahoma" pitchFamily="34" charset="0"/>
            </a:endParaRPr>
          </a:p>
        </p:txBody>
      </p:sp>
      <p:sp>
        <p:nvSpPr>
          <p:cNvPr id="41" name="TextBox 40"/>
          <p:cNvSpPr txBox="1"/>
          <p:nvPr/>
        </p:nvSpPr>
        <p:spPr>
          <a:xfrm>
            <a:off x="7037024" y="3961824"/>
            <a:ext cx="958917" cy="400110"/>
          </a:xfrm>
          <a:prstGeom prst="rect">
            <a:avLst/>
          </a:prstGeom>
          <a:noFill/>
        </p:spPr>
        <p:txBody>
          <a:bodyPr wrap="none" rtlCol="0">
            <a:spAutoFit/>
          </a:bodyPr>
          <a:lstStyle/>
          <a:p>
            <a:r>
              <a:rPr lang="ga-IE" sz="2000" b="1" dirty="0" smtClean="0">
                <a:solidFill>
                  <a:srgbClr val="990033"/>
                </a:solidFill>
                <a:latin typeface="Tahoma" pitchFamily="34" charset="0"/>
              </a:rPr>
              <a:t> DEF</a:t>
            </a:r>
            <a:r>
              <a:rPr lang="ga-IE" dirty="0" smtClean="0"/>
              <a:t>    </a:t>
            </a:r>
            <a:endParaRPr lang="ga-IE" sz="2000" b="1" dirty="0">
              <a:solidFill>
                <a:srgbClr val="990033"/>
              </a:solidFill>
              <a:latin typeface="Tahoma" pitchFamily="34" charset="0"/>
              <a:ea typeface="Tahoma" pitchFamily="34" charset="0"/>
              <a:cs typeface="Tahoma" pitchFamily="34" charset="0"/>
            </a:endParaRPr>
          </a:p>
        </p:txBody>
      </p:sp>
      <p:sp>
        <p:nvSpPr>
          <p:cNvPr id="17" name="TextBox 16"/>
          <p:cNvSpPr txBox="1"/>
          <p:nvPr/>
        </p:nvSpPr>
        <p:spPr>
          <a:xfrm>
            <a:off x="8186322" y="2947587"/>
            <a:ext cx="511679" cy="400110"/>
          </a:xfrm>
          <a:prstGeom prst="rect">
            <a:avLst/>
          </a:prstGeom>
          <a:noFill/>
        </p:spPr>
        <p:txBody>
          <a:bodyPr wrap="none" rtlCol="0">
            <a:spAutoFit/>
          </a:bodyPr>
          <a:lstStyle/>
          <a:p>
            <a:r>
              <a:rPr lang="ga-IE" sz="2000" b="1" dirty="0">
                <a:solidFill>
                  <a:srgbClr val="990033"/>
                </a:solidFill>
                <a:latin typeface="Tahoma" pitchFamily="34" charset="0"/>
              </a:rPr>
              <a:t>50</a:t>
            </a:r>
            <a:endParaRPr lang="ga-IE" sz="2000" b="1" dirty="0">
              <a:solidFill>
                <a:srgbClr val="990033"/>
              </a:solidFill>
              <a:latin typeface="Tahoma" pitchFamily="34" charset="0"/>
              <a:ea typeface="Tahoma" pitchFamily="34" charset="0"/>
              <a:cs typeface="Tahoma" pitchFamily="34" charset="0"/>
            </a:endParaRPr>
          </a:p>
        </p:txBody>
      </p:sp>
      <p:sp>
        <p:nvSpPr>
          <p:cNvPr id="18" name="TextBox 17"/>
          <p:cNvSpPr txBox="1"/>
          <p:nvPr/>
        </p:nvSpPr>
        <p:spPr>
          <a:xfrm>
            <a:off x="8174516" y="3954283"/>
            <a:ext cx="511679" cy="400110"/>
          </a:xfrm>
          <a:prstGeom prst="rect">
            <a:avLst/>
          </a:prstGeom>
          <a:noFill/>
        </p:spPr>
        <p:txBody>
          <a:bodyPr wrap="none" rtlCol="0">
            <a:spAutoFit/>
          </a:bodyPr>
          <a:lstStyle/>
          <a:p>
            <a:r>
              <a:rPr lang="ga-IE" sz="2000" b="1" dirty="0">
                <a:solidFill>
                  <a:srgbClr val="990033"/>
                </a:solidFill>
                <a:latin typeface="Tahoma" pitchFamily="34" charset="0"/>
              </a:rPr>
              <a:t>70</a:t>
            </a:r>
            <a:endParaRPr lang="ga-IE" sz="2000" b="1" dirty="0">
              <a:solidFill>
                <a:srgbClr val="990033"/>
              </a:solidFill>
              <a:latin typeface="Tahoma" pitchFamily="34" charset="0"/>
              <a:ea typeface="Tahoma" pitchFamily="34" charset="0"/>
              <a:cs typeface="Tahoma" pitchFamily="34" charset="0"/>
            </a:endParaRPr>
          </a:p>
        </p:txBody>
      </p:sp>
      <p:sp>
        <p:nvSpPr>
          <p:cNvPr id="2" name="Title 1"/>
          <p:cNvSpPr>
            <a:spLocks noGrp="1"/>
          </p:cNvSpPr>
          <p:nvPr>
            <p:ph type="title"/>
          </p:nvPr>
        </p:nvSpPr>
        <p:spPr>
          <a:xfrm>
            <a:off x="1337356" y="0"/>
            <a:ext cx="8915400" cy="1143000"/>
          </a:xfrm>
        </p:spPr>
        <p:txBody>
          <a:bodyPr/>
          <a:lstStyle/>
          <a:p>
            <a:r>
              <a:rPr lang="ga-IE" dirty="0" smtClean="0">
                <a:solidFill>
                  <a:srgbClr val="C00000"/>
                </a:solidFill>
              </a:rPr>
              <a:t>Gníomhaíocht do Dhaltaí 1</a:t>
            </a:r>
            <a:endParaRPr lang="ga-IE" dirty="0">
              <a:solidFill>
                <a:srgbClr val="C00000"/>
              </a:solidFill>
            </a:endParaRPr>
          </a:p>
        </p:txBody>
      </p:sp>
      <p:sp>
        <p:nvSpPr>
          <p:cNvPr id="15" name="Snip Diagonal Corner Rectangle 14"/>
          <p:cNvSpPr/>
          <p:nvPr/>
        </p:nvSpPr>
        <p:spPr>
          <a:xfrm>
            <a:off x="9123869" y="6335927"/>
            <a:ext cx="57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dirty="0" smtClean="0">
                <a:solidFill>
                  <a:srgbClr val="C00000"/>
                </a:solidFill>
              </a:rPr>
              <a:t>8</a:t>
            </a:r>
            <a:endParaRPr lang="ga-IE" dirty="0">
              <a:solidFill>
                <a:srgbClr val="C00000"/>
              </a:solidFill>
            </a:endParaRPr>
          </a:p>
        </p:txBody>
      </p:sp>
      <p:sp>
        <p:nvSpPr>
          <p:cNvPr id="19" name="TextBox 18"/>
          <p:cNvSpPr txBox="1"/>
          <p:nvPr/>
        </p:nvSpPr>
        <p:spPr>
          <a:xfrm>
            <a:off x="6866768" y="1949069"/>
            <a:ext cx="1334020" cy="400110"/>
          </a:xfrm>
          <a:prstGeom prst="rect">
            <a:avLst/>
          </a:prstGeom>
          <a:noFill/>
        </p:spPr>
        <p:txBody>
          <a:bodyPr wrap="none" rtlCol="0">
            <a:spAutoFit/>
          </a:bodyPr>
          <a:lstStyle/>
          <a:p>
            <a:r>
              <a:rPr lang="ga-IE" sz="2000" b="1" dirty="0" smtClean="0">
                <a:solidFill>
                  <a:srgbClr val="990033"/>
                </a:solidFill>
                <a:latin typeface="Tahoma" pitchFamily="34" charset="0"/>
              </a:rPr>
              <a:t>    DFE</a:t>
            </a:r>
            <a:r>
              <a:rPr lang="ga-IE" dirty="0" smtClean="0"/>
              <a:t>       </a:t>
            </a:r>
            <a:endParaRPr lang="ga-IE" sz="2000" b="1" dirty="0">
              <a:solidFill>
                <a:srgbClr val="990033"/>
              </a:solidFill>
              <a:latin typeface="Tahoma" pitchFamily="34" charset="0"/>
              <a:ea typeface="Tahoma" pitchFamily="34" charset="0"/>
              <a:cs typeface="Tahoma" pitchFamily="34" charset="0"/>
            </a:endParaRPr>
          </a:p>
        </p:txBody>
      </p:sp>
      <p:sp>
        <p:nvSpPr>
          <p:cNvPr id="3" name="Date Placeholder 2"/>
          <p:cNvSpPr>
            <a:spLocks noGrp="1"/>
          </p:cNvSpPr>
          <p:nvPr>
            <p:ph type="dt" sz="half" idx="10"/>
          </p:nvPr>
        </p:nvSpPr>
        <p:spPr/>
        <p:txBody>
          <a:bodyPr/>
          <a:lstStyle/>
          <a:p>
            <a:fld id="{8854A921-EE64-4E8F-A272-A745E0645897}" type="datetime10">
              <a:rPr lang="en-GB" smtClean="0"/>
              <a:pPr/>
              <a:t>09:21</a:t>
            </a:fld>
            <a:endParaRPr lang="ga-IE"/>
          </a:p>
        </p:txBody>
      </p:sp>
      <p:pic>
        <p:nvPicPr>
          <p:cNvPr id="780289" name="Picture 1"/>
          <p:cNvPicPr>
            <a:picLocks noChangeAspect="1" noChangeArrowheads="1"/>
          </p:cNvPicPr>
          <p:nvPr/>
        </p:nvPicPr>
        <p:blipFill>
          <a:blip r:embed="rId3" cstate="print"/>
          <a:srcRect/>
          <a:stretch>
            <a:fillRect/>
          </a:stretch>
        </p:blipFill>
        <p:spPr bwMode="auto">
          <a:xfrm>
            <a:off x="381426" y="822561"/>
            <a:ext cx="9432018" cy="54281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8010" y="-24913"/>
            <a:ext cx="8915400" cy="1143000"/>
          </a:xfrm>
        </p:spPr>
        <p:txBody>
          <a:bodyPr>
            <a:normAutofit/>
          </a:bodyPr>
          <a:lstStyle/>
          <a:p>
            <a:r>
              <a:rPr lang="ga-IE" dirty="0" smtClean="0">
                <a:solidFill>
                  <a:srgbClr val="C00000"/>
                </a:solidFill>
              </a:rPr>
              <a:t>Gníomhaíocht do Dhaltaí 1</a:t>
            </a:r>
            <a:endParaRPr lang="ga-IE" dirty="0">
              <a:solidFill>
                <a:srgbClr val="C00000"/>
              </a:solidFill>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0"/>
              </a:ext>
            </a:extLst>
          </a:blip>
          <a:srcRect/>
          <a:stretch>
            <a:fillRect/>
          </a:stretch>
        </p:blipFill>
        <p:spPr bwMode="auto">
          <a:xfrm>
            <a:off x="425676" y="5420442"/>
            <a:ext cx="8879828" cy="1153781"/>
          </a:xfrm>
          <a:prstGeom prst="rect">
            <a:avLst/>
          </a:prstGeom>
          <a:noFill/>
          <a:ln>
            <a:noFill/>
          </a:ln>
          <a:effectLst/>
          <a:extLst>
            <a:ext uri="{909E8E84-426E-40DD-AFC4-6F175D3DCCD1}">
              <a14:hiddenFill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chemeClr val="accent1"/>
                </a:solidFill>
              </a14:hiddenFill>
            </a:ext>
            <a:ext uri="{91240B29-F687-4F45-9708-019B960494DF}">
              <a14:hiddenLine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chemeClr val="tx1"/>
                </a:solidFill>
                <a:miter lim="800000"/>
                <a:headEnd/>
                <a:tailEnd/>
              </a14:hiddenLine>
            </a:ext>
            <a:ext uri="{AF507438-7753-43E0-B8FC-AC1667EBCBE1}">
              <a14:hiddenEffects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dist="35921" dir="2700000" algn="ctr" rotWithShape="0">
                    <a:schemeClr val="bg2"/>
                  </a:outerShdw>
                </a:effectLst>
              </a14:hiddenEffects>
            </a:ext>
          </a:extLst>
        </p:spPr>
      </p:pic>
      <p:sp>
        <p:nvSpPr>
          <p:cNvPr id="7" name="Snip Diagonal Corner Rectangle 6"/>
          <p:cNvSpPr/>
          <p:nvPr/>
        </p:nvSpPr>
        <p:spPr>
          <a:xfrm>
            <a:off x="9123869" y="6335927"/>
            <a:ext cx="57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dirty="0" smtClean="0">
                <a:solidFill>
                  <a:srgbClr val="C00000"/>
                </a:solidFill>
              </a:rPr>
              <a:t>8</a:t>
            </a:r>
            <a:endParaRPr lang="ga-IE" dirty="0">
              <a:solidFill>
                <a:srgbClr val="C00000"/>
              </a:solidFill>
            </a:endParaRPr>
          </a:p>
        </p:txBody>
      </p:sp>
      <p:sp>
        <p:nvSpPr>
          <p:cNvPr id="3" name="Date Placeholder 2"/>
          <p:cNvSpPr>
            <a:spLocks noGrp="1"/>
          </p:cNvSpPr>
          <p:nvPr>
            <p:ph type="dt" sz="half" idx="10"/>
          </p:nvPr>
        </p:nvSpPr>
        <p:spPr/>
        <p:txBody>
          <a:bodyPr/>
          <a:lstStyle/>
          <a:p>
            <a:fld id="{C4463913-DD2C-4068-B9FF-5C572DECB2FB}" type="datetime10">
              <a:rPr lang="en-GB" smtClean="0"/>
              <a:pPr/>
              <a:t>09:21</a:t>
            </a:fld>
            <a:endParaRPr lang="ga-IE"/>
          </a:p>
        </p:txBody>
      </p:sp>
      <p:sp>
        <p:nvSpPr>
          <p:cNvPr id="5" name="Rectangle 4"/>
          <p:cNvSpPr/>
          <p:nvPr/>
        </p:nvSpPr>
        <p:spPr>
          <a:xfrm>
            <a:off x="558143" y="5384817"/>
            <a:ext cx="7999516" cy="369332"/>
          </a:xfrm>
          <a:prstGeom prst="rect">
            <a:avLst/>
          </a:prstGeom>
          <a:solidFill>
            <a:schemeClr val="bg1"/>
          </a:solidFill>
        </p:spPr>
        <p:txBody>
          <a:bodyPr wrap="square">
            <a:spAutoFit/>
          </a:bodyPr>
          <a:lstStyle/>
          <a:p>
            <a:r>
              <a:rPr lang="ga-IE" dirty="0" smtClean="0"/>
              <a:t>Cén chiall is féidir a bhaint as na ríomha thuas?</a:t>
            </a:r>
            <a:endParaRPr lang="ga-IE" dirty="0"/>
          </a:p>
        </p:txBody>
      </p:sp>
      <p:sp>
        <p:nvSpPr>
          <p:cNvPr id="8" name="Rectangle 7"/>
          <p:cNvSpPr/>
          <p:nvPr/>
        </p:nvSpPr>
        <p:spPr>
          <a:xfrm>
            <a:off x="631808" y="828948"/>
            <a:ext cx="8904078" cy="369332"/>
          </a:xfrm>
          <a:prstGeom prst="rect">
            <a:avLst/>
          </a:prstGeom>
          <a:solidFill>
            <a:schemeClr val="bg1"/>
          </a:solidFill>
        </p:spPr>
        <p:txBody>
          <a:bodyPr wrap="square">
            <a:spAutoFit/>
          </a:bodyPr>
          <a:lstStyle/>
          <a:p>
            <a:r>
              <a:rPr lang="ga-IE" dirty="0" smtClean="0"/>
              <a:t>Líon isteach an tábla seo a leanas, agus tomhais fad na sleasa chomh cruinn agus is féidir leat:</a:t>
            </a:r>
          </a:p>
        </p:txBody>
      </p:sp>
      <p:pic>
        <p:nvPicPr>
          <p:cNvPr id="778241" name="Picture 1"/>
          <p:cNvPicPr>
            <a:picLocks noChangeAspect="1" noChangeArrowheads="1"/>
          </p:cNvPicPr>
          <p:nvPr/>
        </p:nvPicPr>
        <p:blipFill>
          <a:blip r:embed="rId4" cstate="print"/>
          <a:srcRect/>
          <a:stretch>
            <a:fillRect/>
          </a:stretch>
        </p:blipFill>
        <p:spPr bwMode="auto">
          <a:xfrm>
            <a:off x="1629415" y="1126865"/>
            <a:ext cx="6619875" cy="4276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2381" y="244554"/>
            <a:ext cx="8936116" cy="6156251"/>
          </a:xfrm>
          <a:prstGeom prst="roundRect">
            <a:avLst/>
          </a:prstGeom>
          <a:solidFill>
            <a:srgbClr val="99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a:p>
            <a:pPr algn="ctr"/>
            <a:endParaRPr lang="en-IE" dirty="0" smtClean="0"/>
          </a:p>
          <a:p>
            <a:pPr algn="ctr"/>
            <a:endParaRPr lang="en-IE" dirty="0"/>
          </a:p>
          <a:p>
            <a:pPr algn="ctr"/>
            <a:endParaRPr lang="en-IE" dirty="0" smtClean="0"/>
          </a:p>
          <a:p>
            <a:pPr algn="ctr"/>
            <a:endParaRPr lang="en-IE" dirty="0" smtClean="0"/>
          </a:p>
          <a:p>
            <a:pPr algn="ctr"/>
            <a:endParaRPr lang="en-IE" dirty="0"/>
          </a:p>
          <a:p>
            <a:pPr algn="ctr"/>
            <a:endParaRPr lang="en-IE" dirty="0"/>
          </a:p>
        </p:txBody>
      </p:sp>
      <p:sp>
        <p:nvSpPr>
          <p:cNvPr id="5" name="TextBox 4"/>
          <p:cNvSpPr txBox="1"/>
          <p:nvPr/>
        </p:nvSpPr>
        <p:spPr>
          <a:xfrm>
            <a:off x="3452646" y="457195"/>
            <a:ext cx="3786354" cy="830997"/>
          </a:xfrm>
          <a:prstGeom prst="rect">
            <a:avLst/>
          </a:prstGeom>
          <a:noFill/>
        </p:spPr>
        <p:txBody>
          <a:bodyPr wrap="square" rtlCol="0">
            <a:spAutoFit/>
          </a:bodyPr>
          <a:lstStyle/>
          <a:p>
            <a:pPr algn="ctr"/>
            <a:r>
              <a:rPr lang="ga-IE" sz="4800" u="sng" dirty="0" smtClean="0">
                <a:solidFill>
                  <a:schemeClr val="bg1"/>
                </a:solidFill>
                <a:latin typeface="Tahoma" pitchFamily="34" charset="0"/>
              </a:rPr>
              <a:t>Teoirim 13</a:t>
            </a:r>
            <a:endParaRPr lang="ga-IE" sz="4800" u="sng" dirty="0">
              <a:solidFill>
                <a:schemeClr val="bg1"/>
              </a:solidFill>
              <a:latin typeface="Tahoma" pitchFamily="34" charset="0"/>
              <a:ea typeface="Tahoma" pitchFamily="34" charset="0"/>
              <a:cs typeface="Tahoma" pitchFamily="34" charset="0"/>
            </a:endParaRPr>
          </a:p>
        </p:txBody>
      </p:sp>
      <p:sp>
        <p:nvSpPr>
          <p:cNvPr id="7" name="TextBox 6"/>
          <p:cNvSpPr txBox="1"/>
          <p:nvPr/>
        </p:nvSpPr>
        <p:spPr>
          <a:xfrm>
            <a:off x="933450" y="1733550"/>
            <a:ext cx="8477250" cy="2308324"/>
          </a:xfrm>
          <a:prstGeom prst="rect">
            <a:avLst/>
          </a:prstGeom>
          <a:noFill/>
        </p:spPr>
        <p:txBody>
          <a:bodyPr wrap="square" rtlCol="0">
            <a:spAutoFit/>
          </a:bodyPr>
          <a:lstStyle/>
          <a:p>
            <a:pPr algn="ctr"/>
            <a:r>
              <a:rPr lang="ga-IE" sz="4800" u="sng" dirty="0" smtClean="0">
                <a:solidFill>
                  <a:schemeClr val="bg1"/>
                </a:solidFill>
                <a:latin typeface="Tahoma" pitchFamily="34" charset="0"/>
              </a:rPr>
              <a:t>Má bhíonn dhá thriantán comhchosúil, bíonn a sleasa i gcomhréir, in ord.</a:t>
            </a:r>
            <a:endParaRPr lang="ga-IE" sz="4800" u="sng" dirty="0">
              <a:solidFill>
                <a:schemeClr val="bg1"/>
              </a:solidFill>
              <a:latin typeface="Tahoma" pitchFamily="34" charset="0"/>
              <a:ea typeface="Tahoma" pitchFamily="34" charset="0"/>
              <a:cs typeface="Tahoma" pitchFamily="34" charset="0"/>
            </a:endParaRPr>
          </a:p>
        </p:txBody>
      </p:sp>
      <p:pic>
        <p:nvPicPr>
          <p:cNvPr id="677890" name="Picture 2" descr="http://t2.gstatic.com/images?q=tbn:ANd9GcRicRlwBNJk219PQlP5Of9FnFBzhDAlqPNzskjubmh3YL_dTuRAAw">
            <a:hlinkClick r:id="rId3" action="ppaction://hlinksldjump"/>
          </p:cNvPr>
          <p:cNvPicPr>
            <a:picLocks noChangeAspect="1" noChangeArrowheads="1"/>
          </p:cNvPicPr>
          <p:nvPr/>
        </p:nvPicPr>
        <p:blipFill>
          <a:blip r:embed="rId4" cstate="email"/>
          <a:srcRect/>
          <a:stretch>
            <a:fillRect/>
          </a:stretch>
        </p:blipFill>
        <p:spPr bwMode="auto">
          <a:xfrm>
            <a:off x="1520042" y="5222016"/>
            <a:ext cx="1021277" cy="780961"/>
          </a:xfrm>
          <a:prstGeom prst="rect">
            <a:avLst/>
          </a:prstGeom>
          <a:noFill/>
        </p:spPr>
      </p:pic>
      <p:pic>
        <p:nvPicPr>
          <p:cNvPr id="8" name="Picture 1">
            <a:hlinkClick r:id="rId5" action="ppaction://hlinkfile"/>
          </p:cNvPr>
          <p:cNvPicPr>
            <a:picLocks noChangeAspect="1" noChangeArrowheads="1"/>
          </p:cNvPicPr>
          <p:nvPr/>
        </p:nvPicPr>
        <p:blipFill>
          <a:blip r:embed="rId6" cstate="email"/>
          <a:srcRect/>
          <a:stretch>
            <a:fillRect/>
          </a:stretch>
        </p:blipFill>
        <p:spPr bwMode="auto">
          <a:xfrm>
            <a:off x="7956467" y="5213268"/>
            <a:ext cx="1086516" cy="819397"/>
          </a:xfrm>
          <a:prstGeom prst="rect">
            <a:avLst/>
          </a:prstGeom>
          <a:noFill/>
          <a:ln w="9525">
            <a:noFill/>
            <a:miter lim="800000"/>
            <a:headEnd/>
            <a:tailEnd/>
          </a:ln>
        </p:spPr>
      </p:pic>
      <p:sp>
        <p:nvSpPr>
          <p:cNvPr id="2" name="Date Placeholder 1"/>
          <p:cNvSpPr>
            <a:spLocks noGrp="1"/>
          </p:cNvSpPr>
          <p:nvPr>
            <p:ph type="dt" sz="half" idx="10"/>
          </p:nvPr>
        </p:nvSpPr>
        <p:spPr/>
        <p:txBody>
          <a:bodyPr/>
          <a:lstStyle/>
          <a:p>
            <a:fld id="{DC95BA2E-AC59-44D7-A220-25C3A5EE7C4D}" type="datetime10">
              <a:rPr lang="en-GB" smtClean="0"/>
              <a:pPr/>
              <a:t>09:21</a:t>
            </a:fld>
            <a:endParaRPr lang="ga-IE"/>
          </a:p>
        </p:txBody>
      </p:sp>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19835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414708" y="833441"/>
            <a:ext cx="4701910" cy="4308475"/>
            <a:chOff x="5047" y="9813"/>
            <a:chExt cx="5049" cy="5010"/>
          </a:xfrm>
        </p:grpSpPr>
        <p:sp>
          <p:nvSpPr>
            <p:cNvPr id="5" name="Freeform 3"/>
            <p:cNvSpPr>
              <a:spLocks/>
            </p:cNvSpPr>
            <p:nvPr/>
          </p:nvSpPr>
          <p:spPr bwMode="auto">
            <a:xfrm>
              <a:off x="5047" y="9813"/>
              <a:ext cx="5049" cy="5010"/>
            </a:xfrm>
            <a:custGeom>
              <a:avLst/>
              <a:gdLst>
                <a:gd name="T0" fmla="*/ 0 w 1697"/>
                <a:gd name="T1" fmla="*/ 5010 h 1684"/>
                <a:gd name="T2" fmla="*/ 2505 w 1697"/>
                <a:gd name="T3" fmla="*/ 4953 h 1684"/>
                <a:gd name="T4" fmla="*/ 5049 w 1697"/>
                <a:gd name="T5" fmla="*/ 0 h 1684"/>
                <a:gd name="T6" fmla="*/ 0 w 1697"/>
                <a:gd name="T7" fmla="*/ 5010 h 1684"/>
                <a:gd name="T8" fmla="*/ 0 60000 65536"/>
                <a:gd name="T9" fmla="*/ 0 60000 65536"/>
                <a:gd name="T10" fmla="*/ 0 60000 65536"/>
                <a:gd name="T11" fmla="*/ 0 60000 65536"/>
                <a:gd name="T12" fmla="*/ 0 w 1697"/>
                <a:gd name="T13" fmla="*/ 0 h 1684"/>
                <a:gd name="T14" fmla="*/ 1697 w 1697"/>
                <a:gd name="T15" fmla="*/ 1684 h 1684"/>
              </a:gdLst>
              <a:ahLst/>
              <a:cxnLst>
                <a:cxn ang="T8">
                  <a:pos x="T0" y="T1"/>
                </a:cxn>
                <a:cxn ang="T9">
                  <a:pos x="T2" y="T3"/>
                </a:cxn>
                <a:cxn ang="T10">
                  <a:pos x="T4" y="T5"/>
                </a:cxn>
                <a:cxn ang="T11">
                  <a:pos x="T6" y="T7"/>
                </a:cxn>
              </a:cxnLst>
              <a:rect l="T12" t="T13" r="T14" b="T15"/>
              <a:pathLst>
                <a:path w="1697" h="1684">
                  <a:moveTo>
                    <a:pt x="0" y="1684"/>
                  </a:moveTo>
                  <a:lnTo>
                    <a:pt x="842" y="1665"/>
                  </a:lnTo>
                  <a:lnTo>
                    <a:pt x="1697" y="0"/>
                  </a:lnTo>
                  <a:lnTo>
                    <a:pt x="0" y="1684"/>
                  </a:lnTo>
                  <a:close/>
                </a:path>
              </a:pathLst>
            </a:custGeom>
            <a:solidFill>
              <a:srgbClr val="FFFFFF"/>
            </a:solidFill>
            <a:ln w="28575">
              <a:solidFill>
                <a:srgbClr val="000000"/>
              </a:solidFill>
              <a:round/>
              <a:headEnd/>
              <a:tailEnd/>
            </a:ln>
          </p:spPr>
          <p:txBody>
            <a:bodyPr/>
            <a:lstStyle/>
            <a:p>
              <a:endParaRPr lang="en-IE" sz="2000">
                <a:latin typeface="Trebuchet MS" pitchFamily="34" charset="0"/>
              </a:endParaRPr>
            </a:p>
          </p:txBody>
        </p:sp>
        <p:sp>
          <p:nvSpPr>
            <p:cNvPr id="6" name="Freeform 4"/>
            <p:cNvSpPr>
              <a:spLocks/>
            </p:cNvSpPr>
            <p:nvPr/>
          </p:nvSpPr>
          <p:spPr bwMode="auto">
            <a:xfrm>
              <a:off x="5460" y="14431"/>
              <a:ext cx="180" cy="367"/>
            </a:xfrm>
            <a:custGeom>
              <a:avLst/>
              <a:gdLst>
                <a:gd name="T0" fmla="*/ 0 w 180"/>
                <a:gd name="T1" fmla="*/ 0 h 367"/>
                <a:gd name="T2" fmla="*/ 150 w 180"/>
                <a:gd name="T3" fmla="*/ 150 h 367"/>
                <a:gd name="T4" fmla="*/ 180 w 180"/>
                <a:gd name="T5" fmla="*/ 367 h 367"/>
                <a:gd name="T6" fmla="*/ 0 60000 65536"/>
                <a:gd name="T7" fmla="*/ 0 60000 65536"/>
                <a:gd name="T8" fmla="*/ 0 60000 65536"/>
                <a:gd name="T9" fmla="*/ 0 w 180"/>
                <a:gd name="T10" fmla="*/ 0 h 367"/>
                <a:gd name="T11" fmla="*/ 180 w 180"/>
                <a:gd name="T12" fmla="*/ 367 h 367"/>
              </a:gdLst>
              <a:ahLst/>
              <a:cxnLst>
                <a:cxn ang="T6">
                  <a:pos x="T0" y="T1"/>
                </a:cxn>
                <a:cxn ang="T7">
                  <a:pos x="T2" y="T3"/>
                </a:cxn>
                <a:cxn ang="T8">
                  <a:pos x="T4" y="T5"/>
                </a:cxn>
              </a:cxnLst>
              <a:rect l="T9" t="T10" r="T11" b="T12"/>
              <a:pathLst>
                <a:path w="180" h="367">
                  <a:moveTo>
                    <a:pt x="0" y="0"/>
                  </a:moveTo>
                  <a:cubicBezTo>
                    <a:pt x="60" y="44"/>
                    <a:pt x="120" y="89"/>
                    <a:pt x="150" y="150"/>
                  </a:cubicBezTo>
                  <a:cubicBezTo>
                    <a:pt x="180" y="211"/>
                    <a:pt x="180" y="289"/>
                    <a:pt x="180" y="367"/>
                  </a:cubicBezTo>
                </a:path>
              </a:pathLst>
            </a:custGeom>
            <a:noFill/>
            <a:ln w="28575">
              <a:solidFill>
                <a:srgbClr val="000000"/>
              </a:solidFill>
              <a:round/>
              <a:headEnd/>
              <a:tailEnd/>
            </a:ln>
          </p:spPr>
          <p:txBody>
            <a:bodyPr/>
            <a:lstStyle/>
            <a:p>
              <a:endParaRPr lang="en-IE" sz="2000">
                <a:latin typeface="Trebuchet MS" pitchFamily="34" charset="0"/>
              </a:endParaRPr>
            </a:p>
          </p:txBody>
        </p:sp>
        <p:sp>
          <p:nvSpPr>
            <p:cNvPr id="7" name="Freeform 5"/>
            <p:cNvSpPr>
              <a:spLocks/>
            </p:cNvSpPr>
            <p:nvPr/>
          </p:nvSpPr>
          <p:spPr bwMode="auto">
            <a:xfrm>
              <a:off x="5535" y="14363"/>
              <a:ext cx="234" cy="428"/>
            </a:xfrm>
            <a:custGeom>
              <a:avLst/>
              <a:gdLst>
                <a:gd name="T0" fmla="*/ 0 w 234"/>
                <a:gd name="T1" fmla="*/ 0 h 428"/>
                <a:gd name="T2" fmla="*/ 195 w 234"/>
                <a:gd name="T3" fmla="*/ 150 h 428"/>
                <a:gd name="T4" fmla="*/ 232 w 234"/>
                <a:gd name="T5" fmla="*/ 428 h 428"/>
                <a:gd name="T6" fmla="*/ 0 60000 65536"/>
                <a:gd name="T7" fmla="*/ 0 60000 65536"/>
                <a:gd name="T8" fmla="*/ 0 60000 65536"/>
                <a:gd name="T9" fmla="*/ 0 w 234"/>
                <a:gd name="T10" fmla="*/ 0 h 428"/>
                <a:gd name="T11" fmla="*/ 234 w 234"/>
                <a:gd name="T12" fmla="*/ 428 h 428"/>
              </a:gdLst>
              <a:ahLst/>
              <a:cxnLst>
                <a:cxn ang="T6">
                  <a:pos x="T0" y="T1"/>
                </a:cxn>
                <a:cxn ang="T7">
                  <a:pos x="T2" y="T3"/>
                </a:cxn>
                <a:cxn ang="T8">
                  <a:pos x="T4" y="T5"/>
                </a:cxn>
              </a:cxnLst>
              <a:rect l="T9" t="T10" r="T11" b="T12"/>
              <a:pathLst>
                <a:path w="234" h="428">
                  <a:moveTo>
                    <a:pt x="0" y="0"/>
                  </a:moveTo>
                  <a:cubicBezTo>
                    <a:pt x="78" y="39"/>
                    <a:pt x="156" y="79"/>
                    <a:pt x="195" y="150"/>
                  </a:cubicBezTo>
                  <a:cubicBezTo>
                    <a:pt x="234" y="221"/>
                    <a:pt x="233" y="324"/>
                    <a:pt x="232" y="428"/>
                  </a:cubicBezTo>
                </a:path>
              </a:pathLst>
            </a:custGeom>
            <a:noFill/>
            <a:ln w="28575">
              <a:solidFill>
                <a:srgbClr val="000000"/>
              </a:solidFill>
              <a:round/>
              <a:headEnd/>
              <a:tailEnd/>
            </a:ln>
          </p:spPr>
          <p:txBody>
            <a:bodyPr/>
            <a:lstStyle/>
            <a:p>
              <a:endParaRPr lang="en-IE" sz="2000">
                <a:latin typeface="Trebuchet MS" pitchFamily="34" charset="0"/>
              </a:endParaRPr>
            </a:p>
          </p:txBody>
        </p:sp>
        <p:sp>
          <p:nvSpPr>
            <p:cNvPr id="8" name="Freeform 6"/>
            <p:cNvSpPr>
              <a:spLocks/>
            </p:cNvSpPr>
            <p:nvPr/>
          </p:nvSpPr>
          <p:spPr bwMode="auto">
            <a:xfrm>
              <a:off x="9592" y="10328"/>
              <a:ext cx="165" cy="157"/>
            </a:xfrm>
            <a:custGeom>
              <a:avLst/>
              <a:gdLst>
                <a:gd name="T0" fmla="*/ 0 w 165"/>
                <a:gd name="T1" fmla="*/ 0 h 157"/>
                <a:gd name="T2" fmla="*/ 38 w 165"/>
                <a:gd name="T3" fmla="*/ 105 h 157"/>
                <a:gd name="T4" fmla="*/ 165 w 165"/>
                <a:gd name="T5" fmla="*/ 157 h 157"/>
                <a:gd name="T6" fmla="*/ 0 60000 65536"/>
                <a:gd name="T7" fmla="*/ 0 60000 65536"/>
                <a:gd name="T8" fmla="*/ 0 60000 65536"/>
                <a:gd name="T9" fmla="*/ 0 w 165"/>
                <a:gd name="T10" fmla="*/ 0 h 157"/>
                <a:gd name="T11" fmla="*/ 165 w 165"/>
                <a:gd name="T12" fmla="*/ 157 h 157"/>
              </a:gdLst>
              <a:ahLst/>
              <a:cxnLst>
                <a:cxn ang="T6">
                  <a:pos x="T0" y="T1"/>
                </a:cxn>
                <a:cxn ang="T7">
                  <a:pos x="T2" y="T3"/>
                </a:cxn>
                <a:cxn ang="T8">
                  <a:pos x="T4" y="T5"/>
                </a:cxn>
              </a:cxnLst>
              <a:rect l="T9" t="T10" r="T11" b="T12"/>
              <a:pathLst>
                <a:path w="165" h="157">
                  <a:moveTo>
                    <a:pt x="0" y="0"/>
                  </a:moveTo>
                  <a:cubicBezTo>
                    <a:pt x="5" y="39"/>
                    <a:pt x="10" y="79"/>
                    <a:pt x="38" y="105"/>
                  </a:cubicBezTo>
                  <a:cubicBezTo>
                    <a:pt x="66" y="131"/>
                    <a:pt x="115" y="144"/>
                    <a:pt x="165" y="157"/>
                  </a:cubicBezTo>
                </a:path>
              </a:pathLst>
            </a:custGeom>
            <a:noFill/>
            <a:ln w="28575">
              <a:solidFill>
                <a:srgbClr val="000000"/>
              </a:solidFill>
              <a:round/>
              <a:headEnd/>
              <a:tailEnd/>
            </a:ln>
          </p:spPr>
          <p:txBody>
            <a:bodyPr/>
            <a:lstStyle/>
            <a:p>
              <a:endParaRPr lang="en-IE" sz="2000">
                <a:latin typeface="Trebuchet MS" pitchFamily="34" charset="0"/>
              </a:endParaRPr>
            </a:p>
          </p:txBody>
        </p:sp>
      </p:grpSp>
      <p:sp>
        <p:nvSpPr>
          <p:cNvPr id="9" name="Text Box 13"/>
          <p:cNvSpPr txBox="1">
            <a:spLocks noChangeArrowheads="1"/>
          </p:cNvSpPr>
          <p:nvPr/>
        </p:nvSpPr>
        <p:spPr bwMode="auto">
          <a:xfrm>
            <a:off x="6277241" y="3548066"/>
            <a:ext cx="753269" cy="561975"/>
          </a:xfrm>
          <a:prstGeom prst="rect">
            <a:avLst/>
          </a:prstGeom>
          <a:noFill/>
          <a:ln w="9525">
            <a:noFill/>
            <a:miter lim="800000"/>
            <a:headEnd/>
            <a:tailEnd/>
          </a:ln>
        </p:spPr>
        <p:txBody>
          <a:bodyPr/>
          <a:lstStyle/>
          <a:p>
            <a:pPr algn="ctr">
              <a:spcAft>
                <a:spcPts val="1000"/>
              </a:spcAft>
            </a:pPr>
            <a:r>
              <a:rPr lang="ga-IE" sz="2000">
                <a:latin typeface="Trebuchet MS" pitchFamily="34" charset="0"/>
              </a:rPr>
              <a:t>B</a:t>
            </a:r>
          </a:p>
        </p:txBody>
      </p:sp>
      <p:sp>
        <p:nvSpPr>
          <p:cNvPr id="10" name="Text Box 16"/>
          <p:cNvSpPr txBox="1">
            <a:spLocks noChangeArrowheads="1"/>
          </p:cNvSpPr>
          <p:nvPr/>
        </p:nvSpPr>
        <p:spPr bwMode="auto">
          <a:xfrm>
            <a:off x="7499186" y="3370225"/>
            <a:ext cx="1405069" cy="534987"/>
          </a:xfrm>
          <a:prstGeom prst="rect">
            <a:avLst/>
          </a:prstGeom>
          <a:noFill/>
          <a:ln w="9525">
            <a:noFill/>
            <a:miter lim="800000"/>
            <a:headEnd/>
            <a:tailEnd/>
          </a:ln>
        </p:spPr>
        <p:txBody>
          <a:bodyPr/>
          <a:lstStyle/>
          <a:p>
            <a:pPr algn="ctr">
              <a:spcAft>
                <a:spcPts val="1000"/>
              </a:spcAft>
            </a:pPr>
            <a:r>
              <a:rPr lang="ga-IE" sz="2000" dirty="0" smtClean="0">
                <a:latin typeface="Trebuchet MS" pitchFamily="34" charset="0"/>
              </a:rPr>
              <a:t>10cm</a:t>
            </a:r>
            <a:endParaRPr lang="ga-IE" sz="2000" dirty="0">
              <a:latin typeface="Trebuchet MS" pitchFamily="34" charset="0"/>
            </a:endParaRPr>
          </a:p>
        </p:txBody>
      </p:sp>
      <p:sp>
        <p:nvSpPr>
          <p:cNvPr id="11" name="Text Box 16"/>
          <p:cNvSpPr txBox="1">
            <a:spLocks noChangeArrowheads="1"/>
          </p:cNvSpPr>
          <p:nvPr/>
        </p:nvSpPr>
        <p:spPr bwMode="auto">
          <a:xfrm>
            <a:off x="5076825" y="5049841"/>
            <a:ext cx="1405070" cy="536575"/>
          </a:xfrm>
          <a:prstGeom prst="rect">
            <a:avLst/>
          </a:prstGeom>
          <a:noFill/>
          <a:ln w="9525">
            <a:noFill/>
            <a:miter lim="800000"/>
            <a:headEnd/>
            <a:tailEnd/>
          </a:ln>
        </p:spPr>
        <p:txBody>
          <a:bodyPr/>
          <a:lstStyle/>
          <a:p>
            <a:pPr algn="ctr">
              <a:spcAft>
                <a:spcPts val="1000"/>
              </a:spcAft>
            </a:pPr>
            <a:r>
              <a:rPr lang="ga-IE" sz="2000">
                <a:latin typeface="Trebuchet MS" pitchFamily="34" charset="0"/>
              </a:rPr>
              <a:t>6cm</a:t>
            </a:r>
          </a:p>
        </p:txBody>
      </p:sp>
      <p:grpSp>
        <p:nvGrpSpPr>
          <p:cNvPr id="4" name="Group 91"/>
          <p:cNvGrpSpPr>
            <a:grpSpLocks/>
          </p:cNvGrpSpPr>
          <p:nvPr/>
        </p:nvGrpSpPr>
        <p:grpSpPr bwMode="auto">
          <a:xfrm>
            <a:off x="569253" y="1379541"/>
            <a:ext cx="3468819" cy="2638425"/>
            <a:chOff x="525117" y="1379262"/>
            <a:chExt cx="3203018" cy="2638970"/>
          </a:xfrm>
        </p:grpSpPr>
        <p:grpSp>
          <p:nvGrpSpPr>
            <p:cNvPr id="12" name="Group 7"/>
            <p:cNvGrpSpPr>
              <a:grpSpLocks/>
            </p:cNvGrpSpPr>
            <p:nvPr/>
          </p:nvGrpSpPr>
          <p:grpSpPr bwMode="auto">
            <a:xfrm rot="6936233">
              <a:off x="1299788" y="1589886"/>
              <a:ext cx="2438021" cy="2418672"/>
              <a:chOff x="1888" y="10804"/>
              <a:chExt cx="2835" cy="2813"/>
            </a:xfrm>
          </p:grpSpPr>
          <p:sp>
            <p:nvSpPr>
              <p:cNvPr id="16" name="Freeform 8"/>
              <p:cNvSpPr>
                <a:spLocks/>
              </p:cNvSpPr>
              <p:nvPr/>
            </p:nvSpPr>
            <p:spPr bwMode="auto">
              <a:xfrm>
                <a:off x="1888" y="10804"/>
                <a:ext cx="2835" cy="2813"/>
              </a:xfrm>
              <a:custGeom>
                <a:avLst/>
                <a:gdLst>
                  <a:gd name="T0" fmla="*/ 0 w 1697"/>
                  <a:gd name="T1" fmla="*/ 2813 h 1684"/>
                  <a:gd name="T2" fmla="*/ 1407 w 1697"/>
                  <a:gd name="T3" fmla="*/ 2781 h 1684"/>
                  <a:gd name="T4" fmla="*/ 2835 w 1697"/>
                  <a:gd name="T5" fmla="*/ 0 h 1684"/>
                  <a:gd name="T6" fmla="*/ 0 w 1697"/>
                  <a:gd name="T7" fmla="*/ 2813 h 1684"/>
                  <a:gd name="T8" fmla="*/ 0 60000 65536"/>
                  <a:gd name="T9" fmla="*/ 0 60000 65536"/>
                  <a:gd name="T10" fmla="*/ 0 60000 65536"/>
                  <a:gd name="T11" fmla="*/ 0 60000 65536"/>
                  <a:gd name="T12" fmla="*/ 0 w 1697"/>
                  <a:gd name="T13" fmla="*/ 0 h 1684"/>
                  <a:gd name="T14" fmla="*/ 1697 w 1697"/>
                  <a:gd name="T15" fmla="*/ 1684 h 1684"/>
                </a:gdLst>
                <a:ahLst/>
                <a:cxnLst>
                  <a:cxn ang="T8">
                    <a:pos x="T0" y="T1"/>
                  </a:cxn>
                  <a:cxn ang="T9">
                    <a:pos x="T2" y="T3"/>
                  </a:cxn>
                  <a:cxn ang="T10">
                    <a:pos x="T4" y="T5"/>
                  </a:cxn>
                  <a:cxn ang="T11">
                    <a:pos x="T6" y="T7"/>
                  </a:cxn>
                </a:cxnLst>
                <a:rect l="T12" t="T13" r="T14" b="T15"/>
                <a:pathLst>
                  <a:path w="1697" h="1684">
                    <a:moveTo>
                      <a:pt x="0" y="1684"/>
                    </a:moveTo>
                    <a:lnTo>
                      <a:pt x="842" y="1665"/>
                    </a:lnTo>
                    <a:lnTo>
                      <a:pt x="1697" y="0"/>
                    </a:lnTo>
                    <a:lnTo>
                      <a:pt x="0" y="1684"/>
                    </a:lnTo>
                    <a:close/>
                  </a:path>
                </a:pathLst>
              </a:custGeom>
              <a:solidFill>
                <a:srgbClr val="FFFFFF"/>
              </a:solidFill>
              <a:ln w="28575">
                <a:solidFill>
                  <a:srgbClr val="000000"/>
                </a:solidFill>
                <a:round/>
                <a:headEnd/>
                <a:tailEnd/>
              </a:ln>
            </p:spPr>
            <p:txBody>
              <a:bodyPr/>
              <a:lstStyle/>
              <a:p>
                <a:endParaRPr lang="en-IE" sz="2000">
                  <a:latin typeface="Trebuchet MS" pitchFamily="34" charset="0"/>
                </a:endParaRPr>
              </a:p>
            </p:txBody>
          </p:sp>
          <p:sp>
            <p:nvSpPr>
              <p:cNvPr id="17" name="Freeform 9"/>
              <p:cNvSpPr>
                <a:spLocks/>
              </p:cNvSpPr>
              <p:nvPr/>
            </p:nvSpPr>
            <p:spPr bwMode="auto">
              <a:xfrm>
                <a:off x="4215" y="11303"/>
                <a:ext cx="165" cy="157"/>
              </a:xfrm>
              <a:custGeom>
                <a:avLst/>
                <a:gdLst>
                  <a:gd name="T0" fmla="*/ 0 w 165"/>
                  <a:gd name="T1" fmla="*/ 0 h 157"/>
                  <a:gd name="T2" fmla="*/ 38 w 165"/>
                  <a:gd name="T3" fmla="*/ 105 h 157"/>
                  <a:gd name="T4" fmla="*/ 165 w 165"/>
                  <a:gd name="T5" fmla="*/ 157 h 157"/>
                  <a:gd name="T6" fmla="*/ 0 60000 65536"/>
                  <a:gd name="T7" fmla="*/ 0 60000 65536"/>
                  <a:gd name="T8" fmla="*/ 0 60000 65536"/>
                  <a:gd name="T9" fmla="*/ 0 w 165"/>
                  <a:gd name="T10" fmla="*/ 0 h 157"/>
                  <a:gd name="T11" fmla="*/ 165 w 165"/>
                  <a:gd name="T12" fmla="*/ 157 h 157"/>
                </a:gdLst>
                <a:ahLst/>
                <a:cxnLst>
                  <a:cxn ang="T6">
                    <a:pos x="T0" y="T1"/>
                  </a:cxn>
                  <a:cxn ang="T7">
                    <a:pos x="T2" y="T3"/>
                  </a:cxn>
                  <a:cxn ang="T8">
                    <a:pos x="T4" y="T5"/>
                  </a:cxn>
                </a:cxnLst>
                <a:rect l="T9" t="T10" r="T11" b="T12"/>
                <a:pathLst>
                  <a:path w="165" h="157">
                    <a:moveTo>
                      <a:pt x="0" y="0"/>
                    </a:moveTo>
                    <a:cubicBezTo>
                      <a:pt x="5" y="39"/>
                      <a:pt x="10" y="79"/>
                      <a:pt x="38" y="105"/>
                    </a:cubicBezTo>
                    <a:cubicBezTo>
                      <a:pt x="66" y="131"/>
                      <a:pt x="115" y="144"/>
                      <a:pt x="165" y="157"/>
                    </a:cubicBezTo>
                  </a:path>
                </a:pathLst>
              </a:custGeom>
              <a:noFill/>
              <a:ln w="28575">
                <a:solidFill>
                  <a:srgbClr val="000000"/>
                </a:solidFill>
                <a:round/>
                <a:headEnd/>
                <a:tailEnd/>
              </a:ln>
            </p:spPr>
            <p:txBody>
              <a:bodyPr/>
              <a:lstStyle/>
              <a:p>
                <a:endParaRPr lang="en-IE" sz="2000">
                  <a:latin typeface="Trebuchet MS" pitchFamily="34" charset="0"/>
                </a:endParaRPr>
              </a:p>
            </p:txBody>
          </p:sp>
          <p:sp>
            <p:nvSpPr>
              <p:cNvPr id="18" name="Freeform 10"/>
              <p:cNvSpPr>
                <a:spLocks/>
              </p:cNvSpPr>
              <p:nvPr/>
            </p:nvSpPr>
            <p:spPr bwMode="auto">
              <a:xfrm>
                <a:off x="2258" y="13238"/>
                <a:ext cx="180" cy="367"/>
              </a:xfrm>
              <a:custGeom>
                <a:avLst/>
                <a:gdLst>
                  <a:gd name="T0" fmla="*/ 0 w 180"/>
                  <a:gd name="T1" fmla="*/ 0 h 367"/>
                  <a:gd name="T2" fmla="*/ 150 w 180"/>
                  <a:gd name="T3" fmla="*/ 150 h 367"/>
                  <a:gd name="T4" fmla="*/ 180 w 180"/>
                  <a:gd name="T5" fmla="*/ 367 h 367"/>
                  <a:gd name="T6" fmla="*/ 0 60000 65536"/>
                  <a:gd name="T7" fmla="*/ 0 60000 65536"/>
                  <a:gd name="T8" fmla="*/ 0 60000 65536"/>
                  <a:gd name="T9" fmla="*/ 0 w 180"/>
                  <a:gd name="T10" fmla="*/ 0 h 367"/>
                  <a:gd name="T11" fmla="*/ 180 w 180"/>
                  <a:gd name="T12" fmla="*/ 367 h 367"/>
                </a:gdLst>
                <a:ahLst/>
                <a:cxnLst>
                  <a:cxn ang="T6">
                    <a:pos x="T0" y="T1"/>
                  </a:cxn>
                  <a:cxn ang="T7">
                    <a:pos x="T2" y="T3"/>
                  </a:cxn>
                  <a:cxn ang="T8">
                    <a:pos x="T4" y="T5"/>
                  </a:cxn>
                </a:cxnLst>
                <a:rect l="T9" t="T10" r="T11" b="T12"/>
                <a:pathLst>
                  <a:path w="180" h="367">
                    <a:moveTo>
                      <a:pt x="0" y="0"/>
                    </a:moveTo>
                    <a:cubicBezTo>
                      <a:pt x="60" y="44"/>
                      <a:pt x="120" y="89"/>
                      <a:pt x="150" y="150"/>
                    </a:cubicBezTo>
                    <a:cubicBezTo>
                      <a:pt x="180" y="211"/>
                      <a:pt x="180" y="289"/>
                      <a:pt x="180" y="367"/>
                    </a:cubicBezTo>
                  </a:path>
                </a:pathLst>
              </a:custGeom>
              <a:noFill/>
              <a:ln w="28575">
                <a:solidFill>
                  <a:srgbClr val="000000"/>
                </a:solidFill>
                <a:round/>
                <a:headEnd/>
                <a:tailEnd/>
              </a:ln>
            </p:spPr>
            <p:txBody>
              <a:bodyPr/>
              <a:lstStyle/>
              <a:p>
                <a:endParaRPr lang="en-IE" sz="2000">
                  <a:latin typeface="Trebuchet MS" pitchFamily="34" charset="0"/>
                </a:endParaRPr>
              </a:p>
            </p:txBody>
          </p:sp>
          <p:sp>
            <p:nvSpPr>
              <p:cNvPr id="19" name="Freeform 11"/>
              <p:cNvSpPr>
                <a:spLocks/>
              </p:cNvSpPr>
              <p:nvPr/>
            </p:nvSpPr>
            <p:spPr bwMode="auto">
              <a:xfrm>
                <a:off x="2333" y="13170"/>
                <a:ext cx="234" cy="428"/>
              </a:xfrm>
              <a:custGeom>
                <a:avLst/>
                <a:gdLst>
                  <a:gd name="T0" fmla="*/ 0 w 234"/>
                  <a:gd name="T1" fmla="*/ 0 h 428"/>
                  <a:gd name="T2" fmla="*/ 195 w 234"/>
                  <a:gd name="T3" fmla="*/ 150 h 428"/>
                  <a:gd name="T4" fmla="*/ 232 w 234"/>
                  <a:gd name="T5" fmla="*/ 428 h 428"/>
                  <a:gd name="T6" fmla="*/ 0 60000 65536"/>
                  <a:gd name="T7" fmla="*/ 0 60000 65536"/>
                  <a:gd name="T8" fmla="*/ 0 60000 65536"/>
                  <a:gd name="T9" fmla="*/ 0 w 234"/>
                  <a:gd name="T10" fmla="*/ 0 h 428"/>
                  <a:gd name="T11" fmla="*/ 234 w 234"/>
                  <a:gd name="T12" fmla="*/ 428 h 428"/>
                </a:gdLst>
                <a:ahLst/>
                <a:cxnLst>
                  <a:cxn ang="T6">
                    <a:pos x="T0" y="T1"/>
                  </a:cxn>
                  <a:cxn ang="T7">
                    <a:pos x="T2" y="T3"/>
                  </a:cxn>
                  <a:cxn ang="T8">
                    <a:pos x="T4" y="T5"/>
                  </a:cxn>
                </a:cxnLst>
                <a:rect l="T9" t="T10" r="T11" b="T12"/>
                <a:pathLst>
                  <a:path w="234" h="428">
                    <a:moveTo>
                      <a:pt x="0" y="0"/>
                    </a:moveTo>
                    <a:cubicBezTo>
                      <a:pt x="78" y="39"/>
                      <a:pt x="156" y="79"/>
                      <a:pt x="195" y="150"/>
                    </a:cubicBezTo>
                    <a:cubicBezTo>
                      <a:pt x="234" y="221"/>
                      <a:pt x="233" y="324"/>
                      <a:pt x="232" y="428"/>
                    </a:cubicBezTo>
                  </a:path>
                </a:pathLst>
              </a:custGeom>
              <a:noFill/>
              <a:ln w="28575">
                <a:solidFill>
                  <a:srgbClr val="000000"/>
                </a:solidFill>
                <a:round/>
                <a:headEnd/>
                <a:tailEnd/>
              </a:ln>
            </p:spPr>
            <p:txBody>
              <a:bodyPr/>
              <a:lstStyle/>
              <a:p>
                <a:endParaRPr lang="en-IE" sz="2000">
                  <a:latin typeface="Trebuchet MS" pitchFamily="34" charset="0"/>
                </a:endParaRPr>
              </a:p>
            </p:txBody>
          </p:sp>
        </p:grpSp>
        <p:sp>
          <p:nvSpPr>
            <p:cNvPr id="14" name="Text Box 16"/>
            <p:cNvSpPr txBox="1">
              <a:spLocks noChangeArrowheads="1"/>
            </p:cNvSpPr>
            <p:nvPr/>
          </p:nvSpPr>
          <p:spPr bwMode="auto">
            <a:xfrm>
              <a:off x="525117" y="1379262"/>
              <a:ext cx="1297057" cy="535677"/>
            </a:xfrm>
            <a:prstGeom prst="rect">
              <a:avLst/>
            </a:prstGeom>
            <a:noFill/>
            <a:ln w="9525">
              <a:noFill/>
              <a:miter lim="800000"/>
              <a:headEnd/>
              <a:tailEnd/>
            </a:ln>
          </p:spPr>
          <p:txBody>
            <a:bodyPr/>
            <a:lstStyle/>
            <a:p>
              <a:pPr algn="ctr">
                <a:spcAft>
                  <a:spcPts val="1000"/>
                </a:spcAft>
              </a:pPr>
              <a:r>
                <a:rPr lang="ga-IE" sz="2000" dirty="0" smtClean="0">
                  <a:latin typeface="Trebuchet MS" pitchFamily="34" charset="0"/>
                </a:rPr>
                <a:t>3cm</a:t>
              </a:r>
              <a:endParaRPr lang="ga-IE" sz="2000" dirty="0">
                <a:latin typeface="Trebuchet MS" pitchFamily="34" charset="0"/>
              </a:endParaRPr>
            </a:p>
          </p:txBody>
        </p:sp>
        <p:sp>
          <p:nvSpPr>
            <p:cNvPr id="15" name="Text Box 16"/>
            <p:cNvSpPr txBox="1">
              <a:spLocks noChangeArrowheads="1"/>
            </p:cNvSpPr>
            <p:nvPr/>
          </p:nvSpPr>
          <p:spPr bwMode="auto">
            <a:xfrm>
              <a:off x="1214230" y="2797246"/>
              <a:ext cx="1297057" cy="535677"/>
            </a:xfrm>
            <a:prstGeom prst="rect">
              <a:avLst/>
            </a:prstGeom>
            <a:noFill/>
            <a:ln w="9525">
              <a:noFill/>
              <a:miter lim="800000"/>
              <a:headEnd/>
              <a:tailEnd/>
            </a:ln>
          </p:spPr>
          <p:txBody>
            <a:bodyPr/>
            <a:lstStyle/>
            <a:p>
              <a:pPr algn="ctr">
                <a:spcAft>
                  <a:spcPts val="1000"/>
                </a:spcAft>
              </a:pPr>
              <a:r>
                <a:rPr lang="ga-IE" sz="2000">
                  <a:latin typeface="Trebuchet MS" pitchFamily="34" charset="0"/>
                </a:rPr>
                <a:t>z</a:t>
              </a:r>
            </a:p>
          </p:txBody>
        </p:sp>
      </p:grpSp>
      <p:grpSp>
        <p:nvGrpSpPr>
          <p:cNvPr id="13" name="Group 90"/>
          <p:cNvGrpSpPr>
            <a:grpSpLocks/>
          </p:cNvGrpSpPr>
          <p:nvPr/>
        </p:nvGrpSpPr>
        <p:grpSpPr bwMode="auto">
          <a:xfrm>
            <a:off x="3367593" y="808041"/>
            <a:ext cx="4780130" cy="1015663"/>
            <a:chOff x="3566057" y="1007164"/>
            <a:chExt cx="3855973" cy="1015326"/>
          </a:xfrm>
        </p:grpSpPr>
        <p:sp>
          <p:nvSpPr>
            <p:cNvPr id="21" name="Rounded Rectangular Callout 20"/>
            <p:cNvSpPr/>
            <p:nvPr/>
          </p:nvSpPr>
          <p:spPr>
            <a:xfrm>
              <a:off x="3566057" y="1034142"/>
              <a:ext cx="3684176" cy="953772"/>
            </a:xfrm>
            <a:prstGeom prst="wedgeRoundRectCallout">
              <a:avLst>
                <a:gd name="adj1" fmla="val -40103"/>
                <a:gd name="adj2" fmla="val 95139"/>
                <a:gd name="adj3" fmla="val 16667"/>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GB" sz="2000">
                <a:latin typeface="Trebuchet MS" pitchFamily="34" charset="0"/>
              </a:endParaRPr>
            </a:p>
          </p:txBody>
        </p:sp>
        <p:sp>
          <p:nvSpPr>
            <p:cNvPr id="22" name="TextBox 89"/>
            <p:cNvSpPr txBox="1">
              <a:spLocks noChangeArrowheads="1"/>
            </p:cNvSpPr>
            <p:nvPr/>
          </p:nvSpPr>
          <p:spPr bwMode="auto">
            <a:xfrm>
              <a:off x="3711422" y="1007164"/>
              <a:ext cx="3710608" cy="1015326"/>
            </a:xfrm>
            <a:prstGeom prst="rect">
              <a:avLst/>
            </a:prstGeom>
            <a:noFill/>
            <a:ln w="9525">
              <a:noFill/>
              <a:miter lim="800000"/>
              <a:headEnd/>
              <a:tailEnd/>
            </a:ln>
          </p:spPr>
          <p:txBody>
            <a:bodyPr>
              <a:spAutoFit/>
            </a:bodyPr>
            <a:lstStyle/>
            <a:p>
              <a:pPr algn="ctr"/>
              <a:r>
                <a:rPr lang="ga-IE" sz="2000" dirty="0">
                  <a:latin typeface="Trebuchet MS" pitchFamily="34" charset="0"/>
                </a:rPr>
                <a:t>Sula bhfaighfidh tú na sleasa comhfhreagracha, tarraing na triantáin an bealach céanna timpeall.</a:t>
              </a:r>
            </a:p>
          </p:txBody>
        </p:sp>
      </p:grpSp>
      <p:sp>
        <p:nvSpPr>
          <p:cNvPr id="23" name="Text Box 13"/>
          <p:cNvSpPr txBox="1">
            <a:spLocks noChangeArrowheads="1"/>
          </p:cNvSpPr>
          <p:nvPr/>
        </p:nvSpPr>
        <p:spPr bwMode="auto">
          <a:xfrm>
            <a:off x="1876295" y="2228853"/>
            <a:ext cx="753269" cy="561975"/>
          </a:xfrm>
          <a:prstGeom prst="rect">
            <a:avLst/>
          </a:prstGeom>
          <a:noFill/>
          <a:ln w="9525">
            <a:noFill/>
            <a:miter lim="800000"/>
            <a:headEnd/>
            <a:tailEnd/>
          </a:ln>
        </p:spPr>
        <p:txBody>
          <a:bodyPr/>
          <a:lstStyle/>
          <a:p>
            <a:pPr algn="ctr">
              <a:spcAft>
                <a:spcPts val="1000"/>
              </a:spcAft>
            </a:pPr>
            <a:r>
              <a:rPr lang="ga-IE" sz="2000">
                <a:latin typeface="Trebuchet MS" pitchFamily="34" charset="0"/>
              </a:rPr>
              <a:t>A</a:t>
            </a:r>
          </a:p>
        </p:txBody>
      </p:sp>
      <p:grpSp>
        <p:nvGrpSpPr>
          <p:cNvPr id="20" name="Group 93"/>
          <p:cNvGrpSpPr>
            <a:grpSpLocks/>
          </p:cNvGrpSpPr>
          <p:nvPr/>
        </p:nvGrpSpPr>
        <p:grpSpPr bwMode="auto">
          <a:xfrm>
            <a:off x="1365516" y="939803"/>
            <a:ext cx="2761985" cy="2949575"/>
            <a:chOff x="1260032" y="940538"/>
            <a:chExt cx="2549968" cy="2948975"/>
          </a:xfrm>
        </p:grpSpPr>
        <p:grpSp>
          <p:nvGrpSpPr>
            <p:cNvPr id="24" name="Group 7"/>
            <p:cNvGrpSpPr>
              <a:grpSpLocks/>
            </p:cNvGrpSpPr>
            <p:nvPr/>
          </p:nvGrpSpPr>
          <p:grpSpPr bwMode="auto">
            <a:xfrm>
              <a:off x="1260032" y="940538"/>
              <a:ext cx="2438021" cy="2418672"/>
              <a:chOff x="1888" y="10804"/>
              <a:chExt cx="2835" cy="2813"/>
            </a:xfrm>
          </p:grpSpPr>
          <p:sp>
            <p:nvSpPr>
              <p:cNvPr id="29" name="Freeform 8"/>
              <p:cNvSpPr>
                <a:spLocks/>
              </p:cNvSpPr>
              <p:nvPr/>
            </p:nvSpPr>
            <p:spPr bwMode="auto">
              <a:xfrm>
                <a:off x="1888" y="10804"/>
                <a:ext cx="2835" cy="2813"/>
              </a:xfrm>
              <a:custGeom>
                <a:avLst/>
                <a:gdLst>
                  <a:gd name="T0" fmla="*/ 0 w 1697"/>
                  <a:gd name="T1" fmla="*/ 2813 h 1684"/>
                  <a:gd name="T2" fmla="*/ 1407 w 1697"/>
                  <a:gd name="T3" fmla="*/ 2781 h 1684"/>
                  <a:gd name="T4" fmla="*/ 2835 w 1697"/>
                  <a:gd name="T5" fmla="*/ 0 h 1684"/>
                  <a:gd name="T6" fmla="*/ 0 w 1697"/>
                  <a:gd name="T7" fmla="*/ 2813 h 1684"/>
                  <a:gd name="T8" fmla="*/ 0 60000 65536"/>
                  <a:gd name="T9" fmla="*/ 0 60000 65536"/>
                  <a:gd name="T10" fmla="*/ 0 60000 65536"/>
                  <a:gd name="T11" fmla="*/ 0 60000 65536"/>
                  <a:gd name="T12" fmla="*/ 0 w 1697"/>
                  <a:gd name="T13" fmla="*/ 0 h 1684"/>
                  <a:gd name="T14" fmla="*/ 1697 w 1697"/>
                  <a:gd name="T15" fmla="*/ 1684 h 1684"/>
                </a:gdLst>
                <a:ahLst/>
                <a:cxnLst>
                  <a:cxn ang="T8">
                    <a:pos x="T0" y="T1"/>
                  </a:cxn>
                  <a:cxn ang="T9">
                    <a:pos x="T2" y="T3"/>
                  </a:cxn>
                  <a:cxn ang="T10">
                    <a:pos x="T4" y="T5"/>
                  </a:cxn>
                  <a:cxn ang="T11">
                    <a:pos x="T6" y="T7"/>
                  </a:cxn>
                </a:cxnLst>
                <a:rect l="T12" t="T13" r="T14" b="T15"/>
                <a:pathLst>
                  <a:path w="1697" h="1684">
                    <a:moveTo>
                      <a:pt x="0" y="1684"/>
                    </a:moveTo>
                    <a:lnTo>
                      <a:pt x="842" y="1665"/>
                    </a:lnTo>
                    <a:lnTo>
                      <a:pt x="1697" y="0"/>
                    </a:lnTo>
                    <a:lnTo>
                      <a:pt x="0" y="1684"/>
                    </a:lnTo>
                    <a:close/>
                  </a:path>
                </a:pathLst>
              </a:custGeom>
              <a:solidFill>
                <a:srgbClr val="FFFFFF"/>
              </a:solidFill>
              <a:ln w="28575">
                <a:solidFill>
                  <a:srgbClr val="000000"/>
                </a:solidFill>
                <a:round/>
                <a:headEnd/>
                <a:tailEnd/>
              </a:ln>
            </p:spPr>
            <p:txBody>
              <a:bodyPr/>
              <a:lstStyle/>
              <a:p>
                <a:endParaRPr lang="en-IE" sz="2000">
                  <a:latin typeface="Trebuchet MS" pitchFamily="34" charset="0"/>
                </a:endParaRPr>
              </a:p>
            </p:txBody>
          </p:sp>
          <p:sp>
            <p:nvSpPr>
              <p:cNvPr id="30" name="Freeform 9"/>
              <p:cNvSpPr>
                <a:spLocks/>
              </p:cNvSpPr>
              <p:nvPr/>
            </p:nvSpPr>
            <p:spPr bwMode="auto">
              <a:xfrm>
                <a:off x="4215" y="11303"/>
                <a:ext cx="165" cy="157"/>
              </a:xfrm>
              <a:custGeom>
                <a:avLst/>
                <a:gdLst>
                  <a:gd name="T0" fmla="*/ 0 w 165"/>
                  <a:gd name="T1" fmla="*/ 0 h 157"/>
                  <a:gd name="T2" fmla="*/ 38 w 165"/>
                  <a:gd name="T3" fmla="*/ 105 h 157"/>
                  <a:gd name="T4" fmla="*/ 165 w 165"/>
                  <a:gd name="T5" fmla="*/ 157 h 157"/>
                  <a:gd name="T6" fmla="*/ 0 60000 65536"/>
                  <a:gd name="T7" fmla="*/ 0 60000 65536"/>
                  <a:gd name="T8" fmla="*/ 0 60000 65536"/>
                  <a:gd name="T9" fmla="*/ 0 w 165"/>
                  <a:gd name="T10" fmla="*/ 0 h 157"/>
                  <a:gd name="T11" fmla="*/ 165 w 165"/>
                  <a:gd name="T12" fmla="*/ 157 h 157"/>
                </a:gdLst>
                <a:ahLst/>
                <a:cxnLst>
                  <a:cxn ang="T6">
                    <a:pos x="T0" y="T1"/>
                  </a:cxn>
                  <a:cxn ang="T7">
                    <a:pos x="T2" y="T3"/>
                  </a:cxn>
                  <a:cxn ang="T8">
                    <a:pos x="T4" y="T5"/>
                  </a:cxn>
                </a:cxnLst>
                <a:rect l="T9" t="T10" r="T11" b="T12"/>
                <a:pathLst>
                  <a:path w="165" h="157">
                    <a:moveTo>
                      <a:pt x="0" y="0"/>
                    </a:moveTo>
                    <a:cubicBezTo>
                      <a:pt x="5" y="39"/>
                      <a:pt x="10" y="79"/>
                      <a:pt x="38" y="105"/>
                    </a:cubicBezTo>
                    <a:cubicBezTo>
                      <a:pt x="66" y="131"/>
                      <a:pt x="115" y="144"/>
                      <a:pt x="165" y="157"/>
                    </a:cubicBezTo>
                  </a:path>
                </a:pathLst>
              </a:custGeom>
              <a:noFill/>
              <a:ln w="28575">
                <a:solidFill>
                  <a:srgbClr val="000000"/>
                </a:solidFill>
                <a:round/>
                <a:headEnd/>
                <a:tailEnd/>
              </a:ln>
            </p:spPr>
            <p:txBody>
              <a:bodyPr/>
              <a:lstStyle/>
              <a:p>
                <a:endParaRPr lang="en-IE" sz="2000">
                  <a:latin typeface="Trebuchet MS" pitchFamily="34" charset="0"/>
                </a:endParaRPr>
              </a:p>
            </p:txBody>
          </p:sp>
          <p:sp>
            <p:nvSpPr>
              <p:cNvPr id="31" name="Freeform 10"/>
              <p:cNvSpPr>
                <a:spLocks/>
              </p:cNvSpPr>
              <p:nvPr/>
            </p:nvSpPr>
            <p:spPr bwMode="auto">
              <a:xfrm>
                <a:off x="2258" y="13238"/>
                <a:ext cx="180" cy="367"/>
              </a:xfrm>
              <a:custGeom>
                <a:avLst/>
                <a:gdLst>
                  <a:gd name="T0" fmla="*/ 0 w 180"/>
                  <a:gd name="T1" fmla="*/ 0 h 367"/>
                  <a:gd name="T2" fmla="*/ 150 w 180"/>
                  <a:gd name="T3" fmla="*/ 150 h 367"/>
                  <a:gd name="T4" fmla="*/ 180 w 180"/>
                  <a:gd name="T5" fmla="*/ 367 h 367"/>
                  <a:gd name="T6" fmla="*/ 0 60000 65536"/>
                  <a:gd name="T7" fmla="*/ 0 60000 65536"/>
                  <a:gd name="T8" fmla="*/ 0 60000 65536"/>
                  <a:gd name="T9" fmla="*/ 0 w 180"/>
                  <a:gd name="T10" fmla="*/ 0 h 367"/>
                  <a:gd name="T11" fmla="*/ 180 w 180"/>
                  <a:gd name="T12" fmla="*/ 367 h 367"/>
                </a:gdLst>
                <a:ahLst/>
                <a:cxnLst>
                  <a:cxn ang="T6">
                    <a:pos x="T0" y="T1"/>
                  </a:cxn>
                  <a:cxn ang="T7">
                    <a:pos x="T2" y="T3"/>
                  </a:cxn>
                  <a:cxn ang="T8">
                    <a:pos x="T4" y="T5"/>
                  </a:cxn>
                </a:cxnLst>
                <a:rect l="T9" t="T10" r="T11" b="T12"/>
                <a:pathLst>
                  <a:path w="180" h="367">
                    <a:moveTo>
                      <a:pt x="0" y="0"/>
                    </a:moveTo>
                    <a:cubicBezTo>
                      <a:pt x="60" y="44"/>
                      <a:pt x="120" y="89"/>
                      <a:pt x="150" y="150"/>
                    </a:cubicBezTo>
                    <a:cubicBezTo>
                      <a:pt x="180" y="211"/>
                      <a:pt x="180" y="289"/>
                      <a:pt x="180" y="367"/>
                    </a:cubicBezTo>
                  </a:path>
                </a:pathLst>
              </a:custGeom>
              <a:noFill/>
              <a:ln w="28575">
                <a:solidFill>
                  <a:srgbClr val="000000"/>
                </a:solidFill>
                <a:round/>
                <a:headEnd/>
                <a:tailEnd/>
              </a:ln>
            </p:spPr>
            <p:txBody>
              <a:bodyPr/>
              <a:lstStyle/>
              <a:p>
                <a:endParaRPr lang="en-IE" sz="2000">
                  <a:latin typeface="Trebuchet MS" pitchFamily="34" charset="0"/>
                </a:endParaRPr>
              </a:p>
            </p:txBody>
          </p:sp>
          <p:sp>
            <p:nvSpPr>
              <p:cNvPr id="32" name="Freeform 11"/>
              <p:cNvSpPr>
                <a:spLocks/>
              </p:cNvSpPr>
              <p:nvPr/>
            </p:nvSpPr>
            <p:spPr bwMode="auto">
              <a:xfrm>
                <a:off x="2333" y="13170"/>
                <a:ext cx="234" cy="428"/>
              </a:xfrm>
              <a:custGeom>
                <a:avLst/>
                <a:gdLst>
                  <a:gd name="T0" fmla="*/ 0 w 234"/>
                  <a:gd name="T1" fmla="*/ 0 h 428"/>
                  <a:gd name="T2" fmla="*/ 195 w 234"/>
                  <a:gd name="T3" fmla="*/ 150 h 428"/>
                  <a:gd name="T4" fmla="*/ 232 w 234"/>
                  <a:gd name="T5" fmla="*/ 428 h 428"/>
                  <a:gd name="T6" fmla="*/ 0 60000 65536"/>
                  <a:gd name="T7" fmla="*/ 0 60000 65536"/>
                  <a:gd name="T8" fmla="*/ 0 60000 65536"/>
                  <a:gd name="T9" fmla="*/ 0 w 234"/>
                  <a:gd name="T10" fmla="*/ 0 h 428"/>
                  <a:gd name="T11" fmla="*/ 234 w 234"/>
                  <a:gd name="T12" fmla="*/ 428 h 428"/>
                </a:gdLst>
                <a:ahLst/>
                <a:cxnLst>
                  <a:cxn ang="T6">
                    <a:pos x="T0" y="T1"/>
                  </a:cxn>
                  <a:cxn ang="T7">
                    <a:pos x="T2" y="T3"/>
                  </a:cxn>
                  <a:cxn ang="T8">
                    <a:pos x="T4" y="T5"/>
                  </a:cxn>
                </a:cxnLst>
                <a:rect l="T9" t="T10" r="T11" b="T12"/>
                <a:pathLst>
                  <a:path w="234" h="428">
                    <a:moveTo>
                      <a:pt x="0" y="0"/>
                    </a:moveTo>
                    <a:cubicBezTo>
                      <a:pt x="78" y="39"/>
                      <a:pt x="156" y="79"/>
                      <a:pt x="195" y="150"/>
                    </a:cubicBezTo>
                    <a:cubicBezTo>
                      <a:pt x="234" y="221"/>
                      <a:pt x="233" y="324"/>
                      <a:pt x="232" y="428"/>
                    </a:cubicBezTo>
                  </a:path>
                </a:pathLst>
              </a:custGeom>
              <a:noFill/>
              <a:ln w="28575">
                <a:solidFill>
                  <a:srgbClr val="000000"/>
                </a:solidFill>
                <a:round/>
                <a:headEnd/>
                <a:tailEnd/>
              </a:ln>
            </p:spPr>
            <p:txBody>
              <a:bodyPr/>
              <a:lstStyle/>
              <a:p>
                <a:endParaRPr lang="en-IE" sz="2000">
                  <a:latin typeface="Trebuchet MS" pitchFamily="34" charset="0"/>
                </a:endParaRPr>
              </a:p>
            </p:txBody>
          </p:sp>
        </p:grpSp>
        <p:sp>
          <p:nvSpPr>
            <p:cNvPr id="26" name="Text Box 16"/>
            <p:cNvSpPr txBox="1">
              <a:spLocks noChangeArrowheads="1"/>
            </p:cNvSpPr>
            <p:nvPr/>
          </p:nvSpPr>
          <p:spPr bwMode="auto">
            <a:xfrm>
              <a:off x="1267238" y="3353836"/>
              <a:ext cx="1297057" cy="535677"/>
            </a:xfrm>
            <a:prstGeom prst="rect">
              <a:avLst/>
            </a:prstGeom>
            <a:noFill/>
            <a:ln w="9525">
              <a:noFill/>
              <a:miter lim="800000"/>
              <a:headEnd/>
              <a:tailEnd/>
            </a:ln>
          </p:spPr>
          <p:txBody>
            <a:bodyPr/>
            <a:lstStyle/>
            <a:p>
              <a:pPr algn="ctr">
                <a:spcAft>
                  <a:spcPts val="1000"/>
                </a:spcAft>
              </a:pPr>
              <a:r>
                <a:rPr lang="ga-IE" sz="2000" dirty="0" smtClean="0">
                  <a:latin typeface="Trebuchet MS" pitchFamily="34" charset="0"/>
                </a:rPr>
                <a:t>3cm</a:t>
              </a:r>
              <a:endParaRPr lang="ga-IE" sz="2000" dirty="0">
                <a:latin typeface="Trebuchet MS" pitchFamily="34" charset="0"/>
              </a:endParaRPr>
            </a:p>
          </p:txBody>
        </p:sp>
        <p:sp>
          <p:nvSpPr>
            <p:cNvPr id="27" name="Text Box 16"/>
            <p:cNvSpPr txBox="1">
              <a:spLocks noChangeArrowheads="1"/>
            </p:cNvSpPr>
            <p:nvPr/>
          </p:nvSpPr>
          <p:spPr bwMode="auto">
            <a:xfrm>
              <a:off x="2512943" y="2094880"/>
              <a:ext cx="1297057" cy="535677"/>
            </a:xfrm>
            <a:prstGeom prst="rect">
              <a:avLst/>
            </a:prstGeom>
            <a:noFill/>
            <a:ln w="9525">
              <a:noFill/>
              <a:miter lim="800000"/>
              <a:headEnd/>
              <a:tailEnd/>
            </a:ln>
          </p:spPr>
          <p:txBody>
            <a:bodyPr/>
            <a:lstStyle/>
            <a:p>
              <a:pPr algn="ctr">
                <a:spcAft>
                  <a:spcPts val="1000"/>
                </a:spcAft>
              </a:pPr>
              <a:r>
                <a:rPr lang="ga-IE" sz="2000">
                  <a:latin typeface="Trebuchet MS" pitchFamily="34" charset="0"/>
                </a:rPr>
                <a:t>z</a:t>
              </a:r>
            </a:p>
          </p:txBody>
        </p:sp>
        <p:sp>
          <p:nvSpPr>
            <p:cNvPr id="28" name="Text Box 13"/>
            <p:cNvSpPr txBox="1">
              <a:spLocks noChangeArrowheads="1"/>
            </p:cNvSpPr>
            <p:nvPr/>
          </p:nvSpPr>
          <p:spPr bwMode="auto">
            <a:xfrm>
              <a:off x="2030068" y="2368204"/>
              <a:ext cx="695325" cy="561975"/>
            </a:xfrm>
            <a:prstGeom prst="rect">
              <a:avLst/>
            </a:prstGeom>
            <a:noFill/>
            <a:ln w="9525">
              <a:noFill/>
              <a:miter lim="800000"/>
              <a:headEnd/>
              <a:tailEnd/>
            </a:ln>
          </p:spPr>
          <p:txBody>
            <a:bodyPr/>
            <a:lstStyle/>
            <a:p>
              <a:pPr algn="ctr">
                <a:spcAft>
                  <a:spcPts val="1000"/>
                </a:spcAft>
              </a:pPr>
              <a:r>
                <a:rPr lang="ga-IE" sz="2000">
                  <a:latin typeface="Trebuchet MS" pitchFamily="34" charset="0"/>
                </a:rPr>
                <a:t>A</a:t>
              </a:r>
            </a:p>
          </p:txBody>
        </p:sp>
      </p:grpSp>
      <p:sp>
        <p:nvSpPr>
          <p:cNvPr id="33" name="Title 1"/>
          <p:cNvSpPr txBox="1">
            <a:spLocks/>
          </p:cNvSpPr>
          <p:nvPr/>
        </p:nvSpPr>
        <p:spPr>
          <a:xfrm>
            <a:off x="830179" y="218368"/>
            <a:ext cx="8229600" cy="478800"/>
          </a:xfrm>
          <a:prstGeom prst="roundRect">
            <a:avLst/>
          </a:prstGeom>
          <a:solidFill>
            <a:schemeClr val="tx1"/>
          </a:solidFill>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lang="ga-IE" sz="2400" b="1" dirty="0" smtClean="0">
                <a:solidFill>
                  <a:srgbClr val="FFCC33"/>
                </a:solidFill>
                <a:latin typeface="Trebuchet MS" pitchFamily="34" charset="0"/>
              </a:rPr>
              <a:t>Fadhb 1   Seo thíos 2 thriantán chomhchosúla, faigh z.</a:t>
            </a:r>
            <a:endParaRPr kumimoji="0" lang="ga-IE" sz="2400" b="1" u="none" strike="noStrike" kern="1200" cap="none" spc="0" normalizeH="0" baseline="0" noProof="0" dirty="0">
              <a:ln>
                <a:noFill/>
              </a:ln>
              <a:solidFill>
                <a:srgbClr val="FFCC33"/>
              </a:solidFill>
              <a:effectLst/>
              <a:uLnTx/>
              <a:uFillTx/>
              <a:latin typeface="Trebuchet MS" pitchFamily="34" charset="0"/>
              <a:ea typeface="+mj-ea"/>
              <a:cs typeface="+mj-cs"/>
            </a:endParaRPr>
          </a:p>
        </p:txBody>
      </p:sp>
      <p:sp>
        <p:nvSpPr>
          <p:cNvPr id="25" name="Date Placeholder 24"/>
          <p:cNvSpPr>
            <a:spLocks noGrp="1"/>
          </p:cNvSpPr>
          <p:nvPr>
            <p:ph type="dt" sz="half" idx="10"/>
          </p:nvPr>
        </p:nvSpPr>
        <p:spPr/>
        <p:txBody>
          <a:bodyPr/>
          <a:lstStyle/>
          <a:p>
            <a:fld id="{2F0CA30A-18BC-4701-A4C2-5692D070D4D0}" type="datetime10">
              <a:rPr lang="en-GB" smtClean="0"/>
              <a:pPr/>
              <a:t>09:21</a:t>
            </a:fld>
            <a:endParaRPr lang="ga-I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6900000">
                                      <p:cBhvr>
                                        <p:cTn id="13" dur="2000" fill="hold"/>
                                        <p:tgtEl>
                                          <p:spTgt spid="4"/>
                                        </p:tgtEl>
                                        <p:attrNameLst>
                                          <p:attrName>r</p:attrName>
                                        </p:attrNameLst>
                                      </p:cBhvr>
                                    </p:animRot>
                                  </p:childTnLst>
                                </p:cTn>
                              </p:par>
                              <p:par>
                                <p:cTn id="14" presetID="10" presetClass="exit" presetSubtype="0" fill="hold" grpId="0" nodeType="withEffect">
                                  <p:stCondLst>
                                    <p:cond delay="0"/>
                                  </p:stCondLst>
                                  <p:childTnLst>
                                    <p:animEffect transition="out" filter="fade">
                                      <p:cBhvr>
                                        <p:cTn id="15" dur="2000"/>
                                        <p:tgtEl>
                                          <p:spTgt spid="23"/>
                                        </p:tgtEl>
                                      </p:cBhvr>
                                    </p:animEffect>
                                    <p:set>
                                      <p:cBhvr>
                                        <p:cTn id="16" dur="1" fill="hold">
                                          <p:stCondLst>
                                            <p:cond delay="1999"/>
                                          </p:stCondLst>
                                        </p:cTn>
                                        <p:tgtEl>
                                          <p:spTgt spid="23"/>
                                        </p:tgtEl>
                                        <p:attrNameLst>
                                          <p:attrName>style.visibility</p:attrName>
                                        </p:attrNameLst>
                                      </p:cBhvr>
                                      <p:to>
                                        <p:strVal val="hidden"/>
                                      </p:to>
                                    </p:set>
                                  </p:childTnLst>
                                </p:cTn>
                              </p:par>
                            </p:childTnLst>
                          </p:cTn>
                        </p:par>
                        <p:par>
                          <p:cTn id="17" fill="hold">
                            <p:stCondLst>
                              <p:cond delay="2000"/>
                            </p:stCondLst>
                            <p:childTnLst>
                              <p:par>
                                <p:cTn id="18" presetID="10" presetClass="exit" presetSubtype="0" fill="hold" nodeType="afterEffect">
                                  <p:stCondLst>
                                    <p:cond delay="0"/>
                                  </p:stCondLst>
                                  <p:childTnLst>
                                    <p:animEffect transition="out" filter="fade">
                                      <p:cBhvr>
                                        <p:cTn id="19" dur="2000"/>
                                        <p:tgtEl>
                                          <p:spTgt spid="13"/>
                                        </p:tgtEl>
                                      </p:cBhvr>
                                    </p:animEffect>
                                    <p:set>
                                      <p:cBhvr>
                                        <p:cTn id="20" dur="1" fill="hold">
                                          <p:stCondLst>
                                            <p:cond delay="1999"/>
                                          </p:stCondLst>
                                        </p:cTn>
                                        <p:tgtEl>
                                          <p:spTgt spid="13"/>
                                        </p:tgtEl>
                                        <p:attrNameLst>
                                          <p:attrName>style.visibility</p:attrName>
                                        </p:attrNameLst>
                                      </p:cBhvr>
                                      <p:to>
                                        <p:strVal val="hidden"/>
                                      </p:to>
                                    </p:set>
                                  </p:childTnLst>
                                </p:cTn>
                              </p:par>
                            </p:childTnLst>
                          </p:cTn>
                        </p:par>
                        <p:par>
                          <p:cTn id="21" fill="hold">
                            <p:stCondLst>
                              <p:cond delay="4000"/>
                            </p:stCondLst>
                            <p:childTnLst>
                              <p:par>
                                <p:cTn id="22" presetID="10" presetClass="exit" presetSubtype="0" fill="hold" nodeType="afterEffect">
                                  <p:stCondLst>
                                    <p:cond delay="0"/>
                                  </p:stCondLst>
                                  <p:childTnLst>
                                    <p:animEffect transition="out" filter="fade">
                                      <p:cBhvr>
                                        <p:cTn id="23" dur="2000"/>
                                        <p:tgtEl>
                                          <p:spTgt spid="4"/>
                                        </p:tgtEl>
                                      </p:cBhvr>
                                    </p:animEffect>
                                    <p:set>
                                      <p:cBhvr>
                                        <p:cTn id="24" dur="1" fill="hold">
                                          <p:stCondLst>
                                            <p:cond delay="1999"/>
                                          </p:stCondLst>
                                        </p:cTn>
                                        <p:tgtEl>
                                          <p:spTgt spid="4"/>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0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348552" y="5121275"/>
            <a:ext cx="859896" cy="477838"/>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latin typeface="Trebuchet MS" pitchFamily="34" charset="0"/>
            </a:endParaRPr>
          </a:p>
        </p:txBody>
      </p:sp>
      <p:sp>
        <p:nvSpPr>
          <p:cNvPr id="5" name="Oval 4"/>
          <p:cNvSpPr/>
          <p:nvPr/>
        </p:nvSpPr>
        <p:spPr>
          <a:xfrm>
            <a:off x="1472143" y="3332163"/>
            <a:ext cx="1097227" cy="6096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latin typeface="Trebuchet MS" pitchFamily="34" charset="0"/>
            </a:endParaRPr>
          </a:p>
        </p:txBody>
      </p:sp>
      <p:sp>
        <p:nvSpPr>
          <p:cNvPr id="6" name="Oval 5"/>
          <p:cNvSpPr/>
          <p:nvPr/>
        </p:nvSpPr>
        <p:spPr>
          <a:xfrm>
            <a:off x="7773460" y="2987675"/>
            <a:ext cx="1214173" cy="67310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GB">
              <a:latin typeface="Trebuchet MS" pitchFamily="34" charset="0"/>
            </a:endParaRPr>
          </a:p>
        </p:txBody>
      </p:sp>
      <p:sp>
        <p:nvSpPr>
          <p:cNvPr id="7" name="Oval 6"/>
          <p:cNvSpPr/>
          <p:nvPr/>
        </p:nvSpPr>
        <p:spPr>
          <a:xfrm>
            <a:off x="3240750" y="2146300"/>
            <a:ext cx="861616" cy="477838"/>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GB">
              <a:latin typeface="Trebuchet MS" pitchFamily="34" charset="0"/>
            </a:endParaRPr>
          </a:p>
        </p:txBody>
      </p:sp>
      <p:grpSp>
        <p:nvGrpSpPr>
          <p:cNvPr id="2" name="Group 2"/>
          <p:cNvGrpSpPr>
            <a:grpSpLocks/>
          </p:cNvGrpSpPr>
          <p:nvPr/>
        </p:nvGrpSpPr>
        <p:grpSpPr bwMode="auto">
          <a:xfrm>
            <a:off x="4414708" y="833441"/>
            <a:ext cx="4701910" cy="4308475"/>
            <a:chOff x="5047" y="9813"/>
            <a:chExt cx="5049" cy="5010"/>
          </a:xfrm>
        </p:grpSpPr>
        <p:sp>
          <p:nvSpPr>
            <p:cNvPr id="9" name="Freeform 3"/>
            <p:cNvSpPr>
              <a:spLocks/>
            </p:cNvSpPr>
            <p:nvPr/>
          </p:nvSpPr>
          <p:spPr bwMode="auto">
            <a:xfrm>
              <a:off x="5047" y="9813"/>
              <a:ext cx="5049" cy="5010"/>
            </a:xfrm>
            <a:custGeom>
              <a:avLst/>
              <a:gdLst>
                <a:gd name="T0" fmla="*/ 0 w 1697"/>
                <a:gd name="T1" fmla="*/ 5010 h 1684"/>
                <a:gd name="T2" fmla="*/ 2505 w 1697"/>
                <a:gd name="T3" fmla="*/ 4953 h 1684"/>
                <a:gd name="T4" fmla="*/ 5049 w 1697"/>
                <a:gd name="T5" fmla="*/ 0 h 1684"/>
                <a:gd name="T6" fmla="*/ 0 w 1697"/>
                <a:gd name="T7" fmla="*/ 5010 h 1684"/>
                <a:gd name="T8" fmla="*/ 0 60000 65536"/>
                <a:gd name="T9" fmla="*/ 0 60000 65536"/>
                <a:gd name="T10" fmla="*/ 0 60000 65536"/>
                <a:gd name="T11" fmla="*/ 0 60000 65536"/>
                <a:gd name="T12" fmla="*/ 0 w 1697"/>
                <a:gd name="T13" fmla="*/ 0 h 1684"/>
                <a:gd name="T14" fmla="*/ 1697 w 1697"/>
                <a:gd name="T15" fmla="*/ 1684 h 1684"/>
              </a:gdLst>
              <a:ahLst/>
              <a:cxnLst>
                <a:cxn ang="T8">
                  <a:pos x="T0" y="T1"/>
                </a:cxn>
                <a:cxn ang="T9">
                  <a:pos x="T2" y="T3"/>
                </a:cxn>
                <a:cxn ang="T10">
                  <a:pos x="T4" y="T5"/>
                </a:cxn>
                <a:cxn ang="T11">
                  <a:pos x="T6" y="T7"/>
                </a:cxn>
              </a:cxnLst>
              <a:rect l="T12" t="T13" r="T14" b="T15"/>
              <a:pathLst>
                <a:path w="1697" h="1684">
                  <a:moveTo>
                    <a:pt x="0" y="1684"/>
                  </a:moveTo>
                  <a:lnTo>
                    <a:pt x="842" y="1665"/>
                  </a:lnTo>
                  <a:lnTo>
                    <a:pt x="1697" y="0"/>
                  </a:lnTo>
                  <a:lnTo>
                    <a:pt x="0" y="1684"/>
                  </a:lnTo>
                  <a:close/>
                </a:path>
              </a:pathLst>
            </a:custGeom>
            <a:solidFill>
              <a:srgbClr val="FFFFFF"/>
            </a:solidFill>
            <a:ln w="28575">
              <a:solidFill>
                <a:srgbClr val="000000"/>
              </a:solidFill>
              <a:round/>
              <a:headEnd/>
              <a:tailEnd/>
            </a:ln>
          </p:spPr>
          <p:txBody>
            <a:bodyPr/>
            <a:lstStyle/>
            <a:p>
              <a:endParaRPr lang="en-IE">
                <a:latin typeface="Trebuchet MS" pitchFamily="34" charset="0"/>
              </a:endParaRPr>
            </a:p>
          </p:txBody>
        </p:sp>
        <p:sp>
          <p:nvSpPr>
            <p:cNvPr id="10" name="Freeform 4"/>
            <p:cNvSpPr>
              <a:spLocks/>
            </p:cNvSpPr>
            <p:nvPr/>
          </p:nvSpPr>
          <p:spPr bwMode="auto">
            <a:xfrm>
              <a:off x="5460" y="14431"/>
              <a:ext cx="180" cy="367"/>
            </a:xfrm>
            <a:custGeom>
              <a:avLst/>
              <a:gdLst>
                <a:gd name="T0" fmla="*/ 0 w 180"/>
                <a:gd name="T1" fmla="*/ 0 h 367"/>
                <a:gd name="T2" fmla="*/ 150 w 180"/>
                <a:gd name="T3" fmla="*/ 150 h 367"/>
                <a:gd name="T4" fmla="*/ 180 w 180"/>
                <a:gd name="T5" fmla="*/ 367 h 367"/>
                <a:gd name="T6" fmla="*/ 0 60000 65536"/>
                <a:gd name="T7" fmla="*/ 0 60000 65536"/>
                <a:gd name="T8" fmla="*/ 0 60000 65536"/>
                <a:gd name="T9" fmla="*/ 0 w 180"/>
                <a:gd name="T10" fmla="*/ 0 h 367"/>
                <a:gd name="T11" fmla="*/ 180 w 180"/>
                <a:gd name="T12" fmla="*/ 367 h 367"/>
              </a:gdLst>
              <a:ahLst/>
              <a:cxnLst>
                <a:cxn ang="T6">
                  <a:pos x="T0" y="T1"/>
                </a:cxn>
                <a:cxn ang="T7">
                  <a:pos x="T2" y="T3"/>
                </a:cxn>
                <a:cxn ang="T8">
                  <a:pos x="T4" y="T5"/>
                </a:cxn>
              </a:cxnLst>
              <a:rect l="T9" t="T10" r="T11" b="T12"/>
              <a:pathLst>
                <a:path w="180" h="367">
                  <a:moveTo>
                    <a:pt x="0" y="0"/>
                  </a:moveTo>
                  <a:cubicBezTo>
                    <a:pt x="60" y="44"/>
                    <a:pt x="120" y="89"/>
                    <a:pt x="150" y="150"/>
                  </a:cubicBezTo>
                  <a:cubicBezTo>
                    <a:pt x="180" y="211"/>
                    <a:pt x="180" y="289"/>
                    <a:pt x="180" y="367"/>
                  </a:cubicBezTo>
                </a:path>
              </a:pathLst>
            </a:custGeom>
            <a:noFill/>
            <a:ln w="28575">
              <a:solidFill>
                <a:srgbClr val="000000"/>
              </a:solidFill>
              <a:round/>
              <a:headEnd/>
              <a:tailEnd/>
            </a:ln>
          </p:spPr>
          <p:txBody>
            <a:bodyPr/>
            <a:lstStyle/>
            <a:p>
              <a:endParaRPr lang="en-IE">
                <a:latin typeface="Trebuchet MS" pitchFamily="34" charset="0"/>
              </a:endParaRPr>
            </a:p>
          </p:txBody>
        </p:sp>
        <p:sp>
          <p:nvSpPr>
            <p:cNvPr id="11" name="Freeform 5"/>
            <p:cNvSpPr>
              <a:spLocks/>
            </p:cNvSpPr>
            <p:nvPr/>
          </p:nvSpPr>
          <p:spPr bwMode="auto">
            <a:xfrm>
              <a:off x="5535" y="14363"/>
              <a:ext cx="234" cy="428"/>
            </a:xfrm>
            <a:custGeom>
              <a:avLst/>
              <a:gdLst>
                <a:gd name="T0" fmla="*/ 0 w 234"/>
                <a:gd name="T1" fmla="*/ 0 h 428"/>
                <a:gd name="T2" fmla="*/ 195 w 234"/>
                <a:gd name="T3" fmla="*/ 150 h 428"/>
                <a:gd name="T4" fmla="*/ 232 w 234"/>
                <a:gd name="T5" fmla="*/ 428 h 428"/>
                <a:gd name="T6" fmla="*/ 0 60000 65536"/>
                <a:gd name="T7" fmla="*/ 0 60000 65536"/>
                <a:gd name="T8" fmla="*/ 0 60000 65536"/>
                <a:gd name="T9" fmla="*/ 0 w 234"/>
                <a:gd name="T10" fmla="*/ 0 h 428"/>
                <a:gd name="T11" fmla="*/ 234 w 234"/>
                <a:gd name="T12" fmla="*/ 428 h 428"/>
              </a:gdLst>
              <a:ahLst/>
              <a:cxnLst>
                <a:cxn ang="T6">
                  <a:pos x="T0" y="T1"/>
                </a:cxn>
                <a:cxn ang="T7">
                  <a:pos x="T2" y="T3"/>
                </a:cxn>
                <a:cxn ang="T8">
                  <a:pos x="T4" y="T5"/>
                </a:cxn>
              </a:cxnLst>
              <a:rect l="T9" t="T10" r="T11" b="T12"/>
              <a:pathLst>
                <a:path w="234" h="428">
                  <a:moveTo>
                    <a:pt x="0" y="0"/>
                  </a:moveTo>
                  <a:cubicBezTo>
                    <a:pt x="78" y="39"/>
                    <a:pt x="156" y="79"/>
                    <a:pt x="195" y="150"/>
                  </a:cubicBezTo>
                  <a:cubicBezTo>
                    <a:pt x="234" y="221"/>
                    <a:pt x="233" y="324"/>
                    <a:pt x="232" y="428"/>
                  </a:cubicBezTo>
                </a:path>
              </a:pathLst>
            </a:custGeom>
            <a:noFill/>
            <a:ln w="28575">
              <a:solidFill>
                <a:srgbClr val="000000"/>
              </a:solidFill>
              <a:round/>
              <a:headEnd/>
              <a:tailEnd/>
            </a:ln>
          </p:spPr>
          <p:txBody>
            <a:bodyPr/>
            <a:lstStyle/>
            <a:p>
              <a:endParaRPr lang="en-IE">
                <a:latin typeface="Trebuchet MS" pitchFamily="34" charset="0"/>
              </a:endParaRPr>
            </a:p>
          </p:txBody>
        </p:sp>
        <p:sp>
          <p:nvSpPr>
            <p:cNvPr id="12" name="Freeform 6"/>
            <p:cNvSpPr>
              <a:spLocks/>
            </p:cNvSpPr>
            <p:nvPr/>
          </p:nvSpPr>
          <p:spPr bwMode="auto">
            <a:xfrm>
              <a:off x="9592" y="10328"/>
              <a:ext cx="165" cy="157"/>
            </a:xfrm>
            <a:custGeom>
              <a:avLst/>
              <a:gdLst>
                <a:gd name="T0" fmla="*/ 0 w 165"/>
                <a:gd name="T1" fmla="*/ 0 h 157"/>
                <a:gd name="T2" fmla="*/ 38 w 165"/>
                <a:gd name="T3" fmla="*/ 105 h 157"/>
                <a:gd name="T4" fmla="*/ 165 w 165"/>
                <a:gd name="T5" fmla="*/ 157 h 157"/>
                <a:gd name="T6" fmla="*/ 0 60000 65536"/>
                <a:gd name="T7" fmla="*/ 0 60000 65536"/>
                <a:gd name="T8" fmla="*/ 0 60000 65536"/>
                <a:gd name="T9" fmla="*/ 0 w 165"/>
                <a:gd name="T10" fmla="*/ 0 h 157"/>
                <a:gd name="T11" fmla="*/ 165 w 165"/>
                <a:gd name="T12" fmla="*/ 157 h 157"/>
              </a:gdLst>
              <a:ahLst/>
              <a:cxnLst>
                <a:cxn ang="T6">
                  <a:pos x="T0" y="T1"/>
                </a:cxn>
                <a:cxn ang="T7">
                  <a:pos x="T2" y="T3"/>
                </a:cxn>
                <a:cxn ang="T8">
                  <a:pos x="T4" y="T5"/>
                </a:cxn>
              </a:cxnLst>
              <a:rect l="T9" t="T10" r="T11" b="T12"/>
              <a:pathLst>
                <a:path w="165" h="157">
                  <a:moveTo>
                    <a:pt x="0" y="0"/>
                  </a:moveTo>
                  <a:cubicBezTo>
                    <a:pt x="5" y="39"/>
                    <a:pt x="10" y="79"/>
                    <a:pt x="38" y="105"/>
                  </a:cubicBezTo>
                  <a:cubicBezTo>
                    <a:pt x="66" y="131"/>
                    <a:pt x="115" y="144"/>
                    <a:pt x="165" y="157"/>
                  </a:cubicBezTo>
                </a:path>
              </a:pathLst>
            </a:custGeom>
            <a:noFill/>
            <a:ln w="28575">
              <a:solidFill>
                <a:srgbClr val="000000"/>
              </a:solidFill>
              <a:round/>
              <a:headEnd/>
              <a:tailEnd/>
            </a:ln>
          </p:spPr>
          <p:txBody>
            <a:bodyPr/>
            <a:lstStyle/>
            <a:p>
              <a:endParaRPr lang="en-IE">
                <a:latin typeface="Trebuchet MS" pitchFamily="34" charset="0"/>
              </a:endParaRPr>
            </a:p>
          </p:txBody>
        </p:sp>
      </p:grpSp>
      <p:sp>
        <p:nvSpPr>
          <p:cNvPr id="13" name="Text Box 13"/>
          <p:cNvSpPr txBox="1">
            <a:spLocks noChangeArrowheads="1"/>
          </p:cNvSpPr>
          <p:nvPr/>
        </p:nvSpPr>
        <p:spPr bwMode="auto">
          <a:xfrm>
            <a:off x="6277241" y="3548066"/>
            <a:ext cx="753269" cy="561975"/>
          </a:xfrm>
          <a:prstGeom prst="rect">
            <a:avLst/>
          </a:prstGeom>
          <a:noFill/>
          <a:ln w="9525">
            <a:noFill/>
            <a:miter lim="800000"/>
            <a:headEnd/>
            <a:tailEnd/>
          </a:ln>
        </p:spPr>
        <p:txBody>
          <a:bodyPr/>
          <a:lstStyle/>
          <a:p>
            <a:pPr algn="ctr">
              <a:spcAft>
                <a:spcPts val="1000"/>
              </a:spcAft>
            </a:pPr>
            <a:r>
              <a:rPr lang="ga-IE" sz="3000">
                <a:latin typeface="Trebuchet MS" pitchFamily="34" charset="0"/>
              </a:rPr>
              <a:t>B</a:t>
            </a:r>
          </a:p>
        </p:txBody>
      </p:sp>
      <p:sp>
        <p:nvSpPr>
          <p:cNvPr id="14" name="Text Box 16"/>
          <p:cNvSpPr txBox="1">
            <a:spLocks noChangeArrowheads="1"/>
          </p:cNvSpPr>
          <p:nvPr/>
        </p:nvSpPr>
        <p:spPr bwMode="auto">
          <a:xfrm>
            <a:off x="7689191" y="3049591"/>
            <a:ext cx="1405069" cy="534987"/>
          </a:xfrm>
          <a:prstGeom prst="rect">
            <a:avLst/>
          </a:prstGeom>
          <a:noFill/>
          <a:ln w="9525">
            <a:noFill/>
            <a:miter lim="800000"/>
            <a:headEnd/>
            <a:tailEnd/>
          </a:ln>
        </p:spPr>
        <p:txBody>
          <a:bodyPr/>
          <a:lstStyle/>
          <a:p>
            <a:pPr algn="ctr">
              <a:spcAft>
                <a:spcPts val="1000"/>
              </a:spcAft>
            </a:pPr>
            <a:r>
              <a:rPr lang="ga-IE" sz="3000" dirty="0" smtClean="0">
                <a:latin typeface="Trebuchet MS" pitchFamily="34" charset="0"/>
              </a:rPr>
              <a:t>10</a:t>
            </a:r>
            <a:r>
              <a:rPr lang="ga-IE" sz="2000" dirty="0" smtClean="0">
                <a:latin typeface="Trebuchet MS" pitchFamily="34" charset="0"/>
              </a:rPr>
              <a:t>cm</a:t>
            </a:r>
            <a:endParaRPr lang="ga-IE" sz="2000" dirty="0">
              <a:latin typeface="Trebuchet MS" pitchFamily="34" charset="0"/>
            </a:endParaRPr>
          </a:p>
        </p:txBody>
      </p:sp>
      <p:sp>
        <p:nvSpPr>
          <p:cNvPr id="15" name="Text Box 16"/>
          <p:cNvSpPr txBox="1">
            <a:spLocks noChangeArrowheads="1"/>
          </p:cNvSpPr>
          <p:nvPr/>
        </p:nvSpPr>
        <p:spPr bwMode="auto">
          <a:xfrm>
            <a:off x="5076825" y="5049841"/>
            <a:ext cx="1405070" cy="536575"/>
          </a:xfrm>
          <a:prstGeom prst="rect">
            <a:avLst/>
          </a:prstGeom>
          <a:noFill/>
          <a:ln w="9525">
            <a:noFill/>
            <a:miter lim="800000"/>
            <a:headEnd/>
            <a:tailEnd/>
          </a:ln>
        </p:spPr>
        <p:txBody>
          <a:bodyPr/>
          <a:lstStyle/>
          <a:p>
            <a:pPr algn="ctr">
              <a:spcAft>
                <a:spcPts val="1000"/>
              </a:spcAft>
            </a:pPr>
            <a:r>
              <a:rPr lang="ga-IE" sz="3000">
                <a:latin typeface="Trebuchet MS" pitchFamily="34" charset="0"/>
              </a:rPr>
              <a:t>6</a:t>
            </a:r>
            <a:r>
              <a:rPr lang="ga-IE" sz="2000">
                <a:latin typeface="Trebuchet MS" pitchFamily="34" charset="0"/>
              </a:rPr>
              <a:t>cm</a:t>
            </a:r>
          </a:p>
        </p:txBody>
      </p:sp>
      <p:grpSp>
        <p:nvGrpSpPr>
          <p:cNvPr id="8" name="Group 22"/>
          <p:cNvGrpSpPr>
            <a:grpSpLocks/>
          </p:cNvGrpSpPr>
          <p:nvPr/>
        </p:nvGrpSpPr>
        <p:grpSpPr bwMode="auto">
          <a:xfrm>
            <a:off x="1365516" y="939803"/>
            <a:ext cx="2761985" cy="2949575"/>
            <a:chOff x="1260032" y="940538"/>
            <a:chExt cx="2549968" cy="2948975"/>
          </a:xfrm>
        </p:grpSpPr>
        <p:grpSp>
          <p:nvGrpSpPr>
            <p:cNvPr id="16" name="Group 7"/>
            <p:cNvGrpSpPr>
              <a:grpSpLocks/>
            </p:cNvGrpSpPr>
            <p:nvPr/>
          </p:nvGrpSpPr>
          <p:grpSpPr bwMode="auto">
            <a:xfrm>
              <a:off x="1260032" y="940538"/>
              <a:ext cx="2438021" cy="2418672"/>
              <a:chOff x="1888" y="10804"/>
              <a:chExt cx="2835" cy="2813"/>
            </a:xfrm>
          </p:grpSpPr>
          <p:sp>
            <p:nvSpPr>
              <p:cNvPr id="21" name="Freeform 8"/>
              <p:cNvSpPr>
                <a:spLocks/>
              </p:cNvSpPr>
              <p:nvPr/>
            </p:nvSpPr>
            <p:spPr bwMode="auto">
              <a:xfrm>
                <a:off x="1888" y="10804"/>
                <a:ext cx="2835" cy="2813"/>
              </a:xfrm>
              <a:custGeom>
                <a:avLst/>
                <a:gdLst>
                  <a:gd name="T0" fmla="*/ 0 w 1697"/>
                  <a:gd name="T1" fmla="*/ 2813 h 1684"/>
                  <a:gd name="T2" fmla="*/ 1407 w 1697"/>
                  <a:gd name="T3" fmla="*/ 2781 h 1684"/>
                  <a:gd name="T4" fmla="*/ 2835 w 1697"/>
                  <a:gd name="T5" fmla="*/ 0 h 1684"/>
                  <a:gd name="T6" fmla="*/ 0 w 1697"/>
                  <a:gd name="T7" fmla="*/ 2813 h 1684"/>
                  <a:gd name="T8" fmla="*/ 0 60000 65536"/>
                  <a:gd name="T9" fmla="*/ 0 60000 65536"/>
                  <a:gd name="T10" fmla="*/ 0 60000 65536"/>
                  <a:gd name="T11" fmla="*/ 0 60000 65536"/>
                  <a:gd name="T12" fmla="*/ 0 w 1697"/>
                  <a:gd name="T13" fmla="*/ 0 h 1684"/>
                  <a:gd name="T14" fmla="*/ 1697 w 1697"/>
                  <a:gd name="T15" fmla="*/ 1684 h 1684"/>
                </a:gdLst>
                <a:ahLst/>
                <a:cxnLst>
                  <a:cxn ang="T8">
                    <a:pos x="T0" y="T1"/>
                  </a:cxn>
                  <a:cxn ang="T9">
                    <a:pos x="T2" y="T3"/>
                  </a:cxn>
                  <a:cxn ang="T10">
                    <a:pos x="T4" y="T5"/>
                  </a:cxn>
                  <a:cxn ang="T11">
                    <a:pos x="T6" y="T7"/>
                  </a:cxn>
                </a:cxnLst>
                <a:rect l="T12" t="T13" r="T14" b="T15"/>
                <a:pathLst>
                  <a:path w="1697" h="1684">
                    <a:moveTo>
                      <a:pt x="0" y="1684"/>
                    </a:moveTo>
                    <a:lnTo>
                      <a:pt x="842" y="1665"/>
                    </a:lnTo>
                    <a:lnTo>
                      <a:pt x="1697" y="0"/>
                    </a:lnTo>
                    <a:lnTo>
                      <a:pt x="0" y="1684"/>
                    </a:lnTo>
                    <a:close/>
                  </a:path>
                </a:pathLst>
              </a:custGeom>
              <a:solidFill>
                <a:srgbClr val="FFFFFF"/>
              </a:solidFill>
              <a:ln w="28575">
                <a:solidFill>
                  <a:srgbClr val="000000"/>
                </a:solidFill>
                <a:round/>
                <a:headEnd/>
                <a:tailEnd/>
              </a:ln>
            </p:spPr>
            <p:txBody>
              <a:bodyPr/>
              <a:lstStyle/>
              <a:p>
                <a:endParaRPr lang="en-IE">
                  <a:latin typeface="Trebuchet MS" pitchFamily="34" charset="0"/>
                </a:endParaRPr>
              </a:p>
            </p:txBody>
          </p:sp>
          <p:sp>
            <p:nvSpPr>
              <p:cNvPr id="22" name="Freeform 9"/>
              <p:cNvSpPr>
                <a:spLocks/>
              </p:cNvSpPr>
              <p:nvPr/>
            </p:nvSpPr>
            <p:spPr bwMode="auto">
              <a:xfrm>
                <a:off x="4215" y="11303"/>
                <a:ext cx="165" cy="157"/>
              </a:xfrm>
              <a:custGeom>
                <a:avLst/>
                <a:gdLst>
                  <a:gd name="T0" fmla="*/ 0 w 165"/>
                  <a:gd name="T1" fmla="*/ 0 h 157"/>
                  <a:gd name="T2" fmla="*/ 38 w 165"/>
                  <a:gd name="T3" fmla="*/ 105 h 157"/>
                  <a:gd name="T4" fmla="*/ 165 w 165"/>
                  <a:gd name="T5" fmla="*/ 157 h 157"/>
                  <a:gd name="T6" fmla="*/ 0 60000 65536"/>
                  <a:gd name="T7" fmla="*/ 0 60000 65536"/>
                  <a:gd name="T8" fmla="*/ 0 60000 65536"/>
                  <a:gd name="T9" fmla="*/ 0 w 165"/>
                  <a:gd name="T10" fmla="*/ 0 h 157"/>
                  <a:gd name="T11" fmla="*/ 165 w 165"/>
                  <a:gd name="T12" fmla="*/ 157 h 157"/>
                </a:gdLst>
                <a:ahLst/>
                <a:cxnLst>
                  <a:cxn ang="T6">
                    <a:pos x="T0" y="T1"/>
                  </a:cxn>
                  <a:cxn ang="T7">
                    <a:pos x="T2" y="T3"/>
                  </a:cxn>
                  <a:cxn ang="T8">
                    <a:pos x="T4" y="T5"/>
                  </a:cxn>
                </a:cxnLst>
                <a:rect l="T9" t="T10" r="T11" b="T12"/>
                <a:pathLst>
                  <a:path w="165" h="157">
                    <a:moveTo>
                      <a:pt x="0" y="0"/>
                    </a:moveTo>
                    <a:cubicBezTo>
                      <a:pt x="5" y="39"/>
                      <a:pt x="10" y="79"/>
                      <a:pt x="38" y="105"/>
                    </a:cubicBezTo>
                    <a:cubicBezTo>
                      <a:pt x="66" y="131"/>
                      <a:pt x="115" y="144"/>
                      <a:pt x="165" y="157"/>
                    </a:cubicBezTo>
                  </a:path>
                </a:pathLst>
              </a:custGeom>
              <a:noFill/>
              <a:ln w="28575">
                <a:solidFill>
                  <a:srgbClr val="000000"/>
                </a:solidFill>
                <a:round/>
                <a:headEnd/>
                <a:tailEnd/>
              </a:ln>
            </p:spPr>
            <p:txBody>
              <a:bodyPr/>
              <a:lstStyle/>
              <a:p>
                <a:endParaRPr lang="en-IE">
                  <a:latin typeface="Trebuchet MS" pitchFamily="34" charset="0"/>
                </a:endParaRPr>
              </a:p>
            </p:txBody>
          </p:sp>
          <p:sp>
            <p:nvSpPr>
              <p:cNvPr id="23" name="Freeform 10"/>
              <p:cNvSpPr>
                <a:spLocks/>
              </p:cNvSpPr>
              <p:nvPr/>
            </p:nvSpPr>
            <p:spPr bwMode="auto">
              <a:xfrm>
                <a:off x="2258" y="13238"/>
                <a:ext cx="180" cy="367"/>
              </a:xfrm>
              <a:custGeom>
                <a:avLst/>
                <a:gdLst>
                  <a:gd name="T0" fmla="*/ 0 w 180"/>
                  <a:gd name="T1" fmla="*/ 0 h 367"/>
                  <a:gd name="T2" fmla="*/ 150 w 180"/>
                  <a:gd name="T3" fmla="*/ 150 h 367"/>
                  <a:gd name="T4" fmla="*/ 180 w 180"/>
                  <a:gd name="T5" fmla="*/ 367 h 367"/>
                  <a:gd name="T6" fmla="*/ 0 60000 65536"/>
                  <a:gd name="T7" fmla="*/ 0 60000 65536"/>
                  <a:gd name="T8" fmla="*/ 0 60000 65536"/>
                  <a:gd name="T9" fmla="*/ 0 w 180"/>
                  <a:gd name="T10" fmla="*/ 0 h 367"/>
                  <a:gd name="T11" fmla="*/ 180 w 180"/>
                  <a:gd name="T12" fmla="*/ 367 h 367"/>
                </a:gdLst>
                <a:ahLst/>
                <a:cxnLst>
                  <a:cxn ang="T6">
                    <a:pos x="T0" y="T1"/>
                  </a:cxn>
                  <a:cxn ang="T7">
                    <a:pos x="T2" y="T3"/>
                  </a:cxn>
                  <a:cxn ang="T8">
                    <a:pos x="T4" y="T5"/>
                  </a:cxn>
                </a:cxnLst>
                <a:rect l="T9" t="T10" r="T11" b="T12"/>
                <a:pathLst>
                  <a:path w="180" h="367">
                    <a:moveTo>
                      <a:pt x="0" y="0"/>
                    </a:moveTo>
                    <a:cubicBezTo>
                      <a:pt x="60" y="44"/>
                      <a:pt x="120" y="89"/>
                      <a:pt x="150" y="150"/>
                    </a:cubicBezTo>
                    <a:cubicBezTo>
                      <a:pt x="180" y="211"/>
                      <a:pt x="180" y="289"/>
                      <a:pt x="180" y="367"/>
                    </a:cubicBezTo>
                  </a:path>
                </a:pathLst>
              </a:custGeom>
              <a:noFill/>
              <a:ln w="28575">
                <a:solidFill>
                  <a:srgbClr val="000000"/>
                </a:solidFill>
                <a:round/>
                <a:headEnd/>
                <a:tailEnd/>
              </a:ln>
            </p:spPr>
            <p:txBody>
              <a:bodyPr/>
              <a:lstStyle/>
              <a:p>
                <a:endParaRPr lang="en-IE">
                  <a:latin typeface="Trebuchet MS" pitchFamily="34" charset="0"/>
                </a:endParaRPr>
              </a:p>
            </p:txBody>
          </p:sp>
          <p:sp>
            <p:nvSpPr>
              <p:cNvPr id="24" name="Freeform 11"/>
              <p:cNvSpPr>
                <a:spLocks/>
              </p:cNvSpPr>
              <p:nvPr/>
            </p:nvSpPr>
            <p:spPr bwMode="auto">
              <a:xfrm>
                <a:off x="2333" y="13170"/>
                <a:ext cx="234" cy="428"/>
              </a:xfrm>
              <a:custGeom>
                <a:avLst/>
                <a:gdLst>
                  <a:gd name="T0" fmla="*/ 0 w 234"/>
                  <a:gd name="T1" fmla="*/ 0 h 428"/>
                  <a:gd name="T2" fmla="*/ 195 w 234"/>
                  <a:gd name="T3" fmla="*/ 150 h 428"/>
                  <a:gd name="T4" fmla="*/ 232 w 234"/>
                  <a:gd name="T5" fmla="*/ 428 h 428"/>
                  <a:gd name="T6" fmla="*/ 0 60000 65536"/>
                  <a:gd name="T7" fmla="*/ 0 60000 65536"/>
                  <a:gd name="T8" fmla="*/ 0 60000 65536"/>
                  <a:gd name="T9" fmla="*/ 0 w 234"/>
                  <a:gd name="T10" fmla="*/ 0 h 428"/>
                  <a:gd name="T11" fmla="*/ 234 w 234"/>
                  <a:gd name="T12" fmla="*/ 428 h 428"/>
                </a:gdLst>
                <a:ahLst/>
                <a:cxnLst>
                  <a:cxn ang="T6">
                    <a:pos x="T0" y="T1"/>
                  </a:cxn>
                  <a:cxn ang="T7">
                    <a:pos x="T2" y="T3"/>
                  </a:cxn>
                  <a:cxn ang="T8">
                    <a:pos x="T4" y="T5"/>
                  </a:cxn>
                </a:cxnLst>
                <a:rect l="T9" t="T10" r="T11" b="T12"/>
                <a:pathLst>
                  <a:path w="234" h="428">
                    <a:moveTo>
                      <a:pt x="0" y="0"/>
                    </a:moveTo>
                    <a:cubicBezTo>
                      <a:pt x="78" y="39"/>
                      <a:pt x="156" y="79"/>
                      <a:pt x="195" y="150"/>
                    </a:cubicBezTo>
                    <a:cubicBezTo>
                      <a:pt x="234" y="221"/>
                      <a:pt x="233" y="324"/>
                      <a:pt x="232" y="428"/>
                    </a:cubicBezTo>
                  </a:path>
                </a:pathLst>
              </a:custGeom>
              <a:noFill/>
              <a:ln w="28575">
                <a:solidFill>
                  <a:srgbClr val="000000"/>
                </a:solidFill>
                <a:round/>
                <a:headEnd/>
                <a:tailEnd/>
              </a:ln>
            </p:spPr>
            <p:txBody>
              <a:bodyPr/>
              <a:lstStyle/>
              <a:p>
                <a:endParaRPr lang="en-IE">
                  <a:latin typeface="Trebuchet MS" pitchFamily="34" charset="0"/>
                </a:endParaRPr>
              </a:p>
            </p:txBody>
          </p:sp>
        </p:grpSp>
        <p:sp>
          <p:nvSpPr>
            <p:cNvPr id="18" name="Text Box 16"/>
            <p:cNvSpPr txBox="1">
              <a:spLocks noChangeArrowheads="1"/>
            </p:cNvSpPr>
            <p:nvPr/>
          </p:nvSpPr>
          <p:spPr bwMode="auto">
            <a:xfrm>
              <a:off x="1267238" y="3353836"/>
              <a:ext cx="1297057" cy="535677"/>
            </a:xfrm>
            <a:prstGeom prst="rect">
              <a:avLst/>
            </a:prstGeom>
            <a:noFill/>
            <a:ln w="9525">
              <a:noFill/>
              <a:miter lim="800000"/>
              <a:headEnd/>
              <a:tailEnd/>
            </a:ln>
          </p:spPr>
          <p:txBody>
            <a:bodyPr/>
            <a:lstStyle/>
            <a:p>
              <a:pPr algn="ctr">
                <a:spcAft>
                  <a:spcPts val="1000"/>
                </a:spcAft>
              </a:pPr>
              <a:r>
                <a:rPr lang="ga-IE" sz="3000" dirty="0" smtClean="0">
                  <a:latin typeface="Trebuchet MS" pitchFamily="34" charset="0"/>
                </a:rPr>
                <a:t>3</a:t>
              </a:r>
              <a:r>
                <a:rPr lang="ga-IE" sz="2000" dirty="0" smtClean="0">
                  <a:latin typeface="Trebuchet MS" pitchFamily="34" charset="0"/>
                </a:rPr>
                <a:t>cm</a:t>
              </a:r>
              <a:endParaRPr lang="ga-IE" sz="2000" dirty="0">
                <a:latin typeface="Trebuchet MS" pitchFamily="34" charset="0"/>
              </a:endParaRPr>
            </a:p>
          </p:txBody>
        </p:sp>
        <p:sp>
          <p:nvSpPr>
            <p:cNvPr id="19" name="Text Box 16"/>
            <p:cNvSpPr txBox="1">
              <a:spLocks noChangeArrowheads="1"/>
            </p:cNvSpPr>
            <p:nvPr/>
          </p:nvSpPr>
          <p:spPr bwMode="auto">
            <a:xfrm>
              <a:off x="2512943" y="2094880"/>
              <a:ext cx="1297057" cy="535677"/>
            </a:xfrm>
            <a:prstGeom prst="rect">
              <a:avLst/>
            </a:prstGeom>
            <a:noFill/>
            <a:ln w="9525">
              <a:noFill/>
              <a:miter lim="800000"/>
              <a:headEnd/>
              <a:tailEnd/>
            </a:ln>
          </p:spPr>
          <p:txBody>
            <a:bodyPr/>
            <a:lstStyle/>
            <a:p>
              <a:pPr algn="ctr">
                <a:spcAft>
                  <a:spcPts val="1000"/>
                </a:spcAft>
              </a:pPr>
              <a:r>
                <a:rPr lang="ga-IE" sz="3000" dirty="0" smtClean="0">
                  <a:latin typeface="Trebuchet MS" pitchFamily="34" charset="0"/>
                </a:rPr>
                <a:t>     z</a:t>
              </a:r>
              <a:endParaRPr lang="ga-IE" sz="2000" dirty="0">
                <a:latin typeface="Trebuchet MS" pitchFamily="34" charset="0"/>
              </a:endParaRPr>
            </a:p>
          </p:txBody>
        </p:sp>
        <p:sp>
          <p:nvSpPr>
            <p:cNvPr id="20" name="Text Box 13"/>
            <p:cNvSpPr txBox="1">
              <a:spLocks noChangeArrowheads="1"/>
            </p:cNvSpPr>
            <p:nvPr/>
          </p:nvSpPr>
          <p:spPr bwMode="auto">
            <a:xfrm>
              <a:off x="2030068" y="2368204"/>
              <a:ext cx="695325" cy="561975"/>
            </a:xfrm>
            <a:prstGeom prst="rect">
              <a:avLst/>
            </a:prstGeom>
            <a:noFill/>
            <a:ln w="9525">
              <a:noFill/>
              <a:miter lim="800000"/>
              <a:headEnd/>
              <a:tailEnd/>
            </a:ln>
          </p:spPr>
          <p:txBody>
            <a:bodyPr/>
            <a:lstStyle/>
            <a:p>
              <a:pPr algn="ctr">
                <a:spcAft>
                  <a:spcPts val="1000"/>
                </a:spcAft>
              </a:pPr>
              <a:r>
                <a:rPr lang="ga-IE" sz="3000">
                  <a:latin typeface="Trebuchet MS" pitchFamily="34" charset="0"/>
                </a:rPr>
                <a:t>A</a:t>
              </a:r>
            </a:p>
          </p:txBody>
        </p:sp>
      </p:grpSp>
      <p:sp>
        <p:nvSpPr>
          <p:cNvPr id="25" name="Text Box 16"/>
          <p:cNvSpPr txBox="1">
            <a:spLocks noChangeArrowheads="1"/>
          </p:cNvSpPr>
          <p:nvPr/>
        </p:nvSpPr>
        <p:spPr bwMode="auto">
          <a:xfrm>
            <a:off x="3224314" y="2101850"/>
            <a:ext cx="629444" cy="534988"/>
          </a:xfrm>
          <a:prstGeom prst="rect">
            <a:avLst/>
          </a:prstGeom>
          <a:noFill/>
          <a:ln w="9525">
            <a:noFill/>
            <a:miter lim="800000"/>
            <a:headEnd/>
            <a:tailEnd/>
          </a:ln>
        </p:spPr>
        <p:txBody>
          <a:bodyPr/>
          <a:lstStyle/>
          <a:p>
            <a:pPr algn="ctr">
              <a:spcAft>
                <a:spcPts val="1000"/>
              </a:spcAft>
            </a:pPr>
            <a:r>
              <a:rPr lang="ga-IE" sz="3000" dirty="0" smtClean="0">
                <a:latin typeface="Trebuchet MS" pitchFamily="34" charset="0"/>
              </a:rPr>
              <a:t>  z</a:t>
            </a:r>
            <a:endParaRPr lang="ga-IE" sz="2000" dirty="0">
              <a:latin typeface="Trebuchet MS" pitchFamily="34" charset="0"/>
            </a:endParaRPr>
          </a:p>
        </p:txBody>
      </p:sp>
      <p:cxnSp>
        <p:nvCxnSpPr>
          <p:cNvPr id="26" name="Straight Connector 25"/>
          <p:cNvCxnSpPr/>
          <p:nvPr/>
        </p:nvCxnSpPr>
        <p:spPr>
          <a:xfrm>
            <a:off x="1068156" y="4678366"/>
            <a:ext cx="531416"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Box 16"/>
          <p:cNvSpPr txBox="1">
            <a:spLocks noChangeArrowheads="1"/>
          </p:cNvSpPr>
          <p:nvPr/>
        </p:nvSpPr>
        <p:spPr bwMode="auto">
          <a:xfrm>
            <a:off x="7510333" y="3055941"/>
            <a:ext cx="1405069" cy="534987"/>
          </a:xfrm>
          <a:prstGeom prst="rect">
            <a:avLst/>
          </a:prstGeom>
          <a:noFill/>
          <a:ln w="9525">
            <a:noFill/>
            <a:miter lim="800000"/>
            <a:headEnd/>
            <a:tailEnd/>
          </a:ln>
        </p:spPr>
        <p:txBody>
          <a:bodyPr/>
          <a:lstStyle/>
          <a:p>
            <a:pPr algn="ctr">
              <a:spcAft>
                <a:spcPts val="1000"/>
              </a:spcAft>
            </a:pPr>
            <a:r>
              <a:rPr lang="ga-IE" sz="3000" dirty="0" smtClean="0">
                <a:latin typeface="Trebuchet MS" pitchFamily="34" charset="0"/>
              </a:rPr>
              <a:t>10</a:t>
            </a:r>
            <a:endParaRPr lang="ga-IE" sz="2000" dirty="0">
              <a:latin typeface="Trebuchet MS" pitchFamily="34" charset="0"/>
            </a:endParaRPr>
          </a:p>
        </p:txBody>
      </p:sp>
      <p:sp>
        <p:nvSpPr>
          <p:cNvPr id="28" name="Text Box 16"/>
          <p:cNvSpPr txBox="1">
            <a:spLocks noChangeArrowheads="1"/>
          </p:cNvSpPr>
          <p:nvPr/>
        </p:nvSpPr>
        <p:spPr bwMode="auto">
          <a:xfrm>
            <a:off x="5334795" y="5049841"/>
            <a:ext cx="536575" cy="536575"/>
          </a:xfrm>
          <a:prstGeom prst="rect">
            <a:avLst/>
          </a:prstGeom>
          <a:noFill/>
          <a:ln w="9525">
            <a:noFill/>
            <a:miter lim="800000"/>
            <a:headEnd/>
            <a:tailEnd/>
          </a:ln>
        </p:spPr>
        <p:txBody>
          <a:bodyPr/>
          <a:lstStyle/>
          <a:p>
            <a:pPr algn="ctr">
              <a:spcAft>
                <a:spcPts val="1000"/>
              </a:spcAft>
            </a:pPr>
            <a:r>
              <a:rPr lang="ga-IE" sz="3000">
                <a:latin typeface="Trebuchet MS" pitchFamily="34" charset="0"/>
              </a:rPr>
              <a:t>6</a:t>
            </a:r>
            <a:endParaRPr lang="ga-IE" sz="2000">
              <a:latin typeface="Trebuchet MS" pitchFamily="34" charset="0"/>
            </a:endParaRPr>
          </a:p>
        </p:txBody>
      </p:sp>
      <p:sp>
        <p:nvSpPr>
          <p:cNvPr id="29" name="Text Box 16"/>
          <p:cNvSpPr txBox="1">
            <a:spLocks noChangeArrowheads="1"/>
          </p:cNvSpPr>
          <p:nvPr/>
        </p:nvSpPr>
        <p:spPr bwMode="auto">
          <a:xfrm>
            <a:off x="1408510" y="3360738"/>
            <a:ext cx="1002638" cy="534987"/>
          </a:xfrm>
          <a:prstGeom prst="rect">
            <a:avLst/>
          </a:prstGeom>
          <a:noFill/>
          <a:ln w="9525">
            <a:noFill/>
            <a:miter lim="800000"/>
            <a:headEnd/>
            <a:tailEnd/>
          </a:ln>
        </p:spPr>
        <p:txBody>
          <a:bodyPr/>
          <a:lstStyle/>
          <a:p>
            <a:pPr algn="ctr">
              <a:spcAft>
                <a:spcPts val="1000"/>
              </a:spcAft>
            </a:pPr>
            <a:r>
              <a:rPr lang="ga-IE" sz="3000" dirty="0" smtClean="0">
                <a:latin typeface="Trebuchet MS" pitchFamily="34" charset="0"/>
              </a:rPr>
              <a:t>3</a:t>
            </a:r>
            <a:endParaRPr lang="ga-IE" sz="2000" dirty="0">
              <a:latin typeface="Trebuchet MS" pitchFamily="34" charset="0"/>
            </a:endParaRPr>
          </a:p>
        </p:txBody>
      </p:sp>
      <p:grpSp>
        <p:nvGrpSpPr>
          <p:cNvPr id="17" name="Group 39"/>
          <p:cNvGrpSpPr>
            <a:grpSpLocks/>
          </p:cNvGrpSpPr>
          <p:nvPr/>
        </p:nvGrpSpPr>
        <p:grpSpPr bwMode="auto">
          <a:xfrm>
            <a:off x="4083298" y="693898"/>
            <a:ext cx="4104874" cy="970774"/>
            <a:chOff x="3260034" y="470756"/>
            <a:chExt cx="3788693" cy="970450"/>
          </a:xfrm>
        </p:grpSpPr>
        <p:sp>
          <p:nvSpPr>
            <p:cNvPr id="31" name="Rounded Rectangular Callout 30"/>
            <p:cNvSpPr/>
            <p:nvPr/>
          </p:nvSpPr>
          <p:spPr>
            <a:xfrm>
              <a:off x="3364550" y="470756"/>
              <a:ext cx="3684177" cy="953767"/>
            </a:xfrm>
            <a:prstGeom prst="wedgeRoundRectCallout">
              <a:avLst>
                <a:gd name="adj1" fmla="val -55553"/>
                <a:gd name="adj2" fmla="val 108513"/>
                <a:gd name="adj3" fmla="val 16667"/>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GB">
                <a:latin typeface="Trebuchet MS" pitchFamily="34" charset="0"/>
              </a:endParaRPr>
            </a:p>
          </p:txBody>
        </p:sp>
        <p:sp>
          <p:nvSpPr>
            <p:cNvPr id="32" name="TextBox 41"/>
            <p:cNvSpPr txBox="1">
              <a:spLocks noChangeArrowheads="1"/>
            </p:cNvSpPr>
            <p:nvPr/>
          </p:nvSpPr>
          <p:spPr bwMode="auto">
            <a:xfrm>
              <a:off x="3260034" y="518184"/>
              <a:ext cx="3710609" cy="923022"/>
            </a:xfrm>
            <a:prstGeom prst="rect">
              <a:avLst/>
            </a:prstGeom>
            <a:noFill/>
            <a:ln w="9525">
              <a:noFill/>
              <a:miter lim="800000"/>
              <a:headEnd/>
              <a:tailEnd/>
            </a:ln>
          </p:spPr>
          <p:txBody>
            <a:bodyPr>
              <a:spAutoFit/>
            </a:bodyPr>
            <a:lstStyle/>
            <a:p>
              <a:pPr algn="ctr"/>
              <a:r>
                <a:rPr lang="ga-IE" dirty="0">
                  <a:latin typeface="Trebuchet MS" pitchFamily="34" charset="0"/>
                </a:rPr>
                <a:t>Tabhair faoi deara, tosaímid le fad nach eol dúinn gach babhta agus sin é an t-uimhreoir.</a:t>
              </a:r>
            </a:p>
          </p:txBody>
        </p:sp>
      </p:grpSp>
      <p:sp>
        <p:nvSpPr>
          <p:cNvPr id="33" name="TextBox 32"/>
          <p:cNvSpPr txBox="1">
            <a:spLocks noChangeArrowheads="1"/>
          </p:cNvSpPr>
          <p:nvPr/>
        </p:nvSpPr>
        <p:spPr bwMode="auto">
          <a:xfrm>
            <a:off x="1621766" y="4425950"/>
            <a:ext cx="388673" cy="477838"/>
          </a:xfrm>
          <a:prstGeom prst="rect">
            <a:avLst/>
          </a:prstGeom>
          <a:noFill/>
          <a:ln w="9525">
            <a:noFill/>
            <a:miter lim="800000"/>
            <a:headEnd/>
            <a:tailEnd/>
          </a:ln>
        </p:spPr>
        <p:txBody>
          <a:bodyPr>
            <a:spAutoFit/>
          </a:bodyPr>
          <a:lstStyle/>
          <a:p>
            <a:r>
              <a:rPr lang="ga-IE" sz="2500">
                <a:latin typeface="Trebuchet MS" pitchFamily="34" charset="0"/>
              </a:rPr>
              <a:t>=</a:t>
            </a:r>
          </a:p>
        </p:txBody>
      </p:sp>
      <p:cxnSp>
        <p:nvCxnSpPr>
          <p:cNvPr id="34" name="Straight Connector 33"/>
          <p:cNvCxnSpPr/>
          <p:nvPr/>
        </p:nvCxnSpPr>
        <p:spPr>
          <a:xfrm flipV="1">
            <a:off x="2089547" y="4681182"/>
            <a:ext cx="544471" cy="35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 Box 58"/>
          <p:cNvSpPr txBox="1">
            <a:spLocks noChangeArrowheads="1"/>
          </p:cNvSpPr>
          <p:nvPr/>
        </p:nvSpPr>
        <p:spPr bwMode="auto">
          <a:xfrm>
            <a:off x="849579" y="5394328"/>
            <a:ext cx="858177" cy="542925"/>
          </a:xfrm>
          <a:prstGeom prst="rect">
            <a:avLst/>
          </a:prstGeom>
          <a:noFill/>
          <a:ln w="9525">
            <a:noFill/>
            <a:miter lim="800000"/>
            <a:headEnd/>
            <a:tailEnd/>
          </a:ln>
        </p:spPr>
        <p:txBody>
          <a:bodyPr/>
          <a:lstStyle/>
          <a:p>
            <a:pPr algn="ctr">
              <a:spcAft>
                <a:spcPts val="1000"/>
              </a:spcAft>
            </a:pPr>
            <a:r>
              <a:rPr lang="ga-IE" sz="3000" dirty="0">
                <a:latin typeface="Trebuchet MS" pitchFamily="34" charset="0"/>
              </a:rPr>
              <a:t>z </a:t>
            </a:r>
            <a:endParaRPr lang="ga-IE" sz="2000" dirty="0">
              <a:latin typeface="Trebuchet MS" pitchFamily="34" charset="0"/>
            </a:endParaRPr>
          </a:p>
        </p:txBody>
      </p:sp>
      <p:cxnSp>
        <p:nvCxnSpPr>
          <p:cNvPr id="36" name="Straight Connector 35"/>
          <p:cNvCxnSpPr/>
          <p:nvPr/>
        </p:nvCxnSpPr>
        <p:spPr>
          <a:xfrm>
            <a:off x="1062833" y="5910266"/>
            <a:ext cx="429948"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 Box 58"/>
          <p:cNvSpPr txBox="1">
            <a:spLocks noChangeArrowheads="1"/>
          </p:cNvSpPr>
          <p:nvPr/>
        </p:nvSpPr>
        <p:spPr bwMode="auto">
          <a:xfrm>
            <a:off x="805085" y="5931851"/>
            <a:ext cx="890852" cy="542925"/>
          </a:xfrm>
          <a:prstGeom prst="rect">
            <a:avLst/>
          </a:prstGeom>
          <a:noFill/>
          <a:ln w="9525">
            <a:noFill/>
            <a:miter lim="800000"/>
            <a:headEnd/>
            <a:tailEnd/>
          </a:ln>
        </p:spPr>
        <p:txBody>
          <a:bodyPr/>
          <a:lstStyle/>
          <a:p>
            <a:pPr algn="ctr">
              <a:spcAft>
                <a:spcPts val="1000"/>
              </a:spcAft>
            </a:pPr>
            <a:r>
              <a:rPr lang="ga-IE" sz="3000" dirty="0" smtClean="0">
                <a:latin typeface="Trebuchet MS" pitchFamily="34" charset="0"/>
              </a:rPr>
              <a:t>10</a:t>
            </a:r>
            <a:endParaRPr lang="ga-IE" sz="2000" dirty="0">
              <a:latin typeface="Trebuchet MS" pitchFamily="34" charset="0"/>
            </a:endParaRPr>
          </a:p>
        </p:txBody>
      </p:sp>
      <p:sp>
        <p:nvSpPr>
          <p:cNvPr id="38" name="Text Box 58"/>
          <p:cNvSpPr txBox="1">
            <a:spLocks noChangeArrowheads="1"/>
          </p:cNvSpPr>
          <p:nvPr/>
        </p:nvSpPr>
        <p:spPr bwMode="auto">
          <a:xfrm>
            <a:off x="1860816" y="5427666"/>
            <a:ext cx="1067991" cy="542925"/>
          </a:xfrm>
          <a:prstGeom prst="rect">
            <a:avLst/>
          </a:prstGeom>
          <a:noFill/>
          <a:ln w="9525">
            <a:noFill/>
            <a:miter lim="800000"/>
            <a:headEnd/>
            <a:tailEnd/>
          </a:ln>
        </p:spPr>
        <p:txBody>
          <a:bodyPr/>
          <a:lstStyle/>
          <a:p>
            <a:pPr algn="ctr">
              <a:spcAft>
                <a:spcPts val="1000"/>
              </a:spcAft>
            </a:pPr>
            <a:r>
              <a:rPr lang="ga-IE" sz="3000" dirty="0" smtClean="0">
                <a:latin typeface="Trebuchet MS" pitchFamily="34" charset="0"/>
              </a:rPr>
              <a:t>3</a:t>
            </a:r>
            <a:endParaRPr lang="ga-IE" sz="2000" dirty="0">
              <a:latin typeface="Trebuchet MS" pitchFamily="34" charset="0"/>
            </a:endParaRPr>
          </a:p>
        </p:txBody>
      </p:sp>
      <p:sp>
        <p:nvSpPr>
          <p:cNvPr id="39" name="Text Box 58"/>
          <p:cNvSpPr txBox="1">
            <a:spLocks noChangeArrowheads="1"/>
          </p:cNvSpPr>
          <p:nvPr/>
        </p:nvSpPr>
        <p:spPr bwMode="auto">
          <a:xfrm>
            <a:off x="2084389" y="5924553"/>
            <a:ext cx="607087" cy="542925"/>
          </a:xfrm>
          <a:prstGeom prst="rect">
            <a:avLst/>
          </a:prstGeom>
          <a:noFill/>
          <a:ln w="9525">
            <a:noFill/>
            <a:miter lim="800000"/>
            <a:headEnd/>
            <a:tailEnd/>
          </a:ln>
        </p:spPr>
        <p:txBody>
          <a:bodyPr/>
          <a:lstStyle/>
          <a:p>
            <a:pPr algn="ctr">
              <a:spcAft>
                <a:spcPts val="1000"/>
              </a:spcAft>
            </a:pPr>
            <a:r>
              <a:rPr lang="ga-IE" sz="3000" dirty="0">
                <a:latin typeface="Trebuchet MS" pitchFamily="34" charset="0"/>
              </a:rPr>
              <a:t>6</a:t>
            </a:r>
            <a:endParaRPr lang="ga-IE" sz="2000" dirty="0">
              <a:latin typeface="Trebuchet MS" pitchFamily="34" charset="0"/>
            </a:endParaRPr>
          </a:p>
        </p:txBody>
      </p:sp>
      <p:sp>
        <p:nvSpPr>
          <p:cNvPr id="40" name="Text Box 58"/>
          <p:cNvSpPr txBox="1">
            <a:spLocks noChangeArrowheads="1"/>
          </p:cNvSpPr>
          <p:nvPr/>
        </p:nvSpPr>
        <p:spPr bwMode="auto">
          <a:xfrm>
            <a:off x="2867842" y="5581322"/>
            <a:ext cx="608806" cy="542925"/>
          </a:xfrm>
          <a:prstGeom prst="rect">
            <a:avLst/>
          </a:prstGeom>
          <a:noFill/>
          <a:ln w="9525">
            <a:noFill/>
            <a:miter lim="800000"/>
            <a:headEnd/>
            <a:tailEnd/>
          </a:ln>
        </p:spPr>
        <p:txBody>
          <a:bodyPr/>
          <a:lstStyle/>
          <a:p>
            <a:pPr algn="ctr">
              <a:spcAft>
                <a:spcPts val="1000"/>
              </a:spcAft>
            </a:pPr>
            <a:r>
              <a:rPr lang="ga-IE" sz="2000" dirty="0" smtClean="0">
                <a:solidFill>
                  <a:srgbClr val="FF0000"/>
                </a:solidFill>
                <a:latin typeface="Trebuchet MS" pitchFamily="34" charset="0"/>
              </a:rPr>
              <a:t>x10</a:t>
            </a:r>
            <a:endParaRPr lang="ga-IE" sz="2000" dirty="0">
              <a:solidFill>
                <a:srgbClr val="FF0000"/>
              </a:solidFill>
              <a:latin typeface="Trebuchet MS" pitchFamily="34" charset="0"/>
            </a:endParaRPr>
          </a:p>
        </p:txBody>
      </p:sp>
      <p:sp>
        <p:nvSpPr>
          <p:cNvPr id="41" name="Text Box 58"/>
          <p:cNvSpPr txBox="1">
            <a:spLocks noChangeArrowheads="1"/>
          </p:cNvSpPr>
          <p:nvPr/>
        </p:nvSpPr>
        <p:spPr bwMode="auto">
          <a:xfrm>
            <a:off x="3762685" y="5593714"/>
            <a:ext cx="1341578" cy="542925"/>
          </a:xfrm>
          <a:prstGeom prst="rect">
            <a:avLst/>
          </a:prstGeom>
          <a:noFill/>
          <a:ln w="9525">
            <a:noFill/>
            <a:miter lim="800000"/>
            <a:headEnd/>
            <a:tailEnd/>
          </a:ln>
        </p:spPr>
        <p:txBody>
          <a:bodyPr/>
          <a:lstStyle/>
          <a:p>
            <a:pPr algn="ctr">
              <a:spcAft>
                <a:spcPts val="1000"/>
              </a:spcAft>
            </a:pPr>
            <a:r>
              <a:rPr lang="ga-IE" sz="3000" dirty="0" smtClean="0">
                <a:latin typeface="Trebuchet MS" pitchFamily="34" charset="0"/>
              </a:rPr>
              <a:t>z  =</a:t>
            </a:r>
            <a:endParaRPr lang="ga-IE" sz="2000" dirty="0">
              <a:latin typeface="Trebuchet MS" pitchFamily="34" charset="0"/>
            </a:endParaRPr>
          </a:p>
        </p:txBody>
      </p:sp>
      <p:grpSp>
        <p:nvGrpSpPr>
          <p:cNvPr id="30" name="Group 60"/>
          <p:cNvGrpSpPr>
            <a:grpSpLocks/>
          </p:cNvGrpSpPr>
          <p:nvPr/>
        </p:nvGrpSpPr>
        <p:grpSpPr bwMode="auto">
          <a:xfrm>
            <a:off x="4707586" y="5427026"/>
            <a:ext cx="847858" cy="1020763"/>
            <a:chOff x="5102097" y="4632050"/>
            <a:chExt cx="781877" cy="1020002"/>
          </a:xfrm>
        </p:grpSpPr>
        <p:sp>
          <p:nvSpPr>
            <p:cNvPr id="43" name="Text Box 58"/>
            <p:cNvSpPr txBox="1">
              <a:spLocks noChangeArrowheads="1"/>
            </p:cNvSpPr>
            <p:nvPr/>
          </p:nvSpPr>
          <p:spPr bwMode="auto">
            <a:xfrm>
              <a:off x="5110648" y="4632050"/>
              <a:ext cx="746813" cy="542925"/>
            </a:xfrm>
            <a:prstGeom prst="rect">
              <a:avLst/>
            </a:prstGeom>
            <a:noFill/>
            <a:ln w="9525">
              <a:noFill/>
              <a:miter lim="800000"/>
              <a:headEnd/>
              <a:tailEnd/>
            </a:ln>
          </p:spPr>
          <p:txBody>
            <a:bodyPr/>
            <a:lstStyle/>
            <a:p>
              <a:pPr algn="ctr">
                <a:spcAft>
                  <a:spcPts val="1000"/>
                </a:spcAft>
              </a:pPr>
              <a:r>
                <a:rPr lang="ga-IE" sz="3000" dirty="0" smtClean="0">
                  <a:latin typeface="Trebuchet MS" pitchFamily="34" charset="0"/>
                </a:rPr>
                <a:t>30</a:t>
              </a:r>
              <a:endParaRPr lang="ga-IE" sz="2000" dirty="0">
                <a:latin typeface="Trebuchet MS" pitchFamily="34" charset="0"/>
              </a:endParaRPr>
            </a:p>
          </p:txBody>
        </p:sp>
        <p:cxnSp>
          <p:nvCxnSpPr>
            <p:cNvPr id="44" name="Straight Connector 43"/>
            <p:cNvCxnSpPr/>
            <p:nvPr/>
          </p:nvCxnSpPr>
          <p:spPr>
            <a:xfrm>
              <a:off x="5300342" y="5128568"/>
              <a:ext cx="398075" cy="15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 Box 58"/>
            <p:cNvSpPr txBox="1">
              <a:spLocks noChangeArrowheads="1"/>
            </p:cNvSpPr>
            <p:nvPr/>
          </p:nvSpPr>
          <p:spPr bwMode="auto">
            <a:xfrm>
              <a:off x="5102097" y="5109127"/>
              <a:ext cx="781877" cy="542925"/>
            </a:xfrm>
            <a:prstGeom prst="rect">
              <a:avLst/>
            </a:prstGeom>
            <a:noFill/>
            <a:ln w="9525">
              <a:noFill/>
              <a:miter lim="800000"/>
              <a:headEnd/>
              <a:tailEnd/>
            </a:ln>
          </p:spPr>
          <p:txBody>
            <a:bodyPr/>
            <a:lstStyle/>
            <a:p>
              <a:pPr algn="ctr">
                <a:spcAft>
                  <a:spcPts val="1000"/>
                </a:spcAft>
              </a:pPr>
              <a:r>
                <a:rPr lang="ga-IE" sz="3000" dirty="0">
                  <a:latin typeface="Trebuchet MS" pitchFamily="34" charset="0"/>
                </a:rPr>
                <a:t>6</a:t>
              </a:r>
              <a:endParaRPr lang="ga-IE" sz="2000" dirty="0">
                <a:latin typeface="Trebuchet MS" pitchFamily="34" charset="0"/>
              </a:endParaRPr>
            </a:p>
          </p:txBody>
        </p:sp>
      </p:grpSp>
      <p:sp>
        <p:nvSpPr>
          <p:cNvPr id="46" name="Text Box 58"/>
          <p:cNvSpPr txBox="1">
            <a:spLocks noChangeArrowheads="1"/>
          </p:cNvSpPr>
          <p:nvPr/>
        </p:nvSpPr>
        <p:spPr bwMode="auto">
          <a:xfrm>
            <a:off x="6901033" y="5640060"/>
            <a:ext cx="608806" cy="542925"/>
          </a:xfrm>
          <a:prstGeom prst="rect">
            <a:avLst/>
          </a:prstGeom>
          <a:noFill/>
          <a:ln w="9525">
            <a:noFill/>
            <a:miter lim="800000"/>
            <a:headEnd/>
            <a:tailEnd/>
          </a:ln>
        </p:spPr>
        <p:txBody>
          <a:bodyPr/>
          <a:lstStyle/>
          <a:p>
            <a:pPr algn="ctr">
              <a:spcAft>
                <a:spcPts val="1000"/>
              </a:spcAft>
            </a:pPr>
            <a:r>
              <a:rPr lang="ga-IE" sz="3000" dirty="0">
                <a:latin typeface="Trebuchet MS" pitchFamily="34" charset="0"/>
              </a:rPr>
              <a:t>=</a:t>
            </a:r>
            <a:endParaRPr lang="ga-IE" sz="2000" dirty="0">
              <a:latin typeface="Trebuchet MS" pitchFamily="34" charset="0"/>
            </a:endParaRPr>
          </a:p>
        </p:txBody>
      </p:sp>
      <p:sp>
        <p:nvSpPr>
          <p:cNvPr id="47" name="Text Box 58"/>
          <p:cNvSpPr txBox="1">
            <a:spLocks noChangeArrowheads="1"/>
          </p:cNvSpPr>
          <p:nvPr/>
        </p:nvSpPr>
        <p:spPr bwMode="auto">
          <a:xfrm>
            <a:off x="7005999" y="5647047"/>
            <a:ext cx="1455782" cy="542925"/>
          </a:xfrm>
          <a:prstGeom prst="rect">
            <a:avLst/>
          </a:prstGeom>
          <a:noFill/>
          <a:ln w="9525">
            <a:noFill/>
            <a:miter lim="800000"/>
            <a:headEnd/>
            <a:tailEnd/>
          </a:ln>
        </p:spPr>
        <p:txBody>
          <a:bodyPr/>
          <a:lstStyle/>
          <a:p>
            <a:pPr algn="ctr">
              <a:spcAft>
                <a:spcPts val="1000"/>
              </a:spcAft>
            </a:pPr>
            <a:r>
              <a:rPr lang="ga-IE" sz="3000" dirty="0" smtClean="0">
                <a:solidFill>
                  <a:schemeClr val="accent1"/>
                </a:solidFill>
                <a:latin typeface="Trebuchet MS" pitchFamily="34" charset="0"/>
              </a:rPr>
              <a:t>5cm</a:t>
            </a:r>
            <a:endParaRPr lang="ga-IE" sz="2000" dirty="0">
              <a:solidFill>
                <a:schemeClr val="accent1"/>
              </a:solidFill>
              <a:latin typeface="Trebuchet MS" pitchFamily="34" charset="0"/>
            </a:endParaRPr>
          </a:p>
        </p:txBody>
      </p:sp>
      <p:sp>
        <p:nvSpPr>
          <p:cNvPr id="48" name="Text Box 58"/>
          <p:cNvSpPr txBox="1">
            <a:spLocks noChangeArrowheads="1"/>
          </p:cNvSpPr>
          <p:nvPr/>
        </p:nvSpPr>
        <p:spPr bwMode="auto">
          <a:xfrm>
            <a:off x="1430868" y="5611507"/>
            <a:ext cx="607087" cy="542925"/>
          </a:xfrm>
          <a:prstGeom prst="rect">
            <a:avLst/>
          </a:prstGeom>
          <a:noFill/>
          <a:ln w="9525">
            <a:noFill/>
            <a:miter lim="800000"/>
            <a:headEnd/>
            <a:tailEnd/>
          </a:ln>
        </p:spPr>
        <p:txBody>
          <a:bodyPr/>
          <a:lstStyle/>
          <a:p>
            <a:pPr algn="ctr">
              <a:spcAft>
                <a:spcPts val="1000"/>
              </a:spcAft>
            </a:pPr>
            <a:r>
              <a:rPr lang="ga-IE" sz="3000" dirty="0">
                <a:latin typeface="Trebuchet MS" pitchFamily="34" charset="0"/>
              </a:rPr>
              <a:t>=</a:t>
            </a:r>
            <a:endParaRPr lang="ga-IE" sz="2000" dirty="0">
              <a:latin typeface="Trebuchet MS" pitchFamily="34" charset="0"/>
            </a:endParaRPr>
          </a:p>
        </p:txBody>
      </p:sp>
      <p:cxnSp>
        <p:nvCxnSpPr>
          <p:cNvPr id="49" name="Straight Connector 48"/>
          <p:cNvCxnSpPr/>
          <p:nvPr/>
        </p:nvCxnSpPr>
        <p:spPr>
          <a:xfrm>
            <a:off x="2076846" y="5897566"/>
            <a:ext cx="6120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941696" y="5554639"/>
            <a:ext cx="13647" cy="7779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2895601" y="5597857"/>
            <a:ext cx="13647" cy="7779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Text Box 58"/>
          <p:cNvSpPr txBox="1">
            <a:spLocks noChangeArrowheads="1"/>
          </p:cNvSpPr>
          <p:nvPr/>
        </p:nvSpPr>
        <p:spPr bwMode="auto">
          <a:xfrm>
            <a:off x="413509" y="5583598"/>
            <a:ext cx="608806" cy="542925"/>
          </a:xfrm>
          <a:prstGeom prst="rect">
            <a:avLst/>
          </a:prstGeom>
          <a:noFill/>
          <a:ln w="9525">
            <a:noFill/>
            <a:miter lim="800000"/>
            <a:headEnd/>
            <a:tailEnd/>
          </a:ln>
        </p:spPr>
        <p:txBody>
          <a:bodyPr/>
          <a:lstStyle/>
          <a:p>
            <a:pPr algn="ctr">
              <a:spcAft>
                <a:spcPts val="1000"/>
              </a:spcAft>
            </a:pPr>
            <a:r>
              <a:rPr lang="ga-IE" sz="2000" dirty="0" smtClean="0">
                <a:solidFill>
                  <a:srgbClr val="FF0000"/>
                </a:solidFill>
                <a:latin typeface="Trebuchet MS" pitchFamily="34" charset="0"/>
              </a:rPr>
              <a:t>x10</a:t>
            </a:r>
            <a:endParaRPr lang="ga-IE" sz="2000" dirty="0">
              <a:solidFill>
                <a:srgbClr val="FF0000"/>
              </a:solidFill>
              <a:latin typeface="Trebuchet MS" pitchFamily="34" charset="0"/>
            </a:endParaRPr>
          </a:p>
        </p:txBody>
      </p:sp>
      <p:sp>
        <p:nvSpPr>
          <p:cNvPr id="54" name="Rectangle 53"/>
          <p:cNvSpPr/>
          <p:nvPr/>
        </p:nvSpPr>
        <p:spPr>
          <a:xfrm>
            <a:off x="6735595" y="5647695"/>
            <a:ext cx="367408" cy="553998"/>
          </a:xfrm>
          <a:prstGeom prst="rect">
            <a:avLst/>
          </a:prstGeom>
        </p:spPr>
        <p:txBody>
          <a:bodyPr wrap="none">
            <a:spAutoFit/>
          </a:bodyPr>
          <a:lstStyle/>
          <a:p>
            <a:r>
              <a:rPr lang="ga-IE" sz="3000" dirty="0" smtClean="0">
                <a:solidFill>
                  <a:prstClr val="black"/>
                </a:solidFill>
                <a:latin typeface="Trebuchet MS" pitchFamily="34" charset="0"/>
              </a:rPr>
              <a:t>z</a:t>
            </a:r>
            <a:endParaRPr lang="ga-IE" dirty="0"/>
          </a:p>
        </p:txBody>
      </p:sp>
      <p:sp>
        <p:nvSpPr>
          <p:cNvPr id="3" name="Date Placeholder 2"/>
          <p:cNvSpPr>
            <a:spLocks noGrp="1"/>
          </p:cNvSpPr>
          <p:nvPr>
            <p:ph type="dt" sz="half" idx="10"/>
          </p:nvPr>
        </p:nvSpPr>
        <p:spPr/>
        <p:txBody>
          <a:bodyPr/>
          <a:lstStyle/>
          <a:p>
            <a:fld id="{427A9065-A924-4C35-BF2C-149B36DC62B2}" type="datetime10">
              <a:rPr lang="en-GB" smtClean="0"/>
              <a:pPr/>
              <a:t>09:21</a:t>
            </a:fld>
            <a:endParaRPr lang="ga-I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42" presetClass="path" presetSubtype="0" accel="50000" decel="50000" fill="hold" grpId="1" nodeType="withEffect">
                                  <p:stCondLst>
                                    <p:cond delay="0"/>
                                  </p:stCondLst>
                                  <p:childTnLst>
                                    <p:animMotion origin="layout" path="M -0.02804 -3.7037E-7 L -0.23198 0.28958 " pathEditMode="relative" rAng="0" ptsTypes="AA">
                                      <p:cBhvr>
                                        <p:cTn id="24" dur="2000" fill="hold"/>
                                        <p:tgtEl>
                                          <p:spTgt spid="25"/>
                                        </p:tgtEl>
                                        <p:attrNameLst>
                                          <p:attrName>ppt_x</p:attrName>
                                          <p:attrName>ppt_y</p:attrName>
                                        </p:attrNameLst>
                                      </p:cBhvr>
                                      <p:rCtr x="-10200" y="14500"/>
                                    </p:animMotion>
                                  </p:childTnLst>
                                </p:cTn>
                              </p:par>
                            </p:childTnLst>
                          </p:cTn>
                        </p:par>
                        <p:par>
                          <p:cTn id="25" fill="hold">
                            <p:stCondLst>
                              <p:cond delay="2000"/>
                            </p:stCondLst>
                            <p:childTnLst>
                              <p:par>
                                <p:cTn id="26" presetID="55"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1000" fill="hold"/>
                                        <p:tgtEl>
                                          <p:spTgt spid="17"/>
                                        </p:tgtEl>
                                        <p:attrNameLst>
                                          <p:attrName>ppt_w</p:attrName>
                                        </p:attrNameLst>
                                      </p:cBhvr>
                                      <p:tavLst>
                                        <p:tav tm="0">
                                          <p:val>
                                            <p:strVal val="#ppt_w*0.70"/>
                                          </p:val>
                                        </p:tav>
                                        <p:tav tm="100000">
                                          <p:val>
                                            <p:strVal val="#ppt_w"/>
                                          </p:val>
                                        </p:tav>
                                      </p:tavLst>
                                    </p:anim>
                                    <p:anim calcmode="lin" valueType="num">
                                      <p:cBhvr>
                                        <p:cTn id="29" dur="1000" fill="hold"/>
                                        <p:tgtEl>
                                          <p:spTgt spid="17"/>
                                        </p:tgtEl>
                                        <p:attrNameLst>
                                          <p:attrName>ppt_h</p:attrName>
                                        </p:attrNameLst>
                                      </p:cBhvr>
                                      <p:tavLst>
                                        <p:tav tm="0">
                                          <p:val>
                                            <p:strVal val="#ppt_h"/>
                                          </p:val>
                                        </p:tav>
                                        <p:tav tm="100000">
                                          <p:val>
                                            <p:strVal val="#ppt_h"/>
                                          </p:val>
                                        </p:tav>
                                      </p:tavLst>
                                    </p:anim>
                                    <p:animEffect transition="in" filter="fade">
                                      <p:cBhvr>
                                        <p:cTn id="30" dur="10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20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2000"/>
                                        <p:tgtEl>
                                          <p:spTgt spid="17"/>
                                        </p:tgtEl>
                                      </p:cBhvr>
                                    </p:animEffect>
                                    <p:set>
                                      <p:cBhvr>
                                        <p:cTn id="38" dur="1" fill="hold">
                                          <p:stCondLst>
                                            <p:cond delay="19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35" presetClass="path" presetSubtype="0" accel="50000" decel="50000" fill="hold" grpId="1" nodeType="withEffect">
                                  <p:stCondLst>
                                    <p:cond delay="0"/>
                                  </p:stCondLst>
                                  <p:childTnLst>
                                    <p:animMotion origin="layout" path="M -0.0056 0.01411 L -0.68867 0.23219 " pathEditMode="relative" rAng="0" ptsTypes="AA">
                                      <p:cBhvr>
                                        <p:cTn id="44" dur="2000" fill="hold"/>
                                        <p:tgtEl>
                                          <p:spTgt spid="27"/>
                                        </p:tgtEl>
                                        <p:attrNameLst>
                                          <p:attrName>ppt_x</p:attrName>
                                          <p:attrName>ppt_y</p:attrName>
                                        </p:attrNameLst>
                                      </p:cBhvr>
                                      <p:rCtr x="-34200" y="10900"/>
                                    </p:animMotion>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42" presetClass="path" presetSubtype="0" accel="50000" decel="50000" fill="hold" nodeType="withEffect">
                                  <p:stCondLst>
                                    <p:cond delay="0"/>
                                  </p:stCondLst>
                                  <p:childTnLst>
                                    <p:animMotion origin="layout" path="M 2.4291E-6 4.11656E-6 L 0.0439 0.11655 " pathEditMode="relative" rAng="0" ptsTypes="AA">
                                      <p:cBhvr>
                                        <p:cTn id="50" dur="2000" fill="hold"/>
                                        <p:tgtEl>
                                          <p:spTgt spid="29"/>
                                        </p:tgtEl>
                                        <p:attrNameLst>
                                          <p:attrName>ppt_x</p:attrName>
                                          <p:attrName>ppt_y</p:attrName>
                                        </p:attrNameLst>
                                      </p:cBhvr>
                                      <p:rCtr x="2200" y="5800"/>
                                    </p:animMotion>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2000"/>
                                        <p:tgtEl>
                                          <p:spTgt spid="33"/>
                                        </p:tgtEl>
                                      </p:cBhvr>
                                    </p:animEffect>
                                  </p:childTnLst>
                                </p:cTn>
                              </p:par>
                            </p:childTnLst>
                          </p:cTn>
                        </p:par>
                        <p:par>
                          <p:cTn id="55" fill="hold">
                            <p:stCondLst>
                              <p:cond delay="4000"/>
                            </p:stCondLst>
                            <p:childTnLst>
                              <p:par>
                                <p:cTn id="56" presetID="1" presetClass="entr" presetSubtype="0"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10"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2000"/>
                                        <p:tgtEl>
                                          <p:spTgt spid="34"/>
                                        </p:tgtEl>
                                      </p:cBhvr>
                                    </p:animEffect>
                                  </p:childTnLst>
                                </p:cTn>
                              </p:par>
                              <p:par>
                                <p:cTn id="61" presetID="35" presetClass="path" presetSubtype="0" accel="50000" decel="50000" fill="hold" grpId="1" nodeType="withEffect">
                                  <p:stCondLst>
                                    <p:cond delay="0"/>
                                  </p:stCondLst>
                                  <p:childTnLst>
                                    <p:animMotion origin="layout" path="M -4.48486E-6 4.39408E-6 L -0.32815 -0.06407 " pathEditMode="relative" rAng="0" ptsTypes="AA">
                                      <p:cBhvr>
                                        <p:cTn id="62" dur="2000" fill="hold"/>
                                        <p:tgtEl>
                                          <p:spTgt spid="28"/>
                                        </p:tgtEl>
                                        <p:attrNameLst>
                                          <p:attrName>ppt_x</p:attrName>
                                          <p:attrName>ppt_y</p:attrName>
                                        </p:attrNameLst>
                                      </p:cBhvr>
                                      <p:rCtr x="-16400" y="-3200"/>
                                    </p:animMotion>
                                  </p:childTnLst>
                                </p:cTn>
                              </p:par>
                            </p:childTnLst>
                          </p:cTn>
                        </p:par>
                        <p:par>
                          <p:cTn id="63" fill="hold">
                            <p:stCondLst>
                              <p:cond delay="6000"/>
                            </p:stCondLst>
                            <p:childTnLst>
                              <p:par>
                                <p:cTn id="64" presetID="10" presetClass="entr" presetSubtype="0" fill="hold" grpId="0"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2000"/>
                                        <p:tgtEl>
                                          <p:spTgt spid="35"/>
                                        </p:tgtEl>
                                      </p:cBhvr>
                                    </p:animEffect>
                                  </p:childTnLst>
                                </p:cTn>
                              </p:par>
                              <p:par>
                                <p:cTn id="67" presetID="10" presetClass="entr" presetSubtype="0" fill="hold"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2000"/>
                                        <p:tgtEl>
                                          <p:spTgt spid="3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2000"/>
                                        <p:tgtEl>
                                          <p:spTgt spid="3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2000"/>
                                        <p:tgtEl>
                                          <p:spTgt spid="3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2000"/>
                                        <p:tgtEl>
                                          <p:spTgt spid="4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fade">
                                      <p:cBhvr>
                                        <p:cTn id="81" dur="2000"/>
                                        <p:tgtEl>
                                          <p:spTgt spid="39"/>
                                        </p:tgtEl>
                                      </p:cBhvr>
                                    </p:animEffect>
                                  </p:childTnLst>
                                </p:cTn>
                              </p:par>
                              <p:par>
                                <p:cTn id="82" presetID="10" presetClass="entr" presetSubtype="0" fill="hold" nodeType="with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fade">
                                      <p:cBhvr>
                                        <p:cTn id="84" dur="2000"/>
                                        <p:tgtEl>
                                          <p:spTgt spid="49"/>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wipe(up)">
                                      <p:cBhvr>
                                        <p:cTn id="89" dur="500"/>
                                        <p:tgtEl>
                                          <p:spTgt spid="52"/>
                                        </p:tgtEl>
                                      </p:cBhvr>
                                    </p:animEffect>
                                  </p:childTnLst>
                                </p:cTn>
                              </p:par>
                              <p:par>
                                <p:cTn id="90" presetID="22" presetClass="entr" presetSubtype="1" fill="hold" nodeType="with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wipe(up)">
                                      <p:cBhvr>
                                        <p:cTn id="92" dur="500"/>
                                        <p:tgtEl>
                                          <p:spTgt spid="51"/>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53"/>
                                        </p:tgtEl>
                                        <p:attrNameLst>
                                          <p:attrName>style.visibility</p:attrName>
                                        </p:attrNameLst>
                                      </p:cBhvr>
                                      <p:to>
                                        <p:strVal val="visible"/>
                                      </p:to>
                                    </p:set>
                                    <p:animEffect transition="in" filter="fade">
                                      <p:cBhvr>
                                        <p:cTn id="95" dur="2000"/>
                                        <p:tgtEl>
                                          <p:spTgt spid="53"/>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fade">
                                      <p:cBhvr>
                                        <p:cTn id="98" dur="2000"/>
                                        <p:tgtEl>
                                          <p:spTgt spid="40"/>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fade">
                                      <p:cBhvr>
                                        <p:cTn id="103" dur="2000"/>
                                        <p:tgtEl>
                                          <p:spTgt spid="41"/>
                                        </p:tgtEl>
                                      </p:cBhvr>
                                    </p:animEffect>
                                  </p:childTnLst>
                                </p:cTn>
                              </p:par>
                            </p:childTnLst>
                          </p:cTn>
                        </p:par>
                        <p:par>
                          <p:cTn id="104" fill="hold">
                            <p:stCondLst>
                              <p:cond delay="2000"/>
                            </p:stCondLst>
                            <p:childTnLst>
                              <p:par>
                                <p:cTn id="105" presetID="10" presetClass="entr" presetSubtype="0" fill="hold" nodeType="after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fade">
                                      <p:cBhvr>
                                        <p:cTn id="107" dur="2000"/>
                                        <p:tgtEl>
                                          <p:spTgt spid="3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4"/>
                                        </p:tgtEl>
                                        <p:attrNameLst>
                                          <p:attrName>style.visibility</p:attrName>
                                        </p:attrNameLst>
                                      </p:cBhvr>
                                      <p:to>
                                        <p:strVal val="visible"/>
                                      </p:to>
                                    </p:set>
                                    <p:animEffect transition="in" filter="fade">
                                      <p:cBhvr>
                                        <p:cTn id="112" dur="2000"/>
                                        <p:tgtEl>
                                          <p:spTgt spid="54"/>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6"/>
                                        </p:tgtEl>
                                        <p:attrNameLst>
                                          <p:attrName>style.visibility</p:attrName>
                                        </p:attrNameLst>
                                      </p:cBhvr>
                                      <p:to>
                                        <p:strVal val="visible"/>
                                      </p:to>
                                    </p:set>
                                    <p:animEffect transition="in" filter="fade">
                                      <p:cBhvr>
                                        <p:cTn id="117" dur="2000"/>
                                        <p:tgtEl>
                                          <p:spTgt spid="46"/>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47"/>
                                        </p:tgtEl>
                                        <p:attrNameLst>
                                          <p:attrName>style.visibility</p:attrName>
                                        </p:attrNameLst>
                                      </p:cBhvr>
                                      <p:to>
                                        <p:strVal val="visible"/>
                                      </p:to>
                                    </p:set>
                                    <p:animEffect transition="in" filter="fade">
                                      <p:cBhvr>
                                        <p:cTn id="120"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5" grpId="0"/>
      <p:bldP spid="25" grpId="1"/>
      <p:bldP spid="27" grpId="1"/>
      <p:bldP spid="28" grpId="0"/>
      <p:bldP spid="28" grpId="1"/>
      <p:bldP spid="33" grpId="0"/>
      <p:bldP spid="35" grpId="0"/>
      <p:bldP spid="37" grpId="0"/>
      <p:bldP spid="38" grpId="0"/>
      <p:bldP spid="39" grpId="0"/>
      <p:bldP spid="40" grpId="0"/>
      <p:bldP spid="41" grpId="0"/>
      <p:bldP spid="46" grpId="0"/>
      <p:bldP spid="47" grpId="0"/>
      <p:bldP spid="48" grpId="0"/>
      <p:bldP spid="53" grpId="0"/>
      <p:bldP spid="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270664" y="5158983"/>
            <a:ext cx="831273" cy="327418"/>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latin typeface="Trebuchet MS" pitchFamily="34" charset="0"/>
            </a:endParaRPr>
          </a:p>
        </p:txBody>
      </p:sp>
      <p:sp>
        <p:nvSpPr>
          <p:cNvPr id="5" name="Oval 4"/>
          <p:cNvSpPr/>
          <p:nvPr/>
        </p:nvSpPr>
        <p:spPr>
          <a:xfrm>
            <a:off x="819397" y="1348982"/>
            <a:ext cx="831273" cy="432315"/>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latin typeface="Trebuchet MS" pitchFamily="34" charset="0"/>
            </a:endParaRPr>
          </a:p>
        </p:txBody>
      </p:sp>
      <p:sp>
        <p:nvSpPr>
          <p:cNvPr id="6" name="Oval 5"/>
          <p:cNvSpPr/>
          <p:nvPr/>
        </p:nvSpPr>
        <p:spPr>
          <a:xfrm>
            <a:off x="8037622" y="3040083"/>
            <a:ext cx="704944" cy="451262"/>
          </a:xfrm>
          <a:prstGeom prst="ellipse">
            <a:avLst/>
          </a:prstGeom>
          <a:solidFill>
            <a:srgbClr val="CC0066"/>
          </a:solid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latin typeface="Trebuchet MS" pitchFamily="34" charset="0"/>
            </a:endParaRPr>
          </a:p>
        </p:txBody>
      </p:sp>
      <p:sp>
        <p:nvSpPr>
          <p:cNvPr id="7" name="Oval 6"/>
          <p:cNvSpPr/>
          <p:nvPr/>
        </p:nvSpPr>
        <p:spPr>
          <a:xfrm>
            <a:off x="1626926" y="2956960"/>
            <a:ext cx="704944" cy="307914"/>
          </a:xfrm>
          <a:prstGeom prst="ellipse">
            <a:avLst/>
          </a:prstGeom>
          <a:solidFill>
            <a:srgbClr val="CC0066"/>
          </a:solid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latin typeface="Trebuchet MS" pitchFamily="34" charset="0"/>
            </a:endParaRPr>
          </a:p>
        </p:txBody>
      </p:sp>
      <p:grpSp>
        <p:nvGrpSpPr>
          <p:cNvPr id="8" name="Group 2"/>
          <p:cNvGrpSpPr>
            <a:grpSpLocks/>
          </p:cNvGrpSpPr>
          <p:nvPr/>
        </p:nvGrpSpPr>
        <p:grpSpPr bwMode="auto">
          <a:xfrm>
            <a:off x="4414708" y="833441"/>
            <a:ext cx="4701910" cy="4308475"/>
            <a:chOff x="5047" y="9813"/>
            <a:chExt cx="5049" cy="5010"/>
          </a:xfrm>
        </p:grpSpPr>
        <p:sp>
          <p:nvSpPr>
            <p:cNvPr id="9" name="Freeform 3"/>
            <p:cNvSpPr>
              <a:spLocks/>
            </p:cNvSpPr>
            <p:nvPr/>
          </p:nvSpPr>
          <p:spPr bwMode="auto">
            <a:xfrm>
              <a:off x="5047" y="9813"/>
              <a:ext cx="5049" cy="5010"/>
            </a:xfrm>
            <a:custGeom>
              <a:avLst/>
              <a:gdLst>
                <a:gd name="T0" fmla="*/ 0 w 1697"/>
                <a:gd name="T1" fmla="*/ 5010 h 1684"/>
                <a:gd name="T2" fmla="*/ 2505 w 1697"/>
                <a:gd name="T3" fmla="*/ 4953 h 1684"/>
                <a:gd name="T4" fmla="*/ 5049 w 1697"/>
                <a:gd name="T5" fmla="*/ 0 h 1684"/>
                <a:gd name="T6" fmla="*/ 0 w 1697"/>
                <a:gd name="T7" fmla="*/ 5010 h 1684"/>
                <a:gd name="T8" fmla="*/ 0 60000 65536"/>
                <a:gd name="T9" fmla="*/ 0 60000 65536"/>
                <a:gd name="T10" fmla="*/ 0 60000 65536"/>
                <a:gd name="T11" fmla="*/ 0 60000 65536"/>
                <a:gd name="T12" fmla="*/ 0 w 1697"/>
                <a:gd name="T13" fmla="*/ 0 h 1684"/>
                <a:gd name="T14" fmla="*/ 1697 w 1697"/>
                <a:gd name="T15" fmla="*/ 1684 h 1684"/>
              </a:gdLst>
              <a:ahLst/>
              <a:cxnLst>
                <a:cxn ang="T8">
                  <a:pos x="T0" y="T1"/>
                </a:cxn>
                <a:cxn ang="T9">
                  <a:pos x="T2" y="T3"/>
                </a:cxn>
                <a:cxn ang="T10">
                  <a:pos x="T4" y="T5"/>
                </a:cxn>
                <a:cxn ang="T11">
                  <a:pos x="T6" y="T7"/>
                </a:cxn>
              </a:cxnLst>
              <a:rect l="T12" t="T13" r="T14" b="T15"/>
              <a:pathLst>
                <a:path w="1697" h="1684">
                  <a:moveTo>
                    <a:pt x="0" y="1684"/>
                  </a:moveTo>
                  <a:lnTo>
                    <a:pt x="842" y="1665"/>
                  </a:lnTo>
                  <a:lnTo>
                    <a:pt x="1697" y="0"/>
                  </a:lnTo>
                  <a:lnTo>
                    <a:pt x="0" y="1684"/>
                  </a:lnTo>
                  <a:close/>
                </a:path>
              </a:pathLst>
            </a:custGeom>
            <a:solidFill>
              <a:srgbClr val="FFFFFF"/>
            </a:solidFill>
            <a:ln w="28575">
              <a:solidFill>
                <a:srgbClr val="000000"/>
              </a:solidFill>
              <a:round/>
              <a:headEnd/>
              <a:tailEnd/>
            </a:ln>
          </p:spPr>
          <p:txBody>
            <a:bodyPr/>
            <a:lstStyle/>
            <a:p>
              <a:endParaRPr lang="en-IE" sz="2000">
                <a:latin typeface="Trebuchet MS" pitchFamily="34" charset="0"/>
              </a:endParaRPr>
            </a:p>
          </p:txBody>
        </p:sp>
        <p:sp>
          <p:nvSpPr>
            <p:cNvPr id="10" name="Freeform 4"/>
            <p:cNvSpPr>
              <a:spLocks/>
            </p:cNvSpPr>
            <p:nvPr/>
          </p:nvSpPr>
          <p:spPr bwMode="auto">
            <a:xfrm>
              <a:off x="5460" y="14431"/>
              <a:ext cx="180" cy="367"/>
            </a:xfrm>
            <a:custGeom>
              <a:avLst/>
              <a:gdLst>
                <a:gd name="T0" fmla="*/ 0 w 180"/>
                <a:gd name="T1" fmla="*/ 0 h 367"/>
                <a:gd name="T2" fmla="*/ 150 w 180"/>
                <a:gd name="T3" fmla="*/ 150 h 367"/>
                <a:gd name="T4" fmla="*/ 180 w 180"/>
                <a:gd name="T5" fmla="*/ 367 h 367"/>
                <a:gd name="T6" fmla="*/ 0 60000 65536"/>
                <a:gd name="T7" fmla="*/ 0 60000 65536"/>
                <a:gd name="T8" fmla="*/ 0 60000 65536"/>
                <a:gd name="T9" fmla="*/ 0 w 180"/>
                <a:gd name="T10" fmla="*/ 0 h 367"/>
                <a:gd name="T11" fmla="*/ 180 w 180"/>
                <a:gd name="T12" fmla="*/ 367 h 367"/>
              </a:gdLst>
              <a:ahLst/>
              <a:cxnLst>
                <a:cxn ang="T6">
                  <a:pos x="T0" y="T1"/>
                </a:cxn>
                <a:cxn ang="T7">
                  <a:pos x="T2" y="T3"/>
                </a:cxn>
                <a:cxn ang="T8">
                  <a:pos x="T4" y="T5"/>
                </a:cxn>
              </a:cxnLst>
              <a:rect l="T9" t="T10" r="T11" b="T12"/>
              <a:pathLst>
                <a:path w="180" h="367">
                  <a:moveTo>
                    <a:pt x="0" y="0"/>
                  </a:moveTo>
                  <a:cubicBezTo>
                    <a:pt x="60" y="44"/>
                    <a:pt x="120" y="89"/>
                    <a:pt x="150" y="150"/>
                  </a:cubicBezTo>
                  <a:cubicBezTo>
                    <a:pt x="180" y="211"/>
                    <a:pt x="180" y="289"/>
                    <a:pt x="180" y="367"/>
                  </a:cubicBezTo>
                </a:path>
              </a:pathLst>
            </a:custGeom>
            <a:noFill/>
            <a:ln w="28575">
              <a:solidFill>
                <a:srgbClr val="000000"/>
              </a:solidFill>
              <a:round/>
              <a:headEnd/>
              <a:tailEnd/>
            </a:ln>
          </p:spPr>
          <p:txBody>
            <a:bodyPr/>
            <a:lstStyle/>
            <a:p>
              <a:endParaRPr lang="en-IE" sz="2000">
                <a:latin typeface="Trebuchet MS" pitchFamily="34" charset="0"/>
              </a:endParaRPr>
            </a:p>
          </p:txBody>
        </p:sp>
        <p:sp>
          <p:nvSpPr>
            <p:cNvPr id="11" name="Freeform 5"/>
            <p:cNvSpPr>
              <a:spLocks/>
            </p:cNvSpPr>
            <p:nvPr/>
          </p:nvSpPr>
          <p:spPr bwMode="auto">
            <a:xfrm>
              <a:off x="5535" y="14363"/>
              <a:ext cx="234" cy="428"/>
            </a:xfrm>
            <a:custGeom>
              <a:avLst/>
              <a:gdLst>
                <a:gd name="T0" fmla="*/ 0 w 234"/>
                <a:gd name="T1" fmla="*/ 0 h 428"/>
                <a:gd name="T2" fmla="*/ 195 w 234"/>
                <a:gd name="T3" fmla="*/ 150 h 428"/>
                <a:gd name="T4" fmla="*/ 232 w 234"/>
                <a:gd name="T5" fmla="*/ 428 h 428"/>
                <a:gd name="T6" fmla="*/ 0 60000 65536"/>
                <a:gd name="T7" fmla="*/ 0 60000 65536"/>
                <a:gd name="T8" fmla="*/ 0 60000 65536"/>
                <a:gd name="T9" fmla="*/ 0 w 234"/>
                <a:gd name="T10" fmla="*/ 0 h 428"/>
                <a:gd name="T11" fmla="*/ 234 w 234"/>
                <a:gd name="T12" fmla="*/ 428 h 428"/>
              </a:gdLst>
              <a:ahLst/>
              <a:cxnLst>
                <a:cxn ang="T6">
                  <a:pos x="T0" y="T1"/>
                </a:cxn>
                <a:cxn ang="T7">
                  <a:pos x="T2" y="T3"/>
                </a:cxn>
                <a:cxn ang="T8">
                  <a:pos x="T4" y="T5"/>
                </a:cxn>
              </a:cxnLst>
              <a:rect l="T9" t="T10" r="T11" b="T12"/>
              <a:pathLst>
                <a:path w="234" h="428">
                  <a:moveTo>
                    <a:pt x="0" y="0"/>
                  </a:moveTo>
                  <a:cubicBezTo>
                    <a:pt x="78" y="39"/>
                    <a:pt x="156" y="79"/>
                    <a:pt x="195" y="150"/>
                  </a:cubicBezTo>
                  <a:cubicBezTo>
                    <a:pt x="234" y="221"/>
                    <a:pt x="233" y="324"/>
                    <a:pt x="232" y="428"/>
                  </a:cubicBezTo>
                </a:path>
              </a:pathLst>
            </a:custGeom>
            <a:noFill/>
            <a:ln w="28575">
              <a:solidFill>
                <a:srgbClr val="000000"/>
              </a:solidFill>
              <a:round/>
              <a:headEnd/>
              <a:tailEnd/>
            </a:ln>
          </p:spPr>
          <p:txBody>
            <a:bodyPr/>
            <a:lstStyle/>
            <a:p>
              <a:endParaRPr lang="en-IE" sz="2000">
                <a:latin typeface="Trebuchet MS" pitchFamily="34" charset="0"/>
              </a:endParaRPr>
            </a:p>
          </p:txBody>
        </p:sp>
        <p:sp>
          <p:nvSpPr>
            <p:cNvPr id="12" name="Freeform 6"/>
            <p:cNvSpPr>
              <a:spLocks/>
            </p:cNvSpPr>
            <p:nvPr/>
          </p:nvSpPr>
          <p:spPr bwMode="auto">
            <a:xfrm>
              <a:off x="9592" y="10328"/>
              <a:ext cx="165" cy="157"/>
            </a:xfrm>
            <a:custGeom>
              <a:avLst/>
              <a:gdLst>
                <a:gd name="T0" fmla="*/ 0 w 165"/>
                <a:gd name="T1" fmla="*/ 0 h 157"/>
                <a:gd name="T2" fmla="*/ 38 w 165"/>
                <a:gd name="T3" fmla="*/ 105 h 157"/>
                <a:gd name="T4" fmla="*/ 165 w 165"/>
                <a:gd name="T5" fmla="*/ 157 h 157"/>
                <a:gd name="T6" fmla="*/ 0 60000 65536"/>
                <a:gd name="T7" fmla="*/ 0 60000 65536"/>
                <a:gd name="T8" fmla="*/ 0 60000 65536"/>
                <a:gd name="T9" fmla="*/ 0 w 165"/>
                <a:gd name="T10" fmla="*/ 0 h 157"/>
                <a:gd name="T11" fmla="*/ 165 w 165"/>
                <a:gd name="T12" fmla="*/ 157 h 157"/>
              </a:gdLst>
              <a:ahLst/>
              <a:cxnLst>
                <a:cxn ang="T6">
                  <a:pos x="T0" y="T1"/>
                </a:cxn>
                <a:cxn ang="T7">
                  <a:pos x="T2" y="T3"/>
                </a:cxn>
                <a:cxn ang="T8">
                  <a:pos x="T4" y="T5"/>
                </a:cxn>
              </a:cxnLst>
              <a:rect l="T9" t="T10" r="T11" b="T12"/>
              <a:pathLst>
                <a:path w="165" h="157">
                  <a:moveTo>
                    <a:pt x="0" y="0"/>
                  </a:moveTo>
                  <a:cubicBezTo>
                    <a:pt x="5" y="39"/>
                    <a:pt x="10" y="79"/>
                    <a:pt x="38" y="105"/>
                  </a:cubicBezTo>
                  <a:cubicBezTo>
                    <a:pt x="66" y="131"/>
                    <a:pt x="115" y="144"/>
                    <a:pt x="165" y="157"/>
                  </a:cubicBezTo>
                </a:path>
              </a:pathLst>
            </a:custGeom>
            <a:noFill/>
            <a:ln w="28575">
              <a:solidFill>
                <a:srgbClr val="000000"/>
              </a:solidFill>
              <a:round/>
              <a:headEnd/>
              <a:tailEnd/>
            </a:ln>
          </p:spPr>
          <p:txBody>
            <a:bodyPr/>
            <a:lstStyle/>
            <a:p>
              <a:endParaRPr lang="en-IE" sz="2000">
                <a:latin typeface="Trebuchet MS" pitchFamily="34" charset="0"/>
              </a:endParaRPr>
            </a:p>
          </p:txBody>
        </p:sp>
      </p:grpSp>
      <p:sp>
        <p:nvSpPr>
          <p:cNvPr id="13" name="Text Box 13"/>
          <p:cNvSpPr txBox="1">
            <a:spLocks noChangeArrowheads="1"/>
          </p:cNvSpPr>
          <p:nvPr/>
        </p:nvSpPr>
        <p:spPr bwMode="auto">
          <a:xfrm>
            <a:off x="6277241" y="3548066"/>
            <a:ext cx="753269" cy="561975"/>
          </a:xfrm>
          <a:prstGeom prst="rect">
            <a:avLst/>
          </a:prstGeom>
          <a:noFill/>
          <a:ln w="9525">
            <a:noFill/>
            <a:miter lim="800000"/>
            <a:headEnd/>
            <a:tailEnd/>
          </a:ln>
        </p:spPr>
        <p:txBody>
          <a:bodyPr/>
          <a:lstStyle/>
          <a:p>
            <a:pPr algn="ctr">
              <a:spcAft>
                <a:spcPts val="1000"/>
              </a:spcAft>
            </a:pPr>
            <a:r>
              <a:rPr lang="ga-IE" sz="2000">
                <a:latin typeface="Trebuchet MS" pitchFamily="34" charset="0"/>
              </a:rPr>
              <a:t>B</a:t>
            </a:r>
          </a:p>
        </p:txBody>
      </p:sp>
      <p:sp>
        <p:nvSpPr>
          <p:cNvPr id="14" name="Text Box 16"/>
          <p:cNvSpPr txBox="1">
            <a:spLocks noChangeArrowheads="1"/>
          </p:cNvSpPr>
          <p:nvPr/>
        </p:nvSpPr>
        <p:spPr bwMode="auto">
          <a:xfrm>
            <a:off x="7689191" y="3049591"/>
            <a:ext cx="1405069" cy="534987"/>
          </a:xfrm>
          <a:prstGeom prst="rect">
            <a:avLst/>
          </a:prstGeom>
          <a:noFill/>
          <a:ln w="9525">
            <a:noFill/>
            <a:miter lim="800000"/>
            <a:headEnd/>
            <a:tailEnd/>
          </a:ln>
        </p:spPr>
        <p:txBody>
          <a:bodyPr/>
          <a:lstStyle/>
          <a:p>
            <a:pPr algn="ctr">
              <a:spcAft>
                <a:spcPts val="1000"/>
              </a:spcAft>
            </a:pPr>
            <a:r>
              <a:rPr lang="ga-IE" sz="2000" dirty="0" smtClean="0">
                <a:latin typeface="Trebuchet MS" pitchFamily="34" charset="0"/>
              </a:rPr>
              <a:t>10cm</a:t>
            </a:r>
            <a:endParaRPr lang="ga-IE" sz="2000" dirty="0">
              <a:latin typeface="Trebuchet MS" pitchFamily="34" charset="0"/>
            </a:endParaRPr>
          </a:p>
        </p:txBody>
      </p:sp>
      <p:sp>
        <p:nvSpPr>
          <p:cNvPr id="15" name="Text Box 16"/>
          <p:cNvSpPr txBox="1">
            <a:spLocks noChangeArrowheads="1"/>
          </p:cNvSpPr>
          <p:nvPr/>
        </p:nvSpPr>
        <p:spPr bwMode="auto">
          <a:xfrm>
            <a:off x="5005573" y="5109217"/>
            <a:ext cx="1405070" cy="536575"/>
          </a:xfrm>
          <a:prstGeom prst="rect">
            <a:avLst/>
          </a:prstGeom>
          <a:noFill/>
          <a:ln w="9525">
            <a:noFill/>
            <a:miter lim="800000"/>
            <a:headEnd/>
            <a:tailEnd/>
          </a:ln>
        </p:spPr>
        <p:txBody>
          <a:bodyPr/>
          <a:lstStyle/>
          <a:p>
            <a:pPr algn="ctr">
              <a:spcAft>
                <a:spcPts val="1000"/>
              </a:spcAft>
            </a:pPr>
            <a:r>
              <a:rPr lang="ga-IE" sz="2000" dirty="0">
                <a:latin typeface="Trebuchet MS" pitchFamily="34" charset="0"/>
              </a:rPr>
              <a:t>6cm</a:t>
            </a:r>
          </a:p>
        </p:txBody>
      </p:sp>
      <p:grpSp>
        <p:nvGrpSpPr>
          <p:cNvPr id="16" name="Group 91"/>
          <p:cNvGrpSpPr>
            <a:grpSpLocks/>
          </p:cNvGrpSpPr>
          <p:nvPr/>
        </p:nvGrpSpPr>
        <p:grpSpPr bwMode="auto">
          <a:xfrm>
            <a:off x="569253" y="1379541"/>
            <a:ext cx="3468819" cy="2638425"/>
            <a:chOff x="525117" y="1379262"/>
            <a:chExt cx="3203018" cy="2638970"/>
          </a:xfrm>
        </p:grpSpPr>
        <p:grpSp>
          <p:nvGrpSpPr>
            <p:cNvPr id="17" name="Group 7"/>
            <p:cNvGrpSpPr>
              <a:grpSpLocks/>
            </p:cNvGrpSpPr>
            <p:nvPr/>
          </p:nvGrpSpPr>
          <p:grpSpPr bwMode="auto">
            <a:xfrm rot="6936233">
              <a:off x="1299788" y="1589886"/>
              <a:ext cx="2438021" cy="2418672"/>
              <a:chOff x="1888" y="10804"/>
              <a:chExt cx="2835" cy="2813"/>
            </a:xfrm>
          </p:grpSpPr>
          <p:sp>
            <p:nvSpPr>
              <p:cNvPr id="20" name="Freeform 8"/>
              <p:cNvSpPr>
                <a:spLocks/>
              </p:cNvSpPr>
              <p:nvPr/>
            </p:nvSpPr>
            <p:spPr bwMode="auto">
              <a:xfrm>
                <a:off x="1888" y="10804"/>
                <a:ext cx="2835" cy="2813"/>
              </a:xfrm>
              <a:custGeom>
                <a:avLst/>
                <a:gdLst>
                  <a:gd name="T0" fmla="*/ 0 w 1697"/>
                  <a:gd name="T1" fmla="*/ 2813 h 1684"/>
                  <a:gd name="T2" fmla="*/ 1407 w 1697"/>
                  <a:gd name="T3" fmla="*/ 2781 h 1684"/>
                  <a:gd name="T4" fmla="*/ 2835 w 1697"/>
                  <a:gd name="T5" fmla="*/ 0 h 1684"/>
                  <a:gd name="T6" fmla="*/ 0 w 1697"/>
                  <a:gd name="T7" fmla="*/ 2813 h 1684"/>
                  <a:gd name="T8" fmla="*/ 0 60000 65536"/>
                  <a:gd name="T9" fmla="*/ 0 60000 65536"/>
                  <a:gd name="T10" fmla="*/ 0 60000 65536"/>
                  <a:gd name="T11" fmla="*/ 0 60000 65536"/>
                  <a:gd name="T12" fmla="*/ 0 w 1697"/>
                  <a:gd name="T13" fmla="*/ 0 h 1684"/>
                  <a:gd name="T14" fmla="*/ 1697 w 1697"/>
                  <a:gd name="T15" fmla="*/ 1684 h 1684"/>
                </a:gdLst>
                <a:ahLst/>
                <a:cxnLst>
                  <a:cxn ang="T8">
                    <a:pos x="T0" y="T1"/>
                  </a:cxn>
                  <a:cxn ang="T9">
                    <a:pos x="T2" y="T3"/>
                  </a:cxn>
                  <a:cxn ang="T10">
                    <a:pos x="T4" y="T5"/>
                  </a:cxn>
                  <a:cxn ang="T11">
                    <a:pos x="T6" y="T7"/>
                  </a:cxn>
                </a:cxnLst>
                <a:rect l="T12" t="T13" r="T14" b="T15"/>
                <a:pathLst>
                  <a:path w="1697" h="1684">
                    <a:moveTo>
                      <a:pt x="0" y="1684"/>
                    </a:moveTo>
                    <a:lnTo>
                      <a:pt x="842" y="1665"/>
                    </a:lnTo>
                    <a:lnTo>
                      <a:pt x="1697" y="0"/>
                    </a:lnTo>
                    <a:lnTo>
                      <a:pt x="0" y="1684"/>
                    </a:lnTo>
                    <a:close/>
                  </a:path>
                </a:pathLst>
              </a:custGeom>
              <a:solidFill>
                <a:srgbClr val="FFFFFF"/>
              </a:solidFill>
              <a:ln w="28575">
                <a:solidFill>
                  <a:srgbClr val="000000"/>
                </a:solidFill>
                <a:round/>
                <a:headEnd/>
                <a:tailEnd/>
              </a:ln>
            </p:spPr>
            <p:txBody>
              <a:bodyPr/>
              <a:lstStyle/>
              <a:p>
                <a:endParaRPr lang="en-IE" sz="2000">
                  <a:latin typeface="Trebuchet MS" pitchFamily="34" charset="0"/>
                </a:endParaRPr>
              </a:p>
            </p:txBody>
          </p:sp>
          <p:sp>
            <p:nvSpPr>
              <p:cNvPr id="21" name="Freeform 9"/>
              <p:cNvSpPr>
                <a:spLocks/>
              </p:cNvSpPr>
              <p:nvPr/>
            </p:nvSpPr>
            <p:spPr bwMode="auto">
              <a:xfrm>
                <a:off x="4215" y="11303"/>
                <a:ext cx="165" cy="157"/>
              </a:xfrm>
              <a:custGeom>
                <a:avLst/>
                <a:gdLst>
                  <a:gd name="T0" fmla="*/ 0 w 165"/>
                  <a:gd name="T1" fmla="*/ 0 h 157"/>
                  <a:gd name="T2" fmla="*/ 38 w 165"/>
                  <a:gd name="T3" fmla="*/ 105 h 157"/>
                  <a:gd name="T4" fmla="*/ 165 w 165"/>
                  <a:gd name="T5" fmla="*/ 157 h 157"/>
                  <a:gd name="T6" fmla="*/ 0 60000 65536"/>
                  <a:gd name="T7" fmla="*/ 0 60000 65536"/>
                  <a:gd name="T8" fmla="*/ 0 60000 65536"/>
                  <a:gd name="T9" fmla="*/ 0 w 165"/>
                  <a:gd name="T10" fmla="*/ 0 h 157"/>
                  <a:gd name="T11" fmla="*/ 165 w 165"/>
                  <a:gd name="T12" fmla="*/ 157 h 157"/>
                </a:gdLst>
                <a:ahLst/>
                <a:cxnLst>
                  <a:cxn ang="T6">
                    <a:pos x="T0" y="T1"/>
                  </a:cxn>
                  <a:cxn ang="T7">
                    <a:pos x="T2" y="T3"/>
                  </a:cxn>
                  <a:cxn ang="T8">
                    <a:pos x="T4" y="T5"/>
                  </a:cxn>
                </a:cxnLst>
                <a:rect l="T9" t="T10" r="T11" b="T12"/>
                <a:pathLst>
                  <a:path w="165" h="157">
                    <a:moveTo>
                      <a:pt x="0" y="0"/>
                    </a:moveTo>
                    <a:cubicBezTo>
                      <a:pt x="5" y="39"/>
                      <a:pt x="10" y="79"/>
                      <a:pt x="38" y="105"/>
                    </a:cubicBezTo>
                    <a:cubicBezTo>
                      <a:pt x="66" y="131"/>
                      <a:pt x="115" y="144"/>
                      <a:pt x="165" y="157"/>
                    </a:cubicBezTo>
                  </a:path>
                </a:pathLst>
              </a:custGeom>
              <a:noFill/>
              <a:ln w="28575">
                <a:solidFill>
                  <a:srgbClr val="000000"/>
                </a:solidFill>
                <a:round/>
                <a:headEnd/>
                <a:tailEnd/>
              </a:ln>
            </p:spPr>
            <p:txBody>
              <a:bodyPr/>
              <a:lstStyle/>
              <a:p>
                <a:endParaRPr lang="en-IE" sz="2000">
                  <a:latin typeface="Trebuchet MS" pitchFamily="34" charset="0"/>
                </a:endParaRPr>
              </a:p>
            </p:txBody>
          </p:sp>
          <p:sp>
            <p:nvSpPr>
              <p:cNvPr id="22" name="Freeform 10"/>
              <p:cNvSpPr>
                <a:spLocks/>
              </p:cNvSpPr>
              <p:nvPr/>
            </p:nvSpPr>
            <p:spPr bwMode="auto">
              <a:xfrm>
                <a:off x="2258" y="13238"/>
                <a:ext cx="180" cy="367"/>
              </a:xfrm>
              <a:custGeom>
                <a:avLst/>
                <a:gdLst>
                  <a:gd name="T0" fmla="*/ 0 w 180"/>
                  <a:gd name="T1" fmla="*/ 0 h 367"/>
                  <a:gd name="T2" fmla="*/ 150 w 180"/>
                  <a:gd name="T3" fmla="*/ 150 h 367"/>
                  <a:gd name="T4" fmla="*/ 180 w 180"/>
                  <a:gd name="T5" fmla="*/ 367 h 367"/>
                  <a:gd name="T6" fmla="*/ 0 60000 65536"/>
                  <a:gd name="T7" fmla="*/ 0 60000 65536"/>
                  <a:gd name="T8" fmla="*/ 0 60000 65536"/>
                  <a:gd name="T9" fmla="*/ 0 w 180"/>
                  <a:gd name="T10" fmla="*/ 0 h 367"/>
                  <a:gd name="T11" fmla="*/ 180 w 180"/>
                  <a:gd name="T12" fmla="*/ 367 h 367"/>
                </a:gdLst>
                <a:ahLst/>
                <a:cxnLst>
                  <a:cxn ang="T6">
                    <a:pos x="T0" y="T1"/>
                  </a:cxn>
                  <a:cxn ang="T7">
                    <a:pos x="T2" y="T3"/>
                  </a:cxn>
                  <a:cxn ang="T8">
                    <a:pos x="T4" y="T5"/>
                  </a:cxn>
                </a:cxnLst>
                <a:rect l="T9" t="T10" r="T11" b="T12"/>
                <a:pathLst>
                  <a:path w="180" h="367">
                    <a:moveTo>
                      <a:pt x="0" y="0"/>
                    </a:moveTo>
                    <a:cubicBezTo>
                      <a:pt x="60" y="44"/>
                      <a:pt x="120" y="89"/>
                      <a:pt x="150" y="150"/>
                    </a:cubicBezTo>
                    <a:cubicBezTo>
                      <a:pt x="180" y="211"/>
                      <a:pt x="180" y="289"/>
                      <a:pt x="180" y="367"/>
                    </a:cubicBezTo>
                  </a:path>
                </a:pathLst>
              </a:custGeom>
              <a:noFill/>
              <a:ln w="28575">
                <a:solidFill>
                  <a:srgbClr val="000000"/>
                </a:solidFill>
                <a:round/>
                <a:headEnd/>
                <a:tailEnd/>
              </a:ln>
            </p:spPr>
            <p:txBody>
              <a:bodyPr/>
              <a:lstStyle/>
              <a:p>
                <a:endParaRPr lang="en-IE" sz="2000">
                  <a:latin typeface="Trebuchet MS" pitchFamily="34" charset="0"/>
                </a:endParaRPr>
              </a:p>
            </p:txBody>
          </p:sp>
          <p:sp>
            <p:nvSpPr>
              <p:cNvPr id="23" name="Freeform 11"/>
              <p:cNvSpPr>
                <a:spLocks/>
              </p:cNvSpPr>
              <p:nvPr/>
            </p:nvSpPr>
            <p:spPr bwMode="auto">
              <a:xfrm>
                <a:off x="2333" y="13170"/>
                <a:ext cx="234" cy="428"/>
              </a:xfrm>
              <a:custGeom>
                <a:avLst/>
                <a:gdLst>
                  <a:gd name="T0" fmla="*/ 0 w 234"/>
                  <a:gd name="T1" fmla="*/ 0 h 428"/>
                  <a:gd name="T2" fmla="*/ 195 w 234"/>
                  <a:gd name="T3" fmla="*/ 150 h 428"/>
                  <a:gd name="T4" fmla="*/ 232 w 234"/>
                  <a:gd name="T5" fmla="*/ 428 h 428"/>
                  <a:gd name="T6" fmla="*/ 0 60000 65536"/>
                  <a:gd name="T7" fmla="*/ 0 60000 65536"/>
                  <a:gd name="T8" fmla="*/ 0 60000 65536"/>
                  <a:gd name="T9" fmla="*/ 0 w 234"/>
                  <a:gd name="T10" fmla="*/ 0 h 428"/>
                  <a:gd name="T11" fmla="*/ 234 w 234"/>
                  <a:gd name="T12" fmla="*/ 428 h 428"/>
                </a:gdLst>
                <a:ahLst/>
                <a:cxnLst>
                  <a:cxn ang="T6">
                    <a:pos x="T0" y="T1"/>
                  </a:cxn>
                  <a:cxn ang="T7">
                    <a:pos x="T2" y="T3"/>
                  </a:cxn>
                  <a:cxn ang="T8">
                    <a:pos x="T4" y="T5"/>
                  </a:cxn>
                </a:cxnLst>
                <a:rect l="T9" t="T10" r="T11" b="T12"/>
                <a:pathLst>
                  <a:path w="234" h="428">
                    <a:moveTo>
                      <a:pt x="0" y="0"/>
                    </a:moveTo>
                    <a:cubicBezTo>
                      <a:pt x="78" y="39"/>
                      <a:pt x="156" y="79"/>
                      <a:pt x="195" y="150"/>
                    </a:cubicBezTo>
                    <a:cubicBezTo>
                      <a:pt x="234" y="221"/>
                      <a:pt x="233" y="324"/>
                      <a:pt x="232" y="428"/>
                    </a:cubicBezTo>
                  </a:path>
                </a:pathLst>
              </a:custGeom>
              <a:noFill/>
              <a:ln w="28575">
                <a:solidFill>
                  <a:srgbClr val="000000"/>
                </a:solidFill>
                <a:round/>
                <a:headEnd/>
                <a:tailEnd/>
              </a:ln>
            </p:spPr>
            <p:txBody>
              <a:bodyPr/>
              <a:lstStyle/>
              <a:p>
                <a:endParaRPr lang="en-IE" sz="2000">
                  <a:latin typeface="Trebuchet MS" pitchFamily="34" charset="0"/>
                </a:endParaRPr>
              </a:p>
            </p:txBody>
          </p:sp>
        </p:grpSp>
        <p:sp>
          <p:nvSpPr>
            <p:cNvPr id="18" name="Text Box 16"/>
            <p:cNvSpPr txBox="1">
              <a:spLocks noChangeArrowheads="1"/>
            </p:cNvSpPr>
            <p:nvPr/>
          </p:nvSpPr>
          <p:spPr bwMode="auto">
            <a:xfrm>
              <a:off x="525117" y="1379262"/>
              <a:ext cx="1297057" cy="535677"/>
            </a:xfrm>
            <a:prstGeom prst="rect">
              <a:avLst/>
            </a:prstGeom>
            <a:noFill/>
            <a:ln w="9525">
              <a:noFill/>
              <a:miter lim="800000"/>
              <a:headEnd/>
              <a:tailEnd/>
            </a:ln>
          </p:spPr>
          <p:txBody>
            <a:bodyPr/>
            <a:lstStyle/>
            <a:p>
              <a:pPr algn="ctr">
                <a:spcAft>
                  <a:spcPts val="1000"/>
                </a:spcAft>
              </a:pPr>
              <a:r>
                <a:rPr lang="ga-IE" sz="2000" dirty="0" smtClean="0">
                  <a:latin typeface="Trebuchet MS" pitchFamily="34" charset="0"/>
                </a:rPr>
                <a:t>3cm</a:t>
              </a:r>
              <a:endParaRPr lang="ga-IE" sz="2000" dirty="0">
                <a:latin typeface="Trebuchet MS" pitchFamily="34" charset="0"/>
              </a:endParaRPr>
            </a:p>
          </p:txBody>
        </p:sp>
        <p:sp>
          <p:nvSpPr>
            <p:cNvPr id="19" name="Text Box 16"/>
            <p:cNvSpPr txBox="1">
              <a:spLocks noChangeArrowheads="1"/>
            </p:cNvSpPr>
            <p:nvPr/>
          </p:nvSpPr>
          <p:spPr bwMode="auto">
            <a:xfrm>
              <a:off x="1181334" y="2892268"/>
              <a:ext cx="1297057" cy="535677"/>
            </a:xfrm>
            <a:prstGeom prst="rect">
              <a:avLst/>
            </a:prstGeom>
            <a:noFill/>
            <a:ln w="9525">
              <a:noFill/>
              <a:miter lim="800000"/>
              <a:headEnd/>
              <a:tailEnd/>
            </a:ln>
          </p:spPr>
          <p:txBody>
            <a:bodyPr/>
            <a:lstStyle/>
            <a:p>
              <a:pPr algn="ctr">
                <a:spcAft>
                  <a:spcPts val="1000"/>
                </a:spcAft>
              </a:pPr>
              <a:r>
                <a:rPr lang="ga-IE" sz="2000" b="1" dirty="0">
                  <a:latin typeface="Trebuchet MS" pitchFamily="34" charset="0"/>
                </a:rPr>
                <a:t>z</a:t>
              </a:r>
            </a:p>
          </p:txBody>
        </p:sp>
      </p:grpSp>
      <p:sp>
        <p:nvSpPr>
          <p:cNvPr id="24" name="Text Box 13"/>
          <p:cNvSpPr txBox="1">
            <a:spLocks noChangeArrowheads="1"/>
          </p:cNvSpPr>
          <p:nvPr/>
        </p:nvSpPr>
        <p:spPr bwMode="auto">
          <a:xfrm>
            <a:off x="1876295" y="2228853"/>
            <a:ext cx="753269" cy="561975"/>
          </a:xfrm>
          <a:prstGeom prst="rect">
            <a:avLst/>
          </a:prstGeom>
          <a:noFill/>
          <a:ln w="9525">
            <a:noFill/>
            <a:miter lim="800000"/>
            <a:headEnd/>
            <a:tailEnd/>
          </a:ln>
        </p:spPr>
        <p:txBody>
          <a:bodyPr/>
          <a:lstStyle/>
          <a:p>
            <a:pPr algn="ctr">
              <a:spcAft>
                <a:spcPts val="1000"/>
              </a:spcAft>
            </a:pPr>
            <a:r>
              <a:rPr lang="ga-IE" sz="2000">
                <a:latin typeface="Trebuchet MS" pitchFamily="34" charset="0"/>
              </a:rPr>
              <a:t>A</a:t>
            </a:r>
          </a:p>
        </p:txBody>
      </p:sp>
      <p:sp>
        <p:nvSpPr>
          <p:cNvPr id="25" name="Title 1"/>
          <p:cNvSpPr txBox="1">
            <a:spLocks/>
          </p:cNvSpPr>
          <p:nvPr/>
        </p:nvSpPr>
        <p:spPr>
          <a:xfrm>
            <a:off x="1356800" y="208852"/>
            <a:ext cx="7172697" cy="864096"/>
          </a:xfrm>
          <a:prstGeom prst="roundRect">
            <a:avLst/>
          </a:prstGeom>
          <a:solidFill>
            <a:schemeClr val="tx1"/>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ga-IE" sz="2400" b="1" u="none" strike="noStrike" kern="1200" cap="none" spc="0" normalizeH="0" baseline="0" noProof="0" dirty="0" smtClean="0">
                <a:ln>
                  <a:noFill/>
                </a:ln>
                <a:solidFill>
                  <a:srgbClr val="FFCC33"/>
                </a:solidFill>
                <a:effectLst/>
                <a:uLnTx/>
                <a:uFillTx/>
                <a:latin typeface="Trebuchet MS" pitchFamily="34" charset="0"/>
              </a:rPr>
              <a:t>Sleasa comhfhreagracha díreach </a:t>
            </a:r>
            <a:r>
              <a:rPr lang="ga-IE" sz="2400" b="1" dirty="0" smtClean="0">
                <a:solidFill>
                  <a:srgbClr val="FFCC33"/>
                </a:solidFill>
                <a:latin typeface="Trebuchet MS" pitchFamily="34" charset="0"/>
              </a:rPr>
              <a:t>trasna ó</a:t>
            </a:r>
            <a:r>
              <a:rPr lang="ga-IE" dirty="0" smtClean="0"/>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ga-IE" sz="2400" b="1" u="none" strike="noStrike" kern="1200" cap="none" spc="0" normalizeH="0" baseline="0" noProof="0" dirty="0" smtClean="0">
                <a:ln>
                  <a:noFill/>
                </a:ln>
                <a:solidFill>
                  <a:srgbClr val="FFCC33"/>
                </a:solidFill>
                <a:effectLst/>
                <a:uLnTx/>
                <a:uFillTx/>
                <a:latin typeface="Trebuchet MS" pitchFamily="34" charset="0"/>
              </a:rPr>
              <a:t>uillinneacha comhfhreagracha</a:t>
            </a:r>
            <a:r>
              <a:rPr kumimoji="0" lang="ga-IE" sz="2400" b="1" i="1" u="none" strike="noStrike" kern="1200" cap="none" spc="0" normalizeH="0" baseline="0" noProof="0" dirty="0" smtClean="0">
                <a:ln>
                  <a:noFill/>
                </a:ln>
                <a:solidFill>
                  <a:srgbClr val="FFCC33"/>
                </a:solidFill>
                <a:effectLst/>
                <a:uLnTx/>
                <a:uFillTx/>
                <a:latin typeface="Trebuchet MS" pitchFamily="34" charset="0"/>
              </a:rPr>
              <a:t> </a:t>
            </a:r>
            <a:endParaRPr kumimoji="0" lang="ga-IE" sz="2400" b="1" i="1" u="none" strike="noStrike" kern="1200" cap="none" spc="0" normalizeH="0" baseline="0" noProof="0" dirty="0">
              <a:ln>
                <a:noFill/>
              </a:ln>
              <a:solidFill>
                <a:srgbClr val="FFCC33"/>
              </a:solidFill>
              <a:effectLst/>
              <a:uLnTx/>
              <a:uFillTx/>
              <a:latin typeface="Trebuchet MS" pitchFamily="34" charset="0"/>
              <a:ea typeface="+mj-ea"/>
              <a:cs typeface="+mj-cs"/>
            </a:endParaRPr>
          </a:p>
        </p:txBody>
      </p:sp>
      <p:cxnSp>
        <p:nvCxnSpPr>
          <p:cNvPr id="27" name="Straight Connector 26"/>
          <p:cNvCxnSpPr/>
          <p:nvPr/>
        </p:nvCxnSpPr>
        <p:spPr>
          <a:xfrm>
            <a:off x="1555668" y="2244436"/>
            <a:ext cx="1828800" cy="2208811"/>
          </a:xfrm>
          <a:prstGeom prst="line">
            <a:avLst/>
          </a:prstGeom>
          <a:ln w="76200">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6721434" y="855023"/>
            <a:ext cx="2410691" cy="4263242"/>
          </a:xfrm>
          <a:prstGeom prst="line">
            <a:avLst/>
          </a:prstGeom>
          <a:ln w="76200">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579418" y="1175657"/>
            <a:ext cx="510639" cy="1104405"/>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441370" y="5130140"/>
            <a:ext cx="2291938" cy="11876"/>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2066306" y="1793174"/>
            <a:ext cx="23751" cy="1009403"/>
          </a:xfrm>
          <a:prstGeom prst="straightConnector1">
            <a:avLst/>
          </a:prstGeom>
          <a:ln w="44450">
            <a:solidFill>
              <a:srgbClr val="990033"/>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5106390" y="3265714"/>
            <a:ext cx="2517568" cy="1638795"/>
          </a:xfrm>
          <a:prstGeom prst="straightConnector1">
            <a:avLst/>
          </a:prstGeom>
          <a:ln w="44450">
            <a:solidFill>
              <a:srgbClr val="990033"/>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1888177" y="1947554"/>
            <a:ext cx="1128155" cy="1852550"/>
          </a:xfrm>
          <a:prstGeom prst="straightConnector1">
            <a:avLst/>
          </a:prstGeom>
          <a:ln w="4445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5581403" y="1508166"/>
            <a:ext cx="3016333" cy="3562598"/>
          </a:xfrm>
          <a:prstGeom prst="straightConnector1">
            <a:avLst/>
          </a:prstGeom>
          <a:ln w="4445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Text Box 58"/>
          <p:cNvSpPr txBox="1">
            <a:spLocks noChangeArrowheads="1"/>
          </p:cNvSpPr>
          <p:nvPr/>
        </p:nvSpPr>
        <p:spPr bwMode="auto">
          <a:xfrm>
            <a:off x="849579" y="5394328"/>
            <a:ext cx="858177" cy="542925"/>
          </a:xfrm>
          <a:prstGeom prst="rect">
            <a:avLst/>
          </a:prstGeom>
          <a:noFill/>
          <a:ln w="9525">
            <a:noFill/>
            <a:miter lim="800000"/>
            <a:headEnd/>
            <a:tailEnd/>
          </a:ln>
        </p:spPr>
        <p:txBody>
          <a:bodyPr/>
          <a:lstStyle/>
          <a:p>
            <a:pPr algn="ctr">
              <a:spcAft>
                <a:spcPts val="1000"/>
              </a:spcAft>
            </a:pPr>
            <a:r>
              <a:rPr lang="ga-IE" sz="3000" dirty="0">
                <a:latin typeface="Trebuchet MS" pitchFamily="34" charset="0"/>
              </a:rPr>
              <a:t>z </a:t>
            </a:r>
            <a:endParaRPr lang="ga-IE" sz="2000" dirty="0">
              <a:latin typeface="Trebuchet MS" pitchFamily="34" charset="0"/>
            </a:endParaRPr>
          </a:p>
        </p:txBody>
      </p:sp>
      <p:cxnSp>
        <p:nvCxnSpPr>
          <p:cNvPr id="55" name="Straight Connector 54"/>
          <p:cNvCxnSpPr/>
          <p:nvPr/>
        </p:nvCxnSpPr>
        <p:spPr>
          <a:xfrm>
            <a:off x="1062833" y="5910266"/>
            <a:ext cx="429948"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 Box 58"/>
          <p:cNvSpPr txBox="1">
            <a:spLocks noChangeArrowheads="1"/>
          </p:cNvSpPr>
          <p:nvPr/>
        </p:nvSpPr>
        <p:spPr bwMode="auto">
          <a:xfrm>
            <a:off x="805085" y="5931851"/>
            <a:ext cx="890852" cy="542925"/>
          </a:xfrm>
          <a:prstGeom prst="rect">
            <a:avLst/>
          </a:prstGeom>
          <a:noFill/>
          <a:ln w="9525">
            <a:noFill/>
            <a:miter lim="800000"/>
            <a:headEnd/>
            <a:tailEnd/>
          </a:ln>
        </p:spPr>
        <p:txBody>
          <a:bodyPr/>
          <a:lstStyle/>
          <a:p>
            <a:pPr algn="ctr">
              <a:spcAft>
                <a:spcPts val="1000"/>
              </a:spcAft>
            </a:pPr>
            <a:r>
              <a:rPr lang="ga-IE" sz="3000" dirty="0" smtClean="0">
                <a:latin typeface="Trebuchet MS" pitchFamily="34" charset="0"/>
              </a:rPr>
              <a:t>10</a:t>
            </a:r>
            <a:endParaRPr lang="ga-IE" sz="2000" dirty="0">
              <a:latin typeface="Trebuchet MS" pitchFamily="34" charset="0"/>
            </a:endParaRPr>
          </a:p>
        </p:txBody>
      </p:sp>
      <p:sp>
        <p:nvSpPr>
          <p:cNvPr id="57" name="Text Box 58"/>
          <p:cNvSpPr txBox="1">
            <a:spLocks noChangeArrowheads="1"/>
          </p:cNvSpPr>
          <p:nvPr/>
        </p:nvSpPr>
        <p:spPr bwMode="auto">
          <a:xfrm>
            <a:off x="1860816" y="5427666"/>
            <a:ext cx="1067991" cy="542925"/>
          </a:xfrm>
          <a:prstGeom prst="rect">
            <a:avLst/>
          </a:prstGeom>
          <a:noFill/>
          <a:ln w="9525">
            <a:noFill/>
            <a:miter lim="800000"/>
            <a:headEnd/>
            <a:tailEnd/>
          </a:ln>
        </p:spPr>
        <p:txBody>
          <a:bodyPr/>
          <a:lstStyle/>
          <a:p>
            <a:pPr algn="ctr">
              <a:spcAft>
                <a:spcPts val="1000"/>
              </a:spcAft>
            </a:pPr>
            <a:r>
              <a:rPr lang="ga-IE" sz="3000" dirty="0" smtClean="0">
                <a:latin typeface="Trebuchet MS" pitchFamily="34" charset="0"/>
              </a:rPr>
              <a:t>3</a:t>
            </a:r>
            <a:endParaRPr lang="ga-IE" sz="2000" dirty="0">
              <a:latin typeface="Trebuchet MS" pitchFamily="34" charset="0"/>
            </a:endParaRPr>
          </a:p>
        </p:txBody>
      </p:sp>
      <p:sp>
        <p:nvSpPr>
          <p:cNvPr id="58" name="Text Box 58"/>
          <p:cNvSpPr txBox="1">
            <a:spLocks noChangeArrowheads="1"/>
          </p:cNvSpPr>
          <p:nvPr/>
        </p:nvSpPr>
        <p:spPr bwMode="auto">
          <a:xfrm>
            <a:off x="2084389" y="5924553"/>
            <a:ext cx="607087" cy="542925"/>
          </a:xfrm>
          <a:prstGeom prst="rect">
            <a:avLst/>
          </a:prstGeom>
          <a:noFill/>
          <a:ln w="9525">
            <a:noFill/>
            <a:miter lim="800000"/>
            <a:headEnd/>
            <a:tailEnd/>
          </a:ln>
        </p:spPr>
        <p:txBody>
          <a:bodyPr/>
          <a:lstStyle/>
          <a:p>
            <a:pPr algn="ctr">
              <a:spcAft>
                <a:spcPts val="1000"/>
              </a:spcAft>
            </a:pPr>
            <a:r>
              <a:rPr lang="ga-IE" sz="3000" dirty="0">
                <a:latin typeface="Trebuchet MS" pitchFamily="34" charset="0"/>
              </a:rPr>
              <a:t>6</a:t>
            </a:r>
            <a:endParaRPr lang="ga-IE" sz="2000" dirty="0">
              <a:latin typeface="Trebuchet MS" pitchFamily="34" charset="0"/>
            </a:endParaRPr>
          </a:p>
        </p:txBody>
      </p:sp>
      <p:sp>
        <p:nvSpPr>
          <p:cNvPr id="59" name="Text Box 58"/>
          <p:cNvSpPr txBox="1">
            <a:spLocks noChangeArrowheads="1"/>
          </p:cNvSpPr>
          <p:nvPr/>
        </p:nvSpPr>
        <p:spPr bwMode="auto">
          <a:xfrm>
            <a:off x="2867842" y="5581322"/>
            <a:ext cx="608806" cy="542925"/>
          </a:xfrm>
          <a:prstGeom prst="rect">
            <a:avLst/>
          </a:prstGeom>
          <a:noFill/>
          <a:ln w="9525">
            <a:noFill/>
            <a:miter lim="800000"/>
            <a:headEnd/>
            <a:tailEnd/>
          </a:ln>
        </p:spPr>
        <p:txBody>
          <a:bodyPr/>
          <a:lstStyle/>
          <a:p>
            <a:pPr algn="ctr">
              <a:spcAft>
                <a:spcPts val="1000"/>
              </a:spcAft>
            </a:pPr>
            <a:r>
              <a:rPr lang="ga-IE" sz="2000" dirty="0" smtClean="0">
                <a:solidFill>
                  <a:srgbClr val="FF0000"/>
                </a:solidFill>
                <a:latin typeface="Trebuchet MS" pitchFamily="34" charset="0"/>
              </a:rPr>
              <a:t>x10</a:t>
            </a:r>
            <a:endParaRPr lang="ga-IE" sz="2000" dirty="0">
              <a:solidFill>
                <a:srgbClr val="FF0000"/>
              </a:solidFill>
              <a:latin typeface="Trebuchet MS" pitchFamily="34" charset="0"/>
            </a:endParaRPr>
          </a:p>
        </p:txBody>
      </p:sp>
      <p:sp>
        <p:nvSpPr>
          <p:cNvPr id="60" name="Text Box 58"/>
          <p:cNvSpPr txBox="1">
            <a:spLocks noChangeArrowheads="1"/>
          </p:cNvSpPr>
          <p:nvPr/>
        </p:nvSpPr>
        <p:spPr bwMode="auto">
          <a:xfrm>
            <a:off x="3762685" y="5593714"/>
            <a:ext cx="1341578" cy="542925"/>
          </a:xfrm>
          <a:prstGeom prst="rect">
            <a:avLst/>
          </a:prstGeom>
          <a:noFill/>
          <a:ln w="9525">
            <a:noFill/>
            <a:miter lim="800000"/>
            <a:headEnd/>
            <a:tailEnd/>
          </a:ln>
        </p:spPr>
        <p:txBody>
          <a:bodyPr/>
          <a:lstStyle/>
          <a:p>
            <a:pPr algn="ctr">
              <a:spcAft>
                <a:spcPts val="1000"/>
              </a:spcAft>
            </a:pPr>
            <a:r>
              <a:rPr lang="ga-IE" sz="3000" dirty="0" smtClean="0">
                <a:latin typeface="Trebuchet MS" pitchFamily="34" charset="0"/>
              </a:rPr>
              <a:t>z  =</a:t>
            </a:r>
            <a:endParaRPr lang="ga-IE" sz="2000" dirty="0">
              <a:latin typeface="Trebuchet MS" pitchFamily="34" charset="0"/>
            </a:endParaRPr>
          </a:p>
        </p:txBody>
      </p:sp>
      <p:grpSp>
        <p:nvGrpSpPr>
          <p:cNvPr id="61" name="Group 60"/>
          <p:cNvGrpSpPr>
            <a:grpSpLocks/>
          </p:cNvGrpSpPr>
          <p:nvPr/>
        </p:nvGrpSpPr>
        <p:grpSpPr bwMode="auto">
          <a:xfrm>
            <a:off x="4707586" y="5427026"/>
            <a:ext cx="847858" cy="1020763"/>
            <a:chOff x="5102097" y="4632050"/>
            <a:chExt cx="781877" cy="1020002"/>
          </a:xfrm>
        </p:grpSpPr>
        <p:sp>
          <p:nvSpPr>
            <p:cNvPr id="62" name="Text Box 58"/>
            <p:cNvSpPr txBox="1">
              <a:spLocks noChangeArrowheads="1"/>
            </p:cNvSpPr>
            <p:nvPr/>
          </p:nvSpPr>
          <p:spPr bwMode="auto">
            <a:xfrm>
              <a:off x="5110648" y="4632050"/>
              <a:ext cx="746813" cy="542925"/>
            </a:xfrm>
            <a:prstGeom prst="rect">
              <a:avLst/>
            </a:prstGeom>
            <a:noFill/>
            <a:ln w="9525">
              <a:noFill/>
              <a:miter lim="800000"/>
              <a:headEnd/>
              <a:tailEnd/>
            </a:ln>
          </p:spPr>
          <p:txBody>
            <a:bodyPr/>
            <a:lstStyle/>
            <a:p>
              <a:pPr algn="ctr">
                <a:spcAft>
                  <a:spcPts val="1000"/>
                </a:spcAft>
              </a:pPr>
              <a:r>
                <a:rPr lang="ga-IE" sz="3000" dirty="0" smtClean="0">
                  <a:latin typeface="Trebuchet MS" pitchFamily="34" charset="0"/>
                </a:rPr>
                <a:t>30</a:t>
              </a:r>
              <a:endParaRPr lang="ga-IE" sz="2000" dirty="0">
                <a:latin typeface="Trebuchet MS" pitchFamily="34" charset="0"/>
              </a:endParaRPr>
            </a:p>
          </p:txBody>
        </p:sp>
        <p:cxnSp>
          <p:nvCxnSpPr>
            <p:cNvPr id="63" name="Straight Connector 62"/>
            <p:cNvCxnSpPr/>
            <p:nvPr/>
          </p:nvCxnSpPr>
          <p:spPr>
            <a:xfrm>
              <a:off x="5300342" y="5128568"/>
              <a:ext cx="398075" cy="15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 Box 58"/>
            <p:cNvSpPr txBox="1">
              <a:spLocks noChangeArrowheads="1"/>
            </p:cNvSpPr>
            <p:nvPr/>
          </p:nvSpPr>
          <p:spPr bwMode="auto">
            <a:xfrm>
              <a:off x="5102097" y="5109127"/>
              <a:ext cx="781877" cy="542925"/>
            </a:xfrm>
            <a:prstGeom prst="rect">
              <a:avLst/>
            </a:prstGeom>
            <a:noFill/>
            <a:ln w="9525">
              <a:noFill/>
              <a:miter lim="800000"/>
              <a:headEnd/>
              <a:tailEnd/>
            </a:ln>
          </p:spPr>
          <p:txBody>
            <a:bodyPr/>
            <a:lstStyle/>
            <a:p>
              <a:pPr algn="ctr">
                <a:spcAft>
                  <a:spcPts val="1000"/>
                </a:spcAft>
              </a:pPr>
              <a:r>
                <a:rPr lang="ga-IE" sz="3000" dirty="0">
                  <a:latin typeface="Trebuchet MS" pitchFamily="34" charset="0"/>
                </a:rPr>
                <a:t>6</a:t>
              </a:r>
              <a:endParaRPr lang="ga-IE" sz="2000" dirty="0">
                <a:latin typeface="Trebuchet MS" pitchFamily="34" charset="0"/>
              </a:endParaRPr>
            </a:p>
          </p:txBody>
        </p:sp>
      </p:grpSp>
      <p:sp>
        <p:nvSpPr>
          <p:cNvPr id="65" name="Text Box 58"/>
          <p:cNvSpPr txBox="1">
            <a:spLocks noChangeArrowheads="1"/>
          </p:cNvSpPr>
          <p:nvPr/>
        </p:nvSpPr>
        <p:spPr bwMode="auto">
          <a:xfrm>
            <a:off x="6901033" y="5640060"/>
            <a:ext cx="608806" cy="542925"/>
          </a:xfrm>
          <a:prstGeom prst="rect">
            <a:avLst/>
          </a:prstGeom>
          <a:noFill/>
          <a:ln w="9525">
            <a:noFill/>
            <a:miter lim="800000"/>
            <a:headEnd/>
            <a:tailEnd/>
          </a:ln>
        </p:spPr>
        <p:txBody>
          <a:bodyPr/>
          <a:lstStyle/>
          <a:p>
            <a:pPr algn="ctr">
              <a:spcAft>
                <a:spcPts val="1000"/>
              </a:spcAft>
            </a:pPr>
            <a:r>
              <a:rPr lang="ga-IE" sz="3000" dirty="0">
                <a:latin typeface="Trebuchet MS" pitchFamily="34" charset="0"/>
              </a:rPr>
              <a:t>=</a:t>
            </a:r>
            <a:endParaRPr lang="ga-IE" sz="2000" dirty="0">
              <a:latin typeface="Trebuchet MS" pitchFamily="34" charset="0"/>
            </a:endParaRPr>
          </a:p>
        </p:txBody>
      </p:sp>
      <p:sp>
        <p:nvSpPr>
          <p:cNvPr id="66" name="Text Box 58"/>
          <p:cNvSpPr txBox="1">
            <a:spLocks noChangeArrowheads="1"/>
          </p:cNvSpPr>
          <p:nvPr/>
        </p:nvSpPr>
        <p:spPr bwMode="auto">
          <a:xfrm>
            <a:off x="7005999" y="5647047"/>
            <a:ext cx="1455782" cy="542925"/>
          </a:xfrm>
          <a:prstGeom prst="rect">
            <a:avLst/>
          </a:prstGeom>
          <a:noFill/>
          <a:ln w="9525">
            <a:noFill/>
            <a:miter lim="800000"/>
            <a:headEnd/>
            <a:tailEnd/>
          </a:ln>
        </p:spPr>
        <p:txBody>
          <a:bodyPr/>
          <a:lstStyle/>
          <a:p>
            <a:pPr algn="ctr">
              <a:spcAft>
                <a:spcPts val="1000"/>
              </a:spcAft>
            </a:pPr>
            <a:r>
              <a:rPr lang="ga-IE" sz="3000" dirty="0" smtClean="0">
                <a:solidFill>
                  <a:schemeClr val="accent1"/>
                </a:solidFill>
                <a:latin typeface="Trebuchet MS" pitchFamily="34" charset="0"/>
              </a:rPr>
              <a:t>5cm</a:t>
            </a:r>
            <a:endParaRPr lang="ga-IE" sz="2000" dirty="0">
              <a:solidFill>
                <a:schemeClr val="accent1"/>
              </a:solidFill>
              <a:latin typeface="Trebuchet MS" pitchFamily="34" charset="0"/>
            </a:endParaRPr>
          </a:p>
        </p:txBody>
      </p:sp>
      <p:sp>
        <p:nvSpPr>
          <p:cNvPr id="67" name="Text Box 58"/>
          <p:cNvSpPr txBox="1">
            <a:spLocks noChangeArrowheads="1"/>
          </p:cNvSpPr>
          <p:nvPr/>
        </p:nvSpPr>
        <p:spPr bwMode="auto">
          <a:xfrm>
            <a:off x="1430868" y="5611507"/>
            <a:ext cx="607087" cy="542925"/>
          </a:xfrm>
          <a:prstGeom prst="rect">
            <a:avLst/>
          </a:prstGeom>
          <a:noFill/>
          <a:ln w="9525">
            <a:noFill/>
            <a:miter lim="800000"/>
            <a:headEnd/>
            <a:tailEnd/>
          </a:ln>
        </p:spPr>
        <p:txBody>
          <a:bodyPr/>
          <a:lstStyle/>
          <a:p>
            <a:pPr algn="ctr">
              <a:spcAft>
                <a:spcPts val="1000"/>
              </a:spcAft>
            </a:pPr>
            <a:r>
              <a:rPr lang="ga-IE" sz="3000" dirty="0">
                <a:latin typeface="Trebuchet MS" pitchFamily="34" charset="0"/>
              </a:rPr>
              <a:t>=</a:t>
            </a:r>
            <a:endParaRPr lang="ga-IE" sz="2000" dirty="0">
              <a:latin typeface="Trebuchet MS" pitchFamily="34" charset="0"/>
            </a:endParaRPr>
          </a:p>
        </p:txBody>
      </p:sp>
      <p:cxnSp>
        <p:nvCxnSpPr>
          <p:cNvPr id="68" name="Straight Connector 67"/>
          <p:cNvCxnSpPr/>
          <p:nvPr/>
        </p:nvCxnSpPr>
        <p:spPr>
          <a:xfrm>
            <a:off x="2076846" y="5897566"/>
            <a:ext cx="6120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941696" y="5554639"/>
            <a:ext cx="13647" cy="7779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2895601" y="5597857"/>
            <a:ext cx="13647" cy="7779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1" name="Text Box 58"/>
          <p:cNvSpPr txBox="1">
            <a:spLocks noChangeArrowheads="1"/>
          </p:cNvSpPr>
          <p:nvPr/>
        </p:nvSpPr>
        <p:spPr bwMode="auto">
          <a:xfrm>
            <a:off x="413509" y="5583598"/>
            <a:ext cx="608806" cy="542925"/>
          </a:xfrm>
          <a:prstGeom prst="rect">
            <a:avLst/>
          </a:prstGeom>
          <a:noFill/>
          <a:ln w="9525">
            <a:noFill/>
            <a:miter lim="800000"/>
            <a:headEnd/>
            <a:tailEnd/>
          </a:ln>
        </p:spPr>
        <p:txBody>
          <a:bodyPr/>
          <a:lstStyle/>
          <a:p>
            <a:pPr algn="ctr">
              <a:spcAft>
                <a:spcPts val="1000"/>
              </a:spcAft>
            </a:pPr>
            <a:r>
              <a:rPr lang="ga-IE" sz="2000" dirty="0" smtClean="0">
                <a:solidFill>
                  <a:srgbClr val="FF0000"/>
                </a:solidFill>
                <a:latin typeface="Trebuchet MS" pitchFamily="34" charset="0"/>
              </a:rPr>
              <a:t>x10</a:t>
            </a:r>
            <a:endParaRPr lang="ga-IE" sz="2000" dirty="0">
              <a:solidFill>
                <a:srgbClr val="FF0000"/>
              </a:solidFill>
              <a:latin typeface="Trebuchet MS" pitchFamily="34" charset="0"/>
            </a:endParaRPr>
          </a:p>
        </p:txBody>
      </p:sp>
      <p:sp>
        <p:nvSpPr>
          <p:cNvPr id="72" name="Rectangle 71"/>
          <p:cNvSpPr/>
          <p:nvPr/>
        </p:nvSpPr>
        <p:spPr>
          <a:xfrm>
            <a:off x="6735595" y="5647695"/>
            <a:ext cx="367408" cy="553998"/>
          </a:xfrm>
          <a:prstGeom prst="rect">
            <a:avLst/>
          </a:prstGeom>
        </p:spPr>
        <p:txBody>
          <a:bodyPr wrap="none">
            <a:spAutoFit/>
          </a:bodyPr>
          <a:lstStyle/>
          <a:p>
            <a:r>
              <a:rPr lang="ga-IE" sz="3000" dirty="0" smtClean="0">
                <a:solidFill>
                  <a:prstClr val="black"/>
                </a:solidFill>
                <a:latin typeface="Trebuchet MS" pitchFamily="34" charset="0"/>
              </a:rPr>
              <a:t>z</a:t>
            </a:r>
            <a:endParaRPr lang="ga-IE" dirty="0"/>
          </a:p>
        </p:txBody>
      </p:sp>
      <p:sp>
        <p:nvSpPr>
          <p:cNvPr id="2" name="Date Placeholder 1"/>
          <p:cNvSpPr>
            <a:spLocks noGrp="1"/>
          </p:cNvSpPr>
          <p:nvPr>
            <p:ph type="dt" sz="half" idx="10"/>
          </p:nvPr>
        </p:nvSpPr>
        <p:spPr/>
        <p:txBody>
          <a:bodyPr/>
          <a:lstStyle/>
          <a:p>
            <a:fld id="{4110AC8A-2A68-4146-B5AF-30CEA79BFF83}" type="datetime10">
              <a:rPr lang="en-GB" smtClean="0"/>
              <a:pPr/>
              <a:t>09:21</a:t>
            </a:fld>
            <a:endParaRPr lang="ga-I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linds(horizontal)">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linds(horizontal)">
                                      <p:cBhvr>
                                        <p:cTn id="16" dur="500"/>
                                        <p:tgtEl>
                                          <p:spTgt spid="32"/>
                                        </p:tgtEl>
                                      </p:cBhvr>
                                    </p:animEffect>
                                  </p:childTnLst>
                                </p:cTn>
                              </p:par>
                            </p:childTnLst>
                          </p:cTn>
                        </p:par>
                        <p:par>
                          <p:cTn id="17" fill="hold">
                            <p:stCondLst>
                              <p:cond delay="500"/>
                            </p:stCondLst>
                            <p:childTnLst>
                              <p:par>
                                <p:cTn id="18" presetID="3" presetClass="entr" presetSubtype="1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linds(horizont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linds(horizont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nodeType="clickEffect">
                                  <p:stCondLst>
                                    <p:cond delay="0"/>
                                  </p:stCondLst>
                                  <p:childTnLst>
                                    <p:animEffect transition="out" filter="blinds(horizontal)">
                                      <p:cBhvr>
                                        <p:cTn id="39" dur="500"/>
                                        <p:tgtEl>
                                          <p:spTgt spid="31"/>
                                        </p:tgtEl>
                                      </p:cBhvr>
                                    </p:animEffect>
                                    <p:set>
                                      <p:cBhvr>
                                        <p:cTn id="40" dur="1" fill="hold">
                                          <p:stCondLst>
                                            <p:cond delay="499"/>
                                          </p:stCondLst>
                                        </p:cTn>
                                        <p:tgtEl>
                                          <p:spTgt spid="31"/>
                                        </p:tgtEl>
                                        <p:attrNameLst>
                                          <p:attrName>style.visibility</p:attrName>
                                        </p:attrNameLst>
                                      </p:cBhvr>
                                      <p:to>
                                        <p:strVal val="hidden"/>
                                      </p:to>
                                    </p:set>
                                  </p:childTnLst>
                                </p:cTn>
                              </p:par>
                            </p:childTnLst>
                          </p:cTn>
                        </p:par>
                        <p:par>
                          <p:cTn id="41" fill="hold">
                            <p:stCondLst>
                              <p:cond delay="500"/>
                            </p:stCondLst>
                            <p:childTnLst>
                              <p:par>
                                <p:cTn id="42" presetID="3" presetClass="exit" presetSubtype="10" fill="hold" nodeType="afterEffect">
                                  <p:stCondLst>
                                    <p:cond delay="0"/>
                                  </p:stCondLst>
                                  <p:childTnLst>
                                    <p:animEffect transition="out" filter="blinds(horizontal)">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childTnLst>
                          </p:cTn>
                        </p:par>
                        <p:par>
                          <p:cTn id="45" fill="hold">
                            <p:stCondLst>
                              <p:cond delay="1000"/>
                            </p:stCondLst>
                            <p:childTnLst>
                              <p:par>
                                <p:cTn id="46" presetID="3" presetClass="exit" presetSubtype="10" fill="hold" nodeType="afterEffect">
                                  <p:stCondLst>
                                    <p:cond delay="0"/>
                                  </p:stCondLst>
                                  <p:childTnLst>
                                    <p:animEffect transition="out" filter="blinds(horizontal)">
                                      <p:cBhvr>
                                        <p:cTn id="47" dur="500"/>
                                        <p:tgtEl>
                                          <p:spTgt spid="32"/>
                                        </p:tgtEl>
                                      </p:cBhvr>
                                    </p:animEffect>
                                    <p:set>
                                      <p:cBhvr>
                                        <p:cTn id="48" dur="1" fill="hold">
                                          <p:stCondLst>
                                            <p:cond delay="499"/>
                                          </p:stCondLst>
                                        </p:cTn>
                                        <p:tgtEl>
                                          <p:spTgt spid="32"/>
                                        </p:tgtEl>
                                        <p:attrNameLst>
                                          <p:attrName>style.visibility</p:attrName>
                                        </p:attrNameLst>
                                      </p:cBhvr>
                                      <p:to>
                                        <p:strVal val="hidden"/>
                                      </p:to>
                                    </p:set>
                                  </p:childTnLst>
                                </p:cTn>
                              </p:par>
                            </p:childTnLst>
                          </p:cTn>
                        </p:par>
                        <p:par>
                          <p:cTn id="49" fill="hold">
                            <p:stCondLst>
                              <p:cond delay="1500"/>
                            </p:stCondLst>
                            <p:childTnLst>
                              <p:par>
                                <p:cTn id="50" presetID="3" presetClass="exit" presetSubtype="10" fill="hold" nodeType="afterEffect">
                                  <p:stCondLst>
                                    <p:cond delay="0"/>
                                  </p:stCondLst>
                                  <p:childTnLst>
                                    <p:animEffect transition="out" filter="blinds(horizontal)">
                                      <p:cBhvr>
                                        <p:cTn id="51" dur="500"/>
                                        <p:tgtEl>
                                          <p:spTgt spid="28"/>
                                        </p:tgtEl>
                                      </p:cBhvr>
                                    </p:animEffect>
                                    <p:set>
                                      <p:cBhvr>
                                        <p:cTn id="52" dur="1" fill="hold">
                                          <p:stCondLst>
                                            <p:cond delay="499"/>
                                          </p:stCondLst>
                                        </p:cTn>
                                        <p:tgtEl>
                                          <p:spTgt spid="2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linds(horizontal)">
                                      <p:cBhvr>
                                        <p:cTn id="57" dur="500"/>
                                        <p:tgtEl>
                                          <p:spTgt spid="33"/>
                                        </p:tgtEl>
                                      </p:cBhvr>
                                    </p:animEffect>
                                  </p:childTnLst>
                                </p:cTn>
                              </p:par>
                            </p:childTnLst>
                          </p:cTn>
                        </p:par>
                        <p:par>
                          <p:cTn id="58" fill="hold">
                            <p:stCondLst>
                              <p:cond delay="500"/>
                            </p:stCondLst>
                            <p:childTnLst>
                              <p:par>
                                <p:cTn id="59" presetID="3" presetClass="entr" presetSubtype="10" fill="hold" nodeType="after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linds(horizontal)">
                                      <p:cBhvr>
                                        <p:cTn id="61" dur="5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blinds(horizontal)">
                                      <p:cBhvr>
                                        <p:cTn id="66" dur="500"/>
                                        <p:tgtEl>
                                          <p:spTgt spid="34"/>
                                        </p:tgtEl>
                                      </p:cBhvr>
                                    </p:animEffect>
                                  </p:childTnLst>
                                </p:cTn>
                              </p:par>
                            </p:childTnLst>
                          </p:cTn>
                        </p:par>
                        <p:par>
                          <p:cTn id="67" fill="hold">
                            <p:stCondLst>
                              <p:cond delay="500"/>
                            </p:stCondLst>
                            <p:childTnLst>
                              <p:par>
                                <p:cTn id="68" presetID="3" presetClass="entr" presetSubtype="10" fill="hold" nodeType="after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blinds(horizontal)">
                                      <p:cBhvr>
                                        <p:cTn id="70" dur="5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1000"/>
                                        <p:tgtEl>
                                          <p:spTgt spid="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1000"/>
                                        <p:tgtEl>
                                          <p:spTgt spid="4"/>
                                        </p:tgtEl>
                                      </p:cBhvr>
                                    </p:animEffect>
                                  </p:childTnLst>
                                </p:cTn>
                              </p:par>
                            </p:childTnLst>
                          </p:cTn>
                        </p:par>
                        <p:par>
                          <p:cTn id="81" fill="hold">
                            <p:stCondLst>
                              <p:cond delay="1000"/>
                            </p:stCondLst>
                            <p:childTnLst>
                              <p:par>
                                <p:cTn id="82" presetID="10" presetClass="entr" presetSubtype="0" fill="hold" grpId="0" nodeType="after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fade">
                                      <p:cBhvr>
                                        <p:cTn id="84" dur="2000"/>
                                        <p:tgtEl>
                                          <p:spTgt spid="54"/>
                                        </p:tgtEl>
                                      </p:cBhvr>
                                    </p:animEffect>
                                  </p:childTnLst>
                                </p:cTn>
                              </p:par>
                              <p:par>
                                <p:cTn id="85" presetID="10" presetClass="entr" presetSubtype="0" fill="hold" nodeType="with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fade">
                                      <p:cBhvr>
                                        <p:cTn id="87" dur="2000"/>
                                        <p:tgtEl>
                                          <p:spTgt spid="5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fade">
                                      <p:cBhvr>
                                        <p:cTn id="90" dur="2000"/>
                                        <p:tgtEl>
                                          <p:spTgt spid="5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fade">
                                      <p:cBhvr>
                                        <p:cTn id="93" dur="2000"/>
                                        <p:tgtEl>
                                          <p:spTgt spid="57"/>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67"/>
                                        </p:tgtEl>
                                        <p:attrNameLst>
                                          <p:attrName>style.visibility</p:attrName>
                                        </p:attrNameLst>
                                      </p:cBhvr>
                                      <p:to>
                                        <p:strVal val="visible"/>
                                      </p:to>
                                    </p:set>
                                    <p:animEffect transition="in" filter="fade">
                                      <p:cBhvr>
                                        <p:cTn id="96" dur="2000"/>
                                        <p:tgtEl>
                                          <p:spTgt spid="6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fade">
                                      <p:cBhvr>
                                        <p:cTn id="99" dur="2000"/>
                                        <p:tgtEl>
                                          <p:spTgt spid="58"/>
                                        </p:tgtEl>
                                      </p:cBhvr>
                                    </p:animEffect>
                                  </p:childTnLst>
                                </p:cTn>
                              </p:par>
                              <p:par>
                                <p:cTn id="100" presetID="10" presetClass="entr" presetSubtype="0" fill="hold" nodeType="withEffect">
                                  <p:stCondLst>
                                    <p:cond delay="0"/>
                                  </p:stCondLst>
                                  <p:childTnLst>
                                    <p:set>
                                      <p:cBhvr>
                                        <p:cTn id="101" dur="1" fill="hold">
                                          <p:stCondLst>
                                            <p:cond delay="0"/>
                                          </p:stCondLst>
                                        </p:cTn>
                                        <p:tgtEl>
                                          <p:spTgt spid="68"/>
                                        </p:tgtEl>
                                        <p:attrNameLst>
                                          <p:attrName>style.visibility</p:attrName>
                                        </p:attrNameLst>
                                      </p:cBhvr>
                                      <p:to>
                                        <p:strVal val="visible"/>
                                      </p:to>
                                    </p:set>
                                    <p:animEffect transition="in" filter="fade">
                                      <p:cBhvr>
                                        <p:cTn id="102" dur="2000"/>
                                        <p:tgtEl>
                                          <p:spTgt spid="68"/>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70"/>
                                        </p:tgtEl>
                                        <p:attrNameLst>
                                          <p:attrName>style.visibility</p:attrName>
                                        </p:attrNameLst>
                                      </p:cBhvr>
                                      <p:to>
                                        <p:strVal val="visible"/>
                                      </p:to>
                                    </p:set>
                                    <p:animEffect transition="in" filter="wipe(up)">
                                      <p:cBhvr>
                                        <p:cTn id="107" dur="500"/>
                                        <p:tgtEl>
                                          <p:spTgt spid="70"/>
                                        </p:tgtEl>
                                      </p:cBhvr>
                                    </p:animEffect>
                                  </p:childTnLst>
                                </p:cTn>
                              </p:par>
                              <p:par>
                                <p:cTn id="108" presetID="22" presetClass="entr" presetSubtype="1" fill="hold" nodeType="withEffect">
                                  <p:stCondLst>
                                    <p:cond delay="0"/>
                                  </p:stCondLst>
                                  <p:childTnLst>
                                    <p:set>
                                      <p:cBhvr>
                                        <p:cTn id="109" dur="1" fill="hold">
                                          <p:stCondLst>
                                            <p:cond delay="0"/>
                                          </p:stCondLst>
                                        </p:cTn>
                                        <p:tgtEl>
                                          <p:spTgt spid="69"/>
                                        </p:tgtEl>
                                        <p:attrNameLst>
                                          <p:attrName>style.visibility</p:attrName>
                                        </p:attrNameLst>
                                      </p:cBhvr>
                                      <p:to>
                                        <p:strVal val="visible"/>
                                      </p:to>
                                    </p:set>
                                    <p:animEffect transition="in" filter="wipe(up)">
                                      <p:cBhvr>
                                        <p:cTn id="110" dur="500"/>
                                        <p:tgtEl>
                                          <p:spTgt spid="6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71"/>
                                        </p:tgtEl>
                                        <p:attrNameLst>
                                          <p:attrName>style.visibility</p:attrName>
                                        </p:attrNameLst>
                                      </p:cBhvr>
                                      <p:to>
                                        <p:strVal val="visible"/>
                                      </p:to>
                                    </p:set>
                                    <p:animEffect transition="in" filter="fade">
                                      <p:cBhvr>
                                        <p:cTn id="113" dur="2000"/>
                                        <p:tgtEl>
                                          <p:spTgt spid="7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59"/>
                                        </p:tgtEl>
                                        <p:attrNameLst>
                                          <p:attrName>style.visibility</p:attrName>
                                        </p:attrNameLst>
                                      </p:cBhvr>
                                      <p:to>
                                        <p:strVal val="visible"/>
                                      </p:to>
                                    </p:set>
                                    <p:animEffect transition="in" filter="fade">
                                      <p:cBhvr>
                                        <p:cTn id="116" dur="2000"/>
                                        <p:tgtEl>
                                          <p:spTgt spid="59"/>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60"/>
                                        </p:tgtEl>
                                        <p:attrNameLst>
                                          <p:attrName>style.visibility</p:attrName>
                                        </p:attrNameLst>
                                      </p:cBhvr>
                                      <p:to>
                                        <p:strVal val="visible"/>
                                      </p:to>
                                    </p:set>
                                    <p:animEffect transition="in" filter="fade">
                                      <p:cBhvr>
                                        <p:cTn id="121" dur="2000"/>
                                        <p:tgtEl>
                                          <p:spTgt spid="60"/>
                                        </p:tgtEl>
                                      </p:cBhvr>
                                    </p:animEffect>
                                  </p:childTnLst>
                                </p:cTn>
                              </p:par>
                            </p:childTnLst>
                          </p:cTn>
                        </p:par>
                        <p:par>
                          <p:cTn id="122" fill="hold">
                            <p:stCondLst>
                              <p:cond delay="2000"/>
                            </p:stCondLst>
                            <p:childTnLst>
                              <p:par>
                                <p:cTn id="123" presetID="10" presetClass="entr" presetSubtype="0" fill="hold" nodeType="afterEffect">
                                  <p:stCondLst>
                                    <p:cond delay="0"/>
                                  </p:stCondLst>
                                  <p:childTnLst>
                                    <p:set>
                                      <p:cBhvr>
                                        <p:cTn id="124" dur="1" fill="hold">
                                          <p:stCondLst>
                                            <p:cond delay="0"/>
                                          </p:stCondLst>
                                        </p:cTn>
                                        <p:tgtEl>
                                          <p:spTgt spid="61"/>
                                        </p:tgtEl>
                                        <p:attrNameLst>
                                          <p:attrName>style.visibility</p:attrName>
                                        </p:attrNameLst>
                                      </p:cBhvr>
                                      <p:to>
                                        <p:strVal val="visible"/>
                                      </p:to>
                                    </p:set>
                                    <p:animEffect transition="in" filter="fade">
                                      <p:cBhvr>
                                        <p:cTn id="125" dur="2000"/>
                                        <p:tgtEl>
                                          <p:spTgt spid="61"/>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72"/>
                                        </p:tgtEl>
                                        <p:attrNameLst>
                                          <p:attrName>style.visibility</p:attrName>
                                        </p:attrNameLst>
                                      </p:cBhvr>
                                      <p:to>
                                        <p:strVal val="visible"/>
                                      </p:to>
                                    </p:set>
                                    <p:animEffect transition="in" filter="fade">
                                      <p:cBhvr>
                                        <p:cTn id="130" dur="2000"/>
                                        <p:tgtEl>
                                          <p:spTgt spid="72"/>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65"/>
                                        </p:tgtEl>
                                        <p:attrNameLst>
                                          <p:attrName>style.visibility</p:attrName>
                                        </p:attrNameLst>
                                      </p:cBhvr>
                                      <p:to>
                                        <p:strVal val="visible"/>
                                      </p:to>
                                    </p:set>
                                    <p:animEffect transition="in" filter="fade">
                                      <p:cBhvr>
                                        <p:cTn id="135" dur="2000"/>
                                        <p:tgtEl>
                                          <p:spTgt spid="65"/>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66"/>
                                        </p:tgtEl>
                                        <p:attrNameLst>
                                          <p:attrName>style.visibility</p:attrName>
                                        </p:attrNameLst>
                                      </p:cBhvr>
                                      <p:to>
                                        <p:strVal val="visible"/>
                                      </p:to>
                                    </p:set>
                                    <p:animEffect transition="in" filter="fade">
                                      <p:cBhvr>
                                        <p:cTn id="138" dur="2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5" grpId="0" animBg="1"/>
      <p:bldP spid="54" grpId="0"/>
      <p:bldP spid="56" grpId="0"/>
      <p:bldP spid="57" grpId="0"/>
      <p:bldP spid="58" grpId="0"/>
      <p:bldP spid="59" grpId="0"/>
      <p:bldP spid="60" grpId="0"/>
      <p:bldP spid="65" grpId="0"/>
      <p:bldP spid="66" grpId="0"/>
      <p:bldP spid="67" grpId="0"/>
      <p:bldP spid="71" grpId="0"/>
      <p:bldP spid="72"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1"/>
          <p:cNvSpPr txBox="1">
            <a:spLocks noGrp="1"/>
          </p:cNvSpPr>
          <p:nvPr>
            <p:ph type="title"/>
          </p:nvPr>
        </p:nvSpPr>
        <p:spPr>
          <a:xfrm>
            <a:off x="495300" y="274638"/>
            <a:ext cx="8915400" cy="778098"/>
          </a:xfrm>
          <a:prstGeom prst="roundRect">
            <a:avLst/>
          </a:prstGeom>
          <a:solidFill>
            <a:schemeClr val="tx1"/>
          </a:solidFill>
          <a:ln w="25400" cap="flat" cmpd="sng" algn="ctr">
            <a:solidFill>
              <a:srgbClr val="990033"/>
            </a:solid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ga-IE" sz="4000" dirty="0" smtClean="0">
                <a:solidFill>
                  <a:srgbClr val="FFCC33"/>
                </a:solidFill>
              </a:rPr>
              <a:t>Comhchosúil versus Comhionann</a:t>
            </a:r>
            <a:endParaRPr kumimoji="0" lang="ga-IE" sz="4000" b="0" i="0" u="none" strike="noStrike" kern="1200" cap="none" spc="0" normalizeH="0" baseline="0" noProof="0" dirty="0">
              <a:ln>
                <a:noFill/>
              </a:ln>
              <a:solidFill>
                <a:srgbClr val="FFCC33"/>
              </a:solidFill>
              <a:effectLst/>
              <a:uLnTx/>
              <a:uFillTx/>
              <a:latin typeface="+mn-lt"/>
              <a:ea typeface="+mn-ea"/>
              <a:cs typeface="+mn-cs"/>
            </a:endParaRPr>
          </a:p>
        </p:txBody>
      </p:sp>
      <p:sp>
        <p:nvSpPr>
          <p:cNvPr id="15" name="Text Placeholder 14"/>
          <p:cNvSpPr>
            <a:spLocks noGrp="1"/>
          </p:cNvSpPr>
          <p:nvPr>
            <p:ph type="body" idx="1"/>
          </p:nvPr>
        </p:nvSpPr>
        <p:spPr>
          <a:xfrm>
            <a:off x="495301" y="1009022"/>
            <a:ext cx="4376870" cy="639762"/>
          </a:xfrm>
        </p:spPr>
        <p:txBody>
          <a:bodyPr/>
          <a:lstStyle/>
          <a:p>
            <a:pPr algn="ctr"/>
            <a:r>
              <a:rPr lang="ga-IE" i="1" dirty="0" smtClean="0"/>
              <a:t>Comhchosúil</a:t>
            </a:r>
            <a:endParaRPr lang="ga-IE" i="1" dirty="0"/>
          </a:p>
        </p:txBody>
      </p:sp>
      <p:sp>
        <p:nvSpPr>
          <p:cNvPr id="8" name="Content Placeholder 7"/>
          <p:cNvSpPr>
            <a:spLocks noGrp="1"/>
          </p:cNvSpPr>
          <p:nvPr>
            <p:ph sz="half" idx="2"/>
          </p:nvPr>
        </p:nvSpPr>
        <p:spPr>
          <a:xfrm>
            <a:off x="240692" y="1801352"/>
            <a:ext cx="4376870" cy="3972127"/>
          </a:xfrm>
        </p:spPr>
        <p:txBody>
          <a:bodyPr numCol="1">
            <a:noAutofit/>
          </a:bodyPr>
          <a:lstStyle/>
          <a:p>
            <a:pPr>
              <a:buFont typeface="Wingdings" pitchFamily="2" charset="2"/>
              <a:buChar char="§"/>
            </a:pPr>
            <a:r>
              <a:rPr lang="ga-IE" sz="1800" b="1" dirty="0" smtClean="0">
                <a:latin typeface="Trebuchet MS" pitchFamily="34" charset="0"/>
              </a:rPr>
              <a:t>Sleasa comhfhreagracha ar fad sa chóimheas céanna</a:t>
            </a:r>
          </a:p>
          <a:p>
            <a:pPr>
              <a:buFont typeface="Wingdings" pitchFamily="2" charset="2"/>
              <a:buChar char="§"/>
            </a:pPr>
            <a:endParaRPr lang="ga-IE" sz="1800" b="1" dirty="0" smtClean="0">
              <a:latin typeface="Trebuchet MS" pitchFamily="34" charset="0"/>
            </a:endParaRPr>
          </a:p>
          <a:p>
            <a:pPr>
              <a:buFont typeface="Wingdings" pitchFamily="2" charset="2"/>
              <a:buChar char="§"/>
            </a:pPr>
            <a:r>
              <a:rPr lang="ga-IE" sz="1800" b="1" dirty="0" smtClean="0">
                <a:latin typeface="Trebuchet MS" pitchFamily="34" charset="0"/>
              </a:rPr>
              <a:t>Trí phéire d'uillinneacha comhfhreagracha ionanna. (Dhá phéire...)</a:t>
            </a:r>
          </a:p>
          <a:p>
            <a:pPr>
              <a:buFont typeface="Wingdings" pitchFamily="2" charset="2"/>
              <a:buChar char="§"/>
            </a:pPr>
            <a:endParaRPr lang="ga-IE" sz="1800" b="1" dirty="0" smtClean="0">
              <a:latin typeface="Trebuchet MS" pitchFamily="34" charset="0"/>
            </a:endParaRPr>
          </a:p>
          <a:p>
            <a:pPr>
              <a:buFont typeface="Wingdings" pitchFamily="2" charset="2"/>
              <a:buChar char="§"/>
            </a:pPr>
            <a:r>
              <a:rPr lang="ga-IE" sz="1800" b="1" dirty="0" smtClean="0">
                <a:latin typeface="Trebuchet MS" pitchFamily="34" charset="0"/>
              </a:rPr>
              <a:t>Dhá phéire de shleasa comhfhreagracha i gcomhréir agus a n-uillinn eatarthu ionann </a:t>
            </a:r>
          </a:p>
          <a:p>
            <a:pPr>
              <a:buNone/>
            </a:pPr>
            <a:endParaRPr lang="ga-IE" sz="1800" b="1" dirty="0" smtClean="0">
              <a:latin typeface="Trebuchet MS" pitchFamily="34" charset="0"/>
            </a:endParaRPr>
          </a:p>
          <a:p>
            <a:pPr>
              <a:buFont typeface="Wingdings" pitchFamily="2" charset="2"/>
              <a:buChar char="§"/>
            </a:pPr>
            <a:r>
              <a:rPr lang="ga-IE" sz="1800" b="1" dirty="0" smtClean="0">
                <a:latin typeface="Trebuchet MS" pitchFamily="34" charset="0"/>
              </a:rPr>
              <a:t>Má tá dhá chruth comhchosúil, is méadú ceann acu ar an gceann eile</a:t>
            </a:r>
          </a:p>
          <a:p>
            <a:endParaRPr lang="ga-IE" sz="1800" b="1" dirty="0" smtClean="0">
              <a:latin typeface="Trebuchet MS" pitchFamily="34" charset="0"/>
            </a:endParaRPr>
          </a:p>
          <a:p>
            <a:pPr>
              <a:buNone/>
            </a:pPr>
            <a:endParaRPr lang="ga-IE" sz="2000" b="1" dirty="0" smtClean="0">
              <a:latin typeface="Trebuchet MS" pitchFamily="34" charset="0"/>
            </a:endParaRPr>
          </a:p>
          <a:p>
            <a:endParaRPr lang="ga-IE" sz="2000" dirty="0" smtClean="0"/>
          </a:p>
        </p:txBody>
      </p:sp>
      <p:sp>
        <p:nvSpPr>
          <p:cNvPr id="16" name="Text Placeholder 15"/>
          <p:cNvSpPr>
            <a:spLocks noGrp="1"/>
          </p:cNvSpPr>
          <p:nvPr>
            <p:ph type="body" sz="quarter" idx="3"/>
          </p:nvPr>
        </p:nvSpPr>
        <p:spPr>
          <a:xfrm>
            <a:off x="5032112" y="1009022"/>
            <a:ext cx="4378590" cy="639762"/>
          </a:xfrm>
        </p:spPr>
        <p:txBody>
          <a:bodyPr/>
          <a:lstStyle/>
          <a:p>
            <a:pPr algn="ctr"/>
            <a:r>
              <a:rPr lang="ga-IE" i="1" dirty="0" smtClean="0"/>
              <a:t>Comhionann</a:t>
            </a:r>
            <a:endParaRPr lang="ga-IE" i="1" dirty="0"/>
          </a:p>
        </p:txBody>
      </p:sp>
      <p:sp>
        <p:nvSpPr>
          <p:cNvPr id="9" name="Content Placeholder 8"/>
          <p:cNvSpPr>
            <a:spLocks noGrp="1"/>
          </p:cNvSpPr>
          <p:nvPr>
            <p:ph sz="quarter" idx="4"/>
          </p:nvPr>
        </p:nvSpPr>
        <p:spPr>
          <a:xfrm>
            <a:off x="5032111" y="1765749"/>
            <a:ext cx="4462763" cy="4082158"/>
          </a:xfrm>
        </p:spPr>
        <p:txBody>
          <a:bodyPr>
            <a:noAutofit/>
          </a:bodyPr>
          <a:lstStyle/>
          <a:p>
            <a:pPr>
              <a:buFont typeface="Wingdings" pitchFamily="2" charset="2"/>
              <a:buChar char="§"/>
            </a:pPr>
            <a:r>
              <a:rPr lang="ga-IE" sz="1800" b="1" dirty="0" smtClean="0">
                <a:latin typeface="Trebuchet MS" pitchFamily="34" charset="0"/>
              </a:rPr>
              <a:t>Sleasa comhfhreagracha ar fad ionann (SSS)</a:t>
            </a:r>
          </a:p>
          <a:p>
            <a:pPr>
              <a:buNone/>
            </a:pPr>
            <a:endParaRPr lang="ga-IE" sz="1800" b="1" dirty="0" smtClean="0">
              <a:latin typeface="Trebuchet MS" pitchFamily="34" charset="0"/>
            </a:endParaRPr>
          </a:p>
          <a:p>
            <a:pPr>
              <a:buFont typeface="Wingdings" pitchFamily="2" charset="2"/>
              <a:buChar char="§"/>
            </a:pPr>
            <a:r>
              <a:rPr lang="ga-IE" sz="1800" b="1" dirty="0" smtClean="0">
                <a:latin typeface="Trebuchet MS" pitchFamily="34" charset="0"/>
              </a:rPr>
              <a:t>Dhá uillinn chomhfhreagracha agus taobh amháin ionann (ASA)</a:t>
            </a:r>
          </a:p>
          <a:p>
            <a:pPr>
              <a:buNone/>
            </a:pPr>
            <a:endParaRPr lang="ga-IE" sz="1800" b="1" dirty="0" smtClean="0">
              <a:latin typeface="Trebuchet MS" pitchFamily="34" charset="0"/>
            </a:endParaRPr>
          </a:p>
          <a:p>
            <a:pPr>
              <a:buFont typeface="Wingdings" pitchFamily="2" charset="2"/>
              <a:buChar char="§"/>
            </a:pPr>
            <a:r>
              <a:rPr lang="ga-IE" sz="1800" b="1" dirty="0" smtClean="0">
                <a:latin typeface="Trebuchet MS" pitchFamily="34" charset="0"/>
              </a:rPr>
              <a:t>Dhá phéire de shleasa comhfhreagracha ionann agus a n-uillinn eatarthu (SAS)</a:t>
            </a:r>
          </a:p>
          <a:p>
            <a:pPr>
              <a:buNone/>
            </a:pPr>
            <a:endParaRPr lang="ga-IE" sz="1800" b="1" dirty="0" smtClean="0">
              <a:latin typeface="Trebuchet MS" pitchFamily="34" charset="0"/>
            </a:endParaRPr>
          </a:p>
          <a:p>
            <a:pPr>
              <a:buFont typeface="Wingdings" pitchFamily="2" charset="2"/>
              <a:buChar char="§"/>
            </a:pPr>
            <a:r>
              <a:rPr lang="ga-IE" sz="1800" b="1" dirty="0" smtClean="0">
                <a:latin typeface="Trebuchet MS" pitchFamily="34" charset="0"/>
              </a:rPr>
              <a:t>Dhá thriantán dhronuilleacha le taobhagán ionann agus péire eile de shleasa ionanna (RHS)</a:t>
            </a:r>
            <a:endParaRPr lang="ga-IE" sz="1800" dirty="0" smtClean="0"/>
          </a:p>
        </p:txBody>
      </p:sp>
      <p:cxnSp>
        <p:nvCxnSpPr>
          <p:cNvPr id="10" name="Straight Connector 9"/>
          <p:cNvCxnSpPr/>
          <p:nvPr/>
        </p:nvCxnSpPr>
        <p:spPr>
          <a:xfrm>
            <a:off x="502088" y="1640911"/>
            <a:ext cx="4355926" cy="0"/>
          </a:xfrm>
          <a:prstGeom prst="line">
            <a:avLst/>
          </a:prstGeom>
          <a:ln w="19050">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50253" y="1632366"/>
            <a:ext cx="4355926" cy="0"/>
          </a:xfrm>
          <a:prstGeom prst="line">
            <a:avLst/>
          </a:prstGeom>
          <a:ln w="19050">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954773" y="1669313"/>
            <a:ext cx="13111" cy="3983618"/>
          </a:xfrm>
          <a:prstGeom prst="line">
            <a:avLst/>
          </a:prstGeom>
          <a:ln w="19050">
            <a:solidFill>
              <a:srgbClr val="990033"/>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fld id="{EBA685B4-959E-4129-AC59-AF92FD3AB808}" type="datetime10">
              <a:rPr lang="en-GB" smtClean="0"/>
              <a:pPr/>
              <a:t>09:21</a:t>
            </a:fld>
            <a:endParaRPr lang="ga-IE"/>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linds(horizont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linds(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blinds(horizontal)">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blinds(horizontal)">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blinds(horizontal)">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xEl>
                                              <p:pRg st="6" end="6"/>
                                            </p:txEl>
                                          </p:spTgt>
                                        </p:tgtEl>
                                        <p:attrNameLst>
                                          <p:attrName>style.visibility</p:attrName>
                                        </p:attrNameLst>
                                      </p:cBhvr>
                                      <p:to>
                                        <p:strVal val="visible"/>
                                      </p:to>
                                    </p:set>
                                    <p:animEffect transition="in" filter="blinds(horizontal)">
                                      <p:cBhvr>
                                        <p:cTn id="4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20656594">
            <a:off x="239814" y="465929"/>
            <a:ext cx="3604409" cy="1200329"/>
          </a:xfrm>
          <a:prstGeom prst="rect">
            <a:avLst/>
          </a:prstGeom>
          <a:noFill/>
        </p:spPr>
        <p:txBody>
          <a:bodyPr wrap="square" rtlCol="0">
            <a:spAutoFit/>
          </a:bodyPr>
          <a:lstStyle/>
          <a:p>
            <a:r>
              <a:rPr lang="ga-IE" sz="5400" dirty="0" smtClean="0">
                <a:solidFill>
                  <a:srgbClr val="FF0000"/>
                </a:solidFill>
                <a:latin typeface="Bauhaus 93" pitchFamily="82" charset="0"/>
              </a:rPr>
              <a:t>   Cóimheas</a:t>
            </a:r>
          </a:p>
          <a:p>
            <a:r>
              <a:rPr lang="ga-IE" dirty="0" smtClean="0"/>
              <a:t> </a:t>
            </a:r>
            <a:endParaRPr lang="ga-IE" dirty="0">
              <a:solidFill>
                <a:srgbClr val="FF0000"/>
              </a:solidFill>
              <a:latin typeface="Century Gothic" pitchFamily="34" charset="0"/>
            </a:endParaRPr>
          </a:p>
        </p:txBody>
      </p:sp>
      <p:sp>
        <p:nvSpPr>
          <p:cNvPr id="4" name="TextBox 3"/>
          <p:cNvSpPr txBox="1"/>
          <p:nvPr/>
        </p:nvSpPr>
        <p:spPr>
          <a:xfrm>
            <a:off x="3391854" y="2903480"/>
            <a:ext cx="4922844" cy="584775"/>
          </a:xfrm>
          <a:prstGeom prst="rect">
            <a:avLst/>
          </a:prstGeom>
          <a:noFill/>
        </p:spPr>
        <p:txBody>
          <a:bodyPr wrap="square" rtlCol="0">
            <a:spAutoFit/>
          </a:bodyPr>
          <a:lstStyle/>
          <a:p>
            <a:r>
              <a:rPr lang="ga-IE" sz="3200" dirty="0" smtClean="0">
                <a:solidFill>
                  <a:schemeClr val="accent6">
                    <a:lumMod val="60000"/>
                    <a:lumOff val="40000"/>
                  </a:schemeClr>
                </a:solidFill>
                <a:latin typeface="Ravie" pitchFamily="82" charset="0"/>
              </a:rPr>
              <a:t>I gcomhréir</a:t>
            </a:r>
            <a:r>
              <a:rPr lang="ga-IE" dirty="0" smtClean="0"/>
              <a:t> </a:t>
            </a:r>
            <a:endParaRPr lang="ga-IE" sz="3200" dirty="0">
              <a:solidFill>
                <a:schemeClr val="accent6">
                  <a:lumMod val="60000"/>
                  <a:lumOff val="40000"/>
                </a:schemeClr>
              </a:solidFill>
              <a:latin typeface="Century Gothic" pitchFamily="34" charset="0"/>
            </a:endParaRPr>
          </a:p>
        </p:txBody>
      </p:sp>
      <p:sp>
        <p:nvSpPr>
          <p:cNvPr id="5" name="TextBox 4"/>
          <p:cNvSpPr txBox="1"/>
          <p:nvPr/>
        </p:nvSpPr>
        <p:spPr>
          <a:xfrm>
            <a:off x="5794745" y="413251"/>
            <a:ext cx="3530009" cy="707886"/>
          </a:xfrm>
          <a:prstGeom prst="rect">
            <a:avLst/>
          </a:prstGeom>
          <a:noFill/>
        </p:spPr>
        <p:txBody>
          <a:bodyPr wrap="square" rtlCol="0">
            <a:spAutoFit/>
          </a:bodyPr>
          <a:lstStyle/>
          <a:p>
            <a:r>
              <a:rPr lang="ga-IE" sz="4000" dirty="0" smtClean="0">
                <a:solidFill>
                  <a:srgbClr val="99FF33"/>
                </a:solidFill>
                <a:latin typeface="Stencil" pitchFamily="82" charset="0"/>
              </a:rPr>
              <a:t>LAGHDÚ          </a:t>
            </a:r>
            <a:endParaRPr lang="ga-IE" sz="4000" dirty="0">
              <a:solidFill>
                <a:srgbClr val="99FF33"/>
              </a:solidFill>
              <a:latin typeface="Stencil" pitchFamily="82" charset="0"/>
            </a:endParaRPr>
          </a:p>
        </p:txBody>
      </p:sp>
      <p:sp>
        <p:nvSpPr>
          <p:cNvPr id="3" name="Rectangle 2"/>
          <p:cNvSpPr/>
          <p:nvPr/>
        </p:nvSpPr>
        <p:spPr>
          <a:xfrm>
            <a:off x="-117167" y="5665364"/>
            <a:ext cx="10119032" cy="1015663"/>
          </a:xfrm>
          <a:prstGeom prst="rect">
            <a:avLst/>
          </a:prstGeom>
          <a:noFill/>
          <a:ln w="28575">
            <a:noFill/>
          </a:ln>
        </p:spPr>
        <p:txBody>
          <a:bodyPr wrap="square">
            <a:spAutoFit/>
          </a:bodyPr>
          <a:lstStyle/>
          <a:p>
            <a:pPr algn="ctr"/>
            <a:r>
              <a:rPr lang="ga-IE" sz="6000" b="1" i="1" dirty="0" smtClean="0">
                <a:solidFill>
                  <a:srgbClr val="990033"/>
                </a:solidFill>
                <a:effectLst>
                  <a:outerShdw blurRad="38100" dist="38100" dir="2700000" algn="tl">
                    <a:srgbClr val="000000">
                      <a:alpha val="43137"/>
                    </a:srgbClr>
                  </a:outerShdw>
                </a:effectLst>
                <a:latin typeface="Century Gothic" pitchFamily="34" charset="0"/>
              </a:rPr>
              <a:t>Triantáin Chomhchosúla</a:t>
            </a:r>
            <a:endParaRPr lang="ga-IE" sz="6000" b="1" dirty="0">
              <a:solidFill>
                <a:srgbClr val="990033"/>
              </a:solidFill>
              <a:effectLst>
                <a:outerShdw blurRad="38100" dist="38100" dir="2700000" algn="tl">
                  <a:srgbClr val="000000">
                    <a:alpha val="43137"/>
                  </a:srgbClr>
                </a:outerShdw>
              </a:effectLst>
              <a:latin typeface="Century Gothic" pitchFamily="34" charset="0"/>
            </a:endParaRPr>
          </a:p>
        </p:txBody>
      </p:sp>
      <p:sp>
        <p:nvSpPr>
          <p:cNvPr id="6" name="TextBox 5"/>
          <p:cNvSpPr txBox="1"/>
          <p:nvPr/>
        </p:nvSpPr>
        <p:spPr>
          <a:xfrm rot="1342863">
            <a:off x="2908467" y="1053663"/>
            <a:ext cx="3817938" cy="1015663"/>
          </a:xfrm>
          <a:prstGeom prst="rect">
            <a:avLst/>
          </a:prstGeom>
          <a:noFill/>
        </p:spPr>
        <p:txBody>
          <a:bodyPr wrap="square" rtlCol="0">
            <a:spAutoFit/>
          </a:bodyPr>
          <a:lstStyle/>
          <a:p>
            <a:pPr algn="ctr"/>
            <a:r>
              <a:rPr lang="ga-IE" sz="6000" b="1" i="1" dirty="0" smtClean="0">
                <a:solidFill>
                  <a:srgbClr val="00B0F0"/>
                </a:solidFill>
                <a:latin typeface="AR HERMANN" pitchFamily="2" charset="0"/>
              </a:rPr>
              <a:t>Leathnú </a:t>
            </a:r>
            <a:endParaRPr lang="ga-IE" sz="6000" b="1" i="1" dirty="0">
              <a:solidFill>
                <a:srgbClr val="00B0F0"/>
              </a:solidFill>
              <a:latin typeface="AR HERMANN" pitchFamily="2" charset="0"/>
            </a:endParaRPr>
          </a:p>
        </p:txBody>
      </p:sp>
      <p:sp>
        <p:nvSpPr>
          <p:cNvPr id="7" name="TextBox 6"/>
          <p:cNvSpPr txBox="1"/>
          <p:nvPr/>
        </p:nvSpPr>
        <p:spPr>
          <a:xfrm rot="20649636">
            <a:off x="439206" y="4446950"/>
            <a:ext cx="3817938" cy="923330"/>
          </a:xfrm>
          <a:prstGeom prst="rect">
            <a:avLst/>
          </a:prstGeom>
          <a:noFill/>
        </p:spPr>
        <p:txBody>
          <a:bodyPr wrap="square" rtlCol="0">
            <a:spAutoFit/>
          </a:bodyPr>
          <a:lstStyle/>
          <a:p>
            <a:pPr algn="ctr"/>
            <a:r>
              <a:rPr lang="ga-IE" sz="5400" b="1" i="1" dirty="0" smtClean="0">
                <a:solidFill>
                  <a:srgbClr val="7030A0"/>
                </a:solidFill>
                <a:latin typeface="AR BERKLEY" pitchFamily="2" charset="0"/>
              </a:rPr>
              <a:t>Fachtóir Scála (k)</a:t>
            </a:r>
            <a:endParaRPr lang="ga-IE" sz="5400" b="1" i="1" dirty="0">
              <a:solidFill>
                <a:srgbClr val="7030A0"/>
              </a:solidFill>
              <a:latin typeface="AR BERKLEY" pitchFamily="2" charset="0"/>
            </a:endParaRPr>
          </a:p>
        </p:txBody>
      </p:sp>
      <p:sp>
        <p:nvSpPr>
          <p:cNvPr id="8" name="TextBox 7"/>
          <p:cNvSpPr txBox="1"/>
          <p:nvPr/>
        </p:nvSpPr>
        <p:spPr>
          <a:xfrm>
            <a:off x="5282535" y="4054996"/>
            <a:ext cx="3766344" cy="1323439"/>
          </a:xfrm>
          <a:prstGeom prst="rect">
            <a:avLst/>
          </a:prstGeom>
          <a:noFill/>
        </p:spPr>
        <p:txBody>
          <a:bodyPr wrap="square" rtlCol="0">
            <a:spAutoFit/>
          </a:bodyPr>
          <a:lstStyle/>
          <a:p>
            <a:pPr algn="ctr"/>
            <a:r>
              <a:rPr lang="ga-IE" sz="4000" b="1" dirty="0" smtClean="0">
                <a:solidFill>
                  <a:schemeClr val="accent5"/>
                </a:solidFill>
                <a:latin typeface="ChockaDB" pitchFamily="2" charset="0"/>
              </a:rPr>
              <a:t>Sleasa &amp; Uillinneacha</a:t>
            </a:r>
          </a:p>
          <a:p>
            <a:pPr algn="ctr"/>
            <a:r>
              <a:rPr lang="ga-IE" sz="4000" b="1" dirty="0" smtClean="0">
                <a:solidFill>
                  <a:schemeClr val="accent5"/>
                </a:solidFill>
                <a:latin typeface="ChockaDB" pitchFamily="2" charset="0"/>
              </a:rPr>
              <a:t>Comhfhreagracha</a:t>
            </a:r>
            <a:r>
              <a:rPr lang="ga-IE" dirty="0" smtClean="0"/>
              <a:t> </a:t>
            </a:r>
            <a:endParaRPr lang="ga-IE" sz="4000" b="1" dirty="0">
              <a:solidFill>
                <a:srgbClr val="00FFFF"/>
              </a:solidFill>
              <a:latin typeface="ChockaDB" pitchFamily="2" charset="0"/>
            </a:endParaRPr>
          </a:p>
        </p:txBody>
      </p:sp>
      <p:sp>
        <p:nvSpPr>
          <p:cNvPr id="9" name="TextBox 8"/>
          <p:cNvSpPr txBox="1"/>
          <p:nvPr/>
        </p:nvSpPr>
        <p:spPr>
          <a:xfrm rot="2005404">
            <a:off x="6389852" y="2097058"/>
            <a:ext cx="3817938" cy="1015663"/>
          </a:xfrm>
          <a:prstGeom prst="rect">
            <a:avLst/>
          </a:prstGeom>
          <a:noFill/>
        </p:spPr>
        <p:txBody>
          <a:bodyPr wrap="square" rtlCol="0">
            <a:spAutoFit/>
          </a:bodyPr>
          <a:lstStyle/>
          <a:p>
            <a:pPr algn="ctr"/>
            <a:r>
              <a:rPr lang="ga-IE" sz="6000" b="1" i="1" dirty="0" smtClean="0">
                <a:latin typeface="AR BERKLEY" pitchFamily="2" charset="0"/>
              </a:rPr>
              <a:t>Achar (k</a:t>
            </a:r>
            <a:r>
              <a:rPr lang="ga-IE" sz="3600" b="1" i="1" dirty="0" smtClean="0">
                <a:latin typeface="Trebuchet MS"/>
              </a:rPr>
              <a:t>²)</a:t>
            </a:r>
            <a:endParaRPr lang="ga-IE" sz="3600" b="1" i="1" dirty="0">
              <a:latin typeface="AR BERKLEY" pitchFamily="2" charset="0"/>
            </a:endParaRPr>
          </a:p>
        </p:txBody>
      </p:sp>
      <p:sp>
        <p:nvSpPr>
          <p:cNvPr id="12" name="TextBox 11"/>
          <p:cNvSpPr txBox="1"/>
          <p:nvPr/>
        </p:nvSpPr>
        <p:spPr>
          <a:xfrm rot="20649636">
            <a:off x="-148485" y="2254494"/>
            <a:ext cx="3817938" cy="707886"/>
          </a:xfrm>
          <a:prstGeom prst="rect">
            <a:avLst/>
          </a:prstGeom>
          <a:noFill/>
        </p:spPr>
        <p:txBody>
          <a:bodyPr wrap="square" rtlCol="0">
            <a:spAutoFit/>
          </a:bodyPr>
          <a:lstStyle/>
          <a:p>
            <a:pPr algn="ctr"/>
            <a:r>
              <a:rPr lang="ga-IE" sz="4000" b="1" i="1" dirty="0" smtClean="0">
                <a:solidFill>
                  <a:srgbClr val="FFC000"/>
                </a:solidFill>
                <a:latin typeface="AR BERKLEY" pitchFamily="2" charset="0"/>
              </a:rPr>
              <a:t>Rud &amp; Íomhá</a:t>
            </a:r>
            <a:endParaRPr lang="ga-IE" sz="4000" b="1" i="1" dirty="0">
              <a:solidFill>
                <a:srgbClr val="FFC000"/>
              </a:solidFill>
              <a:latin typeface="AR BERKLEY" pitchFamily="2" charset="0"/>
            </a:endParaRPr>
          </a:p>
        </p:txBody>
      </p:sp>
      <p:sp>
        <p:nvSpPr>
          <p:cNvPr id="10" name="Date Placeholder 9"/>
          <p:cNvSpPr>
            <a:spLocks noGrp="1"/>
          </p:cNvSpPr>
          <p:nvPr>
            <p:ph type="dt" sz="half" idx="10"/>
          </p:nvPr>
        </p:nvSpPr>
        <p:spPr/>
        <p:txBody>
          <a:bodyPr/>
          <a:lstStyle/>
          <a:p>
            <a:fld id="{13AEBC64-7424-4997-AA36-B6C3F38416FF}" type="datetime10">
              <a:rPr lang="en-GB" smtClean="0"/>
              <a:pPr/>
              <a:t>09:21</a:t>
            </a:fld>
            <a:endParaRPr lang="ga-IE"/>
          </a:p>
        </p:txBody>
      </p:sp>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06192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2000" fill="hold" grpId="0" nodeType="withEffect">
                                  <p:stCondLst>
                                    <p:cond delay="0"/>
                                  </p:stCondLst>
                                  <p:childTnLst>
                                    <p:animScale>
                                      <p:cBhvr>
                                        <p:cTn id="6" dur="5000" fill="hold"/>
                                        <p:tgtEl>
                                          <p:spTgt spid="2"/>
                                        </p:tgtEl>
                                      </p:cBhvr>
                                      <p:by x="150000" y="150000"/>
                                    </p:animScale>
                                  </p:childTnLst>
                                </p:cTn>
                              </p:par>
                              <p:par>
                                <p:cTn id="7" presetID="6" presetClass="emph" presetSubtype="0" repeatCount="2000" fill="hold" grpId="0" nodeType="withEffect">
                                  <p:stCondLst>
                                    <p:cond delay="0"/>
                                  </p:stCondLst>
                                  <p:childTnLst>
                                    <p:animScale>
                                      <p:cBhvr>
                                        <p:cTn id="8" dur="5000" fill="hold"/>
                                        <p:tgtEl>
                                          <p:spTgt spid="6"/>
                                        </p:tgtEl>
                                      </p:cBhvr>
                                      <p:by x="150000" y="150000"/>
                                    </p:animScale>
                                  </p:childTnLst>
                                </p:cTn>
                              </p:par>
                              <p:par>
                                <p:cTn id="9" presetID="6" presetClass="emph" presetSubtype="0" repeatCount="2000" fill="hold" grpId="0" nodeType="withEffect">
                                  <p:stCondLst>
                                    <p:cond delay="0"/>
                                  </p:stCondLst>
                                  <p:childTnLst>
                                    <p:animScale>
                                      <p:cBhvr>
                                        <p:cTn id="10" dur="5000" fill="hold"/>
                                        <p:tgtEl>
                                          <p:spTgt spid="4"/>
                                        </p:tgtEl>
                                      </p:cBhvr>
                                      <p:by x="150000" y="150000"/>
                                    </p:animScale>
                                  </p:childTnLst>
                                </p:cTn>
                              </p:par>
                              <p:par>
                                <p:cTn id="11" presetID="6" presetClass="emph" presetSubtype="0" repeatCount="2000" fill="hold" grpId="0" nodeType="withEffect">
                                  <p:stCondLst>
                                    <p:cond delay="0"/>
                                  </p:stCondLst>
                                  <p:childTnLst>
                                    <p:animScale>
                                      <p:cBhvr>
                                        <p:cTn id="12" dur="5000" fill="hold"/>
                                        <p:tgtEl>
                                          <p:spTgt spid="7"/>
                                        </p:tgtEl>
                                      </p:cBhvr>
                                      <p:by x="150000" y="150000"/>
                                    </p:animScale>
                                  </p:childTnLst>
                                </p:cTn>
                              </p:par>
                              <p:par>
                                <p:cTn id="13" presetID="6" presetClass="emph" presetSubtype="0" repeatCount="2000" fill="hold" grpId="0" nodeType="withEffect">
                                  <p:stCondLst>
                                    <p:cond delay="0"/>
                                  </p:stCondLst>
                                  <p:childTnLst>
                                    <p:animScale>
                                      <p:cBhvr>
                                        <p:cTn id="14" dur="5000" fill="hold"/>
                                        <p:tgtEl>
                                          <p:spTgt spid="8"/>
                                        </p:tgtEl>
                                      </p:cBhvr>
                                      <p:by x="150000" y="150000"/>
                                    </p:animScale>
                                  </p:childTnLst>
                                </p:cTn>
                              </p:par>
                              <p:par>
                                <p:cTn id="15" presetID="6" presetClass="emph" presetSubtype="0" repeatCount="2000" fill="hold" grpId="0" nodeType="withEffect">
                                  <p:stCondLst>
                                    <p:cond delay="0"/>
                                  </p:stCondLst>
                                  <p:childTnLst>
                                    <p:animScale>
                                      <p:cBhvr>
                                        <p:cTn id="16" dur="5000" fill="hold"/>
                                        <p:tgtEl>
                                          <p:spTgt spid="5"/>
                                        </p:tgtEl>
                                      </p:cBhvr>
                                      <p:by x="150000" y="150000"/>
                                    </p:animScale>
                                  </p:childTnLst>
                                </p:cTn>
                              </p:par>
                              <p:par>
                                <p:cTn id="17" presetID="6" presetClass="emph" presetSubtype="0" repeatCount="2000" fill="hold" grpId="0" nodeType="withEffect">
                                  <p:stCondLst>
                                    <p:cond delay="0"/>
                                  </p:stCondLst>
                                  <p:childTnLst>
                                    <p:animScale>
                                      <p:cBhvr>
                                        <p:cTn id="18" dur="5000" fill="hold"/>
                                        <p:tgtEl>
                                          <p:spTgt spid="9"/>
                                        </p:tgtEl>
                                      </p:cBhvr>
                                      <p:by x="150000" y="150000"/>
                                    </p:animScale>
                                  </p:childTnLst>
                                </p:cTn>
                              </p:par>
                              <p:par>
                                <p:cTn id="19" presetID="6" presetClass="emph" presetSubtype="0" repeatCount="2000" fill="hold" grpId="0" nodeType="withEffect">
                                  <p:stCondLst>
                                    <p:cond delay="0"/>
                                  </p:stCondLst>
                                  <p:childTnLst>
                                    <p:animScale>
                                      <p:cBhvr>
                                        <p:cTn id="20" dur="5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2381" y="244554"/>
            <a:ext cx="8936116" cy="6156251"/>
          </a:xfrm>
          <a:prstGeom prst="roundRect">
            <a:avLst/>
          </a:prstGeom>
          <a:solidFill>
            <a:srgbClr val="99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a:p>
            <a:pPr algn="ctr"/>
            <a:endParaRPr lang="en-IE" dirty="0" smtClean="0"/>
          </a:p>
          <a:p>
            <a:pPr algn="ctr"/>
            <a:endParaRPr lang="en-IE" dirty="0"/>
          </a:p>
          <a:p>
            <a:pPr algn="ctr"/>
            <a:endParaRPr lang="en-IE" dirty="0" smtClean="0"/>
          </a:p>
          <a:p>
            <a:pPr algn="ctr"/>
            <a:endParaRPr lang="en-IE" dirty="0" smtClean="0"/>
          </a:p>
          <a:p>
            <a:pPr algn="ctr"/>
            <a:endParaRPr lang="en-IE" dirty="0"/>
          </a:p>
          <a:p>
            <a:pPr algn="ctr"/>
            <a:endParaRPr lang="en-IE" dirty="0"/>
          </a:p>
        </p:txBody>
      </p:sp>
      <p:sp>
        <p:nvSpPr>
          <p:cNvPr id="5" name="TextBox 4"/>
          <p:cNvSpPr txBox="1"/>
          <p:nvPr/>
        </p:nvSpPr>
        <p:spPr>
          <a:xfrm>
            <a:off x="3452649" y="457195"/>
            <a:ext cx="2979683" cy="830997"/>
          </a:xfrm>
          <a:prstGeom prst="rect">
            <a:avLst/>
          </a:prstGeom>
          <a:noFill/>
        </p:spPr>
        <p:txBody>
          <a:bodyPr wrap="square" rtlCol="0">
            <a:spAutoFit/>
          </a:bodyPr>
          <a:lstStyle/>
          <a:p>
            <a:pPr algn="ctr"/>
            <a:r>
              <a:rPr lang="ga-IE" sz="4800" u="sng" dirty="0" smtClean="0">
                <a:solidFill>
                  <a:schemeClr val="bg1"/>
                </a:solidFill>
                <a:latin typeface="Tahoma" pitchFamily="34" charset="0"/>
              </a:rPr>
              <a:t>Feidhm</a:t>
            </a:r>
            <a:endParaRPr lang="ga-IE" sz="4800" u="sng" dirty="0">
              <a:solidFill>
                <a:schemeClr val="bg1"/>
              </a:solidFill>
              <a:latin typeface="Tahoma" pitchFamily="34" charset="0"/>
              <a:ea typeface="Tahoma" pitchFamily="34" charset="0"/>
              <a:cs typeface="Tahoma" pitchFamily="34" charset="0"/>
            </a:endParaRPr>
          </a:p>
        </p:txBody>
      </p:sp>
      <p:sp>
        <p:nvSpPr>
          <p:cNvPr id="7" name="TextBox 6"/>
          <p:cNvSpPr txBox="1"/>
          <p:nvPr/>
        </p:nvSpPr>
        <p:spPr>
          <a:xfrm>
            <a:off x="1700046" y="1714493"/>
            <a:ext cx="6758154" cy="2308324"/>
          </a:xfrm>
          <a:prstGeom prst="rect">
            <a:avLst/>
          </a:prstGeom>
          <a:noFill/>
        </p:spPr>
        <p:txBody>
          <a:bodyPr wrap="square" rtlCol="0">
            <a:spAutoFit/>
          </a:bodyPr>
          <a:lstStyle/>
          <a:p>
            <a:pPr algn="ctr"/>
            <a:r>
              <a:rPr lang="ga-IE" sz="4800" u="sng" dirty="0" smtClean="0">
                <a:solidFill>
                  <a:schemeClr val="bg1"/>
                </a:solidFill>
                <a:latin typeface="Tahoma" pitchFamily="34" charset="0"/>
              </a:rPr>
              <a:t>Snáithe 2 a mhúineadh</a:t>
            </a:r>
          </a:p>
          <a:p>
            <a:pPr algn="ctr"/>
            <a:r>
              <a:rPr lang="ga-IE" sz="4800" u="sng" dirty="0" smtClean="0">
                <a:solidFill>
                  <a:schemeClr val="bg1"/>
                </a:solidFill>
                <a:latin typeface="Tahoma" pitchFamily="34" charset="0"/>
              </a:rPr>
              <a:t>&amp;</a:t>
            </a:r>
          </a:p>
          <a:p>
            <a:pPr algn="ctr"/>
            <a:r>
              <a:rPr lang="ga-IE" sz="4800" u="sng" dirty="0" smtClean="0">
                <a:solidFill>
                  <a:schemeClr val="bg1"/>
                </a:solidFill>
                <a:latin typeface="Tahoma" pitchFamily="34" charset="0"/>
              </a:rPr>
              <a:t>Ceagail a dhéanamh</a:t>
            </a:r>
            <a:endParaRPr lang="ga-IE" sz="4800" u="sng" dirty="0">
              <a:solidFill>
                <a:schemeClr val="bg1"/>
              </a:solidFill>
              <a:latin typeface="Tahoma" pitchFamily="34" charset="0"/>
              <a:ea typeface="Tahoma" pitchFamily="34" charset="0"/>
              <a:cs typeface="Tahoma" pitchFamily="34" charset="0"/>
            </a:endParaRPr>
          </a:p>
        </p:txBody>
      </p:sp>
      <p:sp>
        <p:nvSpPr>
          <p:cNvPr id="2" name="Date Placeholder 1"/>
          <p:cNvSpPr>
            <a:spLocks noGrp="1"/>
          </p:cNvSpPr>
          <p:nvPr>
            <p:ph type="dt" sz="half" idx="10"/>
          </p:nvPr>
        </p:nvSpPr>
        <p:spPr/>
        <p:txBody>
          <a:bodyPr/>
          <a:lstStyle/>
          <a:p>
            <a:fld id="{0FE6DA4B-451F-4DEB-BB26-37E58FFEECA4}" type="datetime10">
              <a:rPr lang="en-GB" smtClean="0"/>
              <a:pPr/>
              <a:t>09:21</a:t>
            </a:fld>
            <a:endParaRPr lang="ga-IE"/>
          </a:p>
        </p:txBody>
      </p:sp>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1983558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143409772"/>
              </p:ext>
            </p:extLst>
          </p:nvPr>
        </p:nvGraphicFramePr>
        <p:xfrm>
          <a:off x="428498" y="1386160"/>
          <a:ext cx="9205022" cy="4608000"/>
        </p:xfrm>
        <a:graphic>
          <a:graphicData uri="http://schemas.openxmlformats.org/drawingml/2006/table">
            <a:tbl>
              <a:tblPr firstRow="1" bandRow="1">
                <a:tableStyleId>{2D5ABB26-0587-4C30-8999-92F81FD0307C}</a:tableStyleId>
              </a:tblPr>
              <a:tblGrid>
                <a:gridCol w="2028225"/>
                <a:gridCol w="312035"/>
                <a:gridCol w="6864762"/>
              </a:tblGrid>
              <a:tr h="504000">
                <a:tc>
                  <a:txBody>
                    <a:bodyPr/>
                    <a:lstStyle/>
                    <a:p>
                      <a:pPr>
                        <a:lnSpc>
                          <a:spcPct val="100000"/>
                        </a:lnSpc>
                      </a:pPr>
                      <a:r>
                        <a:rPr lang="en-GB" sz="1800" b="1" dirty="0" smtClean="0">
                          <a:solidFill>
                            <a:srgbClr val="FFC000"/>
                          </a:solidFill>
                        </a:rPr>
                        <a:t>09.30 – 09.45</a:t>
                      </a:r>
                      <a:endParaRPr lang="ga-IE" b="1" dirty="0">
                        <a:solidFill>
                          <a:srgbClr val="FFC000"/>
                        </a:solidFill>
                      </a:endParaRPr>
                    </a:p>
                  </a:txBody>
                  <a:tcPr marL="99060" marR="99060" anchor="ctr"/>
                </a:tc>
                <a:tc>
                  <a:txBody>
                    <a:bodyPr/>
                    <a:lstStyle/>
                    <a:p>
                      <a:pPr>
                        <a:lnSpc>
                          <a:spcPct val="100000"/>
                        </a:lnSpc>
                      </a:pPr>
                      <a:endParaRPr lang="ga-IE" b="1" dirty="0">
                        <a:solidFill>
                          <a:srgbClr val="FFC000"/>
                        </a:solidFill>
                      </a:endParaRPr>
                    </a:p>
                  </a:txBody>
                  <a:tcPr marL="99060" marR="99060" anchor="ctr"/>
                </a:tc>
                <a:tc>
                  <a:txBody>
                    <a:bodyPr/>
                    <a:lstStyle/>
                    <a:p>
                      <a:pPr eaLnBrk="1" hangingPunct="1">
                        <a:lnSpc>
                          <a:spcPct val="100000"/>
                        </a:lnSpc>
                        <a:buFontTx/>
                        <a:buNone/>
                        <a:defRPr/>
                      </a:pPr>
                      <a:r>
                        <a:rPr lang="en-GB" sz="1800" b="1" dirty="0" smtClean="0">
                          <a:solidFill>
                            <a:srgbClr val="FFC000"/>
                          </a:solidFill>
                        </a:rPr>
                        <a:t>Siollabas na Céimseatan / An Chéimseata i gComhthéacs</a:t>
                      </a:r>
                    </a:p>
                  </a:txBody>
                  <a:tcPr marL="99060" marR="99060" anchor="ctr"/>
                </a:tc>
              </a:tr>
              <a:tr h="504000">
                <a:tc>
                  <a:txBody>
                    <a:bodyPr/>
                    <a:lstStyle/>
                    <a:p>
                      <a:pPr>
                        <a:lnSpc>
                          <a:spcPct val="100000"/>
                        </a:lnSpc>
                      </a:pPr>
                      <a:r>
                        <a:rPr lang="en-GB" sz="1800" b="1" dirty="0" smtClean="0">
                          <a:solidFill>
                            <a:srgbClr val="FFC000"/>
                          </a:solidFill>
                        </a:rPr>
                        <a:t>09.45 – 11.00</a:t>
                      </a:r>
                      <a:endParaRPr lang="ga-IE" b="1" dirty="0">
                        <a:solidFill>
                          <a:srgbClr val="FFC000"/>
                        </a:solidFill>
                      </a:endParaRPr>
                    </a:p>
                  </a:txBody>
                  <a:tcPr marL="99060" marR="99060" anchor="ctr"/>
                </a:tc>
                <a:tc>
                  <a:txBody>
                    <a:bodyPr/>
                    <a:lstStyle/>
                    <a:p>
                      <a:pPr>
                        <a:lnSpc>
                          <a:spcPct val="100000"/>
                        </a:lnSpc>
                      </a:pPr>
                      <a:endParaRPr lang="ga-IE" b="1" dirty="0">
                        <a:solidFill>
                          <a:srgbClr val="FFC000"/>
                        </a:solidFill>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dirty="0" smtClean="0">
                          <a:solidFill>
                            <a:srgbClr val="FFC000"/>
                          </a:solidFill>
                        </a:rPr>
                        <a:t>An Réasúnú Matamaiticiúil agus an Cruthúnas a </a:t>
                      </a:r>
                      <a:r>
                        <a:rPr lang="en-GB" sz="1800" b="1" dirty="0" err="1" smtClean="0">
                          <a:solidFill>
                            <a:srgbClr val="FFC000"/>
                          </a:solidFill>
                        </a:rPr>
                        <a:t>mhúi</a:t>
                      </a:r>
                      <a:r>
                        <a:rPr lang="ga-IE" sz="1800" b="1" dirty="0" smtClean="0">
                          <a:solidFill>
                            <a:srgbClr val="FFC000"/>
                          </a:solidFill>
                        </a:rPr>
                        <a:t>n</a:t>
                      </a:r>
                      <a:r>
                        <a:rPr lang="en-GB" sz="1800" b="1" dirty="0" err="1" smtClean="0">
                          <a:solidFill>
                            <a:srgbClr val="FFC000"/>
                          </a:solidFill>
                        </a:rPr>
                        <a:t>eadh</a:t>
                      </a:r>
                      <a:endParaRPr lang="ga-IE" b="1" dirty="0">
                        <a:solidFill>
                          <a:srgbClr val="FFC000"/>
                        </a:solidFill>
                      </a:endParaRPr>
                    </a:p>
                  </a:txBody>
                  <a:tcPr marL="99060" marR="99060" anchor="ctr"/>
                </a:tc>
              </a:tr>
              <a:tr h="792000">
                <a:tc>
                  <a:txBody>
                    <a:bodyPr/>
                    <a:lstStyle/>
                    <a:p>
                      <a:pPr>
                        <a:lnSpc>
                          <a:spcPct val="100000"/>
                        </a:lnSpc>
                      </a:pPr>
                      <a:r>
                        <a:rPr lang="en-GB" sz="1800" b="1" dirty="0" smtClean="0">
                          <a:solidFill>
                            <a:schemeClr val="bg1"/>
                          </a:solidFill>
                        </a:rPr>
                        <a:t>11.00 – 11.15</a:t>
                      </a:r>
                      <a:endParaRPr lang="ga-IE" b="1" dirty="0">
                        <a:solidFill>
                          <a:schemeClr val="bg1"/>
                        </a:solidFill>
                      </a:endParaRPr>
                    </a:p>
                  </a:txBody>
                  <a:tcPr marL="99060" marR="99060" anchor="ctr"/>
                </a:tc>
                <a:tc>
                  <a:txBody>
                    <a:bodyPr/>
                    <a:lstStyle/>
                    <a:p>
                      <a:pPr>
                        <a:lnSpc>
                          <a:spcPct val="100000"/>
                        </a:lnSpc>
                      </a:pPr>
                      <a:endParaRPr lang="ga-IE" b="1" dirty="0">
                        <a:solidFill>
                          <a:schemeClr val="bg1"/>
                        </a:solidFill>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dirty="0" smtClean="0">
                          <a:solidFill>
                            <a:schemeClr val="bg1"/>
                          </a:solidFill>
                        </a:rPr>
                        <a:t>Tae agus Caife</a:t>
                      </a:r>
                      <a:endParaRPr lang="ga-IE" b="1" dirty="0">
                        <a:solidFill>
                          <a:schemeClr val="bg1"/>
                        </a:solidFill>
                      </a:endParaRPr>
                    </a:p>
                  </a:txBody>
                  <a:tcPr marL="99060" marR="99060" anchor="ctr"/>
                </a:tc>
              </a:tr>
              <a:tr h="504000">
                <a:tc>
                  <a:txBody>
                    <a:bodyPr/>
                    <a:lstStyle/>
                    <a:p>
                      <a:pPr>
                        <a:lnSpc>
                          <a:spcPct val="100000"/>
                        </a:lnSpc>
                      </a:pPr>
                      <a:r>
                        <a:rPr lang="en-GB" sz="1800" b="1" dirty="0" smtClean="0">
                          <a:solidFill>
                            <a:srgbClr val="FFC000"/>
                          </a:solidFill>
                        </a:rPr>
                        <a:t>11.15 – 12.00 </a:t>
                      </a:r>
                      <a:endParaRPr lang="ga-IE" b="1" dirty="0">
                        <a:solidFill>
                          <a:srgbClr val="FFC000"/>
                        </a:solidFill>
                      </a:endParaRPr>
                    </a:p>
                  </a:txBody>
                  <a:tcPr marL="99060" marR="99060" anchor="ctr"/>
                </a:tc>
                <a:tc>
                  <a:txBody>
                    <a:bodyPr/>
                    <a:lstStyle/>
                    <a:p>
                      <a:pPr>
                        <a:lnSpc>
                          <a:spcPct val="100000"/>
                        </a:lnSpc>
                      </a:pPr>
                      <a:endParaRPr lang="ga-IE" b="1">
                        <a:solidFill>
                          <a:srgbClr val="FFC000"/>
                        </a:solidFill>
                      </a:endParaRPr>
                    </a:p>
                  </a:txBody>
                  <a:tcPr marL="99060" marR="99060" anchor="ctr"/>
                </a:tc>
                <a:tc>
                  <a:txBody>
                    <a:bodyPr/>
                    <a:lstStyle/>
                    <a:p>
                      <a:pPr>
                        <a:lnSpc>
                          <a:spcPct val="100000"/>
                        </a:lnSpc>
                        <a:buNone/>
                        <a:tabLst>
                          <a:tab pos="1792288" algn="l"/>
                          <a:tab pos="1881188" algn="l"/>
                          <a:tab pos="1971675" algn="l"/>
                          <a:tab pos="2065338" algn="l"/>
                        </a:tabLst>
                        <a:defRPr/>
                      </a:pPr>
                      <a:r>
                        <a:rPr lang="en-GB" sz="1800" b="1" dirty="0" smtClean="0">
                          <a:solidFill>
                            <a:srgbClr val="FFC000"/>
                          </a:solidFill>
                        </a:rPr>
                        <a:t>Snáithe 2: An Mhúinteoireacht Nasctha</a:t>
                      </a:r>
                      <a:endParaRPr lang="ga-IE" b="1" dirty="0">
                        <a:solidFill>
                          <a:srgbClr val="FFC000"/>
                        </a:solidFill>
                      </a:endParaRPr>
                    </a:p>
                  </a:txBody>
                  <a:tcPr marL="99060" marR="99060" anchor="ctr"/>
                </a:tc>
              </a:tr>
              <a:tr h="504000">
                <a:tc>
                  <a:txBody>
                    <a:bodyPr/>
                    <a:lstStyle/>
                    <a:p>
                      <a:pPr>
                        <a:lnSpc>
                          <a:spcPct val="100000"/>
                        </a:lnSpc>
                      </a:pPr>
                      <a:r>
                        <a:rPr lang="en-GB" sz="1800" b="1" dirty="0" smtClean="0">
                          <a:solidFill>
                            <a:srgbClr val="FFC000"/>
                          </a:solidFill>
                        </a:rPr>
                        <a:t>12.00 - 12.45 </a:t>
                      </a:r>
                      <a:endParaRPr lang="ga-IE" b="1" dirty="0">
                        <a:solidFill>
                          <a:srgbClr val="FFC000"/>
                        </a:solidFill>
                      </a:endParaRPr>
                    </a:p>
                  </a:txBody>
                  <a:tcPr marL="99060" marR="99060" anchor="ctr"/>
                </a:tc>
                <a:tc>
                  <a:txBody>
                    <a:bodyPr/>
                    <a:lstStyle/>
                    <a:p>
                      <a:pPr>
                        <a:lnSpc>
                          <a:spcPct val="100000"/>
                        </a:lnSpc>
                      </a:pPr>
                      <a:endParaRPr lang="ga-IE" b="1" dirty="0">
                        <a:solidFill>
                          <a:srgbClr val="FFC000"/>
                        </a:solidFill>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dirty="0" smtClean="0">
                          <a:solidFill>
                            <a:srgbClr val="FFC000"/>
                          </a:solidFill>
                        </a:rPr>
                        <a:t>Diantasc </a:t>
                      </a:r>
                      <a:endParaRPr lang="ga-IE" b="1" dirty="0">
                        <a:solidFill>
                          <a:srgbClr val="FFC000"/>
                        </a:solidFill>
                      </a:endParaRPr>
                    </a:p>
                  </a:txBody>
                  <a:tcPr marL="99060" marR="99060" anchor="ctr"/>
                </a:tc>
              </a:tr>
              <a:tr h="792000">
                <a:tc>
                  <a:txBody>
                    <a:bodyPr/>
                    <a:lstStyle/>
                    <a:p>
                      <a:pPr>
                        <a:lnSpc>
                          <a:spcPct val="100000"/>
                        </a:lnSpc>
                      </a:pPr>
                      <a:r>
                        <a:rPr lang="en-GB" sz="1800" b="1" dirty="0" smtClean="0">
                          <a:solidFill>
                            <a:schemeClr val="bg1"/>
                          </a:solidFill>
                        </a:rPr>
                        <a:t>12.45 – 13.45 </a:t>
                      </a:r>
                      <a:endParaRPr lang="ga-IE" b="1" dirty="0">
                        <a:solidFill>
                          <a:schemeClr val="bg1"/>
                        </a:solidFill>
                      </a:endParaRPr>
                    </a:p>
                  </a:txBody>
                  <a:tcPr marL="99060" marR="99060" anchor="ctr"/>
                </a:tc>
                <a:tc>
                  <a:txBody>
                    <a:bodyPr/>
                    <a:lstStyle/>
                    <a:p>
                      <a:pPr>
                        <a:lnSpc>
                          <a:spcPct val="100000"/>
                        </a:lnSpc>
                      </a:pPr>
                      <a:endParaRPr lang="ga-IE" b="1" dirty="0">
                        <a:solidFill>
                          <a:schemeClr val="bg1"/>
                        </a:solidFill>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dirty="0" smtClean="0">
                          <a:solidFill>
                            <a:schemeClr val="bg1"/>
                          </a:solidFill>
                        </a:rPr>
                        <a:t>Lón </a:t>
                      </a:r>
                      <a:endParaRPr lang="ga-IE" b="1" dirty="0">
                        <a:solidFill>
                          <a:schemeClr val="bg1"/>
                        </a:solidFill>
                      </a:endParaRPr>
                    </a:p>
                  </a:txBody>
                  <a:tcPr marL="99060" marR="99060" anchor="ctr"/>
                </a:tc>
              </a:tr>
              <a:tr h="504000">
                <a:tc>
                  <a:txBody>
                    <a:bodyPr/>
                    <a:lstStyle/>
                    <a:p>
                      <a:pPr>
                        <a:lnSpc>
                          <a:spcPct val="100000"/>
                        </a:lnSpc>
                      </a:pPr>
                      <a:r>
                        <a:rPr lang="en-GB" sz="1800" b="1" kern="1200" dirty="0" smtClean="0">
                          <a:solidFill>
                            <a:srgbClr val="FFC000"/>
                          </a:solidFill>
                        </a:rPr>
                        <a:t>13.45 – 15.30</a:t>
                      </a:r>
                      <a:endParaRPr lang="ga-IE" b="1" dirty="0">
                        <a:solidFill>
                          <a:srgbClr val="FFC000"/>
                        </a:solidFill>
                      </a:endParaRPr>
                    </a:p>
                  </a:txBody>
                  <a:tcPr marL="99060" marR="99060" anchor="ctr"/>
                </a:tc>
                <a:tc>
                  <a:txBody>
                    <a:bodyPr/>
                    <a:lstStyle/>
                    <a:p>
                      <a:pPr>
                        <a:lnSpc>
                          <a:spcPct val="100000"/>
                        </a:lnSpc>
                      </a:pPr>
                      <a:endParaRPr lang="ga-IE" b="1">
                        <a:solidFill>
                          <a:srgbClr val="FFC000"/>
                        </a:solidFill>
                      </a:endParaRPr>
                    </a:p>
                  </a:txBody>
                  <a:tcPr marL="99060" marR="99060" anchor="ctr"/>
                </a:tc>
                <a:tc>
                  <a:txBody>
                    <a:bodyPr/>
                    <a:lstStyle/>
                    <a:p>
                      <a:pPr>
                        <a:lnSpc>
                          <a:spcPct val="100000"/>
                        </a:lnSpc>
                      </a:pPr>
                      <a:r>
                        <a:rPr lang="en-GB" sz="1800" b="1" dirty="0" smtClean="0">
                          <a:solidFill>
                            <a:srgbClr val="FFC000"/>
                          </a:solidFill>
                        </a:rPr>
                        <a:t>Fadhbanna a Réiteach sa Chéimseatan Tógálacha i gComhthéacs</a:t>
                      </a:r>
                      <a:endParaRPr lang="ga-IE" b="1" dirty="0">
                        <a:solidFill>
                          <a:srgbClr val="FFC000"/>
                        </a:solidFill>
                      </a:endParaRPr>
                    </a:p>
                  </a:txBody>
                  <a:tcPr marL="99060" marR="99060" anchor="ctr"/>
                </a:tc>
              </a:tr>
              <a:tr h="504000">
                <a:tc>
                  <a:txBody>
                    <a:bodyPr/>
                    <a:lstStyle/>
                    <a:p>
                      <a:pPr>
                        <a:lnSpc>
                          <a:spcPct val="100000"/>
                        </a:lnSpc>
                      </a:pPr>
                      <a:r>
                        <a:rPr lang="en-GB" sz="1800" b="1" dirty="0" smtClean="0">
                          <a:solidFill>
                            <a:srgbClr val="FFC000"/>
                          </a:solidFill>
                        </a:rPr>
                        <a:t>15.30 – 15.45 </a:t>
                      </a:r>
                      <a:endParaRPr lang="ga-IE" b="1" dirty="0">
                        <a:solidFill>
                          <a:srgbClr val="FFC000"/>
                        </a:solidFill>
                      </a:endParaRPr>
                    </a:p>
                  </a:txBody>
                  <a:tcPr marL="99060" marR="99060" anchor="ctr"/>
                </a:tc>
                <a:tc>
                  <a:txBody>
                    <a:bodyPr/>
                    <a:lstStyle/>
                    <a:p>
                      <a:pPr>
                        <a:lnSpc>
                          <a:spcPct val="100000"/>
                        </a:lnSpc>
                      </a:pPr>
                      <a:endParaRPr lang="ga-IE" b="1">
                        <a:solidFill>
                          <a:srgbClr val="FFC000"/>
                        </a:solidFill>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kern="1200" dirty="0" smtClean="0">
                          <a:solidFill>
                            <a:srgbClr val="FFC000"/>
                          </a:solidFill>
                        </a:rPr>
                        <a:t>Measúnú</a:t>
                      </a:r>
                      <a:endParaRPr lang="ga-IE" b="1" dirty="0">
                        <a:solidFill>
                          <a:srgbClr val="FFC000"/>
                        </a:solidFill>
                      </a:endParaRPr>
                    </a:p>
                  </a:txBody>
                  <a:tcPr marL="99060" marR="99060" anchor="ctr"/>
                </a:tc>
              </a:tr>
            </a:tbl>
          </a:graphicData>
        </a:graphic>
      </p:graphicFrame>
      <p:sp>
        <p:nvSpPr>
          <p:cNvPr id="5" name="Rectangle 4"/>
          <p:cNvSpPr/>
          <p:nvPr/>
        </p:nvSpPr>
        <p:spPr bwMode="auto">
          <a:xfrm>
            <a:off x="232016" y="204723"/>
            <a:ext cx="9504000" cy="1021277"/>
          </a:xfrm>
          <a:prstGeom prst="rect">
            <a:avLst/>
          </a:prstGeom>
          <a:solidFill>
            <a:srgbClr val="99003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ga-IE" sz="3600" b="1" i="1" dirty="0">
                <a:solidFill>
                  <a:srgbClr val="FFCC33"/>
                </a:solidFill>
              </a:rPr>
              <a:t>Tionscadal Mata: Ceardlann 6</a:t>
            </a:r>
            <a:endParaRPr lang="ga-IE" sz="3600" b="1" i="1" dirty="0">
              <a:solidFill>
                <a:srgbClr val="FFCC33"/>
              </a:solidFill>
              <a:ea typeface="ＭＳ Ｐゴシック" pitchFamily="34" charset="-128"/>
            </a:endParaRPr>
          </a:p>
        </p:txBody>
      </p:sp>
      <p:sp>
        <p:nvSpPr>
          <p:cNvPr id="6" name="Rounded Rectangle 5">
            <a:hlinkClick r:id="rId3" action="ppaction://hlinkpres?slideindex=1&amp;slidetitle="/>
          </p:cNvPr>
          <p:cNvSpPr/>
          <p:nvPr/>
        </p:nvSpPr>
        <p:spPr bwMode="auto">
          <a:xfrm>
            <a:off x="2389602" y="1606671"/>
            <a:ext cx="154520" cy="142634"/>
          </a:xfrm>
          <a:prstGeom prst="roundRect">
            <a:avLst/>
          </a:prstGeom>
          <a:solidFill>
            <a:srgbClr val="990033"/>
          </a:solidFill>
          <a:ln w="19050" cap="flat" cmpd="sng" algn="ctr">
            <a:solidFill>
              <a:srgbClr val="FFCC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ga-IE" sz="2400">
              <a:solidFill>
                <a:prstClr val="black"/>
              </a:solidFill>
              <a:latin typeface="Arial" charset="0"/>
              <a:ea typeface="ＭＳ Ｐゴシック" pitchFamily="34" charset="-128"/>
            </a:endParaRPr>
          </a:p>
        </p:txBody>
      </p:sp>
      <p:sp>
        <p:nvSpPr>
          <p:cNvPr id="8" name="Rounded Rectangle 7">
            <a:hlinkClick r:id="rId4" action="ppaction://hlinkpres?slideindex=1&amp;slidetitle="/>
          </p:cNvPr>
          <p:cNvSpPr/>
          <p:nvPr/>
        </p:nvSpPr>
        <p:spPr bwMode="auto">
          <a:xfrm>
            <a:off x="2388104" y="2073850"/>
            <a:ext cx="154520" cy="142634"/>
          </a:xfrm>
          <a:prstGeom prst="roundRect">
            <a:avLst/>
          </a:prstGeom>
          <a:solidFill>
            <a:srgbClr val="990033"/>
          </a:solidFill>
          <a:ln w="19050" cap="flat" cmpd="sng" algn="ctr">
            <a:solidFill>
              <a:srgbClr val="FFCC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ga-IE" sz="2400">
              <a:solidFill>
                <a:prstClr val="black"/>
              </a:solidFill>
              <a:latin typeface="Arial" charset="0"/>
              <a:ea typeface="ＭＳ Ｐゴシック" pitchFamily="34" charset="-128"/>
            </a:endParaRPr>
          </a:p>
        </p:txBody>
      </p:sp>
      <p:sp>
        <p:nvSpPr>
          <p:cNvPr id="12" name="Rounded Rectangle 11">
            <a:hlinkClick r:id="rId5" action="ppaction://hlinkpres?slideindex=1&amp;slidetitle="/>
          </p:cNvPr>
          <p:cNvSpPr/>
          <p:nvPr/>
        </p:nvSpPr>
        <p:spPr bwMode="auto">
          <a:xfrm>
            <a:off x="2390676" y="5207549"/>
            <a:ext cx="154520" cy="142634"/>
          </a:xfrm>
          <a:prstGeom prst="roundRect">
            <a:avLst/>
          </a:prstGeom>
          <a:solidFill>
            <a:srgbClr val="990033"/>
          </a:solidFill>
          <a:ln w="19050" cap="flat" cmpd="sng" algn="ctr">
            <a:solidFill>
              <a:srgbClr val="FFCC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ga-IE" sz="2400">
              <a:solidFill>
                <a:prstClr val="black"/>
              </a:solidFill>
              <a:latin typeface="Arial" charset="0"/>
              <a:ea typeface="ＭＳ Ｐゴシック" pitchFamily="34" charset="-128"/>
            </a:endParaRPr>
          </a:p>
        </p:txBody>
      </p:sp>
      <p:grpSp>
        <p:nvGrpSpPr>
          <p:cNvPr id="2" name="Group 26"/>
          <p:cNvGrpSpPr/>
          <p:nvPr/>
        </p:nvGrpSpPr>
        <p:grpSpPr>
          <a:xfrm>
            <a:off x="706681" y="6097752"/>
            <a:ext cx="3516508" cy="534473"/>
            <a:chOff x="961324" y="5863285"/>
            <a:chExt cx="6440503" cy="850609"/>
          </a:xfrm>
        </p:grpSpPr>
        <p:pic>
          <p:nvPicPr>
            <p:cNvPr id="22" name="Picture 3"/>
            <p:cNvPicPr>
              <a:picLocks noChangeAspect="1" noChangeArrowheads="1"/>
            </p:cNvPicPr>
            <p:nvPr/>
          </p:nvPicPr>
          <p:blipFill>
            <a:blip r:embed="rId6" cstate="print"/>
            <a:srcRect/>
            <a:stretch>
              <a:fillRect/>
            </a:stretch>
          </p:blipFill>
          <p:spPr bwMode="auto">
            <a:xfrm>
              <a:off x="2627105" y="5863285"/>
              <a:ext cx="1403215" cy="7796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descr="logo.png"/>
            <p:cNvPicPr>
              <a:picLocks noChangeAspect="1"/>
            </p:cNvPicPr>
            <p:nvPr/>
          </p:nvPicPr>
          <p:blipFill>
            <a:blip r:embed="rId7" cstate="print"/>
            <a:stretch>
              <a:fillRect/>
            </a:stretch>
          </p:blipFill>
          <p:spPr>
            <a:xfrm>
              <a:off x="961324" y="5863285"/>
              <a:ext cx="1489448" cy="7940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descr="NDP_logo.jpg"/>
            <p:cNvPicPr>
              <a:picLocks noChangeAspect="1"/>
            </p:cNvPicPr>
            <p:nvPr/>
          </p:nvPicPr>
          <p:blipFill>
            <a:blip r:embed="rId8" cstate="print"/>
            <a:stretch>
              <a:fillRect/>
            </a:stretch>
          </p:blipFill>
          <p:spPr>
            <a:xfrm>
              <a:off x="4206653" y="5863285"/>
              <a:ext cx="1939710" cy="7752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descr="ec_drumcondra.jpg"/>
            <p:cNvPicPr>
              <a:picLocks noChangeAspect="1"/>
            </p:cNvPicPr>
            <p:nvPr/>
          </p:nvPicPr>
          <p:blipFill>
            <a:blip r:embed="rId9" cstate="print"/>
            <a:stretch>
              <a:fillRect/>
            </a:stretch>
          </p:blipFill>
          <p:spPr>
            <a:xfrm>
              <a:off x="6322695" y="5863285"/>
              <a:ext cx="1079132" cy="8506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8" name="Rounded Rectangle 17">
            <a:hlinkClick r:id="rId10" action="ppaction://hlinkpres?slideindex=1&amp;slidetitle="/>
          </p:cNvPr>
          <p:cNvSpPr/>
          <p:nvPr/>
        </p:nvSpPr>
        <p:spPr bwMode="auto">
          <a:xfrm>
            <a:off x="2392800" y="3361326"/>
            <a:ext cx="154520" cy="142634"/>
          </a:xfrm>
          <a:prstGeom prst="roundRect">
            <a:avLst/>
          </a:prstGeom>
          <a:solidFill>
            <a:srgbClr val="990033"/>
          </a:solidFill>
          <a:ln w="19050" cap="flat" cmpd="sng" algn="ctr">
            <a:solidFill>
              <a:srgbClr val="FFCC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ga-IE" sz="2400">
              <a:solidFill>
                <a:prstClr val="black"/>
              </a:solidFill>
              <a:latin typeface="Arial" charset="0"/>
              <a:ea typeface="ＭＳ Ｐゴシック" pitchFamily="34" charset="-128"/>
            </a:endParaRPr>
          </a:p>
        </p:txBody>
      </p:sp>
      <p:sp>
        <p:nvSpPr>
          <p:cNvPr id="17" name="Rounded Rectangle 16">
            <a:hlinkClick r:id="rId11" action="ppaction://hlinkpres?slideindex=1&amp;slidetitle="/>
          </p:cNvPr>
          <p:cNvSpPr/>
          <p:nvPr/>
        </p:nvSpPr>
        <p:spPr bwMode="auto">
          <a:xfrm>
            <a:off x="2390676" y="3899766"/>
            <a:ext cx="154520" cy="142634"/>
          </a:xfrm>
          <a:prstGeom prst="roundRect">
            <a:avLst/>
          </a:prstGeom>
          <a:solidFill>
            <a:srgbClr val="990033"/>
          </a:solidFill>
          <a:ln w="19050" cap="flat" cmpd="sng" algn="ctr">
            <a:solidFill>
              <a:srgbClr val="FFCC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ga-IE" sz="2400">
              <a:solidFill>
                <a:prstClr val="black"/>
              </a:solidFill>
              <a:latin typeface="Arial" charset="0"/>
              <a:ea typeface="ＭＳ Ｐゴシック" pitchFamily="34" charset="-128"/>
            </a:endParaRPr>
          </a:p>
        </p:txBody>
      </p:sp>
      <p:sp>
        <p:nvSpPr>
          <p:cNvPr id="19" name="Rounded Rectangle 18">
            <a:hlinkClick r:id="rId12" action="ppaction://hlinkpres?slideindex=1&amp;slidetitle="/>
          </p:cNvPr>
          <p:cNvSpPr/>
          <p:nvPr/>
        </p:nvSpPr>
        <p:spPr bwMode="auto">
          <a:xfrm>
            <a:off x="2401368" y="5698126"/>
            <a:ext cx="154520" cy="142634"/>
          </a:xfrm>
          <a:prstGeom prst="roundRect">
            <a:avLst/>
          </a:prstGeom>
          <a:solidFill>
            <a:srgbClr val="990033"/>
          </a:solidFill>
          <a:ln w="19050" cap="flat" cmpd="sng" algn="ctr">
            <a:solidFill>
              <a:srgbClr val="FFCC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ga-IE" sz="2400">
              <a:solidFill>
                <a:prstClr val="black"/>
              </a:solidFill>
              <a:latin typeface="Arial" charset="0"/>
              <a:ea typeface="ＭＳ Ｐゴシック" pitchFamily="34" charset="-128"/>
            </a:endParaRPr>
          </a:p>
        </p:txBody>
      </p:sp>
      <p:sp>
        <p:nvSpPr>
          <p:cNvPr id="4" name="Date Placeholder 3"/>
          <p:cNvSpPr>
            <a:spLocks noGrp="1"/>
          </p:cNvSpPr>
          <p:nvPr>
            <p:ph type="dt" sz="half" idx="10"/>
          </p:nvPr>
        </p:nvSpPr>
        <p:spPr>
          <a:xfrm>
            <a:off x="8069278" y="6220584"/>
            <a:ext cx="2311400" cy="365125"/>
          </a:xfrm>
        </p:spPr>
        <p:txBody>
          <a:bodyPr/>
          <a:lstStyle/>
          <a:p>
            <a:fld id="{3F6E58EB-A074-4AE3-BF02-7E74CB57BA7E}" type="datetime10">
              <a:rPr lang="en-GB" sz="4800" smtClean="0">
                <a:solidFill>
                  <a:srgbClr val="FFC000"/>
                </a:solidFill>
              </a:rPr>
              <a:pPr/>
              <a:t>09:21</a:t>
            </a:fld>
            <a:endParaRPr lang="ga-IE" sz="4800" dirty="0">
              <a:solidFill>
                <a:srgbClr val="FFC000"/>
              </a:solidFill>
            </a:endParaRPr>
          </a:p>
        </p:txBody>
      </p:sp>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42703569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53004" y="280180"/>
            <a:ext cx="8936116" cy="6156251"/>
          </a:xfrm>
          <a:prstGeom prst="roundRect">
            <a:avLst/>
          </a:prstGeom>
          <a:solidFill>
            <a:srgbClr val="99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a:p>
            <a:pPr algn="ctr"/>
            <a:endParaRPr lang="en-IE" dirty="0" smtClean="0"/>
          </a:p>
          <a:p>
            <a:pPr algn="ctr"/>
            <a:endParaRPr lang="en-IE" dirty="0"/>
          </a:p>
          <a:p>
            <a:pPr algn="ctr"/>
            <a:endParaRPr lang="en-IE" dirty="0" smtClean="0"/>
          </a:p>
          <a:p>
            <a:pPr algn="ctr"/>
            <a:endParaRPr lang="en-IE" dirty="0" smtClean="0"/>
          </a:p>
          <a:p>
            <a:pPr algn="ctr"/>
            <a:endParaRPr lang="en-IE" dirty="0"/>
          </a:p>
          <a:p>
            <a:pPr algn="ctr"/>
            <a:endParaRPr lang="en-IE" dirty="0"/>
          </a:p>
        </p:txBody>
      </p:sp>
      <p:sp>
        <p:nvSpPr>
          <p:cNvPr id="5" name="TextBox 4"/>
          <p:cNvSpPr txBox="1"/>
          <p:nvPr/>
        </p:nvSpPr>
        <p:spPr>
          <a:xfrm>
            <a:off x="3452649" y="457195"/>
            <a:ext cx="2979683" cy="830997"/>
          </a:xfrm>
          <a:prstGeom prst="rect">
            <a:avLst/>
          </a:prstGeom>
          <a:noFill/>
        </p:spPr>
        <p:txBody>
          <a:bodyPr wrap="square" rtlCol="0">
            <a:spAutoFit/>
          </a:bodyPr>
          <a:lstStyle/>
          <a:p>
            <a:pPr algn="ctr"/>
            <a:endParaRPr lang="en-IE" sz="4800" u="sng" dirty="0">
              <a:solidFill>
                <a:schemeClr val="bg1"/>
              </a:solidFill>
              <a:latin typeface="Tahoma" pitchFamily="34" charset="0"/>
              <a:ea typeface="Tahoma" pitchFamily="34" charset="0"/>
              <a:cs typeface="Tahoma" pitchFamily="34" charset="0"/>
            </a:endParaRPr>
          </a:p>
        </p:txBody>
      </p:sp>
      <p:sp>
        <p:nvSpPr>
          <p:cNvPr id="7" name="TextBox 6"/>
          <p:cNvSpPr txBox="1"/>
          <p:nvPr/>
        </p:nvSpPr>
        <p:spPr>
          <a:xfrm>
            <a:off x="1700046" y="1714493"/>
            <a:ext cx="6758154" cy="2308324"/>
          </a:xfrm>
          <a:prstGeom prst="rect">
            <a:avLst/>
          </a:prstGeom>
          <a:noFill/>
        </p:spPr>
        <p:txBody>
          <a:bodyPr wrap="square" rtlCol="0">
            <a:spAutoFit/>
          </a:bodyPr>
          <a:lstStyle/>
          <a:p>
            <a:pPr algn="ctr"/>
            <a:r>
              <a:rPr lang="ga-IE" sz="7200" u="sng" dirty="0" smtClean="0">
                <a:solidFill>
                  <a:schemeClr val="bg1"/>
                </a:solidFill>
                <a:latin typeface="Tahoma" pitchFamily="34" charset="0"/>
              </a:rPr>
              <a:t>Diantasc</a:t>
            </a:r>
          </a:p>
          <a:p>
            <a:pPr algn="ctr"/>
            <a:endParaRPr lang="ga-IE" sz="7200" u="sng" dirty="0">
              <a:solidFill>
                <a:schemeClr val="bg1"/>
              </a:solidFill>
              <a:latin typeface="Tahoma" pitchFamily="34" charset="0"/>
              <a:ea typeface="Tahoma" pitchFamily="34" charset="0"/>
              <a:cs typeface="Tahoma" pitchFamily="34" charset="0"/>
            </a:endParaRPr>
          </a:p>
        </p:txBody>
      </p:sp>
      <p:sp>
        <p:nvSpPr>
          <p:cNvPr id="2" name="Date Placeholder 1"/>
          <p:cNvSpPr>
            <a:spLocks noGrp="1"/>
          </p:cNvSpPr>
          <p:nvPr>
            <p:ph type="dt" sz="half" idx="10"/>
          </p:nvPr>
        </p:nvSpPr>
        <p:spPr/>
        <p:txBody>
          <a:bodyPr/>
          <a:lstStyle/>
          <a:p>
            <a:fld id="{AC98D9B0-4C35-4B17-B170-7406B2A0121D}" type="datetime10">
              <a:rPr lang="en-GB" smtClean="0"/>
              <a:pPr/>
              <a:t>09:21</a:t>
            </a:fld>
            <a:endParaRPr lang="ga-IE"/>
          </a:p>
        </p:txBody>
      </p:sp>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1983558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xt>
            </a:extLst>
          </a:blip>
          <a:srcRect/>
          <a:stretch>
            <a:fillRect/>
          </a:stretch>
        </p:blipFill>
        <p:spPr bwMode="auto">
          <a:xfrm>
            <a:off x="90750" y="1228725"/>
            <a:ext cx="9720000" cy="3780000"/>
          </a:xfrm>
          <a:prstGeom prst="rect">
            <a:avLst/>
          </a:prstGeom>
          <a:noFill/>
          <a:ln w="9525">
            <a:solidFill>
              <a:schemeClr val="tx1"/>
            </a:solidFill>
            <a:miter lim="800000"/>
            <a:headEnd/>
            <a:tailEnd/>
          </a:ln>
          <a:effectLst/>
          <a:extLst>
            <a:ext uri="{909E8E84-426E-40DD-AFC4-6F175D3DCCD1}">
              <a14:hiddenFill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chemeClr val="accent1"/>
                </a:solidFill>
              </a14:hiddenFill>
            </a:ext>
            <a:ext uri="{AF507438-7753-43E0-B8FC-AC1667EBCBE1}">
              <a14:hiddenEffects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dist="35921" dir="2700000" algn="ctr" rotWithShape="0">
                    <a:schemeClr val="bg2"/>
                  </a:outerShdw>
                </a:effectLst>
              </a14:hiddenEffects>
            </a:ext>
          </a:extLst>
        </p:spPr>
      </p:pic>
      <p:pic>
        <p:nvPicPr>
          <p:cNvPr id="183299" name="Picture 3"/>
          <p:cNvPicPr>
            <a:picLocks noChangeAspect="1" noChangeArrowheads="1"/>
          </p:cNvPicPr>
          <p:nvPr/>
        </p:nvPicPr>
        <p:blipFill>
          <a:blip r:embed="rId4"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xt>
            </a:extLst>
          </a:blip>
          <a:srcRect/>
          <a:stretch>
            <a:fillRect/>
          </a:stretch>
        </p:blipFill>
        <p:spPr bwMode="auto">
          <a:xfrm>
            <a:off x="95250" y="1228725"/>
            <a:ext cx="9720000" cy="3780000"/>
          </a:xfrm>
          <a:prstGeom prst="rect">
            <a:avLst/>
          </a:prstGeom>
          <a:noFill/>
          <a:ln w="9525">
            <a:solidFill>
              <a:schemeClr val="tx1"/>
            </a:solidFill>
            <a:miter lim="800000"/>
            <a:headEnd/>
            <a:tailEnd/>
          </a:ln>
          <a:effectLst/>
          <a:extLst>
            <a:ext uri="{909E8E84-426E-40DD-AFC4-6F175D3DCCD1}">
              <a14:hiddenFill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chemeClr val="accent1"/>
                </a:solidFill>
              </a14:hiddenFill>
            </a:ext>
            <a:ext uri="{AF507438-7753-43E0-B8FC-AC1667EBCBE1}">
              <a14:hiddenEffects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dist="35921" dir="2700000" algn="ctr" rotWithShape="0">
                    <a:schemeClr val="bg2"/>
                  </a:outerShdw>
                </a:effectLst>
              </a14:hiddenEffects>
            </a:ext>
          </a:extLst>
        </p:spPr>
      </p:pic>
      <p:sp>
        <p:nvSpPr>
          <p:cNvPr id="2" name="TextBox 1"/>
          <p:cNvSpPr txBox="1"/>
          <p:nvPr/>
        </p:nvSpPr>
        <p:spPr>
          <a:xfrm>
            <a:off x="2057400" y="1228733"/>
            <a:ext cx="7562850" cy="2585323"/>
          </a:xfrm>
          <a:prstGeom prst="rect">
            <a:avLst/>
          </a:prstGeom>
          <a:noFill/>
        </p:spPr>
        <p:txBody>
          <a:bodyPr wrap="square" rtlCol="0">
            <a:spAutoFit/>
          </a:bodyPr>
          <a:lstStyle/>
          <a:p>
            <a:endParaRPr lang="ga-IE" dirty="0" smtClean="0"/>
          </a:p>
          <a:p>
            <a:endParaRPr lang="ga-IE" dirty="0"/>
          </a:p>
          <a:p>
            <a:endParaRPr lang="ga-IE" dirty="0" smtClean="0"/>
          </a:p>
          <a:p>
            <a:r>
              <a:rPr lang="ga-IE" dirty="0" smtClean="0"/>
              <a:t> </a:t>
            </a:r>
            <a:r>
              <a:rPr lang="en-US" dirty="0" smtClean="0"/>
              <a:t>				</a:t>
            </a:r>
            <a:r>
              <a:rPr lang="ga-IE" dirty="0" smtClean="0"/>
              <a:t>    22 </a:t>
            </a:r>
            <a:r>
              <a:rPr lang="en-US" dirty="0" smtClean="0"/>
              <a:t>		</a:t>
            </a:r>
            <a:r>
              <a:rPr lang="ga-IE" dirty="0" smtClean="0"/>
              <a:t>     27</a:t>
            </a:r>
            <a:endParaRPr lang="ga-IE" dirty="0"/>
          </a:p>
          <a:p>
            <a:endParaRPr lang="ga-IE" dirty="0" smtClean="0"/>
          </a:p>
          <a:p>
            <a:endParaRPr lang="ga-IE" dirty="0"/>
          </a:p>
          <a:p>
            <a:r>
              <a:rPr lang="ga-IE" dirty="0" smtClean="0"/>
              <a:t>                        11                     13.5</a:t>
            </a:r>
          </a:p>
          <a:p>
            <a:r>
              <a:rPr lang="en-US" dirty="0" smtClean="0"/>
              <a:t>					</a:t>
            </a:r>
            <a:r>
              <a:rPr lang="ga-IE" dirty="0" smtClean="0"/>
              <a:t>   31 </a:t>
            </a:r>
          </a:p>
          <a:p>
            <a:r>
              <a:rPr lang="ga-IE" dirty="0" smtClean="0"/>
              <a:t>                                   15.5</a:t>
            </a:r>
            <a:endParaRPr lang="ga-IE" dirty="0"/>
          </a:p>
        </p:txBody>
      </p:sp>
      <p:pic>
        <p:nvPicPr>
          <p:cNvPr id="183300" name="Picture 4"/>
          <p:cNvPicPr>
            <a:picLocks noChangeAspect="1" noChangeArrowheads="1"/>
          </p:cNvPicPr>
          <p:nvPr/>
        </p:nvPicPr>
        <p:blipFill>
          <a:blip r:embed="rId5"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xt>
            </a:extLst>
          </a:blip>
          <a:srcRect/>
          <a:stretch>
            <a:fillRect/>
          </a:stretch>
        </p:blipFill>
        <p:spPr bwMode="auto">
          <a:xfrm>
            <a:off x="95250" y="1228725"/>
            <a:ext cx="9720000" cy="3780000"/>
          </a:xfrm>
          <a:prstGeom prst="rect">
            <a:avLst/>
          </a:prstGeom>
          <a:noFill/>
          <a:ln w="9525">
            <a:solidFill>
              <a:schemeClr val="tx1"/>
            </a:solidFill>
            <a:miter lim="800000"/>
            <a:headEnd/>
            <a:tailEnd/>
          </a:ln>
          <a:effectLst/>
          <a:extLst>
            <a:ext uri="{909E8E84-426E-40DD-AFC4-6F175D3DCCD1}">
              <a14:hiddenFill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chemeClr val="accent1"/>
                </a:solidFill>
              </a14:hiddenFill>
            </a:ext>
            <a:ext uri="{AF507438-7753-43E0-B8FC-AC1667EBCBE1}">
              <a14:hiddenEffects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dist="35921" dir="2700000" algn="ctr" rotWithShape="0">
                    <a:schemeClr val="bg2"/>
                  </a:outerShdw>
                </a:effectLst>
              </a14:hiddenEffects>
            </a:ext>
          </a:extLst>
        </p:spPr>
      </p:pic>
      <p:sp>
        <p:nvSpPr>
          <p:cNvPr id="12" name="TextBox 11"/>
          <p:cNvSpPr txBox="1"/>
          <p:nvPr/>
        </p:nvSpPr>
        <p:spPr>
          <a:xfrm>
            <a:off x="3143252" y="95257"/>
            <a:ext cx="3960764" cy="584775"/>
          </a:xfrm>
          <a:prstGeom prst="rect">
            <a:avLst/>
          </a:prstGeom>
          <a:noFill/>
        </p:spPr>
        <p:txBody>
          <a:bodyPr wrap="none" rtlCol="0">
            <a:spAutoFit/>
          </a:bodyPr>
          <a:lstStyle/>
          <a:p>
            <a:r>
              <a:rPr lang="ga-IE" sz="3200" b="1" u="sng" dirty="0" smtClean="0">
                <a:solidFill>
                  <a:schemeClr val="bg1"/>
                </a:solidFill>
              </a:rPr>
              <a:t>Gníomhaíocht do Dhaltaí 2 (vii)</a:t>
            </a:r>
            <a:endParaRPr lang="ga-IE" sz="3200" b="1" u="sng" dirty="0">
              <a:solidFill>
                <a:schemeClr val="bg1"/>
              </a:solidFill>
            </a:endParaRPr>
          </a:p>
        </p:txBody>
      </p:sp>
      <p:sp>
        <p:nvSpPr>
          <p:cNvPr id="3" name="Date Placeholder 2"/>
          <p:cNvSpPr>
            <a:spLocks noGrp="1"/>
          </p:cNvSpPr>
          <p:nvPr>
            <p:ph type="dt" sz="half" idx="10"/>
          </p:nvPr>
        </p:nvSpPr>
        <p:spPr/>
        <p:txBody>
          <a:bodyPr/>
          <a:lstStyle/>
          <a:p>
            <a:fld id="{C2F98CA6-C6C0-498F-AF4B-322382D316A2}" type="datetime10">
              <a:rPr lang="en-GB" smtClean="0"/>
              <a:pPr/>
              <a:t>09:21</a:t>
            </a:fld>
            <a:endParaRPr lang="ga-IE"/>
          </a:p>
        </p:txBody>
      </p:sp>
      <p:sp>
        <p:nvSpPr>
          <p:cNvPr id="8" name="Snip Diagonal Corner Rectangle 7"/>
          <p:cNvSpPr/>
          <p:nvPr/>
        </p:nvSpPr>
        <p:spPr>
          <a:xfrm>
            <a:off x="8587825" y="6335927"/>
            <a:ext cx="111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dirty="0" smtClean="0">
                <a:solidFill>
                  <a:srgbClr val="C00000"/>
                </a:solidFill>
              </a:rPr>
              <a:t>10</a:t>
            </a:r>
            <a:endParaRPr lang="ga-IE" dirty="0">
              <a:solidFill>
                <a:srgbClr val="C00000"/>
              </a:solidFill>
            </a:endParaRPr>
          </a:p>
        </p:txBody>
      </p:sp>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36706685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299"/>
                                        </p:tgtEl>
                                        <p:attrNameLst>
                                          <p:attrName>style.visibility</p:attrName>
                                        </p:attrNameLst>
                                      </p:cBhvr>
                                      <p:to>
                                        <p:strVal val="visible"/>
                                      </p:to>
                                    </p:set>
                                    <p:animEffect transition="in" filter="fade">
                                      <p:cBhvr>
                                        <p:cTn id="12" dur="500"/>
                                        <p:tgtEl>
                                          <p:spTgt spid="1832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3300"/>
                                        </p:tgtEl>
                                        <p:attrNameLst>
                                          <p:attrName>style.visibility</p:attrName>
                                        </p:attrNameLst>
                                      </p:cBhvr>
                                      <p:to>
                                        <p:strVal val="visible"/>
                                      </p:to>
                                    </p:set>
                                    <p:animEffect transition="in" filter="fade">
                                      <p:cBhvr>
                                        <p:cTn id="17" dur="500"/>
                                        <p:tgtEl>
                                          <p:spTgt spid="183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5" name="Rectangle 4"/>
          <p:cNvSpPr/>
          <p:nvPr/>
        </p:nvSpPr>
        <p:spPr>
          <a:xfrm>
            <a:off x="236642" y="278512"/>
            <a:ext cx="9037122" cy="1477328"/>
          </a:xfrm>
          <a:prstGeom prst="rect">
            <a:avLst/>
          </a:prstGeom>
          <a:noFill/>
        </p:spPr>
        <p:txBody>
          <a:bodyPr wrap="square">
            <a:spAutoFit/>
          </a:bodyPr>
          <a:lstStyle/>
          <a:p>
            <a:r>
              <a:rPr lang="ga-IE" b="1" dirty="0"/>
              <a:t>(i) is pointí iad </a:t>
            </a:r>
            <a:r>
              <a:rPr lang="ga-IE" b="1" i="1" dirty="0"/>
              <a:t>A </a:t>
            </a:r>
            <a:r>
              <a:rPr lang="ga-IE" b="1" dirty="0"/>
              <a:t>agus </a:t>
            </a:r>
            <a:r>
              <a:rPr lang="ga-IE" b="1" i="1" dirty="0"/>
              <a:t>B,</a:t>
            </a:r>
            <a:r>
              <a:rPr lang="ga-IE" b="1" dirty="0"/>
              <a:t> (5, 5) agus (10.8, 14.4), mar a léirítear. </a:t>
            </a:r>
            <a:r>
              <a:rPr lang="ga-IE" b="1" i="1" dirty="0"/>
              <a:t>AC </a:t>
            </a:r>
            <a:r>
              <a:rPr lang="ga-IE" b="1" dirty="0"/>
              <a:t>= 15.5 cm.</a:t>
            </a:r>
          </a:p>
          <a:p>
            <a:r>
              <a:rPr lang="ga-IE" b="1" dirty="0"/>
              <a:t>Ainmnigh comhordnáidí C.</a:t>
            </a:r>
          </a:p>
          <a:p>
            <a:endParaRPr lang="ga-IE" b="1" dirty="0"/>
          </a:p>
          <a:p>
            <a:r>
              <a:rPr lang="ga-IE" b="1" dirty="0"/>
              <a:t>Freagra: </a:t>
            </a:r>
            <a:r>
              <a:rPr lang="en-US" dirty="0" smtClean="0"/>
              <a:t>		</a:t>
            </a:r>
            <a:r>
              <a:rPr lang="ga-IE" b="1" i="1" dirty="0" smtClean="0"/>
              <a:t>C   </a:t>
            </a:r>
            <a:r>
              <a:rPr lang="ga-IE" b="1" dirty="0" smtClean="0"/>
              <a:t>(</a:t>
            </a:r>
            <a:r>
              <a:rPr lang="en-US" b="1" dirty="0" smtClean="0"/>
              <a:t>	</a:t>
            </a:r>
            <a:r>
              <a:rPr lang="ga-IE" b="1" dirty="0" smtClean="0"/>
              <a:t> ,          )</a:t>
            </a:r>
          </a:p>
          <a:p>
            <a:endParaRPr lang="ga-IE" b="1" dirty="0"/>
          </a:p>
        </p:txBody>
      </p:sp>
      <mc:AlternateContent xmlns:mc="http://schemas.openxmlformats.org/markup-compatibility/2006">
        <mc:Choice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Requires="a14">
          <p:sp>
            <p:nvSpPr>
              <p:cNvPr id="3" name="Rectangle 2"/>
              <p:cNvSpPr/>
              <p:nvPr/>
            </p:nvSpPr>
            <p:spPr>
              <a:xfrm>
                <a:off x="795020" y="2451623"/>
                <a:ext cx="9110980" cy="1917897"/>
              </a:xfrm>
              <a:prstGeom prst="rect">
                <a:avLst/>
              </a:prstGeom>
              <a:noFill/>
            </p:spPr>
            <p:txBody>
              <a:bodyPr wrap="square">
                <a:spAutoFit/>
              </a:bodyPr>
              <a:lstStyle/>
              <a:p>
                <a:pPr/>
                <a14:m>
                  <m:oMathPara xmlns:m="http://schemas.openxmlformats.org/officeDocument/2006/math">
                    <m:oMathParaPr>
                      <m:jc m:val="left"/>
                    </m:oMathParaPr>
                    <m:oMath>
                      <m:m>
                        <m:mPr>
                          <m:mcs>
                            <m:mc>
                              <m:mcPr>
                                <m:count m:val="1"/>
                                <m:mcJc m:val="center"/>
                              </m:mcPr>
                            </m:mc>
                          </m:mcs>
                          <m:ctrlPr>
                            <a:rPr lang="en-IE" sz="2400" i="1" smtClean="0">
                              <a:solidFill>
                                <a:schemeClr val="tx2"/>
                              </a:solidFill>
                              <a:latin typeface="Cambria Math"/>
                            </a:rPr>
                          </m:ctrlPr>
                        </m:mPr>
                        <m:mr>
                          <m:e>
                            <m:r>
                              <a:rPr lang="en-IE" sz="2400" b="0">
                                <a:solidFill>
                                  <a:schemeClr val="tx2"/>
                                </a:solidFill>
                                <a:latin typeface="Cambria Math"/>
                              </a:rPr>
                              <m:t>|</m:t>
                            </m:r>
                            <m:r>
                              <a:rPr lang="en-IE" sz="2400" b="0" i="1">
                                <a:solidFill>
                                  <a:schemeClr val="tx2"/>
                                </a:solidFill>
                                <a:latin typeface="Cambria Math"/>
                              </a:rPr>
                              <m:t>𝐴𝐶</m:t>
                            </m:r>
                            <m:r>
                              <a:rPr lang="en-IE" sz="2400" b="0">
                                <a:solidFill>
                                  <a:schemeClr val="tx2"/>
                                </a:solidFill>
                                <a:latin typeface="Cambria Math"/>
                              </a:rPr>
                              <m:t>|=</m:t>
                            </m:r>
                            <m:rad>
                              <m:radPr>
                                <m:degHide m:val="on"/>
                                <m:ctrlPr>
                                  <a:rPr lang="en-IE" sz="2400" i="1">
                                    <a:solidFill>
                                      <a:schemeClr val="tx2"/>
                                    </a:solidFill>
                                    <a:latin typeface="Cambria Math"/>
                                  </a:rPr>
                                </m:ctrlPr>
                              </m:radPr>
                              <m:deg/>
                              <m:e>
                                <m:sSup>
                                  <m:sSupPr>
                                    <m:ctrlPr>
                                      <a:rPr lang="en-IE" sz="2400" i="1">
                                        <a:solidFill>
                                          <a:schemeClr val="tx2"/>
                                        </a:solidFill>
                                        <a:latin typeface="Cambria Math"/>
                                      </a:rPr>
                                    </m:ctrlPr>
                                  </m:sSupPr>
                                  <m:e>
                                    <m:d>
                                      <m:dPr>
                                        <m:ctrlPr>
                                          <a:rPr lang="en-IE" sz="2400" i="1">
                                            <a:solidFill>
                                              <a:schemeClr val="tx2"/>
                                            </a:solidFill>
                                            <a:latin typeface="Cambria Math"/>
                                          </a:rPr>
                                        </m:ctrlPr>
                                      </m:dPr>
                                      <m:e>
                                        <m:sSub>
                                          <m:sSubPr>
                                            <m:ctrlPr>
                                              <a:rPr lang="en-IE" sz="2400" i="1">
                                                <a:solidFill>
                                                  <a:schemeClr val="tx2"/>
                                                </a:solidFill>
                                                <a:latin typeface="Cambria Math"/>
                                              </a:rPr>
                                            </m:ctrlPr>
                                          </m:sSubPr>
                                          <m:e>
                                            <m:r>
                                              <a:rPr lang="en-IE" sz="2400" b="0" i="1">
                                                <a:solidFill>
                                                  <a:schemeClr val="tx2"/>
                                                </a:solidFill>
                                                <a:latin typeface="Cambria Math"/>
                                              </a:rPr>
                                              <m:t>𝑥</m:t>
                                            </m:r>
                                          </m:e>
                                          <m:sub>
                                            <m:r>
                                              <a:rPr lang="en-IE" sz="2400" b="0" i="1">
                                                <a:solidFill>
                                                  <a:schemeClr val="tx2"/>
                                                </a:solidFill>
                                                <a:latin typeface="Cambria Math"/>
                                              </a:rPr>
                                              <m:t>2</m:t>
                                            </m:r>
                                          </m:sub>
                                        </m:sSub>
                                        <m:r>
                                          <a:rPr lang="en-IE" sz="2400" b="0">
                                            <a:solidFill>
                                              <a:schemeClr val="tx2"/>
                                            </a:solidFill>
                                            <a:latin typeface="Cambria Math"/>
                                          </a:rPr>
                                          <m:t>−</m:t>
                                        </m:r>
                                        <m:sSub>
                                          <m:sSubPr>
                                            <m:ctrlPr>
                                              <a:rPr lang="en-IE" sz="2400" i="1">
                                                <a:solidFill>
                                                  <a:schemeClr val="tx2"/>
                                                </a:solidFill>
                                                <a:latin typeface="Cambria Math"/>
                                              </a:rPr>
                                            </m:ctrlPr>
                                          </m:sSubPr>
                                          <m:e>
                                            <m:r>
                                              <a:rPr lang="en-IE" sz="2400" b="0" i="1">
                                                <a:solidFill>
                                                  <a:schemeClr val="tx2"/>
                                                </a:solidFill>
                                                <a:latin typeface="Cambria Math"/>
                                              </a:rPr>
                                              <m:t>𝑥</m:t>
                                            </m:r>
                                          </m:e>
                                          <m:sub>
                                            <m:r>
                                              <a:rPr lang="en-IE" sz="2400" b="0" i="1">
                                                <a:solidFill>
                                                  <a:schemeClr val="tx2"/>
                                                </a:solidFill>
                                                <a:latin typeface="Cambria Math"/>
                                              </a:rPr>
                                              <m:t>1</m:t>
                                            </m:r>
                                          </m:sub>
                                        </m:sSub>
                                      </m:e>
                                    </m:d>
                                  </m:e>
                                  <m:sup>
                                    <m:r>
                                      <a:rPr lang="en-IE" sz="2400" b="0" i="1">
                                        <a:solidFill>
                                          <a:schemeClr val="tx2"/>
                                        </a:solidFill>
                                        <a:latin typeface="Cambria Math"/>
                                      </a:rPr>
                                      <m:t>2</m:t>
                                    </m:r>
                                  </m:sup>
                                </m:sSup>
                                <m:r>
                                  <a:rPr lang="en-IE" sz="2400" b="0">
                                    <a:solidFill>
                                      <a:schemeClr val="tx2"/>
                                    </a:solidFill>
                                    <a:latin typeface="Cambria Math"/>
                                  </a:rPr>
                                  <m:t>+</m:t>
                                </m:r>
                                <m:sSup>
                                  <m:sSupPr>
                                    <m:ctrlPr>
                                      <a:rPr lang="en-IE" sz="2400" i="1">
                                        <a:solidFill>
                                          <a:schemeClr val="tx2"/>
                                        </a:solidFill>
                                        <a:latin typeface="Cambria Math"/>
                                      </a:rPr>
                                    </m:ctrlPr>
                                  </m:sSupPr>
                                  <m:e>
                                    <m:d>
                                      <m:dPr>
                                        <m:ctrlPr>
                                          <a:rPr lang="en-IE" sz="2400" i="1">
                                            <a:solidFill>
                                              <a:schemeClr val="tx2"/>
                                            </a:solidFill>
                                            <a:latin typeface="Cambria Math"/>
                                          </a:rPr>
                                        </m:ctrlPr>
                                      </m:dPr>
                                      <m:e>
                                        <m:sSub>
                                          <m:sSubPr>
                                            <m:ctrlPr>
                                              <a:rPr lang="en-IE" sz="2400" i="1">
                                                <a:solidFill>
                                                  <a:schemeClr val="tx2"/>
                                                </a:solidFill>
                                                <a:latin typeface="Cambria Math"/>
                                              </a:rPr>
                                            </m:ctrlPr>
                                          </m:sSubPr>
                                          <m:e>
                                            <m:r>
                                              <a:rPr lang="en-IE" sz="2400" b="0" i="1">
                                                <a:solidFill>
                                                  <a:schemeClr val="tx2"/>
                                                </a:solidFill>
                                                <a:latin typeface="Cambria Math"/>
                                              </a:rPr>
                                              <m:t>𝑦</m:t>
                                            </m:r>
                                          </m:e>
                                          <m:sub>
                                            <m:r>
                                              <a:rPr lang="en-IE" sz="2400" b="0" i="1">
                                                <a:solidFill>
                                                  <a:schemeClr val="tx2"/>
                                                </a:solidFill>
                                                <a:latin typeface="Cambria Math"/>
                                              </a:rPr>
                                              <m:t>2</m:t>
                                            </m:r>
                                          </m:sub>
                                        </m:sSub>
                                        <m:r>
                                          <a:rPr lang="en-IE" sz="2400" b="0">
                                            <a:solidFill>
                                              <a:schemeClr val="tx2"/>
                                            </a:solidFill>
                                            <a:latin typeface="Cambria Math"/>
                                          </a:rPr>
                                          <m:t>−</m:t>
                                        </m:r>
                                        <m:sSub>
                                          <m:sSubPr>
                                            <m:ctrlPr>
                                              <a:rPr lang="en-IE" sz="2400" i="1">
                                                <a:solidFill>
                                                  <a:schemeClr val="tx2"/>
                                                </a:solidFill>
                                                <a:latin typeface="Cambria Math"/>
                                              </a:rPr>
                                            </m:ctrlPr>
                                          </m:sSubPr>
                                          <m:e>
                                            <m:r>
                                              <a:rPr lang="en-IE" sz="2400" b="0" i="1">
                                                <a:solidFill>
                                                  <a:schemeClr val="tx2"/>
                                                </a:solidFill>
                                                <a:latin typeface="Cambria Math"/>
                                              </a:rPr>
                                              <m:t>𝑦</m:t>
                                            </m:r>
                                          </m:e>
                                          <m:sub>
                                            <m:r>
                                              <a:rPr lang="en-IE" sz="2400" b="0" i="1">
                                                <a:solidFill>
                                                  <a:schemeClr val="tx2"/>
                                                </a:solidFill>
                                                <a:latin typeface="Cambria Math"/>
                                              </a:rPr>
                                              <m:t>1</m:t>
                                            </m:r>
                                          </m:sub>
                                        </m:sSub>
                                      </m:e>
                                    </m:d>
                                  </m:e>
                                  <m:sup>
                                    <m:r>
                                      <a:rPr lang="en-IE" sz="2400" b="0" i="1">
                                        <a:solidFill>
                                          <a:schemeClr val="tx2"/>
                                        </a:solidFill>
                                        <a:latin typeface="Cambria Math"/>
                                      </a:rPr>
                                      <m:t>2</m:t>
                                    </m:r>
                                  </m:sup>
                                </m:sSup>
                              </m:e>
                            </m:rad>
                          </m:e>
                        </m:mr>
                        <m:mr>
                          <m:e>
                            <m:r>
                              <a:rPr lang="en-IE" sz="2400" b="0" i="0" smtClean="0">
                                <a:solidFill>
                                  <a:schemeClr val="tx2"/>
                                </a:solidFill>
                                <a:latin typeface="Cambria Math"/>
                              </a:rPr>
                              <m:t>        </m:t>
                            </m:r>
                            <m:r>
                              <a:rPr lang="en-IE" sz="2400" b="0">
                                <a:solidFill>
                                  <a:schemeClr val="tx2"/>
                                </a:solidFill>
                                <a:latin typeface="Cambria Math"/>
                              </a:rPr>
                              <m:t>=</m:t>
                            </m:r>
                            <m:rad>
                              <m:radPr>
                                <m:degHide m:val="on"/>
                                <m:ctrlPr>
                                  <a:rPr lang="en-IE" sz="2400" i="1">
                                    <a:solidFill>
                                      <a:schemeClr val="tx2"/>
                                    </a:solidFill>
                                    <a:latin typeface="Cambria Math"/>
                                  </a:rPr>
                                </m:ctrlPr>
                              </m:radPr>
                              <m:deg/>
                              <m:e>
                                <m:sSup>
                                  <m:sSupPr>
                                    <m:ctrlPr>
                                      <a:rPr lang="en-IE" sz="2400" i="1">
                                        <a:solidFill>
                                          <a:schemeClr val="tx2"/>
                                        </a:solidFill>
                                        <a:latin typeface="Cambria Math"/>
                                      </a:rPr>
                                    </m:ctrlPr>
                                  </m:sSupPr>
                                  <m:e>
                                    <m:d>
                                      <m:dPr>
                                        <m:ctrlPr>
                                          <a:rPr lang="en-IE" sz="2400" i="1">
                                            <a:solidFill>
                                              <a:schemeClr val="tx2"/>
                                            </a:solidFill>
                                            <a:latin typeface="Cambria Math"/>
                                          </a:rPr>
                                        </m:ctrlPr>
                                      </m:dPr>
                                      <m:e>
                                        <m:r>
                                          <a:rPr lang="en-IE" sz="2400" b="0" i="1">
                                            <a:solidFill>
                                              <a:schemeClr val="tx2"/>
                                            </a:solidFill>
                                            <a:latin typeface="Cambria Math"/>
                                          </a:rPr>
                                          <m:t>20</m:t>
                                        </m:r>
                                        <m:r>
                                          <a:rPr lang="en-IE" sz="2400" b="0">
                                            <a:solidFill>
                                              <a:schemeClr val="tx2"/>
                                            </a:solidFill>
                                            <a:latin typeface="Cambria Math"/>
                                          </a:rPr>
                                          <m:t>.</m:t>
                                        </m:r>
                                        <m:r>
                                          <a:rPr lang="en-IE" sz="2400" b="0" i="1">
                                            <a:solidFill>
                                              <a:schemeClr val="tx2"/>
                                            </a:solidFill>
                                            <a:latin typeface="Cambria Math"/>
                                          </a:rPr>
                                          <m:t>5</m:t>
                                        </m:r>
                                        <m:r>
                                          <a:rPr lang="en-IE" sz="2400" b="0">
                                            <a:solidFill>
                                              <a:schemeClr val="tx2"/>
                                            </a:solidFill>
                                            <a:latin typeface="Cambria Math"/>
                                          </a:rPr>
                                          <m:t>−</m:t>
                                        </m:r>
                                        <m:r>
                                          <a:rPr lang="en-IE" sz="2400" b="0" i="1">
                                            <a:solidFill>
                                              <a:schemeClr val="tx2"/>
                                            </a:solidFill>
                                            <a:latin typeface="Cambria Math"/>
                                          </a:rPr>
                                          <m:t>5</m:t>
                                        </m:r>
                                      </m:e>
                                    </m:d>
                                  </m:e>
                                  <m:sup>
                                    <m:r>
                                      <a:rPr lang="en-IE" sz="2400" b="0" i="1">
                                        <a:solidFill>
                                          <a:schemeClr val="tx2"/>
                                        </a:solidFill>
                                        <a:latin typeface="Cambria Math"/>
                                      </a:rPr>
                                      <m:t>2</m:t>
                                    </m:r>
                                  </m:sup>
                                </m:sSup>
                                <m:r>
                                  <a:rPr lang="en-IE" sz="2400" b="0">
                                    <a:solidFill>
                                      <a:schemeClr val="tx2"/>
                                    </a:solidFill>
                                    <a:latin typeface="Cambria Math"/>
                                  </a:rPr>
                                  <m:t>+</m:t>
                                </m:r>
                                <m:sSup>
                                  <m:sSupPr>
                                    <m:ctrlPr>
                                      <a:rPr lang="en-IE" sz="2400" i="1">
                                        <a:solidFill>
                                          <a:schemeClr val="tx2"/>
                                        </a:solidFill>
                                        <a:latin typeface="Cambria Math"/>
                                      </a:rPr>
                                    </m:ctrlPr>
                                  </m:sSupPr>
                                  <m:e>
                                    <m:d>
                                      <m:dPr>
                                        <m:ctrlPr>
                                          <a:rPr lang="en-IE" sz="2400" i="1">
                                            <a:solidFill>
                                              <a:schemeClr val="tx2"/>
                                            </a:solidFill>
                                            <a:latin typeface="Cambria Math"/>
                                          </a:rPr>
                                        </m:ctrlPr>
                                      </m:dPr>
                                      <m:e>
                                        <m:r>
                                          <a:rPr lang="en-IE" sz="2400" b="0" i="1">
                                            <a:solidFill>
                                              <a:schemeClr val="tx2"/>
                                            </a:solidFill>
                                            <a:latin typeface="Cambria Math"/>
                                          </a:rPr>
                                          <m:t>5</m:t>
                                        </m:r>
                                        <m:r>
                                          <a:rPr lang="en-IE" sz="2400" b="0">
                                            <a:solidFill>
                                              <a:schemeClr val="tx2"/>
                                            </a:solidFill>
                                            <a:latin typeface="Cambria Math"/>
                                          </a:rPr>
                                          <m:t>−</m:t>
                                        </m:r>
                                        <m:r>
                                          <a:rPr lang="en-IE" sz="2400" b="0" i="1">
                                            <a:solidFill>
                                              <a:schemeClr val="tx2"/>
                                            </a:solidFill>
                                            <a:latin typeface="Cambria Math"/>
                                          </a:rPr>
                                          <m:t>5</m:t>
                                        </m:r>
                                      </m:e>
                                    </m:d>
                                  </m:e>
                                  <m:sup>
                                    <m:r>
                                      <a:rPr lang="en-IE" sz="2400" b="0" i="1">
                                        <a:solidFill>
                                          <a:schemeClr val="tx2"/>
                                        </a:solidFill>
                                        <a:latin typeface="Cambria Math"/>
                                      </a:rPr>
                                      <m:t>2</m:t>
                                    </m:r>
                                  </m:sup>
                                </m:sSup>
                              </m:e>
                            </m:rad>
                          </m:e>
                        </m:mr>
                        <m:mr>
                          <m:e>
                            <m:r>
                              <a:rPr lang="en-IE" sz="2400" b="0">
                                <a:solidFill>
                                  <a:schemeClr val="tx2"/>
                                </a:solidFill>
                                <a:latin typeface="Cambria Math"/>
                              </a:rPr>
                              <m:t>=</m:t>
                            </m:r>
                            <m:rad>
                              <m:radPr>
                                <m:degHide m:val="on"/>
                                <m:ctrlPr>
                                  <a:rPr lang="en-IE" sz="2400" i="1">
                                    <a:solidFill>
                                      <a:schemeClr val="tx2"/>
                                    </a:solidFill>
                                    <a:latin typeface="Cambria Math"/>
                                  </a:rPr>
                                </m:ctrlPr>
                              </m:radPr>
                              <m:deg/>
                              <m:e>
                                <m:sSup>
                                  <m:sSupPr>
                                    <m:ctrlPr>
                                      <a:rPr lang="en-IE" sz="2400" i="1">
                                        <a:solidFill>
                                          <a:schemeClr val="tx2"/>
                                        </a:solidFill>
                                        <a:latin typeface="Cambria Math"/>
                                      </a:rPr>
                                    </m:ctrlPr>
                                  </m:sSupPr>
                                  <m:e>
                                    <m:d>
                                      <m:dPr>
                                        <m:ctrlPr>
                                          <a:rPr lang="en-IE" sz="2400" i="1">
                                            <a:solidFill>
                                              <a:schemeClr val="tx2"/>
                                            </a:solidFill>
                                            <a:latin typeface="Cambria Math"/>
                                          </a:rPr>
                                        </m:ctrlPr>
                                      </m:dPr>
                                      <m:e>
                                        <m:r>
                                          <a:rPr lang="en-IE" sz="2400" b="0" i="1">
                                            <a:solidFill>
                                              <a:schemeClr val="tx2"/>
                                            </a:solidFill>
                                            <a:latin typeface="Cambria Math"/>
                                          </a:rPr>
                                          <m:t>15</m:t>
                                        </m:r>
                                        <m:r>
                                          <a:rPr lang="en-IE" sz="2400" b="0">
                                            <a:solidFill>
                                              <a:schemeClr val="tx2"/>
                                            </a:solidFill>
                                            <a:latin typeface="Cambria Math"/>
                                          </a:rPr>
                                          <m:t>.</m:t>
                                        </m:r>
                                        <m:r>
                                          <a:rPr lang="en-IE" sz="2400" b="0" i="1">
                                            <a:solidFill>
                                              <a:schemeClr val="tx2"/>
                                            </a:solidFill>
                                            <a:latin typeface="Cambria Math"/>
                                          </a:rPr>
                                          <m:t>5</m:t>
                                        </m:r>
                                      </m:e>
                                    </m:d>
                                  </m:e>
                                  <m:sup>
                                    <m:r>
                                      <a:rPr lang="en-IE" sz="2400" b="0" i="1">
                                        <a:solidFill>
                                          <a:schemeClr val="tx2"/>
                                        </a:solidFill>
                                        <a:latin typeface="Cambria Math"/>
                                      </a:rPr>
                                      <m:t>2</m:t>
                                    </m:r>
                                  </m:sup>
                                </m:sSup>
                                <m:r>
                                  <a:rPr lang="en-IE" sz="2400" b="0">
                                    <a:solidFill>
                                      <a:schemeClr val="tx2"/>
                                    </a:solidFill>
                                    <a:latin typeface="Cambria Math"/>
                                  </a:rPr>
                                  <m:t>+</m:t>
                                </m:r>
                                <m:sSup>
                                  <m:sSupPr>
                                    <m:ctrlPr>
                                      <a:rPr lang="en-IE" sz="2400" i="1">
                                        <a:solidFill>
                                          <a:schemeClr val="tx2"/>
                                        </a:solidFill>
                                        <a:latin typeface="Cambria Math"/>
                                      </a:rPr>
                                    </m:ctrlPr>
                                  </m:sSupPr>
                                  <m:e>
                                    <m:d>
                                      <m:dPr>
                                        <m:ctrlPr>
                                          <a:rPr lang="en-IE" sz="2400" i="1">
                                            <a:solidFill>
                                              <a:schemeClr val="tx2"/>
                                            </a:solidFill>
                                            <a:latin typeface="Cambria Math"/>
                                          </a:rPr>
                                        </m:ctrlPr>
                                      </m:dPr>
                                      <m:e>
                                        <m:r>
                                          <a:rPr lang="en-IE" sz="2400" b="0" i="1">
                                            <a:solidFill>
                                              <a:schemeClr val="tx2"/>
                                            </a:solidFill>
                                            <a:latin typeface="Cambria Math"/>
                                          </a:rPr>
                                          <m:t>0</m:t>
                                        </m:r>
                                      </m:e>
                                    </m:d>
                                  </m:e>
                                  <m:sup>
                                    <m:r>
                                      <a:rPr lang="en-IE" sz="2400" b="0" i="1">
                                        <a:solidFill>
                                          <a:schemeClr val="tx2"/>
                                        </a:solidFill>
                                        <a:latin typeface="Cambria Math"/>
                                      </a:rPr>
                                      <m:t>2</m:t>
                                    </m:r>
                                  </m:sup>
                                </m:sSup>
                              </m:e>
                            </m:rad>
                          </m:e>
                        </m:mr>
                        <m:mr>
                          <m:e>
                            <m:r>
                              <m:rPr>
                                <m:nor/>
                              </m:rPr>
                              <a:rPr lang="en-IE" sz="2400" i="1">
                                <a:solidFill>
                                  <a:schemeClr val="tx2"/>
                                </a:solidFill>
                                <a:latin typeface="Tahoma" pitchFamily="34" charset="0"/>
                                <a:ea typeface="Tahoma" pitchFamily="34" charset="0"/>
                                <a:cs typeface="Tahoma" pitchFamily="34" charset="0"/>
                              </a:rPr>
                              <m:t>         </m:t>
                            </m:r>
                            <m:r>
                              <a:rPr lang="en-IE" sz="2400" b="0">
                                <a:solidFill>
                                  <a:schemeClr val="tx2"/>
                                </a:solidFill>
                                <a:latin typeface="Cambria Math"/>
                              </a:rPr>
                              <m:t>|</m:t>
                            </m:r>
                            <m:r>
                              <a:rPr lang="en-IE" sz="2400" b="0" i="1">
                                <a:solidFill>
                                  <a:schemeClr val="tx2"/>
                                </a:solidFill>
                                <a:latin typeface="Cambria Math"/>
                              </a:rPr>
                              <m:t>𝐴𝐶</m:t>
                            </m:r>
                            <m:r>
                              <a:rPr lang="en-IE" sz="2400" b="0">
                                <a:solidFill>
                                  <a:schemeClr val="tx2"/>
                                </a:solidFill>
                                <a:latin typeface="Cambria Math"/>
                              </a:rPr>
                              <m:t>|=</m:t>
                            </m:r>
                            <m:r>
                              <a:rPr lang="en-IE" sz="2400" b="0" i="1">
                                <a:solidFill>
                                  <a:schemeClr val="tx2"/>
                                </a:solidFill>
                                <a:latin typeface="Cambria Math"/>
                              </a:rPr>
                              <m:t>15</m:t>
                            </m:r>
                            <m:r>
                              <a:rPr lang="en-IE" sz="2400" b="0">
                                <a:solidFill>
                                  <a:schemeClr val="tx2"/>
                                </a:solidFill>
                                <a:latin typeface="Cambria Math"/>
                              </a:rPr>
                              <m:t>.</m:t>
                            </m:r>
                            <m:r>
                              <a:rPr lang="en-IE" sz="2400" b="0" i="1">
                                <a:solidFill>
                                  <a:schemeClr val="tx2"/>
                                </a:solidFill>
                                <a:latin typeface="Cambria Math"/>
                              </a:rPr>
                              <m:t>5</m:t>
                            </m:r>
                          </m:e>
                        </m:mr>
                      </m:m>
                    </m:oMath>
                  </m:oMathPara>
                </a14:m>
                <a:endParaRPr lang="en-IE" sz="2400" dirty="0">
                  <a:solidFill>
                    <a:schemeClr val="tx2"/>
                  </a:solidFill>
                  <a:latin typeface="Tahoma" pitchFamily="34" charset="0"/>
                  <a:ea typeface="Tahoma" pitchFamily="34" charset="0"/>
                  <a:cs typeface="Tahoma"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795020" y="2451623"/>
                <a:ext cx="9110980" cy="1917897"/>
              </a:xfrm>
              <a:prstGeom prst="rect">
                <a:avLst/>
              </a:prstGeom>
              <a:blipFill rotWithShape="1">
                <a:blip r:embed="rId3" cstate="print"/>
                <a:stretch>
                  <a:fillRect/>
                </a:stretch>
              </a:blipFill>
            </p:spPr>
            <p:txBody>
              <a:bodyPr/>
              <a:lstStyle/>
              <a:p>
                <a:r>
                  <a:rPr lang="en-IE">
                    <a:noFill/>
                  </a:rPr>
                  <a:t> </a:t>
                </a:r>
              </a:p>
            </p:txBody>
          </p:sp>
        </mc:Fallback>
      </mc:AlternateContent>
      <p:sp>
        <p:nvSpPr>
          <p:cNvPr id="4" name="TextBox 3"/>
          <p:cNvSpPr txBox="1"/>
          <p:nvPr/>
        </p:nvSpPr>
        <p:spPr>
          <a:xfrm>
            <a:off x="2116463" y="1110802"/>
            <a:ext cx="1651414" cy="461665"/>
          </a:xfrm>
          <a:prstGeom prst="rect">
            <a:avLst/>
          </a:prstGeom>
          <a:solidFill>
            <a:schemeClr val="bg1"/>
          </a:solidFill>
          <a:ln>
            <a:solidFill>
              <a:schemeClr val="tx1"/>
            </a:solidFill>
          </a:ln>
        </p:spPr>
        <p:txBody>
          <a:bodyPr wrap="none" rtlCol="0" anchor="ctr">
            <a:spAutoFit/>
          </a:bodyPr>
          <a:lstStyle/>
          <a:p>
            <a:r>
              <a:rPr lang="ga-IE" sz="2400" i="1" dirty="0" smtClean="0">
                <a:solidFill>
                  <a:schemeClr val="tx2"/>
                </a:solidFill>
              </a:rPr>
              <a:t>C </a:t>
            </a:r>
            <a:r>
              <a:rPr lang="ga-IE" sz="2400" dirty="0" smtClean="0">
                <a:solidFill>
                  <a:schemeClr val="tx2"/>
                </a:solidFill>
              </a:rPr>
              <a:t>  (20.5 , 5)</a:t>
            </a:r>
            <a:endParaRPr lang="ga-IE" sz="2400" dirty="0">
              <a:solidFill>
                <a:schemeClr val="tx2"/>
              </a:solidFill>
            </a:endParaRPr>
          </a:p>
        </p:txBody>
      </p:sp>
      <p:sp>
        <p:nvSpPr>
          <p:cNvPr id="9" name="Snip Diagonal Corner Rectangle 8"/>
          <p:cNvSpPr/>
          <p:nvPr/>
        </p:nvSpPr>
        <p:spPr>
          <a:xfrm>
            <a:off x="8587825" y="6335927"/>
            <a:ext cx="111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dirty="0" smtClean="0">
                <a:solidFill>
                  <a:srgbClr val="C00000"/>
                </a:solidFill>
              </a:rPr>
              <a:t>10</a:t>
            </a:r>
            <a:endParaRPr lang="ga-IE" dirty="0">
              <a:solidFill>
                <a:srgbClr val="C00000"/>
              </a:solidFill>
            </a:endParaRPr>
          </a:p>
        </p:txBody>
      </p:sp>
      <p:sp>
        <p:nvSpPr>
          <p:cNvPr id="2" name="Date Placeholder 1"/>
          <p:cNvSpPr>
            <a:spLocks noGrp="1"/>
          </p:cNvSpPr>
          <p:nvPr>
            <p:ph type="dt" sz="half" idx="10"/>
          </p:nvPr>
        </p:nvSpPr>
        <p:spPr/>
        <p:txBody>
          <a:bodyPr/>
          <a:lstStyle/>
          <a:p>
            <a:fld id="{FECA7953-00EA-4554-AE0A-6510FDCB0990}" type="datetime10">
              <a:rPr lang="en-GB" smtClean="0"/>
              <a:pPr/>
              <a:t>09:21</a:t>
            </a:fld>
            <a:endParaRPr lang="ga-IE"/>
          </a:p>
        </p:txBody>
      </p:sp>
      <p:sp>
        <p:nvSpPr>
          <p:cNvPr id="6" name="Rectangle 5"/>
          <p:cNvSpPr/>
          <p:nvPr/>
        </p:nvSpPr>
        <p:spPr>
          <a:xfrm>
            <a:off x="224704" y="2082291"/>
            <a:ext cx="9110980" cy="369332"/>
          </a:xfrm>
          <a:prstGeom prst="rect">
            <a:avLst/>
          </a:prstGeom>
          <a:noFill/>
        </p:spPr>
        <p:txBody>
          <a:bodyPr wrap="square">
            <a:spAutoFit/>
          </a:bodyPr>
          <a:lstStyle/>
          <a:p>
            <a:r>
              <a:rPr lang="ga-IE" b="1" dirty="0" smtClean="0"/>
              <a:t>(ii) Trí úsáid a bhaint as foirmle an fhaid, fíoraigh no bhfuil AC 15.5 cm ar fad.</a:t>
            </a:r>
          </a:p>
        </p:txBody>
      </p:sp>
      <p:sp>
        <p:nvSpPr>
          <p:cNvPr id="7" name="Rectangle 6"/>
          <p:cNvSpPr/>
          <p:nvPr/>
        </p:nvSpPr>
        <p:spPr>
          <a:xfrm>
            <a:off x="224703" y="4491381"/>
            <a:ext cx="9110981" cy="1200329"/>
          </a:xfrm>
          <a:prstGeom prst="rect">
            <a:avLst/>
          </a:prstGeom>
          <a:noFill/>
        </p:spPr>
        <p:txBody>
          <a:bodyPr wrap="square">
            <a:spAutoFit/>
          </a:bodyPr>
          <a:lstStyle/>
          <a:p>
            <a:r>
              <a:rPr lang="ga-IE" b="1" dirty="0"/>
              <a:t>(iii) is pointí iad </a:t>
            </a:r>
            <a:r>
              <a:rPr lang="ga-IE" b="1" i="1" dirty="0"/>
              <a:t>D </a:t>
            </a:r>
            <a:r>
              <a:rPr lang="ga-IE" b="1" dirty="0"/>
              <a:t>agus </a:t>
            </a:r>
            <a:r>
              <a:rPr lang="ga-IE" b="1" i="1" dirty="0"/>
              <a:t>E,</a:t>
            </a:r>
            <a:r>
              <a:rPr lang="ga-IE" b="1" dirty="0"/>
              <a:t> (25, 10) agus (36.6, 28.8), mar a léirítear. |</a:t>
            </a:r>
            <a:r>
              <a:rPr lang="ga-IE" b="1" i="1" dirty="0" smtClean="0"/>
              <a:t>DF| </a:t>
            </a:r>
            <a:r>
              <a:rPr lang="ga-IE" b="1" dirty="0"/>
              <a:t>= 31cm.</a:t>
            </a:r>
          </a:p>
          <a:p>
            <a:r>
              <a:rPr lang="ga-IE" b="1" dirty="0"/>
              <a:t>Ainmnigh comhordnáidí F.</a:t>
            </a:r>
          </a:p>
          <a:p>
            <a:endParaRPr lang="ga-IE" b="1" dirty="0"/>
          </a:p>
          <a:p>
            <a:r>
              <a:rPr lang="ga-IE" b="1" dirty="0"/>
              <a:t>Freagra: </a:t>
            </a:r>
            <a:r>
              <a:rPr lang="en-US" dirty="0" smtClean="0"/>
              <a:t>		</a:t>
            </a:r>
            <a:r>
              <a:rPr lang="ga-IE" b="1" i="1" dirty="0" smtClean="0"/>
              <a:t>F  </a:t>
            </a:r>
            <a:r>
              <a:rPr lang="ga-IE" b="1" dirty="0" smtClean="0"/>
              <a:t>(       ,       )</a:t>
            </a:r>
          </a:p>
        </p:txBody>
      </p:sp>
      <p:sp>
        <p:nvSpPr>
          <p:cNvPr id="8" name="TextBox 7"/>
          <p:cNvSpPr txBox="1"/>
          <p:nvPr/>
        </p:nvSpPr>
        <p:spPr>
          <a:xfrm>
            <a:off x="1967895" y="5368433"/>
            <a:ext cx="1830950" cy="461665"/>
          </a:xfrm>
          <a:prstGeom prst="rect">
            <a:avLst/>
          </a:prstGeom>
          <a:solidFill>
            <a:schemeClr val="bg1"/>
          </a:solidFill>
          <a:ln>
            <a:solidFill>
              <a:schemeClr val="tx1"/>
            </a:solidFill>
          </a:ln>
        </p:spPr>
        <p:txBody>
          <a:bodyPr wrap="none" rtlCol="0" anchor="ctr">
            <a:spAutoFit/>
          </a:bodyPr>
          <a:lstStyle/>
          <a:p>
            <a:r>
              <a:rPr lang="ga-IE" sz="2400" i="1" dirty="0">
                <a:solidFill>
                  <a:schemeClr val="tx2"/>
                </a:solidFill>
              </a:rPr>
              <a:t>F</a:t>
            </a:r>
            <a:r>
              <a:rPr lang="ga-IE" dirty="0" smtClean="0"/>
              <a:t> </a:t>
            </a:r>
            <a:r>
              <a:rPr lang="ga-IE" sz="2400" dirty="0" smtClean="0">
                <a:solidFill>
                  <a:schemeClr val="tx2"/>
                </a:solidFill>
              </a:rPr>
              <a:t>  (56 , 10)    </a:t>
            </a:r>
            <a:endParaRPr lang="ga-IE" sz="2400" dirty="0">
              <a:solidFill>
                <a:schemeClr val="tx2"/>
              </a:solidFill>
            </a:endParaRPr>
          </a:p>
        </p:txBody>
      </p:sp>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402482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Requires="a14">
          <p:sp>
            <p:nvSpPr>
              <p:cNvPr id="2" name="Rectangle 1"/>
              <p:cNvSpPr/>
              <p:nvPr/>
            </p:nvSpPr>
            <p:spPr>
              <a:xfrm>
                <a:off x="3009941" y="688195"/>
                <a:ext cx="4226157" cy="1181927"/>
              </a:xfrm>
              <a:prstGeom prst="rect">
                <a:avLst/>
              </a:prstGeom>
            </p:spPr>
            <p:txBody>
              <a:bodyPr wrap="none">
                <a:spAutoFit/>
              </a:bodyPr>
              <a:lstStyle/>
              <a:p>
                <a:pPr/>
                <a14:m>
                  <m:oMathPara xmlns:m="http://schemas.openxmlformats.org/officeDocument/2006/math">
                    <m:oMathParaPr>
                      <m:jc m:val="centerGroup"/>
                    </m:oMathParaPr>
                    <m:oMath>
                      <m:m>
                        <m:mPr>
                          <m:mcs>
                            <m:mc>
                              <m:mcPr>
                                <m:count m:val="1"/>
                                <m:mcJc m:val="center"/>
                              </m:mcPr>
                            </m:mc>
                          </m:mcs>
                          <m:ctrlPr>
                            <a:rPr lang="en-IE" sz="2400" i="1" smtClean="0">
                              <a:solidFill>
                                <a:schemeClr val="tx2"/>
                              </a:solidFill>
                              <a:latin typeface="Cambria Math"/>
                            </a:rPr>
                          </m:ctrlPr>
                        </m:mPr>
                        <m:mr>
                          <m:e>
                            <m:r>
                              <a:rPr lang="en-IE" sz="2400" b="0" i="1">
                                <a:solidFill>
                                  <a:schemeClr val="tx2"/>
                                </a:solidFill>
                                <a:latin typeface="Cambria Math"/>
                              </a:rPr>
                              <m:t>𝑘</m:t>
                            </m:r>
                            <m:r>
                              <a:rPr lang="en-IE" sz="2400" b="0">
                                <a:solidFill>
                                  <a:schemeClr val="tx2"/>
                                </a:solidFill>
                                <a:latin typeface="Cambria Math"/>
                              </a:rPr>
                              <m:t>=</m:t>
                            </m:r>
                            <m:f>
                              <m:fPr>
                                <m:ctrlPr>
                                  <a:rPr lang="en-IE" sz="2400" i="1">
                                    <a:solidFill>
                                      <a:schemeClr val="tx2"/>
                                    </a:solidFill>
                                    <a:latin typeface="Cambria Math"/>
                                  </a:rPr>
                                </m:ctrlPr>
                              </m:fPr>
                              <m:num>
                                <m:r>
                                  <a:rPr lang="en-IE" sz="2400" b="0" i="1">
                                    <a:solidFill>
                                      <a:schemeClr val="tx2"/>
                                    </a:solidFill>
                                    <a:latin typeface="Cambria Math"/>
                                  </a:rPr>
                                  <m:t>31</m:t>
                                </m:r>
                              </m:num>
                              <m:den>
                                <m:r>
                                  <a:rPr lang="en-IE" sz="2400" b="0" i="1">
                                    <a:solidFill>
                                      <a:schemeClr val="tx2"/>
                                    </a:solidFill>
                                    <a:latin typeface="Cambria Math"/>
                                  </a:rPr>
                                  <m:t>15</m:t>
                                </m:r>
                                <m:r>
                                  <a:rPr lang="en-IE" sz="2400" b="0">
                                    <a:solidFill>
                                      <a:schemeClr val="tx2"/>
                                    </a:solidFill>
                                    <a:latin typeface="Cambria Math"/>
                                  </a:rPr>
                                  <m:t>.</m:t>
                                </m:r>
                                <m:r>
                                  <a:rPr lang="en-IE" sz="2400" b="0" i="1">
                                    <a:solidFill>
                                      <a:schemeClr val="tx2"/>
                                    </a:solidFill>
                                    <a:latin typeface="Cambria Math"/>
                                  </a:rPr>
                                  <m:t>5</m:t>
                                </m:r>
                              </m:den>
                            </m:f>
                            <m:r>
                              <a:rPr lang="en-IE" sz="2400" b="0">
                                <a:solidFill>
                                  <a:schemeClr val="tx2"/>
                                </a:solidFill>
                                <a:latin typeface="Cambria Math"/>
                              </a:rPr>
                              <m:t>=</m:t>
                            </m:r>
                            <m:f>
                              <m:fPr>
                                <m:ctrlPr>
                                  <a:rPr lang="en-IE" sz="2400" i="1">
                                    <a:solidFill>
                                      <a:schemeClr val="tx2"/>
                                    </a:solidFill>
                                    <a:latin typeface="Cambria Math"/>
                                  </a:rPr>
                                </m:ctrlPr>
                              </m:fPr>
                              <m:num>
                                <m:r>
                                  <a:rPr lang="en-IE" sz="2400" b="0" i="1">
                                    <a:solidFill>
                                      <a:schemeClr val="tx2"/>
                                    </a:solidFill>
                                    <a:latin typeface="Cambria Math"/>
                                  </a:rPr>
                                  <m:t>22</m:t>
                                </m:r>
                              </m:num>
                              <m:den>
                                <m:r>
                                  <a:rPr lang="en-IE" sz="2400" b="0" i="1">
                                    <a:solidFill>
                                      <a:schemeClr val="tx2"/>
                                    </a:solidFill>
                                    <a:latin typeface="Cambria Math"/>
                                  </a:rPr>
                                  <m:t>11</m:t>
                                </m:r>
                              </m:den>
                            </m:f>
                            <m:r>
                              <m:rPr>
                                <m:nor/>
                              </m:rPr>
                              <a:rPr lang="en-IE" sz="2400" i="1">
                                <a:solidFill>
                                  <a:schemeClr val="tx2"/>
                                </a:solidFill>
                              </a:rPr>
                              <m:t>    </m:t>
                            </m:r>
                            <m:r>
                              <a:rPr lang="en-IE" sz="2400" b="0">
                                <a:solidFill>
                                  <a:schemeClr val="tx2"/>
                                </a:solidFill>
                                <a:latin typeface="Cambria Math"/>
                              </a:rPr>
                              <m:t>=</m:t>
                            </m:r>
                            <m:r>
                              <m:rPr>
                                <m:nor/>
                              </m:rPr>
                              <a:rPr lang="en-IE" sz="2400" i="1">
                                <a:solidFill>
                                  <a:schemeClr val="tx2"/>
                                </a:solidFill>
                              </a:rPr>
                              <m:t>    </m:t>
                            </m:r>
                            <m:f>
                              <m:fPr>
                                <m:ctrlPr>
                                  <a:rPr lang="en-IE" sz="2400" i="1">
                                    <a:solidFill>
                                      <a:schemeClr val="tx2"/>
                                    </a:solidFill>
                                    <a:latin typeface="Cambria Math"/>
                                  </a:rPr>
                                </m:ctrlPr>
                              </m:fPr>
                              <m:num>
                                <m:r>
                                  <a:rPr lang="en-IE" sz="2400" b="0" i="1">
                                    <a:solidFill>
                                      <a:schemeClr val="tx2"/>
                                    </a:solidFill>
                                    <a:latin typeface="Cambria Math"/>
                                  </a:rPr>
                                  <m:t>27</m:t>
                                </m:r>
                              </m:num>
                              <m:den>
                                <m:r>
                                  <a:rPr lang="en-IE" sz="2400" b="0" i="1">
                                    <a:solidFill>
                                      <a:schemeClr val="tx2"/>
                                    </a:solidFill>
                                    <a:latin typeface="Cambria Math"/>
                                  </a:rPr>
                                  <m:t>13</m:t>
                                </m:r>
                                <m:r>
                                  <a:rPr lang="en-IE" sz="2400" b="0">
                                    <a:solidFill>
                                      <a:schemeClr val="tx2"/>
                                    </a:solidFill>
                                    <a:latin typeface="Cambria Math"/>
                                  </a:rPr>
                                  <m:t>.</m:t>
                                </m:r>
                                <m:r>
                                  <a:rPr lang="en-IE" sz="2400" b="0" i="1">
                                    <a:solidFill>
                                      <a:schemeClr val="tx2"/>
                                    </a:solidFill>
                                    <a:latin typeface="Cambria Math"/>
                                  </a:rPr>
                                  <m:t>5</m:t>
                                </m:r>
                              </m:den>
                            </m:f>
                            <m:r>
                              <m:rPr>
                                <m:nor/>
                              </m:rPr>
                              <a:rPr lang="en-IE" sz="2400" i="1">
                                <a:solidFill>
                                  <a:schemeClr val="tx2"/>
                                </a:solidFill>
                              </a:rPr>
                              <m:t>  </m:t>
                            </m:r>
                            <m:r>
                              <a:rPr lang="en-IE" sz="2400" b="0">
                                <a:solidFill>
                                  <a:schemeClr val="tx2"/>
                                </a:solidFill>
                                <a:latin typeface="Cambria Math"/>
                              </a:rPr>
                              <m:t>=</m:t>
                            </m:r>
                            <m:r>
                              <a:rPr lang="en-IE" sz="2400" b="0" i="1">
                                <a:solidFill>
                                  <a:schemeClr val="tx2"/>
                                </a:solidFill>
                                <a:latin typeface="Cambria Math"/>
                              </a:rPr>
                              <m:t>2</m:t>
                            </m:r>
                          </m:e>
                        </m:mr>
                        <m:mr>
                          <m:e>
                            <m:d>
                              <m:dPr>
                                <m:ctrlPr>
                                  <a:rPr lang="en-IE" sz="2400" i="1">
                                    <a:solidFill>
                                      <a:schemeClr val="tx2"/>
                                    </a:solidFill>
                                    <a:latin typeface="Cambria Math"/>
                                  </a:rPr>
                                </m:ctrlPr>
                              </m:dPr>
                              <m:e>
                                <m:r>
                                  <a:rPr lang="en-IE" sz="2400" b="0" i="1">
                                    <a:solidFill>
                                      <a:schemeClr val="tx2"/>
                                    </a:solidFill>
                                    <a:latin typeface="Cambria Math"/>
                                  </a:rPr>
                                  <m:t>𝑜𝑟</m:t>
                                </m:r>
                                <m:r>
                                  <m:rPr>
                                    <m:nor/>
                                  </m:rPr>
                                  <a:rPr lang="en-IE" sz="2400" i="1">
                                    <a:solidFill>
                                      <a:schemeClr val="tx2"/>
                                    </a:solidFill>
                                  </a:rPr>
                                  <m:t>   </m:t>
                                </m:r>
                                <m:r>
                                  <a:rPr lang="en-IE" sz="2400" b="0" i="1">
                                    <a:solidFill>
                                      <a:schemeClr val="tx2"/>
                                    </a:solidFill>
                                    <a:latin typeface="Cambria Math"/>
                                  </a:rPr>
                                  <m:t>𝑏𝑦</m:t>
                                </m:r>
                                <m:r>
                                  <m:rPr>
                                    <m:nor/>
                                  </m:rPr>
                                  <a:rPr lang="en-IE" sz="2400" i="1">
                                    <a:solidFill>
                                      <a:schemeClr val="tx2"/>
                                    </a:solidFill>
                                  </a:rPr>
                                  <m:t>   </m:t>
                                </m:r>
                                <m:r>
                                  <a:rPr lang="en-IE" sz="2400" b="0" i="1">
                                    <a:solidFill>
                                      <a:schemeClr val="tx2"/>
                                    </a:solidFill>
                                    <a:latin typeface="Cambria Math"/>
                                  </a:rPr>
                                  <m:t>𝑚𝑢𝑙𝑡𝑖𝑝𝑙𝑦𝑖𝑛𝑔</m:t>
                                </m:r>
                              </m:e>
                            </m:d>
                          </m:e>
                        </m:mr>
                      </m:m>
                    </m:oMath>
                  </m:oMathPara>
                </a14:m>
                <a:endParaRPr lang="en-IE" sz="2400" dirty="0">
                  <a:solidFill>
                    <a:schemeClr val="tx2"/>
                  </a:solidFill>
                </a:endParaRPr>
              </a:p>
            </p:txBody>
          </p:sp>
        </mc:Choice>
        <mc:Fallback>
          <p:sp>
            <p:nvSpPr>
              <p:cNvPr id="2" name="Rectangle 1"/>
              <p:cNvSpPr>
                <a:spLocks noRot="1" noChangeAspect="1" noMove="1" noResize="1" noEditPoints="1" noAdjustHandles="1" noChangeArrowheads="1" noChangeShapeType="1" noTextEdit="1"/>
              </p:cNvSpPr>
              <p:nvPr/>
            </p:nvSpPr>
            <p:spPr>
              <a:xfrm>
                <a:off x="3009941" y="688195"/>
                <a:ext cx="4226157" cy="1181927"/>
              </a:xfrm>
              <a:prstGeom prst="rect">
                <a:avLst/>
              </a:prstGeom>
              <a:blipFill rotWithShape="1">
                <a:blip r:embed="rId3" cstate="print"/>
                <a:stretch>
                  <a:fillRect/>
                </a:stretch>
              </a:blipFill>
            </p:spPr>
            <p:txBody>
              <a:bodyPr/>
              <a:lstStyle/>
              <a:p>
                <a:r>
                  <a:rPr lang="en-IE">
                    <a:noFill/>
                  </a:rPr>
                  <a:t> </a:t>
                </a:r>
              </a:p>
            </p:txBody>
          </p:sp>
        </mc:Fallback>
      </mc:AlternateContent>
      <p:sp>
        <p:nvSpPr>
          <p:cNvPr id="4" name="TextBox 3"/>
          <p:cNvSpPr txBox="1"/>
          <p:nvPr/>
        </p:nvSpPr>
        <p:spPr>
          <a:xfrm>
            <a:off x="3584199" y="2534343"/>
            <a:ext cx="2503058" cy="461665"/>
          </a:xfrm>
          <a:prstGeom prst="rect">
            <a:avLst/>
          </a:prstGeom>
          <a:noFill/>
          <a:ln>
            <a:noFill/>
          </a:ln>
        </p:spPr>
        <p:txBody>
          <a:bodyPr wrap="none" rtlCol="0" anchor="ctr">
            <a:spAutoFit/>
          </a:bodyPr>
          <a:lstStyle/>
          <a:p>
            <a:r>
              <a:rPr lang="ga-IE" sz="2400" i="1" dirty="0" smtClean="0">
                <a:solidFill>
                  <a:schemeClr val="tx2"/>
                </a:solidFill>
              </a:rPr>
              <a:t>Méadú K &gt; 1</a:t>
            </a:r>
            <a:endParaRPr lang="ga-IE" sz="2400" dirty="0">
              <a:solidFill>
                <a:schemeClr val="tx2"/>
              </a:solidFill>
            </a:endParaRPr>
          </a:p>
        </p:txBody>
      </p:sp>
      <p:sp>
        <p:nvSpPr>
          <p:cNvPr id="6" name="Snip Diagonal Corner Rectangle 5"/>
          <p:cNvSpPr/>
          <p:nvPr/>
        </p:nvSpPr>
        <p:spPr>
          <a:xfrm>
            <a:off x="8587825" y="6335927"/>
            <a:ext cx="111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dirty="0" smtClean="0">
                <a:solidFill>
                  <a:srgbClr val="C00000"/>
                </a:solidFill>
              </a:rPr>
              <a:t>11</a:t>
            </a:r>
            <a:endParaRPr lang="ga-IE" dirty="0">
              <a:solidFill>
                <a:srgbClr val="C00000"/>
              </a:solidFill>
            </a:endParaRPr>
          </a:p>
        </p:txBody>
      </p:sp>
      <p:sp>
        <p:nvSpPr>
          <p:cNvPr id="5" name="Rectangle 4"/>
          <p:cNvSpPr/>
          <p:nvPr/>
        </p:nvSpPr>
        <p:spPr>
          <a:xfrm>
            <a:off x="284727" y="327489"/>
            <a:ext cx="10206789" cy="400110"/>
          </a:xfrm>
          <a:prstGeom prst="rect">
            <a:avLst/>
          </a:prstGeom>
          <a:noFill/>
        </p:spPr>
        <p:txBody>
          <a:bodyPr wrap="square">
            <a:spAutoFit/>
          </a:bodyPr>
          <a:lstStyle/>
          <a:p>
            <a:r>
              <a:rPr lang="ga-IE" sz="2000" b="1" dirty="0"/>
              <a:t>(iv) Taispeáin le húsáid Fhíor 6.1 gurb é is fachtóir scála do k, ná 2.</a:t>
            </a:r>
          </a:p>
        </p:txBody>
      </p:sp>
      <p:sp>
        <p:nvSpPr>
          <p:cNvPr id="9" name="Rectangle 8"/>
          <p:cNvSpPr/>
          <p:nvPr/>
        </p:nvSpPr>
        <p:spPr>
          <a:xfrm>
            <a:off x="296602" y="2131307"/>
            <a:ext cx="6457557" cy="400110"/>
          </a:xfrm>
          <a:prstGeom prst="rect">
            <a:avLst/>
          </a:prstGeom>
          <a:noFill/>
        </p:spPr>
        <p:txBody>
          <a:bodyPr wrap="square">
            <a:spAutoFit/>
          </a:bodyPr>
          <a:lstStyle/>
          <a:p>
            <a:r>
              <a:rPr lang="ga-IE" sz="2000" b="1" dirty="0"/>
              <a:t>(v) Cén cur síos a dhéanfá ar an íomhá a chruthaítear?</a:t>
            </a:r>
          </a:p>
        </p:txBody>
      </p:sp>
      <p:sp>
        <p:nvSpPr>
          <p:cNvPr id="10" name="Rectangle 9"/>
          <p:cNvSpPr/>
          <p:nvPr/>
        </p:nvSpPr>
        <p:spPr>
          <a:xfrm>
            <a:off x="929931" y="3287141"/>
            <a:ext cx="6266516" cy="400110"/>
          </a:xfrm>
          <a:prstGeom prst="rect">
            <a:avLst/>
          </a:prstGeom>
          <a:noFill/>
        </p:spPr>
        <p:txBody>
          <a:bodyPr wrap="square">
            <a:spAutoFit/>
          </a:bodyPr>
          <a:lstStyle/>
          <a:p>
            <a:r>
              <a:rPr lang="ga-IE" sz="2000" b="1" dirty="0"/>
              <a:t>Mínigh do fhreagra trí thagairt a dhéanamh don fhachtóir scála, k</a:t>
            </a:r>
          </a:p>
        </p:txBody>
      </p:sp>
      <p:sp>
        <p:nvSpPr>
          <p:cNvPr id="7" name="Date Placeholder 6"/>
          <p:cNvSpPr>
            <a:spLocks noGrp="1"/>
          </p:cNvSpPr>
          <p:nvPr>
            <p:ph type="dt" sz="half" idx="10"/>
          </p:nvPr>
        </p:nvSpPr>
        <p:spPr/>
        <p:txBody>
          <a:bodyPr/>
          <a:lstStyle/>
          <a:p>
            <a:fld id="{D124C1F1-D0B6-4F64-BFBF-99E5CA914AAF}" type="datetime10">
              <a:rPr lang="en-GB" smtClean="0"/>
              <a:pPr/>
              <a:t>09:21</a:t>
            </a:fld>
            <a:endParaRPr lang="ga-IE"/>
          </a:p>
        </p:txBody>
      </p:sp>
      <p:pic>
        <p:nvPicPr>
          <p:cNvPr id="756737" name="Picture 1"/>
          <p:cNvPicPr>
            <a:picLocks noChangeAspect="1" noChangeArrowheads="1"/>
          </p:cNvPicPr>
          <p:nvPr/>
        </p:nvPicPr>
        <p:blipFill>
          <a:blip r:embed="rId4" cstate="print"/>
          <a:srcRect/>
          <a:stretch>
            <a:fillRect/>
          </a:stretch>
        </p:blipFill>
        <p:spPr bwMode="auto">
          <a:xfrm>
            <a:off x="1355110" y="4031706"/>
            <a:ext cx="6942730" cy="2553214"/>
          </a:xfrm>
          <a:prstGeom prst="rect">
            <a:avLst/>
          </a:prstGeom>
          <a:noFill/>
          <a:ln w="9525">
            <a:noFill/>
            <a:miter lim="800000"/>
            <a:headEnd/>
            <a:tailEnd/>
          </a:ln>
        </p:spPr>
      </p:pic>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21569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9" name="Rectangle 8"/>
          <p:cNvSpPr/>
          <p:nvPr/>
        </p:nvSpPr>
        <p:spPr>
          <a:xfrm>
            <a:off x="279565" y="3452176"/>
            <a:ext cx="9303822" cy="1200329"/>
          </a:xfrm>
          <a:prstGeom prst="rect">
            <a:avLst/>
          </a:prstGeom>
          <a:noFill/>
        </p:spPr>
        <p:txBody>
          <a:bodyPr wrap="square">
            <a:spAutoFit/>
          </a:bodyPr>
          <a:lstStyle/>
          <a:p>
            <a:r>
              <a:rPr lang="ga-IE" b="1" dirty="0"/>
              <a:t>Agus úsáid á baint agat as rialóir/imeall díreach, faigh lár an mhéadaithe, P, ar Fhíor 6.1 ar leathanach</a:t>
            </a:r>
          </a:p>
          <a:p>
            <a:r>
              <a:rPr lang="en-US" b="1" dirty="0" smtClean="0"/>
              <a:t>	</a:t>
            </a:r>
            <a:r>
              <a:rPr lang="ga-IE" b="1" dirty="0" smtClean="0"/>
              <a:t>10. Taispeán na gathanna tógála. Ainmnigh comhordnáidí phointe P</a:t>
            </a:r>
          </a:p>
          <a:p>
            <a:r>
              <a:rPr lang="en-US" dirty="0" smtClean="0"/>
              <a:t>	</a:t>
            </a:r>
          </a:p>
          <a:p>
            <a:r>
              <a:rPr lang="en-US" dirty="0" smtClean="0"/>
              <a:t>	</a:t>
            </a:r>
            <a:r>
              <a:rPr lang="ga-IE" b="1" dirty="0" smtClean="0"/>
              <a:t>Freagra: </a:t>
            </a:r>
            <a:r>
              <a:rPr lang="ga-IE" dirty="0" smtClean="0"/>
              <a:t>     </a:t>
            </a:r>
            <a:r>
              <a:rPr lang="ga-IE" b="1" i="1" dirty="0" smtClean="0"/>
              <a:t>P </a:t>
            </a:r>
            <a:r>
              <a:rPr lang="ga-IE" b="1" dirty="0" smtClean="0"/>
              <a:t>(      ,       )</a:t>
            </a:r>
          </a:p>
        </p:txBody>
      </p:sp>
      <p:sp>
        <p:nvSpPr>
          <p:cNvPr id="8" name="Rectangle 7"/>
          <p:cNvSpPr/>
          <p:nvPr/>
        </p:nvSpPr>
        <p:spPr>
          <a:xfrm>
            <a:off x="279565" y="291450"/>
            <a:ext cx="9303822" cy="1477328"/>
          </a:xfrm>
          <a:prstGeom prst="rect">
            <a:avLst/>
          </a:prstGeom>
          <a:noFill/>
        </p:spPr>
        <p:txBody>
          <a:bodyPr wrap="square">
            <a:spAutoFit/>
          </a:bodyPr>
          <a:lstStyle/>
          <a:p>
            <a:r>
              <a:rPr lang="ga-IE" b="1" dirty="0"/>
              <a:t>(vi) </a:t>
            </a:r>
            <a:r>
              <a:rPr lang="en-US" b="1" dirty="0"/>
              <a:t>	</a:t>
            </a:r>
            <a:r>
              <a:rPr lang="ga-IE" b="1" dirty="0"/>
              <a:t>Trí úsáid a bhaint as an eolas ar Fhíor 6.1 faigh airde ingearach gach triantáin</a:t>
            </a:r>
          </a:p>
          <a:p>
            <a:r>
              <a:rPr lang="en-US" b="1" dirty="0" smtClean="0"/>
              <a:t>	</a:t>
            </a:r>
            <a:r>
              <a:rPr lang="ga-IE" b="1" dirty="0" smtClean="0"/>
              <a:t>óna bhonn cothrománach.</a:t>
            </a:r>
          </a:p>
          <a:p>
            <a:r>
              <a:rPr lang="en-US" dirty="0" smtClean="0"/>
              <a:t>	</a:t>
            </a:r>
            <a:r>
              <a:rPr lang="en-IE" b="1" dirty="0" smtClean="0">
                <a:sym typeface="Wingdings 3"/>
              </a:rPr>
              <a:t></a:t>
            </a:r>
            <a:r>
              <a:rPr lang="ga-IE" dirty="0" smtClean="0"/>
              <a:t>Airde Ingearach </a:t>
            </a:r>
            <a:r>
              <a:rPr lang="ga-IE" b="1" i="1" dirty="0" smtClean="0"/>
              <a:t>ABC </a:t>
            </a:r>
            <a:r>
              <a:rPr lang="ga-IE" b="1" dirty="0"/>
              <a:t> = </a:t>
            </a:r>
            <a:r>
              <a:rPr lang="ga-IE" b="1" dirty="0" smtClean="0"/>
              <a:t>        </a:t>
            </a:r>
            <a:r>
              <a:rPr lang="en-US" b="1" dirty="0"/>
              <a:t>	</a:t>
            </a:r>
            <a:r>
              <a:rPr lang="en-IE" b="1" dirty="0" smtClean="0">
                <a:sym typeface="Wingdings 3"/>
              </a:rPr>
              <a:t></a:t>
            </a:r>
            <a:r>
              <a:rPr lang="ga-IE" dirty="0" smtClean="0"/>
              <a:t> Airde Ingearach </a:t>
            </a:r>
            <a:r>
              <a:rPr lang="ga-IE" b="1" i="1" dirty="0" smtClean="0"/>
              <a:t>DEF </a:t>
            </a:r>
            <a:r>
              <a:rPr lang="ga-IE" b="1" dirty="0"/>
              <a:t>=</a:t>
            </a:r>
          </a:p>
          <a:p>
            <a:endParaRPr lang="ga-IE" b="1" dirty="0" smtClean="0"/>
          </a:p>
          <a:p>
            <a:r>
              <a:rPr lang="en-US" dirty="0" smtClean="0"/>
              <a:t>	</a:t>
            </a:r>
            <a:r>
              <a:rPr lang="ga-IE" b="1" dirty="0" smtClean="0"/>
              <a:t>Céard a thugann tú faoi deara?</a:t>
            </a:r>
          </a:p>
        </p:txBody>
      </p:sp>
      <p:sp>
        <p:nvSpPr>
          <p:cNvPr id="4" name="TextBox 3"/>
          <p:cNvSpPr txBox="1"/>
          <p:nvPr/>
        </p:nvSpPr>
        <p:spPr>
          <a:xfrm>
            <a:off x="4126370" y="802308"/>
            <a:ext cx="508473" cy="400110"/>
          </a:xfrm>
          <a:prstGeom prst="rect">
            <a:avLst/>
          </a:prstGeom>
          <a:noFill/>
          <a:ln>
            <a:solidFill>
              <a:schemeClr val="tx1"/>
            </a:solidFill>
          </a:ln>
        </p:spPr>
        <p:txBody>
          <a:bodyPr wrap="none" rtlCol="0" anchor="ctr">
            <a:spAutoFit/>
          </a:bodyPr>
          <a:lstStyle/>
          <a:p>
            <a:r>
              <a:rPr lang="ga-IE" sz="2000" i="1" dirty="0" smtClean="0">
                <a:solidFill>
                  <a:schemeClr val="tx2"/>
                </a:solidFill>
              </a:rPr>
              <a:t>9.4</a:t>
            </a:r>
            <a:endParaRPr lang="ga-IE" sz="2000" dirty="0">
              <a:solidFill>
                <a:schemeClr val="tx2"/>
              </a:solidFill>
            </a:endParaRPr>
          </a:p>
        </p:txBody>
      </p:sp>
      <p:sp>
        <p:nvSpPr>
          <p:cNvPr id="5" name="TextBox 4"/>
          <p:cNvSpPr txBox="1"/>
          <p:nvPr/>
        </p:nvSpPr>
        <p:spPr>
          <a:xfrm>
            <a:off x="7646626" y="790433"/>
            <a:ext cx="638316" cy="400110"/>
          </a:xfrm>
          <a:prstGeom prst="rect">
            <a:avLst/>
          </a:prstGeom>
          <a:noFill/>
          <a:ln>
            <a:solidFill>
              <a:schemeClr val="tx1"/>
            </a:solidFill>
          </a:ln>
        </p:spPr>
        <p:txBody>
          <a:bodyPr wrap="none" rtlCol="0" anchor="ctr">
            <a:spAutoFit/>
          </a:bodyPr>
          <a:lstStyle/>
          <a:p>
            <a:r>
              <a:rPr lang="ga-IE" sz="2000" dirty="0" smtClean="0">
                <a:solidFill>
                  <a:schemeClr val="tx2"/>
                </a:solidFill>
              </a:rPr>
              <a:t>18.8</a:t>
            </a:r>
            <a:endParaRPr lang="ga-IE" sz="2000" dirty="0">
              <a:solidFill>
                <a:schemeClr val="tx2"/>
              </a:solidFill>
            </a:endParaRPr>
          </a:p>
        </p:txBody>
      </p:sp>
      <p:sp>
        <p:nvSpPr>
          <p:cNvPr id="6" name="Snip Diagonal Corner Rectangle 5"/>
          <p:cNvSpPr/>
          <p:nvPr/>
        </p:nvSpPr>
        <p:spPr>
          <a:xfrm>
            <a:off x="8587825" y="6335927"/>
            <a:ext cx="111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dirty="0" smtClean="0">
                <a:solidFill>
                  <a:srgbClr val="C00000"/>
                </a:solidFill>
              </a:rPr>
              <a:t>11</a:t>
            </a:r>
            <a:endParaRPr lang="ga-IE" dirty="0">
              <a:solidFill>
                <a:srgbClr val="C00000"/>
              </a:solidFill>
            </a:endParaRPr>
          </a:p>
        </p:txBody>
      </p:sp>
      <p:sp>
        <p:nvSpPr>
          <p:cNvPr id="2" name="Date Placeholder 1"/>
          <p:cNvSpPr>
            <a:spLocks noGrp="1"/>
          </p:cNvSpPr>
          <p:nvPr>
            <p:ph type="dt" sz="half" idx="10"/>
          </p:nvPr>
        </p:nvSpPr>
        <p:spPr/>
        <p:txBody>
          <a:bodyPr/>
          <a:lstStyle/>
          <a:p>
            <a:fld id="{62DEE9E1-9E62-4F52-A55F-56637070001E}" type="datetime10">
              <a:rPr lang="en-GB" smtClean="0"/>
              <a:pPr/>
              <a:t>09:21</a:t>
            </a:fld>
            <a:endParaRPr lang="ga-IE"/>
          </a:p>
        </p:txBody>
      </p:sp>
      <p:pic>
        <p:nvPicPr>
          <p:cNvPr id="755713" name="Picture 1"/>
          <p:cNvPicPr>
            <a:picLocks noChangeAspect="1" noChangeArrowheads="1"/>
          </p:cNvPicPr>
          <p:nvPr/>
        </p:nvPicPr>
        <p:blipFill>
          <a:blip r:embed="rId3" cstate="print"/>
          <a:srcRect/>
          <a:stretch>
            <a:fillRect/>
          </a:stretch>
        </p:blipFill>
        <p:spPr bwMode="auto">
          <a:xfrm>
            <a:off x="1033605" y="1806979"/>
            <a:ext cx="7483951" cy="1332006"/>
          </a:xfrm>
          <a:prstGeom prst="rect">
            <a:avLst/>
          </a:prstGeom>
          <a:noFill/>
          <a:ln w="9525">
            <a:noFill/>
            <a:miter lim="800000"/>
            <a:headEnd/>
            <a:tailEnd/>
          </a:ln>
        </p:spPr>
      </p:pic>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94984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xt>
            </a:extLst>
          </a:blip>
          <a:srcRect/>
          <a:stretch>
            <a:fillRect/>
          </a:stretch>
        </p:blipFill>
        <p:spPr bwMode="auto">
          <a:xfrm>
            <a:off x="90750" y="1228725"/>
            <a:ext cx="9720000" cy="3780000"/>
          </a:xfrm>
          <a:prstGeom prst="rect">
            <a:avLst/>
          </a:prstGeom>
          <a:noFill/>
          <a:ln w="9525">
            <a:solidFill>
              <a:schemeClr val="tx1"/>
            </a:solidFill>
            <a:miter lim="800000"/>
            <a:headEnd/>
            <a:tailEnd/>
          </a:ln>
          <a:effectLst/>
          <a:extLst>
            <a:ext uri="{909E8E84-426E-40DD-AFC4-6F175D3DCCD1}">
              <a14:hiddenFill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chemeClr val="accent1"/>
                </a:solidFill>
              </a14:hiddenFill>
            </a:ext>
            <a:ext uri="{AF507438-7753-43E0-B8FC-AC1667EBCBE1}">
              <a14:hiddenEffects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dist="35921" dir="2700000" algn="ctr" rotWithShape="0">
                    <a:schemeClr val="bg2"/>
                  </a:outerShdw>
                </a:effectLst>
              </a14:hiddenEffects>
            </a:ext>
          </a:extLst>
        </p:spPr>
      </p:pic>
      <p:pic>
        <p:nvPicPr>
          <p:cNvPr id="183299" name="Picture 3"/>
          <p:cNvPicPr>
            <a:picLocks noChangeAspect="1" noChangeArrowheads="1"/>
          </p:cNvPicPr>
          <p:nvPr/>
        </p:nvPicPr>
        <p:blipFill>
          <a:blip r:embed="rId4"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xt>
            </a:extLst>
          </a:blip>
          <a:srcRect/>
          <a:stretch>
            <a:fillRect/>
          </a:stretch>
        </p:blipFill>
        <p:spPr bwMode="auto">
          <a:xfrm>
            <a:off x="95250" y="1228725"/>
            <a:ext cx="9720000" cy="3780000"/>
          </a:xfrm>
          <a:prstGeom prst="rect">
            <a:avLst/>
          </a:prstGeom>
          <a:noFill/>
          <a:ln w="9525">
            <a:solidFill>
              <a:schemeClr val="tx1"/>
            </a:solidFill>
            <a:miter lim="800000"/>
            <a:headEnd/>
            <a:tailEnd/>
          </a:ln>
          <a:effectLst/>
          <a:extLst>
            <a:ext uri="{909E8E84-426E-40DD-AFC4-6F175D3DCCD1}">
              <a14:hiddenFill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chemeClr val="accent1"/>
                </a:solidFill>
              </a14:hiddenFill>
            </a:ext>
            <a:ext uri="{AF507438-7753-43E0-B8FC-AC1667EBCBE1}">
              <a14:hiddenEffects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dist="35921" dir="2700000" algn="ctr" rotWithShape="0">
                    <a:schemeClr val="bg2"/>
                  </a:outerShdw>
                </a:effectLst>
              </a14:hiddenEffects>
            </a:ext>
          </a:extLst>
        </p:spPr>
      </p:pic>
      <p:sp>
        <p:nvSpPr>
          <p:cNvPr id="2" name="TextBox 1"/>
          <p:cNvSpPr txBox="1"/>
          <p:nvPr/>
        </p:nvSpPr>
        <p:spPr>
          <a:xfrm>
            <a:off x="2057400" y="1228733"/>
            <a:ext cx="7562850" cy="2585323"/>
          </a:xfrm>
          <a:prstGeom prst="rect">
            <a:avLst/>
          </a:prstGeom>
          <a:noFill/>
        </p:spPr>
        <p:txBody>
          <a:bodyPr wrap="square" rtlCol="0">
            <a:spAutoFit/>
          </a:bodyPr>
          <a:lstStyle/>
          <a:p>
            <a:endParaRPr lang="ga-IE" dirty="0" smtClean="0"/>
          </a:p>
          <a:p>
            <a:endParaRPr lang="ga-IE" dirty="0"/>
          </a:p>
          <a:p>
            <a:endParaRPr lang="ga-IE" dirty="0" smtClean="0"/>
          </a:p>
          <a:p>
            <a:r>
              <a:rPr lang="ga-IE" dirty="0" smtClean="0"/>
              <a:t> </a:t>
            </a:r>
            <a:r>
              <a:rPr lang="en-US" dirty="0" smtClean="0"/>
              <a:t>				</a:t>
            </a:r>
            <a:r>
              <a:rPr lang="ga-IE" dirty="0" smtClean="0"/>
              <a:t>    22 </a:t>
            </a:r>
            <a:r>
              <a:rPr lang="en-US" dirty="0" smtClean="0"/>
              <a:t>		</a:t>
            </a:r>
            <a:r>
              <a:rPr lang="ga-IE" dirty="0" smtClean="0"/>
              <a:t>     27</a:t>
            </a:r>
            <a:endParaRPr lang="ga-IE" dirty="0"/>
          </a:p>
          <a:p>
            <a:endParaRPr lang="ga-IE" dirty="0" smtClean="0"/>
          </a:p>
          <a:p>
            <a:endParaRPr lang="ga-IE" dirty="0"/>
          </a:p>
          <a:p>
            <a:r>
              <a:rPr lang="ga-IE" dirty="0" smtClean="0"/>
              <a:t>                        11                     13.5</a:t>
            </a:r>
          </a:p>
          <a:p>
            <a:r>
              <a:rPr lang="en-US" dirty="0" smtClean="0"/>
              <a:t>					</a:t>
            </a:r>
            <a:r>
              <a:rPr lang="ga-IE" dirty="0" smtClean="0"/>
              <a:t>   31 </a:t>
            </a:r>
          </a:p>
          <a:p>
            <a:r>
              <a:rPr lang="ga-IE" dirty="0" smtClean="0"/>
              <a:t>                                   15.5</a:t>
            </a:r>
            <a:endParaRPr lang="ga-IE" dirty="0"/>
          </a:p>
        </p:txBody>
      </p:sp>
      <p:pic>
        <p:nvPicPr>
          <p:cNvPr id="183300" name="Picture 4"/>
          <p:cNvPicPr>
            <a:picLocks noChangeAspect="1" noChangeArrowheads="1"/>
          </p:cNvPicPr>
          <p:nvPr/>
        </p:nvPicPr>
        <p:blipFill>
          <a:blip r:embed="rId5"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xt>
            </a:extLst>
          </a:blip>
          <a:srcRect/>
          <a:stretch>
            <a:fillRect/>
          </a:stretch>
        </p:blipFill>
        <p:spPr bwMode="auto">
          <a:xfrm>
            <a:off x="95250" y="1228725"/>
            <a:ext cx="9720000" cy="3780000"/>
          </a:xfrm>
          <a:prstGeom prst="rect">
            <a:avLst/>
          </a:prstGeom>
          <a:noFill/>
          <a:ln w="9525">
            <a:solidFill>
              <a:schemeClr val="tx1"/>
            </a:solidFill>
            <a:miter lim="800000"/>
            <a:headEnd/>
            <a:tailEnd/>
          </a:ln>
          <a:effectLst/>
          <a:extLst>
            <a:ext uri="{909E8E84-426E-40DD-AFC4-6F175D3DCCD1}">
              <a14:hiddenFill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chemeClr val="accent1"/>
                </a:solidFill>
              </a14:hiddenFill>
            </a:ext>
            <a:ext uri="{AF507438-7753-43E0-B8FC-AC1667EBCBE1}">
              <a14:hiddenEffects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dist="35921" dir="2700000" algn="ctr" rotWithShape="0">
                    <a:schemeClr val="bg2"/>
                  </a:outerShdw>
                </a:effectLst>
              </a14:hiddenEffects>
            </a:ext>
          </a:extLst>
        </p:spPr>
      </p:pic>
      <p:pic>
        <p:nvPicPr>
          <p:cNvPr id="184322" name="Picture 2"/>
          <p:cNvPicPr>
            <a:picLocks noChangeAspect="1" noChangeArrowheads="1"/>
          </p:cNvPicPr>
          <p:nvPr/>
        </p:nvPicPr>
        <p:blipFill>
          <a:blip r:embed="rId6"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xt>
            </a:extLst>
          </a:blip>
          <a:srcRect/>
          <a:stretch>
            <a:fillRect/>
          </a:stretch>
        </p:blipFill>
        <p:spPr bwMode="auto">
          <a:xfrm>
            <a:off x="97211" y="1228725"/>
            <a:ext cx="9720000" cy="3780000"/>
          </a:xfrm>
          <a:prstGeom prst="rect">
            <a:avLst/>
          </a:prstGeom>
          <a:noFill/>
          <a:ln w="9525">
            <a:solidFill>
              <a:schemeClr val="tx1"/>
            </a:solidFill>
            <a:miter lim="800000"/>
            <a:headEnd/>
            <a:tailEnd/>
          </a:ln>
          <a:effectLst/>
          <a:extLst>
            <a:ext uri="{909E8E84-426E-40DD-AFC4-6F175D3DCCD1}">
              <a14:hiddenFill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chemeClr val="accent1"/>
                </a:solidFill>
              </a14:hiddenFill>
            </a:ext>
            <a:ext uri="{AF507438-7753-43E0-B8FC-AC1667EBCBE1}">
              <a14:hiddenEffects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dist="35921" dir="2700000" algn="ctr" rotWithShape="0">
                    <a:schemeClr val="bg2"/>
                  </a:outerShdw>
                </a:effectLst>
              </a14:hiddenEffects>
            </a:ext>
          </a:extLst>
        </p:spPr>
      </p:pic>
      <p:pic>
        <p:nvPicPr>
          <p:cNvPr id="184323" name="Picture 3"/>
          <p:cNvPicPr>
            <a:picLocks noChangeAspect="1" noChangeArrowheads="1"/>
          </p:cNvPicPr>
          <p:nvPr/>
        </p:nvPicPr>
        <p:blipFill>
          <a:blip r:embed="rId7"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xt>
            </a:extLst>
          </a:blip>
          <a:srcRect/>
          <a:stretch>
            <a:fillRect/>
          </a:stretch>
        </p:blipFill>
        <p:spPr bwMode="auto">
          <a:xfrm>
            <a:off x="99377" y="1228724"/>
            <a:ext cx="9720000" cy="3780000"/>
          </a:xfrm>
          <a:prstGeom prst="rect">
            <a:avLst/>
          </a:prstGeom>
          <a:noFill/>
          <a:ln w="9525">
            <a:solidFill>
              <a:schemeClr val="tx1"/>
            </a:solidFill>
            <a:miter lim="800000"/>
            <a:headEnd/>
            <a:tailEnd/>
          </a:ln>
          <a:effectLst/>
          <a:extLst>
            <a:ext uri="{909E8E84-426E-40DD-AFC4-6F175D3DCCD1}">
              <a14:hiddenFill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chemeClr val="accent1"/>
                </a:solidFill>
              </a14:hiddenFill>
            </a:ext>
            <a:ext uri="{AF507438-7753-43E0-B8FC-AC1667EBCBE1}">
              <a14:hiddenEffects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dist="35921" dir="2700000" algn="ctr" rotWithShape="0">
                    <a:schemeClr val="bg2"/>
                  </a:outerShdw>
                </a:effectLst>
              </a14:hiddenEffects>
            </a:ext>
          </a:extLst>
        </p:spPr>
      </p:pic>
      <p:pic>
        <p:nvPicPr>
          <p:cNvPr id="184324" name="Picture 4"/>
          <p:cNvPicPr>
            <a:picLocks noChangeAspect="1" noChangeArrowheads="1"/>
          </p:cNvPicPr>
          <p:nvPr/>
        </p:nvPicPr>
        <p:blipFill>
          <a:blip r:embed="rId8"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xt>
            </a:extLst>
          </a:blip>
          <a:srcRect/>
          <a:stretch>
            <a:fillRect/>
          </a:stretch>
        </p:blipFill>
        <p:spPr bwMode="auto">
          <a:xfrm>
            <a:off x="96101" y="1228731"/>
            <a:ext cx="9720000" cy="3780000"/>
          </a:xfrm>
          <a:prstGeom prst="rect">
            <a:avLst/>
          </a:prstGeom>
          <a:noFill/>
          <a:ln w="9525">
            <a:solidFill>
              <a:schemeClr val="tx1"/>
            </a:solidFill>
            <a:miter lim="800000"/>
            <a:headEnd/>
            <a:tailEnd/>
          </a:ln>
          <a:effectLst/>
          <a:extLst>
            <a:ext uri="{909E8E84-426E-40DD-AFC4-6F175D3DCCD1}">
              <a14:hiddenFill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chemeClr val="accent1"/>
                </a:solidFill>
              </a14:hiddenFill>
            </a:ext>
            <a:ext uri="{AF507438-7753-43E0-B8FC-AC1667EBCBE1}">
              <a14:hiddenEffects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dist="35921" dir="2700000" algn="ctr" rotWithShape="0">
                    <a:schemeClr val="bg2"/>
                  </a:outerShdw>
                </a:effectLst>
              </a14:hiddenEffects>
            </a:ext>
          </a:extLst>
        </p:spPr>
      </p:pic>
      <p:pic>
        <p:nvPicPr>
          <p:cNvPr id="184325" name="Picture 5"/>
          <p:cNvPicPr>
            <a:picLocks noChangeAspect="1" noChangeArrowheads="1"/>
          </p:cNvPicPr>
          <p:nvPr/>
        </p:nvPicPr>
        <p:blipFill>
          <a:blip r:embed="rId9"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xt>
            </a:extLst>
          </a:blip>
          <a:srcRect/>
          <a:stretch>
            <a:fillRect/>
          </a:stretch>
        </p:blipFill>
        <p:spPr bwMode="auto">
          <a:xfrm>
            <a:off x="95250" y="1228731"/>
            <a:ext cx="9720000" cy="3780000"/>
          </a:xfrm>
          <a:prstGeom prst="rect">
            <a:avLst/>
          </a:prstGeom>
          <a:noFill/>
          <a:ln w="9525">
            <a:solidFill>
              <a:schemeClr val="tx1"/>
            </a:solidFill>
            <a:miter lim="800000"/>
            <a:headEnd/>
            <a:tailEnd/>
          </a:ln>
          <a:effectLst/>
          <a:extLst>
            <a:ext uri="{909E8E84-426E-40DD-AFC4-6F175D3DCCD1}">
              <a14:hiddenFill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chemeClr val="accent1"/>
                </a:solidFill>
              </a14:hiddenFill>
            </a:ext>
            <a:ext uri="{AF507438-7753-43E0-B8FC-AC1667EBCBE1}">
              <a14:hiddenEffects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dist="35921" dir="2700000" algn="ctr" rotWithShape="0">
                    <a:schemeClr val="bg2"/>
                  </a:outerShdw>
                </a:effectLst>
              </a14:hiddenEffects>
            </a:ext>
          </a:extLst>
        </p:spPr>
      </p:pic>
      <p:pic>
        <p:nvPicPr>
          <p:cNvPr id="6" name="Picture 14" descr="C:\Users\pmdt\Desktop\maths clipart\Mathematics\Mathematics\Measuring Devices\Ruler Metric.png"/>
          <p:cNvPicPr>
            <a:picLocks noChangeAspect="1" noChangeArrowheads="1"/>
          </p:cNvPicPr>
          <p:nvPr/>
        </p:nvPicPr>
        <p:blipFill>
          <a:blip r:embed="rId10"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xt>
            </a:extLst>
          </a:blip>
          <a:srcRect/>
          <a:stretch>
            <a:fillRect/>
          </a:stretch>
        </p:blipFill>
        <p:spPr bwMode="auto">
          <a:xfrm rot="20316103">
            <a:off x="589704" y="2746209"/>
            <a:ext cx="7001037" cy="728996"/>
          </a:xfrm>
          <a:prstGeom prst="rect">
            <a:avLst/>
          </a:prstGeom>
          <a:solidFill>
            <a:schemeClr val="bg1">
              <a:alpha val="13000"/>
            </a:schemeClr>
          </a:solidFill>
        </p:spPr>
      </p:pic>
      <p:pic>
        <p:nvPicPr>
          <p:cNvPr id="8" name="Picture 14" descr="C:\Users\pmdt\Desktop\maths clipart\Mathematics\Mathematics\Measuring Devices\Ruler Metric.png"/>
          <p:cNvPicPr>
            <a:picLocks noChangeAspect="1" noChangeArrowheads="1"/>
          </p:cNvPicPr>
          <p:nvPr/>
        </p:nvPicPr>
        <p:blipFill>
          <a:blip r:embed="rId10"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xt>
            </a:extLst>
          </a:blip>
          <a:srcRect/>
          <a:stretch>
            <a:fillRect/>
          </a:stretch>
        </p:blipFill>
        <p:spPr bwMode="auto">
          <a:xfrm rot="21012847">
            <a:off x="35246" y="3373349"/>
            <a:ext cx="7420745" cy="728996"/>
          </a:xfrm>
          <a:prstGeom prst="rect">
            <a:avLst/>
          </a:prstGeom>
          <a:solidFill>
            <a:schemeClr val="bg1">
              <a:alpha val="13000"/>
            </a:schemeClr>
          </a:solidFill>
        </p:spPr>
      </p:pic>
      <p:grpSp>
        <p:nvGrpSpPr>
          <p:cNvPr id="17" name="Group 16"/>
          <p:cNvGrpSpPr/>
          <p:nvPr/>
        </p:nvGrpSpPr>
        <p:grpSpPr>
          <a:xfrm>
            <a:off x="90750" y="1228732"/>
            <a:ext cx="9720000" cy="3780000"/>
            <a:chOff x="90750" y="1228732"/>
            <a:chExt cx="9720000" cy="3780000"/>
          </a:xfrm>
        </p:grpSpPr>
        <p:pic>
          <p:nvPicPr>
            <p:cNvPr id="184326" name="Picture 6"/>
            <p:cNvPicPr>
              <a:picLocks noChangeAspect="1" noChangeArrowheads="1"/>
            </p:cNvPicPr>
            <p:nvPr/>
          </p:nvPicPr>
          <p:blipFill>
            <a:blip r:embed="rId11"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xt>
              </a:extLst>
            </a:blip>
            <a:srcRect/>
            <a:stretch>
              <a:fillRect/>
            </a:stretch>
          </p:blipFill>
          <p:spPr bwMode="auto">
            <a:xfrm>
              <a:off x="90750" y="1228732"/>
              <a:ext cx="9720000" cy="3780000"/>
            </a:xfrm>
            <a:prstGeom prst="rect">
              <a:avLst/>
            </a:prstGeom>
            <a:noFill/>
            <a:ln w="9525">
              <a:solidFill>
                <a:schemeClr val="tx1"/>
              </a:solidFill>
              <a:miter lim="800000"/>
              <a:headEnd/>
              <a:tailEnd/>
            </a:ln>
            <a:effectLst/>
            <a:extLst>
              <a:ext uri="{909E8E84-426E-40DD-AFC4-6F175D3DCCD1}">
                <a14:hiddenFill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chemeClr val="accent1"/>
                  </a:solidFill>
                </a14:hiddenFill>
              </a:ext>
              <a:ext uri="{AF507438-7753-43E0-B8FC-AC1667EBCBE1}">
                <a14:hiddenEffects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dist="35921" dir="2700000" algn="ctr" rotWithShape="0">
                      <a:schemeClr val="bg2"/>
                    </a:outerShdw>
                  </a:effectLst>
                </a14:hiddenEffects>
              </a:ext>
            </a:extLst>
          </p:spPr>
        </p:pic>
        <p:sp>
          <p:nvSpPr>
            <p:cNvPr id="16" name="TextBox 15"/>
            <p:cNvSpPr txBox="1"/>
            <p:nvPr/>
          </p:nvSpPr>
          <p:spPr>
            <a:xfrm>
              <a:off x="968991" y="3411939"/>
              <a:ext cx="306494" cy="369332"/>
            </a:xfrm>
            <a:prstGeom prst="rect">
              <a:avLst/>
            </a:prstGeom>
            <a:solidFill>
              <a:schemeClr val="bg1"/>
            </a:solidFill>
          </p:spPr>
          <p:txBody>
            <a:bodyPr wrap="none" rtlCol="0">
              <a:spAutoFit/>
            </a:bodyPr>
            <a:lstStyle/>
            <a:p>
              <a:r>
                <a:rPr lang="ga-IE" dirty="0" smtClean="0">
                  <a:solidFill>
                    <a:srgbClr val="00B0F0"/>
                  </a:solidFill>
                </a:rPr>
                <a:t>p</a:t>
              </a:r>
              <a:endParaRPr lang="ga-IE" dirty="0">
                <a:solidFill>
                  <a:srgbClr val="00B0F0"/>
                </a:solidFill>
              </a:endParaRPr>
            </a:p>
          </p:txBody>
        </p:sp>
      </p:grpSp>
      <p:pic>
        <p:nvPicPr>
          <p:cNvPr id="11" name="Picture 14" descr="C:\Users\pmdt\Desktop\maths clipart\Mathematics\Mathematics\Measuring Devices\Ruler Metric.png"/>
          <p:cNvPicPr>
            <a:picLocks noChangeAspect="1" noChangeArrowheads="1"/>
          </p:cNvPicPr>
          <p:nvPr/>
        </p:nvPicPr>
        <p:blipFill>
          <a:blip r:embed="rId10"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xt>
            </a:extLst>
          </a:blip>
          <a:srcRect/>
          <a:stretch>
            <a:fillRect/>
          </a:stretch>
        </p:blipFill>
        <p:spPr bwMode="auto">
          <a:xfrm rot="21293655">
            <a:off x="2033733" y="3392399"/>
            <a:ext cx="7420745" cy="728996"/>
          </a:xfrm>
          <a:prstGeom prst="rect">
            <a:avLst/>
          </a:prstGeom>
          <a:solidFill>
            <a:schemeClr val="bg1">
              <a:alpha val="13000"/>
            </a:schemeClr>
          </a:solidFill>
        </p:spPr>
      </p:pic>
      <p:pic>
        <p:nvPicPr>
          <p:cNvPr id="184327" name="Picture 7"/>
          <p:cNvPicPr>
            <a:picLocks noChangeAspect="1" noChangeArrowheads="1"/>
          </p:cNvPicPr>
          <p:nvPr/>
        </p:nvPicPr>
        <p:blipFill>
          <a:blip r:embed="rId12"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xt>
            </a:extLst>
          </a:blip>
          <a:srcRect/>
          <a:stretch>
            <a:fillRect/>
          </a:stretch>
        </p:blipFill>
        <p:spPr bwMode="auto">
          <a:xfrm>
            <a:off x="117760" y="1226339"/>
            <a:ext cx="9720000" cy="3780000"/>
          </a:xfrm>
          <a:prstGeom prst="rect">
            <a:avLst/>
          </a:prstGeom>
          <a:noFill/>
          <a:ln w="9525">
            <a:solidFill>
              <a:schemeClr val="tx1"/>
            </a:solidFill>
            <a:miter lim="800000"/>
            <a:headEnd/>
            <a:tailEnd/>
          </a:ln>
          <a:effectLst/>
          <a:extLst>
            <a:ext uri="{909E8E84-426E-40DD-AFC4-6F175D3DCCD1}">
              <a14:hiddenFill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chemeClr val="accent1"/>
                </a:solidFill>
              </a14:hiddenFill>
            </a:ext>
            <a:ext uri="{AF507438-7753-43E0-B8FC-AC1667EBCBE1}">
              <a14:hiddenEffects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dist="35921" dir="2700000" algn="ctr" rotWithShape="0">
                    <a:schemeClr val="bg2"/>
                  </a:outerShdw>
                </a:effectLst>
              </a14:hiddenEffects>
            </a:ext>
          </a:extLst>
        </p:spPr>
      </p:pic>
      <p:sp>
        <p:nvSpPr>
          <p:cNvPr id="15" name="TextBox 14"/>
          <p:cNvSpPr txBox="1"/>
          <p:nvPr/>
        </p:nvSpPr>
        <p:spPr>
          <a:xfrm>
            <a:off x="3143252" y="95257"/>
            <a:ext cx="3215367" cy="584775"/>
          </a:xfrm>
          <a:prstGeom prst="rect">
            <a:avLst/>
          </a:prstGeom>
          <a:noFill/>
        </p:spPr>
        <p:txBody>
          <a:bodyPr wrap="none" rtlCol="0">
            <a:spAutoFit/>
          </a:bodyPr>
          <a:lstStyle/>
          <a:p>
            <a:r>
              <a:rPr lang="ga-IE" sz="3200" b="1" u="sng" dirty="0" smtClean="0">
                <a:solidFill>
                  <a:schemeClr val="bg1"/>
                </a:solidFill>
              </a:rPr>
              <a:t>Gníomhaíocht do Dhaltaí 2</a:t>
            </a:r>
            <a:endParaRPr lang="ga-IE" sz="3200" b="1" u="sng" dirty="0">
              <a:solidFill>
                <a:schemeClr val="bg1"/>
              </a:solidFill>
            </a:endParaRPr>
          </a:p>
        </p:txBody>
      </p:sp>
      <p:sp>
        <p:nvSpPr>
          <p:cNvPr id="18" name="TextBox 17"/>
          <p:cNvSpPr txBox="1"/>
          <p:nvPr/>
        </p:nvSpPr>
        <p:spPr>
          <a:xfrm>
            <a:off x="996286" y="3480177"/>
            <a:ext cx="354842" cy="369332"/>
          </a:xfrm>
          <a:prstGeom prst="rect">
            <a:avLst/>
          </a:prstGeom>
          <a:noFill/>
        </p:spPr>
        <p:txBody>
          <a:bodyPr wrap="square" rtlCol="0">
            <a:spAutoFit/>
          </a:bodyPr>
          <a:lstStyle/>
          <a:p>
            <a:r>
              <a:rPr lang="ga-IE" b="1" dirty="0" smtClean="0">
                <a:solidFill>
                  <a:schemeClr val="tx2">
                    <a:lumMod val="60000"/>
                    <a:lumOff val="40000"/>
                  </a:schemeClr>
                </a:solidFill>
              </a:rPr>
              <a:t>p</a:t>
            </a:r>
            <a:endParaRPr lang="ga-IE" b="1" dirty="0">
              <a:solidFill>
                <a:schemeClr val="tx2">
                  <a:lumMod val="60000"/>
                  <a:lumOff val="40000"/>
                </a:schemeClr>
              </a:solidFill>
            </a:endParaRPr>
          </a:p>
        </p:txBody>
      </p:sp>
      <p:sp>
        <p:nvSpPr>
          <p:cNvPr id="19" name="Snip Diagonal Corner Rectangle 18"/>
          <p:cNvSpPr/>
          <p:nvPr/>
        </p:nvSpPr>
        <p:spPr>
          <a:xfrm>
            <a:off x="8587825" y="6335927"/>
            <a:ext cx="111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dirty="0" smtClean="0">
                <a:solidFill>
                  <a:srgbClr val="C00000"/>
                </a:solidFill>
              </a:rPr>
              <a:t>10 go 18</a:t>
            </a:r>
            <a:endParaRPr lang="ga-IE" dirty="0">
              <a:solidFill>
                <a:srgbClr val="C00000"/>
              </a:solidFill>
            </a:endParaRPr>
          </a:p>
        </p:txBody>
      </p:sp>
      <p:sp>
        <p:nvSpPr>
          <p:cNvPr id="3" name="Date Placeholder 2"/>
          <p:cNvSpPr>
            <a:spLocks noGrp="1"/>
          </p:cNvSpPr>
          <p:nvPr>
            <p:ph type="dt" sz="half" idx="10"/>
          </p:nvPr>
        </p:nvSpPr>
        <p:spPr/>
        <p:txBody>
          <a:bodyPr/>
          <a:lstStyle/>
          <a:p>
            <a:fld id="{CDA9554C-0143-4C4D-925D-38D1DBF50E88}" type="datetime10">
              <a:rPr lang="en-GB" smtClean="0"/>
              <a:pPr/>
              <a:t>09:21</a:t>
            </a:fld>
            <a:endParaRPr lang="ga-IE"/>
          </a:p>
        </p:txBody>
      </p:sp>
      <p:sp>
        <p:nvSpPr>
          <p:cNvPr id="21" name="TextBox 20"/>
          <p:cNvSpPr txBox="1"/>
          <p:nvPr/>
        </p:nvSpPr>
        <p:spPr>
          <a:xfrm>
            <a:off x="0" y="4026090"/>
            <a:ext cx="1528549" cy="382138"/>
          </a:xfrm>
          <a:prstGeom prst="rect">
            <a:avLst/>
          </a:prstGeom>
          <a:solidFill>
            <a:schemeClr val="bg1"/>
          </a:solidFill>
        </p:spPr>
        <p:txBody>
          <a:bodyPr wrap="square" rtlCol="0">
            <a:spAutoFit/>
          </a:bodyPr>
          <a:lstStyle/>
          <a:p>
            <a:pPr algn="r"/>
            <a:r>
              <a:rPr lang="ga-IE" b="1" dirty="0" smtClean="0">
                <a:solidFill>
                  <a:schemeClr val="accent1">
                    <a:lumMod val="75000"/>
                  </a:schemeClr>
                </a:solidFill>
              </a:rPr>
              <a:t>Lárphointe</a:t>
            </a:r>
            <a:endParaRPr lang="ga-IE" b="1" dirty="0">
              <a:solidFill>
                <a:schemeClr val="accent1">
                  <a:lumMod val="75000"/>
                </a:schemeClr>
              </a:solidFill>
            </a:endParaRPr>
          </a:p>
        </p:txBody>
      </p:sp>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58432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299"/>
                                        </p:tgtEl>
                                        <p:attrNameLst>
                                          <p:attrName>style.visibility</p:attrName>
                                        </p:attrNameLst>
                                      </p:cBhvr>
                                      <p:to>
                                        <p:strVal val="visible"/>
                                      </p:to>
                                    </p:set>
                                    <p:animEffect transition="in" filter="fade">
                                      <p:cBhvr>
                                        <p:cTn id="12" dur="500"/>
                                        <p:tgtEl>
                                          <p:spTgt spid="1832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3300"/>
                                        </p:tgtEl>
                                        <p:attrNameLst>
                                          <p:attrName>style.visibility</p:attrName>
                                        </p:attrNameLst>
                                      </p:cBhvr>
                                      <p:to>
                                        <p:strVal val="visible"/>
                                      </p:to>
                                    </p:set>
                                    <p:animEffect transition="in" filter="fade">
                                      <p:cBhvr>
                                        <p:cTn id="17" dur="500"/>
                                        <p:tgtEl>
                                          <p:spTgt spid="1833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322"/>
                                        </p:tgtEl>
                                        <p:attrNameLst>
                                          <p:attrName>style.visibility</p:attrName>
                                        </p:attrNameLst>
                                      </p:cBhvr>
                                      <p:to>
                                        <p:strVal val="visible"/>
                                      </p:to>
                                    </p:set>
                                    <p:animEffect transition="in" filter="fade">
                                      <p:cBhvr>
                                        <p:cTn id="22" dur="500"/>
                                        <p:tgtEl>
                                          <p:spTgt spid="18432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184323"/>
                                        </p:tgtEl>
                                        <p:attrNameLst>
                                          <p:attrName>style.visibility</p:attrName>
                                        </p:attrNameLst>
                                      </p:cBhvr>
                                      <p:to>
                                        <p:strVal val="visible"/>
                                      </p:to>
                                    </p:set>
                                    <p:animEffect transition="in" filter="wipe(right)">
                                      <p:cBhvr>
                                        <p:cTn id="31" dur="500"/>
                                        <p:tgtEl>
                                          <p:spTgt spid="18432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184324"/>
                                        </p:tgtEl>
                                        <p:attrNameLst>
                                          <p:attrName>style.visibility</p:attrName>
                                        </p:attrNameLst>
                                      </p:cBhvr>
                                      <p:to>
                                        <p:strVal val="visible"/>
                                      </p:to>
                                    </p:set>
                                    <p:animEffect transition="in" filter="wipe(right)">
                                      <p:cBhvr>
                                        <p:cTn id="44" dur="500"/>
                                        <p:tgtEl>
                                          <p:spTgt spid="1843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184325"/>
                                        </p:tgtEl>
                                        <p:attrNameLst>
                                          <p:attrName>style.visibility</p:attrName>
                                        </p:attrNameLst>
                                      </p:cBhvr>
                                      <p:to>
                                        <p:strVal val="visible"/>
                                      </p:to>
                                    </p:set>
                                    <p:animEffect transition="in" filter="wipe(right)">
                                      <p:cBhvr>
                                        <p:cTn id="58" dur="500"/>
                                        <p:tgtEl>
                                          <p:spTgt spid="18432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20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84327"/>
                                        </p:tgtEl>
                                        <p:attrNameLst>
                                          <p:attrName>style.visibility</p:attrName>
                                        </p:attrNameLst>
                                      </p:cBhvr>
                                      <p:to>
                                        <p:strVal val="visible"/>
                                      </p:to>
                                    </p:set>
                                    <p:animEffect transition="in" filter="fade">
                                      <p:cBhvr>
                                        <p:cTn id="73" dur="500"/>
                                        <p:tgtEl>
                                          <p:spTgt spid="18432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wipe(right)">
                                      <p:cBhvr>
                                        <p:cTn id="7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9" name="Rectangle 8"/>
          <p:cNvSpPr/>
          <p:nvPr/>
        </p:nvSpPr>
        <p:spPr>
          <a:xfrm>
            <a:off x="279565" y="3452176"/>
            <a:ext cx="9303822" cy="1200329"/>
          </a:xfrm>
          <a:prstGeom prst="rect">
            <a:avLst/>
          </a:prstGeom>
          <a:noFill/>
        </p:spPr>
        <p:txBody>
          <a:bodyPr wrap="square">
            <a:spAutoFit/>
          </a:bodyPr>
          <a:lstStyle/>
          <a:p>
            <a:r>
              <a:rPr lang="ga-IE" b="1" dirty="0"/>
              <a:t>Agus úsáid á baint agat as rialóir/imeall díreach, faigh lár an mhéadaithe, P, ar Fhíor 6.1 ar leathanach</a:t>
            </a:r>
          </a:p>
          <a:p>
            <a:r>
              <a:rPr lang="en-US" b="1" dirty="0" smtClean="0"/>
              <a:t>	</a:t>
            </a:r>
            <a:r>
              <a:rPr lang="ga-IE" b="1" dirty="0" smtClean="0"/>
              <a:t>10. Taispeán na gathanna tógála. Ainmnigh comhordnáidí phointe P</a:t>
            </a:r>
          </a:p>
          <a:p>
            <a:r>
              <a:rPr lang="en-US" dirty="0" smtClean="0"/>
              <a:t>	</a:t>
            </a:r>
          </a:p>
          <a:p>
            <a:r>
              <a:rPr lang="en-US" dirty="0" smtClean="0"/>
              <a:t>	</a:t>
            </a:r>
            <a:r>
              <a:rPr lang="ga-IE" b="1" dirty="0" smtClean="0"/>
              <a:t>Freagra: </a:t>
            </a:r>
            <a:r>
              <a:rPr lang="ga-IE" dirty="0" smtClean="0"/>
              <a:t>     </a:t>
            </a:r>
            <a:r>
              <a:rPr lang="ga-IE" b="1" i="1" dirty="0" smtClean="0"/>
              <a:t>P </a:t>
            </a:r>
            <a:r>
              <a:rPr lang="ga-IE" b="1" dirty="0" smtClean="0"/>
              <a:t>(      ,       )</a:t>
            </a:r>
          </a:p>
        </p:txBody>
      </p:sp>
      <p:sp>
        <p:nvSpPr>
          <p:cNvPr id="8" name="Rectangle 7"/>
          <p:cNvSpPr/>
          <p:nvPr/>
        </p:nvSpPr>
        <p:spPr>
          <a:xfrm>
            <a:off x="279565" y="291450"/>
            <a:ext cx="9303822" cy="1477328"/>
          </a:xfrm>
          <a:prstGeom prst="rect">
            <a:avLst/>
          </a:prstGeom>
          <a:noFill/>
        </p:spPr>
        <p:txBody>
          <a:bodyPr wrap="square">
            <a:spAutoFit/>
          </a:bodyPr>
          <a:lstStyle/>
          <a:p>
            <a:r>
              <a:rPr lang="ga-IE" b="1" dirty="0"/>
              <a:t>(vi) </a:t>
            </a:r>
            <a:r>
              <a:rPr lang="en-US" b="1" dirty="0"/>
              <a:t>	</a:t>
            </a:r>
            <a:r>
              <a:rPr lang="ga-IE" b="1" dirty="0"/>
              <a:t>Trí úsáid a bhaint as an eolas ar Fhíor 6.1 faigh airde ingearach gach triantáin</a:t>
            </a:r>
          </a:p>
          <a:p>
            <a:r>
              <a:rPr lang="en-US" b="1" dirty="0" smtClean="0"/>
              <a:t>	</a:t>
            </a:r>
            <a:r>
              <a:rPr lang="ga-IE" b="1" dirty="0" smtClean="0"/>
              <a:t>óna bhonn cothrománach.</a:t>
            </a:r>
          </a:p>
          <a:p>
            <a:r>
              <a:rPr lang="en-US" dirty="0" smtClean="0"/>
              <a:t>	</a:t>
            </a:r>
            <a:r>
              <a:rPr lang="en-IE" b="1" dirty="0" smtClean="0">
                <a:sym typeface="Wingdings 3"/>
              </a:rPr>
              <a:t></a:t>
            </a:r>
            <a:r>
              <a:rPr lang="ga-IE" dirty="0" smtClean="0"/>
              <a:t>Airde Ingearach </a:t>
            </a:r>
            <a:r>
              <a:rPr lang="ga-IE" b="1" i="1" dirty="0" smtClean="0"/>
              <a:t>ABC </a:t>
            </a:r>
            <a:r>
              <a:rPr lang="ga-IE" b="1" dirty="0"/>
              <a:t> = </a:t>
            </a:r>
            <a:r>
              <a:rPr lang="ga-IE" b="1" dirty="0" smtClean="0"/>
              <a:t>       </a:t>
            </a:r>
            <a:r>
              <a:rPr lang="en-US" b="1" dirty="0"/>
              <a:t>	</a:t>
            </a:r>
            <a:r>
              <a:rPr lang="en-IE" b="1" dirty="0" smtClean="0">
                <a:sym typeface="Wingdings 3"/>
              </a:rPr>
              <a:t></a:t>
            </a:r>
            <a:r>
              <a:rPr lang="ga-IE" dirty="0" smtClean="0"/>
              <a:t> Airde Ingearach </a:t>
            </a:r>
            <a:r>
              <a:rPr lang="ga-IE" b="1" i="1" dirty="0" smtClean="0"/>
              <a:t>DEF </a:t>
            </a:r>
            <a:r>
              <a:rPr lang="ga-IE" b="1" dirty="0"/>
              <a:t>=</a:t>
            </a:r>
          </a:p>
          <a:p>
            <a:endParaRPr lang="ga-IE" b="1" dirty="0" smtClean="0"/>
          </a:p>
          <a:p>
            <a:r>
              <a:rPr lang="en-US" dirty="0" smtClean="0"/>
              <a:t>	</a:t>
            </a:r>
            <a:r>
              <a:rPr lang="ga-IE" b="1" dirty="0" smtClean="0"/>
              <a:t>Céard a thugann tú faoi deara?</a:t>
            </a:r>
          </a:p>
        </p:txBody>
      </p:sp>
      <p:sp>
        <p:nvSpPr>
          <p:cNvPr id="4" name="TextBox 3"/>
          <p:cNvSpPr txBox="1"/>
          <p:nvPr/>
        </p:nvSpPr>
        <p:spPr>
          <a:xfrm>
            <a:off x="4126370" y="802308"/>
            <a:ext cx="508473" cy="400110"/>
          </a:xfrm>
          <a:prstGeom prst="rect">
            <a:avLst/>
          </a:prstGeom>
          <a:noFill/>
          <a:ln>
            <a:solidFill>
              <a:schemeClr val="tx1"/>
            </a:solidFill>
          </a:ln>
        </p:spPr>
        <p:txBody>
          <a:bodyPr wrap="none" rtlCol="0" anchor="ctr">
            <a:spAutoFit/>
          </a:bodyPr>
          <a:lstStyle/>
          <a:p>
            <a:r>
              <a:rPr lang="ga-IE" sz="2000" i="1" dirty="0" smtClean="0">
                <a:solidFill>
                  <a:schemeClr val="tx2"/>
                </a:solidFill>
              </a:rPr>
              <a:t>9.4</a:t>
            </a:r>
            <a:endParaRPr lang="ga-IE" sz="2000" dirty="0">
              <a:solidFill>
                <a:schemeClr val="tx2"/>
              </a:solidFill>
            </a:endParaRPr>
          </a:p>
        </p:txBody>
      </p:sp>
      <p:sp>
        <p:nvSpPr>
          <p:cNvPr id="5" name="TextBox 4"/>
          <p:cNvSpPr txBox="1"/>
          <p:nvPr/>
        </p:nvSpPr>
        <p:spPr>
          <a:xfrm>
            <a:off x="7646626" y="790433"/>
            <a:ext cx="638316" cy="400110"/>
          </a:xfrm>
          <a:prstGeom prst="rect">
            <a:avLst/>
          </a:prstGeom>
          <a:noFill/>
          <a:ln>
            <a:solidFill>
              <a:schemeClr val="tx1"/>
            </a:solidFill>
          </a:ln>
        </p:spPr>
        <p:txBody>
          <a:bodyPr wrap="none" rtlCol="0" anchor="ctr">
            <a:spAutoFit/>
          </a:bodyPr>
          <a:lstStyle/>
          <a:p>
            <a:r>
              <a:rPr lang="ga-IE" sz="2000" dirty="0" smtClean="0">
                <a:solidFill>
                  <a:schemeClr val="tx2"/>
                </a:solidFill>
              </a:rPr>
              <a:t>18.8</a:t>
            </a:r>
            <a:endParaRPr lang="ga-IE" sz="2000" dirty="0">
              <a:solidFill>
                <a:schemeClr val="tx2"/>
              </a:solidFill>
            </a:endParaRPr>
          </a:p>
        </p:txBody>
      </p:sp>
      <p:sp>
        <p:nvSpPr>
          <p:cNvPr id="6" name="Snip Diagonal Corner Rectangle 5"/>
          <p:cNvSpPr/>
          <p:nvPr/>
        </p:nvSpPr>
        <p:spPr>
          <a:xfrm>
            <a:off x="8587825" y="6335927"/>
            <a:ext cx="111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dirty="0" smtClean="0">
                <a:solidFill>
                  <a:srgbClr val="C00000"/>
                </a:solidFill>
              </a:rPr>
              <a:t>11</a:t>
            </a:r>
            <a:endParaRPr lang="ga-IE" dirty="0">
              <a:solidFill>
                <a:srgbClr val="C00000"/>
              </a:solidFill>
            </a:endParaRPr>
          </a:p>
        </p:txBody>
      </p:sp>
      <p:sp>
        <p:nvSpPr>
          <p:cNvPr id="2" name="Date Placeholder 1"/>
          <p:cNvSpPr>
            <a:spLocks noGrp="1"/>
          </p:cNvSpPr>
          <p:nvPr>
            <p:ph type="dt" sz="half" idx="10"/>
          </p:nvPr>
        </p:nvSpPr>
        <p:spPr/>
        <p:txBody>
          <a:bodyPr/>
          <a:lstStyle/>
          <a:p>
            <a:fld id="{62DEE9E1-9E62-4F52-A55F-56637070001E}" type="datetime10">
              <a:rPr lang="en-GB" smtClean="0"/>
              <a:pPr/>
              <a:t>09:21</a:t>
            </a:fld>
            <a:endParaRPr lang="ga-IE"/>
          </a:p>
        </p:txBody>
      </p:sp>
      <p:sp>
        <p:nvSpPr>
          <p:cNvPr id="10" name="TextBox 9"/>
          <p:cNvSpPr txBox="1"/>
          <p:nvPr/>
        </p:nvSpPr>
        <p:spPr>
          <a:xfrm>
            <a:off x="2228090" y="5346285"/>
            <a:ext cx="1511952" cy="461665"/>
          </a:xfrm>
          <a:prstGeom prst="rect">
            <a:avLst/>
          </a:prstGeom>
          <a:solidFill>
            <a:schemeClr val="bg1"/>
          </a:solidFill>
          <a:ln>
            <a:solidFill>
              <a:schemeClr val="tx1"/>
            </a:solidFill>
          </a:ln>
        </p:spPr>
        <p:txBody>
          <a:bodyPr wrap="none" rtlCol="0" anchor="ctr">
            <a:spAutoFit/>
          </a:bodyPr>
          <a:lstStyle/>
          <a:p>
            <a:r>
              <a:rPr lang="ga-IE" sz="2400" i="1" dirty="0" smtClean="0">
                <a:solidFill>
                  <a:schemeClr val="tx2"/>
                </a:solidFill>
              </a:rPr>
              <a:t>P </a:t>
            </a:r>
            <a:r>
              <a:rPr lang="ga-IE" sz="2400" dirty="0" smtClean="0">
                <a:solidFill>
                  <a:schemeClr val="tx2"/>
                </a:solidFill>
              </a:rPr>
              <a:t>  (-15 , 0)</a:t>
            </a:r>
            <a:endParaRPr lang="ga-IE" sz="2400" dirty="0">
              <a:solidFill>
                <a:schemeClr val="tx2"/>
              </a:solidFill>
            </a:endParaRPr>
          </a:p>
        </p:txBody>
      </p:sp>
      <p:pic>
        <p:nvPicPr>
          <p:cNvPr id="752641" name="Picture 1"/>
          <p:cNvPicPr>
            <a:picLocks noChangeAspect="1" noChangeArrowheads="1"/>
          </p:cNvPicPr>
          <p:nvPr/>
        </p:nvPicPr>
        <p:blipFill>
          <a:blip r:embed="rId3" cstate="print"/>
          <a:srcRect/>
          <a:stretch>
            <a:fillRect/>
          </a:stretch>
        </p:blipFill>
        <p:spPr bwMode="auto">
          <a:xfrm>
            <a:off x="965366" y="1888865"/>
            <a:ext cx="7483957" cy="1332007"/>
          </a:xfrm>
          <a:prstGeom prst="rect">
            <a:avLst/>
          </a:prstGeom>
          <a:noFill/>
          <a:ln w="9525">
            <a:noFill/>
            <a:miter lim="800000"/>
            <a:headEnd/>
            <a:tailEnd/>
          </a:ln>
        </p:spPr>
      </p:pic>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269105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Requires="a14">
          <p:sp>
            <p:nvSpPr>
              <p:cNvPr id="3" name="Rectangle 2"/>
              <p:cNvSpPr/>
              <p:nvPr/>
            </p:nvSpPr>
            <p:spPr>
              <a:xfrm>
                <a:off x="1329836" y="868820"/>
                <a:ext cx="5866611" cy="1678986"/>
              </a:xfrm>
              <a:prstGeom prst="rect">
                <a:avLst/>
              </a:prstGeom>
            </p:spPr>
            <p:txBody>
              <a:bodyPr wrap="square">
                <a:spAutoFit/>
              </a:bodyPr>
              <a:lstStyle/>
              <a:p>
                <a:pPr/>
                <a14:m>
                  <m:oMathPara xmlns:m="http://schemas.openxmlformats.org/officeDocument/2006/math">
                    <m:oMathParaPr>
                      <m:jc m:val="left"/>
                    </m:oMathParaPr>
                    <m:oMath>
                      <m:m>
                        <m:mPr>
                          <m:mcs>
                            <m:mc>
                              <m:mcPr>
                                <m:count m:val="1"/>
                                <m:mcJc m:val="center"/>
                              </m:mcPr>
                            </m:mc>
                          </m:mcs>
                          <m:ctrlPr>
                            <a:rPr lang="en-IE" sz="2000" i="1" smtClean="0">
                              <a:solidFill>
                                <a:schemeClr val="tx2"/>
                              </a:solidFill>
                              <a:latin typeface="Cambria Math"/>
                            </a:rPr>
                          </m:ctrlPr>
                        </m:mPr>
                        <m:mr>
                          <m:e>
                            <m:r>
                              <a:rPr lang="en-IE" sz="2000" b="0" i="1">
                                <a:solidFill>
                                  <a:schemeClr val="tx2"/>
                                </a:solidFill>
                                <a:latin typeface="Cambria Math"/>
                              </a:rPr>
                              <m:t>𝐶𝑒𝑛𝑡𝑟𝑎𝑙</m:t>
                            </m:r>
                            <m:r>
                              <m:rPr>
                                <m:nor/>
                              </m:rPr>
                              <a:rPr lang="en-IE" sz="2000" i="1">
                                <a:solidFill>
                                  <a:schemeClr val="tx2"/>
                                </a:solidFill>
                              </a:rPr>
                              <m:t>  </m:t>
                            </m:r>
                            <m:r>
                              <a:rPr lang="en-IE" sz="2000" b="0" i="1">
                                <a:solidFill>
                                  <a:schemeClr val="tx2"/>
                                </a:solidFill>
                                <a:latin typeface="Cambria Math"/>
                              </a:rPr>
                              <m:t>𝑆𝑦𝑚𝑚𝑒𝑡𝑟𝑦</m:t>
                            </m:r>
                            <m:r>
                              <m:rPr>
                                <m:nor/>
                              </m:rPr>
                              <a:rPr lang="en-IE" sz="2000" i="1">
                                <a:solidFill>
                                  <a:schemeClr val="tx2"/>
                                </a:solidFill>
                              </a:rPr>
                              <m:t> </m:t>
                            </m:r>
                            <m:r>
                              <m:rPr>
                                <m:nor/>
                              </m:rPr>
                              <a:rPr lang="en-IE" sz="2000" i="1" smtClean="0">
                                <a:solidFill>
                                  <a:schemeClr val="tx2"/>
                                </a:solidFill>
                              </a:rPr>
                              <m:t>                          </m:t>
                            </m:r>
                            <m:r>
                              <m:rPr>
                                <m:nor/>
                              </m:rPr>
                              <a:rPr lang="en-IE" sz="2000" i="1">
                                <a:solidFill>
                                  <a:schemeClr val="tx2"/>
                                </a:solidFill>
                              </a:rPr>
                              <m:t> </m:t>
                            </m:r>
                            <m:r>
                              <a:rPr lang="en-IE" sz="2000" b="0" i="0" smtClean="0">
                                <a:solidFill>
                                  <a:schemeClr val="tx2"/>
                                </a:solidFill>
                                <a:latin typeface="Cambria Math"/>
                              </a:rPr>
                              <m:t>        </m:t>
                            </m:r>
                            <m:r>
                              <a:rPr lang="en-IE" sz="2000" b="0">
                                <a:solidFill>
                                  <a:schemeClr val="tx2"/>
                                </a:solidFill>
                                <a:latin typeface="Cambria Math"/>
                              </a:rPr>
                              <m:t>(</m:t>
                            </m:r>
                            <m:r>
                              <a:rPr lang="en-IE" sz="2000" b="0" i="1">
                                <a:solidFill>
                                  <a:schemeClr val="tx2"/>
                                </a:solidFill>
                                <a:latin typeface="Cambria Math"/>
                              </a:rPr>
                              <m:t>25</m:t>
                            </m:r>
                            <m:r>
                              <a:rPr lang="en-IE" sz="2000" b="0" i="0" smtClean="0">
                                <a:solidFill>
                                  <a:schemeClr val="tx2"/>
                                </a:solidFill>
                                <a:latin typeface="Cambria Math"/>
                              </a:rPr>
                              <m:t> </m:t>
                            </m:r>
                            <m:r>
                              <a:rPr lang="en-IE" sz="2000" b="0">
                                <a:solidFill>
                                  <a:schemeClr val="tx2"/>
                                </a:solidFill>
                                <a:latin typeface="Cambria Math"/>
                              </a:rPr>
                              <m:t>,</m:t>
                            </m:r>
                            <m:r>
                              <a:rPr lang="en-IE" sz="2000" b="0" i="0" smtClean="0">
                                <a:solidFill>
                                  <a:schemeClr val="tx2"/>
                                </a:solidFill>
                                <a:latin typeface="Cambria Math"/>
                              </a:rPr>
                              <m:t> </m:t>
                            </m:r>
                            <m:r>
                              <a:rPr lang="en-IE" sz="2000" b="0" i="1">
                                <a:solidFill>
                                  <a:schemeClr val="tx2"/>
                                </a:solidFill>
                                <a:latin typeface="Cambria Math"/>
                              </a:rPr>
                              <m:t>10</m:t>
                            </m:r>
                            <m:r>
                              <a:rPr lang="en-IE" sz="2000" b="0">
                                <a:solidFill>
                                  <a:schemeClr val="tx2"/>
                                </a:solidFill>
                                <a:latin typeface="Cambria Math"/>
                              </a:rPr>
                              <m:t>)</m:t>
                            </m:r>
                            <m:r>
                              <m:rPr>
                                <m:nor/>
                              </m:rPr>
                              <a:rPr lang="en-IE" sz="2000" i="1">
                                <a:solidFill>
                                  <a:schemeClr val="tx2"/>
                                </a:solidFill>
                              </a:rPr>
                              <m:t>         </m:t>
                            </m:r>
                          </m:e>
                        </m:mr>
                        <m:mr>
                          <m:e>
                            <m:r>
                              <m:rPr>
                                <m:nor/>
                              </m:rPr>
                              <a:rPr lang="en-IE" sz="2000" i="1">
                                <a:solidFill>
                                  <a:schemeClr val="tx2"/>
                                </a:solidFill>
                              </a:rPr>
                              <m:t>                                                                                                                              </m:t>
                            </m:r>
                            <m:sSup>
                              <m:sSupPr>
                                <m:ctrlPr>
                                  <a:rPr lang="en-IE" sz="2000" i="1">
                                    <a:solidFill>
                                      <a:schemeClr val="tx2"/>
                                    </a:solidFill>
                                    <a:latin typeface="Cambria Math"/>
                                  </a:rPr>
                                </m:ctrlPr>
                              </m:sSupPr>
                              <m:e>
                                <m:r>
                                  <m:rPr>
                                    <m:nor/>
                                  </m:rPr>
                                  <a:rPr lang="en-IE" sz="2000" i="1">
                                    <a:solidFill>
                                      <a:schemeClr val="tx2"/>
                                    </a:solidFill>
                                  </a:rPr>
                                  <m:t> </m:t>
                                </m:r>
                              </m:e>
                              <m:sup>
                                <m:r>
                                  <a:rPr lang="en-IE" sz="2000" b="0">
                                    <a:solidFill>
                                      <a:schemeClr val="tx2"/>
                                    </a:solidFill>
                                    <a:latin typeface="Cambria Math"/>
                                  </a:rPr>
                                  <m:t>−</m:t>
                                </m:r>
                                <m:r>
                                  <a:rPr lang="en-IE" sz="2000" b="0" i="1">
                                    <a:solidFill>
                                      <a:schemeClr val="tx2"/>
                                    </a:solidFill>
                                    <a:latin typeface="Cambria Math"/>
                                  </a:rPr>
                                  <m:t>20</m:t>
                                </m:r>
                              </m:sup>
                            </m:sSup>
                            <m:sSup>
                              <m:sSupPr>
                                <m:ctrlPr>
                                  <a:rPr lang="en-IE" sz="2000" i="1">
                                    <a:solidFill>
                                      <a:schemeClr val="tx2"/>
                                    </a:solidFill>
                                    <a:latin typeface="Cambria Math"/>
                                  </a:rPr>
                                </m:ctrlPr>
                              </m:sSupPr>
                              <m:e>
                                <m:r>
                                  <a:rPr lang="en-IE" sz="2000" b="0">
                                    <a:solidFill>
                                      <a:schemeClr val="tx2"/>
                                    </a:solidFill>
                                    <a:latin typeface="Cambria Math"/>
                                  </a:rPr>
                                  <m:t>↓</m:t>
                                </m:r>
                              </m:e>
                              <m:sup>
                                <m:r>
                                  <a:rPr lang="en-IE" sz="2000" b="0">
                                    <a:solidFill>
                                      <a:schemeClr val="tx2"/>
                                    </a:solidFill>
                                    <a:latin typeface="Cambria Math"/>
                                  </a:rPr>
                                  <m:t>−</m:t>
                                </m:r>
                                <m:r>
                                  <a:rPr lang="en-IE" sz="2000" b="0" i="1">
                                    <a:solidFill>
                                      <a:schemeClr val="tx2"/>
                                    </a:solidFill>
                                    <a:latin typeface="Cambria Math"/>
                                  </a:rPr>
                                  <m:t>5</m:t>
                                </m:r>
                              </m:sup>
                            </m:sSup>
                          </m:e>
                        </m:mr>
                        <m:mr>
                          <m:e>
                            <m:d>
                              <m:dPr>
                                <m:begChr m:val=""/>
                                <m:ctrlPr>
                                  <a:rPr lang="en-IE" sz="2000" i="1">
                                    <a:solidFill>
                                      <a:schemeClr val="tx2"/>
                                    </a:solidFill>
                                    <a:latin typeface="Cambria Math"/>
                                  </a:rPr>
                                </m:ctrlPr>
                              </m:dPr>
                              <m:e>
                                <m:r>
                                  <m:rPr>
                                    <m:nor/>
                                  </m:rPr>
                                  <a:rPr lang="en-IE" sz="2000" i="1">
                                    <a:solidFill>
                                      <a:schemeClr val="tx2"/>
                                    </a:solidFill>
                                  </a:rPr>
                                  <m:t>                                                                                                                               </m:t>
                                </m:r>
                                <m:r>
                                  <a:rPr lang="en-IE" sz="2000" b="0">
                                    <a:solidFill>
                                      <a:schemeClr val="tx2"/>
                                    </a:solidFill>
                                    <a:latin typeface="Cambria Math"/>
                                  </a:rPr>
                                  <m:t>(</m:t>
                                </m:r>
                                <m:r>
                                  <a:rPr lang="en-IE" sz="2000" b="0" i="1">
                                    <a:solidFill>
                                      <a:schemeClr val="tx2"/>
                                    </a:solidFill>
                                    <a:latin typeface="Cambria Math"/>
                                  </a:rPr>
                                  <m:t>5</m:t>
                                </m:r>
                                <m:r>
                                  <m:rPr>
                                    <m:nor/>
                                  </m:rPr>
                                  <a:rPr lang="en-IE" sz="2000" i="1">
                                    <a:solidFill>
                                      <a:schemeClr val="tx2"/>
                                    </a:solidFill>
                                  </a:rPr>
                                  <m:t>     </m:t>
                                </m:r>
                                <m:r>
                                  <a:rPr lang="en-IE" sz="2000" b="0">
                                    <a:solidFill>
                                      <a:schemeClr val="tx2"/>
                                    </a:solidFill>
                                    <a:latin typeface="Cambria Math"/>
                                  </a:rPr>
                                  <m:t>,</m:t>
                                </m:r>
                                <m:r>
                                  <m:rPr>
                                    <m:nor/>
                                  </m:rPr>
                                  <a:rPr lang="en-IE" sz="2000" i="1">
                                    <a:solidFill>
                                      <a:schemeClr val="tx2"/>
                                    </a:solidFill>
                                  </a:rPr>
                                  <m:t>    </m:t>
                                </m:r>
                                <m:r>
                                  <a:rPr lang="en-IE" sz="2000" b="0" i="1">
                                    <a:solidFill>
                                      <a:schemeClr val="tx2"/>
                                    </a:solidFill>
                                    <a:latin typeface="Cambria Math"/>
                                  </a:rPr>
                                  <m:t>5</m:t>
                                </m:r>
                              </m:e>
                            </m:d>
                          </m:e>
                        </m:mr>
                        <m:mr>
                          <m:e>
                            <m:r>
                              <m:rPr>
                                <m:nor/>
                              </m:rPr>
                              <a:rPr lang="en-IE" sz="2000" i="1">
                                <a:solidFill>
                                  <a:schemeClr val="tx2"/>
                                </a:solidFill>
                              </a:rPr>
                              <m:t>                                                                                                                               </m:t>
                            </m:r>
                            <m:sSup>
                              <m:sSupPr>
                                <m:ctrlPr>
                                  <a:rPr lang="en-IE" sz="2000" i="1">
                                    <a:solidFill>
                                      <a:schemeClr val="tx2"/>
                                    </a:solidFill>
                                    <a:latin typeface="Cambria Math"/>
                                  </a:rPr>
                                </m:ctrlPr>
                              </m:sSupPr>
                              <m:e>
                                <m:r>
                                  <m:rPr>
                                    <m:nor/>
                                  </m:rPr>
                                  <a:rPr lang="en-IE" sz="2000" i="1">
                                    <a:solidFill>
                                      <a:schemeClr val="tx2"/>
                                    </a:solidFill>
                                  </a:rPr>
                                  <m:t> </m:t>
                                </m:r>
                              </m:e>
                              <m:sup>
                                <m:r>
                                  <a:rPr lang="en-IE" sz="2000" b="0">
                                    <a:solidFill>
                                      <a:schemeClr val="tx2"/>
                                    </a:solidFill>
                                    <a:latin typeface="Cambria Math"/>
                                  </a:rPr>
                                  <m:t>−</m:t>
                                </m:r>
                                <m:r>
                                  <a:rPr lang="en-IE" sz="2000" b="0" i="1">
                                    <a:solidFill>
                                      <a:schemeClr val="tx2"/>
                                    </a:solidFill>
                                    <a:latin typeface="Cambria Math"/>
                                  </a:rPr>
                                  <m:t>20</m:t>
                                </m:r>
                              </m:sup>
                            </m:sSup>
                            <m:sSup>
                              <m:sSupPr>
                                <m:ctrlPr>
                                  <a:rPr lang="en-IE" sz="2000" i="1">
                                    <a:solidFill>
                                      <a:schemeClr val="tx2"/>
                                    </a:solidFill>
                                    <a:latin typeface="Cambria Math"/>
                                  </a:rPr>
                                </m:ctrlPr>
                              </m:sSupPr>
                              <m:e>
                                <m:r>
                                  <a:rPr lang="en-IE" sz="2000" b="0">
                                    <a:solidFill>
                                      <a:schemeClr val="tx2"/>
                                    </a:solidFill>
                                    <a:latin typeface="Cambria Math"/>
                                  </a:rPr>
                                  <m:t>↓</m:t>
                                </m:r>
                              </m:e>
                              <m:sup>
                                <m:r>
                                  <a:rPr lang="en-IE" sz="2000" b="0">
                                    <a:solidFill>
                                      <a:schemeClr val="tx2"/>
                                    </a:solidFill>
                                    <a:latin typeface="Cambria Math"/>
                                  </a:rPr>
                                  <m:t>−</m:t>
                                </m:r>
                                <m:r>
                                  <a:rPr lang="en-IE" sz="2000" b="0" i="1">
                                    <a:solidFill>
                                      <a:schemeClr val="tx2"/>
                                    </a:solidFill>
                                    <a:latin typeface="Cambria Math"/>
                                  </a:rPr>
                                  <m:t>5</m:t>
                                </m:r>
                              </m:sup>
                            </m:sSup>
                          </m:e>
                        </m:mr>
                        <m:mr>
                          <m:e>
                            <m:d>
                              <m:dPr>
                                <m:begChr m:val=""/>
                                <m:ctrlPr>
                                  <a:rPr lang="en-IE" sz="2000" i="1">
                                    <a:solidFill>
                                      <a:schemeClr val="tx2"/>
                                    </a:solidFill>
                                    <a:latin typeface="Cambria Math"/>
                                  </a:rPr>
                                </m:ctrlPr>
                              </m:dPr>
                              <m:e>
                                <m:r>
                                  <m:rPr>
                                    <m:nor/>
                                  </m:rPr>
                                  <a:rPr lang="en-IE" sz="2000" i="1">
                                    <a:solidFill>
                                      <a:schemeClr val="tx2"/>
                                    </a:solidFill>
                                  </a:rPr>
                                  <m:t>                                                                                                               </m:t>
                                </m:r>
                                <m:r>
                                  <a:rPr lang="en-IE" sz="2000" b="0" i="1">
                                    <a:solidFill>
                                      <a:schemeClr val="tx2"/>
                                    </a:solidFill>
                                    <a:latin typeface="Cambria Math"/>
                                  </a:rPr>
                                  <m:t>𝑃</m:t>
                                </m:r>
                                <m:r>
                                  <m:rPr>
                                    <m:nor/>
                                  </m:rPr>
                                  <a:rPr lang="en-IE" sz="2000" i="1">
                                    <a:solidFill>
                                      <a:schemeClr val="tx2"/>
                                    </a:solidFill>
                                  </a:rPr>
                                  <m:t>    </m:t>
                                </m:r>
                                <m:r>
                                  <a:rPr lang="en-IE" sz="2000" b="0">
                                    <a:solidFill>
                                      <a:schemeClr val="tx2"/>
                                    </a:solidFill>
                                    <a:latin typeface="Cambria Math"/>
                                  </a:rPr>
                                  <m:t>(−</m:t>
                                </m:r>
                                <m:r>
                                  <a:rPr lang="en-IE" sz="2000" b="0" i="1">
                                    <a:solidFill>
                                      <a:schemeClr val="tx2"/>
                                    </a:solidFill>
                                    <a:latin typeface="Cambria Math"/>
                                  </a:rPr>
                                  <m:t>15</m:t>
                                </m:r>
                                <m:r>
                                  <a:rPr lang="en-IE" sz="2000" b="0">
                                    <a:solidFill>
                                      <a:schemeClr val="tx2"/>
                                    </a:solidFill>
                                    <a:latin typeface="Cambria Math"/>
                                  </a:rPr>
                                  <m:t>,</m:t>
                                </m:r>
                                <m:r>
                                  <m:rPr>
                                    <m:nor/>
                                  </m:rPr>
                                  <a:rPr lang="en-IE" sz="2000" i="1">
                                    <a:solidFill>
                                      <a:schemeClr val="tx2"/>
                                    </a:solidFill>
                                  </a:rPr>
                                  <m:t>     </m:t>
                                </m:r>
                                <m:r>
                                  <a:rPr lang="en-IE" sz="2000" b="0" i="1">
                                    <a:solidFill>
                                      <a:schemeClr val="tx2"/>
                                    </a:solidFill>
                                    <a:latin typeface="Cambria Math"/>
                                  </a:rPr>
                                  <m:t>0</m:t>
                                </m:r>
                              </m:e>
                            </m:d>
                          </m:e>
                        </m:mr>
                      </m:m>
                    </m:oMath>
                  </m:oMathPara>
                </a14:m>
                <a:endParaRPr lang="en-IE" sz="2000" dirty="0">
                  <a:solidFill>
                    <a:schemeClr val="tx2"/>
                  </a:solidFill>
                </a:endParaRPr>
              </a:p>
            </p:txBody>
          </p:sp>
        </mc:Choice>
        <mc:Fallback>
          <p:sp>
            <p:nvSpPr>
              <p:cNvPr id="3" name="Rectangle 2"/>
              <p:cNvSpPr>
                <a:spLocks noRot="1" noChangeAspect="1" noMove="1" noResize="1" noEditPoints="1" noAdjustHandles="1" noChangeArrowheads="1" noChangeShapeType="1" noTextEdit="1"/>
              </p:cNvSpPr>
              <p:nvPr/>
            </p:nvSpPr>
            <p:spPr>
              <a:xfrm>
                <a:off x="1329836" y="868820"/>
                <a:ext cx="5866611" cy="1678986"/>
              </a:xfrm>
              <a:prstGeom prst="rect">
                <a:avLst/>
              </a:prstGeom>
              <a:blipFill rotWithShape="1">
                <a:blip r:embed="rId3" cstate="print"/>
                <a:stretch>
                  <a:fillRect/>
                </a:stretch>
              </a:blipFill>
            </p:spPr>
            <p:txBody>
              <a:bodyPr/>
              <a:lstStyle/>
              <a:p>
                <a:r>
                  <a:rPr lang="en-IE">
                    <a:noFill/>
                  </a:rPr>
                  <a:t> </a:t>
                </a:r>
              </a:p>
            </p:txBody>
          </p:sp>
        </mc:Fallback>
      </mc:AlternateContent>
      <mc:AlternateContent xmlns:mc="http://schemas.openxmlformats.org/markup-compatibility/2006">
        <mc:Choice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Requires="a14">
          <p:sp>
            <p:nvSpPr>
              <p:cNvPr id="4" name="Rectangle 3"/>
              <p:cNvSpPr/>
              <p:nvPr/>
            </p:nvSpPr>
            <p:spPr>
              <a:xfrm>
                <a:off x="2760337" y="3334517"/>
                <a:ext cx="4059124" cy="767711"/>
              </a:xfrm>
              <a:prstGeom prst="rect">
                <a:avLst/>
              </a:prstGeom>
            </p:spPr>
            <p:txBody>
              <a:bodyPr wrap="none">
                <a:spAutoFit/>
              </a:bodyPr>
              <a:lstStyle/>
              <a:p>
                <a:pPr/>
                <a14:m>
                  <m:oMathPara xmlns:m="http://schemas.openxmlformats.org/officeDocument/2006/math">
                    <m:oMathParaPr>
                      <m:jc m:val="centerGroup"/>
                    </m:oMathParaPr>
                    <m:oMath>
                      <m:m>
                        <m:mPr>
                          <m:mcs>
                            <m:mc>
                              <m:mcPr>
                                <m:count m:val="1"/>
                                <m:mcJc m:val="center"/>
                              </m:mcPr>
                            </m:mc>
                          </m:mcs>
                          <m:ctrlPr>
                            <a:rPr lang="en-IE" sz="2400" i="1" smtClean="0">
                              <a:solidFill>
                                <a:schemeClr val="tx2"/>
                              </a:solidFill>
                              <a:latin typeface="Cambria Math"/>
                            </a:rPr>
                          </m:ctrlPr>
                        </m:mPr>
                        <m:mr>
                          <m:e>
                            <m:r>
                              <a:rPr lang="en-IE" sz="2400" b="0" i="1">
                                <a:solidFill>
                                  <a:schemeClr val="tx2"/>
                                </a:solidFill>
                                <a:latin typeface="Cambria Math"/>
                              </a:rPr>
                              <m:t>𝐶𝑎𝑛</m:t>
                            </m:r>
                            <m:r>
                              <m:rPr>
                                <m:nor/>
                              </m:rPr>
                              <a:rPr lang="en-IE" sz="2400" i="1">
                                <a:solidFill>
                                  <a:schemeClr val="tx2"/>
                                </a:solidFill>
                              </a:rPr>
                              <m:t> </m:t>
                            </m:r>
                            <m:r>
                              <m:rPr>
                                <m:nor/>
                              </m:rPr>
                              <a:rPr lang="en-IE" sz="2400" i="1">
                                <a:solidFill>
                                  <a:schemeClr val="tx2"/>
                                </a:solidFill>
                              </a:rPr>
                              <m:t>only</m:t>
                            </m:r>
                            <m:r>
                              <m:rPr>
                                <m:nor/>
                              </m:rPr>
                              <a:rPr lang="en-IE" sz="2400" i="1">
                                <a:solidFill>
                                  <a:schemeClr val="tx2"/>
                                </a:solidFill>
                              </a:rPr>
                              <m:t> </m:t>
                            </m:r>
                            <m:r>
                              <m:rPr>
                                <m:nor/>
                              </m:rPr>
                              <a:rPr lang="en-IE" sz="2400" i="1">
                                <a:solidFill>
                                  <a:schemeClr val="tx2"/>
                                </a:solidFill>
                              </a:rPr>
                              <m:t>use</m:t>
                            </m:r>
                            <m:r>
                              <m:rPr>
                                <m:nor/>
                              </m:rPr>
                              <a:rPr lang="en-IE" sz="2400" i="1">
                                <a:solidFill>
                                  <a:schemeClr val="tx2"/>
                                </a:solidFill>
                              </a:rPr>
                              <m:t> </m:t>
                            </m:r>
                            <m:r>
                              <m:rPr>
                                <m:nor/>
                              </m:rPr>
                              <a:rPr lang="en-IE" sz="2400" i="1">
                                <a:solidFill>
                                  <a:schemeClr val="tx2"/>
                                </a:solidFill>
                              </a:rPr>
                              <m:t>when</m:t>
                            </m:r>
                            <m:r>
                              <m:rPr>
                                <m:nor/>
                              </m:rPr>
                              <a:rPr lang="en-IE" sz="2400" i="1">
                                <a:solidFill>
                                  <a:schemeClr val="tx2"/>
                                </a:solidFill>
                              </a:rPr>
                              <m:t> </m:t>
                            </m:r>
                            <m:r>
                              <m:rPr>
                                <m:nor/>
                              </m:rPr>
                              <a:rPr lang="en-IE" sz="2400" i="1">
                                <a:solidFill>
                                  <a:schemeClr val="tx2"/>
                                </a:solidFill>
                              </a:rPr>
                              <m:t>k</m:t>
                            </m:r>
                            <m:r>
                              <m:rPr>
                                <m:nor/>
                              </m:rPr>
                              <a:rPr lang="en-IE" sz="2400" i="1">
                                <a:solidFill>
                                  <a:schemeClr val="tx2"/>
                                </a:solidFill>
                              </a:rPr>
                              <m:t>=2</m:t>
                            </m:r>
                          </m:e>
                        </m:mr>
                        <m:mr>
                          <m:e>
                            <m:r>
                              <m:rPr>
                                <m:nor/>
                              </m:rPr>
                              <a:rPr lang="en-IE" sz="2400" i="1">
                                <a:solidFill>
                                  <a:schemeClr val="tx2"/>
                                </a:solidFill>
                              </a:rPr>
                              <m:t> </m:t>
                            </m:r>
                            <m:r>
                              <a:rPr lang="en-IE" sz="2400" b="0" i="1">
                                <a:solidFill>
                                  <a:schemeClr val="tx2"/>
                                </a:solidFill>
                                <a:latin typeface="Cambria Math"/>
                              </a:rPr>
                              <m:t>𝑜𝑟</m:t>
                            </m:r>
                            <m:r>
                              <m:rPr>
                                <m:nor/>
                              </m:rPr>
                              <a:rPr lang="en-IE" sz="2400" i="1">
                                <a:solidFill>
                                  <a:schemeClr val="tx2"/>
                                </a:solidFill>
                              </a:rPr>
                              <m:t>   </m:t>
                            </m:r>
                            <m:r>
                              <a:rPr lang="en-IE" sz="2400" b="0" i="1">
                                <a:solidFill>
                                  <a:schemeClr val="tx2"/>
                                </a:solidFill>
                                <a:latin typeface="Cambria Math"/>
                              </a:rPr>
                              <m:t>𝑚𝑒𝑎𝑠𝑢𝑟𝑒</m:t>
                            </m:r>
                            <m:r>
                              <m:rPr>
                                <m:nor/>
                              </m:rPr>
                              <a:rPr lang="en-IE" sz="2400" i="1">
                                <a:solidFill>
                                  <a:schemeClr val="tx2"/>
                                </a:solidFill>
                              </a:rPr>
                              <m:t>   </m:t>
                            </m:r>
                            <m:r>
                              <m:rPr>
                                <m:nor/>
                              </m:rPr>
                              <a:rPr lang="en-IE" sz="2400" i="1">
                                <a:solidFill>
                                  <a:schemeClr val="tx2"/>
                                </a:solidFill>
                              </a:rPr>
                              <m:t>using</m:t>
                            </m:r>
                            <m:r>
                              <m:rPr>
                                <m:nor/>
                              </m:rPr>
                              <a:rPr lang="en-IE" sz="2400" i="1">
                                <a:solidFill>
                                  <a:schemeClr val="tx2"/>
                                </a:solidFill>
                              </a:rPr>
                              <m:t> </m:t>
                            </m:r>
                            <m:r>
                              <m:rPr>
                                <m:nor/>
                              </m:rPr>
                              <a:rPr lang="en-IE" sz="2400" i="1">
                                <a:solidFill>
                                  <a:schemeClr val="tx2"/>
                                </a:solidFill>
                              </a:rPr>
                              <m:t>ruler</m:t>
                            </m:r>
                            <m:r>
                              <m:rPr>
                                <m:nor/>
                              </m:rPr>
                              <a:rPr lang="en-IE" sz="2400" i="1">
                                <a:solidFill>
                                  <a:schemeClr val="tx2"/>
                                </a:solidFill>
                              </a:rPr>
                              <m:t> (</m:t>
                            </m:r>
                            <m:r>
                              <m:rPr>
                                <m:nor/>
                              </m:rPr>
                              <a:rPr lang="en-IE" sz="2400" i="1">
                                <a:solidFill>
                                  <a:schemeClr val="tx2"/>
                                </a:solidFill>
                              </a:rPr>
                              <m:t>Yes</m:t>
                            </m:r>
                            <m:r>
                              <m:rPr>
                                <m:nor/>
                              </m:rPr>
                              <a:rPr lang="en-IE" sz="2400" i="1">
                                <a:solidFill>
                                  <a:schemeClr val="tx2"/>
                                </a:solidFill>
                              </a:rPr>
                              <m:t>)</m:t>
                            </m:r>
                          </m:e>
                        </m:mr>
                      </m:m>
                    </m:oMath>
                  </m:oMathPara>
                </a14:m>
                <a:endParaRPr lang="en-IE" sz="2400" dirty="0">
                  <a:solidFill>
                    <a:schemeClr val="tx2"/>
                  </a:solidFill>
                </a:endParaRPr>
              </a:p>
            </p:txBody>
          </p:sp>
        </mc:Choice>
        <mc:Fallback>
          <p:sp>
            <p:nvSpPr>
              <p:cNvPr id="4" name="Rectangle 3"/>
              <p:cNvSpPr>
                <a:spLocks noRot="1" noChangeAspect="1" noMove="1" noResize="1" noEditPoints="1" noAdjustHandles="1" noChangeArrowheads="1" noChangeShapeType="1" noTextEdit="1"/>
              </p:cNvSpPr>
              <p:nvPr/>
            </p:nvSpPr>
            <p:spPr>
              <a:xfrm>
                <a:off x="2760337" y="3334517"/>
                <a:ext cx="4059124" cy="767711"/>
              </a:xfrm>
              <a:prstGeom prst="rect">
                <a:avLst/>
              </a:prstGeom>
              <a:blipFill rotWithShape="1">
                <a:blip r:embed="rId4" cstate="print"/>
                <a:stretch>
                  <a:fillRect/>
                </a:stretch>
              </a:blipFill>
            </p:spPr>
            <p:txBody>
              <a:bodyPr/>
              <a:lstStyle/>
              <a:p>
                <a:r>
                  <a:rPr lang="en-IE">
                    <a:noFill/>
                  </a:rPr>
                  <a:t> </a:t>
                </a:r>
              </a:p>
            </p:txBody>
          </p:sp>
        </mc:Fallback>
      </mc:AlternateContent>
      <p:sp>
        <p:nvSpPr>
          <p:cNvPr id="5" name="Snip Diagonal Corner Rectangle 4"/>
          <p:cNvSpPr/>
          <p:nvPr/>
        </p:nvSpPr>
        <p:spPr>
          <a:xfrm>
            <a:off x="8587825" y="6335927"/>
            <a:ext cx="111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dirty="0" smtClean="0">
                <a:solidFill>
                  <a:srgbClr val="C00000"/>
                </a:solidFill>
              </a:rPr>
              <a:t>12</a:t>
            </a:r>
            <a:endParaRPr lang="ga-IE" dirty="0">
              <a:solidFill>
                <a:srgbClr val="C00000"/>
              </a:solidFill>
            </a:endParaRPr>
          </a:p>
        </p:txBody>
      </p:sp>
      <p:sp>
        <p:nvSpPr>
          <p:cNvPr id="2" name="Date Placeholder 1"/>
          <p:cNvSpPr>
            <a:spLocks noGrp="1"/>
          </p:cNvSpPr>
          <p:nvPr>
            <p:ph type="dt" sz="half" idx="10"/>
          </p:nvPr>
        </p:nvSpPr>
        <p:spPr/>
        <p:txBody>
          <a:bodyPr/>
          <a:lstStyle/>
          <a:p>
            <a:fld id="{E57E64AD-2C33-4114-B7FD-5A6075A425B5}" type="datetime10">
              <a:rPr lang="en-GB" smtClean="0"/>
              <a:pPr/>
              <a:t>09:21</a:t>
            </a:fld>
            <a:endParaRPr lang="ga-IE"/>
          </a:p>
        </p:txBody>
      </p:sp>
      <p:sp>
        <p:nvSpPr>
          <p:cNvPr id="8" name="TextBox 7"/>
          <p:cNvSpPr txBox="1"/>
          <p:nvPr/>
        </p:nvSpPr>
        <p:spPr>
          <a:xfrm>
            <a:off x="271400" y="4161373"/>
            <a:ext cx="9234692" cy="369332"/>
          </a:xfrm>
          <a:prstGeom prst="rect">
            <a:avLst/>
          </a:prstGeom>
          <a:noFill/>
        </p:spPr>
        <p:txBody>
          <a:bodyPr wrap="square" rtlCol="0">
            <a:spAutoFit/>
          </a:bodyPr>
          <a:lstStyle/>
          <a:p>
            <a:r>
              <a:rPr lang="ga-IE" b="1" dirty="0"/>
              <a:t>(ix) </a:t>
            </a:r>
            <a:r>
              <a:rPr lang="en-US" b="1" dirty="0"/>
              <a:t>	</a:t>
            </a:r>
            <a:r>
              <a:rPr lang="ga-IE" b="1" dirty="0"/>
              <a:t>Faigh ∠</a:t>
            </a:r>
            <a:r>
              <a:rPr lang="ga-IE" b="1" i="1" dirty="0"/>
              <a:t>ACB </a:t>
            </a:r>
            <a:r>
              <a:rPr lang="ga-IE" b="1" dirty="0"/>
              <a:t>agus úsáid á baint agat as an triantánacht.</a:t>
            </a:r>
          </a:p>
        </p:txBody>
      </p:sp>
      <p:sp>
        <p:nvSpPr>
          <p:cNvPr id="9" name="Rectangle 8"/>
          <p:cNvSpPr/>
          <p:nvPr/>
        </p:nvSpPr>
        <p:spPr>
          <a:xfrm>
            <a:off x="268989" y="283514"/>
            <a:ext cx="9375461" cy="646331"/>
          </a:xfrm>
          <a:prstGeom prst="rect">
            <a:avLst/>
          </a:prstGeom>
          <a:noFill/>
        </p:spPr>
        <p:txBody>
          <a:bodyPr wrap="square">
            <a:spAutoFit/>
          </a:bodyPr>
          <a:lstStyle/>
          <a:p>
            <a:r>
              <a:rPr lang="ga-IE" b="1" dirty="0"/>
              <a:t>Agus úsáid á baint agat as modh eile seachas an modh thuas, faigh na comhordnáidí do lár an </a:t>
            </a:r>
          </a:p>
          <a:p>
            <a:r>
              <a:rPr lang="en-US" b="1" dirty="0" smtClean="0"/>
              <a:t>	</a:t>
            </a:r>
            <a:r>
              <a:rPr lang="ga-IE" b="1" dirty="0" smtClean="0"/>
              <a:t>mhéadaithe.</a:t>
            </a:r>
          </a:p>
        </p:txBody>
      </p:sp>
      <p:sp>
        <p:nvSpPr>
          <p:cNvPr id="10" name="Rectangle 9"/>
          <p:cNvSpPr/>
          <p:nvPr/>
        </p:nvSpPr>
        <p:spPr>
          <a:xfrm>
            <a:off x="233364" y="2741710"/>
            <a:ext cx="9434835" cy="646331"/>
          </a:xfrm>
          <a:prstGeom prst="rect">
            <a:avLst/>
          </a:prstGeom>
          <a:noFill/>
        </p:spPr>
        <p:txBody>
          <a:bodyPr wrap="square">
            <a:spAutoFit/>
          </a:bodyPr>
          <a:lstStyle/>
          <a:p>
            <a:r>
              <a:rPr lang="en-US" b="1" dirty="0" smtClean="0"/>
              <a:t>	</a:t>
            </a:r>
            <a:r>
              <a:rPr lang="ga-IE" b="1" dirty="0" smtClean="0"/>
              <a:t>Arbh fhéidir an modh eile sin a úsáid i gcónaí chun lár an mhéadaithe a fháil</a:t>
            </a:r>
          </a:p>
          <a:p>
            <a:r>
              <a:rPr lang="en-US" b="1" dirty="0" smtClean="0"/>
              <a:t>	</a:t>
            </a:r>
            <a:r>
              <a:rPr lang="ga-IE" b="1" dirty="0" smtClean="0"/>
              <a:t>? Mínigh.</a:t>
            </a:r>
          </a:p>
        </p:txBody>
      </p:sp>
      <p:sp>
        <p:nvSpPr>
          <p:cNvPr id="11" name="TextBox 10"/>
          <p:cNvSpPr txBox="1"/>
          <p:nvPr/>
        </p:nvSpPr>
        <p:spPr>
          <a:xfrm>
            <a:off x="1255595" y="914399"/>
            <a:ext cx="3330054" cy="461665"/>
          </a:xfrm>
          <a:prstGeom prst="rect">
            <a:avLst/>
          </a:prstGeom>
          <a:solidFill>
            <a:schemeClr val="bg1"/>
          </a:solidFill>
        </p:spPr>
        <p:txBody>
          <a:bodyPr wrap="square" rtlCol="0">
            <a:spAutoFit/>
          </a:bodyPr>
          <a:lstStyle/>
          <a:p>
            <a:r>
              <a:rPr lang="ga-IE" sz="2400" i="1" dirty="0" smtClean="0">
                <a:solidFill>
                  <a:schemeClr val="accent1">
                    <a:lumMod val="75000"/>
                  </a:schemeClr>
                </a:solidFill>
              </a:rPr>
              <a:t>Siméadreacht Lárnach</a:t>
            </a:r>
            <a:endParaRPr lang="ga-IE" sz="2400" i="1" dirty="0">
              <a:solidFill>
                <a:schemeClr val="accent1">
                  <a:lumMod val="75000"/>
                </a:schemeClr>
              </a:solidFill>
            </a:endParaRPr>
          </a:p>
        </p:txBody>
      </p:sp>
      <p:sp>
        <p:nvSpPr>
          <p:cNvPr id="12" name="TextBox 11"/>
          <p:cNvSpPr txBox="1"/>
          <p:nvPr/>
        </p:nvSpPr>
        <p:spPr>
          <a:xfrm>
            <a:off x="2144973" y="3277737"/>
            <a:ext cx="5743433" cy="830997"/>
          </a:xfrm>
          <a:prstGeom prst="rect">
            <a:avLst/>
          </a:prstGeom>
          <a:solidFill>
            <a:schemeClr val="bg1"/>
          </a:solidFill>
        </p:spPr>
        <p:txBody>
          <a:bodyPr wrap="square" rtlCol="0">
            <a:spAutoFit/>
          </a:bodyPr>
          <a:lstStyle/>
          <a:p>
            <a:r>
              <a:rPr lang="ga-IE" sz="2400" i="1" dirty="0" smtClean="0">
                <a:solidFill>
                  <a:schemeClr val="accent1">
                    <a:lumMod val="75000"/>
                  </a:schemeClr>
                </a:solidFill>
              </a:rPr>
              <a:t>Ní féidir a úsáid ach nuair atá k=2</a:t>
            </a:r>
          </a:p>
          <a:p>
            <a:r>
              <a:rPr lang="ga-IE" sz="2400" i="1" dirty="0" smtClean="0">
                <a:solidFill>
                  <a:schemeClr val="accent1">
                    <a:lumMod val="75000"/>
                  </a:schemeClr>
                </a:solidFill>
              </a:rPr>
              <a:t>nó nuair a bhítear ag úsáid rialóra (Is féidir)</a:t>
            </a:r>
            <a:endParaRPr lang="ga-IE" sz="2400" i="1" dirty="0">
              <a:solidFill>
                <a:schemeClr val="accent1">
                  <a:lumMod val="75000"/>
                </a:schemeClr>
              </a:solidFill>
            </a:endParaRPr>
          </a:p>
        </p:txBody>
      </p:sp>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373112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Requires="a14">
          <p:sp>
            <p:nvSpPr>
              <p:cNvPr id="3" name="Rectangle 2"/>
              <p:cNvSpPr/>
              <p:nvPr/>
            </p:nvSpPr>
            <p:spPr>
              <a:xfrm>
                <a:off x="680612" y="904190"/>
                <a:ext cx="4005392" cy="2405017"/>
              </a:xfrm>
              <a:prstGeom prst="rect">
                <a:avLst/>
              </a:prstGeom>
            </p:spPr>
            <p:txBody>
              <a:bodyPr wrap="none">
                <a:spAutoFit/>
              </a:bodyPr>
              <a:lstStyle/>
              <a:p>
                <a:pPr/>
                <a14:m>
                  <m:oMathPara xmlns:m="http://schemas.openxmlformats.org/officeDocument/2006/math">
                    <m:oMathParaPr>
                      <m:jc m:val="centerGroup"/>
                    </m:oMathParaPr>
                    <m:oMath>
                      <m:m>
                        <m:mPr>
                          <m:mcs>
                            <m:mc>
                              <m:mcPr>
                                <m:count m:val="1"/>
                                <m:mcJc m:val="center"/>
                              </m:mcPr>
                            </m:mc>
                          </m:mcs>
                          <m:ctrlPr>
                            <a:rPr lang="en-IE" sz="2000" i="1" smtClean="0">
                              <a:solidFill>
                                <a:schemeClr val="tx2"/>
                              </a:solidFill>
                              <a:latin typeface="Cambria Math"/>
                            </a:rPr>
                          </m:ctrlPr>
                        </m:mPr>
                        <m:mr>
                          <m:e>
                            <m:r>
                              <a:rPr lang="en-IE" sz="2000" b="0" i="1">
                                <a:solidFill>
                                  <a:schemeClr val="tx2"/>
                                </a:solidFill>
                                <a:latin typeface="Cambria Math"/>
                              </a:rPr>
                              <m:t>𝐶𝑜𝑠𝐶</m:t>
                            </m:r>
                            <m:r>
                              <a:rPr lang="en-IE" sz="2000" b="0">
                                <a:solidFill>
                                  <a:schemeClr val="tx2"/>
                                </a:solidFill>
                                <a:latin typeface="Cambria Math"/>
                              </a:rPr>
                              <m:t>=</m:t>
                            </m:r>
                            <m:f>
                              <m:fPr>
                                <m:ctrlPr>
                                  <a:rPr lang="en-IE" sz="2000" i="1">
                                    <a:solidFill>
                                      <a:schemeClr val="tx2"/>
                                    </a:solidFill>
                                    <a:latin typeface="Cambria Math"/>
                                  </a:rPr>
                                </m:ctrlPr>
                              </m:fPr>
                              <m:num>
                                <m:sSup>
                                  <m:sSupPr>
                                    <m:ctrlPr>
                                      <a:rPr lang="en-IE" sz="2000" i="1">
                                        <a:solidFill>
                                          <a:schemeClr val="tx2"/>
                                        </a:solidFill>
                                        <a:latin typeface="Cambria Math"/>
                                      </a:rPr>
                                    </m:ctrlPr>
                                  </m:sSupPr>
                                  <m:e>
                                    <m:r>
                                      <a:rPr lang="en-IE" sz="2000" b="0" i="1">
                                        <a:solidFill>
                                          <a:schemeClr val="tx2"/>
                                        </a:solidFill>
                                        <a:latin typeface="Cambria Math"/>
                                      </a:rPr>
                                      <m:t>𝑎</m:t>
                                    </m:r>
                                  </m:e>
                                  <m:sup>
                                    <m:r>
                                      <a:rPr lang="en-IE" sz="2000" b="0" i="1">
                                        <a:solidFill>
                                          <a:schemeClr val="tx2"/>
                                        </a:solidFill>
                                        <a:latin typeface="Cambria Math"/>
                                      </a:rPr>
                                      <m:t>2</m:t>
                                    </m:r>
                                  </m:sup>
                                </m:sSup>
                                <m:r>
                                  <a:rPr lang="en-IE" sz="2000" b="0">
                                    <a:solidFill>
                                      <a:schemeClr val="tx2"/>
                                    </a:solidFill>
                                    <a:latin typeface="Cambria Math"/>
                                  </a:rPr>
                                  <m:t>+</m:t>
                                </m:r>
                                <m:sSup>
                                  <m:sSupPr>
                                    <m:ctrlPr>
                                      <a:rPr lang="en-IE" sz="2000" i="1">
                                        <a:solidFill>
                                          <a:schemeClr val="tx2"/>
                                        </a:solidFill>
                                        <a:latin typeface="Cambria Math"/>
                                      </a:rPr>
                                    </m:ctrlPr>
                                  </m:sSupPr>
                                  <m:e>
                                    <m:r>
                                      <a:rPr lang="en-IE" sz="2000" b="0" i="1">
                                        <a:solidFill>
                                          <a:schemeClr val="tx2"/>
                                        </a:solidFill>
                                        <a:latin typeface="Cambria Math"/>
                                      </a:rPr>
                                      <m:t>𝑏</m:t>
                                    </m:r>
                                  </m:e>
                                  <m:sup>
                                    <m:r>
                                      <a:rPr lang="en-IE" sz="2000" b="0" i="1">
                                        <a:solidFill>
                                          <a:schemeClr val="tx2"/>
                                        </a:solidFill>
                                        <a:latin typeface="Cambria Math"/>
                                      </a:rPr>
                                      <m:t>2</m:t>
                                    </m:r>
                                  </m:sup>
                                </m:sSup>
                                <m:r>
                                  <a:rPr lang="en-IE" sz="2000" b="0">
                                    <a:solidFill>
                                      <a:schemeClr val="tx2"/>
                                    </a:solidFill>
                                    <a:latin typeface="Cambria Math"/>
                                  </a:rPr>
                                  <m:t>−</m:t>
                                </m:r>
                                <m:sSup>
                                  <m:sSupPr>
                                    <m:ctrlPr>
                                      <a:rPr lang="en-IE" sz="2000" i="1">
                                        <a:solidFill>
                                          <a:schemeClr val="tx2"/>
                                        </a:solidFill>
                                        <a:latin typeface="Cambria Math"/>
                                      </a:rPr>
                                    </m:ctrlPr>
                                  </m:sSupPr>
                                  <m:e>
                                    <m:r>
                                      <a:rPr lang="en-IE" sz="2000" b="0" i="1">
                                        <a:solidFill>
                                          <a:schemeClr val="tx2"/>
                                        </a:solidFill>
                                        <a:latin typeface="Cambria Math"/>
                                      </a:rPr>
                                      <m:t>𝑐</m:t>
                                    </m:r>
                                  </m:e>
                                  <m:sup>
                                    <m:r>
                                      <a:rPr lang="en-IE" sz="2000" b="0" i="1">
                                        <a:solidFill>
                                          <a:schemeClr val="tx2"/>
                                        </a:solidFill>
                                        <a:latin typeface="Cambria Math"/>
                                      </a:rPr>
                                      <m:t>2</m:t>
                                    </m:r>
                                  </m:sup>
                                </m:sSup>
                              </m:num>
                              <m:den>
                                <m:r>
                                  <a:rPr lang="en-IE" sz="2000" b="0" i="1">
                                    <a:solidFill>
                                      <a:schemeClr val="tx2"/>
                                    </a:solidFill>
                                    <a:latin typeface="Cambria Math"/>
                                  </a:rPr>
                                  <m:t>2</m:t>
                                </m:r>
                                <m:r>
                                  <a:rPr lang="en-IE" sz="2000" b="0" i="1">
                                    <a:solidFill>
                                      <a:schemeClr val="tx2"/>
                                    </a:solidFill>
                                    <a:latin typeface="Cambria Math"/>
                                  </a:rPr>
                                  <m:t>𝑎𝑏</m:t>
                                </m:r>
                              </m:den>
                            </m:f>
                          </m:e>
                        </m:mr>
                        <m:mr>
                          <m:e>
                            <m:r>
                              <a:rPr lang="en-IE" sz="2000" b="0" i="1">
                                <a:solidFill>
                                  <a:schemeClr val="tx2"/>
                                </a:solidFill>
                                <a:latin typeface="Cambria Math"/>
                              </a:rPr>
                              <m:t>𝐶𝑜𝑠𝐶</m:t>
                            </m:r>
                            <m:r>
                              <a:rPr lang="en-IE" sz="2000" b="0">
                                <a:solidFill>
                                  <a:schemeClr val="tx2"/>
                                </a:solidFill>
                                <a:latin typeface="Cambria Math"/>
                              </a:rPr>
                              <m:t>=</m:t>
                            </m:r>
                            <m:f>
                              <m:fPr>
                                <m:ctrlPr>
                                  <a:rPr lang="en-IE" sz="2000" i="1">
                                    <a:solidFill>
                                      <a:schemeClr val="tx2"/>
                                    </a:solidFill>
                                    <a:latin typeface="Cambria Math"/>
                                  </a:rPr>
                                </m:ctrlPr>
                              </m:fPr>
                              <m:num>
                                <m:sSup>
                                  <m:sSupPr>
                                    <m:ctrlPr>
                                      <a:rPr lang="en-IE" sz="2000" i="1">
                                        <a:solidFill>
                                          <a:schemeClr val="tx2"/>
                                        </a:solidFill>
                                        <a:latin typeface="Cambria Math"/>
                                      </a:rPr>
                                    </m:ctrlPr>
                                  </m:sSupPr>
                                  <m:e>
                                    <m:d>
                                      <m:dPr>
                                        <m:ctrlPr>
                                          <a:rPr lang="en-IE" sz="2000" i="1">
                                            <a:solidFill>
                                              <a:schemeClr val="tx2"/>
                                            </a:solidFill>
                                            <a:latin typeface="Cambria Math"/>
                                          </a:rPr>
                                        </m:ctrlPr>
                                      </m:dPr>
                                      <m:e>
                                        <m:r>
                                          <a:rPr lang="en-IE" sz="2000" b="0" i="1">
                                            <a:solidFill>
                                              <a:schemeClr val="tx2"/>
                                            </a:solidFill>
                                            <a:latin typeface="Cambria Math"/>
                                          </a:rPr>
                                          <m:t>13</m:t>
                                        </m:r>
                                        <m:r>
                                          <a:rPr lang="en-IE" sz="2000" b="0">
                                            <a:solidFill>
                                              <a:schemeClr val="tx2"/>
                                            </a:solidFill>
                                            <a:latin typeface="Cambria Math"/>
                                          </a:rPr>
                                          <m:t>.</m:t>
                                        </m:r>
                                        <m:r>
                                          <a:rPr lang="en-IE" sz="2000" b="0" i="1">
                                            <a:solidFill>
                                              <a:schemeClr val="tx2"/>
                                            </a:solidFill>
                                            <a:latin typeface="Cambria Math"/>
                                          </a:rPr>
                                          <m:t>5</m:t>
                                        </m:r>
                                      </m:e>
                                    </m:d>
                                  </m:e>
                                  <m:sup>
                                    <m:r>
                                      <a:rPr lang="en-IE" sz="2000" b="0" i="1">
                                        <a:solidFill>
                                          <a:schemeClr val="tx2"/>
                                        </a:solidFill>
                                        <a:latin typeface="Cambria Math"/>
                                      </a:rPr>
                                      <m:t>2</m:t>
                                    </m:r>
                                  </m:sup>
                                </m:sSup>
                                <m:r>
                                  <a:rPr lang="en-IE" sz="2000" b="0">
                                    <a:solidFill>
                                      <a:schemeClr val="tx2"/>
                                    </a:solidFill>
                                    <a:latin typeface="Cambria Math"/>
                                  </a:rPr>
                                  <m:t>+</m:t>
                                </m:r>
                                <m:sSup>
                                  <m:sSupPr>
                                    <m:ctrlPr>
                                      <a:rPr lang="en-IE" sz="2000" i="1">
                                        <a:solidFill>
                                          <a:schemeClr val="tx2"/>
                                        </a:solidFill>
                                        <a:latin typeface="Cambria Math"/>
                                      </a:rPr>
                                    </m:ctrlPr>
                                  </m:sSupPr>
                                  <m:e>
                                    <m:d>
                                      <m:dPr>
                                        <m:ctrlPr>
                                          <a:rPr lang="en-IE" sz="2000" i="1">
                                            <a:solidFill>
                                              <a:schemeClr val="tx2"/>
                                            </a:solidFill>
                                            <a:latin typeface="Cambria Math"/>
                                          </a:rPr>
                                        </m:ctrlPr>
                                      </m:dPr>
                                      <m:e>
                                        <m:r>
                                          <a:rPr lang="en-IE" sz="2000" b="0" i="1">
                                            <a:solidFill>
                                              <a:schemeClr val="tx2"/>
                                            </a:solidFill>
                                            <a:latin typeface="Cambria Math"/>
                                          </a:rPr>
                                          <m:t>15</m:t>
                                        </m:r>
                                        <m:r>
                                          <a:rPr lang="en-IE" sz="2000" b="0">
                                            <a:solidFill>
                                              <a:schemeClr val="tx2"/>
                                            </a:solidFill>
                                            <a:latin typeface="Cambria Math"/>
                                          </a:rPr>
                                          <m:t>.</m:t>
                                        </m:r>
                                        <m:r>
                                          <a:rPr lang="en-IE" sz="2000" b="0" i="1">
                                            <a:solidFill>
                                              <a:schemeClr val="tx2"/>
                                            </a:solidFill>
                                            <a:latin typeface="Cambria Math"/>
                                          </a:rPr>
                                          <m:t>5</m:t>
                                        </m:r>
                                      </m:e>
                                    </m:d>
                                  </m:e>
                                  <m:sup>
                                    <m:r>
                                      <a:rPr lang="en-IE" sz="2000" b="0" i="1">
                                        <a:solidFill>
                                          <a:schemeClr val="tx2"/>
                                        </a:solidFill>
                                        <a:latin typeface="Cambria Math"/>
                                      </a:rPr>
                                      <m:t>2</m:t>
                                    </m:r>
                                  </m:sup>
                                </m:sSup>
                                <m:r>
                                  <a:rPr lang="en-IE" sz="2000" b="0">
                                    <a:solidFill>
                                      <a:schemeClr val="tx2"/>
                                    </a:solidFill>
                                    <a:latin typeface="Cambria Math"/>
                                  </a:rPr>
                                  <m:t>−</m:t>
                                </m:r>
                                <m:sSup>
                                  <m:sSupPr>
                                    <m:ctrlPr>
                                      <a:rPr lang="en-IE" sz="2000" i="1">
                                        <a:solidFill>
                                          <a:schemeClr val="tx2"/>
                                        </a:solidFill>
                                        <a:latin typeface="Cambria Math"/>
                                      </a:rPr>
                                    </m:ctrlPr>
                                  </m:sSupPr>
                                  <m:e>
                                    <m:d>
                                      <m:dPr>
                                        <m:ctrlPr>
                                          <a:rPr lang="en-IE" sz="2000" i="1">
                                            <a:solidFill>
                                              <a:schemeClr val="tx2"/>
                                            </a:solidFill>
                                            <a:latin typeface="Cambria Math"/>
                                          </a:rPr>
                                        </m:ctrlPr>
                                      </m:dPr>
                                      <m:e>
                                        <m:r>
                                          <a:rPr lang="en-IE" sz="2000" b="0" i="1">
                                            <a:solidFill>
                                              <a:schemeClr val="tx2"/>
                                            </a:solidFill>
                                            <a:latin typeface="Cambria Math"/>
                                          </a:rPr>
                                          <m:t>11</m:t>
                                        </m:r>
                                      </m:e>
                                    </m:d>
                                  </m:e>
                                  <m:sup>
                                    <m:r>
                                      <a:rPr lang="en-IE" sz="2000" b="0" i="1">
                                        <a:solidFill>
                                          <a:schemeClr val="tx2"/>
                                        </a:solidFill>
                                        <a:latin typeface="Cambria Math"/>
                                      </a:rPr>
                                      <m:t>2</m:t>
                                    </m:r>
                                  </m:sup>
                                </m:sSup>
                              </m:num>
                              <m:den>
                                <m:d>
                                  <m:dPr>
                                    <m:begChr m:val=""/>
                                    <m:ctrlPr>
                                      <a:rPr lang="en-IE" sz="2000" i="1">
                                        <a:solidFill>
                                          <a:schemeClr val="tx2"/>
                                        </a:solidFill>
                                        <a:latin typeface="Cambria Math"/>
                                      </a:rPr>
                                    </m:ctrlPr>
                                  </m:dPr>
                                  <m:e>
                                    <m:r>
                                      <a:rPr lang="en-IE" sz="2000" b="0" i="1">
                                        <a:solidFill>
                                          <a:schemeClr val="tx2"/>
                                        </a:solidFill>
                                        <a:latin typeface="Cambria Math"/>
                                      </a:rPr>
                                      <m:t>2</m:t>
                                    </m:r>
                                    <m:r>
                                      <a:rPr lang="en-IE" sz="2000" b="0">
                                        <a:solidFill>
                                          <a:schemeClr val="tx2"/>
                                        </a:solidFill>
                                        <a:latin typeface="Cambria Math"/>
                                      </a:rPr>
                                      <m:t>(</m:t>
                                    </m:r>
                                    <m:r>
                                      <a:rPr lang="en-IE" sz="2000" b="0" i="1">
                                        <a:solidFill>
                                          <a:schemeClr val="tx2"/>
                                        </a:solidFill>
                                        <a:latin typeface="Cambria Math"/>
                                      </a:rPr>
                                      <m:t>13</m:t>
                                    </m:r>
                                    <m:r>
                                      <a:rPr lang="en-IE" sz="2000" b="0">
                                        <a:solidFill>
                                          <a:schemeClr val="tx2"/>
                                        </a:solidFill>
                                        <a:latin typeface="Cambria Math"/>
                                      </a:rPr>
                                      <m:t>.</m:t>
                                    </m:r>
                                    <m:r>
                                      <a:rPr lang="en-IE" sz="2000" b="0" i="1">
                                        <a:solidFill>
                                          <a:schemeClr val="tx2"/>
                                        </a:solidFill>
                                        <a:latin typeface="Cambria Math"/>
                                      </a:rPr>
                                      <m:t>5</m:t>
                                    </m:r>
                                    <m:r>
                                      <a:rPr lang="en-IE" sz="2000" b="0">
                                        <a:solidFill>
                                          <a:schemeClr val="tx2"/>
                                        </a:solidFill>
                                        <a:latin typeface="Cambria Math"/>
                                      </a:rPr>
                                      <m:t>)(</m:t>
                                    </m:r>
                                    <m:r>
                                      <a:rPr lang="en-IE" sz="2000" b="0" i="1">
                                        <a:solidFill>
                                          <a:schemeClr val="tx2"/>
                                        </a:solidFill>
                                        <a:latin typeface="Cambria Math"/>
                                      </a:rPr>
                                      <m:t>15</m:t>
                                    </m:r>
                                    <m:r>
                                      <a:rPr lang="en-IE" sz="2000" b="0">
                                        <a:solidFill>
                                          <a:schemeClr val="tx2"/>
                                        </a:solidFill>
                                        <a:latin typeface="Cambria Math"/>
                                      </a:rPr>
                                      <m:t>.</m:t>
                                    </m:r>
                                    <m:r>
                                      <a:rPr lang="en-IE" sz="2000" b="0" i="1">
                                        <a:solidFill>
                                          <a:schemeClr val="tx2"/>
                                        </a:solidFill>
                                        <a:latin typeface="Cambria Math"/>
                                      </a:rPr>
                                      <m:t>5</m:t>
                                    </m:r>
                                  </m:e>
                                </m:d>
                              </m:den>
                            </m:f>
                          </m:e>
                        </m:mr>
                        <m:mr>
                          <m:e>
                            <m:r>
                              <a:rPr lang="en-IE" sz="2000" b="0" i="1">
                                <a:solidFill>
                                  <a:schemeClr val="tx2"/>
                                </a:solidFill>
                                <a:latin typeface="Cambria Math"/>
                              </a:rPr>
                              <m:t>𝐶𝑜𝑠𝐶</m:t>
                            </m:r>
                            <m:r>
                              <a:rPr lang="en-IE" sz="2000" b="0">
                                <a:solidFill>
                                  <a:schemeClr val="tx2"/>
                                </a:solidFill>
                                <a:latin typeface="Cambria Math"/>
                              </a:rPr>
                              <m:t>=</m:t>
                            </m:r>
                            <m:f>
                              <m:fPr>
                                <m:ctrlPr>
                                  <a:rPr lang="en-IE" sz="2000" i="1">
                                    <a:solidFill>
                                      <a:schemeClr val="tx2"/>
                                    </a:solidFill>
                                    <a:latin typeface="Cambria Math"/>
                                  </a:rPr>
                                </m:ctrlPr>
                              </m:fPr>
                              <m:num>
                                <m:r>
                                  <a:rPr lang="en-IE" sz="2000" b="0" i="1">
                                    <a:solidFill>
                                      <a:schemeClr val="tx2"/>
                                    </a:solidFill>
                                    <a:latin typeface="Cambria Math"/>
                                  </a:rPr>
                                  <m:t>301</m:t>
                                </m:r>
                                <m:r>
                                  <a:rPr lang="en-IE" sz="2000" b="0">
                                    <a:solidFill>
                                      <a:schemeClr val="tx2"/>
                                    </a:solidFill>
                                    <a:latin typeface="Cambria Math"/>
                                  </a:rPr>
                                  <m:t>.</m:t>
                                </m:r>
                                <m:r>
                                  <a:rPr lang="en-IE" sz="2000" b="0" i="1">
                                    <a:solidFill>
                                      <a:schemeClr val="tx2"/>
                                    </a:solidFill>
                                    <a:latin typeface="Cambria Math"/>
                                  </a:rPr>
                                  <m:t>5</m:t>
                                </m:r>
                              </m:num>
                              <m:den>
                                <m:r>
                                  <a:rPr lang="en-IE" sz="2000" b="0" i="1">
                                    <a:solidFill>
                                      <a:schemeClr val="tx2"/>
                                    </a:solidFill>
                                    <a:latin typeface="Cambria Math"/>
                                  </a:rPr>
                                  <m:t>418</m:t>
                                </m:r>
                                <m:r>
                                  <a:rPr lang="en-IE" sz="2000" b="0">
                                    <a:solidFill>
                                      <a:schemeClr val="tx2"/>
                                    </a:solidFill>
                                    <a:latin typeface="Cambria Math"/>
                                  </a:rPr>
                                  <m:t>.</m:t>
                                </m:r>
                                <m:r>
                                  <a:rPr lang="en-IE" sz="2000" b="0" i="1">
                                    <a:solidFill>
                                      <a:schemeClr val="tx2"/>
                                    </a:solidFill>
                                    <a:latin typeface="Cambria Math"/>
                                  </a:rPr>
                                  <m:t>5</m:t>
                                </m:r>
                              </m:den>
                            </m:f>
                            <m:r>
                              <a:rPr lang="en-IE" sz="2000" b="0">
                                <a:solidFill>
                                  <a:schemeClr val="tx2"/>
                                </a:solidFill>
                                <a:latin typeface="Cambria Math"/>
                              </a:rPr>
                              <m:t>=</m:t>
                            </m:r>
                            <m:r>
                              <a:rPr lang="en-IE" sz="2000" b="0" i="1">
                                <a:solidFill>
                                  <a:schemeClr val="tx2"/>
                                </a:solidFill>
                                <a:latin typeface="Cambria Math"/>
                              </a:rPr>
                              <m:t>0</m:t>
                            </m:r>
                            <m:r>
                              <a:rPr lang="en-IE" sz="2000" b="0">
                                <a:solidFill>
                                  <a:schemeClr val="tx2"/>
                                </a:solidFill>
                                <a:latin typeface="Cambria Math"/>
                              </a:rPr>
                              <m:t>.</m:t>
                            </m:r>
                            <m:r>
                              <a:rPr lang="en-IE" sz="2000" b="0" i="1">
                                <a:solidFill>
                                  <a:schemeClr val="tx2"/>
                                </a:solidFill>
                                <a:latin typeface="Cambria Math"/>
                              </a:rPr>
                              <m:t>7204</m:t>
                            </m:r>
                            <m:r>
                              <a:rPr lang="en-IE" sz="2000" b="0">
                                <a:solidFill>
                                  <a:schemeClr val="tx2"/>
                                </a:solidFill>
                                <a:latin typeface="Cambria Math"/>
                              </a:rPr>
                              <m:t>...</m:t>
                            </m:r>
                          </m:e>
                        </m:mr>
                        <m:mr>
                          <m:e>
                            <m:r>
                              <a:rPr lang="en-IE" sz="2000" b="0">
                                <a:solidFill>
                                  <a:schemeClr val="tx2"/>
                                </a:solidFill>
                                <a:latin typeface="Cambria Math"/>
                              </a:rPr>
                              <m:t>⇒</m:t>
                            </m:r>
                            <m:r>
                              <a:rPr lang="en-IE" sz="2000" b="0" i="1">
                                <a:solidFill>
                                  <a:schemeClr val="tx2"/>
                                </a:solidFill>
                                <a:latin typeface="Cambria Math"/>
                              </a:rPr>
                              <m:t>𝐶</m:t>
                            </m:r>
                            <m:r>
                              <a:rPr lang="en-IE" sz="2000" b="0">
                                <a:solidFill>
                                  <a:schemeClr val="tx2"/>
                                </a:solidFill>
                                <a:latin typeface="Cambria Math"/>
                              </a:rPr>
                              <m:t>=</m:t>
                            </m:r>
                            <m:r>
                              <a:rPr lang="en-IE" sz="2000" b="0" i="1">
                                <a:solidFill>
                                  <a:schemeClr val="tx2"/>
                                </a:solidFill>
                                <a:latin typeface="Cambria Math"/>
                              </a:rPr>
                              <m:t>𝐶𝑜</m:t>
                            </m:r>
                            <m:sSup>
                              <m:sSupPr>
                                <m:ctrlPr>
                                  <a:rPr lang="en-IE" sz="2000" i="1">
                                    <a:solidFill>
                                      <a:schemeClr val="tx2"/>
                                    </a:solidFill>
                                    <a:latin typeface="Cambria Math"/>
                                  </a:rPr>
                                </m:ctrlPr>
                              </m:sSupPr>
                              <m:e>
                                <m:r>
                                  <a:rPr lang="en-IE" sz="2000" b="0" i="1">
                                    <a:solidFill>
                                      <a:schemeClr val="tx2"/>
                                    </a:solidFill>
                                    <a:latin typeface="Cambria Math"/>
                                  </a:rPr>
                                  <m:t>𝑠</m:t>
                                </m:r>
                              </m:e>
                              <m:sup>
                                <m:r>
                                  <a:rPr lang="en-IE" sz="2000" b="0">
                                    <a:solidFill>
                                      <a:schemeClr val="tx2"/>
                                    </a:solidFill>
                                    <a:latin typeface="Cambria Math"/>
                                  </a:rPr>
                                  <m:t>−</m:t>
                                </m:r>
                                <m:r>
                                  <a:rPr lang="en-IE" sz="2000" b="0" i="1">
                                    <a:solidFill>
                                      <a:schemeClr val="tx2"/>
                                    </a:solidFill>
                                    <a:latin typeface="Cambria Math"/>
                                  </a:rPr>
                                  <m:t>1</m:t>
                                </m:r>
                              </m:sup>
                            </m:sSup>
                            <m:r>
                              <a:rPr lang="en-IE" sz="2000" b="0">
                                <a:solidFill>
                                  <a:schemeClr val="tx2"/>
                                </a:solidFill>
                                <a:latin typeface="Cambria Math"/>
                              </a:rPr>
                              <m:t>(</m:t>
                            </m:r>
                            <m:r>
                              <a:rPr lang="en-IE" sz="2000" b="0" i="1">
                                <a:solidFill>
                                  <a:schemeClr val="tx2"/>
                                </a:solidFill>
                                <a:latin typeface="Cambria Math"/>
                              </a:rPr>
                              <m:t>0</m:t>
                            </m:r>
                            <m:r>
                              <a:rPr lang="en-IE" sz="2000" b="0">
                                <a:solidFill>
                                  <a:schemeClr val="tx2"/>
                                </a:solidFill>
                                <a:latin typeface="Cambria Math"/>
                              </a:rPr>
                              <m:t>.</m:t>
                            </m:r>
                            <m:r>
                              <a:rPr lang="en-IE" sz="2000" b="0" i="1">
                                <a:solidFill>
                                  <a:schemeClr val="tx2"/>
                                </a:solidFill>
                                <a:latin typeface="Cambria Math"/>
                              </a:rPr>
                              <m:t>7204</m:t>
                            </m:r>
                            <m:r>
                              <a:rPr lang="en-IE" sz="2000" b="0">
                                <a:solidFill>
                                  <a:schemeClr val="tx2"/>
                                </a:solidFill>
                                <a:latin typeface="Cambria Math"/>
                              </a:rPr>
                              <m:t>..)=</m:t>
                            </m:r>
                            <m:r>
                              <a:rPr lang="en-IE" sz="2000" b="0" i="1">
                                <a:solidFill>
                                  <a:schemeClr val="tx2"/>
                                </a:solidFill>
                                <a:latin typeface="Cambria Math"/>
                              </a:rPr>
                              <m:t>44</m:t>
                            </m:r>
                            <m:r>
                              <a:rPr lang="en-IE" sz="2000" b="0">
                                <a:solidFill>
                                  <a:schemeClr val="tx2"/>
                                </a:solidFill>
                                <a:latin typeface="Cambria Math"/>
                              </a:rPr>
                              <m:t>°</m:t>
                            </m:r>
                          </m:e>
                        </m:mr>
                      </m:m>
                    </m:oMath>
                  </m:oMathPara>
                </a14:m>
                <a:endParaRPr lang="en-IE" sz="2000" dirty="0">
                  <a:solidFill>
                    <a:schemeClr val="tx2"/>
                  </a:solidFill>
                </a:endParaRPr>
              </a:p>
            </p:txBody>
          </p:sp>
        </mc:Choice>
        <mc:Fallback>
          <p:sp>
            <p:nvSpPr>
              <p:cNvPr id="3" name="Rectangle 2"/>
              <p:cNvSpPr>
                <a:spLocks noRot="1" noChangeAspect="1" noMove="1" noResize="1" noEditPoints="1" noAdjustHandles="1" noChangeArrowheads="1" noChangeShapeType="1" noTextEdit="1"/>
              </p:cNvSpPr>
              <p:nvPr/>
            </p:nvSpPr>
            <p:spPr>
              <a:xfrm>
                <a:off x="680612" y="904190"/>
                <a:ext cx="4005392" cy="2405017"/>
              </a:xfrm>
              <a:prstGeom prst="rect">
                <a:avLst/>
              </a:prstGeom>
              <a:blipFill rotWithShape="1">
                <a:blip r:embed="rId3" cstate="print"/>
                <a:stretch>
                  <a:fillRect/>
                </a:stretch>
              </a:blipFill>
            </p:spPr>
            <p:txBody>
              <a:bodyPr/>
              <a:lstStyle/>
              <a:p>
                <a:r>
                  <a:rPr lang="en-IE">
                    <a:noFill/>
                  </a:rPr>
                  <a:t> </a:t>
                </a:r>
              </a:p>
            </p:txBody>
          </p:sp>
        </mc:Fallback>
      </mc:AlternateContent>
      <mc:AlternateContent xmlns:mc="http://schemas.openxmlformats.org/markup-compatibility/2006">
        <mc:Choice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Requires="a14">
          <p:sp>
            <p:nvSpPr>
              <p:cNvPr id="4" name="Rectangle 3"/>
              <p:cNvSpPr/>
              <p:nvPr/>
            </p:nvSpPr>
            <p:spPr>
              <a:xfrm>
                <a:off x="4318807" y="1051590"/>
                <a:ext cx="5065617" cy="1785040"/>
              </a:xfrm>
              <a:prstGeom prst="rect">
                <a:avLst/>
              </a:prstGeom>
            </p:spPr>
            <p:txBody>
              <a:bodyPr wrap="none">
                <a:spAutoFit/>
              </a:bodyPr>
              <a:lstStyle/>
              <a:p>
                <a:pPr/>
                <a14:m>
                  <m:oMathPara xmlns:m="http://schemas.openxmlformats.org/officeDocument/2006/math">
                    <m:oMathParaPr>
                      <m:jc m:val="centerGroup"/>
                    </m:oMathParaPr>
                    <m:oMath>
                      <m:m>
                        <m:mPr>
                          <m:mcs>
                            <m:mc>
                              <m:mcPr>
                                <m:count m:val="1"/>
                                <m:mcJc m:val="center"/>
                              </m:mcPr>
                            </m:mc>
                          </m:mcs>
                          <m:ctrlPr>
                            <a:rPr lang="en-IE" sz="2400" i="1" smtClean="0">
                              <a:solidFill>
                                <a:schemeClr val="tx2"/>
                              </a:solidFill>
                              <a:latin typeface="Cambria Math"/>
                            </a:rPr>
                          </m:ctrlPr>
                        </m:mPr>
                        <m:mr>
                          <m:e>
                            <m:r>
                              <a:rPr lang="en-IE" sz="2400" b="0" i="1">
                                <a:solidFill>
                                  <a:schemeClr val="tx2"/>
                                </a:solidFill>
                                <a:latin typeface="Cambria Math"/>
                              </a:rPr>
                              <m:t>𝑜𝑟</m:t>
                            </m:r>
                          </m:e>
                        </m:mr>
                        <m:mr>
                          <m:e>
                            <m:r>
                              <a:rPr lang="en-IE" sz="2400" b="0" i="1">
                                <a:solidFill>
                                  <a:schemeClr val="tx2"/>
                                </a:solidFill>
                                <a:latin typeface="Cambria Math"/>
                              </a:rPr>
                              <m:t>𝑇𝑎𝑛</m:t>
                            </m:r>
                            <m:r>
                              <a:rPr lang="en-IE" sz="2400" b="0">
                                <a:solidFill>
                                  <a:schemeClr val="tx2"/>
                                </a:solidFill>
                                <a:latin typeface="Cambria Math"/>
                              </a:rPr>
                              <m:t>|&lt;</m:t>
                            </m:r>
                            <m:r>
                              <a:rPr lang="en-IE" sz="2400" b="0" i="1">
                                <a:solidFill>
                                  <a:schemeClr val="tx2"/>
                                </a:solidFill>
                                <a:latin typeface="Cambria Math"/>
                              </a:rPr>
                              <m:t>𝐴𝐶𝐵</m:t>
                            </m:r>
                            <m:r>
                              <a:rPr lang="en-IE" sz="2400" b="0">
                                <a:solidFill>
                                  <a:schemeClr val="tx2"/>
                                </a:solidFill>
                                <a:latin typeface="Cambria Math"/>
                              </a:rPr>
                              <m:t>|=</m:t>
                            </m:r>
                            <m:f>
                              <m:fPr>
                                <m:ctrlPr>
                                  <a:rPr lang="en-IE" sz="2400" i="1">
                                    <a:solidFill>
                                      <a:schemeClr val="tx2"/>
                                    </a:solidFill>
                                    <a:latin typeface="Cambria Math"/>
                                  </a:rPr>
                                </m:ctrlPr>
                              </m:fPr>
                              <m:num>
                                <m:r>
                                  <a:rPr lang="en-IE" sz="2400" b="0" i="1">
                                    <a:solidFill>
                                      <a:schemeClr val="tx2"/>
                                    </a:solidFill>
                                    <a:latin typeface="Cambria Math"/>
                                  </a:rPr>
                                  <m:t>9</m:t>
                                </m:r>
                                <m:r>
                                  <a:rPr lang="en-IE" sz="2400" b="0">
                                    <a:solidFill>
                                      <a:schemeClr val="tx2"/>
                                    </a:solidFill>
                                    <a:latin typeface="Cambria Math"/>
                                  </a:rPr>
                                  <m:t>.</m:t>
                                </m:r>
                                <m:r>
                                  <a:rPr lang="en-IE" sz="2400" b="0" i="1">
                                    <a:solidFill>
                                      <a:schemeClr val="tx2"/>
                                    </a:solidFill>
                                    <a:latin typeface="Cambria Math"/>
                                  </a:rPr>
                                  <m:t>4</m:t>
                                </m:r>
                              </m:num>
                              <m:den>
                                <m:r>
                                  <a:rPr lang="en-IE" sz="2400" b="0" i="1">
                                    <a:solidFill>
                                      <a:schemeClr val="tx2"/>
                                    </a:solidFill>
                                    <a:latin typeface="Cambria Math"/>
                                  </a:rPr>
                                  <m:t>9</m:t>
                                </m:r>
                                <m:r>
                                  <a:rPr lang="en-IE" sz="2400" b="0">
                                    <a:solidFill>
                                      <a:schemeClr val="tx2"/>
                                    </a:solidFill>
                                    <a:latin typeface="Cambria Math"/>
                                  </a:rPr>
                                  <m:t>.</m:t>
                                </m:r>
                                <m:r>
                                  <a:rPr lang="en-IE" sz="2400" b="0" i="1">
                                    <a:solidFill>
                                      <a:schemeClr val="tx2"/>
                                    </a:solidFill>
                                    <a:latin typeface="Cambria Math"/>
                                  </a:rPr>
                                  <m:t>7</m:t>
                                </m:r>
                              </m:den>
                            </m:f>
                          </m:e>
                        </m:mr>
                        <m:mr>
                          <m:e>
                            <m:r>
                              <m:rPr>
                                <m:nor/>
                              </m:rPr>
                              <a:rPr lang="en-IE" sz="2400" i="1">
                                <a:solidFill>
                                  <a:schemeClr val="tx2"/>
                                </a:solidFill>
                              </a:rPr>
                              <m:t>                       </m:t>
                            </m:r>
                            <m:r>
                              <a:rPr lang="en-IE" sz="2400" b="0">
                                <a:solidFill>
                                  <a:schemeClr val="tx2"/>
                                </a:solidFill>
                                <a:latin typeface="Cambria Math"/>
                              </a:rPr>
                              <m:t>|&lt;</m:t>
                            </m:r>
                            <m:r>
                              <a:rPr lang="en-IE" sz="2400" b="0" i="1">
                                <a:solidFill>
                                  <a:schemeClr val="tx2"/>
                                </a:solidFill>
                                <a:latin typeface="Cambria Math"/>
                              </a:rPr>
                              <m:t>𝐴𝐶𝐵</m:t>
                            </m:r>
                            <m:r>
                              <a:rPr lang="en-IE" sz="2400" b="0">
                                <a:solidFill>
                                  <a:schemeClr val="tx2"/>
                                </a:solidFill>
                                <a:latin typeface="Cambria Math"/>
                              </a:rPr>
                              <m:t>|=</m:t>
                            </m:r>
                            <m:r>
                              <a:rPr lang="en-IE" sz="2400" b="0" i="1">
                                <a:solidFill>
                                  <a:schemeClr val="tx2"/>
                                </a:solidFill>
                                <a:latin typeface="Cambria Math"/>
                              </a:rPr>
                              <m:t>𝑇𝑎</m:t>
                            </m:r>
                            <m:sSup>
                              <m:sSupPr>
                                <m:ctrlPr>
                                  <a:rPr lang="en-IE" sz="2400" i="1">
                                    <a:solidFill>
                                      <a:schemeClr val="tx2"/>
                                    </a:solidFill>
                                    <a:latin typeface="Cambria Math"/>
                                  </a:rPr>
                                </m:ctrlPr>
                              </m:sSupPr>
                              <m:e>
                                <m:r>
                                  <a:rPr lang="en-IE" sz="2400" b="0" i="1">
                                    <a:solidFill>
                                      <a:schemeClr val="tx2"/>
                                    </a:solidFill>
                                    <a:latin typeface="Cambria Math"/>
                                  </a:rPr>
                                  <m:t>𝑛</m:t>
                                </m:r>
                              </m:e>
                              <m:sup>
                                <m:r>
                                  <a:rPr lang="en-IE" sz="2400" b="0">
                                    <a:solidFill>
                                      <a:schemeClr val="tx2"/>
                                    </a:solidFill>
                                    <a:latin typeface="Cambria Math"/>
                                  </a:rPr>
                                  <m:t>−</m:t>
                                </m:r>
                                <m:r>
                                  <a:rPr lang="en-IE" sz="2400" b="0" i="1">
                                    <a:solidFill>
                                      <a:schemeClr val="tx2"/>
                                    </a:solidFill>
                                    <a:latin typeface="Cambria Math"/>
                                  </a:rPr>
                                  <m:t>1</m:t>
                                </m:r>
                              </m:sup>
                            </m:sSup>
                            <m:f>
                              <m:fPr>
                                <m:ctrlPr>
                                  <a:rPr lang="en-IE" sz="2400" i="1">
                                    <a:solidFill>
                                      <a:schemeClr val="tx2"/>
                                    </a:solidFill>
                                    <a:latin typeface="Cambria Math"/>
                                  </a:rPr>
                                </m:ctrlPr>
                              </m:fPr>
                              <m:num>
                                <m:r>
                                  <a:rPr lang="en-IE" sz="2400" b="0" i="1">
                                    <a:solidFill>
                                      <a:schemeClr val="tx2"/>
                                    </a:solidFill>
                                    <a:latin typeface="Cambria Math"/>
                                  </a:rPr>
                                  <m:t>9</m:t>
                                </m:r>
                                <m:r>
                                  <a:rPr lang="en-IE" sz="2400" b="0">
                                    <a:solidFill>
                                      <a:schemeClr val="tx2"/>
                                    </a:solidFill>
                                    <a:latin typeface="Cambria Math"/>
                                  </a:rPr>
                                  <m:t>.</m:t>
                                </m:r>
                                <m:r>
                                  <a:rPr lang="en-IE" sz="2400" b="0" i="1">
                                    <a:solidFill>
                                      <a:schemeClr val="tx2"/>
                                    </a:solidFill>
                                    <a:latin typeface="Cambria Math"/>
                                  </a:rPr>
                                  <m:t>4</m:t>
                                </m:r>
                              </m:num>
                              <m:den>
                                <m:r>
                                  <a:rPr lang="en-IE" sz="2400" b="0" i="1">
                                    <a:solidFill>
                                      <a:schemeClr val="tx2"/>
                                    </a:solidFill>
                                    <a:latin typeface="Cambria Math"/>
                                  </a:rPr>
                                  <m:t>9</m:t>
                                </m:r>
                                <m:r>
                                  <a:rPr lang="en-IE" sz="2400" b="0">
                                    <a:solidFill>
                                      <a:schemeClr val="tx2"/>
                                    </a:solidFill>
                                    <a:latin typeface="Cambria Math"/>
                                  </a:rPr>
                                  <m:t>.</m:t>
                                </m:r>
                                <m:r>
                                  <a:rPr lang="en-IE" sz="2400" b="0" i="1">
                                    <a:solidFill>
                                      <a:schemeClr val="tx2"/>
                                    </a:solidFill>
                                    <a:latin typeface="Cambria Math"/>
                                  </a:rPr>
                                  <m:t>7</m:t>
                                </m:r>
                              </m:den>
                            </m:f>
                            <m:r>
                              <a:rPr lang="en-IE" sz="2400" b="0">
                                <a:solidFill>
                                  <a:schemeClr val="tx2"/>
                                </a:solidFill>
                                <a:latin typeface="Cambria Math"/>
                              </a:rPr>
                              <m:t>=</m:t>
                            </m:r>
                            <m:r>
                              <a:rPr lang="en-IE" sz="2400" b="0" i="1">
                                <a:solidFill>
                                  <a:schemeClr val="tx2"/>
                                </a:solidFill>
                                <a:latin typeface="Cambria Math"/>
                              </a:rPr>
                              <m:t>44</m:t>
                            </m:r>
                            <m:r>
                              <a:rPr lang="en-IE" sz="2400" b="0">
                                <a:solidFill>
                                  <a:schemeClr val="tx2"/>
                                </a:solidFill>
                                <a:latin typeface="Cambria Math"/>
                              </a:rPr>
                              <m:t>°</m:t>
                            </m:r>
                          </m:e>
                        </m:mr>
                      </m:m>
                    </m:oMath>
                  </m:oMathPara>
                </a14:m>
                <a:endParaRPr lang="en-IE" sz="2400" dirty="0">
                  <a:solidFill>
                    <a:schemeClr val="tx2"/>
                  </a:solidFill>
                </a:endParaRPr>
              </a:p>
            </p:txBody>
          </p:sp>
        </mc:Choice>
        <mc:Fallback>
          <p:sp>
            <p:nvSpPr>
              <p:cNvPr id="4" name="Rectangle 3"/>
              <p:cNvSpPr>
                <a:spLocks noRot="1" noChangeAspect="1" noMove="1" noResize="1" noEditPoints="1" noAdjustHandles="1" noChangeArrowheads="1" noChangeShapeType="1" noTextEdit="1"/>
              </p:cNvSpPr>
              <p:nvPr/>
            </p:nvSpPr>
            <p:spPr>
              <a:xfrm>
                <a:off x="4318807" y="1051590"/>
                <a:ext cx="5065617" cy="1785040"/>
              </a:xfrm>
              <a:prstGeom prst="rect">
                <a:avLst/>
              </a:prstGeom>
              <a:blipFill rotWithShape="1">
                <a:blip r:embed="rId4" cstate="print"/>
                <a:stretch>
                  <a:fillRect/>
                </a:stretch>
              </a:blipFill>
            </p:spPr>
            <p:txBody>
              <a:bodyPr/>
              <a:lstStyle/>
              <a:p>
                <a:r>
                  <a:rPr lang="en-IE">
                    <a:noFill/>
                  </a:rPr>
                  <a:t> </a:t>
                </a:r>
              </a:p>
            </p:txBody>
          </p:sp>
        </mc:Fallback>
      </mc:AlternateContent>
      <p:sp>
        <p:nvSpPr>
          <p:cNvPr id="6" name="Snip Diagonal Corner Rectangle 5"/>
          <p:cNvSpPr/>
          <p:nvPr/>
        </p:nvSpPr>
        <p:spPr>
          <a:xfrm>
            <a:off x="8587825" y="6335927"/>
            <a:ext cx="111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dirty="0" smtClean="0">
                <a:solidFill>
                  <a:srgbClr val="C00000"/>
                </a:solidFill>
              </a:rPr>
              <a:t>12</a:t>
            </a:r>
            <a:endParaRPr lang="ga-IE" dirty="0">
              <a:solidFill>
                <a:srgbClr val="C00000"/>
              </a:solidFill>
            </a:endParaRPr>
          </a:p>
        </p:txBody>
      </p:sp>
      <p:sp>
        <p:nvSpPr>
          <p:cNvPr id="2" name="Date Placeholder 1"/>
          <p:cNvSpPr>
            <a:spLocks noGrp="1"/>
          </p:cNvSpPr>
          <p:nvPr>
            <p:ph type="dt" sz="half" idx="10"/>
          </p:nvPr>
        </p:nvSpPr>
        <p:spPr/>
        <p:txBody>
          <a:bodyPr/>
          <a:lstStyle/>
          <a:p>
            <a:fld id="{62CE7E42-07D2-469E-8F2D-6EF8A54307B3}" type="datetime10">
              <a:rPr lang="en-GB" smtClean="0"/>
              <a:pPr/>
              <a:t>09:21</a:t>
            </a:fld>
            <a:endParaRPr lang="ga-IE"/>
          </a:p>
        </p:txBody>
      </p:sp>
      <p:sp>
        <p:nvSpPr>
          <p:cNvPr id="9" name="TextBox 8"/>
          <p:cNvSpPr txBox="1"/>
          <p:nvPr/>
        </p:nvSpPr>
        <p:spPr>
          <a:xfrm>
            <a:off x="223900" y="456270"/>
            <a:ext cx="9479924" cy="369332"/>
          </a:xfrm>
          <a:prstGeom prst="rect">
            <a:avLst/>
          </a:prstGeom>
          <a:noFill/>
        </p:spPr>
        <p:txBody>
          <a:bodyPr wrap="square" rtlCol="0">
            <a:spAutoFit/>
          </a:bodyPr>
          <a:lstStyle/>
          <a:p>
            <a:r>
              <a:rPr lang="ga-IE" b="1" dirty="0"/>
              <a:t>(ix) </a:t>
            </a:r>
            <a:r>
              <a:rPr lang="en-US" b="1" dirty="0"/>
              <a:t>	</a:t>
            </a:r>
            <a:r>
              <a:rPr lang="ga-IE" b="1" dirty="0"/>
              <a:t>Faigh ∠</a:t>
            </a:r>
            <a:r>
              <a:rPr lang="ga-IE" b="1" i="1" dirty="0"/>
              <a:t>ACB </a:t>
            </a:r>
            <a:r>
              <a:rPr lang="ga-IE" b="1" dirty="0"/>
              <a:t>agus úsáid á baint agat as an triantánacht.</a:t>
            </a:r>
          </a:p>
        </p:txBody>
      </p:sp>
      <p:sp>
        <p:nvSpPr>
          <p:cNvPr id="7" name="Rectangle 6"/>
          <p:cNvSpPr/>
          <p:nvPr/>
        </p:nvSpPr>
        <p:spPr>
          <a:xfrm>
            <a:off x="223899" y="3466085"/>
            <a:ext cx="9479925" cy="646331"/>
          </a:xfrm>
          <a:prstGeom prst="rect">
            <a:avLst/>
          </a:prstGeom>
          <a:noFill/>
        </p:spPr>
        <p:txBody>
          <a:bodyPr wrap="square">
            <a:spAutoFit/>
          </a:bodyPr>
          <a:lstStyle/>
          <a:p>
            <a:r>
              <a:rPr lang="ga-IE" b="1" dirty="0"/>
              <a:t>(x) </a:t>
            </a:r>
            <a:r>
              <a:rPr lang="en-US" b="1" dirty="0"/>
              <a:t>	</a:t>
            </a:r>
            <a:r>
              <a:rPr lang="ga-IE" b="1" dirty="0"/>
              <a:t>An bhfuil uillinn níos mó ná ∠</a:t>
            </a:r>
            <a:r>
              <a:rPr lang="ga-IE" b="1" i="1" dirty="0"/>
              <a:t>ACB </a:t>
            </a:r>
            <a:r>
              <a:rPr lang="ga-IE" b="1" dirty="0"/>
              <a:t>in </a:t>
            </a:r>
            <a:r>
              <a:rPr lang="ga-IE" b="1" i="1" dirty="0"/>
              <a:t>ABC</a:t>
            </a:r>
            <a:r>
              <a:rPr lang="ga-IE" b="1" dirty="0"/>
              <a:t>? Tabhair cúis le do fhreagra.</a:t>
            </a:r>
          </a:p>
          <a:p>
            <a:r>
              <a:rPr lang="en-US" b="1" dirty="0" smtClean="0"/>
              <a:t>	</a:t>
            </a:r>
            <a:r>
              <a:rPr lang="ga-IE" b="1" dirty="0" smtClean="0"/>
              <a:t>(Ní cheadaítear úsáid a bhaint as uillinntomhas.)</a:t>
            </a:r>
          </a:p>
        </p:txBody>
      </p:sp>
      <p:sp>
        <p:nvSpPr>
          <p:cNvPr id="750593" name="Text Box 1"/>
          <p:cNvSpPr txBox="1">
            <a:spLocks noChangeArrowheads="1"/>
          </p:cNvSpPr>
          <p:nvPr/>
        </p:nvSpPr>
        <p:spPr bwMode="auto">
          <a:xfrm>
            <a:off x="1167619" y="4158846"/>
            <a:ext cx="7048333" cy="202358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ga-IE" sz="2400" b="0" i="1" u="none" strike="noStrike" cap="none" normalizeH="0" baseline="0" dirty="0" smtClean="0">
                <a:ln>
                  <a:noFill/>
                </a:ln>
                <a:solidFill>
                  <a:srgbClr val="365F91"/>
                </a:solidFill>
                <a:effectLst/>
                <a:latin typeface="Calibri" pitchFamily="34" charset="0"/>
                <a:cs typeface="Arial" pitchFamily="34" charset="0"/>
              </a:rPr>
              <a:t>Teoirim 7: bíonn an slios os comhair na huillinne is mó de dhá uillinn níos mó ná an slios os comhair na huillinne níos lú</a:t>
            </a:r>
            <a:endParaRPr kumimoji="0" lang="ga-IE" sz="2400" b="0" i="1" u="none" strike="noStrike" cap="none" normalizeH="0" baseline="0" dirty="0" smtClean="0">
              <a:ln>
                <a:noFill/>
              </a:ln>
              <a:solidFill>
                <a:srgbClr val="365F9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ga-IE" sz="2400" b="0" i="1" u="none" strike="noStrike" cap="none" normalizeH="0" baseline="0" dirty="0" smtClean="0">
                <a:ln>
                  <a:noFill/>
                </a:ln>
                <a:solidFill>
                  <a:srgbClr val="365F91"/>
                </a:solidFill>
                <a:effectLst/>
                <a:latin typeface="Calibri" pitchFamily="34" charset="0"/>
                <a:cs typeface="Arial" pitchFamily="34" charset="0"/>
              </a:rPr>
              <a:t>De bhrí gurb é 15.5cm an slios is mó, is os a chomhair a bheidh an uillinn is mó.</a:t>
            </a:r>
            <a:endParaRPr kumimoji="0" lang="ga-IE"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74448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11928" y="220008"/>
            <a:ext cx="6400800" cy="832645"/>
          </a:xfrm>
          <a:prstGeom prst="roundRect">
            <a:avLst/>
          </a:prstGeom>
          <a:solidFill>
            <a:schemeClr val="tx1"/>
          </a:solidFill>
          <a:ln w="47625">
            <a:solidFill>
              <a:srgbClr val="990033"/>
            </a:solid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ga-IE" sz="3600" b="1" i="1" dirty="0" smtClean="0">
                <a:solidFill>
                  <a:srgbClr val="FFCC33"/>
                </a:solidFill>
                <a:latin typeface="+mj-lt"/>
              </a:rPr>
              <a:t>Réamheolas</a:t>
            </a:r>
            <a:endParaRPr kumimoji="0" lang="ga-IE" sz="3600" b="1" i="1" u="none" strike="noStrike" kern="1200" cap="none" spc="0" normalizeH="0" baseline="0" noProof="0" dirty="0">
              <a:ln>
                <a:noFill/>
              </a:ln>
              <a:solidFill>
                <a:srgbClr val="FFCC33"/>
              </a:solidFill>
              <a:effectLst/>
              <a:uLnTx/>
              <a:uFillTx/>
              <a:latin typeface="+mj-lt"/>
              <a:ea typeface="+mj-ea"/>
              <a:cs typeface="+mj-cs"/>
            </a:endParaRPr>
          </a:p>
        </p:txBody>
      </p:sp>
      <p:sp>
        <p:nvSpPr>
          <p:cNvPr id="3" name="TextBox 2"/>
          <p:cNvSpPr txBox="1"/>
          <p:nvPr/>
        </p:nvSpPr>
        <p:spPr>
          <a:xfrm>
            <a:off x="1028785" y="1727433"/>
            <a:ext cx="7464052" cy="3970318"/>
          </a:xfrm>
          <a:prstGeom prst="rect">
            <a:avLst/>
          </a:prstGeom>
          <a:noFill/>
        </p:spPr>
        <p:txBody>
          <a:bodyPr wrap="square" rtlCol="0">
            <a:spAutoFit/>
          </a:bodyPr>
          <a:lstStyle/>
          <a:p>
            <a:pPr marL="342900" indent="-342900">
              <a:buAutoNum type="arabicPeriod"/>
            </a:pPr>
            <a:r>
              <a:rPr lang="ga-IE" sz="3600" dirty="0" smtClean="0">
                <a:latin typeface="Trebuchet MS" pitchFamily="34" charset="0"/>
              </a:rPr>
              <a:t>Codáin go Deachúlacha </a:t>
            </a:r>
            <a:r>
              <a:rPr lang="ga-IE" dirty="0" smtClean="0"/>
              <a:t>  </a:t>
            </a:r>
          </a:p>
          <a:p>
            <a:pPr marL="342900" indent="-342900">
              <a:buFontTx/>
              <a:buAutoNum type="arabicPeriod"/>
            </a:pPr>
            <a:r>
              <a:rPr lang="ga-IE" sz="3600" dirty="0" smtClean="0">
                <a:latin typeface="Trebuchet MS" pitchFamily="34" charset="0"/>
              </a:rPr>
              <a:t>Cóimheas &amp; Comhréir</a:t>
            </a:r>
          </a:p>
          <a:p>
            <a:pPr marL="342900" indent="-342900">
              <a:buFontTx/>
              <a:buAutoNum type="arabicPeriod"/>
            </a:pPr>
            <a:r>
              <a:rPr lang="ga-IE" sz="3600" dirty="0" smtClean="0">
                <a:latin typeface="Trebuchet MS" pitchFamily="34" charset="0"/>
              </a:rPr>
              <a:t>Céimseata Shintéiseach</a:t>
            </a:r>
          </a:p>
          <a:p>
            <a:pPr marL="342900" indent="-342900">
              <a:buFontTx/>
              <a:buAutoNum type="arabicPeriod"/>
            </a:pPr>
            <a:endParaRPr lang="ga-IE" sz="3600" dirty="0" smtClean="0">
              <a:latin typeface="Trebuchet MS" pitchFamily="34" charset="0"/>
            </a:endParaRPr>
          </a:p>
          <a:p>
            <a:pPr marL="342900" indent="-342900"/>
            <a:endParaRPr lang="ga-IE" sz="3600" dirty="0" smtClean="0">
              <a:latin typeface="Trebuchet MS" pitchFamily="34" charset="0"/>
            </a:endParaRPr>
          </a:p>
          <a:p>
            <a:pPr marL="342900" indent="-342900"/>
            <a:r>
              <a:rPr lang="ga-IE" sz="3600" dirty="0" smtClean="0">
                <a:latin typeface="Trebuchet MS" pitchFamily="34" charset="0"/>
              </a:rPr>
              <a:t>4. Imlíne &amp; Achar  </a:t>
            </a:r>
          </a:p>
          <a:p>
            <a:pPr marL="342900" indent="-342900"/>
            <a:endParaRPr lang="ga-IE" sz="3600" dirty="0" smtClean="0">
              <a:latin typeface="Trebuchet MS" pitchFamily="34" charset="0"/>
            </a:endParaRPr>
          </a:p>
        </p:txBody>
      </p:sp>
      <p:cxnSp>
        <p:nvCxnSpPr>
          <p:cNvPr id="5" name="Straight Arrow Connector 4"/>
          <p:cNvCxnSpPr/>
          <p:nvPr/>
        </p:nvCxnSpPr>
        <p:spPr>
          <a:xfrm flipV="1">
            <a:off x="6468695" y="2873829"/>
            <a:ext cx="724395" cy="308758"/>
          </a:xfrm>
          <a:prstGeom prst="straightConnector1">
            <a:avLst/>
          </a:prstGeom>
          <a:ln w="50800">
            <a:solidFill>
              <a:srgbClr val="990033"/>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444945" y="3194463"/>
            <a:ext cx="807522" cy="213755"/>
          </a:xfrm>
          <a:prstGeom prst="straightConnector1">
            <a:avLst/>
          </a:prstGeom>
          <a:ln w="50800">
            <a:solidFill>
              <a:srgbClr val="990033"/>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879013" y="2529444"/>
            <a:ext cx="2081788" cy="523220"/>
          </a:xfrm>
          <a:prstGeom prst="rect">
            <a:avLst/>
          </a:prstGeom>
          <a:noFill/>
        </p:spPr>
        <p:txBody>
          <a:bodyPr wrap="none" rtlCol="0">
            <a:spAutoFit/>
          </a:bodyPr>
          <a:lstStyle/>
          <a:p>
            <a:r>
              <a:rPr lang="ga-IE" dirty="0" smtClean="0"/>
              <a:t>      </a:t>
            </a:r>
            <a:r>
              <a:rPr lang="ga-IE" sz="2800" b="1" dirty="0" smtClean="0"/>
              <a:t>Teoirimí</a:t>
            </a:r>
            <a:endParaRPr lang="ga-IE" sz="2800" b="1" dirty="0"/>
          </a:p>
        </p:txBody>
      </p:sp>
      <p:sp>
        <p:nvSpPr>
          <p:cNvPr id="13" name="TextBox 12"/>
          <p:cNvSpPr txBox="1"/>
          <p:nvPr/>
        </p:nvSpPr>
        <p:spPr>
          <a:xfrm>
            <a:off x="7150166" y="3144985"/>
            <a:ext cx="2304605" cy="523220"/>
          </a:xfrm>
          <a:prstGeom prst="rect">
            <a:avLst/>
          </a:prstGeom>
          <a:noFill/>
        </p:spPr>
        <p:txBody>
          <a:bodyPr wrap="none" rtlCol="0">
            <a:spAutoFit/>
          </a:bodyPr>
          <a:lstStyle/>
          <a:p>
            <a:r>
              <a:rPr lang="ga-IE" dirty="0" smtClean="0"/>
              <a:t> </a:t>
            </a:r>
            <a:r>
              <a:rPr lang="ga-IE" sz="2800" b="1" dirty="0" smtClean="0"/>
              <a:t>Tógálacha</a:t>
            </a:r>
            <a:endParaRPr lang="ga-IE" sz="2800" b="1" dirty="0"/>
          </a:p>
        </p:txBody>
      </p:sp>
      <p:cxnSp>
        <p:nvCxnSpPr>
          <p:cNvPr id="16" name="Straight Arrow Connector 15"/>
          <p:cNvCxnSpPr/>
          <p:nvPr/>
        </p:nvCxnSpPr>
        <p:spPr>
          <a:xfrm>
            <a:off x="6456820" y="3206338"/>
            <a:ext cx="665018" cy="700644"/>
          </a:xfrm>
          <a:prstGeom prst="straightConnector1">
            <a:avLst/>
          </a:prstGeom>
          <a:ln w="50800">
            <a:solidFill>
              <a:srgbClr val="990033"/>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48188" y="3713024"/>
            <a:ext cx="2590646" cy="954107"/>
          </a:xfrm>
          <a:prstGeom prst="rect">
            <a:avLst/>
          </a:prstGeom>
          <a:noFill/>
        </p:spPr>
        <p:txBody>
          <a:bodyPr wrap="none" rtlCol="0">
            <a:spAutoFit/>
          </a:bodyPr>
          <a:lstStyle/>
          <a:p>
            <a:r>
              <a:rPr lang="ga-IE" dirty="0" smtClean="0"/>
              <a:t> </a:t>
            </a:r>
            <a:r>
              <a:rPr lang="ga-IE" sz="2800" b="1" dirty="0" smtClean="0"/>
              <a:t>Iomchuibheas </a:t>
            </a:r>
          </a:p>
          <a:p>
            <a:r>
              <a:rPr lang="ga-IE" sz="2800" b="1" dirty="0" smtClean="0"/>
              <a:t>(comhionannas)</a:t>
            </a:r>
            <a:endParaRPr lang="ga-IE" sz="2800" b="1" dirty="0"/>
          </a:p>
        </p:txBody>
      </p:sp>
      <p:sp>
        <p:nvSpPr>
          <p:cNvPr id="4" name="Date Placeholder 3"/>
          <p:cNvSpPr>
            <a:spLocks noGrp="1"/>
          </p:cNvSpPr>
          <p:nvPr>
            <p:ph type="dt" sz="half" idx="10"/>
          </p:nvPr>
        </p:nvSpPr>
        <p:spPr/>
        <p:txBody>
          <a:bodyPr/>
          <a:lstStyle/>
          <a:p>
            <a:fld id="{C50F1C54-27D8-4A3F-BC73-3694989BFC7C}" type="datetime10">
              <a:rPr lang="en-GB" smtClean="0"/>
              <a:pPr/>
              <a:t>09:21</a:t>
            </a:fld>
            <a:endParaRPr lang="ga-IE"/>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 name="Rectangle 2"/>
          <p:cNvSpPr/>
          <p:nvPr/>
        </p:nvSpPr>
        <p:spPr>
          <a:xfrm>
            <a:off x="463138" y="533588"/>
            <a:ext cx="9240687" cy="1615827"/>
          </a:xfrm>
          <a:prstGeom prst="rect">
            <a:avLst/>
          </a:prstGeom>
          <a:noFill/>
        </p:spPr>
        <p:txBody>
          <a:bodyPr wrap="square">
            <a:spAutoFit/>
          </a:bodyPr>
          <a:lstStyle/>
          <a:p>
            <a:r>
              <a:rPr lang="ga-IE" b="1" dirty="0"/>
              <a:t>(xi) Scríobh, sa spás thíos, foirmlí difriúla lena n-aimseofaí achar triantáin.</a:t>
            </a:r>
          </a:p>
          <a:p>
            <a:pPr>
              <a:lnSpc>
                <a:spcPct val="150000"/>
              </a:lnSpc>
            </a:pPr>
            <a:r>
              <a:rPr lang="ga-IE" b="1" dirty="0" smtClean="0"/>
              <a:t>Foirmle 1:</a:t>
            </a:r>
          </a:p>
          <a:p>
            <a:pPr>
              <a:lnSpc>
                <a:spcPct val="150000"/>
              </a:lnSpc>
            </a:pPr>
            <a:r>
              <a:rPr lang="ga-IE" b="1" dirty="0"/>
              <a:t>Foirmle 2:</a:t>
            </a:r>
          </a:p>
          <a:p>
            <a:pPr>
              <a:lnSpc>
                <a:spcPct val="150000"/>
              </a:lnSpc>
            </a:pPr>
            <a:r>
              <a:rPr lang="ga-IE" b="1" dirty="0"/>
              <a:t>Foirmle 3:</a:t>
            </a:r>
          </a:p>
        </p:txBody>
      </p:sp>
      <p:sp>
        <p:nvSpPr>
          <p:cNvPr id="6" name="Rectangle 5"/>
          <p:cNvSpPr/>
          <p:nvPr/>
        </p:nvSpPr>
        <p:spPr>
          <a:xfrm>
            <a:off x="1820206" y="864268"/>
            <a:ext cx="1455848" cy="400110"/>
          </a:xfrm>
          <a:prstGeom prst="rect">
            <a:avLst/>
          </a:prstGeom>
        </p:spPr>
        <p:txBody>
          <a:bodyPr wrap="none">
            <a:spAutoFit/>
          </a:bodyPr>
          <a:lstStyle/>
          <a:p>
            <a:r>
              <a:rPr lang="ga-IE" sz="2000" dirty="0" smtClean="0">
                <a:solidFill>
                  <a:schemeClr val="tx2"/>
                </a:solidFill>
                <a:latin typeface="Tahoma" pitchFamily="34" charset="0"/>
              </a:rPr>
              <a:t>½ ab Sin C</a:t>
            </a:r>
            <a:endParaRPr lang="ga-IE" sz="2000" dirty="0">
              <a:solidFill>
                <a:schemeClr val="tx2"/>
              </a:solidFill>
              <a:latin typeface="Tahoma" pitchFamily="34" charset="0"/>
              <a:ea typeface="Tahoma" pitchFamily="34" charset="0"/>
              <a:cs typeface="Tahoma" pitchFamily="34" charset="0"/>
            </a:endParaRPr>
          </a:p>
        </p:txBody>
      </p:sp>
      <p:sp>
        <p:nvSpPr>
          <p:cNvPr id="10" name="Rectangle 9"/>
          <p:cNvSpPr/>
          <p:nvPr/>
        </p:nvSpPr>
        <p:spPr>
          <a:xfrm>
            <a:off x="1818231" y="1313543"/>
            <a:ext cx="798617" cy="400110"/>
          </a:xfrm>
          <a:prstGeom prst="rect">
            <a:avLst/>
          </a:prstGeom>
        </p:spPr>
        <p:txBody>
          <a:bodyPr wrap="none">
            <a:spAutoFit/>
          </a:bodyPr>
          <a:lstStyle/>
          <a:p>
            <a:r>
              <a:rPr lang="ga-IE" sz="2000" dirty="0" smtClean="0">
                <a:solidFill>
                  <a:schemeClr val="tx2"/>
                </a:solidFill>
                <a:latin typeface="Tahoma" pitchFamily="34" charset="0"/>
              </a:rPr>
              <a:t>½ ah</a:t>
            </a:r>
            <a:endParaRPr lang="ga-IE" sz="2000" dirty="0">
              <a:solidFill>
                <a:schemeClr val="tx2"/>
              </a:solidFill>
              <a:latin typeface="Tahoma" pitchFamily="34" charset="0"/>
              <a:ea typeface="Tahoma" pitchFamily="34" charset="0"/>
              <a:cs typeface="Tahoma" pitchFamily="34" charset="0"/>
            </a:endParaRPr>
          </a:p>
        </p:txBody>
      </p:sp>
      <p:sp>
        <p:nvSpPr>
          <p:cNvPr id="11" name="Rectangle 10"/>
          <p:cNvSpPr/>
          <p:nvPr/>
        </p:nvSpPr>
        <p:spPr>
          <a:xfrm>
            <a:off x="1818475" y="1741022"/>
            <a:ext cx="1898277" cy="400110"/>
          </a:xfrm>
          <a:prstGeom prst="rect">
            <a:avLst/>
          </a:prstGeom>
        </p:spPr>
        <p:txBody>
          <a:bodyPr wrap="none">
            <a:spAutoFit/>
          </a:bodyPr>
          <a:lstStyle/>
          <a:p>
            <a:r>
              <a:rPr lang="ga-IE" sz="2000" dirty="0" smtClean="0">
                <a:solidFill>
                  <a:schemeClr val="tx2"/>
                </a:solidFill>
                <a:latin typeface="Tahoma" pitchFamily="34" charset="0"/>
              </a:rPr>
              <a:t>½ |x</a:t>
            </a:r>
            <a:r>
              <a:rPr lang="ga-IE" sz="2000" baseline="-25000" dirty="0" smtClean="0">
                <a:solidFill>
                  <a:schemeClr val="tx2"/>
                </a:solidFill>
                <a:latin typeface="Tahoma" pitchFamily="34" charset="0"/>
              </a:rPr>
              <a:t>1</a:t>
            </a:r>
            <a:r>
              <a:rPr lang="ga-IE" sz="2000" dirty="0" smtClean="0">
                <a:solidFill>
                  <a:schemeClr val="tx2"/>
                </a:solidFill>
                <a:latin typeface="Tahoma" pitchFamily="34" charset="0"/>
              </a:rPr>
              <a:t>y</a:t>
            </a:r>
            <a:r>
              <a:rPr lang="ga-IE" sz="2000" baseline="-25000" dirty="0" smtClean="0">
                <a:solidFill>
                  <a:schemeClr val="tx2"/>
                </a:solidFill>
                <a:latin typeface="Tahoma" pitchFamily="34" charset="0"/>
              </a:rPr>
              <a:t>2</a:t>
            </a:r>
            <a:r>
              <a:rPr lang="ga-IE" sz="2000" dirty="0" smtClean="0">
                <a:solidFill>
                  <a:schemeClr val="tx2"/>
                </a:solidFill>
                <a:latin typeface="Tahoma" pitchFamily="34" charset="0"/>
              </a:rPr>
              <a:t> – x</a:t>
            </a:r>
            <a:r>
              <a:rPr lang="ga-IE" sz="2000" baseline="-25000" dirty="0" smtClean="0">
                <a:solidFill>
                  <a:schemeClr val="tx2"/>
                </a:solidFill>
                <a:latin typeface="Tahoma" pitchFamily="34" charset="0"/>
              </a:rPr>
              <a:t>1</a:t>
            </a:r>
            <a:r>
              <a:rPr lang="ga-IE" sz="2000" dirty="0" smtClean="0">
                <a:solidFill>
                  <a:schemeClr val="tx2"/>
                </a:solidFill>
                <a:latin typeface="Tahoma" pitchFamily="34" charset="0"/>
              </a:rPr>
              <a:t>y</a:t>
            </a:r>
            <a:r>
              <a:rPr lang="ga-IE" sz="2000" baseline="-25000" dirty="0" smtClean="0">
                <a:solidFill>
                  <a:schemeClr val="tx2"/>
                </a:solidFill>
                <a:latin typeface="Tahoma" pitchFamily="34" charset="0"/>
              </a:rPr>
              <a:t>2</a:t>
            </a:r>
            <a:r>
              <a:rPr lang="ga-IE" sz="2000" dirty="0" smtClean="0">
                <a:solidFill>
                  <a:schemeClr val="tx2"/>
                </a:solidFill>
                <a:latin typeface="Tahoma" pitchFamily="34" charset="0"/>
              </a:rPr>
              <a:t>|</a:t>
            </a:r>
            <a:endParaRPr lang="ga-IE" sz="2000" dirty="0">
              <a:solidFill>
                <a:schemeClr val="tx2"/>
              </a:solidFill>
              <a:latin typeface="Tahoma" pitchFamily="34" charset="0"/>
              <a:ea typeface="Tahoma" pitchFamily="34" charset="0"/>
              <a:cs typeface="Tahoma" pitchFamily="34" charset="0"/>
            </a:endParaRPr>
          </a:p>
        </p:txBody>
      </p:sp>
      <mc:AlternateContent xmlns:mc="http://schemas.openxmlformats.org/markup-compatibility/2006">
        <mc:Choice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Requires="a14">
          <p:sp>
            <p:nvSpPr>
              <p:cNvPr id="8" name="Rectangle 7"/>
              <p:cNvSpPr/>
              <p:nvPr/>
            </p:nvSpPr>
            <p:spPr>
              <a:xfrm>
                <a:off x="1203498" y="2361748"/>
                <a:ext cx="5849102" cy="1883785"/>
              </a:xfrm>
              <a:prstGeom prst="rect">
                <a:avLst/>
              </a:prstGeom>
            </p:spPr>
            <p:txBody>
              <a:bodyPr wrap="none">
                <a:spAutoFit/>
              </a:bodyPr>
              <a:lstStyle/>
              <a:p>
                <a:pPr/>
                <a14:m>
                  <m:oMathPara xmlns:m="http://schemas.openxmlformats.org/officeDocument/2006/math">
                    <m:oMathParaPr>
                      <m:jc m:val="centerGroup"/>
                    </m:oMathParaPr>
                    <m:oMath>
                      <m:m>
                        <m:mPr>
                          <m:mcs>
                            <m:mc>
                              <m:mcPr>
                                <m:count m:val="1"/>
                                <m:mcJc m:val="center"/>
                              </m:mcPr>
                            </m:mc>
                          </m:mcs>
                          <m:ctrlPr>
                            <a:rPr lang="en-IE" sz="2400" i="1" smtClean="0">
                              <a:solidFill>
                                <a:schemeClr val="tx2"/>
                              </a:solidFill>
                              <a:latin typeface="Cambria Math"/>
                            </a:rPr>
                          </m:ctrlPr>
                        </m:mPr>
                        <m:mr>
                          <m:e>
                            <m:r>
                              <a:rPr lang="en-IE" sz="2400" b="0" i="1">
                                <a:solidFill>
                                  <a:schemeClr val="tx2"/>
                                </a:solidFill>
                                <a:latin typeface="Cambria Math"/>
                              </a:rPr>
                              <m:t>𝐴𝑟𝑒𝑎</m:t>
                            </m:r>
                            <m:r>
                              <a:rPr lang="en-IE" sz="2400" b="0" i="1">
                                <a:solidFill>
                                  <a:schemeClr val="tx2"/>
                                </a:solidFill>
                                <a:latin typeface="Cambria Math"/>
                              </a:rPr>
                              <m:t>𝛥</m:t>
                            </m:r>
                            <m:r>
                              <a:rPr lang="en-IE" sz="2400" b="0" i="1">
                                <a:solidFill>
                                  <a:schemeClr val="tx2"/>
                                </a:solidFill>
                                <a:latin typeface="Cambria Math"/>
                              </a:rPr>
                              <m:t>𝐴𝐵𝐶</m:t>
                            </m:r>
                            <m:r>
                              <a:rPr lang="en-IE" sz="2400" b="0">
                                <a:solidFill>
                                  <a:schemeClr val="tx2"/>
                                </a:solidFill>
                                <a:latin typeface="Cambria Math"/>
                              </a:rPr>
                              <m:t>=</m:t>
                            </m:r>
                            <m:f>
                              <m:fPr>
                                <m:ctrlPr>
                                  <a:rPr lang="en-IE" sz="2400" i="1">
                                    <a:solidFill>
                                      <a:schemeClr val="tx2"/>
                                    </a:solidFill>
                                    <a:latin typeface="Cambria Math"/>
                                  </a:rPr>
                                </m:ctrlPr>
                              </m:fPr>
                              <m:num>
                                <m:r>
                                  <a:rPr lang="en-IE" sz="2400" b="0" i="1">
                                    <a:solidFill>
                                      <a:schemeClr val="tx2"/>
                                    </a:solidFill>
                                    <a:latin typeface="Cambria Math"/>
                                  </a:rPr>
                                  <m:t>1</m:t>
                                </m:r>
                              </m:num>
                              <m:den>
                                <m:r>
                                  <a:rPr lang="en-IE" sz="2400" b="0" i="1">
                                    <a:solidFill>
                                      <a:schemeClr val="tx2"/>
                                    </a:solidFill>
                                    <a:latin typeface="Cambria Math"/>
                                  </a:rPr>
                                  <m:t>2</m:t>
                                </m:r>
                              </m:den>
                            </m:f>
                            <m:r>
                              <a:rPr lang="en-IE" sz="2400" b="0" i="1">
                                <a:solidFill>
                                  <a:schemeClr val="tx2"/>
                                </a:solidFill>
                                <a:latin typeface="Cambria Math"/>
                              </a:rPr>
                              <m:t>𝑎𝑏𝑆𝑖𝑛𝐶</m:t>
                            </m:r>
                          </m:e>
                        </m:mr>
                        <m:mr>
                          <m:e>
                            <m:r>
                              <m:rPr>
                                <m:nor/>
                              </m:rPr>
                              <a:rPr lang="en-IE" sz="2400" i="1">
                                <a:solidFill>
                                  <a:schemeClr val="tx2"/>
                                </a:solidFill>
                              </a:rPr>
                              <m:t>                                                               </m:t>
                            </m:r>
                            <m:r>
                              <a:rPr lang="en-IE" sz="2400" b="0">
                                <a:solidFill>
                                  <a:schemeClr val="tx2"/>
                                </a:solidFill>
                                <a:latin typeface="Cambria Math"/>
                              </a:rPr>
                              <m:t>=</m:t>
                            </m:r>
                            <m:f>
                              <m:fPr>
                                <m:ctrlPr>
                                  <a:rPr lang="en-IE" sz="2400" i="1">
                                    <a:solidFill>
                                      <a:schemeClr val="tx2"/>
                                    </a:solidFill>
                                    <a:latin typeface="Cambria Math"/>
                                  </a:rPr>
                                </m:ctrlPr>
                              </m:fPr>
                              <m:num>
                                <m:r>
                                  <a:rPr lang="en-IE" sz="2400" b="0" i="1">
                                    <a:solidFill>
                                      <a:schemeClr val="tx2"/>
                                    </a:solidFill>
                                    <a:latin typeface="Cambria Math"/>
                                  </a:rPr>
                                  <m:t>1</m:t>
                                </m:r>
                              </m:num>
                              <m:den>
                                <m:r>
                                  <a:rPr lang="en-IE" sz="2400" b="0" i="1">
                                    <a:solidFill>
                                      <a:schemeClr val="tx2"/>
                                    </a:solidFill>
                                    <a:latin typeface="Cambria Math"/>
                                  </a:rPr>
                                  <m:t>2</m:t>
                                </m:r>
                              </m:den>
                            </m:f>
                            <m:r>
                              <a:rPr lang="en-IE" sz="2400" b="0">
                                <a:solidFill>
                                  <a:schemeClr val="tx2"/>
                                </a:solidFill>
                                <a:latin typeface="Cambria Math"/>
                              </a:rPr>
                              <m:t>(</m:t>
                            </m:r>
                            <m:r>
                              <a:rPr lang="en-IE" sz="2400" b="0" i="1">
                                <a:solidFill>
                                  <a:schemeClr val="tx2"/>
                                </a:solidFill>
                                <a:latin typeface="Cambria Math"/>
                              </a:rPr>
                              <m:t>13</m:t>
                            </m:r>
                            <m:r>
                              <a:rPr lang="en-IE" sz="2400" b="0">
                                <a:solidFill>
                                  <a:schemeClr val="tx2"/>
                                </a:solidFill>
                                <a:latin typeface="Cambria Math"/>
                              </a:rPr>
                              <m:t>.</m:t>
                            </m:r>
                            <m:r>
                              <a:rPr lang="en-IE" sz="2400" b="0" i="1">
                                <a:solidFill>
                                  <a:schemeClr val="tx2"/>
                                </a:solidFill>
                                <a:latin typeface="Cambria Math"/>
                              </a:rPr>
                              <m:t>5</m:t>
                            </m:r>
                            <m:r>
                              <a:rPr lang="en-IE" sz="2400" b="0">
                                <a:solidFill>
                                  <a:schemeClr val="tx2"/>
                                </a:solidFill>
                                <a:latin typeface="Cambria Math"/>
                              </a:rPr>
                              <m:t>)(</m:t>
                            </m:r>
                            <m:r>
                              <a:rPr lang="en-IE" sz="2400" b="0" i="1">
                                <a:solidFill>
                                  <a:schemeClr val="tx2"/>
                                </a:solidFill>
                                <a:latin typeface="Cambria Math"/>
                              </a:rPr>
                              <m:t>15</m:t>
                            </m:r>
                            <m:r>
                              <a:rPr lang="en-IE" sz="2400" b="0">
                                <a:solidFill>
                                  <a:schemeClr val="tx2"/>
                                </a:solidFill>
                                <a:latin typeface="Cambria Math"/>
                              </a:rPr>
                              <m:t>.</m:t>
                            </m:r>
                            <m:r>
                              <a:rPr lang="en-IE" sz="2400" b="0" i="1">
                                <a:solidFill>
                                  <a:schemeClr val="tx2"/>
                                </a:solidFill>
                                <a:latin typeface="Cambria Math"/>
                              </a:rPr>
                              <m:t>5</m:t>
                            </m:r>
                            <m:r>
                              <a:rPr lang="en-IE" sz="2400" b="0">
                                <a:solidFill>
                                  <a:schemeClr val="tx2"/>
                                </a:solidFill>
                                <a:latin typeface="Cambria Math"/>
                              </a:rPr>
                              <m:t>)</m:t>
                            </m:r>
                            <m:r>
                              <a:rPr lang="en-IE" sz="2400" b="0" i="1">
                                <a:solidFill>
                                  <a:schemeClr val="tx2"/>
                                </a:solidFill>
                                <a:latin typeface="Cambria Math"/>
                              </a:rPr>
                              <m:t>𝑆𝑖𝑛</m:t>
                            </m:r>
                            <m:r>
                              <a:rPr lang="en-IE" sz="2400" b="0" i="1">
                                <a:solidFill>
                                  <a:schemeClr val="tx2"/>
                                </a:solidFill>
                                <a:latin typeface="Cambria Math"/>
                              </a:rPr>
                              <m:t>44</m:t>
                            </m:r>
                            <m:r>
                              <a:rPr lang="en-IE" sz="2400" b="0">
                                <a:solidFill>
                                  <a:schemeClr val="tx2"/>
                                </a:solidFill>
                                <a:latin typeface="Cambria Math"/>
                              </a:rPr>
                              <m:t>°</m:t>
                            </m:r>
                          </m:e>
                        </m:mr>
                        <m:mr>
                          <m:e>
                            <m:r>
                              <m:rPr>
                                <m:nor/>
                              </m:rPr>
                              <a:rPr lang="en-IE" sz="2400" i="1">
                                <a:solidFill>
                                  <a:schemeClr val="tx2"/>
                                </a:solidFill>
                              </a:rPr>
                              <m:t>                                                                </m:t>
                            </m:r>
                            <m:r>
                              <a:rPr lang="en-IE" sz="2400" b="0">
                                <a:solidFill>
                                  <a:schemeClr val="tx2"/>
                                </a:solidFill>
                                <a:latin typeface="Cambria Math"/>
                              </a:rPr>
                              <m:t>=</m:t>
                            </m:r>
                            <m:r>
                              <a:rPr lang="en-IE" sz="2400" b="0" i="1">
                                <a:solidFill>
                                  <a:schemeClr val="tx2"/>
                                </a:solidFill>
                                <a:latin typeface="Cambria Math"/>
                              </a:rPr>
                              <m:t>72</m:t>
                            </m:r>
                            <m:r>
                              <a:rPr lang="en-IE" sz="2400" b="0">
                                <a:solidFill>
                                  <a:schemeClr val="tx2"/>
                                </a:solidFill>
                                <a:latin typeface="Cambria Math"/>
                              </a:rPr>
                              <m:t>.</m:t>
                            </m:r>
                            <m:r>
                              <a:rPr lang="en-IE" sz="2400" b="0" i="1">
                                <a:solidFill>
                                  <a:schemeClr val="tx2"/>
                                </a:solidFill>
                                <a:latin typeface="Cambria Math"/>
                              </a:rPr>
                              <m:t>68</m:t>
                            </m:r>
                            <m:r>
                              <a:rPr lang="en-IE" sz="2400" b="0" i="1">
                                <a:solidFill>
                                  <a:schemeClr val="tx2"/>
                                </a:solidFill>
                                <a:latin typeface="Cambria Math"/>
                              </a:rPr>
                              <m:t>𝑐</m:t>
                            </m:r>
                            <m:sSup>
                              <m:sSupPr>
                                <m:ctrlPr>
                                  <a:rPr lang="en-IE" sz="2400" i="1">
                                    <a:solidFill>
                                      <a:schemeClr val="tx2"/>
                                    </a:solidFill>
                                    <a:latin typeface="Cambria Math"/>
                                  </a:rPr>
                                </m:ctrlPr>
                              </m:sSupPr>
                              <m:e>
                                <m:r>
                                  <a:rPr lang="en-IE" sz="2400" b="0" i="1">
                                    <a:solidFill>
                                      <a:schemeClr val="tx2"/>
                                    </a:solidFill>
                                    <a:latin typeface="Cambria Math"/>
                                  </a:rPr>
                                  <m:t>𝑚</m:t>
                                </m:r>
                              </m:e>
                              <m:sup>
                                <m:r>
                                  <a:rPr lang="en-IE" sz="2400" b="0" i="1">
                                    <a:solidFill>
                                      <a:schemeClr val="tx2"/>
                                    </a:solidFill>
                                    <a:latin typeface="Cambria Math"/>
                                  </a:rPr>
                                  <m:t>2</m:t>
                                </m:r>
                              </m:sup>
                            </m:sSup>
                          </m:e>
                        </m:mr>
                      </m:m>
                    </m:oMath>
                  </m:oMathPara>
                </a14:m>
                <a:endParaRPr lang="en-IE" sz="2400" dirty="0">
                  <a:solidFill>
                    <a:schemeClr val="tx2"/>
                  </a:solidFill>
                </a:endParaRPr>
              </a:p>
            </p:txBody>
          </p:sp>
        </mc:Choice>
        <mc:Fallback>
          <p:sp>
            <p:nvSpPr>
              <p:cNvPr id="8" name="Rectangle 7"/>
              <p:cNvSpPr>
                <a:spLocks noRot="1" noChangeAspect="1" noMove="1" noResize="1" noEditPoints="1" noAdjustHandles="1" noChangeArrowheads="1" noChangeShapeType="1" noTextEdit="1"/>
              </p:cNvSpPr>
              <p:nvPr/>
            </p:nvSpPr>
            <p:spPr>
              <a:xfrm>
                <a:off x="1203498" y="2361748"/>
                <a:ext cx="5849102" cy="1883785"/>
              </a:xfrm>
              <a:prstGeom prst="rect">
                <a:avLst/>
              </a:prstGeom>
              <a:blipFill rotWithShape="1">
                <a:blip r:embed="rId3" cstate="print"/>
                <a:stretch>
                  <a:fillRect/>
                </a:stretch>
              </a:blipFill>
            </p:spPr>
            <p:txBody>
              <a:bodyPr/>
              <a:lstStyle/>
              <a:p>
                <a:r>
                  <a:rPr lang="en-IE">
                    <a:noFill/>
                  </a:rPr>
                  <a:t> </a:t>
                </a:r>
              </a:p>
            </p:txBody>
          </p:sp>
        </mc:Fallback>
      </mc:AlternateContent>
      <p:sp>
        <p:nvSpPr>
          <p:cNvPr id="15" name="Snip Diagonal Corner Rectangle 14"/>
          <p:cNvSpPr/>
          <p:nvPr/>
        </p:nvSpPr>
        <p:spPr>
          <a:xfrm>
            <a:off x="8587825" y="6335927"/>
            <a:ext cx="111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dirty="0" smtClean="0">
                <a:solidFill>
                  <a:srgbClr val="C00000"/>
                </a:solidFill>
              </a:rPr>
              <a:t>13</a:t>
            </a:r>
            <a:endParaRPr lang="ga-IE" dirty="0">
              <a:solidFill>
                <a:srgbClr val="C00000"/>
              </a:solidFill>
            </a:endParaRPr>
          </a:p>
        </p:txBody>
      </p:sp>
      <p:sp>
        <p:nvSpPr>
          <p:cNvPr id="2" name="Date Placeholder 1"/>
          <p:cNvSpPr>
            <a:spLocks noGrp="1"/>
          </p:cNvSpPr>
          <p:nvPr>
            <p:ph type="dt" sz="half" idx="10"/>
          </p:nvPr>
        </p:nvSpPr>
        <p:spPr/>
        <p:txBody>
          <a:bodyPr/>
          <a:lstStyle/>
          <a:p>
            <a:fld id="{C3336A88-4EFA-4DE9-A532-C121F2089654}" type="datetime10">
              <a:rPr lang="en-GB" smtClean="0"/>
              <a:pPr/>
              <a:t>09:21</a:t>
            </a:fld>
            <a:endParaRPr lang="ga-IE"/>
          </a:p>
        </p:txBody>
      </p:sp>
      <p:sp>
        <p:nvSpPr>
          <p:cNvPr id="4" name="Rectangle 3"/>
          <p:cNvSpPr/>
          <p:nvPr/>
        </p:nvSpPr>
        <p:spPr>
          <a:xfrm>
            <a:off x="114280" y="4273439"/>
            <a:ext cx="9589544" cy="369332"/>
          </a:xfrm>
          <a:prstGeom prst="rect">
            <a:avLst/>
          </a:prstGeom>
        </p:spPr>
        <p:txBody>
          <a:bodyPr wrap="square">
            <a:spAutoFit/>
          </a:bodyPr>
          <a:lstStyle/>
          <a:p>
            <a:pPr lvl="0"/>
            <a:r>
              <a:rPr lang="ga-IE" b="1" dirty="0" smtClean="0">
                <a:solidFill>
                  <a:prstClr val="black"/>
                </a:solidFill>
              </a:rPr>
              <a:t>(xiii) Faigh achar </a:t>
            </a:r>
            <a:r>
              <a:rPr lang="en-IE" b="1" dirty="0">
                <a:sym typeface="Wingdings 3"/>
              </a:rPr>
              <a:t></a:t>
            </a:r>
            <a:r>
              <a:rPr lang="ga-IE" dirty="0" smtClean="0"/>
              <a:t> </a:t>
            </a:r>
            <a:r>
              <a:rPr lang="ga-IE" b="1" i="1" dirty="0" smtClean="0">
                <a:solidFill>
                  <a:prstClr val="black"/>
                </a:solidFill>
              </a:rPr>
              <a:t>ABC </a:t>
            </a:r>
            <a:r>
              <a:rPr lang="ga-IE" dirty="0" smtClean="0"/>
              <a:t>agus úsáid á baint agat as Foirmle </a:t>
            </a:r>
            <a:r>
              <a:rPr lang="ga-IE" b="1" dirty="0">
                <a:solidFill>
                  <a:prstClr val="black"/>
                </a:solidFill>
              </a:rPr>
              <a:t>2.</a:t>
            </a:r>
          </a:p>
        </p:txBody>
      </p:sp>
      <p:sp>
        <p:nvSpPr>
          <p:cNvPr id="5" name="Rectangle 4"/>
          <p:cNvSpPr/>
          <p:nvPr/>
        </p:nvSpPr>
        <p:spPr>
          <a:xfrm>
            <a:off x="207673" y="2278624"/>
            <a:ext cx="9496151" cy="369332"/>
          </a:xfrm>
          <a:prstGeom prst="rect">
            <a:avLst/>
          </a:prstGeom>
        </p:spPr>
        <p:txBody>
          <a:bodyPr wrap="square">
            <a:spAutoFit/>
          </a:bodyPr>
          <a:lstStyle/>
          <a:p>
            <a:pPr lvl="0"/>
            <a:r>
              <a:rPr lang="ga-IE" b="1" dirty="0">
                <a:solidFill>
                  <a:prstClr val="black"/>
                </a:solidFill>
              </a:rPr>
              <a:t>(xii) Faigh achar </a:t>
            </a:r>
            <a:r>
              <a:rPr lang="en-IE" b="1" dirty="0">
                <a:sym typeface="Wingdings 3"/>
              </a:rPr>
              <a:t></a:t>
            </a:r>
            <a:r>
              <a:rPr lang="ga-IE" dirty="0" smtClean="0"/>
              <a:t> </a:t>
            </a:r>
            <a:r>
              <a:rPr lang="ga-IE" b="1" i="1" dirty="0" smtClean="0">
                <a:solidFill>
                  <a:prstClr val="black"/>
                </a:solidFill>
              </a:rPr>
              <a:t>ABC </a:t>
            </a:r>
            <a:r>
              <a:rPr lang="ga-IE" dirty="0" smtClean="0"/>
              <a:t>agus úsáid á baint agat as Foirmle </a:t>
            </a:r>
            <a:r>
              <a:rPr lang="ga-IE" b="1" dirty="0">
                <a:solidFill>
                  <a:prstClr val="black"/>
                </a:solidFill>
              </a:rPr>
              <a:t>1.</a:t>
            </a:r>
          </a:p>
        </p:txBody>
      </p:sp>
      <p:pic>
        <p:nvPicPr>
          <p:cNvPr id="749579" name="Picture 11"/>
          <p:cNvPicPr>
            <a:picLocks noChangeAspect="1" noChangeArrowheads="1"/>
          </p:cNvPicPr>
          <p:nvPr/>
        </p:nvPicPr>
        <p:blipFill>
          <a:blip r:embed="rId4" cstate="print"/>
          <a:srcRect/>
          <a:stretch>
            <a:fillRect/>
          </a:stretch>
        </p:blipFill>
        <p:spPr bwMode="auto">
          <a:xfrm>
            <a:off x="6124575" y="775292"/>
            <a:ext cx="3781425" cy="1895475"/>
          </a:xfrm>
          <a:prstGeom prst="rect">
            <a:avLst/>
          </a:prstGeom>
          <a:noFill/>
          <a:ln w="9525">
            <a:noFill/>
            <a:miter lim="800000"/>
            <a:headEnd/>
            <a:tailEnd/>
          </a:ln>
        </p:spPr>
      </p:pic>
      <p:sp>
        <p:nvSpPr>
          <p:cNvPr id="13" name="TextBox 12"/>
          <p:cNvSpPr txBox="1"/>
          <p:nvPr/>
        </p:nvSpPr>
        <p:spPr>
          <a:xfrm>
            <a:off x="2129052" y="2552129"/>
            <a:ext cx="1146411" cy="461665"/>
          </a:xfrm>
          <a:prstGeom prst="rect">
            <a:avLst/>
          </a:prstGeom>
          <a:solidFill>
            <a:schemeClr val="bg1"/>
          </a:solidFill>
        </p:spPr>
        <p:txBody>
          <a:bodyPr wrap="square" rtlCol="0">
            <a:spAutoFit/>
          </a:bodyPr>
          <a:lstStyle/>
          <a:p>
            <a:pPr algn="r"/>
            <a:r>
              <a:rPr lang="ga-IE" sz="2400" i="1" dirty="0" smtClean="0">
                <a:solidFill>
                  <a:schemeClr val="accent1">
                    <a:lumMod val="75000"/>
                  </a:schemeClr>
                </a:solidFill>
              </a:rPr>
              <a:t>Achar</a:t>
            </a:r>
            <a:endParaRPr lang="ga-IE" sz="2400" i="1" dirty="0">
              <a:solidFill>
                <a:schemeClr val="accent1">
                  <a:lumMod val="75000"/>
                </a:schemeClr>
              </a:solidFill>
            </a:endParaRPr>
          </a:p>
        </p:txBody>
      </p:sp>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74762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8000"/>
            <a:lum/>
          </a:blip>
          <a:srcRect/>
          <a:stretch>
            <a:fillRect l="-17000" r="-17000"/>
          </a:stretch>
        </a:blipFill>
        <a:effectLst/>
      </p:bgPr>
    </p:bg>
    <p:spTree>
      <p:nvGrpSpPr>
        <p:cNvPr id="1" name=""/>
        <p:cNvGrpSpPr/>
        <p:nvPr/>
      </p:nvGrpSpPr>
      <p:grpSpPr>
        <a:xfrm>
          <a:off x="0" y="0"/>
          <a:ext cx="0" cy="0"/>
          <a:chOff x="0" y="0"/>
          <a:chExt cx="0" cy="0"/>
        </a:xfrm>
      </p:grpSpPr>
      <p:sp>
        <p:nvSpPr>
          <p:cNvPr id="13" name="Snip Diagonal Corner Rectangle 12"/>
          <p:cNvSpPr/>
          <p:nvPr/>
        </p:nvSpPr>
        <p:spPr>
          <a:xfrm>
            <a:off x="8587825" y="6335927"/>
            <a:ext cx="111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dirty="0" smtClean="0">
                <a:solidFill>
                  <a:srgbClr val="C00000"/>
                </a:solidFill>
              </a:rPr>
              <a:t>13 &amp; 14</a:t>
            </a:r>
            <a:endParaRPr lang="ga-IE" dirty="0">
              <a:solidFill>
                <a:srgbClr val="C00000"/>
              </a:solidFill>
            </a:endParaRPr>
          </a:p>
        </p:txBody>
      </p:sp>
      <p:sp>
        <p:nvSpPr>
          <p:cNvPr id="2" name="Date Placeholder 1"/>
          <p:cNvSpPr>
            <a:spLocks noGrp="1"/>
          </p:cNvSpPr>
          <p:nvPr>
            <p:ph type="dt" sz="half" idx="10"/>
          </p:nvPr>
        </p:nvSpPr>
        <p:spPr/>
        <p:txBody>
          <a:bodyPr/>
          <a:lstStyle/>
          <a:p>
            <a:fld id="{69FEF7D5-FCAE-4263-89B9-BEC579426D5F}" type="datetime10">
              <a:rPr lang="en-GB" smtClean="0"/>
              <a:pPr/>
              <a:t>09:21</a:t>
            </a:fld>
            <a:endParaRPr lang="ga-IE"/>
          </a:p>
        </p:txBody>
      </p:sp>
      <p:sp>
        <p:nvSpPr>
          <p:cNvPr id="8" name="Rectangle 7"/>
          <p:cNvSpPr/>
          <p:nvPr/>
        </p:nvSpPr>
        <p:spPr>
          <a:xfrm>
            <a:off x="179969" y="235836"/>
            <a:ext cx="9589544" cy="369332"/>
          </a:xfrm>
          <a:prstGeom prst="rect">
            <a:avLst/>
          </a:prstGeom>
        </p:spPr>
        <p:txBody>
          <a:bodyPr wrap="square">
            <a:spAutoFit/>
          </a:bodyPr>
          <a:lstStyle/>
          <a:p>
            <a:pPr lvl="0"/>
            <a:r>
              <a:rPr lang="ga-IE" b="1" dirty="0" smtClean="0">
                <a:solidFill>
                  <a:prstClr val="black"/>
                </a:solidFill>
              </a:rPr>
              <a:t>(xiii) Faigh achar </a:t>
            </a:r>
            <a:r>
              <a:rPr lang="en-IE" b="1" dirty="0">
                <a:sym typeface="Wingdings 3"/>
              </a:rPr>
              <a:t></a:t>
            </a:r>
            <a:r>
              <a:rPr lang="ga-IE" dirty="0" smtClean="0"/>
              <a:t> </a:t>
            </a:r>
            <a:r>
              <a:rPr lang="ga-IE" b="1" i="1" dirty="0" smtClean="0">
                <a:solidFill>
                  <a:prstClr val="black"/>
                </a:solidFill>
              </a:rPr>
              <a:t>ABC </a:t>
            </a:r>
            <a:r>
              <a:rPr lang="ga-IE" dirty="0" smtClean="0"/>
              <a:t>agus úsáid á baint agat as Foirmle </a:t>
            </a:r>
            <a:r>
              <a:rPr lang="ga-IE" b="1" dirty="0">
                <a:solidFill>
                  <a:prstClr val="black"/>
                </a:solidFill>
              </a:rPr>
              <a:t>2.</a:t>
            </a:r>
          </a:p>
        </p:txBody>
      </p:sp>
      <p:sp>
        <p:nvSpPr>
          <p:cNvPr id="9" name="Rectangle 8"/>
          <p:cNvSpPr/>
          <p:nvPr/>
        </p:nvSpPr>
        <p:spPr>
          <a:xfrm>
            <a:off x="316456" y="2261919"/>
            <a:ext cx="9589544" cy="369332"/>
          </a:xfrm>
          <a:prstGeom prst="rect">
            <a:avLst/>
          </a:prstGeom>
        </p:spPr>
        <p:txBody>
          <a:bodyPr wrap="square">
            <a:spAutoFit/>
          </a:bodyPr>
          <a:lstStyle/>
          <a:p>
            <a:pPr lvl="0"/>
            <a:r>
              <a:rPr lang="ga-IE" b="1" dirty="0" smtClean="0">
                <a:solidFill>
                  <a:prstClr val="black"/>
                </a:solidFill>
              </a:rPr>
              <a:t>(xiv) Faigh achar </a:t>
            </a:r>
            <a:r>
              <a:rPr lang="en-IE" b="1" dirty="0">
                <a:sym typeface="Wingdings 3"/>
              </a:rPr>
              <a:t></a:t>
            </a:r>
            <a:r>
              <a:rPr lang="ga-IE" dirty="0" smtClean="0"/>
              <a:t> </a:t>
            </a:r>
            <a:r>
              <a:rPr lang="ga-IE" b="1" i="1" dirty="0" smtClean="0">
                <a:solidFill>
                  <a:prstClr val="black"/>
                </a:solidFill>
              </a:rPr>
              <a:t>ABC </a:t>
            </a:r>
            <a:r>
              <a:rPr lang="ga-IE" dirty="0" smtClean="0"/>
              <a:t>agus úsáid á baint agat as Foirmle </a:t>
            </a:r>
            <a:r>
              <a:rPr lang="ga-IE" b="1" dirty="0">
                <a:solidFill>
                  <a:prstClr val="black"/>
                </a:solidFill>
              </a:rPr>
              <a:t>3.</a:t>
            </a:r>
          </a:p>
        </p:txBody>
      </p:sp>
      <mc:AlternateContent xmlns:mc="http://schemas.openxmlformats.org/markup-compatibility/2006">
        <mc:Choice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Requires="a14">
          <p:sp>
            <p:nvSpPr>
              <p:cNvPr id="3" name="Rectangle 2"/>
              <p:cNvSpPr/>
              <p:nvPr/>
            </p:nvSpPr>
            <p:spPr>
              <a:xfrm>
                <a:off x="2065287" y="2638055"/>
                <a:ext cx="5275419" cy="3211585"/>
              </a:xfrm>
              <a:prstGeom prst="rect">
                <a:avLst/>
              </a:prstGeom>
            </p:spPr>
            <p:txBody>
              <a:bodyPr wrap="none">
                <a:spAutoFit/>
              </a:bodyPr>
              <a:lstStyle/>
              <a:p>
                <a:pPr/>
                <a14:m>
                  <m:oMathPara xmlns:m="http://schemas.openxmlformats.org/officeDocument/2006/math">
                    <m:oMathParaPr>
                      <m:jc m:val="centerGroup"/>
                    </m:oMathParaPr>
                    <m:oMath>
                      <m:m>
                        <m:mPr>
                          <m:mcs>
                            <m:mc>
                              <m:mcPr>
                                <m:count m:val="1"/>
                                <m:mcJc m:val="center"/>
                              </m:mcPr>
                            </m:mc>
                          </m:mcs>
                          <m:ctrlPr>
                            <a:rPr lang="en-IE" i="1" smtClean="0">
                              <a:solidFill>
                                <a:schemeClr val="tx2"/>
                              </a:solidFill>
                              <a:latin typeface="Cambria Math"/>
                            </a:rPr>
                          </m:ctrlPr>
                        </m:mPr>
                        <m:mr>
                          <m:e>
                            <m:r>
                              <a:rPr lang="en-IE" i="1">
                                <a:solidFill>
                                  <a:schemeClr val="tx2"/>
                                </a:solidFill>
                                <a:latin typeface="Cambria Math"/>
                              </a:rPr>
                              <m:t>𝐴𝑟𝑒𝑎</m:t>
                            </m:r>
                            <m:r>
                              <m:rPr>
                                <m:nor/>
                              </m:rPr>
                              <a:rPr lang="en-IE" i="1">
                                <a:solidFill>
                                  <a:schemeClr val="tx2"/>
                                </a:solidFill>
                              </a:rPr>
                              <m:t>     </m:t>
                            </m:r>
                            <m:r>
                              <a:rPr lang="en-IE" i="1">
                                <a:solidFill>
                                  <a:schemeClr val="tx2"/>
                                </a:solidFill>
                                <a:latin typeface="Cambria Math"/>
                              </a:rPr>
                              <m:t>𝛥</m:t>
                            </m:r>
                            <m:r>
                              <a:rPr lang="en-IE" i="1">
                                <a:solidFill>
                                  <a:schemeClr val="tx2"/>
                                </a:solidFill>
                                <a:latin typeface="Cambria Math"/>
                              </a:rPr>
                              <m:t>𝐴𝐵𝐶</m:t>
                            </m:r>
                            <m:r>
                              <a:rPr lang="en-IE">
                                <a:solidFill>
                                  <a:schemeClr val="tx2"/>
                                </a:solidFill>
                                <a:latin typeface="Cambria Math"/>
                              </a:rPr>
                              <m:t>=</m:t>
                            </m:r>
                            <m:f>
                              <m:fPr>
                                <m:ctrlPr>
                                  <a:rPr lang="en-IE" i="1">
                                    <a:solidFill>
                                      <a:schemeClr val="tx2"/>
                                    </a:solidFill>
                                    <a:latin typeface="Cambria Math"/>
                                  </a:rPr>
                                </m:ctrlPr>
                              </m:fPr>
                              <m:num>
                                <m:r>
                                  <a:rPr lang="en-IE">
                                    <a:solidFill>
                                      <a:schemeClr val="tx2"/>
                                    </a:solidFill>
                                    <a:latin typeface="Cambria Math"/>
                                  </a:rPr>
                                  <m:t>1</m:t>
                                </m:r>
                              </m:num>
                              <m:den>
                                <m:r>
                                  <a:rPr lang="en-IE">
                                    <a:solidFill>
                                      <a:schemeClr val="tx2"/>
                                    </a:solidFill>
                                    <a:latin typeface="Cambria Math"/>
                                  </a:rPr>
                                  <m:t>2</m:t>
                                </m:r>
                              </m:den>
                            </m:f>
                            <m:r>
                              <a:rPr lang="en-IE">
                                <a:solidFill>
                                  <a:schemeClr val="tx2"/>
                                </a:solidFill>
                                <a:latin typeface="Cambria Math"/>
                              </a:rPr>
                              <m:t>|</m:t>
                            </m:r>
                            <m:sSub>
                              <m:sSubPr>
                                <m:ctrlPr>
                                  <a:rPr lang="en-IE" i="1">
                                    <a:solidFill>
                                      <a:schemeClr val="tx2"/>
                                    </a:solidFill>
                                    <a:latin typeface="Cambria Math"/>
                                  </a:rPr>
                                </m:ctrlPr>
                              </m:sSubPr>
                              <m:e>
                                <m:r>
                                  <a:rPr lang="en-IE" i="1">
                                    <a:solidFill>
                                      <a:schemeClr val="tx2"/>
                                    </a:solidFill>
                                    <a:latin typeface="Cambria Math"/>
                                  </a:rPr>
                                  <m:t>𝑥</m:t>
                                </m:r>
                              </m:e>
                              <m:sub>
                                <m:r>
                                  <a:rPr lang="en-IE">
                                    <a:solidFill>
                                      <a:schemeClr val="tx2"/>
                                    </a:solidFill>
                                    <a:latin typeface="Cambria Math"/>
                                  </a:rPr>
                                  <m:t>1</m:t>
                                </m:r>
                              </m:sub>
                            </m:sSub>
                            <m:sSub>
                              <m:sSubPr>
                                <m:ctrlPr>
                                  <a:rPr lang="en-IE" i="1">
                                    <a:solidFill>
                                      <a:schemeClr val="tx2"/>
                                    </a:solidFill>
                                    <a:latin typeface="Cambria Math"/>
                                  </a:rPr>
                                </m:ctrlPr>
                              </m:sSubPr>
                              <m:e>
                                <m:r>
                                  <a:rPr lang="en-IE" i="1">
                                    <a:solidFill>
                                      <a:schemeClr val="tx2"/>
                                    </a:solidFill>
                                    <a:latin typeface="Cambria Math"/>
                                  </a:rPr>
                                  <m:t>𝑦</m:t>
                                </m:r>
                              </m:e>
                              <m:sub>
                                <m:r>
                                  <a:rPr lang="en-IE">
                                    <a:solidFill>
                                      <a:schemeClr val="tx2"/>
                                    </a:solidFill>
                                    <a:latin typeface="Cambria Math"/>
                                  </a:rPr>
                                  <m:t>2</m:t>
                                </m:r>
                              </m:sub>
                            </m:sSub>
                            <m:r>
                              <a:rPr lang="en-IE">
                                <a:solidFill>
                                  <a:schemeClr val="tx2"/>
                                </a:solidFill>
                                <a:latin typeface="Cambria Math"/>
                              </a:rPr>
                              <m:t>−</m:t>
                            </m:r>
                            <m:sSub>
                              <m:sSubPr>
                                <m:ctrlPr>
                                  <a:rPr lang="en-IE" i="1">
                                    <a:solidFill>
                                      <a:schemeClr val="tx2"/>
                                    </a:solidFill>
                                    <a:latin typeface="Cambria Math"/>
                                  </a:rPr>
                                </m:ctrlPr>
                              </m:sSubPr>
                              <m:e>
                                <m:r>
                                  <a:rPr lang="en-IE" i="1">
                                    <a:solidFill>
                                      <a:schemeClr val="tx2"/>
                                    </a:solidFill>
                                    <a:latin typeface="Cambria Math"/>
                                  </a:rPr>
                                  <m:t>𝑥</m:t>
                                </m:r>
                              </m:e>
                              <m:sub>
                                <m:r>
                                  <a:rPr lang="en-IE">
                                    <a:solidFill>
                                      <a:schemeClr val="tx2"/>
                                    </a:solidFill>
                                    <a:latin typeface="Cambria Math"/>
                                  </a:rPr>
                                  <m:t>2</m:t>
                                </m:r>
                              </m:sub>
                            </m:sSub>
                            <m:sSub>
                              <m:sSubPr>
                                <m:ctrlPr>
                                  <a:rPr lang="en-IE" i="1">
                                    <a:solidFill>
                                      <a:schemeClr val="tx2"/>
                                    </a:solidFill>
                                    <a:latin typeface="Cambria Math"/>
                                  </a:rPr>
                                </m:ctrlPr>
                              </m:sSubPr>
                              <m:e>
                                <m:r>
                                  <a:rPr lang="en-IE" i="1">
                                    <a:solidFill>
                                      <a:schemeClr val="tx2"/>
                                    </a:solidFill>
                                    <a:latin typeface="Cambria Math"/>
                                  </a:rPr>
                                  <m:t>𝑦</m:t>
                                </m:r>
                              </m:e>
                              <m:sub>
                                <m:r>
                                  <a:rPr lang="en-IE">
                                    <a:solidFill>
                                      <a:schemeClr val="tx2"/>
                                    </a:solidFill>
                                    <a:latin typeface="Cambria Math"/>
                                  </a:rPr>
                                  <m:t>1</m:t>
                                </m:r>
                              </m:sub>
                            </m:sSub>
                            <m:r>
                              <a:rPr lang="en-IE">
                                <a:solidFill>
                                  <a:schemeClr val="tx2"/>
                                </a:solidFill>
                                <a:latin typeface="Cambria Math"/>
                              </a:rPr>
                              <m:t>|</m:t>
                            </m:r>
                          </m:e>
                        </m:mr>
                        <m:mr>
                          <m:e>
                            <m:r>
                              <a:rPr lang="en-IE" i="1">
                                <a:solidFill>
                                  <a:schemeClr val="tx2"/>
                                </a:solidFill>
                                <a:latin typeface="Cambria Math"/>
                              </a:rPr>
                              <m:t>𝐴</m:t>
                            </m:r>
                            <m:r>
                              <a:rPr lang="en-IE">
                                <a:solidFill>
                                  <a:schemeClr val="tx2"/>
                                </a:solidFill>
                                <a:latin typeface="Cambria Math"/>
                              </a:rPr>
                              <m:t>(5,5)</m:t>
                            </m:r>
                            <m:r>
                              <m:rPr>
                                <m:nor/>
                              </m:rPr>
                              <a:rPr lang="en-IE" i="1">
                                <a:solidFill>
                                  <a:schemeClr val="tx2"/>
                                </a:solidFill>
                              </a:rPr>
                              <m:t>   </m:t>
                            </m:r>
                            <m:r>
                              <m:rPr>
                                <m:nor/>
                              </m:rPr>
                              <a:rPr lang="en-IE" b="0" i="1" smtClean="0">
                                <a:solidFill>
                                  <a:schemeClr val="tx2"/>
                                </a:solidFill>
                              </a:rPr>
                              <m:t>           </m:t>
                            </m:r>
                            <m:r>
                              <m:rPr>
                                <m:nor/>
                              </m:rPr>
                              <a:rPr lang="en-IE" i="1">
                                <a:solidFill>
                                  <a:schemeClr val="tx2"/>
                                </a:solidFill>
                              </a:rPr>
                              <m:t> </m:t>
                            </m:r>
                            <m:r>
                              <a:rPr lang="en-IE" i="1">
                                <a:solidFill>
                                  <a:schemeClr val="tx2"/>
                                </a:solidFill>
                                <a:latin typeface="Cambria Math"/>
                              </a:rPr>
                              <m:t>𝐵</m:t>
                            </m:r>
                            <m:r>
                              <a:rPr lang="en-IE">
                                <a:solidFill>
                                  <a:schemeClr val="tx2"/>
                                </a:solidFill>
                                <a:latin typeface="Cambria Math"/>
                              </a:rPr>
                              <m:t>(10.8,14.4)</m:t>
                            </m:r>
                            <m:r>
                              <m:rPr>
                                <m:nor/>
                              </m:rPr>
                              <a:rPr lang="en-IE" i="1">
                                <a:solidFill>
                                  <a:schemeClr val="tx2"/>
                                </a:solidFill>
                              </a:rPr>
                              <m:t>       </m:t>
                            </m:r>
                            <m:r>
                              <m:rPr>
                                <m:nor/>
                              </m:rPr>
                              <a:rPr lang="en-IE" b="0" i="1" smtClean="0">
                                <a:solidFill>
                                  <a:schemeClr val="tx2"/>
                                </a:solidFill>
                              </a:rPr>
                              <m:t>    </m:t>
                            </m:r>
                            <m:r>
                              <m:rPr>
                                <m:nor/>
                              </m:rPr>
                              <a:rPr lang="en-IE" i="1">
                                <a:solidFill>
                                  <a:schemeClr val="tx2"/>
                                </a:solidFill>
                              </a:rPr>
                              <m:t> </m:t>
                            </m:r>
                            <m:r>
                              <a:rPr lang="en-IE" i="1">
                                <a:solidFill>
                                  <a:schemeClr val="tx2"/>
                                </a:solidFill>
                                <a:latin typeface="Cambria Math"/>
                              </a:rPr>
                              <m:t>𝐶</m:t>
                            </m:r>
                            <m:d>
                              <m:dPr>
                                <m:ctrlPr>
                                  <a:rPr lang="en-IE" i="1">
                                    <a:solidFill>
                                      <a:schemeClr val="tx2"/>
                                    </a:solidFill>
                                    <a:latin typeface="Cambria Math"/>
                                  </a:rPr>
                                </m:ctrlPr>
                              </m:dPr>
                              <m:e>
                                <m:r>
                                  <a:rPr lang="en-IE">
                                    <a:solidFill>
                                      <a:schemeClr val="tx2"/>
                                    </a:solidFill>
                                    <a:latin typeface="Cambria Math"/>
                                  </a:rPr>
                                  <m:t>20.5,5</m:t>
                                </m:r>
                              </m:e>
                            </m:d>
                          </m:e>
                        </m:mr>
                        <m:mr>
                          <m:e>
                            <m:r>
                              <m:rPr>
                                <m:nor/>
                              </m:rPr>
                              <a:rPr lang="en-IE" i="1">
                                <a:solidFill>
                                  <a:schemeClr val="tx2"/>
                                </a:solidFill>
                              </a:rPr>
                              <m:t>     </m:t>
                            </m:r>
                            <m:sSup>
                              <m:sSupPr>
                                <m:ctrlPr>
                                  <a:rPr lang="en-IE" i="1">
                                    <a:solidFill>
                                      <a:schemeClr val="tx2"/>
                                    </a:solidFill>
                                    <a:latin typeface="Cambria Math"/>
                                  </a:rPr>
                                </m:ctrlPr>
                              </m:sSupPr>
                              <m:e>
                                <m:r>
                                  <m:rPr>
                                    <m:nor/>
                                  </m:rPr>
                                  <a:rPr lang="en-IE" i="1">
                                    <a:solidFill>
                                      <a:schemeClr val="tx2"/>
                                    </a:solidFill>
                                  </a:rPr>
                                  <m:t> </m:t>
                                </m:r>
                                <m:r>
                                  <a:rPr lang="en-IE" b="0" i="1" smtClean="0">
                                    <a:solidFill>
                                      <a:schemeClr val="tx2"/>
                                    </a:solidFill>
                                    <a:latin typeface="Cambria Math"/>
                                  </a:rPr>
                                  <m:t>      </m:t>
                                </m:r>
                              </m:e>
                              <m:sup>
                                <m:r>
                                  <a:rPr lang="en-IE">
                                    <a:solidFill>
                                      <a:schemeClr val="tx2"/>
                                    </a:solidFill>
                                    <a:latin typeface="Cambria Math"/>
                                  </a:rPr>
                                  <m:t>−5</m:t>
                                </m:r>
                              </m:sup>
                            </m:sSup>
                            <m:r>
                              <m:rPr>
                                <m:nor/>
                              </m:rPr>
                              <a:rPr lang="en-IE" i="1">
                                <a:solidFill>
                                  <a:schemeClr val="tx2"/>
                                </a:solidFill>
                              </a:rPr>
                              <m:t>   </m:t>
                            </m:r>
                            <m:sSup>
                              <m:sSupPr>
                                <m:ctrlPr>
                                  <a:rPr lang="en-IE" i="1">
                                    <a:solidFill>
                                      <a:schemeClr val="tx2"/>
                                    </a:solidFill>
                                    <a:latin typeface="Cambria Math"/>
                                  </a:rPr>
                                </m:ctrlPr>
                              </m:sSupPr>
                              <m:e>
                                <m:r>
                                  <a:rPr lang="en-IE">
                                    <a:solidFill>
                                      <a:schemeClr val="tx2"/>
                                    </a:solidFill>
                                    <a:latin typeface="Cambria Math"/>
                                  </a:rPr>
                                  <m:t>↓</m:t>
                                </m:r>
                              </m:e>
                              <m:sup>
                                <m:r>
                                  <a:rPr lang="en-IE">
                                    <a:solidFill>
                                      <a:schemeClr val="tx2"/>
                                    </a:solidFill>
                                    <a:latin typeface="Cambria Math"/>
                                  </a:rPr>
                                  <m:t>−5</m:t>
                                </m:r>
                              </m:sup>
                            </m:sSup>
                            <m:r>
                              <m:rPr>
                                <m:nor/>
                              </m:rPr>
                              <a:rPr lang="en-IE" i="1">
                                <a:solidFill>
                                  <a:schemeClr val="tx2"/>
                                </a:solidFill>
                              </a:rPr>
                              <m:t>                                </m:t>
                            </m:r>
                            <m:sSup>
                              <m:sSupPr>
                                <m:ctrlPr>
                                  <a:rPr lang="en-IE" i="1">
                                    <a:solidFill>
                                      <a:schemeClr val="tx2"/>
                                    </a:solidFill>
                                    <a:latin typeface="Cambria Math"/>
                                  </a:rPr>
                                </m:ctrlPr>
                              </m:sSupPr>
                              <m:e>
                                <m:r>
                                  <m:rPr>
                                    <m:nor/>
                                  </m:rPr>
                                  <a:rPr lang="en-IE" i="1">
                                    <a:solidFill>
                                      <a:schemeClr val="tx2"/>
                                    </a:solidFill>
                                  </a:rPr>
                                  <m:t> </m:t>
                                </m:r>
                              </m:e>
                              <m:sup>
                                <m:r>
                                  <a:rPr lang="en-IE">
                                    <a:solidFill>
                                      <a:schemeClr val="tx2"/>
                                    </a:solidFill>
                                    <a:latin typeface="Cambria Math"/>
                                  </a:rPr>
                                  <m:t>−5</m:t>
                                </m:r>
                              </m:sup>
                            </m:sSup>
                            <m:r>
                              <m:rPr>
                                <m:nor/>
                              </m:rPr>
                              <a:rPr lang="en-IE" i="1">
                                <a:solidFill>
                                  <a:schemeClr val="tx2"/>
                                </a:solidFill>
                              </a:rPr>
                              <m:t>   </m:t>
                            </m:r>
                            <m:sSup>
                              <m:sSupPr>
                                <m:ctrlPr>
                                  <a:rPr lang="en-IE" i="1">
                                    <a:solidFill>
                                      <a:schemeClr val="tx2"/>
                                    </a:solidFill>
                                    <a:latin typeface="Cambria Math"/>
                                  </a:rPr>
                                </m:ctrlPr>
                              </m:sSupPr>
                              <m:e>
                                <m:r>
                                  <a:rPr lang="en-IE">
                                    <a:solidFill>
                                      <a:schemeClr val="tx2"/>
                                    </a:solidFill>
                                    <a:latin typeface="Cambria Math"/>
                                  </a:rPr>
                                  <m:t>↓</m:t>
                                </m:r>
                              </m:e>
                              <m:sup>
                                <m:r>
                                  <a:rPr lang="en-IE">
                                    <a:solidFill>
                                      <a:schemeClr val="tx2"/>
                                    </a:solidFill>
                                    <a:latin typeface="Cambria Math"/>
                                  </a:rPr>
                                  <m:t>−5</m:t>
                                </m:r>
                              </m:sup>
                            </m:sSup>
                            <m:r>
                              <m:rPr>
                                <m:nor/>
                              </m:rPr>
                              <a:rPr lang="en-IE" i="1">
                                <a:solidFill>
                                  <a:schemeClr val="tx2"/>
                                </a:solidFill>
                              </a:rPr>
                              <m:t>                                             </m:t>
                            </m:r>
                            <m:sSup>
                              <m:sSupPr>
                                <m:ctrlPr>
                                  <a:rPr lang="en-IE" i="1">
                                    <a:solidFill>
                                      <a:schemeClr val="tx2"/>
                                    </a:solidFill>
                                    <a:latin typeface="Cambria Math"/>
                                  </a:rPr>
                                </m:ctrlPr>
                              </m:sSupPr>
                              <m:e>
                                <m:r>
                                  <m:rPr>
                                    <m:nor/>
                                  </m:rPr>
                                  <a:rPr lang="en-IE" i="1">
                                    <a:solidFill>
                                      <a:schemeClr val="tx2"/>
                                    </a:solidFill>
                                  </a:rPr>
                                  <m:t> </m:t>
                                </m:r>
                              </m:e>
                              <m:sup>
                                <m:r>
                                  <a:rPr lang="en-IE">
                                    <a:solidFill>
                                      <a:schemeClr val="tx2"/>
                                    </a:solidFill>
                                    <a:latin typeface="Cambria Math"/>
                                  </a:rPr>
                                  <m:t>−5</m:t>
                                </m:r>
                              </m:sup>
                            </m:sSup>
                            <m:r>
                              <m:rPr>
                                <m:nor/>
                              </m:rPr>
                              <a:rPr lang="en-IE" i="1">
                                <a:solidFill>
                                  <a:schemeClr val="tx2"/>
                                </a:solidFill>
                              </a:rPr>
                              <m:t>   </m:t>
                            </m:r>
                            <m:sSup>
                              <m:sSupPr>
                                <m:ctrlPr>
                                  <a:rPr lang="en-IE" i="1">
                                    <a:solidFill>
                                      <a:schemeClr val="tx2"/>
                                    </a:solidFill>
                                    <a:latin typeface="Cambria Math"/>
                                  </a:rPr>
                                </m:ctrlPr>
                              </m:sSupPr>
                              <m:e>
                                <m:r>
                                  <a:rPr lang="en-IE">
                                    <a:solidFill>
                                      <a:schemeClr val="tx2"/>
                                    </a:solidFill>
                                    <a:latin typeface="Cambria Math"/>
                                  </a:rPr>
                                  <m:t>↓</m:t>
                                </m:r>
                              </m:e>
                              <m:sup>
                                <m:r>
                                  <a:rPr lang="en-IE">
                                    <a:solidFill>
                                      <a:schemeClr val="tx2"/>
                                    </a:solidFill>
                                    <a:latin typeface="Cambria Math"/>
                                  </a:rPr>
                                  <m:t>−5</m:t>
                                </m:r>
                              </m:sup>
                            </m:sSup>
                          </m:e>
                        </m:mr>
                        <m:mr>
                          <m:e>
                            <m:r>
                              <m:rPr>
                                <m:nor/>
                              </m:rPr>
                              <a:rPr lang="en-IE" i="1">
                                <a:solidFill>
                                  <a:schemeClr val="tx2"/>
                                </a:solidFill>
                              </a:rPr>
                              <m:t>            </m:t>
                            </m:r>
                            <m:r>
                              <a:rPr lang="en-IE">
                                <a:solidFill>
                                  <a:schemeClr val="tx2"/>
                                </a:solidFill>
                                <a:latin typeface="Cambria Math"/>
                              </a:rPr>
                              <m:t>(0,0)</m:t>
                            </m:r>
                            <m:r>
                              <m:rPr>
                                <m:nor/>
                              </m:rPr>
                              <a:rPr lang="en-IE" i="1">
                                <a:solidFill>
                                  <a:schemeClr val="tx2"/>
                                </a:solidFill>
                              </a:rPr>
                              <m:t> </m:t>
                            </m:r>
                            <m:r>
                              <m:rPr>
                                <m:nor/>
                              </m:rPr>
                              <a:rPr lang="en-IE" b="0" i="1" smtClean="0">
                                <a:solidFill>
                                  <a:schemeClr val="tx2"/>
                                </a:solidFill>
                              </a:rPr>
                              <m:t>         </m:t>
                            </m:r>
                            <m:r>
                              <m:rPr>
                                <m:nor/>
                              </m:rPr>
                              <a:rPr lang="en-IE" i="1">
                                <a:solidFill>
                                  <a:schemeClr val="tx2"/>
                                </a:solidFill>
                              </a:rPr>
                              <m:t>            </m:t>
                            </m:r>
                            <m:r>
                              <a:rPr lang="en-IE">
                                <a:solidFill>
                                  <a:schemeClr val="tx2"/>
                                </a:solidFill>
                                <a:latin typeface="Cambria Math"/>
                              </a:rPr>
                              <m:t>(5.8,9.4)</m:t>
                            </m:r>
                            <m:r>
                              <m:rPr>
                                <m:nor/>
                              </m:rPr>
                              <a:rPr lang="en-IE" i="1">
                                <a:solidFill>
                                  <a:schemeClr val="tx2"/>
                                </a:solidFill>
                              </a:rPr>
                              <m:t>   </m:t>
                            </m:r>
                            <m:r>
                              <m:rPr>
                                <m:nor/>
                              </m:rPr>
                              <a:rPr lang="en-IE" b="0" i="1" smtClean="0">
                                <a:solidFill>
                                  <a:schemeClr val="tx2"/>
                                </a:solidFill>
                              </a:rPr>
                              <m:t>  </m:t>
                            </m:r>
                            <m:r>
                              <m:rPr>
                                <m:nor/>
                              </m:rPr>
                              <a:rPr lang="en-IE" i="1">
                                <a:solidFill>
                                  <a:schemeClr val="tx2"/>
                                </a:solidFill>
                              </a:rPr>
                              <m:t>                     </m:t>
                            </m:r>
                            <m:d>
                              <m:dPr>
                                <m:ctrlPr>
                                  <a:rPr lang="en-IE" i="1">
                                    <a:solidFill>
                                      <a:schemeClr val="tx2"/>
                                    </a:solidFill>
                                    <a:latin typeface="Cambria Math"/>
                                  </a:rPr>
                                </m:ctrlPr>
                              </m:dPr>
                              <m:e>
                                <m:r>
                                  <a:rPr lang="en-IE">
                                    <a:solidFill>
                                      <a:schemeClr val="tx2"/>
                                    </a:solidFill>
                                    <a:latin typeface="Cambria Math"/>
                                  </a:rPr>
                                  <m:t>15.5,0</m:t>
                                </m:r>
                              </m:e>
                            </m:d>
                          </m:e>
                        </m:mr>
                        <m:mr>
                          <m:e>
                            <m:r>
                              <a:rPr lang="en-IE" i="1">
                                <a:solidFill>
                                  <a:schemeClr val="tx2"/>
                                </a:solidFill>
                                <a:latin typeface="Cambria Math"/>
                              </a:rPr>
                              <m:t>𝐴𝑟𝑒𝑎</m:t>
                            </m:r>
                            <m:r>
                              <m:rPr>
                                <m:nor/>
                              </m:rPr>
                              <a:rPr lang="en-IE" i="1">
                                <a:solidFill>
                                  <a:schemeClr val="tx2"/>
                                </a:solidFill>
                              </a:rPr>
                              <m:t>     </m:t>
                            </m:r>
                            <m:r>
                              <a:rPr lang="en-IE" i="1">
                                <a:solidFill>
                                  <a:schemeClr val="tx2"/>
                                </a:solidFill>
                                <a:latin typeface="Cambria Math"/>
                              </a:rPr>
                              <m:t>𝛥</m:t>
                            </m:r>
                            <m:r>
                              <a:rPr lang="en-IE" i="1">
                                <a:solidFill>
                                  <a:schemeClr val="tx2"/>
                                </a:solidFill>
                                <a:latin typeface="Cambria Math"/>
                              </a:rPr>
                              <m:t>𝐴𝐵𝐶</m:t>
                            </m:r>
                            <m:r>
                              <a:rPr lang="en-IE">
                                <a:solidFill>
                                  <a:schemeClr val="tx2"/>
                                </a:solidFill>
                                <a:latin typeface="Cambria Math"/>
                              </a:rPr>
                              <m:t>=</m:t>
                            </m:r>
                            <m:f>
                              <m:fPr>
                                <m:ctrlPr>
                                  <a:rPr lang="en-IE" i="1">
                                    <a:solidFill>
                                      <a:schemeClr val="tx2"/>
                                    </a:solidFill>
                                    <a:latin typeface="Cambria Math"/>
                                  </a:rPr>
                                </m:ctrlPr>
                              </m:fPr>
                              <m:num>
                                <m:r>
                                  <a:rPr lang="en-IE">
                                    <a:solidFill>
                                      <a:schemeClr val="tx2"/>
                                    </a:solidFill>
                                    <a:latin typeface="Cambria Math"/>
                                  </a:rPr>
                                  <m:t>1</m:t>
                                </m:r>
                              </m:num>
                              <m:den>
                                <m:r>
                                  <a:rPr lang="en-IE">
                                    <a:solidFill>
                                      <a:schemeClr val="tx2"/>
                                    </a:solidFill>
                                    <a:latin typeface="Cambria Math"/>
                                  </a:rPr>
                                  <m:t>2</m:t>
                                </m:r>
                              </m:den>
                            </m:f>
                            <m:r>
                              <a:rPr lang="en-IE">
                                <a:solidFill>
                                  <a:schemeClr val="tx2"/>
                                </a:solidFill>
                                <a:latin typeface="Cambria Math"/>
                              </a:rPr>
                              <m:t>|</m:t>
                            </m:r>
                            <m:sSub>
                              <m:sSubPr>
                                <m:ctrlPr>
                                  <a:rPr lang="en-IE" i="1">
                                    <a:solidFill>
                                      <a:schemeClr val="tx2"/>
                                    </a:solidFill>
                                    <a:latin typeface="Cambria Math"/>
                                  </a:rPr>
                                </m:ctrlPr>
                              </m:sSubPr>
                              <m:e>
                                <m:r>
                                  <a:rPr lang="en-IE" i="1">
                                    <a:solidFill>
                                      <a:schemeClr val="tx2"/>
                                    </a:solidFill>
                                    <a:latin typeface="Cambria Math"/>
                                  </a:rPr>
                                  <m:t>𝑥</m:t>
                                </m:r>
                              </m:e>
                              <m:sub>
                                <m:r>
                                  <a:rPr lang="en-IE">
                                    <a:solidFill>
                                      <a:schemeClr val="tx2"/>
                                    </a:solidFill>
                                    <a:latin typeface="Cambria Math"/>
                                  </a:rPr>
                                  <m:t>1</m:t>
                                </m:r>
                              </m:sub>
                            </m:sSub>
                            <m:sSub>
                              <m:sSubPr>
                                <m:ctrlPr>
                                  <a:rPr lang="en-IE" i="1">
                                    <a:solidFill>
                                      <a:schemeClr val="tx2"/>
                                    </a:solidFill>
                                    <a:latin typeface="Cambria Math"/>
                                  </a:rPr>
                                </m:ctrlPr>
                              </m:sSubPr>
                              <m:e>
                                <m:r>
                                  <a:rPr lang="en-IE" i="1">
                                    <a:solidFill>
                                      <a:schemeClr val="tx2"/>
                                    </a:solidFill>
                                    <a:latin typeface="Cambria Math"/>
                                  </a:rPr>
                                  <m:t>𝑦</m:t>
                                </m:r>
                              </m:e>
                              <m:sub>
                                <m:r>
                                  <a:rPr lang="en-IE">
                                    <a:solidFill>
                                      <a:schemeClr val="tx2"/>
                                    </a:solidFill>
                                    <a:latin typeface="Cambria Math"/>
                                  </a:rPr>
                                  <m:t>2</m:t>
                                </m:r>
                              </m:sub>
                            </m:sSub>
                            <m:r>
                              <a:rPr lang="en-IE">
                                <a:solidFill>
                                  <a:schemeClr val="tx2"/>
                                </a:solidFill>
                                <a:latin typeface="Cambria Math"/>
                              </a:rPr>
                              <m:t>−</m:t>
                            </m:r>
                            <m:sSub>
                              <m:sSubPr>
                                <m:ctrlPr>
                                  <a:rPr lang="en-IE" i="1">
                                    <a:solidFill>
                                      <a:schemeClr val="tx2"/>
                                    </a:solidFill>
                                    <a:latin typeface="Cambria Math"/>
                                  </a:rPr>
                                </m:ctrlPr>
                              </m:sSubPr>
                              <m:e>
                                <m:r>
                                  <a:rPr lang="en-IE" i="1">
                                    <a:solidFill>
                                      <a:schemeClr val="tx2"/>
                                    </a:solidFill>
                                    <a:latin typeface="Cambria Math"/>
                                  </a:rPr>
                                  <m:t>𝑥</m:t>
                                </m:r>
                              </m:e>
                              <m:sub>
                                <m:r>
                                  <a:rPr lang="en-IE">
                                    <a:solidFill>
                                      <a:schemeClr val="tx2"/>
                                    </a:solidFill>
                                    <a:latin typeface="Cambria Math"/>
                                  </a:rPr>
                                  <m:t>2</m:t>
                                </m:r>
                              </m:sub>
                            </m:sSub>
                            <m:sSub>
                              <m:sSubPr>
                                <m:ctrlPr>
                                  <a:rPr lang="en-IE" i="1">
                                    <a:solidFill>
                                      <a:schemeClr val="tx2"/>
                                    </a:solidFill>
                                    <a:latin typeface="Cambria Math"/>
                                  </a:rPr>
                                </m:ctrlPr>
                              </m:sSubPr>
                              <m:e>
                                <m:r>
                                  <a:rPr lang="en-IE" i="1">
                                    <a:solidFill>
                                      <a:schemeClr val="tx2"/>
                                    </a:solidFill>
                                    <a:latin typeface="Cambria Math"/>
                                  </a:rPr>
                                  <m:t>𝑦</m:t>
                                </m:r>
                              </m:e>
                              <m:sub>
                                <m:r>
                                  <a:rPr lang="en-IE">
                                    <a:solidFill>
                                      <a:schemeClr val="tx2"/>
                                    </a:solidFill>
                                    <a:latin typeface="Cambria Math"/>
                                  </a:rPr>
                                  <m:t>1</m:t>
                                </m:r>
                              </m:sub>
                            </m:sSub>
                            <m:r>
                              <a:rPr lang="en-IE">
                                <a:solidFill>
                                  <a:schemeClr val="tx2"/>
                                </a:solidFill>
                                <a:latin typeface="Cambria Math"/>
                              </a:rPr>
                              <m:t>|</m:t>
                            </m:r>
                          </m:e>
                        </m:mr>
                        <m:mr>
                          <m:e>
                            <m:r>
                              <m:rPr>
                                <m:nor/>
                              </m:rPr>
                              <a:rPr lang="en-IE" i="1">
                                <a:solidFill>
                                  <a:schemeClr val="tx2"/>
                                </a:solidFill>
                              </a:rPr>
                              <m:t>                                                                </m:t>
                            </m:r>
                            <m:r>
                              <a:rPr lang="en-IE">
                                <a:solidFill>
                                  <a:schemeClr val="tx2"/>
                                </a:solidFill>
                                <a:latin typeface="Cambria Math"/>
                              </a:rPr>
                              <m:t>=</m:t>
                            </m:r>
                            <m:f>
                              <m:fPr>
                                <m:ctrlPr>
                                  <a:rPr lang="en-IE" i="1">
                                    <a:solidFill>
                                      <a:schemeClr val="tx2"/>
                                    </a:solidFill>
                                    <a:latin typeface="Cambria Math"/>
                                  </a:rPr>
                                </m:ctrlPr>
                              </m:fPr>
                              <m:num>
                                <m:r>
                                  <a:rPr lang="en-IE">
                                    <a:solidFill>
                                      <a:schemeClr val="tx2"/>
                                    </a:solidFill>
                                    <a:latin typeface="Cambria Math"/>
                                  </a:rPr>
                                  <m:t>1</m:t>
                                </m:r>
                              </m:num>
                              <m:den>
                                <m:r>
                                  <a:rPr lang="en-IE">
                                    <a:solidFill>
                                      <a:schemeClr val="tx2"/>
                                    </a:solidFill>
                                    <a:latin typeface="Cambria Math"/>
                                  </a:rPr>
                                  <m:t>2</m:t>
                                </m:r>
                              </m:den>
                            </m:f>
                            <m:r>
                              <a:rPr lang="en-IE">
                                <a:solidFill>
                                  <a:schemeClr val="tx2"/>
                                </a:solidFill>
                                <a:latin typeface="Cambria Math"/>
                              </a:rPr>
                              <m:t>|(5.8)(0)−(15.5)(9.4)|</m:t>
                            </m:r>
                          </m:e>
                        </m:mr>
                        <m:mr>
                          <m:e>
                            <m:r>
                              <m:rPr>
                                <m:nor/>
                              </m:rPr>
                              <a:rPr lang="en-IE" i="1">
                                <a:solidFill>
                                  <a:schemeClr val="tx2"/>
                                </a:solidFill>
                              </a:rPr>
                              <m:t>                                                               </m:t>
                            </m:r>
                            <m:r>
                              <a:rPr lang="en-IE">
                                <a:solidFill>
                                  <a:schemeClr val="tx2"/>
                                </a:solidFill>
                                <a:latin typeface="Cambria Math"/>
                              </a:rPr>
                              <m:t>=</m:t>
                            </m:r>
                            <m:f>
                              <m:fPr>
                                <m:ctrlPr>
                                  <a:rPr lang="en-IE" i="1">
                                    <a:solidFill>
                                      <a:schemeClr val="tx2"/>
                                    </a:solidFill>
                                    <a:latin typeface="Cambria Math"/>
                                  </a:rPr>
                                </m:ctrlPr>
                              </m:fPr>
                              <m:num>
                                <m:r>
                                  <a:rPr lang="en-IE">
                                    <a:solidFill>
                                      <a:schemeClr val="tx2"/>
                                    </a:solidFill>
                                    <a:latin typeface="Cambria Math"/>
                                  </a:rPr>
                                  <m:t>1</m:t>
                                </m:r>
                              </m:num>
                              <m:den>
                                <m:r>
                                  <a:rPr lang="en-IE">
                                    <a:solidFill>
                                      <a:schemeClr val="tx2"/>
                                    </a:solidFill>
                                    <a:latin typeface="Cambria Math"/>
                                  </a:rPr>
                                  <m:t>2</m:t>
                                </m:r>
                              </m:den>
                            </m:f>
                            <m:r>
                              <a:rPr lang="en-IE">
                                <a:solidFill>
                                  <a:schemeClr val="tx2"/>
                                </a:solidFill>
                                <a:latin typeface="Cambria Math"/>
                              </a:rPr>
                              <m:t>|145.7|</m:t>
                            </m:r>
                            <m:r>
                              <m:rPr>
                                <m:nor/>
                              </m:rPr>
                              <a:rPr lang="en-IE" i="1">
                                <a:solidFill>
                                  <a:schemeClr val="tx2"/>
                                </a:solidFill>
                              </a:rPr>
                              <m:t>       </m:t>
                            </m:r>
                            <m:r>
                              <a:rPr lang="en-IE">
                                <a:solidFill>
                                  <a:schemeClr val="tx2"/>
                                </a:solidFill>
                                <a:latin typeface="Cambria Math"/>
                              </a:rPr>
                              <m:t>=72.85</m:t>
                            </m:r>
                            <m:r>
                              <a:rPr lang="en-IE" i="1">
                                <a:solidFill>
                                  <a:schemeClr val="tx2"/>
                                </a:solidFill>
                                <a:latin typeface="Cambria Math"/>
                              </a:rPr>
                              <m:t>𝑐</m:t>
                            </m:r>
                            <m:sSup>
                              <m:sSupPr>
                                <m:ctrlPr>
                                  <a:rPr lang="en-IE" i="1">
                                    <a:solidFill>
                                      <a:schemeClr val="tx2"/>
                                    </a:solidFill>
                                    <a:latin typeface="Cambria Math"/>
                                  </a:rPr>
                                </m:ctrlPr>
                              </m:sSupPr>
                              <m:e>
                                <m:r>
                                  <a:rPr lang="en-IE" i="1">
                                    <a:solidFill>
                                      <a:schemeClr val="tx2"/>
                                    </a:solidFill>
                                    <a:latin typeface="Cambria Math"/>
                                  </a:rPr>
                                  <m:t>𝑚</m:t>
                                </m:r>
                              </m:e>
                              <m:sup>
                                <m:r>
                                  <a:rPr lang="en-IE">
                                    <a:solidFill>
                                      <a:schemeClr val="tx2"/>
                                    </a:solidFill>
                                    <a:latin typeface="Cambria Math"/>
                                  </a:rPr>
                                  <m:t>2</m:t>
                                </m:r>
                              </m:sup>
                            </m:sSup>
                          </m:e>
                        </m:mr>
                      </m:m>
                    </m:oMath>
                  </m:oMathPara>
                </a14:m>
                <a:endParaRPr lang="en-IE" dirty="0">
                  <a:solidFill>
                    <a:schemeClr val="tx2"/>
                  </a:solidFill>
                </a:endParaRPr>
              </a:p>
            </p:txBody>
          </p:sp>
        </mc:Choice>
        <mc:Fallback>
          <p:sp>
            <p:nvSpPr>
              <p:cNvPr id="3" name="Rectangle 2"/>
              <p:cNvSpPr>
                <a:spLocks noRot="1" noChangeAspect="1" noMove="1" noResize="1" noEditPoints="1" noAdjustHandles="1" noChangeArrowheads="1" noChangeShapeType="1" noTextEdit="1"/>
              </p:cNvSpPr>
              <p:nvPr/>
            </p:nvSpPr>
            <p:spPr>
              <a:xfrm>
                <a:off x="2065287" y="2638055"/>
                <a:ext cx="5275419" cy="3211585"/>
              </a:xfrm>
              <a:prstGeom prst="rect">
                <a:avLst/>
              </a:prstGeom>
              <a:blipFill rotWithShape="1">
                <a:blip r:embed="rId3" cstate="print"/>
                <a:stretch>
                  <a:fillRect/>
                </a:stretch>
              </a:blipFill>
            </p:spPr>
            <p:txBody>
              <a:bodyPr/>
              <a:lstStyle/>
              <a:p>
                <a:r>
                  <a:rPr lang="en-IE">
                    <a:noFill/>
                  </a:rPr>
                  <a:t> </a:t>
                </a:r>
              </a:p>
            </p:txBody>
          </p:sp>
        </mc:Fallback>
      </mc:AlternateContent>
      <mc:AlternateContent xmlns:mc="http://schemas.openxmlformats.org/markup-compatibility/2006">
        <mc:Choice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Requires="a14">
          <p:sp>
            <p:nvSpPr>
              <p:cNvPr id="7" name="Rectangle 6"/>
              <p:cNvSpPr/>
              <p:nvPr/>
            </p:nvSpPr>
            <p:spPr>
              <a:xfrm>
                <a:off x="3124156" y="605168"/>
                <a:ext cx="3348930" cy="1620444"/>
              </a:xfrm>
              <a:prstGeom prst="rect">
                <a:avLst/>
              </a:prstGeom>
            </p:spPr>
            <p:txBody>
              <a:bodyPr wrap="none">
                <a:spAutoFit/>
              </a:bodyPr>
              <a:lstStyle/>
              <a:p>
                <a:pPr/>
                <a14:m>
                  <m:oMathPara xmlns:m="http://schemas.openxmlformats.org/officeDocument/2006/math">
                    <m:oMathParaPr>
                      <m:jc m:val="centerGroup"/>
                    </m:oMathParaPr>
                    <m:oMath>
                      <m:m>
                        <m:mPr>
                          <m:mcs>
                            <m:mc>
                              <m:mcPr>
                                <m:count m:val="1"/>
                                <m:mcJc m:val="center"/>
                              </m:mcPr>
                            </m:mc>
                          </m:mcs>
                          <m:ctrlPr>
                            <a:rPr lang="en-IE" i="1" smtClean="0">
                              <a:solidFill>
                                <a:schemeClr val="tx2"/>
                              </a:solidFill>
                              <a:latin typeface="Cambria Math"/>
                            </a:rPr>
                          </m:ctrlPr>
                        </m:mPr>
                        <m:mr>
                          <m:e>
                            <m:r>
                              <m:rPr>
                                <m:nor/>
                              </m:rPr>
                              <a:rPr lang="en-IE">
                                <a:solidFill>
                                  <a:schemeClr val="tx2"/>
                                </a:solidFill>
                              </a:rPr>
                              <m:t> </m:t>
                            </m:r>
                            <m:r>
                              <a:rPr lang="en-IE" i="1">
                                <a:solidFill>
                                  <a:schemeClr val="tx2"/>
                                </a:solidFill>
                                <a:latin typeface="Cambria Math"/>
                              </a:rPr>
                              <m:t>𝐴𝑟𝑒𝑎</m:t>
                            </m:r>
                            <m:r>
                              <a:rPr lang="en-IE" i="1">
                                <a:solidFill>
                                  <a:schemeClr val="tx2"/>
                                </a:solidFill>
                                <a:latin typeface="Cambria Math"/>
                              </a:rPr>
                              <m:t>𝛥</m:t>
                            </m:r>
                            <m:r>
                              <a:rPr lang="en-IE" i="1">
                                <a:solidFill>
                                  <a:schemeClr val="tx2"/>
                                </a:solidFill>
                                <a:latin typeface="Cambria Math"/>
                              </a:rPr>
                              <m:t>𝐴𝐵𝐶</m:t>
                            </m:r>
                            <m:r>
                              <a:rPr lang="en-IE">
                                <a:solidFill>
                                  <a:schemeClr val="tx2"/>
                                </a:solidFill>
                                <a:latin typeface="Cambria Math"/>
                              </a:rPr>
                              <m:t>=</m:t>
                            </m:r>
                            <m:f>
                              <m:fPr>
                                <m:ctrlPr>
                                  <a:rPr lang="en-IE" i="1">
                                    <a:solidFill>
                                      <a:schemeClr val="tx2"/>
                                    </a:solidFill>
                                    <a:latin typeface="Cambria Math"/>
                                  </a:rPr>
                                </m:ctrlPr>
                              </m:fPr>
                              <m:num>
                                <m:r>
                                  <a:rPr lang="en-IE">
                                    <a:solidFill>
                                      <a:schemeClr val="tx2"/>
                                    </a:solidFill>
                                    <a:latin typeface="Cambria Math"/>
                                  </a:rPr>
                                  <m:t>1</m:t>
                                </m:r>
                              </m:num>
                              <m:den>
                                <m:r>
                                  <a:rPr lang="en-IE">
                                    <a:solidFill>
                                      <a:schemeClr val="tx2"/>
                                    </a:solidFill>
                                    <a:latin typeface="Cambria Math"/>
                                  </a:rPr>
                                  <m:t>2</m:t>
                                </m:r>
                              </m:den>
                            </m:f>
                            <m:r>
                              <a:rPr lang="en-IE" i="1">
                                <a:solidFill>
                                  <a:schemeClr val="tx2"/>
                                </a:solidFill>
                                <a:latin typeface="Cambria Math"/>
                              </a:rPr>
                              <m:t>𝑎h</m:t>
                            </m:r>
                          </m:e>
                        </m:mr>
                        <m:mr>
                          <m:e>
                            <m:d>
                              <m:dPr>
                                <m:begChr m:val=""/>
                                <m:ctrlPr>
                                  <a:rPr lang="en-IE" i="1">
                                    <a:solidFill>
                                      <a:schemeClr val="tx2"/>
                                    </a:solidFill>
                                    <a:latin typeface="Cambria Math"/>
                                  </a:rPr>
                                </m:ctrlPr>
                              </m:dPr>
                              <m:e>
                                <m:r>
                                  <a:rPr lang="en-IE" i="1">
                                    <a:solidFill>
                                      <a:schemeClr val="tx2"/>
                                    </a:solidFill>
                                    <a:latin typeface="Cambria Math"/>
                                  </a:rPr>
                                  <m:t>𝐴𝑟𝑒𝑎</m:t>
                                </m:r>
                                <m:r>
                                  <a:rPr lang="en-IE" i="1">
                                    <a:solidFill>
                                      <a:schemeClr val="tx2"/>
                                    </a:solidFill>
                                    <a:latin typeface="Cambria Math"/>
                                  </a:rPr>
                                  <m:t>𝛥</m:t>
                                </m:r>
                                <m:r>
                                  <a:rPr lang="en-IE" i="1">
                                    <a:solidFill>
                                      <a:schemeClr val="tx2"/>
                                    </a:solidFill>
                                    <a:latin typeface="Cambria Math"/>
                                  </a:rPr>
                                  <m:t>𝐴𝐵𝐶</m:t>
                                </m:r>
                                <m:r>
                                  <a:rPr lang="en-IE">
                                    <a:solidFill>
                                      <a:schemeClr val="tx2"/>
                                    </a:solidFill>
                                    <a:latin typeface="Cambria Math"/>
                                  </a:rPr>
                                  <m:t>=</m:t>
                                </m:r>
                                <m:f>
                                  <m:fPr>
                                    <m:ctrlPr>
                                      <a:rPr lang="en-IE" i="1">
                                        <a:solidFill>
                                          <a:schemeClr val="tx2"/>
                                        </a:solidFill>
                                        <a:latin typeface="Cambria Math"/>
                                      </a:rPr>
                                    </m:ctrlPr>
                                  </m:fPr>
                                  <m:num>
                                    <m:r>
                                      <a:rPr lang="en-IE">
                                        <a:solidFill>
                                          <a:schemeClr val="tx2"/>
                                        </a:solidFill>
                                        <a:latin typeface="Cambria Math"/>
                                      </a:rPr>
                                      <m:t>1</m:t>
                                    </m:r>
                                  </m:num>
                                  <m:den>
                                    <m:r>
                                      <a:rPr lang="en-IE">
                                        <a:solidFill>
                                          <a:schemeClr val="tx2"/>
                                        </a:solidFill>
                                        <a:latin typeface="Cambria Math"/>
                                      </a:rPr>
                                      <m:t>2</m:t>
                                    </m:r>
                                  </m:den>
                                </m:f>
                                <m:r>
                                  <a:rPr lang="en-IE">
                                    <a:solidFill>
                                      <a:schemeClr val="tx2"/>
                                    </a:solidFill>
                                    <a:latin typeface="Cambria Math"/>
                                  </a:rPr>
                                  <m:t>(15.5)(9.4</m:t>
                                </m:r>
                              </m:e>
                            </m:d>
                          </m:e>
                        </m:mr>
                        <m:mr>
                          <m:e>
                            <m:r>
                              <m:rPr>
                                <m:nor/>
                              </m:rPr>
                              <a:rPr lang="en-IE" i="1">
                                <a:solidFill>
                                  <a:schemeClr val="tx2"/>
                                </a:solidFill>
                              </a:rPr>
                              <m:t>                                       </m:t>
                            </m:r>
                          </m:e>
                        </m:mr>
                        <m:mr>
                          <m:e>
                            <m:r>
                              <m:rPr>
                                <m:nor/>
                              </m:rPr>
                              <a:rPr lang="en-IE" i="1">
                                <a:solidFill>
                                  <a:schemeClr val="tx2"/>
                                </a:solidFill>
                              </a:rPr>
                              <m:t>                                                                </m:t>
                            </m:r>
                            <m:r>
                              <a:rPr lang="en-IE">
                                <a:solidFill>
                                  <a:schemeClr val="tx2"/>
                                </a:solidFill>
                                <a:latin typeface="Cambria Math"/>
                              </a:rPr>
                              <m:t>=72.85</m:t>
                            </m:r>
                            <m:r>
                              <a:rPr lang="en-IE" i="1">
                                <a:solidFill>
                                  <a:schemeClr val="tx2"/>
                                </a:solidFill>
                                <a:latin typeface="Cambria Math"/>
                              </a:rPr>
                              <m:t>𝑐</m:t>
                            </m:r>
                            <m:sSup>
                              <m:sSupPr>
                                <m:ctrlPr>
                                  <a:rPr lang="en-IE" i="1">
                                    <a:solidFill>
                                      <a:schemeClr val="tx2"/>
                                    </a:solidFill>
                                    <a:latin typeface="Cambria Math"/>
                                  </a:rPr>
                                </m:ctrlPr>
                              </m:sSupPr>
                              <m:e>
                                <m:r>
                                  <a:rPr lang="en-IE" i="1">
                                    <a:solidFill>
                                      <a:schemeClr val="tx2"/>
                                    </a:solidFill>
                                    <a:latin typeface="Cambria Math"/>
                                  </a:rPr>
                                  <m:t>𝑚</m:t>
                                </m:r>
                              </m:e>
                              <m:sup>
                                <m:r>
                                  <a:rPr lang="en-IE">
                                    <a:solidFill>
                                      <a:schemeClr val="tx2"/>
                                    </a:solidFill>
                                    <a:latin typeface="Cambria Math"/>
                                  </a:rPr>
                                  <m:t>2</m:t>
                                </m:r>
                              </m:sup>
                            </m:sSup>
                          </m:e>
                        </m:mr>
                      </m:m>
                    </m:oMath>
                  </m:oMathPara>
                </a14:m>
                <a:endParaRPr lang="en-IE" dirty="0">
                  <a:solidFill>
                    <a:schemeClr val="tx2"/>
                  </a:solidFill>
                </a:endParaRPr>
              </a:p>
            </p:txBody>
          </p:sp>
        </mc:Choice>
        <mc:Fallback>
          <p:sp>
            <p:nvSpPr>
              <p:cNvPr id="7" name="Rectangle 6"/>
              <p:cNvSpPr>
                <a:spLocks noRot="1" noChangeAspect="1" noMove="1" noResize="1" noEditPoints="1" noAdjustHandles="1" noChangeArrowheads="1" noChangeShapeType="1" noTextEdit="1"/>
              </p:cNvSpPr>
              <p:nvPr/>
            </p:nvSpPr>
            <p:spPr>
              <a:xfrm>
                <a:off x="3124156" y="605168"/>
                <a:ext cx="3348930" cy="1620444"/>
              </a:xfrm>
              <a:prstGeom prst="rect">
                <a:avLst/>
              </a:prstGeom>
              <a:blipFill rotWithShape="1">
                <a:blip r:embed="rId4" cstate="print"/>
                <a:stretch>
                  <a:fillRect/>
                </a:stretch>
              </a:blipFill>
            </p:spPr>
            <p:txBody>
              <a:bodyPr/>
              <a:lstStyle/>
              <a:p>
                <a:r>
                  <a:rPr lang="en-IE">
                    <a:noFill/>
                  </a:rPr>
                  <a:t> </a:t>
                </a:r>
              </a:p>
            </p:txBody>
          </p:sp>
        </mc:Fallback>
      </mc:AlternateContent>
      <p:sp>
        <p:nvSpPr>
          <p:cNvPr id="10" name="TextBox 9"/>
          <p:cNvSpPr txBox="1"/>
          <p:nvPr/>
        </p:nvSpPr>
        <p:spPr>
          <a:xfrm>
            <a:off x="3370997" y="764275"/>
            <a:ext cx="1037229" cy="338554"/>
          </a:xfrm>
          <a:prstGeom prst="rect">
            <a:avLst/>
          </a:prstGeom>
          <a:solidFill>
            <a:schemeClr val="bg1"/>
          </a:solidFill>
        </p:spPr>
        <p:txBody>
          <a:bodyPr wrap="square" rtlCol="0">
            <a:spAutoFit/>
          </a:bodyPr>
          <a:lstStyle/>
          <a:p>
            <a:pPr algn="r"/>
            <a:r>
              <a:rPr lang="ga-IE" sz="1600" i="1" dirty="0" smtClean="0">
                <a:solidFill>
                  <a:schemeClr val="accent1">
                    <a:lumMod val="75000"/>
                  </a:schemeClr>
                </a:solidFill>
              </a:rPr>
              <a:t>Achar</a:t>
            </a:r>
            <a:endParaRPr lang="ga-IE" sz="1600" i="1" dirty="0">
              <a:solidFill>
                <a:schemeClr val="accent1">
                  <a:lumMod val="75000"/>
                </a:schemeClr>
              </a:solidFill>
            </a:endParaRPr>
          </a:p>
        </p:txBody>
      </p:sp>
      <p:sp>
        <p:nvSpPr>
          <p:cNvPr id="11" name="TextBox 10"/>
          <p:cNvSpPr txBox="1"/>
          <p:nvPr/>
        </p:nvSpPr>
        <p:spPr>
          <a:xfrm>
            <a:off x="2922895" y="1339754"/>
            <a:ext cx="1037229" cy="338554"/>
          </a:xfrm>
          <a:prstGeom prst="rect">
            <a:avLst/>
          </a:prstGeom>
          <a:solidFill>
            <a:schemeClr val="bg1"/>
          </a:solidFill>
        </p:spPr>
        <p:txBody>
          <a:bodyPr wrap="square" rtlCol="0">
            <a:spAutoFit/>
          </a:bodyPr>
          <a:lstStyle/>
          <a:p>
            <a:pPr algn="r"/>
            <a:r>
              <a:rPr lang="ga-IE" sz="1600" i="1" dirty="0" smtClean="0">
                <a:solidFill>
                  <a:schemeClr val="accent1">
                    <a:lumMod val="75000"/>
                  </a:schemeClr>
                </a:solidFill>
              </a:rPr>
              <a:t>Achar</a:t>
            </a:r>
            <a:endParaRPr lang="ga-IE" sz="1600" i="1" dirty="0">
              <a:solidFill>
                <a:schemeClr val="accent1">
                  <a:lumMod val="75000"/>
                </a:schemeClr>
              </a:solidFill>
            </a:endParaRPr>
          </a:p>
        </p:txBody>
      </p:sp>
      <p:sp>
        <p:nvSpPr>
          <p:cNvPr id="12" name="TextBox 11"/>
          <p:cNvSpPr txBox="1"/>
          <p:nvPr/>
        </p:nvSpPr>
        <p:spPr>
          <a:xfrm>
            <a:off x="2772771" y="2772770"/>
            <a:ext cx="1037229" cy="338554"/>
          </a:xfrm>
          <a:prstGeom prst="rect">
            <a:avLst/>
          </a:prstGeom>
          <a:solidFill>
            <a:schemeClr val="bg1"/>
          </a:solidFill>
        </p:spPr>
        <p:txBody>
          <a:bodyPr wrap="square" rtlCol="0">
            <a:spAutoFit/>
          </a:bodyPr>
          <a:lstStyle/>
          <a:p>
            <a:pPr algn="r"/>
            <a:r>
              <a:rPr lang="ga-IE" sz="1600" i="1" dirty="0" smtClean="0">
                <a:solidFill>
                  <a:schemeClr val="accent1">
                    <a:lumMod val="75000"/>
                  </a:schemeClr>
                </a:solidFill>
              </a:rPr>
              <a:t>Achar</a:t>
            </a:r>
            <a:endParaRPr lang="ga-IE" sz="1600" i="1" dirty="0">
              <a:solidFill>
                <a:schemeClr val="accent1">
                  <a:lumMod val="75000"/>
                </a:schemeClr>
              </a:solidFill>
            </a:endParaRPr>
          </a:p>
        </p:txBody>
      </p:sp>
      <p:sp>
        <p:nvSpPr>
          <p:cNvPr id="14" name="TextBox 13"/>
          <p:cNvSpPr txBox="1"/>
          <p:nvPr/>
        </p:nvSpPr>
        <p:spPr>
          <a:xfrm>
            <a:off x="2772770" y="4205785"/>
            <a:ext cx="1037229" cy="338554"/>
          </a:xfrm>
          <a:prstGeom prst="rect">
            <a:avLst/>
          </a:prstGeom>
          <a:solidFill>
            <a:schemeClr val="bg1"/>
          </a:solidFill>
        </p:spPr>
        <p:txBody>
          <a:bodyPr wrap="square" rtlCol="0">
            <a:spAutoFit/>
          </a:bodyPr>
          <a:lstStyle/>
          <a:p>
            <a:pPr algn="r"/>
            <a:r>
              <a:rPr lang="ga-IE" sz="1600" i="1" dirty="0" smtClean="0">
                <a:solidFill>
                  <a:schemeClr val="accent1">
                    <a:lumMod val="75000"/>
                  </a:schemeClr>
                </a:solidFill>
              </a:rPr>
              <a:t>Achar</a:t>
            </a:r>
            <a:endParaRPr lang="ga-IE" sz="1600" i="1" dirty="0">
              <a:solidFill>
                <a:schemeClr val="accent1">
                  <a:lumMod val="75000"/>
                </a:schemeClr>
              </a:solidFill>
            </a:endParaRPr>
          </a:p>
        </p:txBody>
      </p:sp>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34152761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6000"/>
            <a:lum/>
          </a:blip>
          <a:srcRect/>
          <a:stretch>
            <a:fillRect l="-17000" r="-17000"/>
          </a:stretch>
        </a:blipFill>
        <a:effectLst/>
      </p:bgPr>
    </p:bg>
    <p:spTree>
      <p:nvGrpSpPr>
        <p:cNvPr id="1" name=""/>
        <p:cNvGrpSpPr/>
        <p:nvPr/>
      </p:nvGrpSpPr>
      <p:grpSpPr>
        <a:xfrm>
          <a:off x="0" y="0"/>
          <a:ext cx="0" cy="0"/>
          <a:chOff x="0" y="0"/>
          <a:chExt cx="0" cy="0"/>
        </a:xfrm>
      </p:grpSpPr>
      <p:sp>
        <p:nvSpPr>
          <p:cNvPr id="4" name="Rectangle 3"/>
          <p:cNvSpPr/>
          <p:nvPr/>
        </p:nvSpPr>
        <p:spPr>
          <a:xfrm>
            <a:off x="349977" y="389038"/>
            <a:ext cx="2798202" cy="369332"/>
          </a:xfrm>
          <a:prstGeom prst="rect">
            <a:avLst/>
          </a:prstGeom>
          <a:noFill/>
        </p:spPr>
        <p:txBody>
          <a:bodyPr wrap="none">
            <a:spAutoFit/>
          </a:bodyPr>
          <a:lstStyle/>
          <a:p>
            <a:r>
              <a:rPr lang="ga-IE" b="1" dirty="0"/>
              <a:t>(xv) Faigh achar </a:t>
            </a:r>
            <a:r>
              <a:rPr lang="en-IE" b="1" dirty="0">
                <a:sym typeface="Wingdings 3"/>
              </a:rPr>
              <a:t></a:t>
            </a:r>
            <a:r>
              <a:rPr lang="ga-IE" dirty="0" smtClean="0"/>
              <a:t> </a:t>
            </a:r>
            <a:r>
              <a:rPr lang="ga-IE" b="1" i="1" dirty="0" smtClean="0"/>
              <a:t>DEF</a:t>
            </a:r>
            <a:endParaRPr lang="ga-IE" b="1" dirty="0"/>
          </a:p>
        </p:txBody>
      </p:sp>
      <p:sp>
        <p:nvSpPr>
          <p:cNvPr id="14" name="Snip Diagonal Corner Rectangle 13"/>
          <p:cNvSpPr/>
          <p:nvPr/>
        </p:nvSpPr>
        <p:spPr>
          <a:xfrm>
            <a:off x="8587825" y="6335927"/>
            <a:ext cx="111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dirty="0" smtClean="0">
                <a:solidFill>
                  <a:srgbClr val="C00000"/>
                </a:solidFill>
              </a:rPr>
              <a:t>14</a:t>
            </a:r>
            <a:endParaRPr lang="ga-IE" dirty="0">
              <a:solidFill>
                <a:srgbClr val="C00000"/>
              </a:solidFill>
            </a:endParaRPr>
          </a:p>
        </p:txBody>
      </p:sp>
      <p:sp>
        <p:nvSpPr>
          <p:cNvPr id="3" name="Date Placeholder 2"/>
          <p:cNvSpPr>
            <a:spLocks noGrp="1"/>
          </p:cNvSpPr>
          <p:nvPr>
            <p:ph type="dt" sz="half" idx="10"/>
          </p:nvPr>
        </p:nvSpPr>
        <p:spPr/>
        <p:txBody>
          <a:bodyPr/>
          <a:lstStyle/>
          <a:p>
            <a:fld id="{08F2D9B7-DF37-4267-98DB-4A2A0DCF12A5}" type="datetime10">
              <a:rPr lang="en-GB" smtClean="0"/>
              <a:pPr/>
              <a:t>09:21</a:t>
            </a:fld>
            <a:endParaRPr lang="ga-IE"/>
          </a:p>
        </p:txBody>
      </p:sp>
      <mc:AlternateContent xmlns:mc="http://schemas.openxmlformats.org/markup-compatibility/2006">
        <mc:Choice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Requires="a14">
          <p:sp>
            <p:nvSpPr>
              <p:cNvPr id="6" name="Rectangle 5"/>
              <p:cNvSpPr/>
              <p:nvPr/>
            </p:nvSpPr>
            <p:spPr>
              <a:xfrm>
                <a:off x="2324044" y="758370"/>
                <a:ext cx="4079002" cy="1036887"/>
              </a:xfrm>
              <a:prstGeom prst="rect">
                <a:avLst/>
              </a:prstGeom>
            </p:spPr>
            <p:txBody>
              <a:bodyPr wrap="none">
                <a:spAutoFit/>
              </a:bodyPr>
              <a:lstStyle/>
              <a:p>
                <a:pPr/>
                <a14:m>
                  <m:oMathPara xmlns:m="http://schemas.openxmlformats.org/officeDocument/2006/math">
                    <m:oMathParaPr>
                      <m:jc m:val="centerGroup"/>
                    </m:oMathParaPr>
                    <m:oMath>
                      <m:m>
                        <m:mPr>
                          <m:mcs>
                            <m:mc>
                              <m:mcPr>
                                <m:count m:val="1"/>
                                <m:mcJc m:val="center"/>
                              </m:mcPr>
                            </m:mc>
                          </m:mcs>
                          <m:ctrlPr>
                            <a:rPr lang="en-IE" sz="2000" i="1" smtClean="0">
                              <a:solidFill>
                                <a:schemeClr val="tx2"/>
                              </a:solidFill>
                              <a:latin typeface="Cambria Math"/>
                            </a:rPr>
                          </m:ctrlPr>
                        </m:mPr>
                        <m:mr>
                          <m:e>
                            <m:r>
                              <m:rPr>
                                <m:nor/>
                              </m:rPr>
                              <a:rPr lang="en-IE" sz="2000">
                                <a:solidFill>
                                  <a:schemeClr val="tx2"/>
                                </a:solidFill>
                              </a:rPr>
                              <m:t> </m:t>
                            </m:r>
                            <m:r>
                              <m:rPr>
                                <m:nor/>
                              </m:rPr>
                              <a:rPr lang="en-IE" sz="2000" i="1">
                                <a:solidFill>
                                  <a:schemeClr val="tx2"/>
                                </a:solidFill>
                              </a:rPr>
                              <m:t>               </m:t>
                            </m:r>
                            <m:r>
                              <a:rPr lang="en-IE" sz="2000" i="1">
                                <a:solidFill>
                                  <a:schemeClr val="tx2"/>
                                </a:solidFill>
                                <a:latin typeface="Cambria Math"/>
                              </a:rPr>
                              <m:t>𝑘</m:t>
                            </m:r>
                            <m:r>
                              <a:rPr lang="en-IE" sz="2000">
                                <a:solidFill>
                                  <a:schemeClr val="tx2"/>
                                </a:solidFill>
                                <a:latin typeface="Cambria Math"/>
                              </a:rPr>
                              <m:t>=2</m:t>
                            </m:r>
                            <m:r>
                              <m:rPr>
                                <m:nor/>
                              </m:rPr>
                              <a:rPr lang="en-IE" sz="2000" i="1">
                                <a:solidFill>
                                  <a:schemeClr val="tx2"/>
                                </a:solidFill>
                              </a:rPr>
                              <m:t>    </m:t>
                            </m:r>
                            <m:r>
                              <a:rPr lang="en-IE" sz="2000">
                                <a:solidFill>
                                  <a:schemeClr val="tx2"/>
                                </a:solidFill>
                                <a:latin typeface="Cambria Math"/>
                              </a:rPr>
                              <m:t>⇒</m:t>
                            </m:r>
                            <m:r>
                              <m:rPr>
                                <m:nor/>
                              </m:rPr>
                              <a:rPr lang="en-IE" sz="2000" i="1">
                                <a:solidFill>
                                  <a:schemeClr val="tx2"/>
                                </a:solidFill>
                              </a:rPr>
                              <m:t>    </m:t>
                            </m:r>
                            <m:sSup>
                              <m:sSupPr>
                                <m:ctrlPr>
                                  <a:rPr lang="en-IE" sz="2000" i="1">
                                    <a:solidFill>
                                      <a:schemeClr val="tx2"/>
                                    </a:solidFill>
                                    <a:latin typeface="Cambria Math"/>
                                  </a:rPr>
                                </m:ctrlPr>
                              </m:sSupPr>
                              <m:e>
                                <m:r>
                                  <a:rPr lang="en-IE" sz="2000" i="1">
                                    <a:solidFill>
                                      <a:schemeClr val="tx2"/>
                                    </a:solidFill>
                                    <a:latin typeface="Cambria Math"/>
                                  </a:rPr>
                                  <m:t>𝑘</m:t>
                                </m:r>
                              </m:e>
                              <m:sup>
                                <m:r>
                                  <a:rPr lang="en-IE" sz="2000">
                                    <a:solidFill>
                                      <a:schemeClr val="tx2"/>
                                    </a:solidFill>
                                    <a:latin typeface="Cambria Math"/>
                                  </a:rPr>
                                  <m:t>2</m:t>
                                </m:r>
                              </m:sup>
                            </m:sSup>
                            <m:r>
                              <a:rPr lang="en-IE" sz="2000">
                                <a:solidFill>
                                  <a:schemeClr val="tx2"/>
                                </a:solidFill>
                                <a:latin typeface="Cambria Math"/>
                              </a:rPr>
                              <m:t>=4</m:t>
                            </m:r>
                          </m:e>
                        </m:mr>
                        <m:mr>
                          <m:e>
                            <m:r>
                              <a:rPr lang="en-IE" sz="2000" i="1">
                                <a:solidFill>
                                  <a:schemeClr val="tx2"/>
                                </a:solidFill>
                                <a:latin typeface="Cambria Math"/>
                              </a:rPr>
                              <m:t>𝐴𝑟𝑒𝑎</m:t>
                            </m:r>
                            <m:r>
                              <a:rPr lang="en-IE" sz="2000" i="1">
                                <a:solidFill>
                                  <a:schemeClr val="tx2"/>
                                </a:solidFill>
                                <a:latin typeface="Cambria Math"/>
                              </a:rPr>
                              <m:t>𝛥</m:t>
                            </m:r>
                            <m:r>
                              <a:rPr lang="en-IE" sz="2000" i="1">
                                <a:solidFill>
                                  <a:schemeClr val="tx2"/>
                                </a:solidFill>
                                <a:latin typeface="Cambria Math"/>
                              </a:rPr>
                              <m:t>𝐴𝐵𝐶</m:t>
                            </m:r>
                            <m:r>
                              <a:rPr lang="en-IE" sz="2000">
                                <a:solidFill>
                                  <a:schemeClr val="tx2"/>
                                </a:solidFill>
                                <a:latin typeface="Cambria Math"/>
                              </a:rPr>
                              <m:t>=72.85</m:t>
                            </m:r>
                            <m:r>
                              <a:rPr lang="en-IE" sz="2000" i="1">
                                <a:solidFill>
                                  <a:schemeClr val="tx2"/>
                                </a:solidFill>
                                <a:latin typeface="Cambria Math"/>
                              </a:rPr>
                              <m:t>𝑥</m:t>
                            </m:r>
                            <m:r>
                              <a:rPr lang="en-IE" sz="2000">
                                <a:solidFill>
                                  <a:schemeClr val="tx2"/>
                                </a:solidFill>
                                <a:latin typeface="Cambria Math"/>
                              </a:rPr>
                              <m:t>4=291.4</m:t>
                            </m:r>
                            <m:r>
                              <a:rPr lang="en-IE" sz="2000" i="1">
                                <a:solidFill>
                                  <a:schemeClr val="tx2"/>
                                </a:solidFill>
                                <a:latin typeface="Cambria Math"/>
                              </a:rPr>
                              <m:t>𝑐</m:t>
                            </m:r>
                            <m:sSup>
                              <m:sSupPr>
                                <m:ctrlPr>
                                  <a:rPr lang="en-IE" sz="2000" i="1">
                                    <a:solidFill>
                                      <a:schemeClr val="tx2"/>
                                    </a:solidFill>
                                    <a:latin typeface="Cambria Math"/>
                                  </a:rPr>
                                </m:ctrlPr>
                              </m:sSupPr>
                              <m:e>
                                <m:r>
                                  <a:rPr lang="en-IE" sz="2000" i="1">
                                    <a:solidFill>
                                      <a:schemeClr val="tx2"/>
                                    </a:solidFill>
                                    <a:latin typeface="Cambria Math"/>
                                  </a:rPr>
                                  <m:t>𝑚</m:t>
                                </m:r>
                              </m:e>
                              <m:sup>
                                <m:r>
                                  <a:rPr lang="en-IE" sz="2000">
                                    <a:solidFill>
                                      <a:schemeClr val="tx2"/>
                                    </a:solidFill>
                                    <a:latin typeface="Cambria Math"/>
                                  </a:rPr>
                                  <m:t>2</m:t>
                                </m:r>
                              </m:sup>
                            </m:sSup>
                          </m:e>
                        </m:mr>
                        <m:mr>
                          <m:e>
                            <m:r>
                              <a:rPr lang="en-IE" sz="2000" i="1">
                                <a:solidFill>
                                  <a:schemeClr val="tx2"/>
                                </a:solidFill>
                                <a:latin typeface="Cambria Math"/>
                              </a:rPr>
                              <m:t>𝑜𝑟</m:t>
                            </m:r>
                            <m:r>
                              <m:rPr>
                                <m:nor/>
                              </m:rPr>
                              <a:rPr lang="en-IE" sz="2000" i="1">
                                <a:solidFill>
                                  <a:schemeClr val="tx2"/>
                                </a:solidFill>
                              </a:rPr>
                              <m:t>  </m:t>
                            </m:r>
                            <m:r>
                              <a:rPr lang="en-IE" sz="2000" i="1">
                                <a:solidFill>
                                  <a:schemeClr val="tx2"/>
                                </a:solidFill>
                                <a:latin typeface="Cambria Math"/>
                              </a:rPr>
                              <m:t>𝑏𝑦</m:t>
                            </m:r>
                            <m:r>
                              <m:rPr>
                                <m:nor/>
                              </m:rPr>
                              <a:rPr lang="en-IE" sz="2000" i="1">
                                <a:solidFill>
                                  <a:schemeClr val="tx2"/>
                                </a:solidFill>
                              </a:rPr>
                              <m:t>  </m:t>
                            </m:r>
                            <m:r>
                              <a:rPr lang="en-IE" sz="2000" i="1">
                                <a:solidFill>
                                  <a:schemeClr val="tx2"/>
                                </a:solidFill>
                                <a:latin typeface="Cambria Math"/>
                              </a:rPr>
                              <m:t>𝑎𝑛𝑜𝑡h𝑒𝑟</m:t>
                            </m:r>
                            <m:r>
                              <m:rPr>
                                <m:nor/>
                              </m:rPr>
                              <a:rPr lang="en-IE" sz="2000" i="1">
                                <a:solidFill>
                                  <a:schemeClr val="tx2"/>
                                </a:solidFill>
                              </a:rPr>
                              <m:t>  </m:t>
                            </m:r>
                            <m:r>
                              <a:rPr lang="en-IE" sz="2000" i="1">
                                <a:solidFill>
                                  <a:schemeClr val="tx2"/>
                                </a:solidFill>
                                <a:latin typeface="Cambria Math"/>
                              </a:rPr>
                              <m:t>𝑚𝑒𝑡h𝑜𝑑</m:t>
                            </m:r>
                          </m:e>
                        </m:mr>
                      </m:m>
                    </m:oMath>
                  </m:oMathPara>
                </a14:m>
                <a:endParaRPr lang="en-IE" sz="2000" dirty="0">
                  <a:solidFill>
                    <a:schemeClr val="tx2"/>
                  </a:solidFill>
                </a:endParaRPr>
              </a:p>
            </p:txBody>
          </p:sp>
        </mc:Choice>
        <mc:Fallback>
          <p:sp>
            <p:nvSpPr>
              <p:cNvPr id="6" name="Rectangle 5"/>
              <p:cNvSpPr>
                <a:spLocks noRot="1" noChangeAspect="1" noMove="1" noResize="1" noEditPoints="1" noAdjustHandles="1" noChangeArrowheads="1" noChangeShapeType="1" noTextEdit="1"/>
              </p:cNvSpPr>
              <p:nvPr/>
            </p:nvSpPr>
            <p:spPr>
              <a:xfrm>
                <a:off x="2324044" y="758370"/>
                <a:ext cx="4079002" cy="1036887"/>
              </a:xfrm>
              <a:prstGeom prst="rect">
                <a:avLst/>
              </a:prstGeom>
              <a:blipFill rotWithShape="1">
                <a:blip r:embed="rId3" cstate="print"/>
                <a:stretch>
                  <a:fillRect/>
                </a:stretch>
              </a:blipFill>
            </p:spPr>
            <p:txBody>
              <a:bodyPr/>
              <a:lstStyle/>
              <a:p>
                <a:r>
                  <a:rPr lang="en-IE">
                    <a:noFill/>
                  </a:rPr>
                  <a:t> </a:t>
                </a:r>
              </a:p>
            </p:txBody>
          </p:sp>
        </mc:Fallback>
      </mc:AlternateContent>
      <mc:AlternateContent xmlns:mc="http://schemas.openxmlformats.org/markup-compatibility/2006">
        <mc:Choice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Requires="a14">
          <p:sp>
            <p:nvSpPr>
              <p:cNvPr id="8" name="Rectangle 7"/>
              <p:cNvSpPr/>
              <p:nvPr/>
            </p:nvSpPr>
            <p:spPr>
              <a:xfrm>
                <a:off x="1749078" y="2090572"/>
                <a:ext cx="5520550" cy="3834448"/>
              </a:xfrm>
              <a:prstGeom prst="rect">
                <a:avLst/>
              </a:prstGeom>
            </p:spPr>
            <p:txBody>
              <a:bodyPr wrap="none">
                <a:spAutoFit/>
              </a:bodyPr>
              <a:lstStyle/>
              <a:p>
                <a:pPr/>
                <a14:m>
                  <m:oMathPara xmlns:m="http://schemas.openxmlformats.org/officeDocument/2006/math">
                    <m:oMathParaPr>
                      <m:jc m:val="centerGroup"/>
                    </m:oMathParaPr>
                    <m:oMath>
                      <m:m>
                        <m:mPr>
                          <m:mcs>
                            <m:mc>
                              <m:mcPr>
                                <m:count m:val="1"/>
                                <m:mcJc m:val="center"/>
                              </m:mcPr>
                            </m:mc>
                          </m:mcs>
                          <m:ctrlPr>
                            <a:rPr lang="en-IE" sz="2000" i="1" smtClean="0">
                              <a:solidFill>
                                <a:schemeClr val="tx2"/>
                              </a:solidFill>
                              <a:latin typeface="Cambria Math"/>
                            </a:rPr>
                          </m:ctrlPr>
                        </m:mPr>
                        <m:mr>
                          <m:e>
                            <m:r>
                              <m:rPr>
                                <m:nor/>
                              </m:rPr>
                              <a:rPr lang="en-IE" sz="2000">
                                <a:solidFill>
                                  <a:schemeClr val="tx2"/>
                                </a:solidFill>
                              </a:rPr>
                              <m:t> </m:t>
                            </m:r>
                            <m:r>
                              <m:rPr>
                                <m:nor/>
                              </m:rPr>
                              <a:rPr lang="en-IE" sz="2000" i="1">
                                <a:solidFill>
                                  <a:schemeClr val="tx2"/>
                                </a:solidFill>
                              </a:rPr>
                              <m:t>     </m:t>
                            </m:r>
                            <m:r>
                              <a:rPr lang="en-IE" sz="2000" i="1">
                                <a:solidFill>
                                  <a:schemeClr val="tx2"/>
                                </a:solidFill>
                                <a:latin typeface="Cambria Math"/>
                              </a:rPr>
                              <m:t>𝐴𝑟𝑒𝑎</m:t>
                            </m:r>
                            <m:r>
                              <m:rPr>
                                <m:nor/>
                              </m:rPr>
                              <a:rPr lang="en-IE" sz="2000" i="1">
                                <a:solidFill>
                                  <a:schemeClr val="tx2"/>
                                </a:solidFill>
                              </a:rPr>
                              <m:t>     </m:t>
                            </m:r>
                            <m:r>
                              <a:rPr lang="en-IE" sz="2000" i="1">
                                <a:solidFill>
                                  <a:schemeClr val="tx2"/>
                                </a:solidFill>
                                <a:latin typeface="Cambria Math"/>
                              </a:rPr>
                              <m:t>𝛥</m:t>
                            </m:r>
                            <m:r>
                              <a:rPr lang="en-IE" sz="2000" i="1">
                                <a:solidFill>
                                  <a:schemeClr val="tx2"/>
                                </a:solidFill>
                                <a:latin typeface="Cambria Math"/>
                              </a:rPr>
                              <m:t>𝐷𝐸𝐹</m:t>
                            </m:r>
                            <m:r>
                              <a:rPr lang="en-IE" sz="2000">
                                <a:solidFill>
                                  <a:schemeClr val="tx2"/>
                                </a:solidFill>
                                <a:latin typeface="Cambria Math"/>
                              </a:rPr>
                              <m:t>=</m:t>
                            </m:r>
                            <m:f>
                              <m:fPr>
                                <m:ctrlPr>
                                  <a:rPr lang="en-IE" sz="2000" i="1">
                                    <a:solidFill>
                                      <a:schemeClr val="tx2"/>
                                    </a:solidFill>
                                    <a:latin typeface="Cambria Math"/>
                                  </a:rPr>
                                </m:ctrlPr>
                              </m:fPr>
                              <m:num>
                                <m:r>
                                  <a:rPr lang="en-IE" sz="2000">
                                    <a:solidFill>
                                      <a:schemeClr val="tx2"/>
                                    </a:solidFill>
                                    <a:latin typeface="Cambria Math"/>
                                  </a:rPr>
                                  <m:t>1</m:t>
                                </m:r>
                              </m:num>
                              <m:den>
                                <m:r>
                                  <a:rPr lang="en-IE" sz="2000">
                                    <a:solidFill>
                                      <a:schemeClr val="tx2"/>
                                    </a:solidFill>
                                    <a:latin typeface="Cambria Math"/>
                                  </a:rPr>
                                  <m:t>2</m:t>
                                </m:r>
                              </m:den>
                            </m:f>
                            <m:r>
                              <a:rPr lang="en-IE" sz="2000">
                                <a:solidFill>
                                  <a:schemeClr val="tx2"/>
                                </a:solidFill>
                                <a:latin typeface="Cambria Math"/>
                              </a:rPr>
                              <m:t>|</m:t>
                            </m:r>
                            <m:sSub>
                              <m:sSubPr>
                                <m:ctrlPr>
                                  <a:rPr lang="en-IE" sz="2000" i="1">
                                    <a:solidFill>
                                      <a:schemeClr val="tx2"/>
                                    </a:solidFill>
                                    <a:latin typeface="Cambria Math"/>
                                  </a:rPr>
                                </m:ctrlPr>
                              </m:sSubPr>
                              <m:e>
                                <m:r>
                                  <a:rPr lang="en-IE" sz="2000" i="1">
                                    <a:solidFill>
                                      <a:schemeClr val="tx2"/>
                                    </a:solidFill>
                                    <a:latin typeface="Cambria Math"/>
                                  </a:rPr>
                                  <m:t>𝑥</m:t>
                                </m:r>
                              </m:e>
                              <m:sub>
                                <m:r>
                                  <a:rPr lang="en-IE" sz="2000">
                                    <a:solidFill>
                                      <a:schemeClr val="tx2"/>
                                    </a:solidFill>
                                    <a:latin typeface="Cambria Math"/>
                                  </a:rPr>
                                  <m:t>1</m:t>
                                </m:r>
                              </m:sub>
                            </m:sSub>
                            <m:sSub>
                              <m:sSubPr>
                                <m:ctrlPr>
                                  <a:rPr lang="en-IE" sz="2000" i="1">
                                    <a:solidFill>
                                      <a:schemeClr val="tx2"/>
                                    </a:solidFill>
                                    <a:latin typeface="Cambria Math"/>
                                  </a:rPr>
                                </m:ctrlPr>
                              </m:sSubPr>
                              <m:e>
                                <m:r>
                                  <a:rPr lang="en-IE" sz="2000" i="1">
                                    <a:solidFill>
                                      <a:schemeClr val="tx2"/>
                                    </a:solidFill>
                                    <a:latin typeface="Cambria Math"/>
                                  </a:rPr>
                                  <m:t>𝑦</m:t>
                                </m:r>
                              </m:e>
                              <m:sub>
                                <m:r>
                                  <a:rPr lang="en-IE" sz="2000">
                                    <a:solidFill>
                                      <a:schemeClr val="tx2"/>
                                    </a:solidFill>
                                    <a:latin typeface="Cambria Math"/>
                                  </a:rPr>
                                  <m:t>2</m:t>
                                </m:r>
                              </m:sub>
                            </m:sSub>
                            <m:r>
                              <a:rPr lang="en-IE" sz="2000">
                                <a:solidFill>
                                  <a:schemeClr val="tx2"/>
                                </a:solidFill>
                                <a:latin typeface="Cambria Math"/>
                              </a:rPr>
                              <m:t>−</m:t>
                            </m:r>
                            <m:sSub>
                              <m:sSubPr>
                                <m:ctrlPr>
                                  <a:rPr lang="en-IE" sz="2000" i="1">
                                    <a:solidFill>
                                      <a:schemeClr val="tx2"/>
                                    </a:solidFill>
                                    <a:latin typeface="Cambria Math"/>
                                  </a:rPr>
                                </m:ctrlPr>
                              </m:sSubPr>
                              <m:e>
                                <m:r>
                                  <a:rPr lang="en-IE" sz="2000" i="1">
                                    <a:solidFill>
                                      <a:schemeClr val="tx2"/>
                                    </a:solidFill>
                                    <a:latin typeface="Cambria Math"/>
                                  </a:rPr>
                                  <m:t>𝑥</m:t>
                                </m:r>
                              </m:e>
                              <m:sub>
                                <m:r>
                                  <a:rPr lang="en-IE" sz="2000">
                                    <a:solidFill>
                                      <a:schemeClr val="tx2"/>
                                    </a:solidFill>
                                    <a:latin typeface="Cambria Math"/>
                                  </a:rPr>
                                  <m:t>2</m:t>
                                </m:r>
                              </m:sub>
                            </m:sSub>
                            <m:sSub>
                              <m:sSubPr>
                                <m:ctrlPr>
                                  <a:rPr lang="en-IE" sz="2000" i="1">
                                    <a:solidFill>
                                      <a:schemeClr val="tx2"/>
                                    </a:solidFill>
                                    <a:latin typeface="Cambria Math"/>
                                  </a:rPr>
                                </m:ctrlPr>
                              </m:sSubPr>
                              <m:e>
                                <m:r>
                                  <a:rPr lang="en-IE" sz="2000" i="1">
                                    <a:solidFill>
                                      <a:schemeClr val="tx2"/>
                                    </a:solidFill>
                                    <a:latin typeface="Cambria Math"/>
                                  </a:rPr>
                                  <m:t>𝑦</m:t>
                                </m:r>
                              </m:e>
                              <m:sub>
                                <m:r>
                                  <a:rPr lang="en-IE" sz="2000">
                                    <a:solidFill>
                                      <a:schemeClr val="tx2"/>
                                    </a:solidFill>
                                    <a:latin typeface="Cambria Math"/>
                                  </a:rPr>
                                  <m:t>1</m:t>
                                </m:r>
                              </m:sub>
                            </m:sSub>
                            <m:r>
                              <a:rPr lang="en-IE" sz="2000">
                                <a:solidFill>
                                  <a:schemeClr val="tx2"/>
                                </a:solidFill>
                                <a:latin typeface="Cambria Math"/>
                              </a:rPr>
                              <m:t>|</m:t>
                            </m:r>
                          </m:e>
                        </m:mr>
                        <m:mr>
                          <m:e>
                            <m:r>
                              <a:rPr lang="en-IE" sz="2000" i="1">
                                <a:solidFill>
                                  <a:schemeClr val="tx2"/>
                                </a:solidFill>
                                <a:latin typeface="Cambria Math"/>
                              </a:rPr>
                              <m:t>𝐷</m:t>
                            </m:r>
                            <m:d>
                              <m:dPr>
                                <m:ctrlPr>
                                  <a:rPr lang="en-IE" sz="2000" i="1">
                                    <a:solidFill>
                                      <a:schemeClr val="tx2"/>
                                    </a:solidFill>
                                    <a:latin typeface="Cambria Math"/>
                                  </a:rPr>
                                </m:ctrlPr>
                              </m:dPr>
                              <m:e>
                                <m:r>
                                  <a:rPr lang="en-IE" sz="2000">
                                    <a:solidFill>
                                      <a:schemeClr val="tx2"/>
                                    </a:solidFill>
                                    <a:latin typeface="Cambria Math"/>
                                  </a:rPr>
                                  <m:t>25,10</m:t>
                                </m:r>
                              </m:e>
                            </m:d>
                            <m:r>
                              <m:rPr>
                                <m:nor/>
                              </m:rPr>
                              <a:rPr lang="en-IE" sz="2000" b="0" i="1" smtClean="0">
                                <a:solidFill>
                                  <a:schemeClr val="tx2"/>
                                </a:solidFill>
                              </a:rPr>
                              <m:t>      </m:t>
                            </m:r>
                            <m:r>
                              <m:rPr>
                                <m:nor/>
                              </m:rPr>
                              <a:rPr lang="en-IE" sz="2000" i="1">
                                <a:solidFill>
                                  <a:schemeClr val="tx2"/>
                                </a:solidFill>
                              </a:rPr>
                              <m:t>    </m:t>
                            </m:r>
                            <m:r>
                              <a:rPr lang="en-IE" sz="2000" i="1">
                                <a:solidFill>
                                  <a:schemeClr val="tx2"/>
                                </a:solidFill>
                                <a:latin typeface="Cambria Math"/>
                              </a:rPr>
                              <m:t>𝐸</m:t>
                            </m:r>
                            <m:d>
                              <m:dPr>
                                <m:ctrlPr>
                                  <a:rPr lang="en-IE" sz="2000" i="1">
                                    <a:solidFill>
                                      <a:schemeClr val="tx2"/>
                                    </a:solidFill>
                                    <a:latin typeface="Cambria Math"/>
                                  </a:rPr>
                                </m:ctrlPr>
                              </m:dPr>
                              <m:e>
                                <m:r>
                                  <a:rPr lang="en-IE" sz="2000">
                                    <a:solidFill>
                                      <a:schemeClr val="tx2"/>
                                    </a:solidFill>
                                    <a:latin typeface="Cambria Math"/>
                                  </a:rPr>
                                  <m:t>56,10</m:t>
                                </m:r>
                              </m:e>
                            </m:d>
                            <m:r>
                              <m:rPr>
                                <m:nor/>
                              </m:rPr>
                              <a:rPr lang="en-IE" sz="2000" i="1">
                                <a:solidFill>
                                  <a:schemeClr val="tx2"/>
                                </a:solidFill>
                              </a:rPr>
                              <m:t>        </m:t>
                            </m:r>
                            <m:r>
                              <a:rPr lang="en-IE" sz="2000" b="0" i="1" smtClean="0">
                                <a:solidFill>
                                  <a:schemeClr val="tx2"/>
                                </a:solidFill>
                                <a:latin typeface="Cambria Math"/>
                              </a:rPr>
                              <m:t>   </m:t>
                            </m:r>
                            <m:r>
                              <a:rPr lang="en-IE" sz="2000" i="1">
                                <a:solidFill>
                                  <a:schemeClr val="tx2"/>
                                </a:solidFill>
                                <a:latin typeface="Cambria Math"/>
                              </a:rPr>
                              <m:t>𝐹</m:t>
                            </m:r>
                            <m:r>
                              <a:rPr lang="en-IE" sz="2000" b="0" i="1" smtClean="0">
                                <a:solidFill>
                                  <a:schemeClr val="tx2"/>
                                </a:solidFill>
                                <a:latin typeface="Cambria Math"/>
                              </a:rPr>
                              <m:t> </m:t>
                            </m:r>
                            <m:d>
                              <m:dPr>
                                <m:ctrlPr>
                                  <a:rPr lang="en-IE" sz="2000" i="1">
                                    <a:solidFill>
                                      <a:schemeClr val="tx2"/>
                                    </a:solidFill>
                                    <a:latin typeface="Cambria Math"/>
                                  </a:rPr>
                                </m:ctrlPr>
                              </m:dPr>
                              <m:e>
                                <m:r>
                                  <a:rPr lang="en-IE" sz="2000">
                                    <a:solidFill>
                                      <a:schemeClr val="tx2"/>
                                    </a:solidFill>
                                    <a:latin typeface="Cambria Math"/>
                                  </a:rPr>
                                  <m:t>36.6,28.8</m:t>
                                </m:r>
                              </m:e>
                            </m:d>
                          </m:e>
                        </m:mr>
                        <m:mr>
                          <m:e>
                            <m:r>
                              <m:rPr>
                                <m:nor/>
                              </m:rPr>
                              <a:rPr lang="en-IE" sz="2000" i="1">
                                <a:solidFill>
                                  <a:schemeClr val="tx2"/>
                                </a:solidFill>
                              </a:rPr>
                              <m:t>     </m:t>
                            </m:r>
                            <m:sSup>
                              <m:sSupPr>
                                <m:ctrlPr>
                                  <a:rPr lang="en-IE" sz="2000" i="1">
                                    <a:solidFill>
                                      <a:schemeClr val="tx2"/>
                                    </a:solidFill>
                                    <a:latin typeface="Cambria Math"/>
                                  </a:rPr>
                                </m:ctrlPr>
                              </m:sSupPr>
                              <m:e>
                                <m:r>
                                  <m:rPr>
                                    <m:nor/>
                                  </m:rPr>
                                  <a:rPr lang="en-IE" sz="2000" i="1">
                                    <a:solidFill>
                                      <a:schemeClr val="tx2"/>
                                    </a:solidFill>
                                  </a:rPr>
                                  <m:t> </m:t>
                                </m:r>
                              </m:e>
                              <m:sup>
                                <m:r>
                                  <a:rPr lang="en-IE" sz="2000">
                                    <a:solidFill>
                                      <a:schemeClr val="tx2"/>
                                    </a:solidFill>
                                    <a:latin typeface="Cambria Math"/>
                                  </a:rPr>
                                  <m:t>−25</m:t>
                                </m:r>
                              </m:sup>
                            </m:sSup>
                            <m:r>
                              <m:rPr>
                                <m:nor/>
                              </m:rPr>
                              <a:rPr lang="en-IE" sz="2000" i="1">
                                <a:solidFill>
                                  <a:schemeClr val="tx2"/>
                                </a:solidFill>
                              </a:rPr>
                              <m:t>   </m:t>
                            </m:r>
                            <m:sSup>
                              <m:sSupPr>
                                <m:ctrlPr>
                                  <a:rPr lang="en-IE" sz="2000" i="1">
                                    <a:solidFill>
                                      <a:schemeClr val="tx2"/>
                                    </a:solidFill>
                                    <a:latin typeface="Cambria Math"/>
                                  </a:rPr>
                                </m:ctrlPr>
                              </m:sSupPr>
                              <m:e>
                                <m:r>
                                  <a:rPr lang="en-IE" sz="2000">
                                    <a:solidFill>
                                      <a:schemeClr val="tx2"/>
                                    </a:solidFill>
                                    <a:latin typeface="Cambria Math"/>
                                  </a:rPr>
                                  <m:t>↓</m:t>
                                </m:r>
                              </m:e>
                              <m:sup>
                                <m:r>
                                  <a:rPr lang="en-IE" sz="2000">
                                    <a:solidFill>
                                      <a:schemeClr val="tx2"/>
                                    </a:solidFill>
                                    <a:latin typeface="Cambria Math"/>
                                  </a:rPr>
                                  <m:t>−10</m:t>
                                </m:r>
                              </m:sup>
                            </m:sSup>
                            <m:r>
                              <m:rPr>
                                <m:nor/>
                              </m:rPr>
                              <a:rPr lang="en-IE" sz="2000" i="1">
                                <a:solidFill>
                                  <a:schemeClr val="tx2"/>
                                </a:solidFill>
                              </a:rPr>
                              <m:t>                        </m:t>
                            </m:r>
                            <m:sSup>
                              <m:sSupPr>
                                <m:ctrlPr>
                                  <a:rPr lang="en-IE" sz="2000" i="1">
                                    <a:solidFill>
                                      <a:schemeClr val="tx2"/>
                                    </a:solidFill>
                                    <a:latin typeface="Cambria Math"/>
                                  </a:rPr>
                                </m:ctrlPr>
                              </m:sSupPr>
                              <m:e>
                                <m:r>
                                  <m:rPr>
                                    <m:nor/>
                                  </m:rPr>
                                  <a:rPr lang="en-IE" sz="2000" i="1">
                                    <a:solidFill>
                                      <a:schemeClr val="tx2"/>
                                    </a:solidFill>
                                  </a:rPr>
                                  <m:t> </m:t>
                                </m:r>
                              </m:e>
                              <m:sup>
                                <m:r>
                                  <a:rPr lang="en-IE" sz="2000">
                                    <a:solidFill>
                                      <a:schemeClr val="tx2"/>
                                    </a:solidFill>
                                    <a:latin typeface="Cambria Math"/>
                                  </a:rPr>
                                  <m:t>−25</m:t>
                                </m:r>
                              </m:sup>
                            </m:sSup>
                            <m:r>
                              <m:rPr>
                                <m:nor/>
                              </m:rPr>
                              <a:rPr lang="en-IE" sz="2000" i="1">
                                <a:solidFill>
                                  <a:schemeClr val="tx2"/>
                                </a:solidFill>
                              </a:rPr>
                              <m:t>   </m:t>
                            </m:r>
                            <m:sSup>
                              <m:sSupPr>
                                <m:ctrlPr>
                                  <a:rPr lang="en-IE" sz="2000" i="1">
                                    <a:solidFill>
                                      <a:schemeClr val="tx2"/>
                                    </a:solidFill>
                                    <a:latin typeface="Cambria Math"/>
                                  </a:rPr>
                                </m:ctrlPr>
                              </m:sSupPr>
                              <m:e>
                                <m:r>
                                  <a:rPr lang="en-IE" sz="2000">
                                    <a:solidFill>
                                      <a:schemeClr val="tx2"/>
                                    </a:solidFill>
                                    <a:latin typeface="Cambria Math"/>
                                  </a:rPr>
                                  <m:t>↓</m:t>
                                </m:r>
                              </m:e>
                              <m:sup>
                                <m:r>
                                  <a:rPr lang="en-IE" sz="2000">
                                    <a:solidFill>
                                      <a:schemeClr val="tx2"/>
                                    </a:solidFill>
                                    <a:latin typeface="Cambria Math"/>
                                  </a:rPr>
                                  <m:t>−10</m:t>
                                </m:r>
                              </m:sup>
                            </m:sSup>
                            <m:r>
                              <m:rPr>
                                <m:nor/>
                              </m:rPr>
                              <a:rPr lang="en-IE" sz="2000" i="1">
                                <a:solidFill>
                                  <a:schemeClr val="tx2"/>
                                </a:solidFill>
                              </a:rPr>
                              <m:t>                </m:t>
                            </m:r>
                            <m:sSup>
                              <m:sSupPr>
                                <m:ctrlPr>
                                  <a:rPr lang="en-IE" sz="2000" i="1">
                                    <a:solidFill>
                                      <a:schemeClr val="tx2"/>
                                    </a:solidFill>
                                    <a:latin typeface="Cambria Math"/>
                                  </a:rPr>
                                </m:ctrlPr>
                              </m:sSupPr>
                              <m:e>
                                <m:r>
                                  <m:rPr>
                                    <m:nor/>
                                  </m:rPr>
                                  <a:rPr lang="en-IE" sz="2000" i="1">
                                    <a:solidFill>
                                      <a:schemeClr val="tx2"/>
                                    </a:solidFill>
                                  </a:rPr>
                                  <m:t> </m:t>
                                </m:r>
                              </m:e>
                              <m:sup>
                                <m:r>
                                  <a:rPr lang="en-IE" sz="2000">
                                    <a:solidFill>
                                      <a:schemeClr val="tx2"/>
                                    </a:solidFill>
                                    <a:latin typeface="Cambria Math"/>
                                  </a:rPr>
                                  <m:t>−25</m:t>
                                </m:r>
                              </m:sup>
                            </m:sSup>
                            <m:r>
                              <m:rPr>
                                <m:nor/>
                              </m:rPr>
                              <a:rPr lang="en-IE" sz="2000" i="1">
                                <a:solidFill>
                                  <a:schemeClr val="tx2"/>
                                </a:solidFill>
                              </a:rPr>
                              <m:t>   </m:t>
                            </m:r>
                            <m:sSup>
                              <m:sSupPr>
                                <m:ctrlPr>
                                  <a:rPr lang="en-IE" sz="2000" i="1">
                                    <a:solidFill>
                                      <a:schemeClr val="tx2"/>
                                    </a:solidFill>
                                    <a:latin typeface="Cambria Math"/>
                                  </a:rPr>
                                </m:ctrlPr>
                              </m:sSupPr>
                              <m:e>
                                <m:r>
                                  <a:rPr lang="en-IE" sz="2000">
                                    <a:solidFill>
                                      <a:schemeClr val="tx2"/>
                                    </a:solidFill>
                                    <a:latin typeface="Cambria Math"/>
                                  </a:rPr>
                                  <m:t>↓</m:t>
                                </m:r>
                              </m:e>
                              <m:sup>
                                <m:r>
                                  <a:rPr lang="en-IE" sz="2000">
                                    <a:solidFill>
                                      <a:schemeClr val="tx2"/>
                                    </a:solidFill>
                                    <a:latin typeface="Cambria Math"/>
                                  </a:rPr>
                                  <m:t>−10</m:t>
                                </m:r>
                              </m:sup>
                            </m:sSup>
                          </m:e>
                        </m:mr>
                        <m:mr>
                          <m:e>
                            <m:r>
                              <m:rPr>
                                <m:nor/>
                              </m:rPr>
                              <a:rPr lang="en-IE" sz="2000" i="1">
                                <a:solidFill>
                                  <a:schemeClr val="tx2"/>
                                </a:solidFill>
                              </a:rPr>
                              <m:t>            </m:t>
                            </m:r>
                            <m:r>
                              <a:rPr lang="en-IE" sz="2000">
                                <a:solidFill>
                                  <a:schemeClr val="tx2"/>
                                </a:solidFill>
                                <a:latin typeface="Cambria Math"/>
                              </a:rPr>
                              <m:t>(0,0)</m:t>
                            </m:r>
                            <m:r>
                              <m:rPr>
                                <m:nor/>
                              </m:rPr>
                              <a:rPr lang="en-IE" sz="2000" i="1">
                                <a:solidFill>
                                  <a:schemeClr val="tx2"/>
                                </a:solidFill>
                              </a:rPr>
                              <m:t>                     </m:t>
                            </m:r>
                            <m:r>
                              <a:rPr lang="en-IE" sz="2000">
                                <a:solidFill>
                                  <a:schemeClr val="tx2"/>
                                </a:solidFill>
                                <a:latin typeface="Cambria Math"/>
                              </a:rPr>
                              <m:t>(31,</m:t>
                            </m:r>
                            <m:r>
                              <m:rPr>
                                <m:nor/>
                              </m:rPr>
                              <a:rPr lang="en-IE" sz="2000" i="1">
                                <a:solidFill>
                                  <a:schemeClr val="tx2"/>
                                </a:solidFill>
                              </a:rPr>
                              <m:t>       </m:t>
                            </m:r>
                            <m:r>
                              <a:rPr lang="en-IE" sz="2000">
                                <a:solidFill>
                                  <a:schemeClr val="tx2"/>
                                </a:solidFill>
                                <a:latin typeface="Cambria Math"/>
                              </a:rPr>
                              <m:t>0)</m:t>
                            </m:r>
                            <m:r>
                              <m:rPr>
                                <m:nor/>
                              </m:rPr>
                              <a:rPr lang="en-IE" sz="2000" i="1">
                                <a:solidFill>
                                  <a:schemeClr val="tx2"/>
                                </a:solidFill>
                              </a:rPr>
                              <m:t>                </m:t>
                            </m:r>
                            <m:d>
                              <m:dPr>
                                <m:ctrlPr>
                                  <a:rPr lang="en-IE" sz="2000" i="1">
                                    <a:solidFill>
                                      <a:schemeClr val="tx2"/>
                                    </a:solidFill>
                                    <a:latin typeface="Cambria Math"/>
                                  </a:rPr>
                                </m:ctrlPr>
                              </m:dPr>
                              <m:e>
                                <m:r>
                                  <a:rPr lang="en-IE" sz="2000">
                                    <a:solidFill>
                                      <a:schemeClr val="tx2"/>
                                    </a:solidFill>
                                    <a:latin typeface="Cambria Math"/>
                                  </a:rPr>
                                  <m:t>11.6,</m:t>
                                </m:r>
                                <m:r>
                                  <m:rPr>
                                    <m:nor/>
                                  </m:rPr>
                                  <a:rPr lang="en-IE" sz="2000" i="1">
                                    <a:solidFill>
                                      <a:schemeClr val="tx2"/>
                                    </a:solidFill>
                                  </a:rPr>
                                  <m:t>      </m:t>
                                </m:r>
                                <m:r>
                                  <a:rPr lang="en-IE" sz="2000">
                                    <a:solidFill>
                                      <a:schemeClr val="tx2"/>
                                    </a:solidFill>
                                    <a:latin typeface="Cambria Math"/>
                                  </a:rPr>
                                  <m:t>18.8</m:t>
                                </m:r>
                              </m:e>
                            </m:d>
                          </m:e>
                        </m:mr>
                        <m:mr>
                          <m:e>
                            <m:r>
                              <a:rPr lang="en-IE" sz="2000" i="1">
                                <a:solidFill>
                                  <a:schemeClr val="tx2"/>
                                </a:solidFill>
                                <a:latin typeface="Cambria Math"/>
                              </a:rPr>
                              <m:t>𝐴𝑟𝑒𝑎</m:t>
                            </m:r>
                            <m:r>
                              <m:rPr>
                                <m:nor/>
                              </m:rPr>
                              <a:rPr lang="en-IE" sz="2000" i="1">
                                <a:solidFill>
                                  <a:schemeClr val="tx2"/>
                                </a:solidFill>
                              </a:rPr>
                              <m:t>     </m:t>
                            </m:r>
                            <m:r>
                              <a:rPr lang="en-IE" sz="2000" i="1">
                                <a:solidFill>
                                  <a:schemeClr val="tx2"/>
                                </a:solidFill>
                                <a:latin typeface="Cambria Math"/>
                              </a:rPr>
                              <m:t>𝛥</m:t>
                            </m:r>
                            <m:r>
                              <a:rPr lang="en-IE" sz="2000" i="1">
                                <a:solidFill>
                                  <a:schemeClr val="tx2"/>
                                </a:solidFill>
                                <a:latin typeface="Cambria Math"/>
                              </a:rPr>
                              <m:t>𝐷𝐸𝐹</m:t>
                            </m:r>
                            <m:r>
                              <a:rPr lang="en-IE" sz="2000">
                                <a:solidFill>
                                  <a:schemeClr val="tx2"/>
                                </a:solidFill>
                                <a:latin typeface="Cambria Math"/>
                              </a:rPr>
                              <m:t>=</m:t>
                            </m:r>
                            <m:f>
                              <m:fPr>
                                <m:ctrlPr>
                                  <a:rPr lang="en-IE" sz="2000" i="1">
                                    <a:solidFill>
                                      <a:schemeClr val="tx2"/>
                                    </a:solidFill>
                                    <a:latin typeface="Cambria Math"/>
                                  </a:rPr>
                                </m:ctrlPr>
                              </m:fPr>
                              <m:num>
                                <m:r>
                                  <a:rPr lang="en-IE" sz="2000">
                                    <a:solidFill>
                                      <a:schemeClr val="tx2"/>
                                    </a:solidFill>
                                    <a:latin typeface="Cambria Math"/>
                                  </a:rPr>
                                  <m:t>1</m:t>
                                </m:r>
                              </m:num>
                              <m:den>
                                <m:r>
                                  <a:rPr lang="en-IE" sz="2000">
                                    <a:solidFill>
                                      <a:schemeClr val="tx2"/>
                                    </a:solidFill>
                                    <a:latin typeface="Cambria Math"/>
                                  </a:rPr>
                                  <m:t>2</m:t>
                                </m:r>
                              </m:den>
                            </m:f>
                            <m:r>
                              <a:rPr lang="en-IE" sz="2000">
                                <a:solidFill>
                                  <a:schemeClr val="tx2"/>
                                </a:solidFill>
                                <a:latin typeface="Cambria Math"/>
                              </a:rPr>
                              <m:t>|</m:t>
                            </m:r>
                            <m:sSub>
                              <m:sSubPr>
                                <m:ctrlPr>
                                  <a:rPr lang="en-IE" sz="2000" i="1">
                                    <a:solidFill>
                                      <a:schemeClr val="tx2"/>
                                    </a:solidFill>
                                    <a:latin typeface="Cambria Math"/>
                                  </a:rPr>
                                </m:ctrlPr>
                              </m:sSubPr>
                              <m:e>
                                <m:r>
                                  <a:rPr lang="en-IE" sz="2000" i="1">
                                    <a:solidFill>
                                      <a:schemeClr val="tx2"/>
                                    </a:solidFill>
                                    <a:latin typeface="Cambria Math"/>
                                  </a:rPr>
                                  <m:t>𝑥</m:t>
                                </m:r>
                              </m:e>
                              <m:sub>
                                <m:r>
                                  <a:rPr lang="en-IE" sz="2000">
                                    <a:solidFill>
                                      <a:schemeClr val="tx2"/>
                                    </a:solidFill>
                                    <a:latin typeface="Cambria Math"/>
                                  </a:rPr>
                                  <m:t>1</m:t>
                                </m:r>
                              </m:sub>
                            </m:sSub>
                            <m:sSub>
                              <m:sSubPr>
                                <m:ctrlPr>
                                  <a:rPr lang="en-IE" sz="2000" i="1">
                                    <a:solidFill>
                                      <a:schemeClr val="tx2"/>
                                    </a:solidFill>
                                    <a:latin typeface="Cambria Math"/>
                                  </a:rPr>
                                </m:ctrlPr>
                              </m:sSubPr>
                              <m:e>
                                <m:r>
                                  <a:rPr lang="en-IE" sz="2000" i="1">
                                    <a:solidFill>
                                      <a:schemeClr val="tx2"/>
                                    </a:solidFill>
                                    <a:latin typeface="Cambria Math"/>
                                  </a:rPr>
                                  <m:t>𝑦</m:t>
                                </m:r>
                              </m:e>
                              <m:sub>
                                <m:r>
                                  <a:rPr lang="en-IE" sz="2000">
                                    <a:solidFill>
                                      <a:schemeClr val="tx2"/>
                                    </a:solidFill>
                                    <a:latin typeface="Cambria Math"/>
                                  </a:rPr>
                                  <m:t>2</m:t>
                                </m:r>
                              </m:sub>
                            </m:sSub>
                            <m:r>
                              <a:rPr lang="en-IE" sz="2000">
                                <a:solidFill>
                                  <a:schemeClr val="tx2"/>
                                </a:solidFill>
                                <a:latin typeface="Cambria Math"/>
                              </a:rPr>
                              <m:t>−</m:t>
                            </m:r>
                            <m:sSub>
                              <m:sSubPr>
                                <m:ctrlPr>
                                  <a:rPr lang="en-IE" sz="2000" i="1">
                                    <a:solidFill>
                                      <a:schemeClr val="tx2"/>
                                    </a:solidFill>
                                    <a:latin typeface="Cambria Math"/>
                                  </a:rPr>
                                </m:ctrlPr>
                              </m:sSubPr>
                              <m:e>
                                <m:r>
                                  <a:rPr lang="en-IE" sz="2000" i="1">
                                    <a:solidFill>
                                      <a:schemeClr val="tx2"/>
                                    </a:solidFill>
                                    <a:latin typeface="Cambria Math"/>
                                  </a:rPr>
                                  <m:t>𝑥</m:t>
                                </m:r>
                              </m:e>
                              <m:sub>
                                <m:r>
                                  <a:rPr lang="en-IE" sz="2000">
                                    <a:solidFill>
                                      <a:schemeClr val="tx2"/>
                                    </a:solidFill>
                                    <a:latin typeface="Cambria Math"/>
                                  </a:rPr>
                                  <m:t>2</m:t>
                                </m:r>
                              </m:sub>
                            </m:sSub>
                            <m:sSub>
                              <m:sSubPr>
                                <m:ctrlPr>
                                  <a:rPr lang="en-IE" sz="2000" i="1">
                                    <a:solidFill>
                                      <a:schemeClr val="tx2"/>
                                    </a:solidFill>
                                    <a:latin typeface="Cambria Math"/>
                                  </a:rPr>
                                </m:ctrlPr>
                              </m:sSubPr>
                              <m:e>
                                <m:r>
                                  <a:rPr lang="en-IE" sz="2000" i="1">
                                    <a:solidFill>
                                      <a:schemeClr val="tx2"/>
                                    </a:solidFill>
                                    <a:latin typeface="Cambria Math"/>
                                  </a:rPr>
                                  <m:t>𝑦</m:t>
                                </m:r>
                              </m:e>
                              <m:sub>
                                <m:r>
                                  <a:rPr lang="en-IE" sz="2000">
                                    <a:solidFill>
                                      <a:schemeClr val="tx2"/>
                                    </a:solidFill>
                                    <a:latin typeface="Cambria Math"/>
                                  </a:rPr>
                                  <m:t>1</m:t>
                                </m:r>
                              </m:sub>
                            </m:sSub>
                            <m:r>
                              <a:rPr lang="en-IE" sz="2000">
                                <a:solidFill>
                                  <a:schemeClr val="tx2"/>
                                </a:solidFill>
                                <a:latin typeface="Cambria Math"/>
                              </a:rPr>
                              <m:t>|</m:t>
                            </m:r>
                          </m:e>
                        </m:mr>
                        <m:mr>
                          <m:e>
                            <m:r>
                              <m:rPr>
                                <m:nor/>
                              </m:rPr>
                              <a:rPr lang="en-IE" sz="2000" i="1">
                                <a:solidFill>
                                  <a:schemeClr val="tx2"/>
                                </a:solidFill>
                              </a:rPr>
                              <m:t>                                                                </m:t>
                            </m:r>
                            <m:r>
                              <a:rPr lang="en-IE" sz="2000">
                                <a:solidFill>
                                  <a:schemeClr val="tx2"/>
                                </a:solidFill>
                                <a:latin typeface="Cambria Math"/>
                              </a:rPr>
                              <m:t>=</m:t>
                            </m:r>
                            <m:f>
                              <m:fPr>
                                <m:ctrlPr>
                                  <a:rPr lang="en-IE" sz="2000" i="1">
                                    <a:solidFill>
                                      <a:schemeClr val="tx2"/>
                                    </a:solidFill>
                                    <a:latin typeface="Cambria Math"/>
                                  </a:rPr>
                                </m:ctrlPr>
                              </m:fPr>
                              <m:num>
                                <m:r>
                                  <a:rPr lang="en-IE" sz="2000">
                                    <a:solidFill>
                                      <a:schemeClr val="tx2"/>
                                    </a:solidFill>
                                    <a:latin typeface="Cambria Math"/>
                                  </a:rPr>
                                  <m:t>1</m:t>
                                </m:r>
                              </m:num>
                              <m:den>
                                <m:r>
                                  <a:rPr lang="en-IE" sz="2000">
                                    <a:solidFill>
                                      <a:schemeClr val="tx2"/>
                                    </a:solidFill>
                                    <a:latin typeface="Cambria Math"/>
                                  </a:rPr>
                                  <m:t>2</m:t>
                                </m:r>
                              </m:den>
                            </m:f>
                            <m:r>
                              <a:rPr lang="en-IE" sz="2000">
                                <a:solidFill>
                                  <a:schemeClr val="tx2"/>
                                </a:solidFill>
                                <a:latin typeface="Cambria Math"/>
                              </a:rPr>
                              <m:t>|(31)(18.8)−(11.6)(0)|</m:t>
                            </m:r>
                          </m:e>
                        </m:mr>
                        <m:mr>
                          <m:e>
                            <m:r>
                              <m:rPr>
                                <m:nor/>
                              </m:rPr>
                              <a:rPr lang="en-IE" sz="2000" i="1">
                                <a:solidFill>
                                  <a:schemeClr val="tx2"/>
                                </a:solidFill>
                              </a:rPr>
                              <m:t>                                                               </m:t>
                            </m:r>
                            <m:r>
                              <a:rPr lang="en-IE" sz="2000">
                                <a:solidFill>
                                  <a:schemeClr val="tx2"/>
                                </a:solidFill>
                                <a:latin typeface="Cambria Math"/>
                              </a:rPr>
                              <m:t>=</m:t>
                            </m:r>
                            <m:f>
                              <m:fPr>
                                <m:ctrlPr>
                                  <a:rPr lang="en-IE" sz="2000" i="1">
                                    <a:solidFill>
                                      <a:schemeClr val="tx2"/>
                                    </a:solidFill>
                                    <a:latin typeface="Cambria Math"/>
                                  </a:rPr>
                                </m:ctrlPr>
                              </m:fPr>
                              <m:num>
                                <m:r>
                                  <a:rPr lang="en-IE" sz="2000">
                                    <a:solidFill>
                                      <a:schemeClr val="tx2"/>
                                    </a:solidFill>
                                    <a:latin typeface="Cambria Math"/>
                                  </a:rPr>
                                  <m:t>1</m:t>
                                </m:r>
                              </m:num>
                              <m:den>
                                <m:r>
                                  <a:rPr lang="en-IE" sz="2000">
                                    <a:solidFill>
                                      <a:schemeClr val="tx2"/>
                                    </a:solidFill>
                                    <a:latin typeface="Cambria Math"/>
                                  </a:rPr>
                                  <m:t>2</m:t>
                                </m:r>
                              </m:den>
                            </m:f>
                            <m:r>
                              <a:rPr lang="en-IE" sz="2000">
                                <a:solidFill>
                                  <a:schemeClr val="tx2"/>
                                </a:solidFill>
                                <a:latin typeface="Cambria Math"/>
                              </a:rPr>
                              <m:t>|582.8|</m:t>
                            </m:r>
                            <m:r>
                              <m:rPr>
                                <m:nor/>
                              </m:rPr>
                              <a:rPr lang="en-IE" sz="2000" i="1">
                                <a:solidFill>
                                  <a:schemeClr val="tx2"/>
                                </a:solidFill>
                              </a:rPr>
                              <m:t>       </m:t>
                            </m:r>
                            <m:r>
                              <a:rPr lang="en-IE" sz="2000">
                                <a:solidFill>
                                  <a:schemeClr val="tx2"/>
                                </a:solidFill>
                                <a:latin typeface="Cambria Math"/>
                              </a:rPr>
                              <m:t>=291.4</m:t>
                            </m:r>
                            <m:r>
                              <a:rPr lang="en-IE" sz="2000" i="1">
                                <a:solidFill>
                                  <a:schemeClr val="tx2"/>
                                </a:solidFill>
                                <a:latin typeface="Cambria Math"/>
                              </a:rPr>
                              <m:t>𝑐</m:t>
                            </m:r>
                            <m:sSup>
                              <m:sSupPr>
                                <m:ctrlPr>
                                  <a:rPr lang="en-IE" sz="2000" i="1">
                                    <a:solidFill>
                                      <a:schemeClr val="tx2"/>
                                    </a:solidFill>
                                    <a:latin typeface="Cambria Math"/>
                                  </a:rPr>
                                </m:ctrlPr>
                              </m:sSupPr>
                              <m:e>
                                <m:r>
                                  <a:rPr lang="en-IE" sz="2000" i="1">
                                    <a:solidFill>
                                      <a:schemeClr val="tx2"/>
                                    </a:solidFill>
                                    <a:latin typeface="Cambria Math"/>
                                  </a:rPr>
                                  <m:t>𝑚</m:t>
                                </m:r>
                              </m:e>
                              <m:sup>
                                <m:r>
                                  <a:rPr lang="en-IE" sz="2000">
                                    <a:solidFill>
                                      <a:schemeClr val="tx2"/>
                                    </a:solidFill>
                                    <a:latin typeface="Cambria Math"/>
                                  </a:rPr>
                                  <m:t>2</m:t>
                                </m:r>
                              </m:sup>
                            </m:sSup>
                          </m:e>
                        </m:mr>
                        <m:mr>
                          <m:e/>
                        </m:mr>
                      </m:m>
                    </m:oMath>
                  </m:oMathPara>
                </a14:m>
                <a:endParaRPr lang="en-IE" sz="2000" dirty="0">
                  <a:solidFill>
                    <a:schemeClr val="tx2"/>
                  </a:solidFill>
                </a:endParaRPr>
              </a:p>
            </p:txBody>
          </p:sp>
        </mc:Choice>
        <mc:Fallback>
          <p:sp>
            <p:nvSpPr>
              <p:cNvPr id="8" name="Rectangle 7"/>
              <p:cNvSpPr>
                <a:spLocks noRot="1" noChangeAspect="1" noMove="1" noResize="1" noEditPoints="1" noAdjustHandles="1" noChangeArrowheads="1" noChangeShapeType="1" noTextEdit="1"/>
              </p:cNvSpPr>
              <p:nvPr/>
            </p:nvSpPr>
            <p:spPr>
              <a:xfrm>
                <a:off x="1749078" y="2090572"/>
                <a:ext cx="5520550" cy="3834448"/>
              </a:xfrm>
              <a:prstGeom prst="rect">
                <a:avLst/>
              </a:prstGeom>
              <a:blipFill rotWithShape="1">
                <a:blip r:embed="rId4" cstate="print"/>
                <a:stretch>
                  <a:fillRect/>
                </a:stretch>
              </a:blipFill>
            </p:spPr>
            <p:txBody>
              <a:bodyPr/>
              <a:lstStyle/>
              <a:p>
                <a:r>
                  <a:rPr lang="en-IE">
                    <a:noFill/>
                  </a:rPr>
                  <a:t> </a:t>
                </a:r>
              </a:p>
            </p:txBody>
          </p:sp>
        </mc:Fallback>
      </mc:AlternateContent>
      <p:sp>
        <p:nvSpPr>
          <p:cNvPr id="7" name="TextBox 6"/>
          <p:cNvSpPr txBox="1"/>
          <p:nvPr/>
        </p:nvSpPr>
        <p:spPr>
          <a:xfrm>
            <a:off x="1992573" y="1160060"/>
            <a:ext cx="1037229" cy="369332"/>
          </a:xfrm>
          <a:prstGeom prst="rect">
            <a:avLst/>
          </a:prstGeom>
          <a:solidFill>
            <a:schemeClr val="bg1"/>
          </a:solidFill>
        </p:spPr>
        <p:txBody>
          <a:bodyPr wrap="square" rtlCol="0">
            <a:spAutoFit/>
          </a:bodyPr>
          <a:lstStyle/>
          <a:p>
            <a:pPr algn="r"/>
            <a:r>
              <a:rPr lang="ga-IE" i="1" dirty="0" smtClean="0">
                <a:solidFill>
                  <a:schemeClr val="accent1">
                    <a:lumMod val="75000"/>
                  </a:schemeClr>
                </a:solidFill>
              </a:rPr>
              <a:t>Achar</a:t>
            </a:r>
            <a:endParaRPr lang="ga-IE" i="1" dirty="0">
              <a:solidFill>
                <a:schemeClr val="accent1">
                  <a:lumMod val="75000"/>
                </a:schemeClr>
              </a:solidFill>
            </a:endParaRPr>
          </a:p>
        </p:txBody>
      </p:sp>
      <p:sp>
        <p:nvSpPr>
          <p:cNvPr id="9" name="TextBox 8"/>
          <p:cNvSpPr txBox="1"/>
          <p:nvPr/>
        </p:nvSpPr>
        <p:spPr>
          <a:xfrm>
            <a:off x="2977487" y="1489881"/>
            <a:ext cx="2713630" cy="400110"/>
          </a:xfrm>
          <a:prstGeom prst="rect">
            <a:avLst/>
          </a:prstGeom>
          <a:solidFill>
            <a:schemeClr val="bg1"/>
          </a:solidFill>
        </p:spPr>
        <p:txBody>
          <a:bodyPr wrap="square" rtlCol="0">
            <a:spAutoFit/>
          </a:bodyPr>
          <a:lstStyle/>
          <a:p>
            <a:pPr algn="ctr"/>
            <a:r>
              <a:rPr lang="ga-IE" sz="2000" i="1" dirty="0" smtClean="0">
                <a:solidFill>
                  <a:schemeClr val="accent1">
                    <a:lumMod val="75000"/>
                  </a:schemeClr>
                </a:solidFill>
              </a:rPr>
              <a:t>nó le modh eile</a:t>
            </a:r>
            <a:endParaRPr lang="ga-IE" sz="2000" i="1" dirty="0">
              <a:solidFill>
                <a:schemeClr val="accent1">
                  <a:lumMod val="75000"/>
                </a:schemeClr>
              </a:solidFill>
            </a:endParaRPr>
          </a:p>
        </p:txBody>
      </p:sp>
      <p:sp>
        <p:nvSpPr>
          <p:cNvPr id="10" name="TextBox 9"/>
          <p:cNvSpPr txBox="1"/>
          <p:nvPr/>
        </p:nvSpPr>
        <p:spPr>
          <a:xfrm>
            <a:off x="2540758" y="2226860"/>
            <a:ext cx="1037229" cy="369332"/>
          </a:xfrm>
          <a:prstGeom prst="rect">
            <a:avLst/>
          </a:prstGeom>
          <a:solidFill>
            <a:schemeClr val="bg1"/>
          </a:solidFill>
        </p:spPr>
        <p:txBody>
          <a:bodyPr wrap="square" rtlCol="0">
            <a:spAutoFit/>
          </a:bodyPr>
          <a:lstStyle/>
          <a:p>
            <a:pPr algn="r"/>
            <a:r>
              <a:rPr lang="ga-IE" i="1" dirty="0" smtClean="0">
                <a:solidFill>
                  <a:schemeClr val="accent1">
                    <a:lumMod val="75000"/>
                  </a:schemeClr>
                </a:solidFill>
              </a:rPr>
              <a:t>Achar</a:t>
            </a:r>
            <a:endParaRPr lang="ga-IE" i="1" dirty="0">
              <a:solidFill>
                <a:schemeClr val="accent1">
                  <a:lumMod val="75000"/>
                </a:schemeClr>
              </a:solidFill>
            </a:endParaRPr>
          </a:p>
        </p:txBody>
      </p:sp>
      <p:sp>
        <p:nvSpPr>
          <p:cNvPr id="11" name="TextBox 10"/>
          <p:cNvSpPr txBox="1"/>
          <p:nvPr/>
        </p:nvSpPr>
        <p:spPr>
          <a:xfrm>
            <a:off x="2431576" y="3864592"/>
            <a:ext cx="1037229" cy="369332"/>
          </a:xfrm>
          <a:prstGeom prst="rect">
            <a:avLst/>
          </a:prstGeom>
          <a:solidFill>
            <a:schemeClr val="bg1"/>
          </a:solidFill>
        </p:spPr>
        <p:txBody>
          <a:bodyPr wrap="square" rtlCol="0">
            <a:spAutoFit/>
          </a:bodyPr>
          <a:lstStyle/>
          <a:p>
            <a:pPr algn="r"/>
            <a:r>
              <a:rPr lang="ga-IE" i="1" dirty="0" smtClean="0">
                <a:solidFill>
                  <a:schemeClr val="accent1">
                    <a:lumMod val="75000"/>
                  </a:schemeClr>
                </a:solidFill>
              </a:rPr>
              <a:t>Achar</a:t>
            </a:r>
            <a:endParaRPr lang="ga-IE" i="1" dirty="0">
              <a:solidFill>
                <a:schemeClr val="accent1">
                  <a:lumMod val="75000"/>
                </a:schemeClr>
              </a:solidFill>
            </a:endParaRPr>
          </a:p>
        </p:txBody>
      </p:sp>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23247677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2" cstate="print">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0"/>
              </a:ext>
            </a:extLst>
          </a:blip>
          <a:srcRect/>
          <a:stretch>
            <a:fillRect/>
          </a:stretch>
        </p:blipFill>
        <p:spPr bwMode="auto">
          <a:xfrm rot="5400000">
            <a:off x="2441519" y="-484653"/>
            <a:ext cx="4858073" cy="8028285"/>
          </a:xfrm>
          <a:prstGeom prst="rect">
            <a:avLst/>
          </a:prstGeom>
          <a:noFill/>
          <a:ln>
            <a:noFill/>
          </a:ln>
          <a:effectLst/>
          <a:extLst>
            <a:ext uri="{909E8E84-426E-40DD-AFC4-6F175D3DCCD1}">
              <a14:hiddenFill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chemeClr val="accent1"/>
                </a:solidFill>
              </a14:hiddenFill>
            </a:ext>
            <a:ext uri="{91240B29-F687-4F45-9708-019B960494DF}">
              <a14:hiddenLine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chemeClr val="tx1"/>
                </a:solidFill>
                <a:miter lim="800000"/>
                <a:headEnd/>
                <a:tailEnd/>
              </a14:hiddenLine>
            </a:ext>
            <a:ext uri="{AF507438-7753-43E0-B8FC-AC1667EBCBE1}">
              <a14:hiddenEffects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dist="35921" dir="2700000" algn="ctr" rotWithShape="0">
                    <a:schemeClr val="bg2"/>
                  </a:outerShdw>
                </a:effectLst>
              </a14:hiddenEffects>
            </a:ext>
          </a:extLst>
        </p:spPr>
      </p:pic>
      <p:pic>
        <p:nvPicPr>
          <p:cNvPr id="3" name="Picture 1">
            <a:hlinkClick r:id="rId3" action="ppaction://hlinkfile"/>
          </p:cNvPr>
          <p:cNvPicPr>
            <a:picLocks noChangeAspect="1" noChangeArrowheads="1"/>
          </p:cNvPicPr>
          <p:nvPr/>
        </p:nvPicPr>
        <p:blipFill>
          <a:blip r:embed="rId4" cstate="email"/>
          <a:srcRect/>
          <a:stretch>
            <a:fillRect/>
          </a:stretch>
        </p:blipFill>
        <p:spPr bwMode="auto">
          <a:xfrm>
            <a:off x="8846639" y="2737528"/>
            <a:ext cx="598371" cy="451262"/>
          </a:xfrm>
          <a:prstGeom prst="rect">
            <a:avLst/>
          </a:prstGeom>
          <a:noFill/>
          <a:ln w="9525">
            <a:noFill/>
            <a:miter lim="800000"/>
            <a:headEnd/>
            <a:tailEnd/>
          </a:ln>
        </p:spPr>
      </p:pic>
      <p:sp>
        <p:nvSpPr>
          <p:cNvPr id="4" name="Rectangle 3"/>
          <p:cNvSpPr/>
          <p:nvPr/>
        </p:nvSpPr>
        <p:spPr>
          <a:xfrm>
            <a:off x="474270" y="454123"/>
            <a:ext cx="8802806" cy="646331"/>
          </a:xfrm>
          <a:prstGeom prst="rect">
            <a:avLst/>
          </a:prstGeom>
          <a:noFill/>
        </p:spPr>
        <p:txBody>
          <a:bodyPr wrap="square">
            <a:spAutoFit/>
          </a:bodyPr>
          <a:lstStyle/>
          <a:p>
            <a:r>
              <a:rPr lang="ga-IE" b="1" dirty="0"/>
              <a:t>(xvi) </a:t>
            </a:r>
            <a:r>
              <a:rPr lang="ga-IE" dirty="0" smtClean="0"/>
              <a:t>Agus úsáid á baint agat as an léaráid thíos tóg meánlár (</a:t>
            </a:r>
            <a:r>
              <a:rPr lang="ga-IE" i="1" dirty="0"/>
              <a:t>S</a:t>
            </a:r>
            <a:r>
              <a:rPr lang="ga-IE" dirty="0" smtClean="0"/>
              <a:t>) do </a:t>
            </a:r>
            <a:r>
              <a:rPr lang="en-IE" dirty="0" smtClean="0">
                <a:sym typeface="Wingdings 3"/>
              </a:rPr>
              <a:t></a:t>
            </a:r>
            <a:r>
              <a:rPr lang="ga-IE" i="1" dirty="0" smtClean="0"/>
              <a:t>ABC </a:t>
            </a:r>
            <a:r>
              <a:rPr lang="ga-IE" dirty="0" smtClean="0"/>
              <a:t>agus tóg an meánlár (</a:t>
            </a:r>
            <a:r>
              <a:rPr lang="ga-IE" i="1" dirty="0"/>
              <a:t>T</a:t>
            </a:r>
            <a:r>
              <a:rPr lang="ga-IE" dirty="0" smtClean="0"/>
              <a:t>) do </a:t>
            </a:r>
            <a:r>
              <a:rPr lang="en-IE" dirty="0" smtClean="0">
                <a:sym typeface="Wingdings 3"/>
              </a:rPr>
              <a:t></a:t>
            </a:r>
            <a:r>
              <a:rPr lang="ga-IE" i="1" dirty="0" smtClean="0"/>
              <a:t>DEF</a:t>
            </a:r>
            <a:r>
              <a:rPr lang="ga-IE" b="1" dirty="0"/>
              <a:t>.</a:t>
            </a:r>
            <a:endParaRPr lang="ga-IE" dirty="0"/>
          </a:p>
        </p:txBody>
      </p:sp>
      <p:sp>
        <p:nvSpPr>
          <p:cNvPr id="5" name="Snip Diagonal Corner Rectangle 4"/>
          <p:cNvSpPr/>
          <p:nvPr/>
        </p:nvSpPr>
        <p:spPr>
          <a:xfrm>
            <a:off x="8587825" y="6335927"/>
            <a:ext cx="111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dirty="0" smtClean="0">
                <a:solidFill>
                  <a:srgbClr val="C00000"/>
                </a:solidFill>
              </a:rPr>
              <a:t>15</a:t>
            </a:r>
            <a:endParaRPr lang="ga-IE" dirty="0">
              <a:solidFill>
                <a:srgbClr val="C00000"/>
              </a:solidFill>
            </a:endParaRPr>
          </a:p>
        </p:txBody>
      </p:sp>
      <p:sp>
        <p:nvSpPr>
          <p:cNvPr id="6" name="Date Placeholder 5"/>
          <p:cNvSpPr>
            <a:spLocks noGrp="1"/>
          </p:cNvSpPr>
          <p:nvPr>
            <p:ph type="dt" sz="half" idx="10"/>
          </p:nvPr>
        </p:nvSpPr>
        <p:spPr/>
        <p:txBody>
          <a:bodyPr/>
          <a:lstStyle/>
          <a:p>
            <a:fld id="{26A153B8-5F7F-4223-8A80-E31674E421E9}" type="datetime10">
              <a:rPr lang="en-GB" smtClean="0"/>
              <a:pPr/>
              <a:t>09:21</a:t>
            </a:fld>
            <a:endParaRPr lang="ga-IE"/>
          </a:p>
        </p:txBody>
      </p:sp>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0716968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lum/>
          </a:blip>
          <a:srcRect/>
          <a:stretch>
            <a:fillRect l="-17000" r="-17000"/>
          </a:stretch>
        </a:blipFill>
        <a:effectLst/>
      </p:bgPr>
    </p:bg>
    <p:spTree>
      <p:nvGrpSpPr>
        <p:cNvPr id="1" name=""/>
        <p:cNvGrpSpPr/>
        <p:nvPr/>
      </p:nvGrpSpPr>
      <p:grpSpPr>
        <a:xfrm>
          <a:off x="0" y="0"/>
          <a:ext cx="0" cy="0"/>
          <a:chOff x="0" y="0"/>
          <a:chExt cx="0" cy="0"/>
        </a:xfrm>
      </p:grpSpPr>
      <p:sp>
        <p:nvSpPr>
          <p:cNvPr id="10" name="Rectangle 9"/>
          <p:cNvSpPr/>
          <p:nvPr/>
        </p:nvSpPr>
        <p:spPr>
          <a:xfrm>
            <a:off x="351458" y="6148036"/>
            <a:ext cx="9471763" cy="400110"/>
          </a:xfrm>
          <a:prstGeom prst="rect">
            <a:avLst/>
          </a:prstGeom>
        </p:spPr>
        <p:txBody>
          <a:bodyPr wrap="square">
            <a:spAutoFit/>
          </a:bodyPr>
          <a:lstStyle/>
          <a:p>
            <a:r>
              <a:rPr lang="ga-IE" dirty="0" smtClean="0"/>
              <a:t> </a:t>
            </a:r>
            <a:r>
              <a:rPr lang="ga-IE" sz="2000" b="1" dirty="0" smtClean="0"/>
              <a:t>    Meánlár </a:t>
            </a:r>
            <a:r>
              <a:rPr lang="en-IE" sz="2000" b="1" dirty="0">
                <a:sym typeface="Wingdings 3"/>
              </a:rPr>
              <a:t></a:t>
            </a:r>
            <a:r>
              <a:rPr lang="ga-IE" dirty="0" smtClean="0"/>
              <a:t> </a:t>
            </a:r>
            <a:r>
              <a:rPr lang="ga-IE" sz="2000" b="1" dirty="0" smtClean="0"/>
              <a:t>ABC: </a:t>
            </a:r>
            <a:r>
              <a:rPr lang="en-US" sz="2000" b="1" dirty="0" smtClean="0"/>
              <a:t>	</a:t>
            </a:r>
            <a:r>
              <a:rPr lang="ga-IE" sz="2000" b="1" dirty="0" smtClean="0"/>
              <a:t>S(       ,       ) </a:t>
            </a:r>
            <a:r>
              <a:rPr lang="en-US" sz="2000" b="1" dirty="0" smtClean="0"/>
              <a:t>	</a:t>
            </a:r>
            <a:r>
              <a:rPr lang="ga-IE" sz="2000" b="1" dirty="0" smtClean="0"/>
              <a:t>    Meánláre </a:t>
            </a:r>
            <a:r>
              <a:rPr lang="en-IE" sz="2000" b="1" dirty="0" smtClean="0">
                <a:sym typeface="Wingdings 3"/>
              </a:rPr>
              <a:t> </a:t>
            </a:r>
            <a:r>
              <a:rPr lang="ga-IE" sz="2000" b="1" dirty="0" smtClean="0"/>
              <a:t>DEF:   T(      ,        )</a:t>
            </a:r>
            <a:endParaRPr lang="ga-IE" sz="2000" b="1" dirty="0"/>
          </a:p>
        </p:txBody>
      </p:sp>
      <p:sp>
        <p:nvSpPr>
          <p:cNvPr id="8" name="Rectangle 7"/>
          <p:cNvSpPr/>
          <p:nvPr/>
        </p:nvSpPr>
        <p:spPr>
          <a:xfrm>
            <a:off x="232062" y="182803"/>
            <a:ext cx="9363199" cy="1477328"/>
          </a:xfrm>
          <a:prstGeom prst="rect">
            <a:avLst/>
          </a:prstGeom>
        </p:spPr>
        <p:txBody>
          <a:bodyPr wrap="square">
            <a:spAutoFit/>
          </a:bodyPr>
          <a:lstStyle/>
          <a:p>
            <a:r>
              <a:rPr lang="ga-IE" b="1" dirty="0"/>
              <a:t>(xvii) </a:t>
            </a:r>
            <a:r>
              <a:rPr lang="en-US" b="1" dirty="0"/>
              <a:t>	</a:t>
            </a:r>
            <a:r>
              <a:rPr lang="ga-IE" b="1" dirty="0"/>
              <a:t>Is féidir meánlár tiantáin a ríomh leis an bhfoirmle seo a leanas:</a:t>
            </a:r>
          </a:p>
          <a:p>
            <a:endParaRPr lang="ga-IE" b="1" dirty="0"/>
          </a:p>
          <a:p>
            <a:endParaRPr lang="ga-IE" b="1" dirty="0" smtClean="0"/>
          </a:p>
          <a:p>
            <a:r>
              <a:rPr lang="en-US" dirty="0" smtClean="0"/>
              <a:t>	</a:t>
            </a:r>
          </a:p>
          <a:p>
            <a:r>
              <a:rPr lang="en-US" dirty="0" smtClean="0"/>
              <a:t>	</a:t>
            </a:r>
            <a:r>
              <a:rPr lang="ga-IE" b="1" dirty="0" smtClean="0"/>
              <a:t>Ríomh an meánlár do gach triantán, ceart go dtí an pointe deacúlach is gaire</a:t>
            </a:r>
            <a:endParaRPr lang="ga-IE" b="1" dirty="0"/>
          </a:p>
        </p:txBody>
      </p:sp>
      <p:pic>
        <p:nvPicPr>
          <p:cNvPr id="753666" name="Picture 2"/>
          <p:cNvPicPr>
            <a:picLocks noChangeAspect="1" noChangeArrowheads="1"/>
          </p:cNvPicPr>
          <p:nvPr/>
        </p:nvPicPr>
        <p:blipFill rotWithShape="1">
          <a:blip r:embed="rId3" cstate="print">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0"/>
              </a:ext>
            </a:extLst>
          </a:blip>
          <a:srcRect l="7805" t="4613" r="66029" b="83616"/>
          <a:stretch/>
        </p:blipFill>
        <p:spPr bwMode="auto">
          <a:xfrm>
            <a:off x="2734039" y="653142"/>
            <a:ext cx="2434442" cy="724395"/>
          </a:xfrm>
          <a:prstGeom prst="rect">
            <a:avLst/>
          </a:prstGeom>
          <a:noFill/>
          <a:ln>
            <a:noFill/>
          </a:ln>
          <a:effectLst/>
          <a:extLst>
            <a:ext uri="{909E8E84-426E-40DD-AFC4-6F175D3DCCD1}">
              <a14:hiddenFill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chemeClr val="accent1"/>
                </a:solidFill>
              </a14:hiddenFill>
            </a:ext>
            <a:ext uri="{91240B29-F687-4F45-9708-019B960494DF}">
              <a14:hiddenLine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chemeClr val="tx1"/>
                </a:solidFill>
                <a:miter lim="800000"/>
                <a:headEnd/>
                <a:tailEnd/>
              </a14:hiddenLine>
            </a:ext>
            <a:ext uri="{AF507438-7753-43E0-B8FC-AC1667EBCBE1}">
              <a14:hiddenEffects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dist="35921" dir="2700000" algn="ctr" rotWithShape="0">
                    <a:schemeClr val="bg2"/>
                  </a:outerShdw>
                </a:effectLst>
              </a14:hiddenEffects>
            </a:ext>
          </a:extLst>
        </p:spPr>
      </p:pic>
      <p:sp>
        <p:nvSpPr>
          <p:cNvPr id="5" name="TextBox 4"/>
          <p:cNvSpPr txBox="1"/>
          <p:nvPr/>
        </p:nvSpPr>
        <p:spPr>
          <a:xfrm>
            <a:off x="2883169" y="6112411"/>
            <a:ext cx="1885453" cy="461665"/>
          </a:xfrm>
          <a:prstGeom prst="rect">
            <a:avLst/>
          </a:prstGeom>
          <a:solidFill>
            <a:schemeClr val="bg1"/>
          </a:solidFill>
          <a:ln>
            <a:solidFill>
              <a:schemeClr val="tx1"/>
            </a:solidFill>
          </a:ln>
        </p:spPr>
        <p:txBody>
          <a:bodyPr wrap="none" rtlCol="0" anchor="ctr">
            <a:spAutoFit/>
          </a:bodyPr>
          <a:lstStyle/>
          <a:p>
            <a:r>
              <a:rPr lang="ga-IE" sz="2400" i="1" dirty="0">
                <a:solidFill>
                  <a:schemeClr val="tx2"/>
                </a:solidFill>
              </a:rPr>
              <a:t>S</a:t>
            </a:r>
            <a:r>
              <a:rPr lang="ga-IE" dirty="0" smtClean="0"/>
              <a:t> </a:t>
            </a:r>
            <a:r>
              <a:rPr lang="ga-IE" sz="2400" dirty="0" smtClean="0">
                <a:solidFill>
                  <a:schemeClr val="tx2"/>
                </a:solidFill>
              </a:rPr>
              <a:t>  (12.1 , 8.1)</a:t>
            </a:r>
            <a:endParaRPr lang="ga-IE" sz="2400" dirty="0">
              <a:solidFill>
                <a:schemeClr val="tx2"/>
              </a:solidFill>
            </a:endParaRPr>
          </a:p>
        </p:txBody>
      </p:sp>
      <p:sp>
        <p:nvSpPr>
          <p:cNvPr id="7" name="Snip Diagonal Corner Rectangle 6"/>
          <p:cNvSpPr/>
          <p:nvPr/>
        </p:nvSpPr>
        <p:spPr>
          <a:xfrm>
            <a:off x="8587825" y="6335927"/>
            <a:ext cx="111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dirty="0" smtClean="0">
                <a:solidFill>
                  <a:srgbClr val="C00000"/>
                </a:solidFill>
              </a:rPr>
              <a:t>16</a:t>
            </a:r>
            <a:endParaRPr lang="ga-IE" dirty="0">
              <a:solidFill>
                <a:srgbClr val="C00000"/>
              </a:solidFill>
            </a:endParaRPr>
          </a:p>
        </p:txBody>
      </p:sp>
      <p:sp>
        <p:nvSpPr>
          <p:cNvPr id="6" name="TextBox 5"/>
          <p:cNvSpPr txBox="1"/>
          <p:nvPr/>
        </p:nvSpPr>
        <p:spPr>
          <a:xfrm>
            <a:off x="7234862" y="6137554"/>
            <a:ext cx="2326278" cy="461665"/>
          </a:xfrm>
          <a:prstGeom prst="rect">
            <a:avLst/>
          </a:prstGeom>
          <a:solidFill>
            <a:schemeClr val="bg1"/>
          </a:solidFill>
          <a:ln>
            <a:solidFill>
              <a:schemeClr val="tx1"/>
            </a:solidFill>
          </a:ln>
        </p:spPr>
        <p:txBody>
          <a:bodyPr wrap="none" rtlCol="0" anchor="ctr">
            <a:spAutoFit/>
          </a:bodyPr>
          <a:lstStyle/>
          <a:p>
            <a:r>
              <a:rPr lang="ga-IE" sz="2400" i="1" dirty="0">
                <a:solidFill>
                  <a:schemeClr val="tx2"/>
                </a:solidFill>
              </a:rPr>
              <a:t>T</a:t>
            </a:r>
            <a:r>
              <a:rPr lang="ga-IE" dirty="0" smtClean="0"/>
              <a:t> </a:t>
            </a:r>
            <a:r>
              <a:rPr lang="ga-IE" sz="2400" dirty="0" smtClean="0">
                <a:solidFill>
                  <a:schemeClr val="tx2"/>
                </a:solidFill>
              </a:rPr>
              <a:t>  (39.2 , 16.3)    </a:t>
            </a:r>
            <a:endParaRPr lang="ga-IE" sz="2400" dirty="0">
              <a:solidFill>
                <a:schemeClr val="tx2"/>
              </a:solidFill>
            </a:endParaRPr>
          </a:p>
        </p:txBody>
      </p:sp>
      <p:sp>
        <p:nvSpPr>
          <p:cNvPr id="3" name="Date Placeholder 2"/>
          <p:cNvSpPr>
            <a:spLocks noGrp="1"/>
          </p:cNvSpPr>
          <p:nvPr>
            <p:ph type="dt" sz="half" idx="10"/>
          </p:nvPr>
        </p:nvSpPr>
        <p:spPr>
          <a:xfrm>
            <a:off x="158418" y="6368852"/>
            <a:ext cx="2311400" cy="365125"/>
          </a:xfrm>
        </p:spPr>
        <p:txBody>
          <a:bodyPr/>
          <a:lstStyle/>
          <a:p>
            <a:fld id="{C9A93C21-27AD-4407-9E5B-9AA668878986}" type="datetime10">
              <a:rPr lang="en-GB" smtClean="0"/>
              <a:pPr/>
              <a:t>09:21</a:t>
            </a:fld>
            <a:endParaRPr lang="ga-IE" dirty="0"/>
          </a:p>
        </p:txBody>
      </p:sp>
      <mc:AlternateContent xmlns:mc="http://schemas.openxmlformats.org/markup-compatibility/2006">
        <mc:Choice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Requires="a14">
          <p:sp>
            <p:nvSpPr>
              <p:cNvPr id="9" name="Rectangle 8"/>
              <p:cNvSpPr/>
              <p:nvPr/>
            </p:nvSpPr>
            <p:spPr>
              <a:xfrm>
                <a:off x="1746018" y="1542245"/>
                <a:ext cx="6430286" cy="4656083"/>
              </a:xfrm>
              <a:prstGeom prst="rect">
                <a:avLst/>
              </a:prstGeom>
            </p:spPr>
            <p:txBody>
              <a:bodyPr wrap="none">
                <a:spAutoFit/>
              </a:bodyPr>
              <a:lstStyle/>
              <a:p>
                <a:pPr/>
                <a14:m>
                  <m:oMathPara xmlns:m="http://schemas.openxmlformats.org/officeDocument/2006/math">
                    <m:oMathParaPr>
                      <m:jc m:val="centerGroup"/>
                    </m:oMathParaPr>
                    <m:oMath>
                      <m:m>
                        <m:mPr>
                          <m:mcs>
                            <m:mc>
                              <m:mcPr>
                                <m:count m:val="1"/>
                                <m:mcJc m:val="center"/>
                              </m:mcPr>
                            </m:mc>
                          </m:mcs>
                          <m:ctrlPr>
                            <a:rPr lang="en-IE" i="1" smtClean="0">
                              <a:solidFill>
                                <a:schemeClr val="tx2"/>
                              </a:solidFill>
                              <a:latin typeface="Cambria Math"/>
                            </a:rPr>
                          </m:ctrlPr>
                        </m:mPr>
                        <m:mr>
                          <m:e>
                            <m:r>
                              <a:rPr lang="en-IE" b="0" i="1">
                                <a:solidFill>
                                  <a:schemeClr val="tx2"/>
                                </a:solidFill>
                                <a:latin typeface="Cambria Math"/>
                              </a:rPr>
                              <m:t>𝐶𝑒𝑛𝑡𝑟𝑜𝑖𝑑</m:t>
                            </m:r>
                            <m:r>
                              <m:rPr>
                                <m:nor/>
                              </m:rPr>
                              <a:rPr lang="en-IE" i="1">
                                <a:solidFill>
                                  <a:schemeClr val="tx2"/>
                                </a:solidFill>
                              </a:rPr>
                              <m:t>    </m:t>
                            </m:r>
                            <m:r>
                              <a:rPr lang="en-IE" b="0" i="1">
                                <a:solidFill>
                                  <a:schemeClr val="tx2"/>
                                </a:solidFill>
                                <a:latin typeface="Cambria Math"/>
                              </a:rPr>
                              <m:t>𝐴𝐵𝐶</m:t>
                            </m:r>
                            <m:r>
                              <m:rPr>
                                <m:nor/>
                              </m:rPr>
                              <a:rPr lang="en-IE" i="1">
                                <a:solidFill>
                                  <a:schemeClr val="tx2"/>
                                </a:solidFill>
                              </a:rPr>
                              <m:t>                            </m:t>
                            </m:r>
                            <m:d>
                              <m:dPr>
                                <m:ctrlPr>
                                  <a:rPr lang="en-IE" i="1">
                                    <a:solidFill>
                                      <a:schemeClr val="tx2"/>
                                    </a:solidFill>
                                    <a:latin typeface="Cambria Math"/>
                                  </a:rPr>
                                </m:ctrlPr>
                              </m:dPr>
                              <m:e>
                                <m:f>
                                  <m:fPr>
                                    <m:ctrlPr>
                                      <a:rPr lang="en-IE" i="1">
                                        <a:solidFill>
                                          <a:schemeClr val="tx2"/>
                                        </a:solidFill>
                                        <a:latin typeface="Cambria Math"/>
                                      </a:rPr>
                                    </m:ctrlPr>
                                  </m:fPr>
                                  <m:num>
                                    <m:sSub>
                                      <m:sSubPr>
                                        <m:ctrlPr>
                                          <a:rPr lang="en-IE" i="1">
                                            <a:solidFill>
                                              <a:schemeClr val="tx2"/>
                                            </a:solidFill>
                                            <a:latin typeface="Cambria Math"/>
                                          </a:rPr>
                                        </m:ctrlPr>
                                      </m:sSubPr>
                                      <m:e>
                                        <m:r>
                                          <a:rPr lang="en-IE" b="0" i="1">
                                            <a:solidFill>
                                              <a:schemeClr val="tx2"/>
                                            </a:solidFill>
                                            <a:latin typeface="Cambria Math"/>
                                          </a:rPr>
                                          <m:t>𝑥</m:t>
                                        </m:r>
                                      </m:e>
                                      <m:sub>
                                        <m:r>
                                          <a:rPr lang="en-IE" b="0">
                                            <a:solidFill>
                                              <a:schemeClr val="tx2"/>
                                            </a:solidFill>
                                            <a:latin typeface="Cambria Math"/>
                                          </a:rPr>
                                          <m:t>1</m:t>
                                        </m:r>
                                      </m:sub>
                                    </m:sSub>
                                    <m:r>
                                      <a:rPr lang="en-IE" b="0">
                                        <a:solidFill>
                                          <a:schemeClr val="tx2"/>
                                        </a:solidFill>
                                        <a:latin typeface="Cambria Math"/>
                                      </a:rPr>
                                      <m:t>+</m:t>
                                    </m:r>
                                    <m:sSub>
                                      <m:sSubPr>
                                        <m:ctrlPr>
                                          <a:rPr lang="en-IE" i="1">
                                            <a:solidFill>
                                              <a:schemeClr val="tx2"/>
                                            </a:solidFill>
                                            <a:latin typeface="Cambria Math"/>
                                          </a:rPr>
                                        </m:ctrlPr>
                                      </m:sSubPr>
                                      <m:e>
                                        <m:r>
                                          <a:rPr lang="en-IE" b="0" i="1">
                                            <a:solidFill>
                                              <a:schemeClr val="tx2"/>
                                            </a:solidFill>
                                            <a:latin typeface="Cambria Math"/>
                                          </a:rPr>
                                          <m:t>𝑥</m:t>
                                        </m:r>
                                      </m:e>
                                      <m:sub>
                                        <m:r>
                                          <a:rPr lang="en-IE" b="0">
                                            <a:solidFill>
                                              <a:schemeClr val="tx2"/>
                                            </a:solidFill>
                                            <a:latin typeface="Cambria Math"/>
                                          </a:rPr>
                                          <m:t>2</m:t>
                                        </m:r>
                                      </m:sub>
                                    </m:sSub>
                                    <m:r>
                                      <a:rPr lang="en-IE" b="0">
                                        <a:solidFill>
                                          <a:schemeClr val="tx2"/>
                                        </a:solidFill>
                                        <a:latin typeface="Cambria Math"/>
                                      </a:rPr>
                                      <m:t>+</m:t>
                                    </m:r>
                                    <m:sSub>
                                      <m:sSubPr>
                                        <m:ctrlPr>
                                          <a:rPr lang="en-IE" i="1">
                                            <a:solidFill>
                                              <a:schemeClr val="tx2"/>
                                            </a:solidFill>
                                            <a:latin typeface="Cambria Math"/>
                                          </a:rPr>
                                        </m:ctrlPr>
                                      </m:sSubPr>
                                      <m:e>
                                        <m:r>
                                          <a:rPr lang="en-IE" b="0" i="1">
                                            <a:solidFill>
                                              <a:schemeClr val="tx2"/>
                                            </a:solidFill>
                                            <a:latin typeface="Cambria Math"/>
                                          </a:rPr>
                                          <m:t>𝑥</m:t>
                                        </m:r>
                                      </m:e>
                                      <m:sub>
                                        <m:r>
                                          <a:rPr lang="en-IE" b="0">
                                            <a:solidFill>
                                              <a:schemeClr val="tx2"/>
                                            </a:solidFill>
                                            <a:latin typeface="Cambria Math"/>
                                          </a:rPr>
                                          <m:t>3</m:t>
                                        </m:r>
                                      </m:sub>
                                    </m:sSub>
                                  </m:num>
                                  <m:den>
                                    <m:r>
                                      <a:rPr lang="en-IE" b="0">
                                        <a:solidFill>
                                          <a:schemeClr val="tx2"/>
                                        </a:solidFill>
                                        <a:latin typeface="Cambria Math"/>
                                      </a:rPr>
                                      <m:t>3</m:t>
                                    </m:r>
                                  </m:den>
                                </m:f>
                                <m:r>
                                  <a:rPr lang="en-IE" b="0">
                                    <a:solidFill>
                                      <a:schemeClr val="tx2"/>
                                    </a:solidFill>
                                    <a:latin typeface="Cambria Math"/>
                                  </a:rPr>
                                  <m:t>,</m:t>
                                </m:r>
                                <m:f>
                                  <m:fPr>
                                    <m:ctrlPr>
                                      <a:rPr lang="en-IE" i="1">
                                        <a:solidFill>
                                          <a:schemeClr val="tx2"/>
                                        </a:solidFill>
                                        <a:latin typeface="Cambria Math"/>
                                      </a:rPr>
                                    </m:ctrlPr>
                                  </m:fPr>
                                  <m:num>
                                    <m:sSub>
                                      <m:sSubPr>
                                        <m:ctrlPr>
                                          <a:rPr lang="en-IE" i="1">
                                            <a:solidFill>
                                              <a:schemeClr val="tx2"/>
                                            </a:solidFill>
                                            <a:latin typeface="Cambria Math"/>
                                          </a:rPr>
                                        </m:ctrlPr>
                                      </m:sSubPr>
                                      <m:e>
                                        <m:r>
                                          <a:rPr lang="en-IE" b="0" i="1">
                                            <a:solidFill>
                                              <a:schemeClr val="tx2"/>
                                            </a:solidFill>
                                            <a:latin typeface="Cambria Math"/>
                                          </a:rPr>
                                          <m:t>𝑦</m:t>
                                        </m:r>
                                      </m:e>
                                      <m:sub>
                                        <m:r>
                                          <a:rPr lang="en-IE" b="0">
                                            <a:solidFill>
                                              <a:schemeClr val="tx2"/>
                                            </a:solidFill>
                                            <a:latin typeface="Cambria Math"/>
                                          </a:rPr>
                                          <m:t>1</m:t>
                                        </m:r>
                                      </m:sub>
                                    </m:sSub>
                                    <m:r>
                                      <a:rPr lang="en-IE" b="0">
                                        <a:solidFill>
                                          <a:schemeClr val="tx2"/>
                                        </a:solidFill>
                                        <a:latin typeface="Cambria Math"/>
                                      </a:rPr>
                                      <m:t>+</m:t>
                                    </m:r>
                                    <m:sSub>
                                      <m:sSubPr>
                                        <m:ctrlPr>
                                          <a:rPr lang="en-IE" i="1">
                                            <a:solidFill>
                                              <a:schemeClr val="tx2"/>
                                            </a:solidFill>
                                            <a:latin typeface="Cambria Math"/>
                                          </a:rPr>
                                        </m:ctrlPr>
                                      </m:sSubPr>
                                      <m:e>
                                        <m:r>
                                          <a:rPr lang="en-IE" b="0" i="1">
                                            <a:solidFill>
                                              <a:schemeClr val="tx2"/>
                                            </a:solidFill>
                                            <a:latin typeface="Cambria Math"/>
                                          </a:rPr>
                                          <m:t>𝑦</m:t>
                                        </m:r>
                                      </m:e>
                                      <m:sub>
                                        <m:r>
                                          <a:rPr lang="en-IE" b="0">
                                            <a:solidFill>
                                              <a:schemeClr val="tx2"/>
                                            </a:solidFill>
                                            <a:latin typeface="Cambria Math"/>
                                          </a:rPr>
                                          <m:t>2</m:t>
                                        </m:r>
                                      </m:sub>
                                    </m:sSub>
                                    <m:r>
                                      <a:rPr lang="en-IE" b="0">
                                        <a:solidFill>
                                          <a:schemeClr val="tx2"/>
                                        </a:solidFill>
                                        <a:latin typeface="Cambria Math"/>
                                      </a:rPr>
                                      <m:t>+</m:t>
                                    </m:r>
                                    <m:sSub>
                                      <m:sSubPr>
                                        <m:ctrlPr>
                                          <a:rPr lang="en-IE" i="1">
                                            <a:solidFill>
                                              <a:schemeClr val="tx2"/>
                                            </a:solidFill>
                                            <a:latin typeface="Cambria Math"/>
                                          </a:rPr>
                                        </m:ctrlPr>
                                      </m:sSubPr>
                                      <m:e>
                                        <m:r>
                                          <a:rPr lang="en-IE" b="0" i="1">
                                            <a:solidFill>
                                              <a:schemeClr val="tx2"/>
                                            </a:solidFill>
                                            <a:latin typeface="Cambria Math"/>
                                          </a:rPr>
                                          <m:t>𝑦</m:t>
                                        </m:r>
                                      </m:e>
                                      <m:sub>
                                        <m:r>
                                          <a:rPr lang="en-IE" b="0">
                                            <a:solidFill>
                                              <a:schemeClr val="tx2"/>
                                            </a:solidFill>
                                            <a:latin typeface="Cambria Math"/>
                                          </a:rPr>
                                          <m:t>3</m:t>
                                        </m:r>
                                      </m:sub>
                                    </m:sSub>
                                  </m:num>
                                  <m:den>
                                    <m:r>
                                      <a:rPr lang="en-IE" b="0">
                                        <a:solidFill>
                                          <a:schemeClr val="tx2"/>
                                        </a:solidFill>
                                        <a:latin typeface="Cambria Math"/>
                                      </a:rPr>
                                      <m:t>3</m:t>
                                    </m:r>
                                  </m:den>
                                </m:f>
                              </m:e>
                            </m:d>
                          </m:e>
                        </m:mr>
                        <m:mr>
                          <m:e>
                            <m:r>
                              <m:rPr>
                                <m:nor/>
                              </m:rPr>
                              <a:rPr lang="en-IE" i="1">
                                <a:solidFill>
                                  <a:schemeClr val="tx2"/>
                                </a:solidFill>
                              </a:rPr>
                              <m:t>                                                                                                    </m:t>
                            </m:r>
                            <m:d>
                              <m:dPr>
                                <m:ctrlPr>
                                  <a:rPr lang="en-IE" i="1">
                                    <a:solidFill>
                                      <a:schemeClr val="tx2"/>
                                    </a:solidFill>
                                    <a:latin typeface="Cambria Math"/>
                                  </a:rPr>
                                </m:ctrlPr>
                              </m:dPr>
                              <m:e>
                                <m:f>
                                  <m:fPr>
                                    <m:ctrlPr>
                                      <a:rPr lang="en-IE" i="1">
                                        <a:solidFill>
                                          <a:schemeClr val="tx2"/>
                                        </a:solidFill>
                                        <a:latin typeface="Cambria Math"/>
                                      </a:rPr>
                                    </m:ctrlPr>
                                  </m:fPr>
                                  <m:num>
                                    <m:r>
                                      <a:rPr lang="en-IE" b="0">
                                        <a:solidFill>
                                          <a:schemeClr val="tx2"/>
                                        </a:solidFill>
                                        <a:latin typeface="Cambria Math"/>
                                      </a:rPr>
                                      <m:t>5+10.8+20.5</m:t>
                                    </m:r>
                                  </m:num>
                                  <m:den>
                                    <m:r>
                                      <a:rPr lang="en-IE" b="0">
                                        <a:solidFill>
                                          <a:schemeClr val="tx2"/>
                                        </a:solidFill>
                                        <a:latin typeface="Cambria Math"/>
                                      </a:rPr>
                                      <m:t>3</m:t>
                                    </m:r>
                                  </m:den>
                                </m:f>
                                <m:r>
                                  <a:rPr lang="en-IE" b="0">
                                    <a:solidFill>
                                      <a:schemeClr val="tx2"/>
                                    </a:solidFill>
                                    <a:latin typeface="Cambria Math"/>
                                  </a:rPr>
                                  <m:t>,</m:t>
                                </m:r>
                                <m:f>
                                  <m:fPr>
                                    <m:ctrlPr>
                                      <a:rPr lang="en-IE" i="1">
                                        <a:solidFill>
                                          <a:schemeClr val="tx2"/>
                                        </a:solidFill>
                                        <a:latin typeface="Cambria Math"/>
                                      </a:rPr>
                                    </m:ctrlPr>
                                  </m:fPr>
                                  <m:num>
                                    <m:r>
                                      <a:rPr lang="en-IE" b="0">
                                        <a:solidFill>
                                          <a:schemeClr val="tx2"/>
                                        </a:solidFill>
                                        <a:latin typeface="Cambria Math"/>
                                      </a:rPr>
                                      <m:t>5+14.4+5</m:t>
                                    </m:r>
                                  </m:num>
                                  <m:den>
                                    <m:r>
                                      <a:rPr lang="en-IE" b="0">
                                        <a:solidFill>
                                          <a:schemeClr val="tx2"/>
                                        </a:solidFill>
                                        <a:latin typeface="Cambria Math"/>
                                      </a:rPr>
                                      <m:t>3</m:t>
                                    </m:r>
                                  </m:den>
                                </m:f>
                              </m:e>
                            </m:d>
                          </m:e>
                        </m:mr>
                        <m:mr>
                          <m:e>
                            <m:r>
                              <m:rPr>
                                <m:nor/>
                              </m:rPr>
                              <a:rPr lang="en-IE" i="1">
                                <a:solidFill>
                                  <a:schemeClr val="tx2"/>
                                </a:solidFill>
                              </a:rPr>
                              <m:t>                                                                                                                                                          </m:t>
                            </m:r>
                            <m:d>
                              <m:dPr>
                                <m:ctrlPr>
                                  <a:rPr lang="en-IE" i="1">
                                    <a:solidFill>
                                      <a:schemeClr val="tx2"/>
                                    </a:solidFill>
                                    <a:latin typeface="Cambria Math"/>
                                  </a:rPr>
                                </m:ctrlPr>
                              </m:dPr>
                              <m:e>
                                <m:f>
                                  <m:fPr>
                                    <m:ctrlPr>
                                      <a:rPr lang="en-IE" i="1">
                                        <a:solidFill>
                                          <a:schemeClr val="tx2"/>
                                        </a:solidFill>
                                        <a:latin typeface="Cambria Math"/>
                                      </a:rPr>
                                    </m:ctrlPr>
                                  </m:fPr>
                                  <m:num>
                                    <m:r>
                                      <a:rPr lang="en-IE" b="0">
                                        <a:solidFill>
                                          <a:schemeClr val="tx2"/>
                                        </a:solidFill>
                                        <a:latin typeface="Cambria Math"/>
                                      </a:rPr>
                                      <m:t>36.3</m:t>
                                    </m:r>
                                  </m:num>
                                  <m:den>
                                    <m:r>
                                      <a:rPr lang="en-IE" b="0">
                                        <a:solidFill>
                                          <a:schemeClr val="tx2"/>
                                        </a:solidFill>
                                        <a:latin typeface="Cambria Math"/>
                                      </a:rPr>
                                      <m:t>3</m:t>
                                    </m:r>
                                  </m:den>
                                </m:f>
                                <m:r>
                                  <a:rPr lang="en-IE" b="0">
                                    <a:solidFill>
                                      <a:schemeClr val="tx2"/>
                                    </a:solidFill>
                                    <a:latin typeface="Cambria Math"/>
                                  </a:rPr>
                                  <m:t>,</m:t>
                                </m:r>
                                <m:f>
                                  <m:fPr>
                                    <m:ctrlPr>
                                      <a:rPr lang="en-IE" i="1">
                                        <a:solidFill>
                                          <a:schemeClr val="tx2"/>
                                        </a:solidFill>
                                        <a:latin typeface="Cambria Math"/>
                                      </a:rPr>
                                    </m:ctrlPr>
                                  </m:fPr>
                                  <m:num>
                                    <m:r>
                                      <a:rPr lang="en-IE" b="0">
                                        <a:solidFill>
                                          <a:schemeClr val="tx2"/>
                                        </a:solidFill>
                                        <a:latin typeface="Cambria Math"/>
                                      </a:rPr>
                                      <m:t>24.4</m:t>
                                    </m:r>
                                  </m:num>
                                  <m:den>
                                    <m:r>
                                      <a:rPr lang="en-IE" b="0">
                                        <a:solidFill>
                                          <a:schemeClr val="tx2"/>
                                        </a:solidFill>
                                        <a:latin typeface="Cambria Math"/>
                                      </a:rPr>
                                      <m:t>3</m:t>
                                    </m:r>
                                  </m:den>
                                </m:f>
                              </m:e>
                            </m:d>
                          </m:e>
                        </m:mr>
                        <m:mr>
                          <m:e>
                            <m:r>
                              <m:rPr>
                                <m:nor/>
                              </m:rPr>
                              <a:rPr lang="en-IE" i="1">
                                <a:solidFill>
                                  <a:schemeClr val="tx2"/>
                                </a:solidFill>
                              </a:rPr>
                              <m:t>                                                                                                                                                             </m:t>
                            </m:r>
                            <m:r>
                              <a:rPr lang="en-IE" b="0" i="1">
                                <a:solidFill>
                                  <a:schemeClr val="tx2"/>
                                </a:solidFill>
                                <a:latin typeface="Cambria Math"/>
                              </a:rPr>
                              <m:t>𝑆</m:t>
                            </m:r>
                            <m:d>
                              <m:dPr>
                                <m:ctrlPr>
                                  <a:rPr lang="en-IE" i="1">
                                    <a:solidFill>
                                      <a:schemeClr val="tx2"/>
                                    </a:solidFill>
                                    <a:latin typeface="Cambria Math"/>
                                  </a:rPr>
                                </m:ctrlPr>
                              </m:dPr>
                              <m:e>
                                <m:r>
                                  <a:rPr lang="en-IE" b="0">
                                    <a:solidFill>
                                      <a:schemeClr val="tx2"/>
                                    </a:solidFill>
                                    <a:latin typeface="Cambria Math"/>
                                  </a:rPr>
                                  <m:t>12.1,8.1</m:t>
                                </m:r>
                              </m:e>
                            </m:d>
                          </m:e>
                        </m:mr>
                        <m:mr>
                          <m:e/>
                        </m:mr>
                        <m:mr>
                          <m:e>
                            <m:r>
                              <a:rPr lang="en-IE" b="0" i="1">
                                <a:solidFill>
                                  <a:schemeClr val="tx2"/>
                                </a:solidFill>
                                <a:latin typeface="Cambria Math"/>
                              </a:rPr>
                              <m:t>𝐶𝑒𝑛𝑡𝑟𝑜𝑖𝑑</m:t>
                            </m:r>
                            <m:r>
                              <m:rPr>
                                <m:nor/>
                              </m:rPr>
                              <a:rPr lang="en-IE" i="1">
                                <a:solidFill>
                                  <a:schemeClr val="tx2"/>
                                </a:solidFill>
                              </a:rPr>
                              <m:t>   </m:t>
                            </m:r>
                            <m:r>
                              <a:rPr lang="en-IE" b="0" i="1">
                                <a:solidFill>
                                  <a:schemeClr val="tx2"/>
                                </a:solidFill>
                                <a:latin typeface="Cambria Math"/>
                              </a:rPr>
                              <m:t>𝐷𝐸𝐹</m:t>
                            </m:r>
                            <m:r>
                              <m:rPr>
                                <m:nor/>
                              </m:rPr>
                              <a:rPr lang="en-IE" i="1">
                                <a:solidFill>
                                  <a:schemeClr val="tx2"/>
                                </a:solidFill>
                              </a:rPr>
                              <m:t>                         </m:t>
                            </m:r>
                            <m:d>
                              <m:dPr>
                                <m:ctrlPr>
                                  <a:rPr lang="en-IE" i="1">
                                    <a:solidFill>
                                      <a:schemeClr val="tx2"/>
                                    </a:solidFill>
                                    <a:latin typeface="Cambria Math"/>
                                  </a:rPr>
                                </m:ctrlPr>
                              </m:dPr>
                              <m:e>
                                <m:f>
                                  <m:fPr>
                                    <m:ctrlPr>
                                      <a:rPr lang="en-IE" i="1">
                                        <a:solidFill>
                                          <a:schemeClr val="tx2"/>
                                        </a:solidFill>
                                        <a:latin typeface="Cambria Math"/>
                                      </a:rPr>
                                    </m:ctrlPr>
                                  </m:fPr>
                                  <m:num>
                                    <m:sSub>
                                      <m:sSubPr>
                                        <m:ctrlPr>
                                          <a:rPr lang="en-IE" i="1">
                                            <a:solidFill>
                                              <a:schemeClr val="tx2"/>
                                            </a:solidFill>
                                            <a:latin typeface="Cambria Math"/>
                                          </a:rPr>
                                        </m:ctrlPr>
                                      </m:sSubPr>
                                      <m:e>
                                        <m:r>
                                          <a:rPr lang="en-IE" b="0" i="1">
                                            <a:solidFill>
                                              <a:schemeClr val="tx2"/>
                                            </a:solidFill>
                                            <a:latin typeface="Cambria Math"/>
                                          </a:rPr>
                                          <m:t>𝑥</m:t>
                                        </m:r>
                                      </m:e>
                                      <m:sub>
                                        <m:r>
                                          <a:rPr lang="en-IE" b="0">
                                            <a:solidFill>
                                              <a:schemeClr val="tx2"/>
                                            </a:solidFill>
                                            <a:latin typeface="Cambria Math"/>
                                          </a:rPr>
                                          <m:t>1</m:t>
                                        </m:r>
                                      </m:sub>
                                    </m:sSub>
                                    <m:r>
                                      <a:rPr lang="en-IE" b="0">
                                        <a:solidFill>
                                          <a:schemeClr val="tx2"/>
                                        </a:solidFill>
                                        <a:latin typeface="Cambria Math"/>
                                      </a:rPr>
                                      <m:t>+</m:t>
                                    </m:r>
                                    <m:sSub>
                                      <m:sSubPr>
                                        <m:ctrlPr>
                                          <a:rPr lang="en-IE" i="1">
                                            <a:solidFill>
                                              <a:schemeClr val="tx2"/>
                                            </a:solidFill>
                                            <a:latin typeface="Cambria Math"/>
                                          </a:rPr>
                                        </m:ctrlPr>
                                      </m:sSubPr>
                                      <m:e>
                                        <m:r>
                                          <a:rPr lang="en-IE" b="0" i="1">
                                            <a:solidFill>
                                              <a:schemeClr val="tx2"/>
                                            </a:solidFill>
                                            <a:latin typeface="Cambria Math"/>
                                          </a:rPr>
                                          <m:t>𝑥</m:t>
                                        </m:r>
                                      </m:e>
                                      <m:sub>
                                        <m:r>
                                          <a:rPr lang="en-IE" b="0">
                                            <a:solidFill>
                                              <a:schemeClr val="tx2"/>
                                            </a:solidFill>
                                            <a:latin typeface="Cambria Math"/>
                                          </a:rPr>
                                          <m:t>2</m:t>
                                        </m:r>
                                      </m:sub>
                                    </m:sSub>
                                    <m:r>
                                      <a:rPr lang="en-IE" b="0">
                                        <a:solidFill>
                                          <a:schemeClr val="tx2"/>
                                        </a:solidFill>
                                        <a:latin typeface="Cambria Math"/>
                                      </a:rPr>
                                      <m:t>+</m:t>
                                    </m:r>
                                    <m:sSub>
                                      <m:sSubPr>
                                        <m:ctrlPr>
                                          <a:rPr lang="en-IE" i="1">
                                            <a:solidFill>
                                              <a:schemeClr val="tx2"/>
                                            </a:solidFill>
                                            <a:latin typeface="Cambria Math"/>
                                          </a:rPr>
                                        </m:ctrlPr>
                                      </m:sSubPr>
                                      <m:e>
                                        <m:r>
                                          <a:rPr lang="en-IE" b="0" i="1">
                                            <a:solidFill>
                                              <a:schemeClr val="tx2"/>
                                            </a:solidFill>
                                            <a:latin typeface="Cambria Math"/>
                                          </a:rPr>
                                          <m:t>𝑥</m:t>
                                        </m:r>
                                      </m:e>
                                      <m:sub>
                                        <m:r>
                                          <a:rPr lang="en-IE" b="0">
                                            <a:solidFill>
                                              <a:schemeClr val="tx2"/>
                                            </a:solidFill>
                                            <a:latin typeface="Cambria Math"/>
                                          </a:rPr>
                                          <m:t>3</m:t>
                                        </m:r>
                                      </m:sub>
                                    </m:sSub>
                                  </m:num>
                                  <m:den>
                                    <m:r>
                                      <a:rPr lang="en-IE" b="0">
                                        <a:solidFill>
                                          <a:schemeClr val="tx2"/>
                                        </a:solidFill>
                                        <a:latin typeface="Cambria Math"/>
                                      </a:rPr>
                                      <m:t>3</m:t>
                                    </m:r>
                                  </m:den>
                                </m:f>
                                <m:r>
                                  <a:rPr lang="en-IE" b="0">
                                    <a:solidFill>
                                      <a:schemeClr val="tx2"/>
                                    </a:solidFill>
                                    <a:latin typeface="Cambria Math"/>
                                  </a:rPr>
                                  <m:t>,</m:t>
                                </m:r>
                                <m:f>
                                  <m:fPr>
                                    <m:ctrlPr>
                                      <a:rPr lang="en-IE" i="1">
                                        <a:solidFill>
                                          <a:schemeClr val="tx2"/>
                                        </a:solidFill>
                                        <a:latin typeface="Cambria Math"/>
                                      </a:rPr>
                                    </m:ctrlPr>
                                  </m:fPr>
                                  <m:num>
                                    <m:sSub>
                                      <m:sSubPr>
                                        <m:ctrlPr>
                                          <a:rPr lang="en-IE" i="1">
                                            <a:solidFill>
                                              <a:schemeClr val="tx2"/>
                                            </a:solidFill>
                                            <a:latin typeface="Cambria Math"/>
                                          </a:rPr>
                                        </m:ctrlPr>
                                      </m:sSubPr>
                                      <m:e>
                                        <m:r>
                                          <a:rPr lang="en-IE" b="0" i="1">
                                            <a:solidFill>
                                              <a:schemeClr val="tx2"/>
                                            </a:solidFill>
                                            <a:latin typeface="Cambria Math"/>
                                          </a:rPr>
                                          <m:t>𝑦</m:t>
                                        </m:r>
                                      </m:e>
                                      <m:sub>
                                        <m:r>
                                          <a:rPr lang="en-IE" b="0">
                                            <a:solidFill>
                                              <a:schemeClr val="tx2"/>
                                            </a:solidFill>
                                            <a:latin typeface="Cambria Math"/>
                                          </a:rPr>
                                          <m:t>1</m:t>
                                        </m:r>
                                      </m:sub>
                                    </m:sSub>
                                    <m:r>
                                      <a:rPr lang="en-IE" b="0">
                                        <a:solidFill>
                                          <a:schemeClr val="tx2"/>
                                        </a:solidFill>
                                        <a:latin typeface="Cambria Math"/>
                                      </a:rPr>
                                      <m:t>+</m:t>
                                    </m:r>
                                    <m:sSub>
                                      <m:sSubPr>
                                        <m:ctrlPr>
                                          <a:rPr lang="en-IE" i="1">
                                            <a:solidFill>
                                              <a:schemeClr val="tx2"/>
                                            </a:solidFill>
                                            <a:latin typeface="Cambria Math"/>
                                          </a:rPr>
                                        </m:ctrlPr>
                                      </m:sSubPr>
                                      <m:e>
                                        <m:r>
                                          <a:rPr lang="en-IE" b="0" i="1">
                                            <a:solidFill>
                                              <a:schemeClr val="tx2"/>
                                            </a:solidFill>
                                            <a:latin typeface="Cambria Math"/>
                                          </a:rPr>
                                          <m:t>𝑦</m:t>
                                        </m:r>
                                      </m:e>
                                      <m:sub>
                                        <m:r>
                                          <a:rPr lang="en-IE" b="0">
                                            <a:solidFill>
                                              <a:schemeClr val="tx2"/>
                                            </a:solidFill>
                                            <a:latin typeface="Cambria Math"/>
                                          </a:rPr>
                                          <m:t>2</m:t>
                                        </m:r>
                                      </m:sub>
                                    </m:sSub>
                                    <m:r>
                                      <a:rPr lang="en-IE" b="0">
                                        <a:solidFill>
                                          <a:schemeClr val="tx2"/>
                                        </a:solidFill>
                                        <a:latin typeface="Cambria Math"/>
                                      </a:rPr>
                                      <m:t>+</m:t>
                                    </m:r>
                                    <m:sSub>
                                      <m:sSubPr>
                                        <m:ctrlPr>
                                          <a:rPr lang="en-IE" i="1">
                                            <a:solidFill>
                                              <a:schemeClr val="tx2"/>
                                            </a:solidFill>
                                            <a:latin typeface="Cambria Math"/>
                                          </a:rPr>
                                        </m:ctrlPr>
                                      </m:sSubPr>
                                      <m:e>
                                        <m:r>
                                          <a:rPr lang="en-IE" b="0" i="1">
                                            <a:solidFill>
                                              <a:schemeClr val="tx2"/>
                                            </a:solidFill>
                                            <a:latin typeface="Cambria Math"/>
                                          </a:rPr>
                                          <m:t>𝑦</m:t>
                                        </m:r>
                                      </m:e>
                                      <m:sub>
                                        <m:r>
                                          <a:rPr lang="en-IE" b="0">
                                            <a:solidFill>
                                              <a:schemeClr val="tx2"/>
                                            </a:solidFill>
                                            <a:latin typeface="Cambria Math"/>
                                          </a:rPr>
                                          <m:t>3</m:t>
                                        </m:r>
                                      </m:sub>
                                    </m:sSub>
                                  </m:num>
                                  <m:den>
                                    <m:r>
                                      <a:rPr lang="en-IE" b="0">
                                        <a:solidFill>
                                          <a:schemeClr val="tx2"/>
                                        </a:solidFill>
                                        <a:latin typeface="Cambria Math"/>
                                      </a:rPr>
                                      <m:t>3</m:t>
                                    </m:r>
                                  </m:den>
                                </m:f>
                              </m:e>
                            </m:d>
                          </m:e>
                        </m:mr>
                        <m:mr>
                          <m:e>
                            <m:r>
                              <m:rPr>
                                <m:nor/>
                              </m:rPr>
                              <a:rPr lang="en-IE" i="1">
                                <a:solidFill>
                                  <a:schemeClr val="tx2"/>
                                </a:solidFill>
                              </a:rPr>
                              <m:t>                                                                                                </m:t>
                            </m:r>
                            <m:d>
                              <m:dPr>
                                <m:ctrlPr>
                                  <a:rPr lang="en-IE" i="1">
                                    <a:solidFill>
                                      <a:schemeClr val="tx2"/>
                                    </a:solidFill>
                                    <a:latin typeface="Cambria Math"/>
                                  </a:rPr>
                                </m:ctrlPr>
                              </m:dPr>
                              <m:e>
                                <m:f>
                                  <m:fPr>
                                    <m:ctrlPr>
                                      <a:rPr lang="en-IE" i="1">
                                        <a:solidFill>
                                          <a:schemeClr val="tx2"/>
                                        </a:solidFill>
                                        <a:latin typeface="Cambria Math"/>
                                      </a:rPr>
                                    </m:ctrlPr>
                                  </m:fPr>
                                  <m:num>
                                    <m:r>
                                      <a:rPr lang="en-IE" b="0">
                                        <a:solidFill>
                                          <a:schemeClr val="tx2"/>
                                        </a:solidFill>
                                        <a:latin typeface="Cambria Math"/>
                                      </a:rPr>
                                      <m:t>25+36.6+56</m:t>
                                    </m:r>
                                  </m:num>
                                  <m:den>
                                    <m:r>
                                      <a:rPr lang="en-IE" b="0">
                                        <a:solidFill>
                                          <a:schemeClr val="tx2"/>
                                        </a:solidFill>
                                        <a:latin typeface="Cambria Math"/>
                                      </a:rPr>
                                      <m:t>3</m:t>
                                    </m:r>
                                  </m:den>
                                </m:f>
                                <m:r>
                                  <a:rPr lang="en-IE" b="0">
                                    <a:solidFill>
                                      <a:schemeClr val="tx2"/>
                                    </a:solidFill>
                                    <a:latin typeface="Cambria Math"/>
                                  </a:rPr>
                                  <m:t>,</m:t>
                                </m:r>
                                <m:f>
                                  <m:fPr>
                                    <m:ctrlPr>
                                      <a:rPr lang="en-IE" i="1">
                                        <a:solidFill>
                                          <a:schemeClr val="tx2"/>
                                        </a:solidFill>
                                        <a:latin typeface="Cambria Math"/>
                                      </a:rPr>
                                    </m:ctrlPr>
                                  </m:fPr>
                                  <m:num>
                                    <m:r>
                                      <a:rPr lang="en-IE" b="0">
                                        <a:solidFill>
                                          <a:schemeClr val="tx2"/>
                                        </a:solidFill>
                                        <a:latin typeface="Cambria Math"/>
                                      </a:rPr>
                                      <m:t>10+28.8+10</m:t>
                                    </m:r>
                                  </m:num>
                                  <m:den>
                                    <m:r>
                                      <a:rPr lang="en-IE" b="0">
                                        <a:solidFill>
                                          <a:schemeClr val="tx2"/>
                                        </a:solidFill>
                                        <a:latin typeface="Cambria Math"/>
                                      </a:rPr>
                                      <m:t>3</m:t>
                                    </m:r>
                                  </m:den>
                                </m:f>
                              </m:e>
                            </m:d>
                          </m:e>
                        </m:mr>
                        <m:mr>
                          <m:e>
                            <m:r>
                              <m:rPr>
                                <m:nor/>
                              </m:rPr>
                              <a:rPr lang="en-IE" i="1">
                                <a:solidFill>
                                  <a:schemeClr val="tx2"/>
                                </a:solidFill>
                              </a:rPr>
                              <m:t>                                                                                                                                               </m:t>
                            </m:r>
                            <m:d>
                              <m:dPr>
                                <m:ctrlPr>
                                  <a:rPr lang="en-IE" i="1">
                                    <a:solidFill>
                                      <a:schemeClr val="tx2"/>
                                    </a:solidFill>
                                    <a:latin typeface="Cambria Math"/>
                                  </a:rPr>
                                </m:ctrlPr>
                              </m:dPr>
                              <m:e>
                                <m:f>
                                  <m:fPr>
                                    <m:ctrlPr>
                                      <a:rPr lang="en-IE" i="1">
                                        <a:solidFill>
                                          <a:schemeClr val="tx2"/>
                                        </a:solidFill>
                                        <a:latin typeface="Cambria Math"/>
                                      </a:rPr>
                                    </m:ctrlPr>
                                  </m:fPr>
                                  <m:num>
                                    <m:r>
                                      <a:rPr lang="en-IE" b="0">
                                        <a:solidFill>
                                          <a:schemeClr val="tx2"/>
                                        </a:solidFill>
                                        <a:latin typeface="Cambria Math"/>
                                      </a:rPr>
                                      <m:t>117.6</m:t>
                                    </m:r>
                                  </m:num>
                                  <m:den>
                                    <m:r>
                                      <a:rPr lang="en-IE" b="0">
                                        <a:solidFill>
                                          <a:schemeClr val="tx2"/>
                                        </a:solidFill>
                                        <a:latin typeface="Cambria Math"/>
                                      </a:rPr>
                                      <m:t>3</m:t>
                                    </m:r>
                                  </m:den>
                                </m:f>
                                <m:r>
                                  <a:rPr lang="en-IE" b="0">
                                    <a:solidFill>
                                      <a:schemeClr val="tx2"/>
                                    </a:solidFill>
                                    <a:latin typeface="Cambria Math"/>
                                  </a:rPr>
                                  <m:t>,</m:t>
                                </m:r>
                                <m:f>
                                  <m:fPr>
                                    <m:ctrlPr>
                                      <a:rPr lang="en-IE" i="1">
                                        <a:solidFill>
                                          <a:schemeClr val="tx2"/>
                                        </a:solidFill>
                                        <a:latin typeface="Cambria Math"/>
                                      </a:rPr>
                                    </m:ctrlPr>
                                  </m:fPr>
                                  <m:num>
                                    <m:r>
                                      <a:rPr lang="en-IE" b="0">
                                        <a:solidFill>
                                          <a:schemeClr val="tx2"/>
                                        </a:solidFill>
                                        <a:latin typeface="Cambria Math"/>
                                      </a:rPr>
                                      <m:t>48.8</m:t>
                                    </m:r>
                                  </m:num>
                                  <m:den>
                                    <m:r>
                                      <a:rPr lang="en-IE" b="0">
                                        <a:solidFill>
                                          <a:schemeClr val="tx2"/>
                                        </a:solidFill>
                                        <a:latin typeface="Cambria Math"/>
                                      </a:rPr>
                                      <m:t>3</m:t>
                                    </m:r>
                                  </m:den>
                                </m:f>
                              </m:e>
                            </m:d>
                          </m:e>
                        </m:mr>
                        <m:mr>
                          <m:e>
                            <m:r>
                              <m:rPr>
                                <m:nor/>
                              </m:rPr>
                              <a:rPr lang="en-IE" i="1">
                                <a:solidFill>
                                  <a:schemeClr val="tx2"/>
                                </a:solidFill>
                              </a:rPr>
                              <m:t>                                                                                                                                                  </m:t>
                            </m:r>
                            <m:r>
                              <a:rPr lang="en-IE" b="0" i="1">
                                <a:solidFill>
                                  <a:schemeClr val="tx2"/>
                                </a:solidFill>
                                <a:latin typeface="Cambria Math"/>
                              </a:rPr>
                              <m:t>𝑇</m:t>
                            </m:r>
                            <m:d>
                              <m:dPr>
                                <m:ctrlPr>
                                  <a:rPr lang="en-IE" i="1">
                                    <a:solidFill>
                                      <a:schemeClr val="tx2"/>
                                    </a:solidFill>
                                    <a:latin typeface="Cambria Math"/>
                                  </a:rPr>
                                </m:ctrlPr>
                              </m:dPr>
                              <m:e>
                                <m:r>
                                  <a:rPr lang="en-IE" b="0">
                                    <a:solidFill>
                                      <a:schemeClr val="tx2"/>
                                    </a:solidFill>
                                    <a:latin typeface="Cambria Math"/>
                                  </a:rPr>
                                  <m:t>39.2,16.3</m:t>
                                </m:r>
                              </m:e>
                            </m:d>
                          </m:e>
                        </m:mr>
                      </m:m>
                    </m:oMath>
                  </m:oMathPara>
                </a14:m>
                <a:endParaRPr lang="en-IE" dirty="0">
                  <a:solidFill>
                    <a:schemeClr val="tx2"/>
                  </a:solidFill>
                </a:endParaRPr>
              </a:p>
            </p:txBody>
          </p:sp>
        </mc:Choice>
        <mc:Fallback>
          <p:sp>
            <p:nvSpPr>
              <p:cNvPr id="9" name="Rectangle 8"/>
              <p:cNvSpPr>
                <a:spLocks noRot="1" noChangeAspect="1" noMove="1" noResize="1" noEditPoints="1" noAdjustHandles="1" noChangeArrowheads="1" noChangeShapeType="1" noTextEdit="1"/>
              </p:cNvSpPr>
              <p:nvPr/>
            </p:nvSpPr>
            <p:spPr>
              <a:xfrm>
                <a:off x="1746018" y="1542245"/>
                <a:ext cx="6430286" cy="4656083"/>
              </a:xfrm>
              <a:prstGeom prst="rect">
                <a:avLst/>
              </a:prstGeom>
              <a:blipFill rotWithShape="1">
                <a:blip r:embed="rId4" cstate="print"/>
                <a:stretch>
                  <a:fillRect/>
                </a:stretch>
              </a:blipFill>
            </p:spPr>
            <p:txBody>
              <a:bodyPr/>
              <a:lstStyle/>
              <a:p>
                <a:r>
                  <a:rPr lang="en-IE">
                    <a:noFill/>
                  </a:rPr>
                  <a:t> </a:t>
                </a:r>
              </a:p>
            </p:txBody>
          </p:sp>
        </mc:Fallback>
      </mc:AlternateContent>
      <p:sp>
        <p:nvSpPr>
          <p:cNvPr id="11" name="TextBox 10"/>
          <p:cNvSpPr txBox="1"/>
          <p:nvPr/>
        </p:nvSpPr>
        <p:spPr>
          <a:xfrm>
            <a:off x="2361062" y="1665026"/>
            <a:ext cx="1037229" cy="369332"/>
          </a:xfrm>
          <a:prstGeom prst="rect">
            <a:avLst/>
          </a:prstGeom>
          <a:solidFill>
            <a:schemeClr val="bg1"/>
          </a:solidFill>
        </p:spPr>
        <p:txBody>
          <a:bodyPr wrap="square" rtlCol="0">
            <a:spAutoFit/>
          </a:bodyPr>
          <a:lstStyle/>
          <a:p>
            <a:pPr algn="r"/>
            <a:r>
              <a:rPr lang="ga-IE" i="1" dirty="0" smtClean="0">
                <a:solidFill>
                  <a:schemeClr val="accent1">
                    <a:lumMod val="75000"/>
                  </a:schemeClr>
                </a:solidFill>
              </a:rPr>
              <a:t>Meánlár</a:t>
            </a:r>
            <a:endParaRPr lang="ga-IE" i="1" dirty="0">
              <a:solidFill>
                <a:schemeClr val="accent1">
                  <a:lumMod val="75000"/>
                </a:schemeClr>
              </a:solidFill>
            </a:endParaRPr>
          </a:p>
        </p:txBody>
      </p:sp>
      <p:sp>
        <p:nvSpPr>
          <p:cNvPr id="12" name="TextBox 11"/>
          <p:cNvSpPr txBox="1"/>
          <p:nvPr/>
        </p:nvSpPr>
        <p:spPr>
          <a:xfrm>
            <a:off x="2445223" y="4055659"/>
            <a:ext cx="1037229" cy="369332"/>
          </a:xfrm>
          <a:prstGeom prst="rect">
            <a:avLst/>
          </a:prstGeom>
          <a:solidFill>
            <a:schemeClr val="bg1"/>
          </a:solidFill>
        </p:spPr>
        <p:txBody>
          <a:bodyPr wrap="square" rtlCol="0">
            <a:spAutoFit/>
          </a:bodyPr>
          <a:lstStyle/>
          <a:p>
            <a:pPr algn="r"/>
            <a:r>
              <a:rPr lang="ga-IE" i="1" dirty="0" smtClean="0">
                <a:solidFill>
                  <a:schemeClr val="accent1">
                    <a:lumMod val="75000"/>
                  </a:schemeClr>
                </a:solidFill>
              </a:rPr>
              <a:t>Meánlár</a:t>
            </a:r>
            <a:endParaRPr lang="ga-IE" i="1" dirty="0">
              <a:solidFill>
                <a:schemeClr val="accent1">
                  <a:lumMod val="75000"/>
                </a:schemeClr>
              </a:solidFill>
            </a:endParaRPr>
          </a:p>
        </p:txBody>
      </p:sp>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28573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lum/>
          </a:blip>
          <a:srcRect/>
          <a:stretch>
            <a:fillRect l="-17000" r="-17000"/>
          </a:stretch>
        </a:blipFill>
        <a:effectLst/>
      </p:bgPr>
    </p:bg>
    <p:spTree>
      <p:nvGrpSpPr>
        <p:cNvPr id="1" name=""/>
        <p:cNvGrpSpPr/>
        <p:nvPr/>
      </p:nvGrpSpPr>
      <p:grpSpPr>
        <a:xfrm>
          <a:off x="0" y="0"/>
          <a:ext cx="0" cy="0"/>
          <a:chOff x="0" y="0"/>
          <a:chExt cx="0" cy="0"/>
        </a:xfrm>
      </p:grpSpPr>
      <p:sp>
        <p:nvSpPr>
          <p:cNvPr id="10" name="Snip Diagonal Corner Rectangle 9"/>
          <p:cNvSpPr/>
          <p:nvPr/>
        </p:nvSpPr>
        <p:spPr>
          <a:xfrm>
            <a:off x="8587825" y="6335927"/>
            <a:ext cx="111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dirty="0" smtClean="0">
                <a:solidFill>
                  <a:srgbClr val="C00000"/>
                </a:solidFill>
              </a:rPr>
              <a:t>16</a:t>
            </a:r>
            <a:endParaRPr lang="ga-IE" dirty="0">
              <a:solidFill>
                <a:srgbClr val="C00000"/>
              </a:solidFill>
            </a:endParaRPr>
          </a:p>
        </p:txBody>
      </p:sp>
      <p:sp>
        <p:nvSpPr>
          <p:cNvPr id="3" name="Date Placeholder 2"/>
          <p:cNvSpPr>
            <a:spLocks noGrp="1"/>
          </p:cNvSpPr>
          <p:nvPr>
            <p:ph type="dt" sz="half" idx="10"/>
          </p:nvPr>
        </p:nvSpPr>
        <p:spPr/>
        <p:txBody>
          <a:bodyPr/>
          <a:lstStyle/>
          <a:p>
            <a:fld id="{2509110B-3B2A-42F8-92D6-27B3D384AAEF}" type="datetime10">
              <a:rPr lang="en-GB" smtClean="0"/>
              <a:pPr/>
              <a:t>09:21</a:t>
            </a:fld>
            <a:endParaRPr lang="ga-IE"/>
          </a:p>
        </p:txBody>
      </p:sp>
      <p:sp>
        <p:nvSpPr>
          <p:cNvPr id="4" name="Rectangle 3"/>
          <p:cNvSpPr/>
          <p:nvPr/>
        </p:nvSpPr>
        <p:spPr>
          <a:xfrm>
            <a:off x="225631" y="255961"/>
            <a:ext cx="9454443" cy="923330"/>
          </a:xfrm>
          <a:prstGeom prst="rect">
            <a:avLst/>
          </a:prstGeom>
        </p:spPr>
        <p:txBody>
          <a:bodyPr wrap="square">
            <a:spAutoFit/>
          </a:bodyPr>
          <a:lstStyle/>
          <a:p>
            <a:r>
              <a:rPr lang="ga-IE" b="1" dirty="0" smtClean="0"/>
              <a:t>(xviii) </a:t>
            </a:r>
            <a:r>
              <a:rPr lang="en-US" b="1" dirty="0" smtClean="0"/>
              <a:t>	</a:t>
            </a:r>
            <a:r>
              <a:rPr lang="ga-IE" b="1" dirty="0" smtClean="0"/>
              <a:t>Má tá 2 thriantán comhchosúil, tá cóimheas 2 fhad chomhfhreagracha cothrom leis an </a:t>
            </a:r>
          </a:p>
          <a:p>
            <a:r>
              <a:rPr lang="en-US" b="1" dirty="0" smtClean="0"/>
              <a:t>	</a:t>
            </a:r>
            <a:r>
              <a:rPr lang="ga-IE" b="1" dirty="0" smtClean="0"/>
              <a:t>bhfactóir scála Léirigh gur fíor an ráiteas sin trí |AS| agus |ADT|, ceart go dtí an pointe   	deachúlach is gaire</a:t>
            </a:r>
            <a:endParaRPr lang="ga-IE" b="1" dirty="0"/>
          </a:p>
        </p:txBody>
      </p:sp>
      <mc:AlternateContent xmlns:mc="http://schemas.openxmlformats.org/markup-compatibility/2006">
        <mc:Choice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Requires="a14">
          <p:sp>
            <p:nvSpPr>
              <p:cNvPr id="5" name="Rectangle 4"/>
              <p:cNvSpPr/>
              <p:nvPr/>
            </p:nvSpPr>
            <p:spPr>
              <a:xfrm>
                <a:off x="3171326" y="786539"/>
                <a:ext cx="3563348" cy="5688673"/>
              </a:xfrm>
              <a:prstGeom prst="rect">
                <a:avLst/>
              </a:prstGeom>
            </p:spPr>
            <p:txBody>
              <a:bodyPr wrap="none">
                <a:spAutoFit/>
              </a:bodyPr>
              <a:lstStyle/>
              <a:p>
                <a:pPr/>
                <a14:m>
                  <m:oMathPara xmlns:m="http://schemas.openxmlformats.org/officeDocument/2006/math">
                    <m:oMathParaPr>
                      <m:jc m:val="centerGroup"/>
                    </m:oMathParaPr>
                    <m:oMath>
                      <m:m>
                        <m:mPr>
                          <m:mcs>
                            <m:mc>
                              <m:mcPr>
                                <m:count m:val="1"/>
                                <m:mcJc m:val="center"/>
                              </m:mcPr>
                            </m:mc>
                          </m:mcs>
                          <m:ctrlPr>
                            <a:rPr lang="en-IE" i="1" smtClean="0">
                              <a:solidFill>
                                <a:schemeClr val="tx2"/>
                              </a:solidFill>
                              <a:latin typeface="Cambria Math"/>
                            </a:rPr>
                          </m:ctrlPr>
                        </m:mPr>
                        <m:mr>
                          <m:e>
                            <m:r>
                              <m:rPr>
                                <m:nor/>
                              </m:rPr>
                              <a:rPr lang="en-IE">
                                <a:solidFill>
                                  <a:schemeClr val="tx2"/>
                                </a:solidFill>
                              </a:rPr>
                              <m:t> </m:t>
                            </m:r>
                            <m:r>
                              <m:rPr>
                                <m:nor/>
                              </m:rPr>
                              <a:rPr lang="en-IE" i="1">
                                <a:solidFill>
                                  <a:schemeClr val="tx2"/>
                                </a:solidFill>
                              </a:rPr>
                              <m:t> </m:t>
                            </m:r>
                            <m:r>
                              <a:rPr lang="en-IE">
                                <a:solidFill>
                                  <a:schemeClr val="tx2"/>
                                </a:solidFill>
                                <a:latin typeface="Cambria Math"/>
                              </a:rPr>
                              <m:t>|</m:t>
                            </m:r>
                            <m:r>
                              <a:rPr lang="en-IE" i="1">
                                <a:solidFill>
                                  <a:schemeClr val="tx2"/>
                                </a:solidFill>
                                <a:latin typeface="Cambria Math"/>
                              </a:rPr>
                              <m:t>𝐴𝑆</m:t>
                            </m:r>
                            <m:r>
                              <a:rPr lang="en-IE">
                                <a:solidFill>
                                  <a:schemeClr val="tx2"/>
                                </a:solidFill>
                                <a:latin typeface="Cambria Math"/>
                              </a:rPr>
                              <m:t>|=</m:t>
                            </m:r>
                            <m:rad>
                              <m:radPr>
                                <m:degHide m:val="on"/>
                                <m:ctrlPr>
                                  <a:rPr lang="en-IE" i="1">
                                    <a:solidFill>
                                      <a:schemeClr val="tx2"/>
                                    </a:solidFill>
                                    <a:latin typeface="Cambria Math"/>
                                  </a:rPr>
                                </m:ctrlPr>
                              </m:radPr>
                              <m:deg/>
                              <m:e>
                                <m:sSup>
                                  <m:sSupPr>
                                    <m:ctrlPr>
                                      <a:rPr lang="en-IE" i="1">
                                        <a:solidFill>
                                          <a:schemeClr val="tx2"/>
                                        </a:solidFill>
                                        <a:latin typeface="Cambria Math"/>
                                      </a:rPr>
                                    </m:ctrlPr>
                                  </m:sSupPr>
                                  <m:e>
                                    <m:d>
                                      <m:dPr>
                                        <m:ctrlPr>
                                          <a:rPr lang="en-IE" i="1">
                                            <a:solidFill>
                                              <a:schemeClr val="tx2"/>
                                            </a:solidFill>
                                            <a:latin typeface="Cambria Math"/>
                                          </a:rPr>
                                        </m:ctrlPr>
                                      </m:dPr>
                                      <m:e>
                                        <m:sSub>
                                          <m:sSubPr>
                                            <m:ctrlPr>
                                              <a:rPr lang="en-IE" i="1">
                                                <a:solidFill>
                                                  <a:schemeClr val="tx2"/>
                                                </a:solidFill>
                                                <a:latin typeface="Cambria Math"/>
                                              </a:rPr>
                                            </m:ctrlPr>
                                          </m:sSubPr>
                                          <m:e>
                                            <m:r>
                                              <a:rPr lang="en-IE" i="1">
                                                <a:solidFill>
                                                  <a:schemeClr val="tx2"/>
                                                </a:solidFill>
                                                <a:latin typeface="Cambria Math"/>
                                              </a:rPr>
                                              <m:t>𝑥</m:t>
                                            </m:r>
                                          </m:e>
                                          <m:sub>
                                            <m:r>
                                              <a:rPr lang="en-IE">
                                                <a:solidFill>
                                                  <a:schemeClr val="tx2"/>
                                                </a:solidFill>
                                                <a:latin typeface="Cambria Math"/>
                                              </a:rPr>
                                              <m:t>2</m:t>
                                            </m:r>
                                          </m:sub>
                                        </m:sSub>
                                        <m:r>
                                          <a:rPr lang="en-IE">
                                            <a:solidFill>
                                              <a:schemeClr val="tx2"/>
                                            </a:solidFill>
                                            <a:latin typeface="Cambria Math"/>
                                          </a:rPr>
                                          <m:t>−</m:t>
                                        </m:r>
                                        <m:sSub>
                                          <m:sSubPr>
                                            <m:ctrlPr>
                                              <a:rPr lang="en-IE" i="1">
                                                <a:solidFill>
                                                  <a:schemeClr val="tx2"/>
                                                </a:solidFill>
                                                <a:latin typeface="Cambria Math"/>
                                              </a:rPr>
                                            </m:ctrlPr>
                                          </m:sSubPr>
                                          <m:e>
                                            <m:r>
                                              <a:rPr lang="en-IE" i="1">
                                                <a:solidFill>
                                                  <a:schemeClr val="tx2"/>
                                                </a:solidFill>
                                                <a:latin typeface="Cambria Math"/>
                                              </a:rPr>
                                              <m:t>𝑥</m:t>
                                            </m:r>
                                          </m:e>
                                          <m:sub>
                                            <m:r>
                                              <a:rPr lang="en-IE">
                                                <a:solidFill>
                                                  <a:schemeClr val="tx2"/>
                                                </a:solidFill>
                                                <a:latin typeface="Cambria Math"/>
                                              </a:rPr>
                                              <m:t>1</m:t>
                                            </m:r>
                                          </m:sub>
                                        </m:sSub>
                                      </m:e>
                                    </m:d>
                                  </m:e>
                                  <m:sup>
                                    <m:r>
                                      <a:rPr lang="en-IE">
                                        <a:solidFill>
                                          <a:schemeClr val="tx2"/>
                                        </a:solidFill>
                                        <a:latin typeface="Cambria Math"/>
                                      </a:rPr>
                                      <m:t>2</m:t>
                                    </m:r>
                                  </m:sup>
                                </m:sSup>
                                <m:r>
                                  <a:rPr lang="en-IE">
                                    <a:solidFill>
                                      <a:schemeClr val="tx2"/>
                                    </a:solidFill>
                                    <a:latin typeface="Cambria Math"/>
                                  </a:rPr>
                                  <m:t>+</m:t>
                                </m:r>
                                <m:sSup>
                                  <m:sSupPr>
                                    <m:ctrlPr>
                                      <a:rPr lang="en-IE" i="1">
                                        <a:solidFill>
                                          <a:schemeClr val="tx2"/>
                                        </a:solidFill>
                                        <a:latin typeface="Cambria Math"/>
                                      </a:rPr>
                                    </m:ctrlPr>
                                  </m:sSupPr>
                                  <m:e>
                                    <m:d>
                                      <m:dPr>
                                        <m:ctrlPr>
                                          <a:rPr lang="en-IE" i="1">
                                            <a:solidFill>
                                              <a:schemeClr val="tx2"/>
                                            </a:solidFill>
                                            <a:latin typeface="Cambria Math"/>
                                          </a:rPr>
                                        </m:ctrlPr>
                                      </m:dPr>
                                      <m:e>
                                        <m:sSub>
                                          <m:sSubPr>
                                            <m:ctrlPr>
                                              <a:rPr lang="en-IE" i="1">
                                                <a:solidFill>
                                                  <a:schemeClr val="tx2"/>
                                                </a:solidFill>
                                                <a:latin typeface="Cambria Math"/>
                                              </a:rPr>
                                            </m:ctrlPr>
                                          </m:sSubPr>
                                          <m:e>
                                            <m:r>
                                              <a:rPr lang="en-IE" i="1">
                                                <a:solidFill>
                                                  <a:schemeClr val="tx2"/>
                                                </a:solidFill>
                                                <a:latin typeface="Cambria Math"/>
                                              </a:rPr>
                                              <m:t>𝑦</m:t>
                                            </m:r>
                                          </m:e>
                                          <m:sub>
                                            <m:r>
                                              <a:rPr lang="en-IE">
                                                <a:solidFill>
                                                  <a:schemeClr val="tx2"/>
                                                </a:solidFill>
                                                <a:latin typeface="Cambria Math"/>
                                              </a:rPr>
                                              <m:t>2</m:t>
                                            </m:r>
                                          </m:sub>
                                        </m:sSub>
                                        <m:r>
                                          <a:rPr lang="en-IE">
                                            <a:solidFill>
                                              <a:schemeClr val="tx2"/>
                                            </a:solidFill>
                                            <a:latin typeface="Cambria Math"/>
                                          </a:rPr>
                                          <m:t>−</m:t>
                                        </m:r>
                                        <m:sSub>
                                          <m:sSubPr>
                                            <m:ctrlPr>
                                              <a:rPr lang="en-IE" i="1">
                                                <a:solidFill>
                                                  <a:schemeClr val="tx2"/>
                                                </a:solidFill>
                                                <a:latin typeface="Cambria Math"/>
                                              </a:rPr>
                                            </m:ctrlPr>
                                          </m:sSubPr>
                                          <m:e>
                                            <m:r>
                                              <a:rPr lang="en-IE" i="1">
                                                <a:solidFill>
                                                  <a:schemeClr val="tx2"/>
                                                </a:solidFill>
                                                <a:latin typeface="Cambria Math"/>
                                              </a:rPr>
                                              <m:t>𝑦</m:t>
                                            </m:r>
                                          </m:e>
                                          <m:sub>
                                            <m:r>
                                              <a:rPr lang="en-IE">
                                                <a:solidFill>
                                                  <a:schemeClr val="tx2"/>
                                                </a:solidFill>
                                                <a:latin typeface="Cambria Math"/>
                                              </a:rPr>
                                              <m:t>1</m:t>
                                            </m:r>
                                          </m:sub>
                                        </m:sSub>
                                      </m:e>
                                    </m:d>
                                  </m:e>
                                  <m:sup>
                                    <m:r>
                                      <a:rPr lang="en-IE">
                                        <a:solidFill>
                                          <a:schemeClr val="tx2"/>
                                        </a:solidFill>
                                        <a:latin typeface="Cambria Math"/>
                                      </a:rPr>
                                      <m:t>2</m:t>
                                    </m:r>
                                  </m:sup>
                                </m:sSup>
                              </m:e>
                            </m:rad>
                          </m:e>
                        </m:mr>
                        <m:mr>
                          <m:e>
                            <m:r>
                              <a:rPr lang="en-IE">
                                <a:solidFill>
                                  <a:schemeClr val="tx2"/>
                                </a:solidFill>
                                <a:latin typeface="Cambria Math"/>
                              </a:rPr>
                              <m:t>=</m:t>
                            </m:r>
                            <m:rad>
                              <m:radPr>
                                <m:degHide m:val="on"/>
                                <m:ctrlPr>
                                  <a:rPr lang="en-IE" i="1">
                                    <a:solidFill>
                                      <a:schemeClr val="tx2"/>
                                    </a:solidFill>
                                    <a:latin typeface="Cambria Math"/>
                                  </a:rPr>
                                </m:ctrlPr>
                              </m:radPr>
                              <m:deg/>
                              <m:e>
                                <m:sSup>
                                  <m:sSupPr>
                                    <m:ctrlPr>
                                      <a:rPr lang="en-IE" i="1">
                                        <a:solidFill>
                                          <a:schemeClr val="tx2"/>
                                        </a:solidFill>
                                        <a:latin typeface="Cambria Math"/>
                                      </a:rPr>
                                    </m:ctrlPr>
                                  </m:sSupPr>
                                  <m:e>
                                    <m:d>
                                      <m:dPr>
                                        <m:ctrlPr>
                                          <a:rPr lang="en-IE" i="1">
                                            <a:solidFill>
                                              <a:schemeClr val="tx2"/>
                                            </a:solidFill>
                                            <a:latin typeface="Cambria Math"/>
                                          </a:rPr>
                                        </m:ctrlPr>
                                      </m:dPr>
                                      <m:e>
                                        <m:r>
                                          <a:rPr lang="en-IE">
                                            <a:solidFill>
                                              <a:schemeClr val="tx2"/>
                                            </a:solidFill>
                                            <a:latin typeface="Cambria Math"/>
                                          </a:rPr>
                                          <m:t>8.1−5</m:t>
                                        </m:r>
                                      </m:e>
                                    </m:d>
                                  </m:e>
                                  <m:sup>
                                    <m:r>
                                      <a:rPr lang="en-IE">
                                        <a:solidFill>
                                          <a:schemeClr val="tx2"/>
                                        </a:solidFill>
                                        <a:latin typeface="Cambria Math"/>
                                      </a:rPr>
                                      <m:t>2</m:t>
                                    </m:r>
                                  </m:sup>
                                </m:sSup>
                                <m:r>
                                  <a:rPr lang="en-IE">
                                    <a:solidFill>
                                      <a:schemeClr val="tx2"/>
                                    </a:solidFill>
                                    <a:latin typeface="Cambria Math"/>
                                  </a:rPr>
                                  <m:t>+</m:t>
                                </m:r>
                                <m:sSup>
                                  <m:sSupPr>
                                    <m:ctrlPr>
                                      <a:rPr lang="en-IE" i="1">
                                        <a:solidFill>
                                          <a:schemeClr val="tx2"/>
                                        </a:solidFill>
                                        <a:latin typeface="Cambria Math"/>
                                      </a:rPr>
                                    </m:ctrlPr>
                                  </m:sSupPr>
                                  <m:e>
                                    <m:d>
                                      <m:dPr>
                                        <m:ctrlPr>
                                          <a:rPr lang="en-IE" i="1">
                                            <a:solidFill>
                                              <a:schemeClr val="tx2"/>
                                            </a:solidFill>
                                            <a:latin typeface="Cambria Math"/>
                                          </a:rPr>
                                        </m:ctrlPr>
                                      </m:dPr>
                                      <m:e>
                                        <m:r>
                                          <a:rPr lang="en-IE">
                                            <a:solidFill>
                                              <a:schemeClr val="tx2"/>
                                            </a:solidFill>
                                            <a:latin typeface="Cambria Math"/>
                                          </a:rPr>
                                          <m:t>12.1−5</m:t>
                                        </m:r>
                                      </m:e>
                                    </m:d>
                                  </m:e>
                                  <m:sup>
                                    <m:r>
                                      <a:rPr lang="en-IE">
                                        <a:solidFill>
                                          <a:schemeClr val="tx2"/>
                                        </a:solidFill>
                                        <a:latin typeface="Cambria Math"/>
                                      </a:rPr>
                                      <m:t>2</m:t>
                                    </m:r>
                                  </m:sup>
                                </m:sSup>
                              </m:e>
                            </m:rad>
                          </m:e>
                        </m:mr>
                        <m:mr>
                          <m:e>
                            <m:r>
                              <a:rPr lang="en-IE">
                                <a:solidFill>
                                  <a:schemeClr val="tx2"/>
                                </a:solidFill>
                                <a:latin typeface="Cambria Math"/>
                              </a:rPr>
                              <m:t>=</m:t>
                            </m:r>
                            <m:rad>
                              <m:radPr>
                                <m:degHide m:val="on"/>
                                <m:ctrlPr>
                                  <a:rPr lang="en-IE" i="1">
                                    <a:solidFill>
                                      <a:schemeClr val="tx2"/>
                                    </a:solidFill>
                                    <a:latin typeface="Cambria Math"/>
                                  </a:rPr>
                                </m:ctrlPr>
                              </m:radPr>
                              <m:deg/>
                              <m:e>
                                <m:sSup>
                                  <m:sSupPr>
                                    <m:ctrlPr>
                                      <a:rPr lang="en-IE" i="1">
                                        <a:solidFill>
                                          <a:schemeClr val="tx2"/>
                                        </a:solidFill>
                                        <a:latin typeface="Cambria Math"/>
                                      </a:rPr>
                                    </m:ctrlPr>
                                  </m:sSupPr>
                                  <m:e>
                                    <m:d>
                                      <m:dPr>
                                        <m:ctrlPr>
                                          <a:rPr lang="en-IE" i="1">
                                            <a:solidFill>
                                              <a:schemeClr val="tx2"/>
                                            </a:solidFill>
                                            <a:latin typeface="Cambria Math"/>
                                          </a:rPr>
                                        </m:ctrlPr>
                                      </m:dPr>
                                      <m:e>
                                        <m:r>
                                          <a:rPr lang="en-IE">
                                            <a:solidFill>
                                              <a:schemeClr val="tx2"/>
                                            </a:solidFill>
                                            <a:latin typeface="Cambria Math"/>
                                          </a:rPr>
                                          <m:t>3.1</m:t>
                                        </m:r>
                                      </m:e>
                                    </m:d>
                                  </m:e>
                                  <m:sup>
                                    <m:r>
                                      <a:rPr lang="en-IE">
                                        <a:solidFill>
                                          <a:schemeClr val="tx2"/>
                                        </a:solidFill>
                                        <a:latin typeface="Cambria Math"/>
                                      </a:rPr>
                                      <m:t>2</m:t>
                                    </m:r>
                                  </m:sup>
                                </m:sSup>
                                <m:r>
                                  <a:rPr lang="en-IE">
                                    <a:solidFill>
                                      <a:schemeClr val="tx2"/>
                                    </a:solidFill>
                                    <a:latin typeface="Cambria Math"/>
                                  </a:rPr>
                                  <m:t>+</m:t>
                                </m:r>
                                <m:sSup>
                                  <m:sSupPr>
                                    <m:ctrlPr>
                                      <a:rPr lang="en-IE" i="1">
                                        <a:solidFill>
                                          <a:schemeClr val="tx2"/>
                                        </a:solidFill>
                                        <a:latin typeface="Cambria Math"/>
                                      </a:rPr>
                                    </m:ctrlPr>
                                  </m:sSupPr>
                                  <m:e>
                                    <m:d>
                                      <m:dPr>
                                        <m:ctrlPr>
                                          <a:rPr lang="en-IE" i="1">
                                            <a:solidFill>
                                              <a:schemeClr val="tx2"/>
                                            </a:solidFill>
                                            <a:latin typeface="Cambria Math"/>
                                          </a:rPr>
                                        </m:ctrlPr>
                                      </m:dPr>
                                      <m:e>
                                        <m:r>
                                          <a:rPr lang="en-IE">
                                            <a:solidFill>
                                              <a:schemeClr val="tx2"/>
                                            </a:solidFill>
                                            <a:latin typeface="Cambria Math"/>
                                          </a:rPr>
                                          <m:t>7.1</m:t>
                                        </m:r>
                                      </m:e>
                                    </m:d>
                                  </m:e>
                                  <m:sup>
                                    <m:r>
                                      <a:rPr lang="en-IE">
                                        <a:solidFill>
                                          <a:schemeClr val="tx2"/>
                                        </a:solidFill>
                                        <a:latin typeface="Cambria Math"/>
                                      </a:rPr>
                                      <m:t>2</m:t>
                                    </m:r>
                                  </m:sup>
                                </m:sSup>
                              </m:e>
                            </m:rad>
                          </m:e>
                        </m:mr>
                        <m:mr>
                          <m:e>
                            <m:r>
                              <m:rPr>
                                <m:nor/>
                              </m:rPr>
                              <a:rPr lang="en-IE" i="1">
                                <a:solidFill>
                                  <a:schemeClr val="tx2"/>
                                </a:solidFill>
                              </a:rPr>
                              <m:t>                                     </m:t>
                            </m:r>
                            <m:r>
                              <a:rPr lang="en-IE">
                                <a:solidFill>
                                  <a:schemeClr val="tx2"/>
                                </a:solidFill>
                                <a:latin typeface="Cambria Math"/>
                              </a:rPr>
                              <m:t>=</m:t>
                            </m:r>
                            <m:rad>
                              <m:radPr>
                                <m:degHide m:val="on"/>
                                <m:ctrlPr>
                                  <a:rPr lang="en-IE" i="1">
                                    <a:solidFill>
                                      <a:schemeClr val="tx2"/>
                                    </a:solidFill>
                                    <a:latin typeface="Cambria Math"/>
                                  </a:rPr>
                                </m:ctrlPr>
                              </m:radPr>
                              <m:deg/>
                              <m:e>
                                <m:r>
                                  <a:rPr lang="en-IE">
                                    <a:solidFill>
                                      <a:schemeClr val="tx2"/>
                                    </a:solidFill>
                                    <a:latin typeface="Cambria Math"/>
                                  </a:rPr>
                                  <m:t>9.61+50.41</m:t>
                                </m:r>
                              </m:e>
                            </m:rad>
                          </m:e>
                        </m:mr>
                        <m:mr>
                          <m:e>
                            <m:r>
                              <m:rPr>
                                <m:nor/>
                              </m:rPr>
                              <a:rPr lang="en-IE" i="1">
                                <a:solidFill>
                                  <a:schemeClr val="tx2"/>
                                </a:solidFill>
                              </a:rPr>
                              <m:t>                                     </m:t>
                            </m:r>
                            <m:r>
                              <a:rPr lang="en-IE">
                                <a:solidFill>
                                  <a:schemeClr val="tx2"/>
                                </a:solidFill>
                                <a:latin typeface="Cambria Math"/>
                              </a:rPr>
                              <m:t>=</m:t>
                            </m:r>
                            <m:rad>
                              <m:radPr>
                                <m:degHide m:val="on"/>
                                <m:ctrlPr>
                                  <a:rPr lang="en-IE" i="1">
                                    <a:solidFill>
                                      <a:schemeClr val="tx2"/>
                                    </a:solidFill>
                                    <a:latin typeface="Cambria Math"/>
                                  </a:rPr>
                                </m:ctrlPr>
                              </m:radPr>
                              <m:deg/>
                              <m:e>
                                <m:r>
                                  <a:rPr lang="en-IE">
                                    <a:solidFill>
                                      <a:schemeClr val="tx2"/>
                                    </a:solidFill>
                                    <a:latin typeface="Cambria Math"/>
                                  </a:rPr>
                                  <m:t>60.02</m:t>
                                </m:r>
                              </m:e>
                            </m:rad>
                          </m:e>
                        </m:mr>
                        <m:mr>
                          <m:e>
                            <m:r>
                              <m:rPr>
                                <m:nor/>
                              </m:rPr>
                              <a:rPr lang="en-IE" i="1">
                                <a:solidFill>
                                  <a:schemeClr val="tx2"/>
                                </a:solidFill>
                              </a:rPr>
                              <m:t>         </m:t>
                            </m:r>
                            <m:r>
                              <a:rPr lang="en-IE">
                                <a:solidFill>
                                  <a:schemeClr val="tx2"/>
                                </a:solidFill>
                                <a:latin typeface="Cambria Math"/>
                              </a:rPr>
                              <m:t>|</m:t>
                            </m:r>
                            <m:r>
                              <a:rPr lang="en-IE" i="1">
                                <a:solidFill>
                                  <a:schemeClr val="tx2"/>
                                </a:solidFill>
                                <a:latin typeface="Cambria Math"/>
                              </a:rPr>
                              <m:t>𝐴𝑆</m:t>
                            </m:r>
                            <m:r>
                              <a:rPr lang="en-IE">
                                <a:solidFill>
                                  <a:schemeClr val="tx2"/>
                                </a:solidFill>
                                <a:latin typeface="Cambria Math"/>
                              </a:rPr>
                              <m:t>|=7.8</m:t>
                            </m:r>
                          </m:e>
                        </m:mr>
                        <m:mr>
                          <m:e/>
                        </m:mr>
                        <m:mr>
                          <m:e>
                            <m:r>
                              <m:rPr>
                                <m:nor/>
                              </m:rPr>
                              <a:rPr lang="en-IE" i="1">
                                <a:solidFill>
                                  <a:schemeClr val="tx2"/>
                                </a:solidFill>
                              </a:rPr>
                              <m:t>  </m:t>
                            </m:r>
                            <m:r>
                              <a:rPr lang="en-IE">
                                <a:solidFill>
                                  <a:schemeClr val="tx2"/>
                                </a:solidFill>
                                <a:latin typeface="Cambria Math"/>
                              </a:rPr>
                              <m:t>|</m:t>
                            </m:r>
                            <m:r>
                              <a:rPr lang="en-IE" i="1">
                                <a:solidFill>
                                  <a:schemeClr val="tx2"/>
                                </a:solidFill>
                                <a:latin typeface="Cambria Math"/>
                              </a:rPr>
                              <m:t>𝐷𝑇</m:t>
                            </m:r>
                            <m:r>
                              <a:rPr lang="en-IE">
                                <a:solidFill>
                                  <a:schemeClr val="tx2"/>
                                </a:solidFill>
                                <a:latin typeface="Cambria Math"/>
                              </a:rPr>
                              <m:t>|=</m:t>
                            </m:r>
                            <m:rad>
                              <m:radPr>
                                <m:degHide m:val="on"/>
                                <m:ctrlPr>
                                  <a:rPr lang="en-IE" i="1">
                                    <a:solidFill>
                                      <a:schemeClr val="tx2"/>
                                    </a:solidFill>
                                    <a:latin typeface="Cambria Math"/>
                                  </a:rPr>
                                </m:ctrlPr>
                              </m:radPr>
                              <m:deg/>
                              <m:e>
                                <m:sSup>
                                  <m:sSupPr>
                                    <m:ctrlPr>
                                      <a:rPr lang="en-IE" i="1">
                                        <a:solidFill>
                                          <a:schemeClr val="tx2"/>
                                        </a:solidFill>
                                        <a:latin typeface="Cambria Math"/>
                                      </a:rPr>
                                    </m:ctrlPr>
                                  </m:sSupPr>
                                  <m:e>
                                    <m:d>
                                      <m:dPr>
                                        <m:ctrlPr>
                                          <a:rPr lang="en-IE" i="1">
                                            <a:solidFill>
                                              <a:schemeClr val="tx2"/>
                                            </a:solidFill>
                                            <a:latin typeface="Cambria Math"/>
                                          </a:rPr>
                                        </m:ctrlPr>
                                      </m:dPr>
                                      <m:e>
                                        <m:sSub>
                                          <m:sSubPr>
                                            <m:ctrlPr>
                                              <a:rPr lang="en-IE" i="1">
                                                <a:solidFill>
                                                  <a:schemeClr val="tx2"/>
                                                </a:solidFill>
                                                <a:latin typeface="Cambria Math"/>
                                              </a:rPr>
                                            </m:ctrlPr>
                                          </m:sSubPr>
                                          <m:e>
                                            <m:r>
                                              <a:rPr lang="en-IE" i="1">
                                                <a:solidFill>
                                                  <a:schemeClr val="tx2"/>
                                                </a:solidFill>
                                                <a:latin typeface="Cambria Math"/>
                                              </a:rPr>
                                              <m:t>𝑥</m:t>
                                            </m:r>
                                          </m:e>
                                          <m:sub>
                                            <m:r>
                                              <a:rPr lang="en-IE">
                                                <a:solidFill>
                                                  <a:schemeClr val="tx2"/>
                                                </a:solidFill>
                                                <a:latin typeface="Cambria Math"/>
                                              </a:rPr>
                                              <m:t>2</m:t>
                                            </m:r>
                                          </m:sub>
                                        </m:sSub>
                                        <m:r>
                                          <a:rPr lang="en-IE">
                                            <a:solidFill>
                                              <a:schemeClr val="tx2"/>
                                            </a:solidFill>
                                            <a:latin typeface="Cambria Math"/>
                                          </a:rPr>
                                          <m:t>−</m:t>
                                        </m:r>
                                        <m:sSub>
                                          <m:sSubPr>
                                            <m:ctrlPr>
                                              <a:rPr lang="en-IE" i="1">
                                                <a:solidFill>
                                                  <a:schemeClr val="tx2"/>
                                                </a:solidFill>
                                                <a:latin typeface="Cambria Math"/>
                                              </a:rPr>
                                            </m:ctrlPr>
                                          </m:sSubPr>
                                          <m:e>
                                            <m:r>
                                              <a:rPr lang="en-IE" i="1">
                                                <a:solidFill>
                                                  <a:schemeClr val="tx2"/>
                                                </a:solidFill>
                                                <a:latin typeface="Cambria Math"/>
                                              </a:rPr>
                                              <m:t>𝑥</m:t>
                                            </m:r>
                                          </m:e>
                                          <m:sub>
                                            <m:r>
                                              <a:rPr lang="en-IE">
                                                <a:solidFill>
                                                  <a:schemeClr val="tx2"/>
                                                </a:solidFill>
                                                <a:latin typeface="Cambria Math"/>
                                              </a:rPr>
                                              <m:t>1</m:t>
                                            </m:r>
                                          </m:sub>
                                        </m:sSub>
                                      </m:e>
                                    </m:d>
                                  </m:e>
                                  <m:sup>
                                    <m:r>
                                      <a:rPr lang="en-IE">
                                        <a:solidFill>
                                          <a:schemeClr val="tx2"/>
                                        </a:solidFill>
                                        <a:latin typeface="Cambria Math"/>
                                      </a:rPr>
                                      <m:t>2</m:t>
                                    </m:r>
                                  </m:sup>
                                </m:sSup>
                                <m:r>
                                  <a:rPr lang="en-IE">
                                    <a:solidFill>
                                      <a:schemeClr val="tx2"/>
                                    </a:solidFill>
                                    <a:latin typeface="Cambria Math"/>
                                  </a:rPr>
                                  <m:t>+</m:t>
                                </m:r>
                                <m:sSup>
                                  <m:sSupPr>
                                    <m:ctrlPr>
                                      <a:rPr lang="en-IE" i="1">
                                        <a:solidFill>
                                          <a:schemeClr val="tx2"/>
                                        </a:solidFill>
                                        <a:latin typeface="Cambria Math"/>
                                      </a:rPr>
                                    </m:ctrlPr>
                                  </m:sSupPr>
                                  <m:e>
                                    <m:d>
                                      <m:dPr>
                                        <m:ctrlPr>
                                          <a:rPr lang="en-IE" i="1">
                                            <a:solidFill>
                                              <a:schemeClr val="tx2"/>
                                            </a:solidFill>
                                            <a:latin typeface="Cambria Math"/>
                                          </a:rPr>
                                        </m:ctrlPr>
                                      </m:dPr>
                                      <m:e>
                                        <m:sSub>
                                          <m:sSubPr>
                                            <m:ctrlPr>
                                              <a:rPr lang="en-IE" i="1">
                                                <a:solidFill>
                                                  <a:schemeClr val="tx2"/>
                                                </a:solidFill>
                                                <a:latin typeface="Cambria Math"/>
                                              </a:rPr>
                                            </m:ctrlPr>
                                          </m:sSubPr>
                                          <m:e>
                                            <m:r>
                                              <a:rPr lang="en-IE" i="1">
                                                <a:solidFill>
                                                  <a:schemeClr val="tx2"/>
                                                </a:solidFill>
                                                <a:latin typeface="Cambria Math"/>
                                              </a:rPr>
                                              <m:t>𝑦</m:t>
                                            </m:r>
                                          </m:e>
                                          <m:sub>
                                            <m:r>
                                              <a:rPr lang="en-IE">
                                                <a:solidFill>
                                                  <a:schemeClr val="tx2"/>
                                                </a:solidFill>
                                                <a:latin typeface="Cambria Math"/>
                                              </a:rPr>
                                              <m:t>2</m:t>
                                            </m:r>
                                          </m:sub>
                                        </m:sSub>
                                        <m:r>
                                          <a:rPr lang="en-IE">
                                            <a:solidFill>
                                              <a:schemeClr val="tx2"/>
                                            </a:solidFill>
                                            <a:latin typeface="Cambria Math"/>
                                          </a:rPr>
                                          <m:t>−</m:t>
                                        </m:r>
                                        <m:sSub>
                                          <m:sSubPr>
                                            <m:ctrlPr>
                                              <a:rPr lang="en-IE" i="1">
                                                <a:solidFill>
                                                  <a:schemeClr val="tx2"/>
                                                </a:solidFill>
                                                <a:latin typeface="Cambria Math"/>
                                              </a:rPr>
                                            </m:ctrlPr>
                                          </m:sSubPr>
                                          <m:e>
                                            <m:r>
                                              <a:rPr lang="en-IE" i="1">
                                                <a:solidFill>
                                                  <a:schemeClr val="tx2"/>
                                                </a:solidFill>
                                                <a:latin typeface="Cambria Math"/>
                                              </a:rPr>
                                              <m:t>𝑦</m:t>
                                            </m:r>
                                          </m:e>
                                          <m:sub>
                                            <m:r>
                                              <a:rPr lang="en-IE">
                                                <a:solidFill>
                                                  <a:schemeClr val="tx2"/>
                                                </a:solidFill>
                                                <a:latin typeface="Cambria Math"/>
                                              </a:rPr>
                                              <m:t>1</m:t>
                                            </m:r>
                                          </m:sub>
                                        </m:sSub>
                                      </m:e>
                                    </m:d>
                                  </m:e>
                                  <m:sup>
                                    <m:r>
                                      <a:rPr lang="en-IE">
                                        <a:solidFill>
                                          <a:schemeClr val="tx2"/>
                                        </a:solidFill>
                                        <a:latin typeface="Cambria Math"/>
                                      </a:rPr>
                                      <m:t>2</m:t>
                                    </m:r>
                                  </m:sup>
                                </m:sSup>
                              </m:e>
                            </m:rad>
                          </m:e>
                        </m:mr>
                        <m:mr>
                          <m:e>
                            <m:r>
                              <a:rPr lang="en-IE">
                                <a:solidFill>
                                  <a:schemeClr val="tx2"/>
                                </a:solidFill>
                                <a:latin typeface="Cambria Math"/>
                              </a:rPr>
                              <m:t>=</m:t>
                            </m:r>
                            <m:rad>
                              <m:radPr>
                                <m:degHide m:val="on"/>
                                <m:ctrlPr>
                                  <a:rPr lang="en-IE" i="1">
                                    <a:solidFill>
                                      <a:schemeClr val="tx2"/>
                                    </a:solidFill>
                                    <a:latin typeface="Cambria Math"/>
                                  </a:rPr>
                                </m:ctrlPr>
                              </m:radPr>
                              <m:deg/>
                              <m:e>
                                <m:sSup>
                                  <m:sSupPr>
                                    <m:ctrlPr>
                                      <a:rPr lang="en-IE" i="1">
                                        <a:solidFill>
                                          <a:schemeClr val="tx2"/>
                                        </a:solidFill>
                                        <a:latin typeface="Cambria Math"/>
                                      </a:rPr>
                                    </m:ctrlPr>
                                  </m:sSupPr>
                                  <m:e>
                                    <m:d>
                                      <m:dPr>
                                        <m:ctrlPr>
                                          <a:rPr lang="en-IE" i="1">
                                            <a:solidFill>
                                              <a:schemeClr val="tx2"/>
                                            </a:solidFill>
                                            <a:latin typeface="Cambria Math"/>
                                          </a:rPr>
                                        </m:ctrlPr>
                                      </m:dPr>
                                      <m:e>
                                        <m:r>
                                          <a:rPr lang="en-IE">
                                            <a:solidFill>
                                              <a:schemeClr val="tx2"/>
                                            </a:solidFill>
                                            <a:latin typeface="Cambria Math"/>
                                          </a:rPr>
                                          <m:t>39.2−25</m:t>
                                        </m:r>
                                      </m:e>
                                    </m:d>
                                  </m:e>
                                  <m:sup>
                                    <m:r>
                                      <a:rPr lang="en-IE">
                                        <a:solidFill>
                                          <a:schemeClr val="tx2"/>
                                        </a:solidFill>
                                        <a:latin typeface="Cambria Math"/>
                                      </a:rPr>
                                      <m:t>2</m:t>
                                    </m:r>
                                  </m:sup>
                                </m:sSup>
                                <m:r>
                                  <a:rPr lang="en-IE">
                                    <a:solidFill>
                                      <a:schemeClr val="tx2"/>
                                    </a:solidFill>
                                    <a:latin typeface="Cambria Math"/>
                                  </a:rPr>
                                  <m:t>+</m:t>
                                </m:r>
                                <m:sSup>
                                  <m:sSupPr>
                                    <m:ctrlPr>
                                      <a:rPr lang="en-IE" i="1">
                                        <a:solidFill>
                                          <a:schemeClr val="tx2"/>
                                        </a:solidFill>
                                        <a:latin typeface="Cambria Math"/>
                                      </a:rPr>
                                    </m:ctrlPr>
                                  </m:sSupPr>
                                  <m:e>
                                    <m:d>
                                      <m:dPr>
                                        <m:ctrlPr>
                                          <a:rPr lang="en-IE" i="1">
                                            <a:solidFill>
                                              <a:schemeClr val="tx2"/>
                                            </a:solidFill>
                                            <a:latin typeface="Cambria Math"/>
                                          </a:rPr>
                                        </m:ctrlPr>
                                      </m:dPr>
                                      <m:e>
                                        <m:r>
                                          <a:rPr lang="en-IE">
                                            <a:solidFill>
                                              <a:schemeClr val="tx2"/>
                                            </a:solidFill>
                                            <a:latin typeface="Cambria Math"/>
                                          </a:rPr>
                                          <m:t>16.3−10</m:t>
                                        </m:r>
                                      </m:e>
                                    </m:d>
                                  </m:e>
                                  <m:sup>
                                    <m:r>
                                      <a:rPr lang="en-IE">
                                        <a:solidFill>
                                          <a:schemeClr val="tx2"/>
                                        </a:solidFill>
                                        <a:latin typeface="Cambria Math"/>
                                      </a:rPr>
                                      <m:t>2</m:t>
                                    </m:r>
                                  </m:sup>
                                </m:sSup>
                              </m:e>
                            </m:rad>
                          </m:e>
                        </m:mr>
                        <m:mr>
                          <m:e>
                            <m:r>
                              <a:rPr lang="en-IE">
                                <a:solidFill>
                                  <a:schemeClr val="tx2"/>
                                </a:solidFill>
                                <a:latin typeface="Cambria Math"/>
                              </a:rPr>
                              <m:t>=</m:t>
                            </m:r>
                            <m:rad>
                              <m:radPr>
                                <m:degHide m:val="on"/>
                                <m:ctrlPr>
                                  <a:rPr lang="en-IE" i="1">
                                    <a:solidFill>
                                      <a:schemeClr val="tx2"/>
                                    </a:solidFill>
                                    <a:latin typeface="Cambria Math"/>
                                  </a:rPr>
                                </m:ctrlPr>
                              </m:radPr>
                              <m:deg/>
                              <m:e>
                                <m:sSup>
                                  <m:sSupPr>
                                    <m:ctrlPr>
                                      <a:rPr lang="en-IE" i="1">
                                        <a:solidFill>
                                          <a:schemeClr val="tx2"/>
                                        </a:solidFill>
                                        <a:latin typeface="Cambria Math"/>
                                      </a:rPr>
                                    </m:ctrlPr>
                                  </m:sSupPr>
                                  <m:e>
                                    <m:d>
                                      <m:dPr>
                                        <m:ctrlPr>
                                          <a:rPr lang="en-IE" i="1">
                                            <a:solidFill>
                                              <a:schemeClr val="tx2"/>
                                            </a:solidFill>
                                            <a:latin typeface="Cambria Math"/>
                                          </a:rPr>
                                        </m:ctrlPr>
                                      </m:dPr>
                                      <m:e>
                                        <m:r>
                                          <a:rPr lang="en-IE">
                                            <a:solidFill>
                                              <a:schemeClr val="tx2"/>
                                            </a:solidFill>
                                            <a:latin typeface="Cambria Math"/>
                                          </a:rPr>
                                          <m:t>14.2</m:t>
                                        </m:r>
                                      </m:e>
                                    </m:d>
                                  </m:e>
                                  <m:sup>
                                    <m:r>
                                      <a:rPr lang="en-IE">
                                        <a:solidFill>
                                          <a:schemeClr val="tx2"/>
                                        </a:solidFill>
                                        <a:latin typeface="Cambria Math"/>
                                      </a:rPr>
                                      <m:t>2</m:t>
                                    </m:r>
                                  </m:sup>
                                </m:sSup>
                                <m:r>
                                  <a:rPr lang="en-IE">
                                    <a:solidFill>
                                      <a:schemeClr val="tx2"/>
                                    </a:solidFill>
                                    <a:latin typeface="Cambria Math"/>
                                  </a:rPr>
                                  <m:t>+</m:t>
                                </m:r>
                                <m:sSup>
                                  <m:sSupPr>
                                    <m:ctrlPr>
                                      <a:rPr lang="en-IE" i="1">
                                        <a:solidFill>
                                          <a:schemeClr val="tx2"/>
                                        </a:solidFill>
                                        <a:latin typeface="Cambria Math"/>
                                      </a:rPr>
                                    </m:ctrlPr>
                                  </m:sSupPr>
                                  <m:e>
                                    <m:d>
                                      <m:dPr>
                                        <m:ctrlPr>
                                          <a:rPr lang="en-IE" i="1">
                                            <a:solidFill>
                                              <a:schemeClr val="tx2"/>
                                            </a:solidFill>
                                            <a:latin typeface="Cambria Math"/>
                                          </a:rPr>
                                        </m:ctrlPr>
                                      </m:dPr>
                                      <m:e>
                                        <m:r>
                                          <a:rPr lang="en-IE">
                                            <a:solidFill>
                                              <a:schemeClr val="tx2"/>
                                            </a:solidFill>
                                            <a:latin typeface="Cambria Math"/>
                                          </a:rPr>
                                          <m:t>6.3</m:t>
                                        </m:r>
                                      </m:e>
                                    </m:d>
                                  </m:e>
                                  <m:sup>
                                    <m:r>
                                      <a:rPr lang="en-IE">
                                        <a:solidFill>
                                          <a:schemeClr val="tx2"/>
                                        </a:solidFill>
                                        <a:latin typeface="Cambria Math"/>
                                      </a:rPr>
                                      <m:t>2</m:t>
                                    </m:r>
                                  </m:sup>
                                </m:sSup>
                              </m:e>
                            </m:rad>
                          </m:e>
                        </m:mr>
                        <m:mr>
                          <m:e>
                            <m:r>
                              <m:rPr>
                                <m:nor/>
                              </m:rPr>
                              <a:rPr lang="en-IE" i="1">
                                <a:solidFill>
                                  <a:schemeClr val="tx2"/>
                                </a:solidFill>
                              </a:rPr>
                              <m:t>                                    </m:t>
                            </m:r>
                            <m:r>
                              <a:rPr lang="en-IE">
                                <a:solidFill>
                                  <a:schemeClr val="tx2"/>
                                </a:solidFill>
                                <a:latin typeface="Cambria Math"/>
                              </a:rPr>
                              <m:t>=</m:t>
                            </m:r>
                            <m:rad>
                              <m:radPr>
                                <m:degHide m:val="on"/>
                                <m:ctrlPr>
                                  <a:rPr lang="en-IE" i="1">
                                    <a:solidFill>
                                      <a:schemeClr val="tx2"/>
                                    </a:solidFill>
                                    <a:latin typeface="Cambria Math"/>
                                  </a:rPr>
                                </m:ctrlPr>
                              </m:radPr>
                              <m:deg/>
                              <m:e>
                                <m:r>
                                  <a:rPr lang="en-IE">
                                    <a:solidFill>
                                      <a:schemeClr val="tx2"/>
                                    </a:solidFill>
                                    <a:latin typeface="Cambria Math"/>
                                  </a:rPr>
                                  <m:t>201.64+39.69</m:t>
                                </m:r>
                              </m:e>
                            </m:rad>
                          </m:e>
                        </m:mr>
                        <m:mr>
                          <m:e>
                            <m:r>
                              <m:rPr>
                                <m:nor/>
                              </m:rPr>
                              <a:rPr lang="en-IE" i="1">
                                <a:solidFill>
                                  <a:schemeClr val="tx2"/>
                                </a:solidFill>
                              </a:rPr>
                              <m:t>                                      </m:t>
                            </m:r>
                            <m:r>
                              <a:rPr lang="en-IE">
                                <a:solidFill>
                                  <a:schemeClr val="tx2"/>
                                </a:solidFill>
                                <a:latin typeface="Cambria Math"/>
                              </a:rPr>
                              <m:t>=</m:t>
                            </m:r>
                            <m:rad>
                              <m:radPr>
                                <m:degHide m:val="on"/>
                                <m:ctrlPr>
                                  <a:rPr lang="en-IE" i="1">
                                    <a:solidFill>
                                      <a:schemeClr val="tx2"/>
                                    </a:solidFill>
                                    <a:latin typeface="Cambria Math"/>
                                  </a:rPr>
                                </m:ctrlPr>
                              </m:radPr>
                              <m:deg/>
                              <m:e>
                                <m:r>
                                  <a:rPr lang="en-IE">
                                    <a:solidFill>
                                      <a:schemeClr val="tx2"/>
                                    </a:solidFill>
                                    <a:latin typeface="Cambria Math"/>
                                  </a:rPr>
                                  <m:t>241.33</m:t>
                                </m:r>
                              </m:e>
                            </m:rad>
                          </m:e>
                        </m:mr>
                        <m:mr>
                          <m:e>
                            <m:r>
                              <m:rPr>
                                <m:nor/>
                              </m:rPr>
                              <a:rPr lang="en-IE" i="1">
                                <a:solidFill>
                                  <a:schemeClr val="tx2"/>
                                </a:solidFill>
                              </a:rPr>
                              <m:t>         </m:t>
                            </m:r>
                            <m:r>
                              <a:rPr lang="en-IE">
                                <a:solidFill>
                                  <a:schemeClr val="tx2"/>
                                </a:solidFill>
                                <a:latin typeface="Cambria Math"/>
                              </a:rPr>
                              <m:t>|</m:t>
                            </m:r>
                            <m:r>
                              <a:rPr lang="en-IE" i="1">
                                <a:solidFill>
                                  <a:schemeClr val="tx2"/>
                                </a:solidFill>
                                <a:latin typeface="Cambria Math"/>
                              </a:rPr>
                              <m:t>𝐷𝑇</m:t>
                            </m:r>
                            <m:r>
                              <a:rPr lang="en-IE">
                                <a:solidFill>
                                  <a:schemeClr val="tx2"/>
                                </a:solidFill>
                                <a:latin typeface="Cambria Math"/>
                              </a:rPr>
                              <m:t>|=15.5</m:t>
                            </m:r>
                          </m:e>
                        </m:mr>
                        <m:mr>
                          <m:e>
                            <m:r>
                              <a:rPr lang="en-IE" i="1">
                                <a:solidFill>
                                  <a:schemeClr val="tx2"/>
                                </a:solidFill>
                                <a:latin typeface="Cambria Math"/>
                              </a:rPr>
                              <m:t>𝐾</m:t>
                            </m:r>
                            <m:r>
                              <a:rPr lang="en-IE">
                                <a:solidFill>
                                  <a:schemeClr val="tx2"/>
                                </a:solidFill>
                                <a:latin typeface="Cambria Math"/>
                              </a:rPr>
                              <m:t>=</m:t>
                            </m:r>
                            <m:f>
                              <m:fPr>
                                <m:ctrlPr>
                                  <a:rPr lang="en-IE" i="1">
                                    <a:solidFill>
                                      <a:schemeClr val="tx2"/>
                                    </a:solidFill>
                                    <a:latin typeface="Cambria Math"/>
                                  </a:rPr>
                                </m:ctrlPr>
                              </m:fPr>
                              <m:num>
                                <m:r>
                                  <a:rPr lang="en-IE">
                                    <a:solidFill>
                                      <a:schemeClr val="tx2"/>
                                    </a:solidFill>
                                    <a:latin typeface="Cambria Math"/>
                                  </a:rPr>
                                  <m:t>15.5</m:t>
                                </m:r>
                              </m:num>
                              <m:den>
                                <m:r>
                                  <a:rPr lang="en-IE">
                                    <a:solidFill>
                                      <a:schemeClr val="tx2"/>
                                    </a:solidFill>
                                    <a:latin typeface="Cambria Math"/>
                                  </a:rPr>
                                  <m:t>7.8</m:t>
                                </m:r>
                              </m:den>
                            </m:f>
                            <m:r>
                              <a:rPr lang="en-IE">
                                <a:solidFill>
                                  <a:schemeClr val="tx2"/>
                                </a:solidFill>
                                <a:latin typeface="Cambria Math"/>
                              </a:rPr>
                              <m:t>=1.99≈2</m:t>
                            </m:r>
                          </m:e>
                        </m:mr>
                        <m:mr>
                          <m:e/>
                        </m:mr>
                      </m:m>
                    </m:oMath>
                  </m:oMathPara>
                </a14:m>
                <a:endParaRPr lang="en-IE" dirty="0">
                  <a:solidFill>
                    <a:schemeClr val="tx2"/>
                  </a:solidFill>
                </a:endParaRPr>
              </a:p>
            </p:txBody>
          </p:sp>
        </mc:Choice>
        <mc:Fallback>
          <p:sp>
            <p:nvSpPr>
              <p:cNvPr id="5" name="Rectangle 4"/>
              <p:cNvSpPr>
                <a:spLocks noRot="1" noChangeAspect="1" noMove="1" noResize="1" noEditPoints="1" noAdjustHandles="1" noChangeArrowheads="1" noChangeShapeType="1" noTextEdit="1"/>
              </p:cNvSpPr>
              <p:nvPr/>
            </p:nvSpPr>
            <p:spPr>
              <a:xfrm>
                <a:off x="3171326" y="786539"/>
                <a:ext cx="3563348" cy="5688673"/>
              </a:xfrm>
              <a:prstGeom prst="rect">
                <a:avLst/>
              </a:prstGeom>
              <a:blipFill rotWithShape="1">
                <a:blip r:embed="rId3" cstate="print"/>
                <a:stretch>
                  <a:fillRect/>
                </a:stretch>
              </a:blipFill>
            </p:spPr>
            <p:txBody>
              <a:bodyPr/>
              <a:lstStyle/>
              <a:p>
                <a:r>
                  <a:rPr lang="en-IE">
                    <a:noFill/>
                  </a:rPr>
                  <a:t> </a:t>
                </a:r>
              </a:p>
            </p:txBody>
          </p:sp>
        </mc:Fallback>
      </mc:AlternateContent>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36193031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lum/>
          </a:blip>
          <a:srcRect/>
          <a:stretch>
            <a:fillRect l="-17000" r="-17000"/>
          </a:stretch>
        </a:blipFill>
        <a:effectLst/>
      </p:bgPr>
    </p:bg>
    <p:spTree>
      <p:nvGrpSpPr>
        <p:cNvPr id="1" name=""/>
        <p:cNvGrpSpPr/>
        <p:nvPr/>
      </p:nvGrpSpPr>
      <p:grpSpPr>
        <a:xfrm>
          <a:off x="0" y="0"/>
          <a:ext cx="0" cy="0"/>
          <a:chOff x="0" y="0"/>
          <a:chExt cx="0" cy="0"/>
        </a:xfrm>
      </p:grpSpPr>
      <p:sp>
        <p:nvSpPr>
          <p:cNvPr id="4" name="Rectangle 3"/>
          <p:cNvSpPr/>
          <p:nvPr/>
        </p:nvSpPr>
        <p:spPr>
          <a:xfrm>
            <a:off x="213758" y="224464"/>
            <a:ext cx="9430692" cy="5632311"/>
          </a:xfrm>
          <a:prstGeom prst="rect">
            <a:avLst/>
          </a:prstGeom>
        </p:spPr>
        <p:txBody>
          <a:bodyPr wrap="square">
            <a:spAutoFit/>
          </a:bodyPr>
          <a:lstStyle/>
          <a:p>
            <a:r>
              <a:rPr lang="ga-IE" b="1" dirty="0"/>
              <a:t>(xix) </a:t>
            </a:r>
            <a:r>
              <a:rPr lang="en-US" b="1" dirty="0"/>
              <a:t>	</a:t>
            </a:r>
            <a:r>
              <a:rPr lang="ga-IE" b="1" dirty="0"/>
              <a:t>Airí faoi leith a bhaineann le meánlár triantáin is ea go roinneann sé i gcónaí gach meánlíne ina dhá mír a mbaineann cóimheas fad 2:1 leo, agus arb é an mhír is faide acu an mhír is gaire den rinn.</a:t>
            </a:r>
          </a:p>
          <a:p>
            <a:endParaRPr lang="ga-IE" b="1" dirty="0" smtClean="0"/>
          </a:p>
          <a:p>
            <a:r>
              <a:rPr lang="ga-IE" b="1" dirty="0" smtClean="0"/>
              <a:t>Tabhair faoi deara: Is é is meánlíne triantáin ann líne a cheanglaíonn rinn le meánphointe na líne trasna ón rinn.</a:t>
            </a:r>
          </a:p>
          <a:p>
            <a:endParaRPr lang="ga-IE" b="1" dirty="0" smtClean="0"/>
          </a:p>
          <a:p>
            <a:endParaRPr lang="ga-IE" b="1" dirty="0"/>
          </a:p>
          <a:p>
            <a:endParaRPr lang="ga-IE" b="1" dirty="0" smtClean="0"/>
          </a:p>
          <a:p>
            <a:endParaRPr lang="ga-IE" b="1" dirty="0" smtClean="0"/>
          </a:p>
          <a:p>
            <a:endParaRPr lang="ga-IE" b="1" dirty="0"/>
          </a:p>
          <a:p>
            <a:endParaRPr lang="ga-IE" b="1" dirty="0" smtClean="0"/>
          </a:p>
          <a:p>
            <a:endParaRPr lang="ga-IE" b="1" dirty="0"/>
          </a:p>
          <a:p>
            <a:endParaRPr lang="ga-IE" b="1" dirty="0" smtClean="0"/>
          </a:p>
          <a:p>
            <a:endParaRPr lang="ga-IE" b="1" dirty="0" smtClean="0"/>
          </a:p>
          <a:p>
            <a:endParaRPr lang="ga-IE" b="1" dirty="0"/>
          </a:p>
          <a:p>
            <a:endParaRPr lang="ga-IE" b="1" dirty="0"/>
          </a:p>
          <a:p>
            <a:endParaRPr lang="ga-IE" b="1" dirty="0"/>
          </a:p>
          <a:p>
            <a:r>
              <a:rPr lang="ga-IE" b="1" dirty="0" smtClean="0"/>
              <a:t>Léirigh go bhfuil an airí speisialta a luaitear thuas fíor </a:t>
            </a:r>
          </a:p>
          <a:p>
            <a:r>
              <a:rPr lang="ga-IE" b="1" dirty="0" smtClean="0"/>
              <a:t>don mheánlíne [BM] in ABC.</a:t>
            </a:r>
          </a:p>
        </p:txBody>
      </p:sp>
      <p:pic>
        <p:nvPicPr>
          <p:cNvPr id="750595" name="Picture 3"/>
          <p:cNvPicPr>
            <a:picLocks noChangeAspect="1" noChangeArrowheads="1"/>
          </p:cNvPicPr>
          <p:nvPr/>
        </p:nvPicPr>
        <p:blipFill rotWithShape="1">
          <a:blip r:embed="rId3" cstate="print">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0"/>
              </a:ext>
            </a:extLst>
          </a:blip>
          <a:srcRect l="3610" t="29132" r="50000" b="5950"/>
          <a:stretch/>
        </p:blipFill>
        <p:spPr bwMode="auto">
          <a:xfrm>
            <a:off x="2113786" y="1674421"/>
            <a:ext cx="4257493" cy="3277590"/>
          </a:xfrm>
          <a:prstGeom prst="rect">
            <a:avLst/>
          </a:prstGeom>
          <a:noFill/>
          <a:ln>
            <a:noFill/>
          </a:ln>
          <a:effectLst/>
          <a:extLst>
            <a:ext uri="{909E8E84-426E-40DD-AFC4-6F175D3DCCD1}">
              <a14:hiddenFill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chemeClr val="accent1"/>
                </a:solidFill>
              </a14:hiddenFill>
            </a:ext>
            <a:ext uri="{91240B29-F687-4F45-9708-019B960494DF}">
              <a14:hiddenLine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chemeClr val="tx1"/>
                </a:solidFill>
                <a:miter lim="800000"/>
                <a:headEnd/>
                <a:tailEnd/>
              </a14:hiddenLine>
            </a:ext>
            <a:ext uri="{AF507438-7753-43E0-B8FC-AC1667EBCBE1}">
              <a14:hiddenEffects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dist="35921" dir="2700000" algn="ctr" rotWithShape="0">
                    <a:schemeClr val="bg2"/>
                  </a:outerShdw>
                </a:effectLst>
              </a14:hiddenEffects>
            </a:ext>
          </a:extLst>
        </p:spPr>
      </p:pic>
      <p:sp>
        <p:nvSpPr>
          <p:cNvPr id="8" name="Snip Diagonal Corner Rectangle 7"/>
          <p:cNvSpPr/>
          <p:nvPr/>
        </p:nvSpPr>
        <p:spPr>
          <a:xfrm>
            <a:off x="8587825" y="6335927"/>
            <a:ext cx="111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dirty="0" smtClean="0">
                <a:solidFill>
                  <a:srgbClr val="C00000"/>
                </a:solidFill>
              </a:rPr>
              <a:t>17</a:t>
            </a:r>
            <a:endParaRPr lang="ga-IE" dirty="0">
              <a:solidFill>
                <a:srgbClr val="C00000"/>
              </a:solidFill>
            </a:endParaRPr>
          </a:p>
        </p:txBody>
      </p:sp>
      <p:sp>
        <p:nvSpPr>
          <p:cNvPr id="3" name="Date Placeholder 2"/>
          <p:cNvSpPr>
            <a:spLocks noGrp="1"/>
          </p:cNvSpPr>
          <p:nvPr>
            <p:ph type="dt" sz="half" idx="10"/>
          </p:nvPr>
        </p:nvSpPr>
        <p:spPr/>
        <p:txBody>
          <a:bodyPr/>
          <a:lstStyle/>
          <a:p>
            <a:fld id="{4A63F800-D438-47D3-AF34-DEA9C966B10F}" type="datetime10">
              <a:rPr lang="en-GB" smtClean="0"/>
              <a:pPr/>
              <a:t>09:21</a:t>
            </a:fld>
            <a:endParaRPr lang="ga-IE"/>
          </a:p>
        </p:txBody>
      </p:sp>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0"/>
              </a:ext>
            </a:extLst>
          </a:blip>
          <a:srcRect l="3610" t="29132" r="50000" b="5950"/>
          <a:stretch/>
        </p:blipFill>
        <p:spPr bwMode="auto">
          <a:xfrm>
            <a:off x="273125" y="1674421"/>
            <a:ext cx="4257493" cy="3277590"/>
          </a:xfrm>
          <a:prstGeom prst="rect">
            <a:avLst/>
          </a:prstGeom>
          <a:noFill/>
          <a:ln>
            <a:noFill/>
          </a:ln>
          <a:effectLst/>
          <a:extLst>
            <a:ext uri="{909E8E84-426E-40DD-AFC4-6F175D3DCCD1}">
              <a14:hiddenFill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chemeClr val="accent1"/>
                </a:solidFill>
              </a14:hiddenFill>
            </a:ext>
            <a:ext uri="{91240B29-F687-4F45-9708-019B960494DF}">
              <a14:hiddenLine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chemeClr val="tx1"/>
                </a:solidFill>
                <a:miter lim="800000"/>
                <a:headEnd/>
                <a:tailEnd/>
              </a14:hiddenLine>
            </a:ext>
            <a:ext uri="{AF507438-7753-43E0-B8FC-AC1667EBCBE1}">
              <a14:hiddenEffects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dist="35921" dir="2700000" algn="ctr" rotWithShape="0">
                    <a:schemeClr val="bg2"/>
                  </a:outerShdw>
                </a:effectLst>
              </a14:hiddenEffects>
            </a:ext>
          </a:extLst>
        </p:spPr>
      </p:pic>
      <p:pic>
        <p:nvPicPr>
          <p:cNvPr id="800769" name="Picture 1"/>
          <p:cNvPicPr>
            <a:picLocks noChangeAspect="1" noChangeArrowheads="1"/>
          </p:cNvPicPr>
          <p:nvPr/>
        </p:nvPicPr>
        <p:blipFill>
          <a:blip r:embed="rId4" cstate="print"/>
          <a:srcRect/>
          <a:stretch>
            <a:fillRect/>
          </a:stretch>
        </p:blipFill>
        <p:spPr bwMode="auto">
          <a:xfrm>
            <a:off x="6576490" y="1610436"/>
            <a:ext cx="2860866" cy="3910652"/>
          </a:xfrm>
          <a:prstGeom prst="rect">
            <a:avLst/>
          </a:prstGeom>
          <a:noFill/>
          <a:ln w="9525">
            <a:noFill/>
            <a:miter lim="800000"/>
            <a:headEnd/>
            <a:tailEnd/>
          </a:ln>
        </p:spPr>
      </p:pic>
      <p:sp>
        <p:nvSpPr>
          <p:cNvPr id="9" name="TextBox 8"/>
          <p:cNvSpPr txBox="1"/>
          <p:nvPr/>
        </p:nvSpPr>
        <p:spPr>
          <a:xfrm>
            <a:off x="3002508" y="2920621"/>
            <a:ext cx="1405720" cy="369332"/>
          </a:xfrm>
          <a:prstGeom prst="rect">
            <a:avLst/>
          </a:prstGeom>
          <a:solidFill>
            <a:schemeClr val="bg1"/>
          </a:solidFill>
        </p:spPr>
        <p:txBody>
          <a:bodyPr wrap="square" rtlCol="0">
            <a:spAutoFit/>
          </a:bodyPr>
          <a:lstStyle/>
          <a:p>
            <a:r>
              <a:rPr lang="ga-IE" dirty="0" smtClean="0"/>
              <a:t>Meánlíne AC</a:t>
            </a:r>
            <a:endParaRPr lang="ga-IE" dirty="0"/>
          </a:p>
        </p:txBody>
      </p:sp>
      <p:sp>
        <p:nvSpPr>
          <p:cNvPr id="10" name="TextBox 9"/>
          <p:cNvSpPr txBox="1"/>
          <p:nvPr/>
        </p:nvSpPr>
        <p:spPr>
          <a:xfrm>
            <a:off x="4888173" y="2854657"/>
            <a:ext cx="1403445" cy="369332"/>
          </a:xfrm>
          <a:prstGeom prst="rect">
            <a:avLst/>
          </a:prstGeom>
          <a:solidFill>
            <a:schemeClr val="bg1"/>
          </a:solidFill>
        </p:spPr>
        <p:txBody>
          <a:bodyPr wrap="square" rtlCol="0">
            <a:spAutoFit/>
          </a:bodyPr>
          <a:lstStyle/>
          <a:p>
            <a:r>
              <a:rPr lang="ga-IE" dirty="0" smtClean="0"/>
              <a:t>Meánlíne AC</a:t>
            </a:r>
            <a:endParaRPr lang="ga-IE" dirty="0"/>
          </a:p>
        </p:txBody>
      </p:sp>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263574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50595"/>
                                        </p:tgtEl>
                                      </p:cBhvr>
                                    </p:animEffect>
                                    <p:set>
                                      <p:cBhvr>
                                        <p:cTn id="7" dur="1" fill="hold">
                                          <p:stCondLst>
                                            <p:cond delay="499"/>
                                          </p:stCondLst>
                                        </p:cTn>
                                        <p:tgtEl>
                                          <p:spTgt spid="75059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pic>
        <p:nvPicPr>
          <p:cNvPr id="755714" name="Picture 2"/>
          <p:cNvPicPr>
            <a:picLocks noChangeAspect="1" noChangeArrowheads="1"/>
          </p:cNvPicPr>
          <p:nvPr/>
        </p:nvPicPr>
        <p:blipFill rotWithShape="1">
          <a:blip r:embed="rId3" cstate="print">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0"/>
              </a:ext>
            </a:extLst>
          </a:blip>
          <a:srcRect l="28562" t="50000" r="42877"/>
          <a:stretch/>
        </p:blipFill>
        <p:spPr bwMode="auto">
          <a:xfrm>
            <a:off x="2511381" y="713625"/>
            <a:ext cx="3075616" cy="854091"/>
          </a:xfrm>
          <a:prstGeom prst="rect">
            <a:avLst/>
          </a:prstGeom>
          <a:noFill/>
          <a:ln>
            <a:noFill/>
          </a:ln>
          <a:effectLst/>
          <a:extLst>
            <a:ext uri="{909E8E84-426E-40DD-AFC4-6F175D3DCCD1}">
              <a14:hiddenFill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chemeClr val="accent1"/>
                </a:solidFill>
              </a14:hiddenFill>
            </a:ext>
            <a:ext uri="{91240B29-F687-4F45-9708-019B960494DF}">
              <a14:hiddenLine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chemeClr val="tx1"/>
                </a:solidFill>
                <a:miter lim="800000"/>
                <a:headEnd/>
                <a:tailEnd/>
              </a14:hiddenLine>
            </a:ext>
            <a:ext uri="{AF507438-7753-43E0-B8FC-AC1667EBCBE1}">
              <a14:hiddenEffects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dist="35921" dir="2700000" algn="ctr" rotWithShape="0">
                    <a:schemeClr val="bg2"/>
                  </a:outerShdw>
                </a:effectLst>
              </a14:hiddenEffects>
            </a:ext>
          </a:extLst>
        </p:spPr>
      </p:pic>
      <p:sp>
        <p:nvSpPr>
          <p:cNvPr id="4" name="Snip Diagonal Corner Rectangle 3"/>
          <p:cNvSpPr/>
          <p:nvPr/>
        </p:nvSpPr>
        <p:spPr>
          <a:xfrm>
            <a:off x="8587825" y="6335927"/>
            <a:ext cx="111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smtClean="0">
                <a:solidFill>
                  <a:srgbClr val="C00000"/>
                </a:solidFill>
              </a:rPr>
              <a:t>18</a:t>
            </a:r>
            <a:endParaRPr lang="ga-IE" dirty="0">
              <a:solidFill>
                <a:srgbClr val="C00000"/>
              </a:solidFill>
            </a:endParaRPr>
          </a:p>
        </p:txBody>
      </p:sp>
      <p:sp>
        <p:nvSpPr>
          <p:cNvPr id="3" name="Date Placeholder 2"/>
          <p:cNvSpPr>
            <a:spLocks noGrp="1"/>
          </p:cNvSpPr>
          <p:nvPr>
            <p:ph type="dt" sz="half" idx="10"/>
          </p:nvPr>
        </p:nvSpPr>
        <p:spPr/>
        <p:txBody>
          <a:bodyPr/>
          <a:lstStyle/>
          <a:p>
            <a:fld id="{3600F710-103B-434C-B719-EF19D3D950DE}" type="datetime10">
              <a:rPr lang="en-GB" smtClean="0"/>
              <a:pPr/>
              <a:t>09:21</a:t>
            </a:fld>
            <a:endParaRPr lang="ga-IE"/>
          </a:p>
        </p:txBody>
      </p:sp>
      <p:sp>
        <p:nvSpPr>
          <p:cNvPr id="5" name="Rectangle 4"/>
          <p:cNvSpPr/>
          <p:nvPr/>
        </p:nvSpPr>
        <p:spPr>
          <a:xfrm>
            <a:off x="273131" y="390460"/>
            <a:ext cx="9345881" cy="646331"/>
          </a:xfrm>
          <a:prstGeom prst="rect">
            <a:avLst/>
          </a:prstGeom>
        </p:spPr>
        <p:txBody>
          <a:bodyPr wrap="square">
            <a:spAutoFit/>
          </a:bodyPr>
          <a:lstStyle/>
          <a:p>
            <a:r>
              <a:rPr lang="ga-IE" b="1" dirty="0"/>
              <a:t>(xx) </a:t>
            </a:r>
            <a:r>
              <a:rPr lang="en-US" b="1" dirty="0"/>
              <a:t>	</a:t>
            </a:r>
            <a:r>
              <a:rPr lang="ga-IE" b="1" dirty="0"/>
              <a:t>*AT(AL) Fíoraigh, leis an airí thuas, gurb é seo a leanas an fhoirme do mheánlár triantáin</a:t>
            </a:r>
          </a:p>
          <a:p>
            <a:r>
              <a:rPr lang="en-US" b="1" dirty="0" smtClean="0"/>
              <a:t>	</a:t>
            </a:r>
            <a:r>
              <a:rPr lang="ga-IE" b="1" dirty="0" smtClean="0"/>
              <a:t>:</a:t>
            </a:r>
          </a:p>
        </p:txBody>
      </p:sp>
      <p:pic>
        <p:nvPicPr>
          <p:cNvPr id="799745" name="Picture 1"/>
          <p:cNvPicPr>
            <a:picLocks noChangeAspect="1" noChangeArrowheads="1"/>
          </p:cNvPicPr>
          <p:nvPr/>
        </p:nvPicPr>
        <p:blipFill>
          <a:blip r:embed="rId4" cstate="print"/>
          <a:srcRect/>
          <a:stretch>
            <a:fillRect/>
          </a:stretch>
        </p:blipFill>
        <p:spPr bwMode="auto">
          <a:xfrm>
            <a:off x="2039132" y="1459245"/>
            <a:ext cx="6222699" cy="4818725"/>
          </a:xfrm>
          <a:prstGeom prst="rect">
            <a:avLst/>
          </a:prstGeom>
          <a:noFill/>
          <a:ln w="9525">
            <a:noFill/>
            <a:miter lim="800000"/>
            <a:headEnd/>
            <a:tailEnd/>
          </a:ln>
        </p:spPr>
      </p:pic>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23570353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8587825" y="6335927"/>
            <a:ext cx="111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smtClean="0">
                <a:solidFill>
                  <a:srgbClr val="C00000"/>
                </a:solidFill>
              </a:rPr>
              <a:t>18</a:t>
            </a:r>
            <a:endParaRPr lang="ga-IE" dirty="0">
              <a:solidFill>
                <a:srgbClr val="C00000"/>
              </a:solidFill>
            </a:endParaRPr>
          </a:p>
        </p:txBody>
      </p:sp>
      <p:sp>
        <p:nvSpPr>
          <p:cNvPr id="3" name="Date Placeholder 2"/>
          <p:cNvSpPr>
            <a:spLocks noGrp="1"/>
          </p:cNvSpPr>
          <p:nvPr>
            <p:ph type="dt" sz="half" idx="10"/>
          </p:nvPr>
        </p:nvSpPr>
        <p:spPr/>
        <p:txBody>
          <a:bodyPr/>
          <a:lstStyle/>
          <a:p>
            <a:fld id="{9D502529-DE2B-4A01-A2E4-FA8F0F3A4F5D}" type="datetime10">
              <a:rPr lang="en-GB" smtClean="0"/>
              <a:pPr/>
              <a:t>09:21</a:t>
            </a:fld>
            <a:endParaRPr lang="ga-IE"/>
          </a:p>
        </p:txBody>
      </p:sp>
      <p:sp>
        <p:nvSpPr>
          <p:cNvPr id="5" name="Rectangle 4"/>
          <p:cNvSpPr/>
          <p:nvPr/>
        </p:nvSpPr>
        <p:spPr>
          <a:xfrm>
            <a:off x="328114" y="256298"/>
            <a:ext cx="8611170" cy="369332"/>
          </a:xfrm>
          <a:prstGeom prst="rect">
            <a:avLst/>
          </a:prstGeom>
        </p:spPr>
        <p:txBody>
          <a:bodyPr wrap="square">
            <a:spAutoFit/>
          </a:bodyPr>
          <a:lstStyle/>
          <a:p>
            <a:r>
              <a:rPr lang="ga-IE" b="1" dirty="0"/>
              <a:t>(xxi) *AT (AL) Léirigh go roinneann pointe A (5, 5) |PD| go hinmheánach sa chóimheas 1:1.</a:t>
            </a:r>
          </a:p>
        </p:txBody>
      </p:sp>
      <p:sp>
        <p:nvSpPr>
          <p:cNvPr id="7" name="Rectangle 6"/>
          <p:cNvSpPr/>
          <p:nvPr/>
        </p:nvSpPr>
        <p:spPr>
          <a:xfrm>
            <a:off x="470278" y="5412597"/>
            <a:ext cx="9028563" cy="646331"/>
          </a:xfrm>
          <a:prstGeom prst="rect">
            <a:avLst/>
          </a:prstGeom>
        </p:spPr>
        <p:txBody>
          <a:bodyPr wrap="square">
            <a:spAutoFit/>
          </a:bodyPr>
          <a:lstStyle/>
          <a:p>
            <a:r>
              <a:rPr lang="ga-IE" b="1" dirty="0"/>
              <a:t>Ar thug tú aon phointí eile faoi deara a roinneann mírlíne sa chóimheas 1:1?</a:t>
            </a:r>
          </a:p>
          <a:p>
            <a:r>
              <a:rPr lang="ga-IE" b="1" dirty="0"/>
              <a:t>Má thug, ainmnigh iad</a:t>
            </a:r>
          </a:p>
        </p:txBody>
      </p:sp>
      <p:pic>
        <p:nvPicPr>
          <p:cNvPr id="798721" name="Picture 1"/>
          <p:cNvPicPr>
            <a:picLocks noChangeAspect="1" noChangeArrowheads="1"/>
          </p:cNvPicPr>
          <p:nvPr/>
        </p:nvPicPr>
        <p:blipFill>
          <a:blip r:embed="rId3" cstate="print"/>
          <a:srcRect/>
          <a:stretch>
            <a:fillRect/>
          </a:stretch>
        </p:blipFill>
        <p:spPr bwMode="auto">
          <a:xfrm>
            <a:off x="2331208" y="621897"/>
            <a:ext cx="5106822" cy="4817149"/>
          </a:xfrm>
          <a:prstGeom prst="rect">
            <a:avLst/>
          </a:prstGeom>
          <a:noFill/>
          <a:ln w="9525">
            <a:noFill/>
            <a:miter lim="800000"/>
            <a:headEnd/>
            <a:tailEnd/>
          </a:ln>
        </p:spPr>
      </p:pic>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6333213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3942608" y="213756"/>
            <a:ext cx="5593278" cy="369332"/>
          </a:xfrm>
          <a:prstGeom prst="rect">
            <a:avLst/>
          </a:prstGeom>
          <a:noFill/>
        </p:spPr>
        <p:txBody>
          <a:bodyPr wrap="square" rtlCol="0">
            <a:spAutoFit/>
          </a:bodyPr>
          <a:lstStyle/>
          <a:p>
            <a:endParaRPr lang="en-IE" dirty="0"/>
          </a:p>
        </p:txBody>
      </p:sp>
      <p:sp>
        <p:nvSpPr>
          <p:cNvPr id="5" name="Rectangle 4"/>
          <p:cNvSpPr/>
          <p:nvPr/>
        </p:nvSpPr>
        <p:spPr>
          <a:xfrm>
            <a:off x="177421" y="464024"/>
            <a:ext cx="2197289" cy="614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a:off x="152397" y="1230584"/>
            <a:ext cx="3614385" cy="1976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a:off x="234286" y="3332331"/>
            <a:ext cx="2197289" cy="614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p:cNvSpPr/>
          <p:nvPr/>
        </p:nvSpPr>
        <p:spPr>
          <a:xfrm>
            <a:off x="261582" y="4096605"/>
            <a:ext cx="2959290" cy="1157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p:cNvSpPr/>
          <p:nvPr/>
        </p:nvSpPr>
        <p:spPr>
          <a:xfrm>
            <a:off x="4001069" y="152398"/>
            <a:ext cx="2972937" cy="614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p:cNvSpPr/>
          <p:nvPr/>
        </p:nvSpPr>
        <p:spPr>
          <a:xfrm>
            <a:off x="3864591" y="943971"/>
            <a:ext cx="5525069" cy="802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p:cNvSpPr/>
          <p:nvPr/>
        </p:nvSpPr>
        <p:spPr>
          <a:xfrm>
            <a:off x="4055660" y="1953904"/>
            <a:ext cx="5415886" cy="1021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p:cNvSpPr/>
          <p:nvPr/>
        </p:nvSpPr>
        <p:spPr>
          <a:xfrm>
            <a:off x="3878249" y="3223146"/>
            <a:ext cx="2197289" cy="614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12"/>
          <p:cNvSpPr/>
          <p:nvPr/>
        </p:nvSpPr>
        <p:spPr>
          <a:xfrm>
            <a:off x="4055660" y="3946479"/>
            <a:ext cx="3546126" cy="2569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Snip Diagonal Corner Rectangle 14"/>
          <p:cNvSpPr/>
          <p:nvPr/>
        </p:nvSpPr>
        <p:spPr>
          <a:xfrm>
            <a:off x="8587825" y="6335927"/>
            <a:ext cx="111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dirty="0" smtClean="0">
                <a:solidFill>
                  <a:srgbClr val="C00000"/>
                </a:solidFill>
              </a:rPr>
              <a:t>10 go 12</a:t>
            </a:r>
            <a:endParaRPr lang="ga-IE" dirty="0">
              <a:solidFill>
                <a:srgbClr val="C00000"/>
              </a:solidFill>
            </a:endParaRPr>
          </a:p>
        </p:txBody>
      </p:sp>
      <p:sp>
        <p:nvSpPr>
          <p:cNvPr id="2" name="Date Placeholder 1"/>
          <p:cNvSpPr>
            <a:spLocks noGrp="1"/>
          </p:cNvSpPr>
          <p:nvPr>
            <p:ph type="dt" sz="half" idx="10"/>
          </p:nvPr>
        </p:nvSpPr>
        <p:spPr/>
        <p:txBody>
          <a:bodyPr/>
          <a:lstStyle/>
          <a:p>
            <a:fld id="{FB7D7231-BD87-47E8-830D-728200FDB1D7}" type="datetime10">
              <a:rPr lang="en-GB" smtClean="0"/>
              <a:pPr/>
              <a:t>09:21</a:t>
            </a:fld>
            <a:endParaRPr lang="ga-IE"/>
          </a:p>
        </p:txBody>
      </p:sp>
      <p:pic>
        <p:nvPicPr>
          <p:cNvPr id="748630" name="Picture 86"/>
          <p:cNvPicPr>
            <a:picLocks noChangeAspect="1" noChangeArrowheads="1"/>
          </p:cNvPicPr>
          <p:nvPr/>
        </p:nvPicPr>
        <p:blipFill>
          <a:blip r:embed="rId3" cstate="print"/>
          <a:srcRect/>
          <a:stretch>
            <a:fillRect/>
          </a:stretch>
        </p:blipFill>
        <p:spPr bwMode="auto">
          <a:xfrm>
            <a:off x="3958207" y="297408"/>
            <a:ext cx="5176146" cy="6103392"/>
          </a:xfrm>
          <a:prstGeom prst="rect">
            <a:avLst/>
          </a:prstGeom>
          <a:noFill/>
          <a:ln w="9525">
            <a:noFill/>
            <a:miter lim="800000"/>
            <a:headEnd/>
            <a:tailEnd/>
          </a:ln>
        </p:spPr>
      </p:pic>
      <p:sp>
        <p:nvSpPr>
          <p:cNvPr id="748631" name="Text Box 87"/>
          <p:cNvSpPr txBox="1">
            <a:spLocks noChangeArrowheads="1"/>
          </p:cNvSpPr>
          <p:nvPr/>
        </p:nvSpPr>
        <p:spPr bwMode="auto">
          <a:xfrm>
            <a:off x="538755" y="4119065"/>
            <a:ext cx="2292350" cy="43815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ga-IE" sz="2300" b="0" i="1" u="none" strike="noStrike" cap="none" normalizeH="0" baseline="0" dirty="0" smtClean="0">
                <a:ln>
                  <a:noFill/>
                </a:ln>
                <a:solidFill>
                  <a:schemeClr val="tx1"/>
                </a:solidFill>
                <a:effectLst/>
                <a:latin typeface="Calibri" pitchFamily="34" charset="0"/>
                <a:cs typeface="Arial" pitchFamily="34" charset="0"/>
              </a:rPr>
              <a:t>(nó trí iolrú)</a:t>
            </a:r>
            <a:endParaRPr kumimoji="0" lang="ga-IE"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48632" name="Picture 88"/>
          <p:cNvPicPr>
            <a:picLocks noChangeAspect="1" noChangeArrowheads="1"/>
          </p:cNvPicPr>
          <p:nvPr/>
        </p:nvPicPr>
        <p:blipFill>
          <a:blip r:embed="rId4" cstate="print"/>
          <a:srcRect/>
          <a:stretch>
            <a:fillRect/>
          </a:stretch>
        </p:blipFill>
        <p:spPr bwMode="auto">
          <a:xfrm>
            <a:off x="490893" y="473691"/>
            <a:ext cx="2686953" cy="3497808"/>
          </a:xfrm>
          <a:prstGeom prst="rect">
            <a:avLst/>
          </a:prstGeom>
          <a:noFill/>
          <a:ln w="9525">
            <a:noFill/>
            <a:miter lim="800000"/>
            <a:headEnd/>
            <a:tailEnd/>
          </a:ln>
        </p:spPr>
      </p:pic>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580850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2000"/>
                                        <p:tgtEl>
                                          <p:spTgt spid="9"/>
                                        </p:tgtEl>
                                      </p:cBhvr>
                                    </p:animEffect>
                                    <p:set>
                                      <p:cBhvr>
                                        <p:cTn id="27" dur="1" fill="hold">
                                          <p:stCondLst>
                                            <p:cond delay="19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2000"/>
                                        <p:tgtEl>
                                          <p:spTgt spid="10"/>
                                        </p:tgtEl>
                                      </p:cBhvr>
                                    </p:animEffect>
                                    <p:set>
                                      <p:cBhvr>
                                        <p:cTn id="32" dur="1" fill="hold">
                                          <p:stCondLst>
                                            <p:cond delay="19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1"/>
                                        </p:tgtEl>
                                      </p:cBhvr>
                                    </p:animEffect>
                                    <p:set>
                                      <p:cBhvr>
                                        <p:cTn id="37" dur="1" fill="hold">
                                          <p:stCondLst>
                                            <p:cond delay="19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2000"/>
                                        <p:tgtEl>
                                          <p:spTgt spid="12"/>
                                        </p:tgtEl>
                                      </p:cBhvr>
                                    </p:animEffect>
                                    <p:set>
                                      <p:cBhvr>
                                        <p:cTn id="42" dur="1" fill="hold">
                                          <p:stCondLst>
                                            <p:cond delay="19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2000"/>
                                        <p:tgtEl>
                                          <p:spTgt spid="13"/>
                                        </p:tgtEl>
                                      </p:cBhvr>
                                    </p:animEffect>
                                    <p:set>
                                      <p:cBhvr>
                                        <p:cTn id="4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
          <p:cNvGrpSpPr/>
          <p:nvPr/>
        </p:nvGrpSpPr>
        <p:grpSpPr>
          <a:xfrm>
            <a:off x="858213" y="1661487"/>
            <a:ext cx="2683289" cy="1229227"/>
            <a:chOff x="104365" y="509075"/>
            <a:chExt cx="2683289" cy="1229227"/>
          </a:xfrm>
        </p:grpSpPr>
        <p:sp>
          <p:nvSpPr>
            <p:cNvPr id="4" name="Isosceles Triangle 3"/>
            <p:cNvSpPr/>
            <p:nvPr/>
          </p:nvSpPr>
          <p:spPr>
            <a:xfrm>
              <a:off x="371961" y="793494"/>
              <a:ext cx="2160000" cy="720000"/>
            </a:xfrm>
            <a:prstGeom prst="triangle">
              <a:avLst>
                <a:gd name="adj" fmla="val 74819"/>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p:cNvSpPr txBox="1"/>
            <p:nvPr/>
          </p:nvSpPr>
          <p:spPr>
            <a:xfrm>
              <a:off x="104365" y="1291319"/>
              <a:ext cx="317716" cy="369332"/>
            </a:xfrm>
            <a:prstGeom prst="rect">
              <a:avLst/>
            </a:prstGeom>
            <a:noFill/>
          </p:spPr>
          <p:txBody>
            <a:bodyPr wrap="none" rtlCol="0">
              <a:spAutoFit/>
            </a:bodyPr>
            <a:lstStyle/>
            <a:p>
              <a:r>
                <a:rPr lang="ga-IE" dirty="0" smtClean="0"/>
                <a:t>A</a:t>
              </a:r>
              <a:endParaRPr lang="ga-IE" dirty="0"/>
            </a:p>
          </p:txBody>
        </p:sp>
        <p:sp>
          <p:nvSpPr>
            <p:cNvPr id="63" name="TextBox 62"/>
            <p:cNvSpPr txBox="1"/>
            <p:nvPr/>
          </p:nvSpPr>
          <p:spPr>
            <a:xfrm>
              <a:off x="2479556" y="1368970"/>
              <a:ext cx="308098" cy="369332"/>
            </a:xfrm>
            <a:prstGeom prst="rect">
              <a:avLst/>
            </a:prstGeom>
            <a:noFill/>
          </p:spPr>
          <p:txBody>
            <a:bodyPr wrap="none" rtlCol="0">
              <a:spAutoFit/>
            </a:bodyPr>
            <a:lstStyle/>
            <a:p>
              <a:r>
                <a:rPr lang="ga-IE" dirty="0" smtClean="0"/>
                <a:t>C</a:t>
              </a:r>
            </a:p>
          </p:txBody>
        </p:sp>
        <p:sp>
          <p:nvSpPr>
            <p:cNvPr id="64" name="TextBox 63"/>
            <p:cNvSpPr txBox="1"/>
            <p:nvPr/>
          </p:nvSpPr>
          <p:spPr>
            <a:xfrm>
              <a:off x="1836769" y="509075"/>
              <a:ext cx="309700" cy="369332"/>
            </a:xfrm>
            <a:prstGeom prst="rect">
              <a:avLst/>
            </a:prstGeom>
            <a:noFill/>
          </p:spPr>
          <p:txBody>
            <a:bodyPr wrap="none" rtlCol="0">
              <a:spAutoFit/>
            </a:bodyPr>
            <a:lstStyle/>
            <a:p>
              <a:r>
                <a:rPr lang="ga-IE" dirty="0" smtClean="0"/>
                <a:t>B</a:t>
              </a:r>
              <a:endParaRPr lang="ga-IE" dirty="0"/>
            </a:p>
          </p:txBody>
        </p:sp>
      </p:grpSp>
      <p:grpSp>
        <p:nvGrpSpPr>
          <p:cNvPr id="6" name="Group 13"/>
          <p:cNvGrpSpPr/>
          <p:nvPr/>
        </p:nvGrpSpPr>
        <p:grpSpPr>
          <a:xfrm>
            <a:off x="4512450" y="931620"/>
            <a:ext cx="4861375" cy="1929684"/>
            <a:chOff x="4381996" y="-45832"/>
            <a:chExt cx="4861375" cy="1929684"/>
          </a:xfrm>
        </p:grpSpPr>
        <p:sp>
          <p:nvSpPr>
            <p:cNvPr id="58" name="Isosceles Triangle 57"/>
            <p:cNvSpPr/>
            <p:nvPr/>
          </p:nvSpPr>
          <p:spPr>
            <a:xfrm>
              <a:off x="4667726" y="242145"/>
              <a:ext cx="4320000" cy="1440000"/>
            </a:xfrm>
            <a:prstGeom prst="triangle">
              <a:avLst>
                <a:gd name="adj" fmla="val 74819"/>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5" name="TextBox 64"/>
            <p:cNvSpPr txBox="1"/>
            <p:nvPr/>
          </p:nvSpPr>
          <p:spPr>
            <a:xfrm>
              <a:off x="4381996" y="1506738"/>
              <a:ext cx="327334" cy="369332"/>
            </a:xfrm>
            <a:prstGeom prst="rect">
              <a:avLst/>
            </a:prstGeom>
            <a:noFill/>
          </p:spPr>
          <p:txBody>
            <a:bodyPr wrap="none" rtlCol="0">
              <a:spAutoFit/>
            </a:bodyPr>
            <a:lstStyle/>
            <a:p>
              <a:r>
                <a:rPr lang="ga-IE" dirty="0" smtClean="0"/>
                <a:t>D</a:t>
              </a:r>
              <a:endParaRPr lang="ga-IE" dirty="0"/>
            </a:p>
          </p:txBody>
        </p:sp>
        <p:sp>
          <p:nvSpPr>
            <p:cNvPr id="66" name="TextBox 65"/>
            <p:cNvSpPr txBox="1"/>
            <p:nvPr/>
          </p:nvSpPr>
          <p:spPr>
            <a:xfrm>
              <a:off x="8952907" y="1514520"/>
              <a:ext cx="290464" cy="369332"/>
            </a:xfrm>
            <a:prstGeom prst="rect">
              <a:avLst/>
            </a:prstGeom>
            <a:noFill/>
          </p:spPr>
          <p:txBody>
            <a:bodyPr wrap="none" rtlCol="0">
              <a:spAutoFit/>
            </a:bodyPr>
            <a:lstStyle/>
            <a:p>
              <a:r>
                <a:rPr lang="ga-IE" dirty="0" smtClean="0"/>
                <a:t>F</a:t>
              </a:r>
              <a:endParaRPr lang="ga-IE" dirty="0"/>
            </a:p>
          </p:txBody>
        </p:sp>
        <p:sp>
          <p:nvSpPr>
            <p:cNvPr id="67" name="TextBox 66"/>
            <p:cNvSpPr txBox="1"/>
            <p:nvPr/>
          </p:nvSpPr>
          <p:spPr>
            <a:xfrm>
              <a:off x="7739264" y="-45832"/>
              <a:ext cx="296876" cy="369332"/>
            </a:xfrm>
            <a:prstGeom prst="rect">
              <a:avLst/>
            </a:prstGeom>
            <a:noFill/>
          </p:spPr>
          <p:txBody>
            <a:bodyPr wrap="none" rtlCol="0">
              <a:spAutoFit/>
            </a:bodyPr>
            <a:lstStyle/>
            <a:p>
              <a:r>
                <a:rPr lang="ga-IE" dirty="0" smtClean="0"/>
                <a:t>E</a:t>
              </a:r>
            </a:p>
          </p:txBody>
        </p:sp>
      </p:grpSp>
      <p:sp>
        <p:nvSpPr>
          <p:cNvPr id="2" name="Title 1"/>
          <p:cNvSpPr>
            <a:spLocks noGrp="1"/>
          </p:cNvSpPr>
          <p:nvPr>
            <p:ph type="title"/>
          </p:nvPr>
        </p:nvSpPr>
        <p:spPr/>
        <p:txBody>
          <a:bodyPr/>
          <a:lstStyle/>
          <a:p>
            <a:r>
              <a:rPr lang="ga-IE" sz="3600" dirty="0" smtClean="0"/>
              <a:t>Bímis ag caint</a:t>
            </a:r>
            <a:endParaRPr lang="ga-IE" sz="3600" dirty="0"/>
          </a:p>
        </p:txBody>
      </p:sp>
      <p:sp>
        <p:nvSpPr>
          <p:cNvPr id="7" name="TextBox 6"/>
          <p:cNvSpPr txBox="1"/>
          <p:nvPr/>
        </p:nvSpPr>
        <p:spPr>
          <a:xfrm>
            <a:off x="1509279" y="1998162"/>
            <a:ext cx="367408" cy="523220"/>
          </a:xfrm>
          <a:prstGeom prst="rect">
            <a:avLst/>
          </a:prstGeom>
          <a:noFill/>
        </p:spPr>
        <p:txBody>
          <a:bodyPr wrap="none" rtlCol="0">
            <a:spAutoFit/>
          </a:bodyPr>
          <a:lstStyle/>
          <a:p>
            <a:r>
              <a:rPr lang="ga-IE" sz="2800" b="1" dirty="0" smtClean="0"/>
              <a:t>4</a:t>
            </a:r>
            <a:endParaRPr lang="ga-IE" sz="2800" b="1" dirty="0"/>
          </a:p>
        </p:txBody>
      </p:sp>
      <p:sp>
        <p:nvSpPr>
          <p:cNvPr id="8" name="TextBox 7"/>
          <p:cNvSpPr txBox="1"/>
          <p:nvPr/>
        </p:nvSpPr>
        <p:spPr>
          <a:xfrm>
            <a:off x="2069233" y="2647524"/>
            <a:ext cx="367408" cy="523220"/>
          </a:xfrm>
          <a:prstGeom prst="rect">
            <a:avLst/>
          </a:prstGeom>
          <a:noFill/>
        </p:spPr>
        <p:txBody>
          <a:bodyPr wrap="none" rtlCol="0">
            <a:spAutoFit/>
          </a:bodyPr>
          <a:lstStyle/>
          <a:p>
            <a:r>
              <a:rPr lang="ga-IE" sz="2800" b="1" dirty="0" smtClean="0"/>
              <a:t>6</a:t>
            </a:r>
            <a:endParaRPr lang="ga-IE" sz="2800" b="1" dirty="0"/>
          </a:p>
        </p:txBody>
      </p:sp>
      <p:sp>
        <p:nvSpPr>
          <p:cNvPr id="9" name="TextBox 8"/>
          <p:cNvSpPr txBox="1"/>
          <p:nvPr/>
        </p:nvSpPr>
        <p:spPr>
          <a:xfrm>
            <a:off x="5849469" y="1571656"/>
            <a:ext cx="367408" cy="523220"/>
          </a:xfrm>
          <a:prstGeom prst="rect">
            <a:avLst/>
          </a:prstGeom>
          <a:noFill/>
        </p:spPr>
        <p:txBody>
          <a:bodyPr wrap="none" rtlCol="0">
            <a:spAutoFit/>
          </a:bodyPr>
          <a:lstStyle/>
          <a:p>
            <a:r>
              <a:rPr lang="ga-IE" sz="2800" b="1" dirty="0"/>
              <a:t>8</a:t>
            </a:r>
          </a:p>
        </p:txBody>
      </p:sp>
      <p:sp>
        <p:nvSpPr>
          <p:cNvPr id="35" name="TextBox 34"/>
          <p:cNvSpPr txBox="1"/>
          <p:nvPr/>
        </p:nvSpPr>
        <p:spPr>
          <a:xfrm>
            <a:off x="7111779" y="2653553"/>
            <a:ext cx="550151" cy="523220"/>
          </a:xfrm>
          <a:prstGeom prst="rect">
            <a:avLst/>
          </a:prstGeom>
          <a:noFill/>
        </p:spPr>
        <p:txBody>
          <a:bodyPr wrap="none" rtlCol="0">
            <a:spAutoFit/>
          </a:bodyPr>
          <a:lstStyle/>
          <a:p>
            <a:r>
              <a:rPr lang="ga-IE" sz="2800" b="1" dirty="0" smtClean="0"/>
              <a:t>12</a:t>
            </a:r>
            <a:endParaRPr lang="ga-IE" sz="2800" b="1" dirty="0"/>
          </a:p>
        </p:txBody>
      </p:sp>
      <p:sp>
        <p:nvSpPr>
          <p:cNvPr id="376834" name="AutoShape 2" descr="data:image/jpeg;base64,/9j/4AAQSkZJRgABAQAAAQABAAD/2wBDAAkGBwgHBgkIBwgKCgkLDRYPDQwMDRsUFRAWIB0iIiAdHx8kKDQsJCYxJx8fLT0tMTU3Ojo6Iys/RD84QzQ5Ojf/2wBDAQoKCg0MDRoPDxo3JR8lNzc3Nzc3Nzc3Nzc3Nzc3Nzc3Nzc3Nzc3Nzc3Nzc3Nzc3Nzc3Nzc3Nzc3Nzc3Nzc3Nzf/wAARCACMAIwDASIAAhEBAxEB/8QAGwABAAMAAwEAAAAAAAAAAAAAAAEGBwIDBQT/xAA2EAABAwMBBgUCBgEEAwAAAAABAgMEAAURBhITITFBUQcUImFxUpEVIzJCgaGxFiRi8TNy0f/EABgBAQADAQAAAAAAAAAAAAAAAAABAgQD/8QAHREBAQEAAgMBAQAAAAAAAAAAAAECAxEEEjEhQf/aAAwDAQACEQMRAD8A3GlKUClKUClKUClcQ4gnAWknsDXIHPKgUpmmaBSmaUClKUClKUClKUClKUClKHhQQazHxKv93fvsfS1jkGGpTQflykj1IR0A+a0W5To1uhuSpbgQ0gZJPX2HvWGai1WynXar07GcRb5EZMYqxkoKSSFHsONdOKZu5NfEX47f9KPxkh62Xu5NT0jKXVPqUCfcV3QfEDUFzjFh2QGpDKiy6llPEqTwz/POu9/VdkjRPMrntLTjaCUHJJ9hVs8I9PuwLJJuNwZSmRdJKpaELR6mm1AbIPv1/mtXmY4s9eiM9/1Tw9qWSSUm5LHcJXinndRQCFFdwbA+sKx/dbcBgch/FQUgjBAI96wrMmtevrtEXiVsymxwIUMK+9Xmw6vtd5UGm3NzIPJlzgT8Hka+m76Ztd2STIjJS70dbGFCsf1/ZJVhulvtltlpVIuKyGl4IU0BzPzUyd3qDdt4jb2dtO19OeNcqwIaGZKfMu3S4KueOMvfq2ifnOavPhlqa4SJ0zTV9d8xNgJSpuVjG+bI4Z9xXbk8fk4p3pEsrRaUpXBJSlKBSlKBUKIAJJwBzNTVb17dVWuwOFpWHH1bpJ+ef9UFD1vfnb3dPKxlFUZlWw0hP71dz348qumktKRoFqKbhGaekSB+bvEg4H08arHhnZW5s124PpyiMQGweRWev2/zWpAUFdi6E0tElCTGsMBt5JylQaHpPsOlWIAAYHKppUBSlKkKzLxhss1Ttp1LbY65LlrWoPso4ktHmQOuK02uJSCCDxB71Mtl7gxFvWdgVDEk3BtIKc7tR9fxs8816Xg0lV41BedRvAtbwJaYZVwIQOpq83fRGn7g1IcVaYiZS0HDyWRtA9OPzVA0DMVbdSssnCUvZZWn3/7rRzeTvlklRMyNjqajrU1mSUpSgUpSgg8qy/xj1JbITUOA7JQXw6VqbQdpSRjmR0q76znvWvSV4nRTh+PDccbPZQScGsk0Vbo4sjE55CZEuWnePSHRtrUT3Jrv4/BebXURb0vXhLd7VO0+GYEttyTtqW81nCk5PDI+AKvQrBNVMos8i3Xy1pEWaxKbbJZGzvUE4KTjnW8R1lxltahgqQFEfIqvNxXi360l7dlKUrkkpSlApSooJrEWBsaxGzyE84x/7Vs02SmLEekLICW0FRPwKx3STSrhqthZBOXS6r2HOg2kVNQOFTQKUpQKUpQdE2M1MiPRZCQpl5BbWk9QRg1iz1j1NoYvRY9tdvNoSSqO7HOVtJ54UPb7VuGK4rQlaVJUkEKGCD1FXxvWNd5LO2CabRI1jqyD+OJEC3xVB1mKs8X3ByBre0jAwBgDpWPaxsb9gu+/jBQjOK3jK0j9Cu1XvRmpmrzCSzIcSie3wW2ea/cVG963fbV/SLRSuOaZPWqjlSgpQKquvdYNaUtrakM+ZuMpe7iRU83Fdz2A71aSax3xjlR4eq9N3FTyVNxlrQ8gcd3nqe1WzJdSUedc5PiBdYLipFyhtb1PGElGBjoM969vwWfblSriJyQxdo2GlxlcwOe0PauaJLC2N+281uiM7e0MYr5/CpKrrri+XuMn/YIQmMlwcnFDma2+XwcfFmaz9Vl7a9SoFTWBYpSlApSlApSlB8lzt8a5wnIkxoONL5g9PcVl1+0jcrG+ZdvU47HQdpLjZO2j5rXKhQBoMckeKN0tlvTGVFRKnPENR3CcEKPVQ615StOXmWszJuqbmJ6/WSy8UtoPYDPKrX4vabK7bGvlnhBUu3yA+4htPqcQOfAV5EbUVokwRM88whspCjtLAKD2I7it3hY499+/1XXb0dG66l2uc5p/WMvevIb3kads43ifpUB+73qyyvEKysD8rzEgj6EY/wA1mFksszX2qXbnbsM2yG2WkSHgcOqz+3vV9h+GjYIM24rWkc0tICc/yaycszN2Z+LR5168QJs9O4tDaooVw2+bh+McBXx2zQU++pLl2/KYdOV771LWO+O/zWiWfTFqs/qiRgpwjBcX6lH717VUGaDwY04HQBKuQi9Y3mDsmr5ZrVAstvagWuMiPGa4JQgY49Se5PevvpS3sKUpQKUpQM0qs6r1ULGuPBgxTPu0vIjREHGR1Uo/tSO9eWEeI62/NF6xIUPUIRaWc+23nn74/igvVKrelNRSrs7Ig3W1P2+4xcb1KvU2oHkUr5Ee3OrCt1ttO04tKE91HAoOdK4ocQ4kKbWlSTyKTkUWtKAVLUEgcyTgCgKGeBGR1qqSfDjScqYqU9ZmC6o7SuGAT3xVqbdbdGWnELHdJzXj6r1HE03ARIkIW886vdx47fFbyzySP/vSnQ9SHEjwo6I8RlDTSBhKEDAFdw5VRGl+I1wR5pP4NbEkbSIzranlfClZH+K+/T+o7ou6/g+orQqJN2CtD8clxh0DnhX7T7GgttK4qWlCSVqCQBxJPKobebdGWnELHdJzQc80quybxLa1xAs6dgxHoDr6/T6tpKkAce3qNe8h9layhDralDmkKBNB2UqCQCASOPKuKHW1khC0qIODg5xQc6V1iQyXN0HW959G0M/auW2jJG0MjnxoKHpLZd8Q9VLmgKmtFlDW0OKWdgH0+2Sr+6t94muW+3PSmIb0xbYyGGMba/jPCq9qvTk9d1j6i02821dWUbtxt3/xyW/pV29j0ri3qPVQjZf0VJMgDGUTY5bKvYlYOP4oOq2a8XK1FCs83Tdyt70wKUhb5RgBIyScHl0/mq3E1CzdNSXuXeLRdLjHjyVRIkdmPvGUBBwpR48VEg8+QxVq0vYro5eX9SamLQuC29zHjMr2kRWs8Rnqo8Mn2rqTCvGl73cJFotq7nbLi6X1R2nENuMOn9R9ZAKVHjzzk/YK+3PMfU9rlabst6hsOvbmdGdYKWFNkHCgMkJUDjljPGrIq1o1Hq6a5cH3VwbaEMtQgspQtwpypSwP1DBGB8+2OyA7qm73yO9KiGy2uPlSmVutuuyVdjskgJGe+c/2u8e+2fUDl1ssJNxhzEJTJhpdS2tCk5AWgqIByDggnpQfBrmzNWOzO6g0+DAl20b4tskpbeQP1JUjkcjrjIr5w8md4sW92aPyfwYPQkOckrUo7ZH/ACxs/wBV9F5a1HrBoWh6zOWi1OkebefkNrW4gHihIbUrnyJOK9TVuljeGIb9tfEO6W71Q38ZCe6Fd0nAoPfuEhcSDIktMOSVtNKWlhvG04QMhIzwyapSvEV9ibCYn6Su0Xzb6GG3HCgjaUcdDmvshX7VzLO6uOkHX5COBdiTGN2v3G0oEfauq3Wi9X6/xbzqZhEOPBJVCt6HAshZGNtZBwSASAB/0HkX3ULMrXk623C3XGdb7Yy2EsQ2ioKeWNolYyARskYB96+G/XBtsR5uldP3yBcIzqVBCIuwy8jI2krTtY5ZwcE8Kt92gXK06lXf7NCVcBLZSxMhodS2r0k7LiSogZ44IJ5f30SZerr3MjRYtrcscIOpXKlvvtOOKQOOwhKFKHHkSelB5epLc5fvEWwNGQ/EaNtedkIaUUrWjaR6MjiOJTk+1WW46Ms8uA4xHjeTfKCESY6ih1J6HaHE15Oq7TqF3WVsvFhQ0UQ4rqHA6oAO7Sk/lnqM4znuBXdMverZcUx7fpR2HKdGz5iVKZU01/yIQsqOO2PtzoKzqWTKvdv0WyuY8y87cVxpDrKykrKAUqPDuUmrNq6M1abTGtdnQIS7tNZiuPtDC0oUQFqz9WznB7103bTM1Dmj2oLW+btswuS3MgEZQcr488qPTvXu6vtD14tGzCUlM+M6iTDUskJ3qDtJ2sdCRg0HBOkLImJ5dMLBCdnf7xW++d5naz75rNYLc2Bcr3DlXCRJWxcFJS4pWSU7tsgcuxq8p1Bqsxg2dHPJmfpK/OsbkH6s7W1s9f059qrFs0nqRmTdHbiy3IekzVPB5K0gLBQgcATnAwRx7UGr4pj71NKCMUxU0oIAx1JoamlBGONMfappQRimKmlBAGBimKmlBGD34UxU0oIIpjjU0oIxwqCD2B+a5UoP/9k="/>
          <p:cNvSpPr>
            <a:spLocks noChangeAspect="1" noChangeArrowheads="1"/>
          </p:cNvSpPr>
          <p:nvPr/>
        </p:nvSpPr>
        <p:spPr bwMode="auto">
          <a:xfrm>
            <a:off x="63500" y="-704850"/>
            <a:ext cx="1447800" cy="1447800"/>
          </a:xfrm>
          <a:prstGeom prst="rect">
            <a:avLst/>
          </a:prstGeom>
          <a:noFill/>
        </p:spPr>
        <p:txBody>
          <a:bodyPr vert="horz" wrap="square" lIns="91440" tIns="45720" rIns="91440" bIns="45720" numCol="1" anchor="t" anchorCtr="0" compatLnSpc="1">
            <a:prstTxWarp prst="textNoShape">
              <a:avLst/>
            </a:prstTxWarp>
          </a:bodyPr>
          <a:lstStyle/>
          <a:p>
            <a:endParaRPr lang="ga-IE"/>
          </a:p>
        </p:txBody>
      </p:sp>
      <p:sp>
        <p:nvSpPr>
          <p:cNvPr id="376836" name="AutoShape 4" descr="data:image/jpeg;base64,/9j/4AAQSkZJRgABAQAAAQABAAD/2wBDAAkGBwgHBgkIBwgKCgkLDRYPDQwMDRsUFRAWIB0iIiAdHx8kKDQsJCYxJx8fLT0tMTU3Ojo6Iys/RD84QzQ5Ojf/2wBDAQoKCg0MDRoPDxo3JR8lNzc3Nzc3Nzc3Nzc3Nzc3Nzc3Nzc3Nzc3Nzc3Nzc3Nzc3Nzc3Nzc3Nzc3Nzc3Nzc3Nzf/wAARCACMAIwDASIAAhEBAxEB/8QAGwABAAMAAwEAAAAAAAAAAAAAAAEGBwIDBQT/xAA2EAABAwMBBgUCBgEEAwAAAAABAgMEAAURBhITITFBUQcUImFxUpEVIzJCgaGxFiRi8TNy0f/EABgBAQADAQAAAAAAAAAAAAAAAAABAgQD/8QAHREBAQEAAgMBAQAAAAAAAAAAAAECAxEEEjEhQf/aAAwDAQACEQMRAD8A3GlKUClKUClKUClcQ4gnAWknsDXIHPKgUpmmaBSmaUClKUClKUClKUClKUClKHhQQazHxKv93fvsfS1jkGGpTQflykj1IR0A+a0W5To1uhuSpbgQ0gZJPX2HvWGai1WynXar07GcRb5EZMYqxkoKSSFHsONdOKZu5NfEX47f9KPxkh62Xu5NT0jKXVPqUCfcV3QfEDUFzjFh2QGpDKiy6llPEqTwz/POu9/VdkjRPMrntLTjaCUHJJ9hVs8I9PuwLJJuNwZSmRdJKpaELR6mm1AbIPv1/mtXmY4s9eiM9/1Tw9qWSSUm5LHcJXinndRQCFFdwbA+sKx/dbcBgch/FQUgjBAI96wrMmtevrtEXiVsymxwIUMK+9Xmw6vtd5UGm3NzIPJlzgT8Hka+m76Ztd2STIjJS70dbGFCsf1/ZJVhulvtltlpVIuKyGl4IU0BzPzUyd3qDdt4jb2dtO19OeNcqwIaGZKfMu3S4KueOMvfq2ifnOavPhlqa4SJ0zTV9d8xNgJSpuVjG+bI4Z9xXbk8fk4p3pEsrRaUpXBJSlKBSlKBUKIAJJwBzNTVb17dVWuwOFpWHH1bpJ+ef9UFD1vfnb3dPKxlFUZlWw0hP71dz348qumktKRoFqKbhGaekSB+bvEg4H08arHhnZW5s124PpyiMQGweRWev2/zWpAUFdi6E0tElCTGsMBt5JylQaHpPsOlWIAAYHKppUBSlKkKzLxhss1Ttp1LbY65LlrWoPso4ktHmQOuK02uJSCCDxB71Mtl7gxFvWdgVDEk3BtIKc7tR9fxs8816Xg0lV41BedRvAtbwJaYZVwIQOpq83fRGn7g1IcVaYiZS0HDyWRtA9OPzVA0DMVbdSssnCUvZZWn3/7rRzeTvlklRMyNjqajrU1mSUpSgUpSgg8qy/xj1JbITUOA7JQXw6VqbQdpSRjmR0q76znvWvSV4nRTh+PDccbPZQScGsk0Vbo4sjE55CZEuWnePSHRtrUT3Jrv4/BebXURb0vXhLd7VO0+GYEttyTtqW81nCk5PDI+AKvQrBNVMos8i3Xy1pEWaxKbbJZGzvUE4KTjnW8R1lxltahgqQFEfIqvNxXi360l7dlKUrkkpSlApSooJrEWBsaxGzyE84x/7Vs02SmLEekLICW0FRPwKx3STSrhqthZBOXS6r2HOg2kVNQOFTQKUpQKUpQdE2M1MiPRZCQpl5BbWk9QRg1iz1j1NoYvRY9tdvNoSSqO7HOVtJ54UPb7VuGK4rQlaVJUkEKGCD1FXxvWNd5LO2CabRI1jqyD+OJEC3xVB1mKs8X3ByBre0jAwBgDpWPaxsb9gu+/jBQjOK3jK0j9Cu1XvRmpmrzCSzIcSie3wW2ea/cVG963fbV/SLRSuOaZPWqjlSgpQKquvdYNaUtrakM+ZuMpe7iRU83Fdz2A71aSax3xjlR4eq9N3FTyVNxlrQ8gcd3nqe1WzJdSUedc5PiBdYLipFyhtb1PGElGBjoM969vwWfblSriJyQxdo2GlxlcwOe0PauaJLC2N+281uiM7e0MYr5/CpKrrri+XuMn/YIQmMlwcnFDma2+XwcfFmaz9Vl7a9SoFTWBYpSlApSlApSlB8lzt8a5wnIkxoONL5g9PcVl1+0jcrG+ZdvU47HQdpLjZO2j5rXKhQBoMckeKN0tlvTGVFRKnPENR3CcEKPVQ615StOXmWszJuqbmJ6/WSy8UtoPYDPKrX4vabK7bGvlnhBUu3yA+4htPqcQOfAV5EbUVokwRM88whspCjtLAKD2I7it3hY499+/1XXb0dG66l2uc5p/WMvevIb3kads43ifpUB+73qyyvEKysD8rzEgj6EY/wA1mFksszX2qXbnbsM2yG2WkSHgcOqz+3vV9h+GjYIM24rWkc0tICc/yaycszN2Z+LR5168QJs9O4tDaooVw2+bh+McBXx2zQU++pLl2/KYdOV771LWO+O/zWiWfTFqs/qiRgpwjBcX6lH717VUGaDwY04HQBKuQi9Y3mDsmr5ZrVAstvagWuMiPGa4JQgY49Se5PevvpS3sKUpQKUpQM0qs6r1ULGuPBgxTPu0vIjREHGR1Uo/tSO9eWEeI62/NF6xIUPUIRaWc+23nn74/igvVKrelNRSrs7Ig3W1P2+4xcb1KvU2oHkUr5Ee3OrCt1ttO04tKE91HAoOdK4ocQ4kKbWlSTyKTkUWtKAVLUEgcyTgCgKGeBGR1qqSfDjScqYqU9ZmC6o7SuGAT3xVqbdbdGWnELHdJzXj6r1HE03ARIkIW886vdx47fFbyzySP/vSnQ9SHEjwo6I8RlDTSBhKEDAFdw5VRGl+I1wR5pP4NbEkbSIzranlfClZH+K+/T+o7ou6/g+orQqJN2CtD8clxh0DnhX7T7GgttK4qWlCSVqCQBxJPKobebdGWnELHdJzQc80quybxLa1xAs6dgxHoDr6/T6tpKkAce3qNe8h9layhDralDmkKBNB2UqCQCASOPKuKHW1khC0qIODg5xQc6V1iQyXN0HW959G0M/auW2jJG0MjnxoKHpLZd8Q9VLmgKmtFlDW0OKWdgH0+2Sr+6t94muW+3PSmIb0xbYyGGMba/jPCq9qvTk9d1j6i02821dWUbtxt3/xyW/pV29j0ri3qPVQjZf0VJMgDGUTY5bKvYlYOP4oOq2a8XK1FCs83Tdyt70wKUhb5RgBIyScHl0/mq3E1CzdNSXuXeLRdLjHjyVRIkdmPvGUBBwpR48VEg8+QxVq0vYro5eX9SamLQuC29zHjMr2kRWs8Rnqo8Mn2rqTCvGl73cJFotq7nbLi6X1R2nENuMOn9R9ZAKVHjzzk/YK+3PMfU9rlabst6hsOvbmdGdYKWFNkHCgMkJUDjljPGrIq1o1Hq6a5cH3VwbaEMtQgspQtwpypSwP1DBGB8+2OyA7qm73yO9KiGy2uPlSmVutuuyVdjskgJGe+c/2u8e+2fUDl1ssJNxhzEJTJhpdS2tCk5AWgqIByDggnpQfBrmzNWOzO6g0+DAl20b4tskpbeQP1JUjkcjrjIr5w8md4sW92aPyfwYPQkOckrUo7ZH/ACxs/wBV9F5a1HrBoWh6zOWi1OkebefkNrW4gHihIbUrnyJOK9TVuljeGIb9tfEO6W71Q38ZCe6Fd0nAoPfuEhcSDIktMOSVtNKWlhvG04QMhIzwyapSvEV9ibCYn6Su0Xzb6GG3HCgjaUcdDmvshX7VzLO6uOkHX5COBdiTGN2v3G0oEfauq3Wi9X6/xbzqZhEOPBJVCt6HAshZGNtZBwSASAB/0HkX3ULMrXk623C3XGdb7Yy2EsQ2ioKeWNolYyARskYB96+G/XBtsR5uldP3yBcIzqVBCIuwy8jI2krTtY5ZwcE8Kt92gXK06lXf7NCVcBLZSxMhodS2r0k7LiSogZ44IJ5f30SZerr3MjRYtrcscIOpXKlvvtOOKQOOwhKFKHHkSelB5epLc5fvEWwNGQ/EaNtedkIaUUrWjaR6MjiOJTk+1WW46Ms8uA4xHjeTfKCESY6ih1J6HaHE15Oq7TqF3WVsvFhQ0UQ4rqHA6oAO7Sk/lnqM4znuBXdMverZcUx7fpR2HKdGz5iVKZU01/yIQsqOO2PtzoKzqWTKvdv0WyuY8y87cVxpDrKykrKAUqPDuUmrNq6M1abTGtdnQIS7tNZiuPtDC0oUQFqz9WznB7103bTM1Dmj2oLW+btswuS3MgEZQcr488qPTvXu6vtD14tGzCUlM+M6iTDUskJ3qDtJ2sdCRg0HBOkLImJ5dMLBCdnf7xW++d5naz75rNYLc2Bcr3DlXCRJWxcFJS4pWSU7tsgcuxq8p1Bqsxg2dHPJmfpK/OsbkH6s7W1s9f059qrFs0nqRmTdHbiy3IekzVPB5K0gLBQgcATnAwRx7UGr4pj71NKCMUxU0oIAx1JoamlBGONMfappQRimKmlBAGBimKmlBGD34UxU0oIIpjjU0oIxwqCD2B+a5UoP/9k="/>
          <p:cNvSpPr>
            <a:spLocks noChangeAspect="1" noChangeArrowheads="1"/>
          </p:cNvSpPr>
          <p:nvPr/>
        </p:nvSpPr>
        <p:spPr bwMode="auto">
          <a:xfrm>
            <a:off x="63500" y="-704850"/>
            <a:ext cx="1447800" cy="1447800"/>
          </a:xfrm>
          <a:prstGeom prst="rect">
            <a:avLst/>
          </a:prstGeom>
          <a:noFill/>
        </p:spPr>
        <p:txBody>
          <a:bodyPr vert="horz" wrap="square" lIns="91440" tIns="45720" rIns="91440" bIns="45720" numCol="1" anchor="t" anchorCtr="0" compatLnSpc="1">
            <a:prstTxWarp prst="textNoShape">
              <a:avLst/>
            </a:prstTxWarp>
          </a:bodyPr>
          <a:lstStyle/>
          <a:p>
            <a:endParaRPr lang="ga-IE"/>
          </a:p>
        </p:txBody>
      </p:sp>
      <p:sp>
        <p:nvSpPr>
          <p:cNvPr id="46" name="TextBox 45"/>
          <p:cNvSpPr txBox="1"/>
          <p:nvPr/>
        </p:nvSpPr>
        <p:spPr>
          <a:xfrm>
            <a:off x="3033021" y="1968752"/>
            <a:ext cx="367408" cy="523220"/>
          </a:xfrm>
          <a:prstGeom prst="rect">
            <a:avLst/>
          </a:prstGeom>
          <a:noFill/>
        </p:spPr>
        <p:txBody>
          <a:bodyPr wrap="none" rtlCol="0">
            <a:spAutoFit/>
          </a:bodyPr>
          <a:lstStyle/>
          <a:p>
            <a:r>
              <a:rPr lang="ga-IE" sz="2800" b="1" dirty="0" smtClean="0"/>
              <a:t>3</a:t>
            </a:r>
            <a:endParaRPr lang="ga-IE" sz="2800" b="1" dirty="0"/>
          </a:p>
        </p:txBody>
      </p:sp>
      <p:sp>
        <p:nvSpPr>
          <p:cNvPr id="47" name="TextBox 46"/>
          <p:cNvSpPr txBox="1"/>
          <p:nvPr/>
        </p:nvSpPr>
        <p:spPr>
          <a:xfrm>
            <a:off x="8636092" y="1638806"/>
            <a:ext cx="367408" cy="523220"/>
          </a:xfrm>
          <a:prstGeom prst="rect">
            <a:avLst/>
          </a:prstGeom>
          <a:noFill/>
        </p:spPr>
        <p:txBody>
          <a:bodyPr wrap="square" rtlCol="0">
            <a:spAutoFit/>
          </a:bodyPr>
          <a:lstStyle/>
          <a:p>
            <a:r>
              <a:rPr lang="ga-IE" sz="2800" b="1" dirty="0"/>
              <a:t>6</a:t>
            </a:r>
          </a:p>
        </p:txBody>
      </p:sp>
      <p:sp>
        <p:nvSpPr>
          <p:cNvPr id="39" name="Title 1"/>
          <p:cNvSpPr txBox="1">
            <a:spLocks/>
          </p:cNvSpPr>
          <p:nvPr/>
        </p:nvSpPr>
        <p:spPr>
          <a:xfrm>
            <a:off x="6974006" y="3783080"/>
            <a:ext cx="2570210" cy="1140031"/>
          </a:xfrm>
          <a:prstGeom prst="roundRect">
            <a:avLst/>
          </a:prstGeom>
          <a:solidFill>
            <a:schemeClr val="tx1"/>
          </a:solidFill>
          <a:ln w="19050" cap="flat" cmpd="sng" algn="ctr">
            <a:solidFill>
              <a:srgbClr val="990033"/>
            </a:solidFill>
            <a:prstDash val="solid"/>
          </a:ln>
          <a:effectLst/>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ga-IE" sz="2800" b="1" i="1" dirty="0" smtClean="0">
                <a:solidFill>
                  <a:srgbClr val="FFCC33"/>
                </a:solidFill>
                <a:latin typeface="+mj-lt"/>
              </a:rPr>
              <a:t>Triantáin Chomhchosúla</a:t>
            </a:r>
            <a:endParaRPr kumimoji="0" lang="ga-IE" sz="2800" b="1" i="1" u="none" strike="noStrike" kern="1200" cap="none" spc="0" normalizeH="0" baseline="0" noProof="0" dirty="0">
              <a:ln>
                <a:noFill/>
              </a:ln>
              <a:solidFill>
                <a:srgbClr val="FFCC33"/>
              </a:solidFill>
              <a:effectLst/>
              <a:uLnTx/>
              <a:uFillTx/>
              <a:latin typeface="+mj-lt"/>
              <a:ea typeface="+mj-ea"/>
              <a:cs typeface="+mj-cs"/>
            </a:endParaRPr>
          </a:p>
        </p:txBody>
      </p:sp>
      <p:sp>
        <p:nvSpPr>
          <p:cNvPr id="18" name="Date Placeholder 17"/>
          <p:cNvSpPr>
            <a:spLocks noGrp="1"/>
          </p:cNvSpPr>
          <p:nvPr>
            <p:ph type="dt" sz="half" idx="10"/>
          </p:nvPr>
        </p:nvSpPr>
        <p:spPr/>
        <p:txBody>
          <a:bodyPr/>
          <a:lstStyle/>
          <a:p>
            <a:fld id="{56D69896-78AC-4113-B6BA-FC4F4B0737B9}" type="datetime10">
              <a:rPr lang="en-GB" smtClean="0"/>
              <a:pPr/>
              <a:t>09:21</a:t>
            </a:fld>
            <a:endParaRPr lang="ga-IE"/>
          </a:p>
        </p:txBody>
      </p:sp>
      <p:pic>
        <p:nvPicPr>
          <p:cNvPr id="40" name="Picture 39"/>
          <p:cNvPicPr>
            <a:picLocks noChangeAspect="1"/>
          </p:cNvPicPr>
          <p:nvPr/>
        </p:nvPicPr>
        <p:blipFill>
          <a:blip r:embed="rId3"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0"/>
              </a:ext>
            </a:extLst>
          </a:blip>
          <a:stretch>
            <a:fillRect/>
          </a:stretch>
        </p:blipFill>
        <p:spPr>
          <a:xfrm>
            <a:off x="-1162338" y="693982"/>
            <a:ext cx="4581525" cy="3952875"/>
          </a:xfrm>
          <a:prstGeom prst="rect">
            <a:avLst/>
          </a:prstGeom>
        </p:spPr>
      </p:pic>
      <p:grpSp>
        <p:nvGrpSpPr>
          <p:cNvPr id="41" name="Group 44"/>
          <p:cNvGrpSpPr/>
          <p:nvPr/>
        </p:nvGrpSpPr>
        <p:grpSpPr>
          <a:xfrm rot="9370949">
            <a:off x="454705" y="-29631"/>
            <a:ext cx="4581525" cy="3952875"/>
            <a:chOff x="1747121" y="2431856"/>
            <a:chExt cx="4581525" cy="3952875"/>
          </a:xfrm>
        </p:grpSpPr>
        <p:pic>
          <p:nvPicPr>
            <p:cNvPr id="42" name="Picture 41"/>
            <p:cNvPicPr>
              <a:picLocks noChangeAspect="1"/>
            </p:cNvPicPr>
            <p:nvPr/>
          </p:nvPicPr>
          <p:blipFill>
            <a:blip r:embed="rId3"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0"/>
                </a:ext>
              </a:extLst>
            </a:blip>
            <a:stretch>
              <a:fillRect/>
            </a:stretch>
          </p:blipFill>
          <p:spPr>
            <a:xfrm>
              <a:off x="1747121" y="2431856"/>
              <a:ext cx="4581525" cy="3952875"/>
            </a:xfrm>
            <a:prstGeom prst="rect">
              <a:avLst/>
            </a:prstGeom>
          </p:spPr>
        </p:pic>
        <p:grpSp>
          <p:nvGrpSpPr>
            <p:cNvPr id="43" name="Group 48"/>
            <p:cNvGrpSpPr/>
            <p:nvPr/>
          </p:nvGrpSpPr>
          <p:grpSpPr>
            <a:xfrm>
              <a:off x="3267027" y="2723089"/>
              <a:ext cx="2699605" cy="1678218"/>
              <a:chOff x="370204" y="981379"/>
              <a:chExt cx="2699605" cy="1678218"/>
            </a:xfrm>
          </p:grpSpPr>
          <p:cxnSp>
            <p:nvCxnSpPr>
              <p:cNvPr id="44" name="Straight Connector 43"/>
              <p:cNvCxnSpPr/>
              <p:nvPr/>
            </p:nvCxnSpPr>
            <p:spPr>
              <a:xfrm>
                <a:off x="1125809" y="2659597"/>
                <a:ext cx="1944000"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2229051">
                <a:off x="370204" y="981379"/>
                <a:ext cx="1114610" cy="1529992"/>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grpSp>
      <p:grpSp>
        <p:nvGrpSpPr>
          <p:cNvPr id="49" name="Group 18"/>
          <p:cNvGrpSpPr/>
          <p:nvPr/>
        </p:nvGrpSpPr>
        <p:grpSpPr>
          <a:xfrm>
            <a:off x="-1172222" y="707630"/>
            <a:ext cx="4581525" cy="3952875"/>
            <a:chOff x="1747121" y="2431856"/>
            <a:chExt cx="4581525" cy="3952875"/>
          </a:xfrm>
        </p:grpSpPr>
        <p:pic>
          <p:nvPicPr>
            <p:cNvPr id="52" name="Picture 51"/>
            <p:cNvPicPr>
              <a:picLocks noChangeAspect="1"/>
            </p:cNvPicPr>
            <p:nvPr/>
          </p:nvPicPr>
          <p:blipFill>
            <a:blip r:embed="rId3"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0"/>
                </a:ext>
              </a:extLst>
            </a:blip>
            <a:stretch>
              <a:fillRect/>
            </a:stretch>
          </p:blipFill>
          <p:spPr>
            <a:xfrm>
              <a:off x="1747121" y="2431856"/>
              <a:ext cx="4581525" cy="3952875"/>
            </a:xfrm>
            <a:prstGeom prst="rect">
              <a:avLst/>
            </a:prstGeom>
          </p:spPr>
        </p:pic>
        <p:grpSp>
          <p:nvGrpSpPr>
            <p:cNvPr id="53" name="Group 16"/>
            <p:cNvGrpSpPr/>
            <p:nvPr/>
          </p:nvGrpSpPr>
          <p:grpSpPr>
            <a:xfrm>
              <a:off x="4022632" y="3683780"/>
              <a:ext cx="1944000" cy="729205"/>
              <a:chOff x="1125809" y="1942070"/>
              <a:chExt cx="1944000" cy="729205"/>
            </a:xfrm>
          </p:grpSpPr>
          <p:cxnSp>
            <p:nvCxnSpPr>
              <p:cNvPr id="55" name="Straight Connector 54"/>
              <p:cNvCxnSpPr/>
              <p:nvPr/>
            </p:nvCxnSpPr>
            <p:spPr>
              <a:xfrm>
                <a:off x="1125809" y="2659597"/>
                <a:ext cx="19440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1128428" y="1942070"/>
                <a:ext cx="1639559" cy="729205"/>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grpSp>
      <p:grpSp>
        <p:nvGrpSpPr>
          <p:cNvPr id="60" name="Group 51"/>
          <p:cNvGrpSpPr/>
          <p:nvPr/>
        </p:nvGrpSpPr>
        <p:grpSpPr>
          <a:xfrm>
            <a:off x="848816" y="704411"/>
            <a:ext cx="4727916" cy="3952875"/>
            <a:chOff x="1648498" y="2445504"/>
            <a:chExt cx="4727916" cy="3952875"/>
          </a:xfrm>
        </p:grpSpPr>
        <p:pic>
          <p:nvPicPr>
            <p:cNvPr id="61" name="Picture 60"/>
            <p:cNvPicPr>
              <a:picLocks noChangeAspect="1"/>
            </p:cNvPicPr>
            <p:nvPr/>
          </p:nvPicPr>
          <p:blipFill>
            <a:blip r:embed="rId3"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0"/>
                </a:ext>
              </a:extLst>
            </a:blip>
            <a:stretch>
              <a:fillRect/>
            </a:stretch>
          </p:blipFill>
          <p:spPr>
            <a:xfrm>
              <a:off x="1794889" y="2445504"/>
              <a:ext cx="4581525" cy="3952875"/>
            </a:xfrm>
            <a:prstGeom prst="rect">
              <a:avLst/>
            </a:prstGeom>
          </p:spPr>
        </p:pic>
        <p:grpSp>
          <p:nvGrpSpPr>
            <p:cNvPr id="62" name="Group 54"/>
            <p:cNvGrpSpPr/>
            <p:nvPr/>
          </p:nvGrpSpPr>
          <p:grpSpPr>
            <a:xfrm>
              <a:off x="1648498" y="2947042"/>
              <a:ext cx="2462847" cy="1486452"/>
              <a:chOff x="-1248325" y="1205332"/>
              <a:chExt cx="2462847" cy="1486452"/>
            </a:xfrm>
          </p:grpSpPr>
          <p:cxnSp>
            <p:nvCxnSpPr>
              <p:cNvPr id="68" name="Straight Connector 67"/>
              <p:cNvCxnSpPr/>
              <p:nvPr/>
            </p:nvCxnSpPr>
            <p:spPr>
              <a:xfrm flipH="1">
                <a:off x="-1248325" y="2673245"/>
                <a:ext cx="2435550" cy="95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72854" y="1205332"/>
                <a:ext cx="1141668" cy="14864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278826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6.41128E-9 3.25624E-6 L 0.37234 -0.00185 " pathEditMode="relative" rAng="0" ptsTypes="AA">
                                      <p:cBhvr>
                                        <p:cTn id="16" dur="2000" fill="hold"/>
                                        <p:tgtEl>
                                          <p:spTgt spid="49"/>
                                        </p:tgtEl>
                                        <p:attrNameLst>
                                          <p:attrName>ppt_x</p:attrName>
                                          <p:attrName>ppt_y</p:attrName>
                                        </p:attrNameLst>
                                      </p:cBhvr>
                                      <p:rCtr x="18609" y="-93"/>
                                    </p:animMotion>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49"/>
                                        </p:tgtEl>
                                      </p:cBhvr>
                                    </p:animEffect>
                                    <p:set>
                                      <p:cBhvr>
                                        <p:cTn id="21" dur="1" fill="hold">
                                          <p:stCondLst>
                                            <p:cond delay="499"/>
                                          </p:stCondLst>
                                        </p:cTn>
                                        <p:tgtEl>
                                          <p:spTgt spid="49"/>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2.25517E-6 -1.50786E-6 L 0.5331 -0.10916 " pathEditMode="relative" rAng="0" ptsTypes="AA">
                                      <p:cBhvr>
                                        <p:cTn id="27" dur="2000" fill="hold"/>
                                        <p:tgtEl>
                                          <p:spTgt spid="41"/>
                                        </p:tgtEl>
                                        <p:attrNameLst>
                                          <p:attrName>ppt_x</p:attrName>
                                          <p:attrName>ppt_y</p:attrName>
                                        </p:attrNameLst>
                                      </p:cBhvr>
                                      <p:rCtr x="26655" y="-5458"/>
                                    </p:animMotion>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1"/>
                                        </p:tgtEl>
                                      </p:cBhvr>
                                    </p:animEffect>
                                    <p:set>
                                      <p:cBhvr>
                                        <p:cTn id="32" dur="1" fill="hold">
                                          <p:stCondLst>
                                            <p:cond delay="499"/>
                                          </p:stCondLst>
                                        </p:cTn>
                                        <p:tgtEl>
                                          <p:spTgt spid="41"/>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1.02564E-6 1.11111E-6 L 0.5907 0.00185 " pathEditMode="relative" rAng="0" ptsTypes="AA">
                                      <p:cBhvr>
                                        <p:cTn id="38" dur="2000" fill="hold"/>
                                        <p:tgtEl>
                                          <p:spTgt spid="60"/>
                                        </p:tgtEl>
                                        <p:attrNameLst>
                                          <p:attrName>ppt_x</p:attrName>
                                          <p:attrName>ppt_y</p:attrName>
                                        </p:attrNameLst>
                                      </p:cBhvr>
                                      <p:rCtr x="29535" y="93"/>
                                    </p:animMotion>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linds(horizontal)">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319517" y="527248"/>
            <a:ext cx="3787726" cy="450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4107243" y="281590"/>
            <a:ext cx="5643732" cy="1897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a:off x="4262268" y="3875930"/>
            <a:ext cx="5643732" cy="2310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Snip Diagonal Corner Rectangle 6"/>
          <p:cNvSpPr/>
          <p:nvPr/>
        </p:nvSpPr>
        <p:spPr>
          <a:xfrm>
            <a:off x="8587825" y="6335927"/>
            <a:ext cx="111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dirty="0" smtClean="0">
                <a:solidFill>
                  <a:srgbClr val="C00000"/>
                </a:solidFill>
              </a:rPr>
              <a:t>12 go 13</a:t>
            </a:r>
            <a:endParaRPr lang="ga-IE" dirty="0">
              <a:solidFill>
                <a:srgbClr val="C00000"/>
              </a:solidFill>
            </a:endParaRPr>
          </a:p>
        </p:txBody>
      </p:sp>
      <p:sp>
        <p:nvSpPr>
          <p:cNvPr id="2" name="Date Placeholder 1"/>
          <p:cNvSpPr>
            <a:spLocks noGrp="1"/>
          </p:cNvSpPr>
          <p:nvPr>
            <p:ph type="dt" sz="half" idx="10"/>
          </p:nvPr>
        </p:nvSpPr>
        <p:spPr/>
        <p:txBody>
          <a:bodyPr/>
          <a:lstStyle/>
          <a:p>
            <a:fld id="{033C5AEA-007B-486D-8B60-EE8A29B12DEF}" type="datetime10">
              <a:rPr lang="en-GB" smtClean="0"/>
              <a:pPr/>
              <a:t>09:21</a:t>
            </a:fld>
            <a:endParaRPr lang="ga-IE"/>
          </a:p>
        </p:txBody>
      </p:sp>
    </p:spTree>
  </p:cSld>
  <p:clrMapOvr>
    <a:masterClrMapping/>
  </p:clrMapOvr>
  <mc:AlternateContent xmlns:mc="http://schemas.openxmlformats.org/markup-compatibility/2006">
    <mc:Choice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6"/>
                                        </p:tgtEl>
                                      </p:cBhvr>
                                    </p:animEffect>
                                    <p:set>
                                      <p:cBhvr>
                                        <p:cTn id="1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4823620" y="435922"/>
            <a:ext cx="4947734" cy="3725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a:off x="4579309" y="4161765"/>
            <a:ext cx="5061045" cy="2019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Snip Diagonal Corner Rectangle 7"/>
          <p:cNvSpPr/>
          <p:nvPr/>
        </p:nvSpPr>
        <p:spPr>
          <a:xfrm>
            <a:off x="8587825" y="6335927"/>
            <a:ext cx="111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dirty="0" smtClean="0">
                <a:solidFill>
                  <a:srgbClr val="C00000"/>
                </a:solidFill>
              </a:rPr>
              <a:t>13 go 14</a:t>
            </a:r>
            <a:endParaRPr lang="ga-IE" dirty="0">
              <a:solidFill>
                <a:srgbClr val="C00000"/>
              </a:solidFill>
            </a:endParaRPr>
          </a:p>
        </p:txBody>
      </p:sp>
      <p:sp>
        <p:nvSpPr>
          <p:cNvPr id="2" name="Date Placeholder 1"/>
          <p:cNvSpPr>
            <a:spLocks noGrp="1"/>
          </p:cNvSpPr>
          <p:nvPr>
            <p:ph type="dt" sz="half" idx="10"/>
          </p:nvPr>
        </p:nvSpPr>
        <p:spPr/>
        <p:txBody>
          <a:bodyPr/>
          <a:lstStyle/>
          <a:p>
            <a:fld id="{9966128B-1E01-4512-BFF3-F9978FBF39CA}" type="datetime10">
              <a:rPr lang="en-GB" smtClean="0"/>
              <a:pPr/>
              <a:t>09:21</a:t>
            </a:fld>
            <a:endParaRPr lang="ga-IE"/>
          </a:p>
        </p:txBody>
      </p:sp>
      <p:pic>
        <p:nvPicPr>
          <p:cNvPr id="743598" name="Picture 174"/>
          <p:cNvPicPr>
            <a:picLocks noChangeAspect="1" noChangeArrowheads="1"/>
          </p:cNvPicPr>
          <p:nvPr/>
        </p:nvPicPr>
        <p:blipFill>
          <a:blip r:embed="rId3" cstate="print"/>
          <a:srcRect/>
          <a:stretch>
            <a:fillRect/>
          </a:stretch>
        </p:blipFill>
        <p:spPr bwMode="auto">
          <a:xfrm>
            <a:off x="627512" y="732714"/>
            <a:ext cx="4229100" cy="2171700"/>
          </a:xfrm>
          <a:prstGeom prst="rect">
            <a:avLst/>
          </a:prstGeom>
          <a:noFill/>
          <a:ln w="9525">
            <a:noFill/>
            <a:miter lim="800000"/>
            <a:headEnd/>
            <a:tailEnd/>
          </a:ln>
        </p:spPr>
      </p:pic>
      <p:sp>
        <p:nvSpPr>
          <p:cNvPr id="9" name="TextBox 8"/>
          <p:cNvSpPr txBox="1"/>
          <p:nvPr/>
        </p:nvSpPr>
        <p:spPr>
          <a:xfrm>
            <a:off x="191072" y="777923"/>
            <a:ext cx="1678675" cy="461665"/>
          </a:xfrm>
          <a:prstGeom prst="rect">
            <a:avLst/>
          </a:prstGeom>
          <a:solidFill>
            <a:srgbClr val="FFFFFF"/>
          </a:solidFill>
        </p:spPr>
        <p:txBody>
          <a:bodyPr wrap="square" rtlCol="0">
            <a:spAutoFit/>
          </a:bodyPr>
          <a:lstStyle/>
          <a:p>
            <a:pPr algn="r"/>
            <a:r>
              <a:rPr lang="ga-IE" sz="2400" b="1" i="1" dirty="0" smtClean="0"/>
              <a:t> (xii) Achar</a:t>
            </a:r>
            <a:endParaRPr lang="ga-IE" sz="2400" b="1" i="1" dirty="0"/>
          </a:p>
        </p:txBody>
      </p:sp>
      <p:sp>
        <p:nvSpPr>
          <p:cNvPr id="10" name="TextBox 9"/>
          <p:cNvSpPr txBox="1"/>
          <p:nvPr/>
        </p:nvSpPr>
        <p:spPr>
          <a:xfrm>
            <a:off x="232012" y="1392071"/>
            <a:ext cx="984917" cy="461665"/>
          </a:xfrm>
          <a:prstGeom prst="rect">
            <a:avLst/>
          </a:prstGeom>
          <a:solidFill>
            <a:srgbClr val="FFFFFF"/>
          </a:solidFill>
        </p:spPr>
        <p:txBody>
          <a:bodyPr wrap="square" rtlCol="0">
            <a:spAutoFit/>
          </a:bodyPr>
          <a:lstStyle/>
          <a:p>
            <a:pPr algn="r"/>
            <a:r>
              <a:rPr lang="ga-IE" sz="2400" b="1" i="1" dirty="0" smtClean="0"/>
              <a:t>Achar</a:t>
            </a:r>
            <a:endParaRPr lang="ga-IE" sz="2400" b="1" i="1" dirty="0"/>
          </a:p>
        </p:txBody>
      </p:sp>
      <p:pic>
        <p:nvPicPr>
          <p:cNvPr id="743599" name="Picture 175"/>
          <p:cNvPicPr>
            <a:picLocks noChangeAspect="1" noChangeArrowheads="1"/>
          </p:cNvPicPr>
          <p:nvPr/>
        </p:nvPicPr>
        <p:blipFill>
          <a:blip r:embed="rId4" cstate="print"/>
          <a:srcRect/>
          <a:stretch>
            <a:fillRect/>
          </a:stretch>
        </p:blipFill>
        <p:spPr bwMode="auto">
          <a:xfrm>
            <a:off x="5941867" y="436728"/>
            <a:ext cx="3650234" cy="4528356"/>
          </a:xfrm>
          <a:prstGeom prst="rect">
            <a:avLst/>
          </a:prstGeom>
          <a:noFill/>
          <a:ln w="9525">
            <a:noFill/>
            <a:miter lim="800000"/>
            <a:headEnd/>
            <a:tailEnd/>
          </a:ln>
        </p:spPr>
      </p:pic>
      <p:pic>
        <p:nvPicPr>
          <p:cNvPr id="743600" name="Picture 176"/>
          <p:cNvPicPr>
            <a:picLocks noChangeAspect="1" noChangeArrowheads="1"/>
          </p:cNvPicPr>
          <p:nvPr/>
        </p:nvPicPr>
        <p:blipFill>
          <a:blip r:embed="rId5" cstate="print"/>
          <a:srcRect/>
          <a:stretch>
            <a:fillRect/>
          </a:stretch>
        </p:blipFill>
        <p:spPr bwMode="auto">
          <a:xfrm>
            <a:off x="7505488" y="5038086"/>
            <a:ext cx="1609725" cy="466725"/>
          </a:xfrm>
          <a:prstGeom prst="rect">
            <a:avLst/>
          </a:prstGeom>
          <a:noFill/>
          <a:ln w="9525">
            <a:noFill/>
            <a:miter lim="800000"/>
            <a:headEnd/>
            <a:tailEnd/>
          </a:ln>
        </p:spPr>
      </p:pic>
      <p:sp>
        <p:nvSpPr>
          <p:cNvPr id="13" name="TextBox 12"/>
          <p:cNvSpPr txBox="1"/>
          <p:nvPr/>
        </p:nvSpPr>
        <p:spPr>
          <a:xfrm>
            <a:off x="5513698" y="479946"/>
            <a:ext cx="943973" cy="400110"/>
          </a:xfrm>
          <a:prstGeom prst="rect">
            <a:avLst/>
          </a:prstGeom>
          <a:solidFill>
            <a:srgbClr val="FFFFFF"/>
          </a:solidFill>
        </p:spPr>
        <p:txBody>
          <a:bodyPr wrap="square" rtlCol="0">
            <a:spAutoFit/>
          </a:bodyPr>
          <a:lstStyle/>
          <a:p>
            <a:pPr algn="r"/>
            <a:r>
              <a:rPr lang="ga-IE" sz="2000" b="1" i="1" dirty="0" smtClean="0"/>
              <a:t>Achar</a:t>
            </a:r>
            <a:endParaRPr lang="ga-IE" sz="2000" b="1" i="1" dirty="0"/>
          </a:p>
        </p:txBody>
      </p:sp>
      <p:sp>
        <p:nvSpPr>
          <p:cNvPr id="14" name="TextBox 13"/>
          <p:cNvSpPr txBox="1"/>
          <p:nvPr/>
        </p:nvSpPr>
        <p:spPr>
          <a:xfrm>
            <a:off x="5502327" y="2051709"/>
            <a:ext cx="943973" cy="400110"/>
          </a:xfrm>
          <a:prstGeom prst="rect">
            <a:avLst/>
          </a:prstGeom>
          <a:solidFill>
            <a:srgbClr val="FFFFFF"/>
          </a:solidFill>
        </p:spPr>
        <p:txBody>
          <a:bodyPr wrap="square" rtlCol="0">
            <a:spAutoFit/>
          </a:bodyPr>
          <a:lstStyle/>
          <a:p>
            <a:pPr algn="r"/>
            <a:r>
              <a:rPr lang="ga-IE" sz="2000" b="1" i="1" dirty="0" smtClean="0"/>
              <a:t>Achar</a:t>
            </a:r>
            <a:endParaRPr lang="ga-IE" sz="2000" b="1" i="1" dirty="0"/>
          </a:p>
        </p:txBody>
      </p:sp>
      <p:sp>
        <p:nvSpPr>
          <p:cNvPr id="15" name="TextBox 14"/>
          <p:cNvSpPr txBox="1"/>
          <p:nvPr/>
        </p:nvSpPr>
        <p:spPr>
          <a:xfrm>
            <a:off x="6509982" y="3757681"/>
            <a:ext cx="850716" cy="400110"/>
          </a:xfrm>
          <a:prstGeom prst="rect">
            <a:avLst/>
          </a:prstGeom>
          <a:solidFill>
            <a:srgbClr val="FFFFFF"/>
          </a:solidFill>
        </p:spPr>
        <p:txBody>
          <a:bodyPr wrap="square" rtlCol="0">
            <a:spAutoFit/>
          </a:bodyPr>
          <a:lstStyle/>
          <a:p>
            <a:pPr algn="r"/>
            <a:r>
              <a:rPr lang="ga-IE" sz="2000" b="1" i="1" dirty="0" smtClean="0"/>
              <a:t>Achar</a:t>
            </a:r>
            <a:endParaRPr lang="ga-IE" sz="2000" b="1" i="1" dirty="0"/>
          </a:p>
        </p:txBody>
      </p:sp>
      <p:sp>
        <p:nvSpPr>
          <p:cNvPr id="16" name="TextBox 15"/>
          <p:cNvSpPr txBox="1"/>
          <p:nvPr/>
        </p:nvSpPr>
        <p:spPr>
          <a:xfrm>
            <a:off x="5775287" y="4371829"/>
            <a:ext cx="943973" cy="400110"/>
          </a:xfrm>
          <a:prstGeom prst="rect">
            <a:avLst/>
          </a:prstGeom>
          <a:solidFill>
            <a:srgbClr val="FFFFFF"/>
          </a:solidFill>
        </p:spPr>
        <p:txBody>
          <a:bodyPr wrap="square" rtlCol="0">
            <a:spAutoFit/>
          </a:bodyPr>
          <a:lstStyle/>
          <a:p>
            <a:pPr algn="r"/>
            <a:r>
              <a:rPr lang="ga-IE" sz="2000" b="1" i="1" dirty="0" smtClean="0"/>
              <a:t>Achar</a:t>
            </a:r>
            <a:endParaRPr lang="ga-IE" sz="2000" b="1" i="1" dirty="0"/>
          </a:p>
        </p:txBody>
      </p:sp>
    </p:spTree>
  </p:cSld>
  <p:clrMapOvr>
    <a:masterClrMapping/>
  </p:clrMapOvr>
  <mc:AlternateContent xmlns:mc="http://schemas.openxmlformats.org/markup-compatibility/2006">
    <mc:Choice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351129" y="395786"/>
            <a:ext cx="3998794" cy="1132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1">
            <a:hlinkClick r:id="rId3" action="ppaction://hlinkfile"/>
          </p:cNvPr>
          <p:cNvPicPr>
            <a:picLocks noChangeAspect="1" noChangeArrowheads="1"/>
          </p:cNvPicPr>
          <p:nvPr/>
        </p:nvPicPr>
        <p:blipFill>
          <a:blip r:embed="rId4" cstate="email"/>
          <a:srcRect/>
          <a:stretch>
            <a:fillRect/>
          </a:stretch>
        </p:blipFill>
        <p:spPr bwMode="auto">
          <a:xfrm>
            <a:off x="4050738" y="403760"/>
            <a:ext cx="598371" cy="451262"/>
          </a:xfrm>
          <a:prstGeom prst="rect">
            <a:avLst/>
          </a:prstGeom>
          <a:noFill/>
          <a:ln w="9525">
            <a:noFill/>
            <a:miter lim="800000"/>
            <a:headEnd/>
            <a:tailEnd/>
          </a:ln>
        </p:spPr>
      </p:pic>
      <p:sp>
        <p:nvSpPr>
          <p:cNvPr id="8" name="Rectangle 7"/>
          <p:cNvSpPr/>
          <p:nvPr/>
        </p:nvSpPr>
        <p:spPr>
          <a:xfrm>
            <a:off x="241947" y="1699147"/>
            <a:ext cx="4217158" cy="3643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p:cNvSpPr/>
          <p:nvPr/>
        </p:nvSpPr>
        <p:spPr>
          <a:xfrm>
            <a:off x="4649109" y="307073"/>
            <a:ext cx="2920620" cy="614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p:cNvSpPr/>
          <p:nvPr/>
        </p:nvSpPr>
        <p:spPr>
          <a:xfrm>
            <a:off x="4459105" y="921222"/>
            <a:ext cx="5224818" cy="5377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Snip Diagonal Corner Rectangle 10"/>
          <p:cNvSpPr/>
          <p:nvPr/>
        </p:nvSpPr>
        <p:spPr>
          <a:xfrm>
            <a:off x="8587825" y="6335927"/>
            <a:ext cx="111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dirty="0" smtClean="0">
                <a:solidFill>
                  <a:srgbClr val="C00000"/>
                </a:solidFill>
              </a:rPr>
              <a:t>14 go 16</a:t>
            </a:r>
            <a:endParaRPr lang="ga-IE" dirty="0">
              <a:solidFill>
                <a:srgbClr val="C00000"/>
              </a:solidFill>
            </a:endParaRPr>
          </a:p>
        </p:txBody>
      </p:sp>
      <p:sp>
        <p:nvSpPr>
          <p:cNvPr id="5" name="Date Placeholder 4"/>
          <p:cNvSpPr>
            <a:spLocks noGrp="1"/>
          </p:cNvSpPr>
          <p:nvPr>
            <p:ph type="dt" sz="half" idx="10"/>
          </p:nvPr>
        </p:nvSpPr>
        <p:spPr/>
        <p:txBody>
          <a:bodyPr/>
          <a:lstStyle/>
          <a:p>
            <a:fld id="{9342C2B0-5C44-4E4A-9976-3854C1A5FB7D}" type="datetime10">
              <a:rPr lang="en-GB" smtClean="0"/>
              <a:pPr/>
              <a:t>09:21</a:t>
            </a:fld>
            <a:endParaRPr lang="ga-IE"/>
          </a:p>
        </p:txBody>
      </p:sp>
      <p:pic>
        <p:nvPicPr>
          <p:cNvPr id="744609" name="Picture 161"/>
          <p:cNvPicPr>
            <a:picLocks noChangeAspect="1" noChangeArrowheads="1"/>
          </p:cNvPicPr>
          <p:nvPr/>
        </p:nvPicPr>
        <p:blipFill>
          <a:blip r:embed="rId5" cstate="print"/>
          <a:srcRect/>
          <a:stretch>
            <a:fillRect/>
          </a:stretch>
        </p:blipFill>
        <p:spPr bwMode="auto">
          <a:xfrm>
            <a:off x="230124" y="941694"/>
            <a:ext cx="4760899" cy="4558495"/>
          </a:xfrm>
          <a:prstGeom prst="rect">
            <a:avLst/>
          </a:prstGeom>
          <a:noFill/>
          <a:ln w="9525">
            <a:noFill/>
            <a:miter lim="800000"/>
            <a:headEnd/>
            <a:tailEnd/>
          </a:ln>
        </p:spPr>
      </p:pic>
      <p:pic>
        <p:nvPicPr>
          <p:cNvPr id="744610" name="Picture 162"/>
          <p:cNvPicPr>
            <a:picLocks noChangeAspect="1" noChangeArrowheads="1"/>
          </p:cNvPicPr>
          <p:nvPr/>
        </p:nvPicPr>
        <p:blipFill>
          <a:blip r:embed="rId6" cstate="print"/>
          <a:srcRect/>
          <a:stretch>
            <a:fillRect/>
          </a:stretch>
        </p:blipFill>
        <p:spPr bwMode="auto">
          <a:xfrm>
            <a:off x="4786953" y="423081"/>
            <a:ext cx="4775112" cy="574570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2000"/>
                                        <p:tgtEl>
                                          <p:spTgt spid="9"/>
                                        </p:tgtEl>
                                      </p:cBhvr>
                                    </p:animEffect>
                                    <p:set>
                                      <p:cBhvr>
                                        <p:cTn id="22" dur="1" fill="hold">
                                          <p:stCondLst>
                                            <p:cond delay="19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2000"/>
                                        <p:tgtEl>
                                          <p:spTgt spid="10"/>
                                        </p:tgtEl>
                                      </p:cBhvr>
                                    </p:animEffect>
                                    <p:set>
                                      <p:cBhvr>
                                        <p:cTn id="27"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7753" name="Rectangle 9"/>
          <p:cNvSpPr>
            <a:spLocks noChangeArrowheads="1"/>
          </p:cNvSpPr>
          <p:nvPr/>
        </p:nvSpPr>
        <p:spPr bwMode="auto">
          <a:xfrm>
            <a:off x="0" y="89535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dirty="0" smtClean="0"/>
              <a:t>	</a:t>
            </a:r>
            <a:r>
              <a:rPr kumimoji="0" lang="ga-IE" sz="1200" b="0" i="0" u="none" strike="noStrike" cap="none" normalizeH="0" baseline="0" smtClean="0">
                <a:ln>
                  <a:noFill/>
                </a:ln>
                <a:solidFill>
                  <a:schemeClr val="tx1"/>
                </a:solidFill>
                <a:effectLst/>
                <a:latin typeface="Times New Roman" pitchFamily="18" charset="0"/>
              </a:rPr>
              <a:t>=  </a:t>
            </a:r>
            <a:endParaRPr kumimoji="0" lang="ga-IE" sz="1800" b="0" i="0" u="none" strike="noStrike" cap="none" normalizeH="0" baseline="0" smtClean="0">
              <a:ln>
                <a:noFill/>
              </a:ln>
              <a:solidFill>
                <a:schemeClr val="tx1"/>
              </a:solidFill>
              <a:effectLst/>
              <a:latin typeface="Arial" pitchFamily="34" charset="0"/>
              <a:cs typeface="Arial" pitchFamily="34" charset="0"/>
            </a:endParaRPr>
          </a:p>
        </p:txBody>
      </p:sp>
      <p:sp>
        <p:nvSpPr>
          <p:cNvPr id="287754" name="Rectangle 10"/>
          <p:cNvSpPr>
            <a:spLocks noChangeArrowheads="1"/>
          </p:cNvSpPr>
          <p:nvPr/>
        </p:nvSpPr>
        <p:spPr bwMode="auto">
          <a:xfrm>
            <a:off x="0" y="1200150"/>
            <a:ext cx="9906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7758" name="Rectangle 14"/>
          <p:cNvSpPr>
            <a:spLocks noChangeArrowheads="1"/>
          </p:cNvSpPr>
          <p:nvPr/>
        </p:nvSpPr>
        <p:spPr bwMode="auto">
          <a:xfrm>
            <a:off x="0" y="89535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dirty="0" smtClean="0"/>
              <a:t>	</a:t>
            </a:r>
            <a:r>
              <a:rPr kumimoji="0" lang="ga-IE" sz="1200" b="0" i="0" u="none" strike="noStrike" cap="none" normalizeH="0" baseline="0" smtClean="0">
                <a:ln>
                  <a:noFill/>
                </a:ln>
                <a:solidFill>
                  <a:schemeClr val="tx1"/>
                </a:solidFill>
                <a:effectLst/>
                <a:latin typeface="Times New Roman" pitchFamily="18" charset="0"/>
              </a:rPr>
              <a:t>=  </a:t>
            </a:r>
            <a:endParaRPr kumimoji="0" lang="ga-IE" sz="1800" b="0" i="0" u="none" strike="noStrike" cap="none" normalizeH="0" baseline="0" smtClean="0">
              <a:ln>
                <a:noFill/>
              </a:ln>
              <a:solidFill>
                <a:schemeClr val="tx1"/>
              </a:solidFill>
              <a:effectLst/>
              <a:latin typeface="Arial" pitchFamily="34" charset="0"/>
              <a:cs typeface="Arial" pitchFamily="34" charset="0"/>
            </a:endParaRPr>
          </a:p>
        </p:txBody>
      </p:sp>
      <p:sp>
        <p:nvSpPr>
          <p:cNvPr id="287759" name="Rectangle 15"/>
          <p:cNvSpPr>
            <a:spLocks noChangeArrowheads="1"/>
          </p:cNvSpPr>
          <p:nvPr/>
        </p:nvSpPr>
        <p:spPr bwMode="auto">
          <a:xfrm>
            <a:off x="0" y="1200150"/>
            <a:ext cx="9906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7"/>
          <p:cNvSpPr/>
          <p:nvPr/>
        </p:nvSpPr>
        <p:spPr>
          <a:xfrm>
            <a:off x="307073" y="251582"/>
            <a:ext cx="4462821" cy="5813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p:cNvSpPr/>
          <p:nvPr/>
        </p:nvSpPr>
        <p:spPr>
          <a:xfrm>
            <a:off x="4953000" y="388062"/>
            <a:ext cx="4750825" cy="5947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Snip Diagonal Corner Rectangle 11"/>
          <p:cNvSpPr/>
          <p:nvPr/>
        </p:nvSpPr>
        <p:spPr>
          <a:xfrm>
            <a:off x="8587825" y="6335927"/>
            <a:ext cx="111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dirty="0" smtClean="0">
                <a:solidFill>
                  <a:srgbClr val="C00000"/>
                </a:solidFill>
              </a:rPr>
              <a:t>16 go 17</a:t>
            </a:r>
            <a:endParaRPr lang="ga-IE" dirty="0">
              <a:solidFill>
                <a:srgbClr val="C00000"/>
              </a:solidFill>
            </a:endParaRPr>
          </a:p>
        </p:txBody>
      </p:sp>
      <p:sp>
        <p:nvSpPr>
          <p:cNvPr id="2" name="Date Placeholder 1"/>
          <p:cNvSpPr>
            <a:spLocks noGrp="1"/>
          </p:cNvSpPr>
          <p:nvPr>
            <p:ph type="dt" sz="half" idx="10"/>
          </p:nvPr>
        </p:nvSpPr>
        <p:spPr/>
        <p:txBody>
          <a:bodyPr/>
          <a:lstStyle/>
          <a:p>
            <a:fld id="{A06B8D04-443D-4FB4-B469-827B1DC3847F}" type="datetime10">
              <a:rPr lang="en-GB" smtClean="0"/>
              <a:pPr/>
              <a:t>09:21</a:t>
            </a:fld>
            <a:endParaRPr lang="ga-IE"/>
          </a:p>
        </p:txBody>
      </p:sp>
      <p:sp>
        <p:nvSpPr>
          <p:cNvPr id="10" name="TextBox 9"/>
          <p:cNvSpPr txBox="1"/>
          <p:nvPr/>
        </p:nvSpPr>
        <p:spPr>
          <a:xfrm>
            <a:off x="5063320" y="5431808"/>
            <a:ext cx="2470244" cy="369332"/>
          </a:xfrm>
          <a:prstGeom prst="rect">
            <a:avLst/>
          </a:prstGeom>
          <a:noFill/>
        </p:spPr>
        <p:txBody>
          <a:bodyPr wrap="square" rtlCol="0">
            <a:spAutoFit/>
          </a:bodyPr>
          <a:lstStyle/>
          <a:p>
            <a:r>
              <a:rPr lang="ga-IE" dirty="0" smtClean="0"/>
              <a:t>Nó roinnt inmheánach</a:t>
            </a:r>
            <a:endParaRPr lang="ga-IE" dirty="0"/>
          </a:p>
        </p:txBody>
      </p:sp>
      <p:pic>
        <p:nvPicPr>
          <p:cNvPr id="745582" name="Picture 110"/>
          <p:cNvPicPr>
            <a:picLocks noChangeAspect="1" noChangeArrowheads="1"/>
          </p:cNvPicPr>
          <p:nvPr/>
        </p:nvPicPr>
        <p:blipFill>
          <a:blip r:embed="rId4" cstate="print"/>
          <a:srcRect/>
          <a:stretch>
            <a:fillRect/>
          </a:stretch>
        </p:blipFill>
        <p:spPr bwMode="auto">
          <a:xfrm>
            <a:off x="3686175" y="3167063"/>
            <a:ext cx="2533650" cy="523875"/>
          </a:xfrm>
          <a:prstGeom prst="rect">
            <a:avLst/>
          </a:prstGeom>
          <a:noFill/>
          <a:ln w="9525">
            <a:noFill/>
            <a:miter lim="800000"/>
            <a:headEnd/>
            <a:tailEnd/>
          </a:ln>
        </p:spPr>
      </p:pic>
      <p:pic>
        <p:nvPicPr>
          <p:cNvPr id="745583" name="Picture 111"/>
          <p:cNvPicPr>
            <a:picLocks noChangeAspect="1" noChangeArrowheads="1"/>
          </p:cNvPicPr>
          <p:nvPr/>
        </p:nvPicPr>
        <p:blipFill>
          <a:blip r:embed="rId5" cstate="print"/>
          <a:srcRect/>
          <a:stretch>
            <a:fillRect/>
          </a:stretch>
        </p:blipFill>
        <p:spPr bwMode="auto">
          <a:xfrm>
            <a:off x="4956341" y="407514"/>
            <a:ext cx="4524375" cy="51149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11"/>
                                        </p:tgtEl>
                                      </p:cBhvr>
                                    </p:animEffect>
                                    <p:set>
                                      <p:cBhvr>
                                        <p:cTn id="12"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5363576" y="313898"/>
            <a:ext cx="4121617" cy="5186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Snip Diagonal Corner Rectangle 5"/>
          <p:cNvSpPr/>
          <p:nvPr/>
        </p:nvSpPr>
        <p:spPr>
          <a:xfrm>
            <a:off x="8587825" y="6335927"/>
            <a:ext cx="1116000" cy="360000"/>
          </a:xfrm>
          <a:prstGeom prst="snip2DiagRect">
            <a:avLst>
              <a:gd name="adj1" fmla="val 0"/>
              <a:gd name="adj2" fmla="val 44253"/>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ga-IE" smtClean="0">
                <a:solidFill>
                  <a:srgbClr val="C00000"/>
                </a:solidFill>
              </a:rPr>
              <a:t>18</a:t>
            </a:r>
            <a:endParaRPr lang="ga-IE" dirty="0">
              <a:solidFill>
                <a:srgbClr val="C00000"/>
              </a:solidFill>
            </a:endParaRPr>
          </a:p>
        </p:txBody>
      </p:sp>
      <p:sp>
        <p:nvSpPr>
          <p:cNvPr id="2" name="Date Placeholder 1"/>
          <p:cNvSpPr>
            <a:spLocks noGrp="1"/>
          </p:cNvSpPr>
          <p:nvPr>
            <p:ph type="dt" sz="half" idx="10"/>
          </p:nvPr>
        </p:nvSpPr>
        <p:spPr/>
        <p:txBody>
          <a:bodyPr/>
          <a:lstStyle/>
          <a:p>
            <a:fld id="{F92D859A-D975-4AE3-80DF-9E96A75CA0F2}" type="datetime10">
              <a:rPr lang="en-GB" smtClean="0"/>
              <a:pPr/>
              <a:t>09:21</a:t>
            </a:fld>
            <a:endParaRPr lang="ga-IE"/>
          </a:p>
        </p:txBody>
      </p:sp>
      <p:pic>
        <p:nvPicPr>
          <p:cNvPr id="7" name="Picture 1"/>
          <p:cNvPicPr>
            <a:picLocks noChangeAspect="1" noChangeArrowheads="1"/>
          </p:cNvPicPr>
          <p:nvPr/>
        </p:nvPicPr>
        <p:blipFill>
          <a:blip r:embed="rId3" cstate="print"/>
          <a:srcRect/>
          <a:stretch>
            <a:fillRect/>
          </a:stretch>
        </p:blipFill>
        <p:spPr bwMode="auto">
          <a:xfrm>
            <a:off x="4799178" y="676489"/>
            <a:ext cx="4722970" cy="4455070"/>
          </a:xfrm>
          <a:prstGeom prst="rect">
            <a:avLst/>
          </a:prstGeom>
          <a:noFill/>
          <a:ln w="9525">
            <a:noFill/>
            <a:miter lim="800000"/>
            <a:headEnd/>
            <a:tailEnd/>
          </a:ln>
        </p:spPr>
      </p:pic>
      <p:pic>
        <p:nvPicPr>
          <p:cNvPr id="8" name="Picture 1"/>
          <p:cNvPicPr>
            <a:picLocks noChangeAspect="1" noChangeArrowheads="1"/>
          </p:cNvPicPr>
          <p:nvPr/>
        </p:nvPicPr>
        <p:blipFill>
          <a:blip r:embed="rId4" cstate="print"/>
          <a:srcRect/>
          <a:stretch>
            <a:fillRect/>
          </a:stretch>
        </p:blipFill>
        <p:spPr bwMode="auto">
          <a:xfrm>
            <a:off x="333162" y="626735"/>
            <a:ext cx="4593680" cy="4641304"/>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0577" y="5987534"/>
            <a:ext cx="2523447" cy="369332"/>
          </a:xfrm>
          <a:prstGeom prst="rect">
            <a:avLst/>
          </a:prstGeom>
        </p:spPr>
        <p:txBody>
          <a:bodyPr wrap="none">
            <a:spAutoFit/>
          </a:bodyPr>
          <a:lstStyle/>
          <a:p>
            <a:pPr algn="ctr"/>
            <a:r>
              <a:rPr lang="ga-IE" b="1" u="sng" dirty="0" smtClean="0">
                <a:solidFill>
                  <a:schemeClr val="bg1"/>
                </a:solidFill>
                <a:latin typeface="Tahoma" pitchFamily="34" charset="0"/>
              </a:rPr>
              <a:t>Ceagail a dhéanamh</a:t>
            </a:r>
            <a:endParaRPr lang="ga-IE" b="1" u="sng" dirty="0">
              <a:solidFill>
                <a:schemeClr val="bg1"/>
              </a:solidFill>
              <a:latin typeface="Tahoma" pitchFamily="34" charset="0"/>
              <a:ea typeface="Tahoma" pitchFamily="34" charset="0"/>
              <a:cs typeface="Tahoma" pitchFamily="34" charset="0"/>
            </a:endParaRPr>
          </a:p>
        </p:txBody>
      </p:sp>
      <p:sp>
        <p:nvSpPr>
          <p:cNvPr id="4" name="Title 1"/>
          <p:cNvSpPr txBox="1">
            <a:spLocks/>
          </p:cNvSpPr>
          <p:nvPr/>
        </p:nvSpPr>
        <p:spPr>
          <a:xfrm>
            <a:off x="5390707" y="194370"/>
            <a:ext cx="4295554" cy="645603"/>
          </a:xfrm>
          <a:prstGeom prst="roundRect">
            <a:avLst/>
          </a:prstGeom>
          <a:solidFill>
            <a:schemeClr val="tx1"/>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ga-IE" sz="2800" b="1" i="1" noProof="0" dirty="0" smtClean="0">
                <a:solidFill>
                  <a:srgbClr val="FFCC33"/>
                </a:solidFill>
                <a:latin typeface="+mj-lt"/>
              </a:rPr>
              <a:t>Fadhb</a:t>
            </a:r>
            <a:endParaRPr kumimoji="0" lang="ga-IE" sz="2800" b="1" i="1" u="none" strike="noStrike" kern="1200" cap="none" spc="0" normalizeH="0" baseline="0" noProof="0" dirty="0">
              <a:ln>
                <a:noFill/>
              </a:ln>
              <a:solidFill>
                <a:srgbClr val="FFCC33"/>
              </a:solidFill>
              <a:effectLst/>
              <a:uLnTx/>
              <a:uFillTx/>
              <a:latin typeface="+mj-lt"/>
              <a:ea typeface="+mj-ea"/>
              <a:cs typeface="+mj-cs"/>
            </a:endParaRPr>
          </a:p>
        </p:txBody>
      </p:sp>
      <p:cxnSp>
        <p:nvCxnSpPr>
          <p:cNvPr id="6" name="Straight Connector 5"/>
          <p:cNvCxnSpPr/>
          <p:nvPr/>
        </p:nvCxnSpPr>
        <p:spPr>
          <a:xfrm flipV="1">
            <a:off x="1531090" y="978197"/>
            <a:ext cx="10633" cy="363632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173128" y="3965944"/>
            <a:ext cx="3994295" cy="354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84521" y="1881963"/>
            <a:ext cx="3179135" cy="2445486"/>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297173" y="1392870"/>
            <a:ext cx="2169458" cy="3399237"/>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65269" y="935655"/>
            <a:ext cx="288862" cy="369332"/>
          </a:xfrm>
          <a:prstGeom prst="rect">
            <a:avLst/>
          </a:prstGeom>
          <a:noFill/>
        </p:spPr>
        <p:txBody>
          <a:bodyPr wrap="none" rtlCol="0">
            <a:spAutoFit/>
          </a:bodyPr>
          <a:lstStyle/>
          <a:p>
            <a:r>
              <a:rPr lang="ga-IE" dirty="0" smtClean="0"/>
              <a:t>y</a:t>
            </a:r>
            <a:endParaRPr lang="ga-IE" dirty="0"/>
          </a:p>
        </p:txBody>
      </p:sp>
      <p:sp>
        <p:nvSpPr>
          <p:cNvPr id="22" name="TextBox 21"/>
          <p:cNvSpPr txBox="1"/>
          <p:nvPr/>
        </p:nvSpPr>
        <p:spPr>
          <a:xfrm>
            <a:off x="4713734" y="3923914"/>
            <a:ext cx="284052" cy="369332"/>
          </a:xfrm>
          <a:prstGeom prst="rect">
            <a:avLst/>
          </a:prstGeom>
          <a:noFill/>
        </p:spPr>
        <p:txBody>
          <a:bodyPr wrap="none" rtlCol="0">
            <a:spAutoFit/>
          </a:bodyPr>
          <a:lstStyle/>
          <a:p>
            <a:r>
              <a:rPr lang="ga-IE" dirty="0" smtClean="0"/>
              <a:t>x</a:t>
            </a:r>
            <a:endParaRPr lang="ga-IE" dirty="0"/>
          </a:p>
        </p:txBody>
      </p:sp>
      <p:sp>
        <p:nvSpPr>
          <p:cNvPr id="24" name="TextBox 23"/>
          <p:cNvSpPr txBox="1"/>
          <p:nvPr/>
        </p:nvSpPr>
        <p:spPr>
          <a:xfrm>
            <a:off x="3124404" y="4497384"/>
            <a:ext cx="306494" cy="369332"/>
          </a:xfrm>
          <a:prstGeom prst="rect">
            <a:avLst/>
          </a:prstGeom>
          <a:noFill/>
        </p:spPr>
        <p:txBody>
          <a:bodyPr wrap="none" rtlCol="0">
            <a:spAutoFit/>
          </a:bodyPr>
          <a:lstStyle/>
          <a:p>
            <a:r>
              <a:rPr lang="ga-IE" dirty="0" smtClean="0"/>
              <a:t>n</a:t>
            </a:r>
            <a:endParaRPr lang="ga-IE" dirty="0"/>
          </a:p>
        </p:txBody>
      </p:sp>
      <p:sp>
        <p:nvSpPr>
          <p:cNvPr id="25" name="TextBox 24"/>
          <p:cNvSpPr txBox="1"/>
          <p:nvPr/>
        </p:nvSpPr>
        <p:spPr>
          <a:xfrm>
            <a:off x="3799363" y="1757918"/>
            <a:ext cx="369012" cy="369332"/>
          </a:xfrm>
          <a:prstGeom prst="rect">
            <a:avLst/>
          </a:prstGeom>
          <a:noFill/>
        </p:spPr>
        <p:txBody>
          <a:bodyPr wrap="none" rtlCol="0">
            <a:spAutoFit/>
          </a:bodyPr>
          <a:lstStyle/>
          <a:p>
            <a:r>
              <a:rPr lang="ga-IE" dirty="0" smtClean="0"/>
              <a:t>m</a:t>
            </a:r>
            <a:endParaRPr lang="ga-IE" dirty="0"/>
          </a:p>
        </p:txBody>
      </p:sp>
      <p:sp>
        <p:nvSpPr>
          <p:cNvPr id="26" name="Oval 25"/>
          <p:cNvSpPr/>
          <p:nvPr/>
        </p:nvSpPr>
        <p:spPr>
          <a:xfrm>
            <a:off x="2424225" y="3147239"/>
            <a:ext cx="116959" cy="191386"/>
          </a:xfrm>
          <a:prstGeom prst="ellipse">
            <a:avLst/>
          </a:prstGeom>
          <a:solidFill>
            <a:srgbClr val="FF7C8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TextBox 26"/>
          <p:cNvSpPr txBox="1"/>
          <p:nvPr/>
        </p:nvSpPr>
        <p:spPr>
          <a:xfrm>
            <a:off x="2491576" y="3065714"/>
            <a:ext cx="762019" cy="369332"/>
          </a:xfrm>
          <a:prstGeom prst="rect">
            <a:avLst/>
          </a:prstGeom>
          <a:noFill/>
        </p:spPr>
        <p:txBody>
          <a:bodyPr wrap="square" rtlCol="0">
            <a:spAutoFit/>
          </a:bodyPr>
          <a:lstStyle/>
          <a:p>
            <a:r>
              <a:rPr lang="ga-IE" dirty="0" smtClean="0"/>
              <a:t>A(5,2)</a:t>
            </a:r>
            <a:endParaRPr lang="ga-IE" dirty="0"/>
          </a:p>
        </p:txBody>
      </p:sp>
      <p:sp>
        <p:nvSpPr>
          <p:cNvPr id="28" name="Oval 27"/>
          <p:cNvSpPr/>
          <p:nvPr/>
        </p:nvSpPr>
        <p:spPr>
          <a:xfrm>
            <a:off x="2863704" y="3873798"/>
            <a:ext cx="116959" cy="191386"/>
          </a:xfrm>
          <a:prstGeom prst="ellipse">
            <a:avLst/>
          </a:prstGeom>
          <a:solidFill>
            <a:srgbClr val="FF7C8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TextBox 28"/>
          <p:cNvSpPr txBox="1"/>
          <p:nvPr/>
        </p:nvSpPr>
        <p:spPr>
          <a:xfrm>
            <a:off x="2303710" y="4004920"/>
            <a:ext cx="762019" cy="369332"/>
          </a:xfrm>
          <a:prstGeom prst="rect">
            <a:avLst/>
          </a:prstGeom>
          <a:noFill/>
        </p:spPr>
        <p:txBody>
          <a:bodyPr wrap="square" rtlCol="0">
            <a:spAutoFit/>
          </a:bodyPr>
          <a:lstStyle/>
          <a:p>
            <a:r>
              <a:rPr lang="ga-IE" dirty="0" smtClean="0"/>
              <a:t>C(x,0)</a:t>
            </a:r>
            <a:endParaRPr lang="ga-IE" dirty="0"/>
          </a:p>
        </p:txBody>
      </p:sp>
      <p:sp>
        <p:nvSpPr>
          <p:cNvPr id="30" name="Oval 29"/>
          <p:cNvSpPr/>
          <p:nvPr/>
        </p:nvSpPr>
        <p:spPr>
          <a:xfrm>
            <a:off x="1474318" y="1633773"/>
            <a:ext cx="116959" cy="191386"/>
          </a:xfrm>
          <a:prstGeom prst="ellipse">
            <a:avLst/>
          </a:prstGeom>
          <a:solidFill>
            <a:srgbClr val="FF7C8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TextBox 30"/>
          <p:cNvSpPr txBox="1"/>
          <p:nvPr/>
        </p:nvSpPr>
        <p:spPr>
          <a:xfrm>
            <a:off x="783282" y="1580700"/>
            <a:ext cx="762019" cy="369332"/>
          </a:xfrm>
          <a:prstGeom prst="rect">
            <a:avLst/>
          </a:prstGeom>
          <a:noFill/>
        </p:spPr>
        <p:txBody>
          <a:bodyPr wrap="square" rtlCol="0">
            <a:spAutoFit/>
          </a:bodyPr>
          <a:lstStyle/>
          <a:p>
            <a:r>
              <a:rPr lang="ga-IE" dirty="0" smtClean="0"/>
              <a:t>D(0,y)</a:t>
            </a:r>
            <a:endParaRPr lang="ga-IE" dirty="0"/>
          </a:p>
        </p:txBody>
      </p:sp>
      <p:sp>
        <p:nvSpPr>
          <p:cNvPr id="33" name="Oval 32"/>
          <p:cNvSpPr/>
          <p:nvPr/>
        </p:nvSpPr>
        <p:spPr>
          <a:xfrm>
            <a:off x="1474383" y="3877343"/>
            <a:ext cx="116959" cy="191386"/>
          </a:xfrm>
          <a:prstGeom prst="ellipse">
            <a:avLst/>
          </a:prstGeom>
          <a:solidFill>
            <a:srgbClr val="FF7C8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4" name="TextBox 33"/>
          <p:cNvSpPr txBox="1"/>
          <p:nvPr/>
        </p:nvSpPr>
        <p:spPr>
          <a:xfrm>
            <a:off x="786799" y="3636318"/>
            <a:ext cx="1020736" cy="369332"/>
          </a:xfrm>
          <a:prstGeom prst="rect">
            <a:avLst/>
          </a:prstGeom>
          <a:noFill/>
        </p:spPr>
        <p:txBody>
          <a:bodyPr wrap="square" rtlCol="0">
            <a:spAutoFit/>
          </a:bodyPr>
          <a:lstStyle/>
          <a:p>
            <a:r>
              <a:rPr lang="ga-IE" dirty="0" smtClean="0"/>
              <a:t>O(0,0)</a:t>
            </a:r>
            <a:endParaRPr lang="ga-IE" dirty="0"/>
          </a:p>
        </p:txBody>
      </p:sp>
      <p:sp>
        <p:nvSpPr>
          <p:cNvPr id="21" name="TextBox 20"/>
          <p:cNvSpPr txBox="1"/>
          <p:nvPr/>
        </p:nvSpPr>
        <p:spPr>
          <a:xfrm>
            <a:off x="5593278" y="1030664"/>
            <a:ext cx="4597730" cy="3539430"/>
          </a:xfrm>
          <a:prstGeom prst="rect">
            <a:avLst/>
          </a:prstGeom>
          <a:noFill/>
        </p:spPr>
        <p:txBody>
          <a:bodyPr wrap="square" rtlCol="0">
            <a:spAutoFit/>
          </a:bodyPr>
          <a:lstStyle/>
          <a:p>
            <a:r>
              <a:rPr lang="ga-IE" sz="3200" b="1" dirty="0" smtClean="0"/>
              <a:t>Tá na línte m agus n ingearach.</a:t>
            </a:r>
          </a:p>
          <a:p>
            <a:r>
              <a:rPr lang="ga-IE" sz="3200" b="1" dirty="0" smtClean="0"/>
              <a:t>Ar líne m tá O(0,0).</a:t>
            </a:r>
          </a:p>
          <a:p>
            <a:r>
              <a:rPr lang="ga-IE" sz="3200" b="1" dirty="0" smtClean="0"/>
              <a:t>Trasnaíonn na línte m agus n a chéile </a:t>
            </a:r>
          </a:p>
          <a:p>
            <a:r>
              <a:rPr lang="ga-IE" sz="3200" b="1" dirty="0" smtClean="0"/>
              <a:t>ag A(5,2). </a:t>
            </a:r>
          </a:p>
          <a:p>
            <a:endParaRPr lang="ga-IE" sz="3200" b="1" dirty="0" smtClean="0"/>
          </a:p>
          <a:p>
            <a:r>
              <a:rPr lang="ga-IE" sz="3200" b="1" dirty="0" smtClean="0"/>
              <a:t>Faigh x.</a:t>
            </a:r>
            <a:endParaRPr lang="ga-IE" sz="3200" b="1" dirty="0"/>
          </a:p>
        </p:txBody>
      </p:sp>
      <p:sp>
        <p:nvSpPr>
          <p:cNvPr id="2" name="Date Placeholder 1"/>
          <p:cNvSpPr>
            <a:spLocks noGrp="1"/>
          </p:cNvSpPr>
          <p:nvPr>
            <p:ph type="dt" sz="half" idx="10"/>
          </p:nvPr>
        </p:nvSpPr>
        <p:spPr/>
        <p:txBody>
          <a:bodyPr/>
          <a:lstStyle/>
          <a:p>
            <a:fld id="{6852B601-2F8C-4036-9768-E0D537E6F639}" type="datetime10">
              <a:rPr lang="en-GB" smtClean="0"/>
              <a:pPr/>
              <a:t>09:21</a:t>
            </a:fld>
            <a:endParaRPr lang="ga-IE"/>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739869" y="556480"/>
            <a:ext cx="1800000" cy="1440000"/>
          </a:xfrm>
          <a:prstGeom prst="roundRect">
            <a:avLst/>
          </a:prstGeom>
          <a:solidFill>
            <a:srgbClr val="990033"/>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ga-IE" sz="2000" b="1" i="1" noProof="0" dirty="0" smtClean="0">
                <a:solidFill>
                  <a:srgbClr val="FFCC33"/>
                </a:solidFill>
                <a:latin typeface="+mj-lt"/>
              </a:rPr>
              <a:t>Réiteach 2</a:t>
            </a:r>
          </a:p>
          <a:p>
            <a:pPr marL="0" marR="0" lvl="0" indent="0" algn="ctr" defTabSz="914400" rtl="0" eaLnBrk="1" fontAlgn="auto" latinLnBrk="0" hangingPunct="1">
              <a:lnSpc>
                <a:spcPct val="100000"/>
              </a:lnSpc>
              <a:spcBef>
                <a:spcPct val="0"/>
              </a:spcBef>
              <a:spcAft>
                <a:spcPts val="0"/>
              </a:spcAft>
              <a:buClrTx/>
              <a:buSzTx/>
              <a:buFontTx/>
              <a:buNone/>
              <a:tabLst/>
              <a:defRPr/>
            </a:pPr>
            <a:r>
              <a:rPr lang="ga-IE" sz="2000" b="1" i="1" dirty="0" smtClean="0">
                <a:solidFill>
                  <a:srgbClr val="FFCC33"/>
                </a:solidFill>
                <a:latin typeface="+mj-lt"/>
              </a:rPr>
              <a:t>Ingearach</a:t>
            </a:r>
            <a:r>
              <a:rPr lang="ga-IE" dirty="0" smtClean="0"/>
              <a:t> </a:t>
            </a:r>
            <a:endParaRPr kumimoji="0" lang="ga-IE" sz="2000" b="1" i="1" u="none" strike="noStrike" kern="1200" cap="none" spc="0" normalizeH="0" baseline="0" noProof="0" dirty="0">
              <a:ln>
                <a:noFill/>
              </a:ln>
              <a:solidFill>
                <a:srgbClr val="FFCC33"/>
              </a:solidFill>
              <a:effectLst/>
              <a:uLnTx/>
              <a:uFillTx/>
              <a:latin typeface="+mj-lt"/>
              <a:ea typeface="+mj-ea"/>
              <a:cs typeface="+mj-cs"/>
            </a:endParaRPr>
          </a:p>
        </p:txBody>
      </p:sp>
      <p:sp>
        <p:nvSpPr>
          <p:cNvPr id="6" name="Title 1"/>
          <p:cNvSpPr txBox="1">
            <a:spLocks/>
          </p:cNvSpPr>
          <p:nvPr/>
        </p:nvSpPr>
        <p:spPr>
          <a:xfrm>
            <a:off x="7746384" y="579015"/>
            <a:ext cx="1800000" cy="1440000"/>
          </a:xfrm>
          <a:prstGeom prst="roundRect">
            <a:avLst/>
          </a:prstGeom>
          <a:solidFill>
            <a:srgbClr val="990033"/>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ga-IE" sz="2000" b="1" i="1" noProof="0" dirty="0" smtClean="0">
                <a:solidFill>
                  <a:srgbClr val="FFCC33"/>
                </a:solidFill>
                <a:latin typeface="+mj-lt"/>
              </a:rPr>
              <a:t>Réiteach 3</a:t>
            </a:r>
          </a:p>
          <a:p>
            <a:pPr marL="0" marR="0" lvl="0" indent="0" algn="ctr" defTabSz="914400" rtl="0" eaLnBrk="1" fontAlgn="auto" latinLnBrk="0" hangingPunct="1">
              <a:lnSpc>
                <a:spcPct val="100000"/>
              </a:lnSpc>
              <a:spcBef>
                <a:spcPct val="0"/>
              </a:spcBef>
              <a:spcAft>
                <a:spcPts val="0"/>
              </a:spcAft>
              <a:buClrTx/>
              <a:buSzTx/>
              <a:buFontTx/>
              <a:buNone/>
              <a:tabLst/>
              <a:defRPr/>
            </a:pPr>
            <a:r>
              <a:rPr lang="ga-IE" sz="2000" b="1" i="1" dirty="0" smtClean="0">
                <a:solidFill>
                  <a:srgbClr val="FFCC33"/>
                </a:solidFill>
                <a:latin typeface="+mj-lt"/>
              </a:rPr>
              <a:t>Ingearach</a:t>
            </a:r>
          </a:p>
          <a:p>
            <a:pPr marL="0" marR="0" lvl="0" indent="0" algn="ctr" defTabSz="914400" rtl="0" eaLnBrk="1" fontAlgn="auto" latinLnBrk="0" hangingPunct="1">
              <a:lnSpc>
                <a:spcPct val="100000"/>
              </a:lnSpc>
              <a:spcBef>
                <a:spcPct val="0"/>
              </a:spcBef>
              <a:spcAft>
                <a:spcPts val="0"/>
              </a:spcAft>
              <a:buClrTx/>
              <a:buSzTx/>
              <a:buFontTx/>
              <a:buNone/>
              <a:tabLst/>
              <a:defRPr/>
            </a:pPr>
            <a:r>
              <a:rPr lang="ga-IE" sz="2000" b="1" i="1" noProof="0" dirty="0" smtClean="0">
                <a:solidFill>
                  <a:srgbClr val="FFCC33"/>
                </a:solidFill>
                <a:latin typeface="+mj-lt"/>
              </a:rPr>
              <a:t>Teoirim Pythagoras </a:t>
            </a:r>
            <a:endParaRPr kumimoji="0" lang="ga-IE" sz="2000" b="1" i="1" u="none" strike="noStrike" kern="1200" cap="none" spc="0" normalizeH="0" baseline="0" noProof="0" dirty="0">
              <a:ln>
                <a:noFill/>
              </a:ln>
              <a:solidFill>
                <a:srgbClr val="FFCC33"/>
              </a:solidFill>
              <a:effectLst/>
              <a:uLnTx/>
              <a:uFillTx/>
              <a:latin typeface="+mj-lt"/>
              <a:ea typeface="+mj-ea"/>
              <a:cs typeface="+mj-cs"/>
            </a:endParaRPr>
          </a:p>
        </p:txBody>
      </p:sp>
      <p:sp>
        <p:nvSpPr>
          <p:cNvPr id="7" name="Title 1"/>
          <p:cNvSpPr txBox="1">
            <a:spLocks/>
          </p:cNvSpPr>
          <p:nvPr/>
        </p:nvSpPr>
        <p:spPr>
          <a:xfrm>
            <a:off x="7746384" y="574181"/>
            <a:ext cx="1800000" cy="1440000"/>
          </a:xfrm>
          <a:prstGeom prst="roundRect">
            <a:avLst/>
          </a:prstGeom>
          <a:solidFill>
            <a:srgbClr val="990033"/>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ga-IE" sz="2000" b="1" i="1" noProof="0" dirty="0" smtClean="0">
                <a:solidFill>
                  <a:srgbClr val="FFCC33"/>
                </a:solidFill>
                <a:latin typeface="+mj-lt"/>
              </a:rPr>
              <a:t>Réiteach 4</a:t>
            </a:r>
          </a:p>
          <a:p>
            <a:pPr marL="0" marR="0" lvl="0" indent="0" algn="ctr" defTabSz="914400" rtl="0" eaLnBrk="1" fontAlgn="auto" latinLnBrk="0" hangingPunct="1">
              <a:lnSpc>
                <a:spcPct val="100000"/>
              </a:lnSpc>
              <a:spcBef>
                <a:spcPct val="0"/>
              </a:spcBef>
              <a:spcAft>
                <a:spcPts val="0"/>
              </a:spcAft>
              <a:buClrTx/>
              <a:buSzTx/>
              <a:buFontTx/>
              <a:buNone/>
              <a:tabLst/>
              <a:defRPr/>
            </a:pPr>
            <a:r>
              <a:rPr lang="ga-IE" sz="2000" b="1" i="1" noProof="0" dirty="0" smtClean="0">
                <a:solidFill>
                  <a:srgbClr val="FFCC33"/>
                </a:solidFill>
                <a:latin typeface="+mj-lt"/>
              </a:rPr>
              <a:t>Triantáin Chomhchosúla </a:t>
            </a:r>
            <a:endParaRPr kumimoji="0" lang="ga-IE" sz="2000" b="1" i="1" u="none" strike="noStrike" kern="1200" cap="none" spc="0" normalizeH="0" baseline="0" noProof="0" dirty="0">
              <a:ln>
                <a:noFill/>
              </a:ln>
              <a:solidFill>
                <a:srgbClr val="FFCC33"/>
              </a:solidFill>
              <a:effectLst/>
              <a:uLnTx/>
              <a:uFillTx/>
              <a:latin typeface="+mj-lt"/>
              <a:ea typeface="+mj-ea"/>
              <a:cs typeface="+mj-cs"/>
            </a:endParaRPr>
          </a:p>
        </p:txBody>
      </p:sp>
      <p:sp>
        <p:nvSpPr>
          <p:cNvPr id="8" name="Title 1"/>
          <p:cNvSpPr txBox="1">
            <a:spLocks/>
          </p:cNvSpPr>
          <p:nvPr/>
        </p:nvSpPr>
        <p:spPr>
          <a:xfrm>
            <a:off x="7746384" y="546262"/>
            <a:ext cx="1800000" cy="1440000"/>
          </a:xfrm>
          <a:prstGeom prst="roundRect">
            <a:avLst/>
          </a:prstGeom>
          <a:solidFill>
            <a:srgbClr val="990033"/>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ga-IE" sz="2000" b="1" i="1" noProof="0" dirty="0" smtClean="0">
                <a:solidFill>
                  <a:srgbClr val="FFCC33"/>
                </a:solidFill>
                <a:latin typeface="+mj-lt"/>
              </a:rPr>
              <a:t>Réiteach 5</a:t>
            </a:r>
          </a:p>
          <a:p>
            <a:pPr marL="0" marR="0" lvl="0" indent="0" algn="ctr" defTabSz="914400" rtl="0" eaLnBrk="1" fontAlgn="auto" latinLnBrk="0" hangingPunct="1">
              <a:lnSpc>
                <a:spcPct val="100000"/>
              </a:lnSpc>
              <a:spcBef>
                <a:spcPct val="0"/>
              </a:spcBef>
              <a:spcAft>
                <a:spcPts val="0"/>
              </a:spcAft>
              <a:buClrTx/>
              <a:buSzTx/>
              <a:buFontTx/>
              <a:buNone/>
              <a:tabLst/>
              <a:defRPr/>
            </a:pPr>
            <a:r>
              <a:rPr lang="ga-IE" sz="2000" b="1" i="1" dirty="0" smtClean="0">
                <a:solidFill>
                  <a:srgbClr val="FFCC33"/>
                </a:solidFill>
                <a:latin typeface="+mj-lt"/>
              </a:rPr>
              <a:t>Teoirim na hAirde ar an Taobhagán</a:t>
            </a:r>
            <a:r>
              <a:rPr lang="ga-IE" dirty="0" smtClean="0"/>
              <a:t> </a:t>
            </a:r>
            <a:endParaRPr kumimoji="0" lang="ga-IE" sz="2000" b="1" i="1" u="none" strike="noStrike" kern="1200" cap="none" spc="0" normalizeH="0" baseline="0" noProof="0" dirty="0">
              <a:ln>
                <a:noFill/>
              </a:ln>
              <a:solidFill>
                <a:srgbClr val="FFCC33"/>
              </a:solidFill>
              <a:effectLst/>
              <a:uLnTx/>
              <a:uFillTx/>
              <a:latin typeface="+mj-lt"/>
              <a:ea typeface="+mj-ea"/>
              <a:cs typeface="+mj-cs"/>
            </a:endParaRPr>
          </a:p>
        </p:txBody>
      </p:sp>
      <p:pic>
        <p:nvPicPr>
          <p:cNvPr id="743428" name="Picture 4"/>
          <p:cNvPicPr>
            <a:picLocks noChangeAspect="1" noChangeArrowheads="1"/>
          </p:cNvPicPr>
          <p:nvPr/>
        </p:nvPicPr>
        <p:blipFill>
          <a:blip r:embed="rId3" cstate="email"/>
          <a:srcRect/>
          <a:stretch>
            <a:fillRect/>
          </a:stretch>
        </p:blipFill>
        <p:spPr bwMode="auto">
          <a:xfrm>
            <a:off x="178128" y="902526"/>
            <a:ext cx="6768937" cy="5664524"/>
          </a:xfrm>
          <a:prstGeom prst="rect">
            <a:avLst/>
          </a:prstGeom>
          <a:noFill/>
          <a:ln w="9525">
            <a:noFill/>
            <a:miter lim="800000"/>
            <a:headEnd/>
            <a:tailEnd/>
          </a:ln>
        </p:spPr>
      </p:pic>
      <p:sp>
        <p:nvSpPr>
          <p:cNvPr id="4" name="Title 1"/>
          <p:cNvSpPr txBox="1">
            <a:spLocks/>
          </p:cNvSpPr>
          <p:nvPr/>
        </p:nvSpPr>
        <p:spPr>
          <a:xfrm>
            <a:off x="7739869" y="546262"/>
            <a:ext cx="1800000" cy="1440000"/>
          </a:xfrm>
          <a:prstGeom prst="roundRect">
            <a:avLst/>
          </a:prstGeom>
          <a:solidFill>
            <a:srgbClr val="990033"/>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ga-IE" sz="2000" b="1" i="1" noProof="0" dirty="0" smtClean="0">
                <a:solidFill>
                  <a:srgbClr val="FFCC33"/>
                </a:solidFill>
                <a:latin typeface="+mj-lt"/>
              </a:rPr>
              <a:t>Réiteach 1</a:t>
            </a:r>
          </a:p>
          <a:p>
            <a:pPr marL="0" marR="0" lvl="0" indent="0" algn="ctr" defTabSz="914400" rtl="0" eaLnBrk="1" fontAlgn="auto" latinLnBrk="0" hangingPunct="1">
              <a:lnSpc>
                <a:spcPct val="100000"/>
              </a:lnSpc>
              <a:spcBef>
                <a:spcPct val="0"/>
              </a:spcBef>
              <a:spcAft>
                <a:spcPts val="0"/>
              </a:spcAft>
              <a:buClrTx/>
              <a:buSzTx/>
              <a:buFontTx/>
              <a:buNone/>
              <a:tabLst/>
              <a:defRPr/>
            </a:pPr>
            <a:r>
              <a:rPr lang="ga-IE" sz="2000" b="1" i="1" noProof="0" dirty="0" smtClean="0">
                <a:solidFill>
                  <a:srgbClr val="FFCC33"/>
                </a:solidFill>
                <a:latin typeface="+mj-lt"/>
              </a:rPr>
              <a:t>Trasnú 2 líne </a:t>
            </a:r>
            <a:endParaRPr kumimoji="0" lang="ga-IE" sz="2000" b="1" i="1" u="none" strike="noStrike" kern="1200" cap="none" spc="0" normalizeH="0" baseline="0" noProof="0" dirty="0">
              <a:ln>
                <a:noFill/>
              </a:ln>
              <a:solidFill>
                <a:srgbClr val="FFCC33"/>
              </a:solidFill>
              <a:effectLst/>
              <a:uLnTx/>
              <a:uFillTx/>
              <a:latin typeface="+mj-lt"/>
              <a:ea typeface="+mj-ea"/>
              <a:cs typeface="+mj-cs"/>
            </a:endParaRPr>
          </a:p>
        </p:txBody>
      </p:sp>
      <p:pic>
        <p:nvPicPr>
          <p:cNvPr id="743430" name="Picture 6"/>
          <p:cNvPicPr>
            <a:picLocks noChangeAspect="1" noChangeArrowheads="1"/>
          </p:cNvPicPr>
          <p:nvPr/>
        </p:nvPicPr>
        <p:blipFill>
          <a:blip r:embed="rId4" cstate="email"/>
          <a:srcRect/>
          <a:stretch>
            <a:fillRect/>
          </a:stretch>
        </p:blipFill>
        <p:spPr bwMode="auto">
          <a:xfrm>
            <a:off x="375245" y="691982"/>
            <a:ext cx="7137059" cy="5875068"/>
          </a:xfrm>
          <a:prstGeom prst="rect">
            <a:avLst/>
          </a:prstGeom>
          <a:noFill/>
          <a:ln w="9525">
            <a:noFill/>
            <a:miter lim="800000"/>
            <a:headEnd/>
            <a:tailEnd/>
          </a:ln>
        </p:spPr>
      </p:pic>
      <p:sp>
        <p:nvSpPr>
          <p:cNvPr id="3" name="Title 1"/>
          <p:cNvSpPr txBox="1">
            <a:spLocks/>
          </p:cNvSpPr>
          <p:nvPr/>
        </p:nvSpPr>
        <p:spPr>
          <a:xfrm>
            <a:off x="2946517" y="233678"/>
            <a:ext cx="4295554" cy="645603"/>
          </a:xfrm>
          <a:prstGeom prst="roundRect">
            <a:avLst/>
          </a:prstGeom>
          <a:solidFill>
            <a:schemeClr val="tx1"/>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ga-IE" sz="2800" b="1" i="1" dirty="0" smtClean="0">
                <a:solidFill>
                  <a:srgbClr val="FFCC33"/>
                </a:solidFill>
                <a:latin typeface="+mj-lt"/>
              </a:rPr>
              <a:t>Réitigh na nDaltaí</a:t>
            </a:r>
            <a:endParaRPr kumimoji="0" lang="ga-IE" sz="2800" b="1" i="1" u="none" strike="noStrike" kern="1200" cap="none" spc="0" normalizeH="0" baseline="0" noProof="0" dirty="0">
              <a:ln>
                <a:noFill/>
              </a:ln>
              <a:solidFill>
                <a:srgbClr val="FFCC33"/>
              </a:solidFill>
              <a:effectLst/>
              <a:uLnTx/>
              <a:uFillTx/>
              <a:latin typeface="+mj-lt"/>
              <a:ea typeface="+mj-ea"/>
              <a:cs typeface="+mj-cs"/>
            </a:endParaRPr>
          </a:p>
        </p:txBody>
      </p:sp>
      <p:pic>
        <p:nvPicPr>
          <p:cNvPr id="743434" name="Picture 10"/>
          <p:cNvPicPr>
            <a:picLocks noChangeAspect="1" noChangeArrowheads="1"/>
          </p:cNvPicPr>
          <p:nvPr/>
        </p:nvPicPr>
        <p:blipFill rotWithShape="1">
          <a:blip r:embed="rId5" cstate="email"/>
          <a:srcRect b="7052"/>
          <a:stretch/>
        </p:blipFill>
        <p:spPr bwMode="auto">
          <a:xfrm>
            <a:off x="375245" y="755636"/>
            <a:ext cx="6792686" cy="5612752"/>
          </a:xfrm>
          <a:prstGeom prst="rect">
            <a:avLst/>
          </a:prstGeom>
          <a:noFill/>
          <a:ln w="9525">
            <a:noFill/>
            <a:miter lim="800000"/>
            <a:headEnd/>
            <a:tailEnd/>
          </a:ln>
        </p:spPr>
      </p:pic>
      <p:pic>
        <p:nvPicPr>
          <p:cNvPr id="743438" name="Picture 14"/>
          <p:cNvPicPr>
            <a:picLocks noChangeAspect="1" noChangeArrowheads="1"/>
          </p:cNvPicPr>
          <p:nvPr/>
        </p:nvPicPr>
        <p:blipFill>
          <a:blip r:embed="rId6" cstate="email"/>
          <a:srcRect/>
          <a:stretch>
            <a:fillRect/>
          </a:stretch>
        </p:blipFill>
        <p:spPr bwMode="auto">
          <a:xfrm>
            <a:off x="166941" y="691982"/>
            <a:ext cx="7345363" cy="5676406"/>
          </a:xfrm>
          <a:prstGeom prst="rect">
            <a:avLst/>
          </a:prstGeom>
          <a:noFill/>
          <a:ln w="9525">
            <a:noFill/>
            <a:miter lim="800000"/>
            <a:headEnd/>
            <a:tailEnd/>
          </a:ln>
        </p:spPr>
      </p:pic>
      <p:pic>
        <p:nvPicPr>
          <p:cNvPr id="741377" name="Picture 1"/>
          <p:cNvPicPr>
            <a:picLocks noChangeAspect="1" noChangeArrowheads="1"/>
          </p:cNvPicPr>
          <p:nvPr/>
        </p:nvPicPr>
        <p:blipFill rotWithShape="1">
          <a:blip r:embed="rId7" cstate="email"/>
          <a:srcRect l="10319" r="12000" b="30530"/>
          <a:stretch/>
        </p:blipFill>
        <p:spPr bwMode="auto">
          <a:xfrm>
            <a:off x="185122" y="728227"/>
            <a:ext cx="7194209" cy="5325552"/>
          </a:xfrm>
          <a:prstGeom prst="rect">
            <a:avLst/>
          </a:prstGeom>
          <a:noFill/>
          <a:ln w="9525">
            <a:noFill/>
            <a:miter lim="800000"/>
            <a:headEnd/>
            <a:tailEnd/>
          </a:ln>
        </p:spPr>
      </p:pic>
      <p:sp>
        <p:nvSpPr>
          <p:cNvPr id="2" name="Date Placeholder 1"/>
          <p:cNvSpPr>
            <a:spLocks noGrp="1"/>
          </p:cNvSpPr>
          <p:nvPr>
            <p:ph type="dt" sz="half" idx="10"/>
          </p:nvPr>
        </p:nvSpPr>
        <p:spPr/>
        <p:txBody>
          <a:bodyPr/>
          <a:lstStyle/>
          <a:p>
            <a:fld id="{A120628B-F263-4D57-BFB9-59A9FA4CCB7A}" type="datetime10">
              <a:rPr lang="en-GB" smtClean="0"/>
              <a:pPr/>
              <a:t>09:21</a:t>
            </a:fld>
            <a:endParaRPr lang="ga-I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743428"/>
                                        </p:tgtEl>
                                        <p:attrNameLst>
                                          <p:attrName>style.visibility</p:attrName>
                                        </p:attrNameLst>
                                      </p:cBhvr>
                                      <p:to>
                                        <p:strVal val="visible"/>
                                      </p:to>
                                    </p:set>
                                    <p:animEffect transition="in" filter="blinds(horizontal)">
                                      <p:cBhvr>
                                        <p:cTn id="7" dur="500"/>
                                        <p:tgtEl>
                                          <p:spTgt spid="7434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743428"/>
                                        </p:tgtEl>
                                      </p:cBhvr>
                                    </p:animEffect>
                                    <p:set>
                                      <p:cBhvr>
                                        <p:cTn id="15" dur="1" fill="hold">
                                          <p:stCondLst>
                                            <p:cond delay="499"/>
                                          </p:stCondLst>
                                        </p:cTn>
                                        <p:tgtEl>
                                          <p:spTgt spid="743428"/>
                                        </p:tgtEl>
                                        <p:attrNameLst>
                                          <p:attrName>style.visibility</p:attrName>
                                        </p:attrNameLst>
                                      </p:cBhvr>
                                      <p:to>
                                        <p:strVal val="hidden"/>
                                      </p:to>
                                    </p:set>
                                  </p:childTnLst>
                                </p:cTn>
                              </p:par>
                            </p:childTnLst>
                          </p:cTn>
                        </p:par>
                        <p:par>
                          <p:cTn id="16" fill="hold">
                            <p:stCondLst>
                              <p:cond delay="500"/>
                            </p:stCondLst>
                            <p:childTnLst>
                              <p:par>
                                <p:cTn id="17" presetID="3" presetClass="exit" presetSubtype="10" fill="hold" grpId="1" nodeType="afterEffect">
                                  <p:stCondLst>
                                    <p:cond delay="0"/>
                                  </p:stCondLst>
                                  <p:childTnLst>
                                    <p:animEffect transition="out" filter="blinds(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1000"/>
                            </p:stCondLst>
                            <p:childTnLst>
                              <p:par>
                                <p:cTn id="21" presetID="3" presetClass="entr" presetSubtype="10" fill="hold" nodeType="afterEffect">
                                  <p:stCondLst>
                                    <p:cond delay="0"/>
                                  </p:stCondLst>
                                  <p:childTnLst>
                                    <p:set>
                                      <p:cBhvr>
                                        <p:cTn id="22" dur="1" fill="hold">
                                          <p:stCondLst>
                                            <p:cond delay="0"/>
                                          </p:stCondLst>
                                        </p:cTn>
                                        <p:tgtEl>
                                          <p:spTgt spid="743430"/>
                                        </p:tgtEl>
                                        <p:attrNameLst>
                                          <p:attrName>style.visibility</p:attrName>
                                        </p:attrNameLst>
                                      </p:cBhvr>
                                      <p:to>
                                        <p:strVal val="visible"/>
                                      </p:to>
                                    </p:set>
                                    <p:animEffect transition="in" filter="blinds(horizontal)">
                                      <p:cBhvr>
                                        <p:cTn id="23" dur="500"/>
                                        <p:tgtEl>
                                          <p:spTgt spid="74343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nodeType="clickEffect">
                                  <p:stCondLst>
                                    <p:cond delay="0"/>
                                  </p:stCondLst>
                                  <p:childTnLst>
                                    <p:animEffect transition="out" filter="blinds(horizontal)">
                                      <p:cBhvr>
                                        <p:cTn id="30" dur="500"/>
                                        <p:tgtEl>
                                          <p:spTgt spid="743430"/>
                                        </p:tgtEl>
                                      </p:cBhvr>
                                    </p:animEffect>
                                    <p:set>
                                      <p:cBhvr>
                                        <p:cTn id="31" dur="1" fill="hold">
                                          <p:stCondLst>
                                            <p:cond delay="499"/>
                                          </p:stCondLst>
                                        </p:cTn>
                                        <p:tgtEl>
                                          <p:spTgt spid="743430"/>
                                        </p:tgtEl>
                                        <p:attrNameLst>
                                          <p:attrName>style.visibility</p:attrName>
                                        </p:attrNameLst>
                                      </p:cBhvr>
                                      <p:to>
                                        <p:strVal val="hidden"/>
                                      </p:to>
                                    </p:set>
                                  </p:childTnLst>
                                </p:cTn>
                              </p:par>
                            </p:childTnLst>
                          </p:cTn>
                        </p:par>
                        <p:par>
                          <p:cTn id="32" fill="hold">
                            <p:stCondLst>
                              <p:cond delay="500"/>
                            </p:stCondLst>
                            <p:childTnLst>
                              <p:par>
                                <p:cTn id="33" presetID="3" presetClass="exit" presetSubtype="10" fill="hold" grpId="1" nodeType="afterEffect">
                                  <p:stCondLst>
                                    <p:cond delay="0"/>
                                  </p:stCondLst>
                                  <p:childTnLst>
                                    <p:animEffect transition="out" filter="blinds(horizont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par>
                          <p:cTn id="36" fill="hold">
                            <p:stCondLst>
                              <p:cond delay="1000"/>
                            </p:stCondLst>
                            <p:childTnLst>
                              <p:par>
                                <p:cTn id="37" presetID="3" presetClass="entr" presetSubtype="10" fill="hold" nodeType="afterEffect">
                                  <p:stCondLst>
                                    <p:cond delay="0"/>
                                  </p:stCondLst>
                                  <p:childTnLst>
                                    <p:set>
                                      <p:cBhvr>
                                        <p:cTn id="38" dur="1" fill="hold">
                                          <p:stCondLst>
                                            <p:cond delay="0"/>
                                          </p:stCondLst>
                                        </p:cTn>
                                        <p:tgtEl>
                                          <p:spTgt spid="743434"/>
                                        </p:tgtEl>
                                        <p:attrNameLst>
                                          <p:attrName>style.visibility</p:attrName>
                                        </p:attrNameLst>
                                      </p:cBhvr>
                                      <p:to>
                                        <p:strVal val="visible"/>
                                      </p:to>
                                    </p:set>
                                    <p:animEffect transition="in" filter="blinds(horizontal)">
                                      <p:cBhvr>
                                        <p:cTn id="39" dur="500"/>
                                        <p:tgtEl>
                                          <p:spTgt spid="74343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linds(horizont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nodeType="clickEffect">
                                  <p:stCondLst>
                                    <p:cond delay="0"/>
                                  </p:stCondLst>
                                  <p:childTnLst>
                                    <p:animEffect transition="out" filter="blinds(horizontal)">
                                      <p:cBhvr>
                                        <p:cTn id="46" dur="500"/>
                                        <p:tgtEl>
                                          <p:spTgt spid="743434"/>
                                        </p:tgtEl>
                                      </p:cBhvr>
                                    </p:animEffect>
                                    <p:set>
                                      <p:cBhvr>
                                        <p:cTn id="47" dur="1" fill="hold">
                                          <p:stCondLst>
                                            <p:cond delay="499"/>
                                          </p:stCondLst>
                                        </p:cTn>
                                        <p:tgtEl>
                                          <p:spTgt spid="743434"/>
                                        </p:tgtEl>
                                        <p:attrNameLst>
                                          <p:attrName>style.visibility</p:attrName>
                                        </p:attrNameLst>
                                      </p:cBhvr>
                                      <p:to>
                                        <p:strVal val="hidden"/>
                                      </p:to>
                                    </p:set>
                                  </p:childTnLst>
                                </p:cTn>
                              </p:par>
                            </p:childTnLst>
                          </p:cTn>
                        </p:par>
                        <p:par>
                          <p:cTn id="48" fill="hold">
                            <p:stCondLst>
                              <p:cond delay="500"/>
                            </p:stCondLst>
                            <p:childTnLst>
                              <p:par>
                                <p:cTn id="49" presetID="3" presetClass="exit" presetSubtype="10" fill="hold" grpId="1" nodeType="afterEffect">
                                  <p:stCondLst>
                                    <p:cond delay="0"/>
                                  </p:stCondLst>
                                  <p:childTnLst>
                                    <p:animEffect transition="out" filter="blinds(horizontal)">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childTnLst>
                          </p:cTn>
                        </p:par>
                        <p:par>
                          <p:cTn id="52" fill="hold">
                            <p:stCondLst>
                              <p:cond delay="1000"/>
                            </p:stCondLst>
                            <p:childTnLst>
                              <p:par>
                                <p:cTn id="53" presetID="3" presetClass="entr" presetSubtype="10" fill="hold" nodeType="afterEffect">
                                  <p:stCondLst>
                                    <p:cond delay="0"/>
                                  </p:stCondLst>
                                  <p:childTnLst>
                                    <p:set>
                                      <p:cBhvr>
                                        <p:cTn id="54" dur="1" fill="hold">
                                          <p:stCondLst>
                                            <p:cond delay="0"/>
                                          </p:stCondLst>
                                        </p:cTn>
                                        <p:tgtEl>
                                          <p:spTgt spid="743438"/>
                                        </p:tgtEl>
                                        <p:attrNameLst>
                                          <p:attrName>style.visibility</p:attrName>
                                        </p:attrNameLst>
                                      </p:cBhvr>
                                      <p:to>
                                        <p:strVal val="visible"/>
                                      </p:to>
                                    </p:set>
                                    <p:animEffect transition="in" filter="blinds(horizontal)">
                                      <p:cBhvr>
                                        <p:cTn id="55" dur="500"/>
                                        <p:tgtEl>
                                          <p:spTgt spid="743438"/>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linds(horizontal)">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xit" presetSubtype="10" fill="hold" nodeType="clickEffect">
                                  <p:stCondLst>
                                    <p:cond delay="0"/>
                                  </p:stCondLst>
                                  <p:childTnLst>
                                    <p:animEffect transition="out" filter="blinds(horizontal)">
                                      <p:cBhvr>
                                        <p:cTn id="62" dur="500"/>
                                        <p:tgtEl>
                                          <p:spTgt spid="743438"/>
                                        </p:tgtEl>
                                      </p:cBhvr>
                                    </p:animEffect>
                                    <p:set>
                                      <p:cBhvr>
                                        <p:cTn id="63" dur="1" fill="hold">
                                          <p:stCondLst>
                                            <p:cond delay="499"/>
                                          </p:stCondLst>
                                        </p:cTn>
                                        <p:tgtEl>
                                          <p:spTgt spid="743438"/>
                                        </p:tgtEl>
                                        <p:attrNameLst>
                                          <p:attrName>style.visibility</p:attrName>
                                        </p:attrNameLst>
                                      </p:cBhvr>
                                      <p:to>
                                        <p:strVal val="hidden"/>
                                      </p:to>
                                    </p:set>
                                  </p:childTnLst>
                                </p:cTn>
                              </p:par>
                            </p:childTnLst>
                          </p:cTn>
                        </p:par>
                        <p:par>
                          <p:cTn id="64" fill="hold">
                            <p:stCondLst>
                              <p:cond delay="500"/>
                            </p:stCondLst>
                            <p:childTnLst>
                              <p:par>
                                <p:cTn id="65" presetID="3" presetClass="exit" presetSubtype="10" fill="hold" grpId="1" nodeType="afterEffect">
                                  <p:stCondLst>
                                    <p:cond delay="0"/>
                                  </p:stCondLst>
                                  <p:childTnLst>
                                    <p:animEffect transition="out" filter="blinds(horizontal)">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childTnLst>
                          </p:cTn>
                        </p:par>
                        <p:par>
                          <p:cTn id="68" fill="hold">
                            <p:stCondLst>
                              <p:cond delay="1000"/>
                            </p:stCondLst>
                            <p:childTnLst>
                              <p:par>
                                <p:cTn id="69" presetID="3" presetClass="entr" presetSubtype="10" fill="hold" nodeType="afterEffect">
                                  <p:stCondLst>
                                    <p:cond delay="0"/>
                                  </p:stCondLst>
                                  <p:childTnLst>
                                    <p:set>
                                      <p:cBhvr>
                                        <p:cTn id="70" dur="1" fill="hold">
                                          <p:stCondLst>
                                            <p:cond delay="0"/>
                                          </p:stCondLst>
                                        </p:cTn>
                                        <p:tgtEl>
                                          <p:spTgt spid="741377"/>
                                        </p:tgtEl>
                                        <p:attrNameLst>
                                          <p:attrName>style.visibility</p:attrName>
                                        </p:attrNameLst>
                                      </p:cBhvr>
                                      <p:to>
                                        <p:strVal val="visible"/>
                                      </p:to>
                                    </p:set>
                                    <p:animEffect transition="in" filter="blinds(horizontal)">
                                      <p:cBhvr>
                                        <p:cTn id="71" dur="500"/>
                                        <p:tgtEl>
                                          <p:spTgt spid="741377"/>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blinds(horizontal)">
                                      <p:cBhvr>
                                        <p:cTn id="7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4" grpId="0" animBg="1"/>
      <p:bldP spid="4" grpId="1"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smtClean="0"/>
              <a:t>Plean 8 T&amp;L</a:t>
            </a:r>
            <a:endParaRPr lang="ga-IE" dirty="0"/>
          </a:p>
        </p:txBody>
      </p:sp>
      <p:pic>
        <p:nvPicPr>
          <p:cNvPr id="115714" name="Picture 2"/>
          <p:cNvPicPr>
            <a:picLocks noGrp="1" noChangeAspect="1" noChangeArrowheads="1"/>
          </p:cNvPicPr>
          <p:nvPr>
            <p:ph idx="1"/>
          </p:nvPr>
        </p:nvPicPr>
        <p:blipFill>
          <a:blip r:embed="rId3" cstate="email"/>
          <a:srcRect/>
          <a:stretch>
            <a:fillRect/>
          </a:stretch>
        </p:blipFill>
        <p:spPr bwMode="auto">
          <a:xfrm>
            <a:off x="374536" y="1438855"/>
            <a:ext cx="2765480" cy="3823258"/>
          </a:xfrm>
          <a:prstGeom prst="rect">
            <a:avLst/>
          </a:prstGeom>
          <a:noFill/>
          <a:ln w="9525">
            <a:noFill/>
            <a:miter lim="800000"/>
            <a:headEnd/>
            <a:tailEnd/>
          </a:ln>
        </p:spPr>
      </p:pic>
      <p:pic>
        <p:nvPicPr>
          <p:cNvPr id="115715" name="Picture 3"/>
          <p:cNvPicPr>
            <a:picLocks noChangeAspect="1" noChangeArrowheads="1"/>
          </p:cNvPicPr>
          <p:nvPr/>
        </p:nvPicPr>
        <p:blipFill>
          <a:blip r:embed="rId4" cstate="email"/>
          <a:srcRect/>
          <a:stretch>
            <a:fillRect/>
          </a:stretch>
        </p:blipFill>
        <p:spPr bwMode="auto">
          <a:xfrm>
            <a:off x="3718145" y="1449783"/>
            <a:ext cx="2506662" cy="3743325"/>
          </a:xfrm>
          <a:prstGeom prst="rect">
            <a:avLst/>
          </a:prstGeom>
          <a:noFill/>
          <a:ln w="9525">
            <a:noFill/>
            <a:miter lim="800000"/>
            <a:headEnd/>
            <a:tailEnd/>
          </a:ln>
        </p:spPr>
      </p:pic>
      <p:pic>
        <p:nvPicPr>
          <p:cNvPr id="115717" name="Picture 5"/>
          <p:cNvPicPr>
            <a:picLocks noChangeAspect="1" noChangeArrowheads="1"/>
          </p:cNvPicPr>
          <p:nvPr/>
        </p:nvPicPr>
        <p:blipFill>
          <a:blip r:embed="rId5" cstate="email"/>
          <a:srcRect/>
          <a:stretch>
            <a:fillRect/>
          </a:stretch>
        </p:blipFill>
        <p:spPr bwMode="auto">
          <a:xfrm>
            <a:off x="6741738" y="1459528"/>
            <a:ext cx="2613293" cy="3657601"/>
          </a:xfrm>
          <a:prstGeom prst="rect">
            <a:avLst/>
          </a:prstGeom>
          <a:noFill/>
          <a:ln w="9525">
            <a:noFill/>
            <a:miter lim="800000"/>
            <a:headEnd/>
            <a:tailEnd/>
          </a:ln>
        </p:spPr>
      </p:pic>
      <p:pic>
        <p:nvPicPr>
          <p:cNvPr id="115718" name="Picture 6"/>
          <p:cNvPicPr>
            <a:picLocks noChangeAspect="1" noChangeArrowheads="1"/>
          </p:cNvPicPr>
          <p:nvPr/>
        </p:nvPicPr>
        <p:blipFill>
          <a:blip r:embed="rId6" cstate="email"/>
          <a:srcRect/>
          <a:stretch>
            <a:fillRect/>
          </a:stretch>
        </p:blipFill>
        <p:spPr bwMode="auto">
          <a:xfrm>
            <a:off x="3722239" y="1865741"/>
            <a:ext cx="2502199" cy="3900061"/>
          </a:xfrm>
          <a:prstGeom prst="rect">
            <a:avLst/>
          </a:prstGeom>
          <a:noFill/>
          <a:ln w="9525">
            <a:noFill/>
            <a:miter lim="800000"/>
            <a:headEnd/>
            <a:tailEnd/>
          </a:ln>
        </p:spPr>
      </p:pic>
      <p:pic>
        <p:nvPicPr>
          <p:cNvPr id="9" name="Picture 2"/>
          <p:cNvPicPr>
            <a:picLocks noChangeAspect="1" noChangeArrowheads="1"/>
          </p:cNvPicPr>
          <p:nvPr/>
        </p:nvPicPr>
        <p:blipFill>
          <a:blip r:embed="rId7" cstate="email"/>
          <a:srcRect/>
          <a:stretch>
            <a:fillRect/>
          </a:stretch>
        </p:blipFill>
        <p:spPr bwMode="auto">
          <a:xfrm>
            <a:off x="6807202" y="1852289"/>
            <a:ext cx="2610569" cy="4065917"/>
          </a:xfrm>
          <a:prstGeom prst="rect">
            <a:avLst/>
          </a:prstGeom>
          <a:noFill/>
          <a:ln w="9525">
            <a:noFill/>
            <a:miter lim="800000"/>
            <a:headEnd/>
            <a:tailEnd/>
          </a:ln>
        </p:spPr>
      </p:pic>
      <p:sp>
        <p:nvSpPr>
          <p:cNvPr id="3" name="Date Placeholder 2"/>
          <p:cNvSpPr>
            <a:spLocks noGrp="1"/>
          </p:cNvSpPr>
          <p:nvPr>
            <p:ph type="dt" sz="half" idx="10"/>
          </p:nvPr>
        </p:nvSpPr>
        <p:spPr/>
        <p:txBody>
          <a:bodyPr/>
          <a:lstStyle/>
          <a:p>
            <a:fld id="{65BECD18-0A7D-4D4D-9E2A-E5C98D18D373}" type="datetime10">
              <a:rPr lang="en-GB" smtClean="0"/>
              <a:pPr/>
              <a:t>09:21</a:t>
            </a:fld>
            <a:endParaRPr lang="ga-IE"/>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5715"/>
                                        </p:tgtEl>
                                        <p:attrNameLst>
                                          <p:attrName>style.visibility</p:attrName>
                                        </p:attrNameLst>
                                      </p:cBhvr>
                                      <p:to>
                                        <p:strVal val="visible"/>
                                      </p:to>
                                    </p:set>
                                    <p:animEffect transition="in" filter="blinds(horizontal)">
                                      <p:cBhvr>
                                        <p:cTn id="7" dur="500"/>
                                        <p:tgtEl>
                                          <p:spTgt spid="1157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5717"/>
                                        </p:tgtEl>
                                        <p:attrNameLst>
                                          <p:attrName>style.visibility</p:attrName>
                                        </p:attrNameLst>
                                      </p:cBhvr>
                                      <p:to>
                                        <p:strVal val="visible"/>
                                      </p:to>
                                    </p:set>
                                    <p:animEffect transition="in" filter="blinds(horizontal)">
                                      <p:cBhvr>
                                        <p:cTn id="12" dur="500"/>
                                        <p:tgtEl>
                                          <p:spTgt spid="1157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5718"/>
                                        </p:tgtEl>
                                        <p:attrNameLst>
                                          <p:attrName>style.visibility</p:attrName>
                                        </p:attrNameLst>
                                      </p:cBhvr>
                                      <p:to>
                                        <p:strVal val="visible"/>
                                      </p:to>
                                    </p:set>
                                    <p:animEffect transition="in" filter="blinds(horizontal)">
                                      <p:cBhvr>
                                        <p:cTn id="17" dur="500"/>
                                        <p:tgtEl>
                                          <p:spTgt spid="11571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1638794" y="88501"/>
            <a:ext cx="2859953" cy="778406"/>
            <a:chOff x="1679539" y="1951"/>
            <a:chExt cx="3039788" cy="992781"/>
          </a:xfrm>
          <a:solidFill>
            <a:srgbClr val="990033"/>
          </a:solidFill>
        </p:grpSpPr>
        <p:sp>
          <p:nvSpPr>
            <p:cNvPr id="27" name="Oval 26"/>
            <p:cNvSpPr/>
            <p:nvPr/>
          </p:nvSpPr>
          <p:spPr>
            <a:xfrm>
              <a:off x="1679539" y="1951"/>
              <a:ext cx="3039788" cy="992781"/>
            </a:xfrm>
            <a:prstGeom prst="ellipse">
              <a:avLst/>
            </a:prstGeom>
            <a:grp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28" name="Oval 4"/>
            <p:cNvSpPr/>
            <p:nvPr/>
          </p:nvSpPr>
          <p:spPr>
            <a:xfrm>
              <a:off x="1852481" y="237430"/>
              <a:ext cx="2351470" cy="6119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ga-IE" sz="2400" b="1" dirty="0" smtClean="0">
                  <a:solidFill>
                    <a:schemeClr val="bg1"/>
                  </a:solidFill>
                  <a:latin typeface="Century Gothic" pitchFamily="34" charset="0"/>
                </a:rPr>
                <a:t>Fíoracha Comhchosúla</a:t>
              </a:r>
              <a:endParaRPr lang="ga-IE" sz="2400" b="1" kern="1200" dirty="0" smtClean="0">
                <a:solidFill>
                  <a:schemeClr val="bg1"/>
                </a:solidFill>
                <a:latin typeface="Century Gothic" pitchFamily="34" charset="0"/>
              </a:endParaRPr>
            </a:p>
          </p:txBody>
        </p:sp>
      </p:grpSp>
      <p:grpSp>
        <p:nvGrpSpPr>
          <p:cNvPr id="3" name="Group 2"/>
          <p:cNvGrpSpPr/>
          <p:nvPr/>
        </p:nvGrpSpPr>
        <p:grpSpPr>
          <a:xfrm>
            <a:off x="2790701" y="865011"/>
            <a:ext cx="464183" cy="500656"/>
            <a:chOff x="2911526" y="1075347"/>
            <a:chExt cx="575813" cy="575813"/>
          </a:xfrm>
        </p:grpSpPr>
        <p:sp>
          <p:nvSpPr>
            <p:cNvPr id="25" name="Plus 24"/>
            <p:cNvSpPr/>
            <p:nvPr/>
          </p:nvSpPr>
          <p:spPr>
            <a:xfrm>
              <a:off x="2911526" y="1075347"/>
              <a:ext cx="575813" cy="575813"/>
            </a:xfrm>
            <a:prstGeom prst="mathPlus">
              <a:avLst/>
            </a:prstGeom>
            <a:solidFill>
              <a:schemeClr val="bg1"/>
            </a:solidFill>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26" name="Plus 6"/>
            <p:cNvSpPr/>
            <p:nvPr/>
          </p:nvSpPr>
          <p:spPr>
            <a:xfrm>
              <a:off x="2987850" y="1295538"/>
              <a:ext cx="423165" cy="1354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IE" sz="900" kern="1200">
                <a:solidFill>
                  <a:schemeClr val="bg1"/>
                </a:solidFill>
                <a:latin typeface="Century Gothic" pitchFamily="34" charset="0"/>
              </a:endParaRPr>
            </a:p>
          </p:txBody>
        </p:sp>
      </p:grpSp>
      <p:grpSp>
        <p:nvGrpSpPr>
          <p:cNvPr id="4" name="Group 3"/>
          <p:cNvGrpSpPr/>
          <p:nvPr/>
        </p:nvGrpSpPr>
        <p:grpSpPr>
          <a:xfrm>
            <a:off x="1530211" y="1353786"/>
            <a:ext cx="3039788" cy="938159"/>
            <a:chOff x="1679539" y="1650176"/>
            <a:chExt cx="3039788" cy="1074379"/>
          </a:xfrm>
          <a:solidFill>
            <a:srgbClr val="990033"/>
          </a:solidFill>
        </p:grpSpPr>
        <p:sp>
          <p:nvSpPr>
            <p:cNvPr id="23" name="Oval 22"/>
            <p:cNvSpPr/>
            <p:nvPr/>
          </p:nvSpPr>
          <p:spPr>
            <a:xfrm>
              <a:off x="1679539" y="1650176"/>
              <a:ext cx="3039788" cy="1074379"/>
            </a:xfrm>
            <a:prstGeom prst="ellipse">
              <a:avLst/>
            </a:prstGeom>
            <a:grpFill/>
          </p:spPr>
          <p:style>
            <a:lnRef idx="3">
              <a:schemeClr val="lt1">
                <a:hueOff val="0"/>
                <a:satOff val="0"/>
                <a:lumOff val="0"/>
                <a:alphaOff val="0"/>
              </a:schemeClr>
            </a:lnRef>
            <a:fillRef idx="1">
              <a:schemeClr val="accent5">
                <a:hueOff val="-459284"/>
                <a:satOff val="68"/>
                <a:lumOff val="-1618"/>
                <a:alphaOff val="0"/>
              </a:schemeClr>
            </a:fillRef>
            <a:effectRef idx="1">
              <a:schemeClr val="accent5">
                <a:hueOff val="-459284"/>
                <a:satOff val="68"/>
                <a:lumOff val="-1618"/>
                <a:alphaOff val="0"/>
              </a:schemeClr>
            </a:effectRef>
            <a:fontRef idx="minor">
              <a:schemeClr val="lt1"/>
            </a:fontRef>
          </p:style>
        </p:sp>
        <p:sp>
          <p:nvSpPr>
            <p:cNvPr id="24" name="Oval 8"/>
            <p:cNvSpPr/>
            <p:nvPr/>
          </p:nvSpPr>
          <p:spPr>
            <a:xfrm>
              <a:off x="2215634" y="1943196"/>
              <a:ext cx="2113808" cy="56825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ga-IE" sz="2300" b="1" dirty="0" smtClean="0">
                  <a:solidFill>
                    <a:schemeClr val="bg1"/>
                  </a:solidFill>
                  <a:latin typeface="Century Gothic" pitchFamily="34" charset="0"/>
                </a:rPr>
                <a:t>Méaduithe</a:t>
              </a:r>
            </a:p>
            <a:p>
              <a:pPr lvl="0" algn="ctr" defTabSz="1066800">
                <a:lnSpc>
                  <a:spcPct val="90000"/>
                </a:lnSpc>
                <a:spcBef>
                  <a:spcPct val="0"/>
                </a:spcBef>
                <a:spcAft>
                  <a:spcPct val="35000"/>
                </a:spcAft>
              </a:pPr>
              <a:r>
                <a:rPr lang="ga-IE" sz="2300" b="1" dirty="0" smtClean="0">
                  <a:solidFill>
                    <a:schemeClr val="bg1"/>
                  </a:solidFill>
                  <a:latin typeface="Century Gothic" pitchFamily="34" charset="0"/>
                </a:rPr>
                <a:t>Laghduithe</a:t>
              </a:r>
              <a:endParaRPr lang="ga-IE" sz="2300" b="1" kern="1200" dirty="0">
                <a:solidFill>
                  <a:schemeClr val="bg1"/>
                </a:solidFill>
                <a:latin typeface="Century Gothic" pitchFamily="34" charset="0"/>
              </a:endParaRPr>
            </a:p>
          </p:txBody>
        </p:sp>
      </p:grpSp>
      <p:sp>
        <p:nvSpPr>
          <p:cNvPr id="19" name="Oval 18"/>
          <p:cNvSpPr/>
          <p:nvPr/>
        </p:nvSpPr>
        <p:spPr>
          <a:xfrm>
            <a:off x="1565835" y="2918761"/>
            <a:ext cx="3039788" cy="893232"/>
          </a:xfrm>
          <a:prstGeom prst="ellipse">
            <a:avLst/>
          </a:prstGeom>
          <a:solidFill>
            <a:srgbClr val="990033"/>
          </a:solidFill>
        </p:spPr>
        <p:style>
          <a:lnRef idx="3">
            <a:schemeClr val="lt1">
              <a:hueOff val="0"/>
              <a:satOff val="0"/>
              <a:lumOff val="0"/>
              <a:alphaOff val="0"/>
            </a:schemeClr>
          </a:lnRef>
          <a:fillRef idx="1">
            <a:schemeClr val="accent5">
              <a:hueOff val="-918568"/>
              <a:satOff val="135"/>
              <a:lumOff val="-3236"/>
              <a:alphaOff val="0"/>
            </a:schemeClr>
          </a:fillRef>
          <a:effectRef idx="1">
            <a:schemeClr val="accent5">
              <a:hueOff val="-918568"/>
              <a:satOff val="135"/>
              <a:lumOff val="-3236"/>
              <a:alphaOff val="0"/>
            </a:schemeClr>
          </a:effectRef>
          <a:fontRef idx="minor">
            <a:schemeClr val="lt1"/>
          </a:fontRef>
        </p:style>
      </p:sp>
      <p:grpSp>
        <p:nvGrpSpPr>
          <p:cNvPr id="5" name="Group 7"/>
          <p:cNvGrpSpPr/>
          <p:nvPr/>
        </p:nvGrpSpPr>
        <p:grpSpPr>
          <a:xfrm>
            <a:off x="1565838" y="4387316"/>
            <a:ext cx="3039788" cy="897207"/>
            <a:chOff x="1679539" y="5191419"/>
            <a:chExt cx="3039788" cy="992781"/>
          </a:xfrm>
          <a:solidFill>
            <a:srgbClr val="990033"/>
          </a:solidFill>
        </p:grpSpPr>
        <p:sp>
          <p:nvSpPr>
            <p:cNvPr id="15" name="Oval 14"/>
            <p:cNvSpPr/>
            <p:nvPr/>
          </p:nvSpPr>
          <p:spPr>
            <a:xfrm>
              <a:off x="1679539" y="5191419"/>
              <a:ext cx="3039788" cy="992781"/>
            </a:xfrm>
            <a:prstGeom prst="ellipse">
              <a:avLst/>
            </a:prstGeom>
            <a:grpFill/>
          </p:spPr>
          <p:style>
            <a:lnRef idx="3">
              <a:schemeClr val="lt1">
                <a:hueOff val="0"/>
                <a:satOff val="0"/>
                <a:lumOff val="0"/>
                <a:alphaOff val="0"/>
              </a:schemeClr>
            </a:lnRef>
            <a:fillRef idx="1">
              <a:schemeClr val="accent5">
                <a:hueOff val="-1377853"/>
                <a:satOff val="203"/>
                <a:lumOff val="-4853"/>
                <a:alphaOff val="0"/>
              </a:schemeClr>
            </a:fillRef>
            <a:effectRef idx="1">
              <a:schemeClr val="accent5">
                <a:hueOff val="-1377853"/>
                <a:satOff val="203"/>
                <a:lumOff val="-4853"/>
                <a:alphaOff val="0"/>
              </a:schemeClr>
            </a:effectRef>
            <a:fontRef idx="minor">
              <a:schemeClr val="lt1"/>
            </a:fontRef>
          </p:style>
        </p:sp>
        <p:sp>
          <p:nvSpPr>
            <p:cNvPr id="16" name="Oval 16"/>
            <p:cNvSpPr/>
            <p:nvPr/>
          </p:nvSpPr>
          <p:spPr>
            <a:xfrm>
              <a:off x="2191882" y="5408916"/>
              <a:ext cx="2082277" cy="62989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ga-IE" sz="2400" b="1" dirty="0" smtClean="0">
                  <a:solidFill>
                    <a:schemeClr val="bg1"/>
                  </a:solidFill>
                  <a:latin typeface="Century Gothic" pitchFamily="34" charset="0"/>
                </a:rPr>
                <a:t>Céimseata </a:t>
              </a:r>
              <a:r>
                <a:rPr lang="ga-IE" sz="2400" b="1" kern="1200" dirty="0" smtClean="0">
                  <a:solidFill>
                    <a:schemeClr val="bg1"/>
                  </a:solidFill>
                  <a:latin typeface="Century Gothic" pitchFamily="34" charset="0"/>
                </a:rPr>
                <a:t>Sintéiseach</a:t>
              </a:r>
              <a:endParaRPr lang="ga-IE" sz="2400" b="1" kern="1200" dirty="0">
                <a:solidFill>
                  <a:schemeClr val="bg1"/>
                </a:solidFill>
                <a:latin typeface="Century Gothic" pitchFamily="34" charset="0"/>
              </a:endParaRPr>
            </a:p>
          </p:txBody>
        </p:sp>
      </p:grpSp>
      <p:grpSp>
        <p:nvGrpSpPr>
          <p:cNvPr id="6" name="Group 8"/>
          <p:cNvGrpSpPr/>
          <p:nvPr/>
        </p:nvGrpSpPr>
        <p:grpSpPr>
          <a:xfrm>
            <a:off x="4861417" y="3268092"/>
            <a:ext cx="874361" cy="258878"/>
            <a:chOff x="4868244" y="2908419"/>
            <a:chExt cx="315704" cy="369314"/>
          </a:xfrm>
        </p:grpSpPr>
        <p:sp>
          <p:nvSpPr>
            <p:cNvPr id="13" name="Right Arrow 12"/>
            <p:cNvSpPr/>
            <p:nvPr/>
          </p:nvSpPr>
          <p:spPr>
            <a:xfrm>
              <a:off x="4868244" y="2908419"/>
              <a:ext cx="315704" cy="369314"/>
            </a:xfrm>
            <a:prstGeom prst="rightArrow">
              <a:avLst>
                <a:gd name="adj1" fmla="val 60000"/>
                <a:gd name="adj2" fmla="val 50000"/>
              </a:avLst>
            </a:prstGeom>
            <a:solidFill>
              <a:schemeClr val="bg1"/>
            </a:solidFill>
          </p:spPr>
          <p:style>
            <a:lnRef idx="0">
              <a:schemeClr val="lt1">
                <a:hueOff val="0"/>
                <a:satOff val="0"/>
                <a:lumOff val="0"/>
                <a:alphaOff val="0"/>
              </a:schemeClr>
            </a:lnRef>
            <a:fillRef idx="1">
              <a:schemeClr val="accent5">
                <a:hueOff val="-1837137"/>
                <a:satOff val="270"/>
                <a:lumOff val="-6471"/>
                <a:alphaOff val="0"/>
              </a:schemeClr>
            </a:fillRef>
            <a:effectRef idx="1">
              <a:schemeClr val="accent5">
                <a:hueOff val="-1837137"/>
                <a:satOff val="270"/>
                <a:lumOff val="-6471"/>
                <a:alphaOff val="0"/>
              </a:schemeClr>
            </a:effectRef>
            <a:fontRef idx="minor">
              <a:schemeClr val="lt1"/>
            </a:fontRef>
          </p:style>
        </p:sp>
        <p:sp>
          <p:nvSpPr>
            <p:cNvPr id="14" name="Right Arrow 18"/>
            <p:cNvSpPr/>
            <p:nvPr/>
          </p:nvSpPr>
          <p:spPr>
            <a:xfrm>
              <a:off x="4868244" y="2982282"/>
              <a:ext cx="220993" cy="2215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IE" sz="1500" kern="1200"/>
            </a:p>
          </p:txBody>
        </p:sp>
      </p:grpSp>
      <p:grpSp>
        <p:nvGrpSpPr>
          <p:cNvPr id="7" name="Group 9"/>
          <p:cNvGrpSpPr/>
          <p:nvPr/>
        </p:nvGrpSpPr>
        <p:grpSpPr>
          <a:xfrm>
            <a:off x="5866292" y="2743199"/>
            <a:ext cx="3352623" cy="1365663"/>
            <a:chOff x="5338746" y="2504922"/>
            <a:chExt cx="3352623" cy="1800072"/>
          </a:xfrm>
          <a:solidFill>
            <a:srgbClr val="990033"/>
          </a:solidFill>
        </p:grpSpPr>
        <p:sp>
          <p:nvSpPr>
            <p:cNvPr id="11" name="Oval 10"/>
            <p:cNvSpPr/>
            <p:nvPr/>
          </p:nvSpPr>
          <p:spPr>
            <a:xfrm>
              <a:off x="5338746" y="2504922"/>
              <a:ext cx="3352623" cy="1800072"/>
            </a:xfrm>
            <a:prstGeom prst="ellipse">
              <a:avLst/>
            </a:prstGeom>
            <a:grpFill/>
          </p:spPr>
          <p:style>
            <a:lnRef idx="3">
              <a:schemeClr val="lt1">
                <a:hueOff val="0"/>
                <a:satOff val="0"/>
                <a:lumOff val="0"/>
                <a:alphaOff val="0"/>
              </a:schemeClr>
            </a:lnRef>
            <a:fillRef idx="1">
              <a:schemeClr val="accent5">
                <a:hueOff val="-1837137"/>
                <a:satOff val="270"/>
                <a:lumOff val="-6471"/>
                <a:alphaOff val="0"/>
              </a:schemeClr>
            </a:fillRef>
            <a:effectRef idx="1">
              <a:schemeClr val="accent5">
                <a:hueOff val="-1837137"/>
                <a:satOff val="270"/>
                <a:lumOff val="-6471"/>
                <a:alphaOff val="0"/>
              </a:schemeClr>
            </a:effectRef>
            <a:fontRef idx="minor">
              <a:schemeClr val="lt1"/>
            </a:fontRef>
          </p:style>
        </p:sp>
        <p:sp>
          <p:nvSpPr>
            <p:cNvPr id="12" name="Oval 20"/>
            <p:cNvSpPr/>
            <p:nvPr/>
          </p:nvSpPr>
          <p:spPr>
            <a:xfrm>
              <a:off x="6051384" y="2943201"/>
              <a:ext cx="1983179" cy="9391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ga-IE" sz="2400" b="1" kern="1200" dirty="0" smtClean="0">
                <a:solidFill>
                  <a:schemeClr val="bg1"/>
                </a:solidFill>
                <a:latin typeface="Century Gothic" pitchFamily="34" charset="0"/>
              </a:endParaRPr>
            </a:p>
            <a:p>
              <a:pPr lvl="0" algn="ctr" defTabSz="1066800">
                <a:lnSpc>
                  <a:spcPct val="90000"/>
                </a:lnSpc>
                <a:spcBef>
                  <a:spcPct val="0"/>
                </a:spcBef>
                <a:spcAft>
                  <a:spcPct val="35000"/>
                </a:spcAft>
              </a:pPr>
              <a:r>
                <a:rPr lang="ga-IE" sz="2400" b="1" kern="1200" dirty="0" smtClean="0">
                  <a:solidFill>
                    <a:schemeClr val="bg1"/>
                  </a:solidFill>
                  <a:latin typeface="Century Gothic" pitchFamily="34" charset="0"/>
                </a:rPr>
                <a:t>Naisc a </a:t>
              </a:r>
            </a:p>
            <a:p>
              <a:pPr lvl="0" algn="ctr" defTabSz="1066800">
                <a:lnSpc>
                  <a:spcPct val="90000"/>
                </a:lnSpc>
                <a:spcBef>
                  <a:spcPct val="0"/>
                </a:spcBef>
                <a:spcAft>
                  <a:spcPct val="35000"/>
                </a:spcAft>
              </a:pPr>
              <a:r>
                <a:rPr lang="ga-IE" sz="2400" b="1" dirty="0" smtClean="0">
                  <a:solidFill>
                    <a:schemeClr val="bg1"/>
                  </a:solidFill>
                  <a:latin typeface="Century Gothic" pitchFamily="34" charset="0"/>
                </a:rPr>
                <a:t>dhéanamh</a:t>
              </a:r>
            </a:p>
            <a:p>
              <a:pPr lvl="0" algn="ctr" defTabSz="1066800">
                <a:lnSpc>
                  <a:spcPct val="90000"/>
                </a:lnSpc>
                <a:spcBef>
                  <a:spcPct val="0"/>
                </a:spcBef>
                <a:spcAft>
                  <a:spcPct val="35000"/>
                </a:spcAft>
              </a:pPr>
              <a:endParaRPr lang="ga-IE" sz="2400" b="1" kern="1200" dirty="0">
                <a:solidFill>
                  <a:schemeClr val="bg1"/>
                </a:solidFill>
                <a:latin typeface="Century Gothic" pitchFamily="34" charset="0"/>
              </a:endParaRPr>
            </a:p>
          </p:txBody>
        </p:sp>
      </p:grpSp>
      <p:sp>
        <p:nvSpPr>
          <p:cNvPr id="29" name="TextBox 28"/>
          <p:cNvSpPr txBox="1"/>
          <p:nvPr/>
        </p:nvSpPr>
        <p:spPr>
          <a:xfrm rot="16200000">
            <a:off x="-1311361" y="2719450"/>
            <a:ext cx="3788230" cy="830997"/>
          </a:xfrm>
          <a:prstGeom prst="rect">
            <a:avLst/>
          </a:prstGeom>
          <a:solidFill>
            <a:srgbClr val="990033"/>
          </a:solidFill>
          <a:ln w="38100">
            <a:solidFill>
              <a:schemeClr val="bg1"/>
            </a:solidFill>
          </a:ln>
        </p:spPr>
        <p:txBody>
          <a:bodyPr wrap="square" rtlCol="0">
            <a:spAutoFit/>
          </a:bodyPr>
          <a:lstStyle/>
          <a:p>
            <a:r>
              <a:rPr lang="ga-IE" sz="4800" b="1" dirty="0" smtClean="0">
                <a:solidFill>
                  <a:schemeClr val="bg1"/>
                </a:solidFill>
                <a:latin typeface="Century Gothic" pitchFamily="34" charset="0"/>
              </a:rPr>
              <a:t>  Achoimre</a:t>
            </a:r>
            <a:endParaRPr lang="ga-IE" sz="4800" b="1" dirty="0">
              <a:solidFill>
                <a:schemeClr val="bg1"/>
              </a:solidFill>
              <a:latin typeface="Century Gothic" pitchFamily="34" charset="0"/>
            </a:endParaRPr>
          </a:p>
        </p:txBody>
      </p:sp>
      <p:sp>
        <p:nvSpPr>
          <p:cNvPr id="30" name="Rectangle 29"/>
          <p:cNvSpPr/>
          <p:nvPr/>
        </p:nvSpPr>
        <p:spPr>
          <a:xfrm>
            <a:off x="1746913" y="3016334"/>
            <a:ext cx="2784144" cy="707886"/>
          </a:xfrm>
          <a:prstGeom prst="rect">
            <a:avLst/>
          </a:prstGeom>
        </p:spPr>
        <p:txBody>
          <a:bodyPr wrap="square">
            <a:spAutoFit/>
          </a:bodyPr>
          <a:lstStyle/>
          <a:p>
            <a:pPr algn="ctr"/>
            <a:r>
              <a:rPr lang="ga-IE" sz="2000" b="1" dirty="0" smtClean="0">
                <a:solidFill>
                  <a:schemeClr val="bg1"/>
                </a:solidFill>
                <a:latin typeface="Century Gothic" pitchFamily="34" charset="0"/>
              </a:rPr>
              <a:t>Céimseata</a:t>
            </a:r>
          </a:p>
          <a:p>
            <a:pPr algn="ctr"/>
            <a:r>
              <a:rPr lang="ga-IE" sz="2000" b="1" dirty="0" smtClean="0">
                <a:solidFill>
                  <a:schemeClr val="bg1"/>
                </a:solidFill>
                <a:latin typeface="Century Gothic" pitchFamily="34" charset="0"/>
              </a:rPr>
              <a:t>Chomhordnaideach</a:t>
            </a:r>
            <a:endParaRPr lang="ga-IE" sz="2000" dirty="0"/>
          </a:p>
        </p:txBody>
      </p:sp>
      <p:grpSp>
        <p:nvGrpSpPr>
          <p:cNvPr id="8" name="Group 30"/>
          <p:cNvGrpSpPr/>
          <p:nvPr/>
        </p:nvGrpSpPr>
        <p:grpSpPr>
          <a:xfrm>
            <a:off x="2800598" y="2311822"/>
            <a:ext cx="464183" cy="500656"/>
            <a:chOff x="2911526" y="1075347"/>
            <a:chExt cx="575813" cy="575813"/>
          </a:xfrm>
        </p:grpSpPr>
        <p:sp>
          <p:nvSpPr>
            <p:cNvPr id="32" name="Plus 31"/>
            <p:cNvSpPr/>
            <p:nvPr/>
          </p:nvSpPr>
          <p:spPr>
            <a:xfrm>
              <a:off x="2911526" y="1075347"/>
              <a:ext cx="575813" cy="575813"/>
            </a:xfrm>
            <a:prstGeom prst="mathPlus">
              <a:avLst/>
            </a:prstGeom>
            <a:solidFill>
              <a:schemeClr val="bg1"/>
            </a:solidFill>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33" name="Plus 6"/>
            <p:cNvSpPr/>
            <p:nvPr/>
          </p:nvSpPr>
          <p:spPr>
            <a:xfrm>
              <a:off x="2987850" y="1295538"/>
              <a:ext cx="423165" cy="1354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IE" sz="900" kern="1200">
                <a:solidFill>
                  <a:schemeClr val="bg1"/>
                </a:solidFill>
                <a:latin typeface="Century Gothic" pitchFamily="34" charset="0"/>
              </a:endParaRPr>
            </a:p>
          </p:txBody>
        </p:sp>
      </p:grpSp>
      <p:grpSp>
        <p:nvGrpSpPr>
          <p:cNvPr id="9" name="Group 33"/>
          <p:cNvGrpSpPr/>
          <p:nvPr/>
        </p:nvGrpSpPr>
        <p:grpSpPr>
          <a:xfrm>
            <a:off x="2857996" y="3829889"/>
            <a:ext cx="464183" cy="500656"/>
            <a:chOff x="2911526" y="1075347"/>
            <a:chExt cx="575813" cy="575813"/>
          </a:xfrm>
        </p:grpSpPr>
        <p:sp>
          <p:nvSpPr>
            <p:cNvPr id="35" name="Plus 34"/>
            <p:cNvSpPr/>
            <p:nvPr/>
          </p:nvSpPr>
          <p:spPr>
            <a:xfrm>
              <a:off x="2911526" y="1075347"/>
              <a:ext cx="575813" cy="575813"/>
            </a:xfrm>
            <a:prstGeom prst="mathPlus">
              <a:avLst/>
            </a:prstGeom>
            <a:solidFill>
              <a:schemeClr val="bg1"/>
            </a:solidFill>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36" name="Plus 6"/>
            <p:cNvSpPr/>
            <p:nvPr/>
          </p:nvSpPr>
          <p:spPr>
            <a:xfrm>
              <a:off x="2987850" y="1295538"/>
              <a:ext cx="423165" cy="1354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IE" sz="900" kern="1200">
                <a:solidFill>
                  <a:schemeClr val="bg1"/>
                </a:solidFill>
                <a:latin typeface="Century Gothic" pitchFamily="34" charset="0"/>
              </a:endParaRPr>
            </a:p>
          </p:txBody>
        </p:sp>
      </p:grpSp>
      <p:grpSp>
        <p:nvGrpSpPr>
          <p:cNvPr id="10" name="Group 36"/>
          <p:cNvGrpSpPr/>
          <p:nvPr/>
        </p:nvGrpSpPr>
        <p:grpSpPr>
          <a:xfrm>
            <a:off x="1658861" y="5830163"/>
            <a:ext cx="3039788" cy="897207"/>
            <a:chOff x="1679539" y="5191419"/>
            <a:chExt cx="3039788" cy="992781"/>
          </a:xfrm>
          <a:solidFill>
            <a:srgbClr val="990033"/>
          </a:solidFill>
        </p:grpSpPr>
        <p:sp>
          <p:nvSpPr>
            <p:cNvPr id="38" name="Oval 37"/>
            <p:cNvSpPr/>
            <p:nvPr/>
          </p:nvSpPr>
          <p:spPr>
            <a:xfrm>
              <a:off x="1679539" y="5191419"/>
              <a:ext cx="3039788" cy="992781"/>
            </a:xfrm>
            <a:prstGeom prst="ellipse">
              <a:avLst/>
            </a:prstGeom>
            <a:grpFill/>
          </p:spPr>
          <p:style>
            <a:lnRef idx="3">
              <a:schemeClr val="lt1">
                <a:hueOff val="0"/>
                <a:satOff val="0"/>
                <a:lumOff val="0"/>
                <a:alphaOff val="0"/>
              </a:schemeClr>
            </a:lnRef>
            <a:fillRef idx="1">
              <a:schemeClr val="accent5">
                <a:hueOff val="-1377853"/>
                <a:satOff val="203"/>
                <a:lumOff val="-4853"/>
                <a:alphaOff val="0"/>
              </a:schemeClr>
            </a:fillRef>
            <a:effectRef idx="1">
              <a:schemeClr val="accent5">
                <a:hueOff val="-1377853"/>
                <a:satOff val="203"/>
                <a:lumOff val="-4853"/>
                <a:alphaOff val="0"/>
              </a:schemeClr>
            </a:effectRef>
            <a:fontRef idx="minor">
              <a:schemeClr val="lt1"/>
            </a:fontRef>
          </p:style>
        </p:sp>
        <p:sp>
          <p:nvSpPr>
            <p:cNvPr id="39" name="Oval 16"/>
            <p:cNvSpPr/>
            <p:nvPr/>
          </p:nvSpPr>
          <p:spPr>
            <a:xfrm>
              <a:off x="2276990" y="5376070"/>
              <a:ext cx="1997170" cy="66274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ga-IE" sz="2400" b="1" dirty="0" smtClean="0">
                  <a:solidFill>
                    <a:schemeClr val="bg1"/>
                  </a:solidFill>
                  <a:latin typeface="Century Gothic" pitchFamily="34" charset="0"/>
                </a:rPr>
                <a:t>Triantánacht</a:t>
              </a:r>
            </a:p>
          </p:txBody>
        </p:sp>
      </p:grpSp>
      <p:grpSp>
        <p:nvGrpSpPr>
          <p:cNvPr id="17" name="Group 39"/>
          <p:cNvGrpSpPr/>
          <p:nvPr/>
        </p:nvGrpSpPr>
        <p:grpSpPr>
          <a:xfrm>
            <a:off x="2879768" y="5300451"/>
            <a:ext cx="464183" cy="500656"/>
            <a:chOff x="2911526" y="1075347"/>
            <a:chExt cx="575813" cy="575813"/>
          </a:xfrm>
        </p:grpSpPr>
        <p:sp>
          <p:nvSpPr>
            <p:cNvPr id="41" name="Plus 40"/>
            <p:cNvSpPr/>
            <p:nvPr/>
          </p:nvSpPr>
          <p:spPr>
            <a:xfrm>
              <a:off x="2911526" y="1075347"/>
              <a:ext cx="575813" cy="575813"/>
            </a:xfrm>
            <a:prstGeom prst="mathPlus">
              <a:avLst/>
            </a:prstGeom>
            <a:solidFill>
              <a:schemeClr val="bg1"/>
            </a:solidFill>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42" name="Plus 6"/>
            <p:cNvSpPr/>
            <p:nvPr/>
          </p:nvSpPr>
          <p:spPr>
            <a:xfrm>
              <a:off x="2987850" y="1295538"/>
              <a:ext cx="423165" cy="1354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IE" sz="900" kern="1200">
                <a:solidFill>
                  <a:schemeClr val="bg1"/>
                </a:solidFill>
                <a:latin typeface="Century Gothic" pitchFamily="34" charset="0"/>
              </a:endParaRPr>
            </a:p>
          </p:txBody>
        </p:sp>
      </p:grpSp>
      <p:sp>
        <p:nvSpPr>
          <p:cNvPr id="18" name="Date Placeholder 17"/>
          <p:cNvSpPr>
            <a:spLocks noGrp="1"/>
          </p:cNvSpPr>
          <p:nvPr>
            <p:ph type="dt" sz="half" idx="10"/>
          </p:nvPr>
        </p:nvSpPr>
        <p:spPr/>
        <p:txBody>
          <a:bodyPr/>
          <a:lstStyle/>
          <a:p>
            <a:fld id="{8C07AF5D-EC05-4DE5-B5E3-2EF8C83760B2}" type="datetime10">
              <a:rPr lang="en-GB" smtClean="0"/>
              <a:pPr/>
              <a:t>09:21</a:t>
            </a:fld>
            <a:endParaRPr lang="ga-IE"/>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838200" y="254796"/>
            <a:ext cx="8229600" cy="480282"/>
          </a:xfrm>
          <a:prstGeom prst="roundRect">
            <a:avLst/>
          </a:prstGeom>
          <a:solidFill>
            <a:schemeClr val="bg1"/>
          </a:solidFill>
          <a:ln w="19050" cap="flat" cmpd="sng" algn="ctr">
            <a:solidFill>
              <a:srgbClr val="990033"/>
            </a:solidFill>
            <a:prstDash val="solid"/>
          </a:ln>
          <a:effectLst/>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ga-IE" sz="2800" b="1" i="1" smtClean="0">
                <a:solidFill>
                  <a:srgbClr val="FFCC33"/>
                </a:solidFill>
                <a:latin typeface="+mj-lt"/>
              </a:rPr>
              <a:t>Thart timpeall orainn......</a:t>
            </a:r>
            <a:endParaRPr kumimoji="0" lang="ga-IE" sz="2800" b="1" i="1" u="none" strike="noStrike" kern="1200" cap="none" spc="0" normalizeH="0" baseline="0" noProof="0" dirty="0">
              <a:ln>
                <a:noFill/>
              </a:ln>
              <a:solidFill>
                <a:srgbClr val="FFCC33"/>
              </a:solidFill>
              <a:effectLst/>
              <a:uLnTx/>
              <a:uFillTx/>
              <a:latin typeface="+mj-lt"/>
              <a:ea typeface="+mj-ea"/>
              <a:cs typeface="+mj-cs"/>
            </a:endParaRPr>
          </a:p>
        </p:txBody>
      </p:sp>
      <p:pic>
        <p:nvPicPr>
          <p:cNvPr id="4" name="Picture 2" descr="http://www.weddinglater.com/wp-content/uploads/2011/11/square-wedding-cakes-with-green-ribbon.jpg"/>
          <p:cNvPicPr>
            <a:picLocks noChangeAspect="1" noChangeArrowheads="1"/>
          </p:cNvPicPr>
          <p:nvPr/>
        </p:nvPicPr>
        <p:blipFill>
          <a:blip r:embed="rId4" cstate="email"/>
          <a:srcRect/>
          <a:stretch>
            <a:fillRect/>
          </a:stretch>
        </p:blipFill>
        <p:spPr bwMode="auto">
          <a:xfrm>
            <a:off x="5013367" y="1834739"/>
            <a:ext cx="4012664" cy="3752793"/>
          </a:xfrm>
          <a:prstGeom prst="rect">
            <a:avLst/>
          </a:prstGeom>
          <a:noFill/>
        </p:spPr>
      </p:pic>
      <p:pic>
        <p:nvPicPr>
          <p:cNvPr id="5" name="Picture 4" descr="http://urbanshakedowns.files.wordpress.com/2011/03/russian_dolls.jpg"/>
          <p:cNvPicPr>
            <a:picLocks noChangeAspect="1" noChangeArrowheads="1"/>
          </p:cNvPicPr>
          <p:nvPr/>
        </p:nvPicPr>
        <p:blipFill>
          <a:blip r:embed="rId5" cstate="email"/>
          <a:srcRect/>
          <a:stretch>
            <a:fillRect/>
          </a:stretch>
        </p:blipFill>
        <p:spPr bwMode="auto">
          <a:xfrm>
            <a:off x="1889371" y="1615046"/>
            <a:ext cx="5734587" cy="3610098"/>
          </a:xfrm>
          <a:prstGeom prst="rect">
            <a:avLst/>
          </a:prstGeom>
          <a:noFill/>
        </p:spPr>
      </p:pic>
      <p:pic>
        <p:nvPicPr>
          <p:cNvPr id="6" name="Picture 6" descr="http://t3.gstatic.com/images?q=tbn:ANd9GcRk_DXTjZG2nEPfK0drNfjdQrhZlTIaobf0kk7PU4utlUzMXehg"/>
          <p:cNvPicPr>
            <a:picLocks noChangeAspect="1" noChangeArrowheads="1"/>
          </p:cNvPicPr>
          <p:nvPr/>
        </p:nvPicPr>
        <p:blipFill>
          <a:blip r:embed="rId6" cstate="email"/>
          <a:srcRect/>
          <a:stretch>
            <a:fillRect/>
          </a:stretch>
        </p:blipFill>
        <p:spPr bwMode="auto">
          <a:xfrm>
            <a:off x="2268188" y="2190999"/>
            <a:ext cx="4561156" cy="2422566"/>
          </a:xfrm>
          <a:prstGeom prst="rect">
            <a:avLst/>
          </a:prstGeom>
          <a:noFill/>
        </p:spPr>
      </p:pic>
      <p:pic>
        <p:nvPicPr>
          <p:cNvPr id="688130" name="Picture 2" descr="http://t1.gstatic.com/images?q=tbn:ANd9GcTgtGCC8fLXnNYtGbDaB58RifjLPsEPYJ682Xi2BZDX_51MIszSWQ"/>
          <p:cNvPicPr>
            <a:picLocks noChangeAspect="1" noChangeArrowheads="1"/>
          </p:cNvPicPr>
          <p:nvPr/>
        </p:nvPicPr>
        <p:blipFill>
          <a:blip r:embed="rId7" cstate="email"/>
          <a:srcRect/>
          <a:stretch>
            <a:fillRect/>
          </a:stretch>
        </p:blipFill>
        <p:spPr bwMode="auto">
          <a:xfrm>
            <a:off x="1543822" y="1619687"/>
            <a:ext cx="7030175" cy="4605819"/>
          </a:xfrm>
          <a:prstGeom prst="rect">
            <a:avLst/>
          </a:prstGeom>
          <a:noFill/>
        </p:spPr>
      </p:pic>
      <p:sp>
        <p:nvSpPr>
          <p:cNvPr id="688132" name="AutoShape 4" descr="data:image/jpeg;base64,/9j/4AAQSkZJRgABAQAAAQABAAD/2wCEAAkGBhQQEBQUEBQWFRQVFBcWGRcXFRcVFxYYFRUXFxgaFRgYHCYeGBkkGhkYIC8gIycpLSwsFR4xNTAqNSYrLCkBCQoKDgwOFw8PGikcHB8pKSkpLCwpKSkpLCwsLCwpKSksKSksKSwpKSkpLCwpLCwpKSksKSkpLCksKSwsKSksKf/AABEIALkBEAMBIgACEQEDEQH/xAAbAAACAwEBAQAAAAAAAAAAAAABAgMEBQYHAP/EAEAQAAECBQIEAwYEBAQGAwEAAAECEQADEiExBEEFIlFhBnGBEzKRobHwQlLB0RQjYuEHFXLxFjNzgrLiQ5KiF//EABoBAAMBAQEBAAAAAAAAAAAAAAABAwQCBQb/xAAjEQADAQEAAgICAwEBAAAAAAAAARECAxIhBDFBQmFxkSIT/9oADAMBAAIRAxEAPwCKmDTDtBCY+pp4olMGmHpg0wqAlMGmHpg0wqMSmDTD0waYKEEAg0w9MGmFRiUwwTDBMNTCoCUwQmHCYLQqMSmCEw9MGmFRiUwQmHAgtBQEpggQ7QaYVARoLQ9MEJhUBKYNMPTBphUcFpg0w7QaYKEEpg0w9MFoVGJTBphwmDTCoxKYLQ7QWhUBKYLQ7QaYVGc/TBphwmDTGqkIJTBCYemGCYVHBAmDTD0waYKOCUwaYdoLQqAgTBaHpgtCoxWg0wzQWhUBKYoo4oFaqXIliolXOdkpF1Ad2Bij4h8QCWDLlnn3V+X/ANvpB/w60FS5s03ZIQO5WXPyHzjH8j5Hgmsmv4/Hz0vI6efomAKHPUdIrARtezGRh+zdbC59Yrz9C4qTncYfy7xD4/y/13/pfv8AE/bH+GdTDBMMEwzR6NPOglMEJh6YNMKjEpg0w9MGmFQglMGmHpg0wUYlMEJh2gtCoCUwWh2gtCoxGghMPTBphDEaC0OEwaYKEFpj6mHpg0wqMwKYNMOEwaY1EBKYLQ7QWhDEpg0w7QaYQCNBaHpg0wqAlMGmHpg0wqOCBMYPiPxCJIKJZ/mHJ/J/7fSH8R+IRJBlyz/MOT+T/wBo4dc4kuS5vGbr2npF+fO+2FSiTvHqfhDRey0cv8y3mHqKrDf8oHxjy6WQSkHDgFg5AOY9f0nEZS0D2agUgMBhgkMHfsI8vs/pHp/HS9sn9qbVAH784nCuo+aviWcRVRMKg6fiLpJgJmEXJG9jZn7CM5pJdTpHcuys495/SxijTF+SpnNr4Fnt0Ba0STpKVB3ZXe3xjb8f5Tx/zr6Mff4y3/1n7MymDTDgQaY9SnlwRoZoZoNMACUwWh6YNMKjgjQaYemDTCoQWmCEwwTBpgoxaYNMNTBphUBaYITDUwaYVGLTBaHaCEwqBz7QWhwmDTGqkRAmCExIBHzQqEFCYNMOBBaFRiNBaHAghMKhBAIx/FHGP4aUKSAtZYdQGuQPvMaPE+Io08srWfIbqPQR5fr9eudMK5hcn4AbADYRHr08VF9lueK6RTpxUb/7+cRiJ9Jo1TVEIDliWcCwzmPlSilnSQ97jrGCo1z8l3geg9pNAyQxw/4gMdL/ACj0fS6amwCWORSPp95jlfB2kclSg74PQhwGbrf5R2KGJIbv9/e8ZeuqzZxzEUBw4pUSkqSFbAm1jhi/Q+kSSZ0yWs//ACJIAuQ4Nuu8X1JHZz8LdYgmSkkuwfvb9IlSviGVxEJvNQtOb0uzNex6mLqOISyAyksq46F8P53+cU0ztv1gK0SFAAgCkhtmZ7NbqfKqCgSSlNu4x5N1icCGSkJDgPbbNrQjNcXGSOn30jfw+V+u/wDTD3+N+2R2gtDJviKfFeKI06Kl5Pup3J/bvHoUwQsTJqU+8QNrlvhDIUDgx5/L1itRqUqmH8QLbAC7DpHVp1KmDZT9P1jNv5Hi/o0Y4eS+zYpggRX0etC7Gyvr5RcaLLa0qiLy8uMRoLQ7QaYdORKYIEPTBAhDEaC0PTBCYKAjQaYcJg0wqMwGgtD0waY00iJTBAh6YLQqAgTBph6YNMKjEaKvE+JI08srmHyG6j0EfcV4vL0yXWbnCRk/27xwPFuO/wARMJmpLCyUhRFP7mJdOqyv5KY5vX9FPjPGV6ldS8fhTskdoyps0AZD9Iu8QVLNIlcqi7uTSOl9ib/CMzS6czZiUh3UoBwKrqxbf+0efrpTYsT0d/4H07S0rUlBrJN0hZYEhiMAdrZ8oucV4B7ZLSkkAOQ7OFKYmnek+jk9ctotOJIlpcMkMVJSFV0hVgR+EjFsRf8A4VKU/wAkEAFLFSiE23skgHuw3w8ea9PyqPSWV4+LI/D+jpkIQzKDvYgvUcg3B9I1kSmFwXH+8YujWKipINRd8i6VXABD7u/eNbT68kcrgjIs6SRapvlHflRJRFr2Jz13bHchoCNMQO/X/aPv4xTXJPWw+3hhrD0SP+0H9IAE9i+/XY/tDpkkhiz9hf0tCjVG3Kk3ucW6uAIkVqCk2ZIbsoE9Xa28MBhpzsMdjATpSCS3mW6YiE6hSr3/AEbyEOnUnqcdTja0AgKCkAlIBYYwCdvKPPOK6mYuYoznrBZj+HsO0eir1Jbb1GR+8ZXF+Fo1GQAcBQDEef5h2jTz7NLxf0Z+nFa9r7OV4BKdZUfwp+Z/s8dIlTBmijw/hZkghV6lO46DHke0aPs7Q96WmLnlpEZtGroOLAkJXnY/vGZRAAgx0eH6FvC2vZ1NMEJjF4fxYo5ZmOu6f3EbyGIcXEb87Wl6MO8PLjFpg0w9MEJh04ggTBph2g0wUYlMGmHpg0wqM59oIEOBBpjSQEaC0OEwWgo4LTGdxvjKNLLqXdR91PU/oO8S8X4vL0ssqmG7GlO6j0H7x5lxTiq9QormqBOGZgB0ER6dPFeimMeQvEuJrnrrmKdRt2A6DsIytRqWwOz5H94fVTUhwM5BdmH7+sVVLAAGRlnID9W6/tGDWzWskazs8bXhLRCZPFaQUAbg+8SAkJIBNTt6PGIVv1O/WO08KcOQJCVTaudSlCkke6OVRIwxBYv+I9Yh0cRfnm6OnQkABRywI2DVMeY7h/VovpkouSVOcXGTsWw5axEUAgKBU6VBLEFIIKhligWVnO7jLRcM5KEqdMu6iWuFFzY39bAbRjNpQnhNrGlyPeIKVX2a5IKrjl9DE+mqSm5DsQLKZztfO1iBholmpSoJUEpFLJs9V7sXHUDDW7RChZSkpJbmpNRI94uAVfjdQNxioegIuSppIF8pquLMcWObg+W8SiaoFrehZtwSP0jNJ5sBCrGoEHNiMZcPf9bXpE1ClsosrF/xuKm69fm0drQmj6chSk84Sepdxu3y7bwUSQkCzgBi2Qe/W33aFKKJhS5pY+Ye+2R3h5aTd36u+en6x2ckgmMWZn8vpv19YKprEudrbYv+8VpXm4BYeXpnf4RMm1rkbdt/RoAHqLBr38vJoUTbnvbL/f8AaAki4f5YPfpeJKgcO77AC/bfpAAi0hWT/uLOIqTEkGLNhcN5fL94CgmmxDnPT4w04JqlUn4eWIUKP7ROrs20RzRYbeUUpNo+GIs6DiapRY3Scjp5RXKx2+/7QoXY2jvOmnUc6ytKM7CVMCgCkuDDtHK6HiCpR5bjcbH+/eOl0OuTOS6c7g5EbMdFoxb5vP8ARPTBphmgtHdJi0waYZoNMKgYFMFoZoIEaqRFaKfFeKy9NLK5htsN1HoItanUplJKpiglIySfu8eS+IvECtVOKjZIdKR0D79zvE978Ud4xWRca4mvUzDMWc2A2SOgjKmr2djEmu1AASEm7Oejnp6RUmkixcMSD2NsdPvrGDW2zYspAoLWBe9uo/WIFPEk2c4Av1ve/aE9ob9x2/SJjJJEmpSU7kgdcm1hc+keo8MCUIQlB/lsLhLKFncE2ayiXaOG8IaIzJ4UA6ZbE4IvZi/UVMeoHnHfahFRBCpgLLRYclnAKwAwPfu13jP1dcNfFRUuBACkvlfKwdQdn2uB6kWzBQBdKzUHSAeYG9nV1clnFh84OmdgVBk3tQ7thj1DHbeBLmJADGoFiSxDpZxtkBvhEC4ESqkkVKSWYFySmmwZJe77tgtEMxAUGZKqgB7mWU5bqWfbbva2iYOVNjTcXNjcuCbtb72r6yZQASAUhQDWqTUu5Bc4JwYAGmyQlISUvucEJVVbBfmsbBu0SzgFJBIdT2IN7OzMe4se8VtVNUUkSyxZbAuz2xvkklsVYvEKZ1aqSlQ5feCwR1FJsrBD4vbeCCpq+2uBMB35g1vMNY7dCxic6LesNfIY3PnjF+0Y8mYVWmEVOFFKgKVEF0qQHdLVAMSewOYsJW3/ADFU1KZOWcuwT1Zt+sdJiZZMsgvm4I6KD5cbsrbpCqIIJx3fyvbb+8fTLDlAJBcXN97Xz2gadJYhqg+cEA7EP9tHZyFBJXdg18gO3V/P6xOoglQNrdfVwR9IqqS4uL9hlJ6fe0RyNU91DmFi1mf9MGARaGpDkYNjhrF8HfBg+2So4Lju3y+MQFFQCilyPj1cj0x2ELMFCgWa2S7bZPwzABZmpFL5ZyMFvhmK5GLu4Bti4hkpH4Sm/bG/7GEXNcnnfmpZmD4sR3ENOA0K/aPnh1yW2I89+to+oxFEycIy4iTTahUtVSSQR8D5x9Ll2gqS32Y6TFKdRwziiZw6L3T+3URoNHEoYXuDsY6Xg/FvaCiYR7QegUP37Rpx0vpmTpyntGkBBCYemC0VpI59oi1eqTKQpcw0pSHJP3cw+q1KJSCuYoJSA5J+8x5Z4n8Uq1cxmKZSSaU7+au/0i29rKJ5zSDxL4gXqZxNR9mDyBrAfmKfzRg6jVPYn5N9BmGVNKyEoAc23f0+PyitLQSsMwfBv6v8xGLe6zXnMFly2OXAPVnAzS6T1iKZ3L46/UxPM5aknKbZNy9yx3x6DeKxFnfdmiY2KIf2RbFmHQZ6QCnv+xMWdDp1TFoTfnIDsS+2R0gbBKnZeC9DTIJI5lqcHlZvdSd3vVYtvHUolg3EsuLAnlINnZ7syQPTo0VOHUJSmXfk5QQzmlveTkE+u14solJ90khRqZRLEObEgWs6b3xcXaMOnXT0cqJIbTzacgsNwSaSoAflwS9wd4sol8pGSA/UuAfwt16G7xDLkJWXLWASUkjIJNgdxjb6RIpAJDAlx2B6EOU3zjs945GVvYA8pUbZAKUG4JcEjo1u3nEol5c8pHkRcN7jfrY/GaWtNJUkB2y4SoAO4Ns3x9IXUykMlUtJBzZg/QEJIBFvlABU0pUzKpCk0uoLJd7ulx3sd94szpALBCgFAZqU9halvI7desKgIJdSSFEM4LJISXHkbZFiGESImOXA2ApPrcG4e7enaGIOsk1AghKjYs6iuxyCkjdiw7xDKSF2YUm4sql7i7KdJFgxbMWJk1NLF0kWBY2wB0fOX2hfYqALEENU9ybbli77N2EIA6XUBKSxcAXVdTFrjc7H5RN/Emzfbmz23ioFlIWQCauc0sQVBgCymOGtuAYrzQB1IUpS8EUuarDI67i7do6TEzS9sxcnt7v792iRKxUbgHyF+v2Iqy0lQLOd8u/lZmx6Hs0fUON7f04BYuO2Ph2js5HflLMW2NIsbfflDo1tI5g5s+HANsH7tENBBcdejgDGGcenXzhZ2hUGVkuBbdJL4+8wAWUzbAmgE4bofTy+EJJ1RIakPkgAOWPbOGiFcmpiC7MGUXChf4HO137Q03REklNKSm4NN/V+5+BhiJVatQSS1QyzXu0V5eoStyg27FwHDj5RbSsAjDkdNsZxDBIckAP/AKf2gTgNUpVdzBKrX+94mWm5tt5+bfe8SGUGf7EUqOIVH+/2hwpt4cEee1/vzhwkHGfv79YdFDc4Rx92ROI6BfX/AFdPOOgpjgFSx5xt8H4/7MBE26RYKFyOx6iL46fhmffL8o8x8TeJlaxYSBTKSTSN1M/Me7YA6xyuq1QdgCwORcsT1+94l18yhSkhSQHYkGoNmxDki4uIryFBi9LA3JHyan5+cPW23RZzPRAmU6rEtnIBD49cYiSRpCSWKOVixUA5JAYPveJp1IqJSHVSUs7XYm1Pp29Il/zUoFNKWIB9xIcDAPK9yAfheJU6SX5MoyzfFje4Pw6+kBKMYv3jRn64UUli4BICB73mUg487REZos6QCHtSAS4tgXve8OihT2Nr+YaOg8E8PE3UVECmUmo3OcJNv6vpGGQLZ9TY9WjvfCWnMmWkKSQZh9qSMAfhIclwwPxvE+upkryzdHRIkklwAbkbAgMWKCB7xIFjaJzKLJsqpk5ALMzhTEXYZw/WIEIUliVWFySBlil2pw3Qw4BppStgmkjAYEiyeUVI2e3xjGbSxLcWUBu6khnu4s9jnDxIolSklJDAq5WIUBSwYvfJ+xFVayGNm6DoRlnxYxGdQTe71Uikm5Y297cAm+46wxGiqTe4LEdG2373f0iFMooA5nDggHuDUGa2/wB2jO0nElqCk0zQopWQsoUpIayTSVbu7A2ZrRZRryXCCVdbNnBa+BsWzAFpLOWJagbMVh3YAqUAEksOqQLN73wMj+YxFyGOMs7d8g97iJET5qlMQ6d3pAZiS4IF8ef1qLqBdSXIAPvJYvV/+rBvP4AFyYpRZTBwWL2BsA9sn9hEMs0gl05Luc72c9H+xFVWtU4cO7l60uxGTzeQs+0MpZywF6SHuCASHDsSxAte/aCANKKUIdKx0LrfJYCol82iTTT6gFEBJDgutwGIdnN/htEKj5EEY5i4vtvt5P2hQOQl2VmzsN1P61dMQCJRPCVKUPxAK2uGAJtYNi3XvGF4g8UexUJUpRrLOoMkS+ZilTAuWGzi5jE8ReKlKeVpqgLiYoD3sWS4dO/SMfgOjdaDMKQhZKeYk3Y3CQRUQfwk/iFmi2cRVkNdK4jv9FrDJCEkg+8oBJs6uYBA943JsY6PS6hwCCGNi+3yf49IweHSETklNisAAchK05DBahULg3Kht0vMrVzJFwSqprctRIv16Ds7CJUskakzTqBqS1juCT0NgDbziNcl1VEMcWB2xjN+xi3pJxm3DEkDc1d60lIY/dodOlIsGtYgqJF73c/3jqihT9kQ9YJBIYnBCiWHmHvBPDyUCq7XBA9e/mz7Rc9ixFwBUPxdrnyHSHCUH8aXy1X/AI/EQUIUv4c4LsR9fPeIVSVJFyCLNnpjzzGjQhYcFBIe6Xe3fsIhVLCeYTeXoE9ul/s946TaE1SilX9Q3EKVhxzgdLj9YnXoZRuEGogU+8kEhRPkC/WOfmeGtTOUVHlpsGSruzN55iq9kdev5N1SWyoX6kCB7UAMSPjiJNNwhZlhCkTSyWc2ewuwNrxT0HhucmaVTZcxVThkBgB1JqyR1ECGeTK0SkrIUSmkOkgVByAoB02BLjyieVweYtCShMx1FRDhIBYXIJIfEdXN4PMlAKmOlPsySQqgKuDzBDmwP1zFDV8OXOkyyykJAMtCVlKAs0rdVVYuzC6bgmG9nHgTaf8Aw3UsghfKEp/mJQAkqMutgFLcsWSSwy7Rrf8A8wkElJmzCqqy0hBBDBwwNi53Ax6xP4UTMmS6NTLmJXLZJVkKZPKpKnPtDYDl2aN+dIVLTWklQ3IUxAUeYlNIJAHeM2um0zTnliHmHiHwPN0jqBTMlB+cWIA2Wg7+T+cc6oEl8b2BA+Qj27VS/aISj8SQWUFJKVVEAhaj3pPWxjg/EngOYgrXIQSK7JBTMcMSWa4u9mi3PrfTIdePj7ycpoNMZiglqmIJDtaoAgdy/wA49bQtJSZYCqQyUghQDBmSSQXAtd9o4DwjwomYv2suyGBCw3MSCKrVCzkd2juJMsCWAnm5QlzTU92Un1HxIjjs64U4KKliaqoh1FyqhlWSQpnG17E+sELylJ9zcF0kAMwIL2uOxMBE9aaAtx7p5rEsA4VzZ73EYniHxnK05plETFKvapkjd3Zz9nvNJv6LPSXtmjxHXypKROWtglJQUg3WAWpTzXUC9443/jH2s5BWClAW7BbVJB5QrlIqbJ3eMzVa6XPUFzlzCTcpZkh9g2OpbbvGrwfh+mmKBEtUwHAAmVW3Le6l9zaLLKyvZme3p+jrNNw46ZCEKWSSAslC5a2reoWSxT5OzRZ1EhSlYNiBYzADYh2AYljfzhA6QCkTUg4Ab4dMMPSDKWRMqpmKYBnKQxtdycbNt8ozmktTNCEqTNAVy8tqgQFG7g2ULDvF+bJKUhk1pVzAmoWswsS25x1xGbNVMKh71JKW5pYbpdn7X79YnSHuk1FbVBRWB0LWYHdw2IQxJXDUhfswRZJsSygFKGHW9+3SLeo4ZYsSQ7KcHYOCOrF8db4ihrZxJKJqAqkigqUXyQpVWUkMG6vmL/C5rJmGkS1EuSFBQIZqicVWvHUOaQ6nSKS3KS2LAi4N2bF9sR5x4v8AE3tVGVLYITyqIIPtCDsR+H9o2/EHj/U+1mSpC5VKXRWEJqVSOYhyRe43x5RwU6SKrb3a5aztvF+eJ7Zn69L6QidUT7xPr9GNo6rw3OlgyyVTAeYsAGQQXStIwBULg2PljmZGmCgbLITukOzsH6ZLN2jsPDPBgUlYmLBSlkFNFSUupQUU1u3UXzHfSQnzTp1ep04VMKk0j3SeVyGBU5IIazkWJbsIEvWImpVdKw4PMAsEuRkEEHIb6xHpuHmbLSJ80qUlSVJWgBKgxdiLimzP2xEX+SpE9K611CtNNlIKDhlAuFY8jtvGU2eyXT65KC7FwNiXZN7kguG3I2N46ThviDTlP8yTcC6qUmpwMBPW2Y5xLLJ5lcoLgollqx7wNNkkO6nexiWZpiiWGQpbkO00oVQfyfmI3faGnBNU6vRcY082bQJKQA7KIQxYDZrG5t2jX06JRLJShxdgEn/aOC0stBdFK0BnBsojzrf7Ji6vhKpaa5c1Sgm4YlBBcvUHIIvs0UWzh5O6SgNYD4CM/V8XkoWapiApNjzpBByx3B3aOB1XiScqYJYmLQ596lsEgpcqcEuCLR9p5MwzCpUuSxVUo3Exbi5IVue52zHT0cw3dT/iDLIH8PImTFM5TUlBThsuC/N/9TEOs/xGElNWq0s2Uk2Sa5aypQNwACO+ekRo8PorqQSkFiQEoNwXsSm0S/8AD8spKVqmEEKHL7MWV0BQWIjj/wBGdeBucO8SyZ8oTJZBQoWcgK7uIsI4uhZZFJLXZV/SOX0fhqVJlploVMoTipQqDqfIAHyixJ4VTZKr9XL2LtaDzYLJ41xTxLMmrdJUlAwgqqFwKnfL9/lHb8Fkn+GQpa7qFYQaFAVOQUsLBjjMcnwvwj/EkiVPQpQwkAuf2j0bT6mWlNKpj18oASAxAI/CkAXHyh9WvpBxT9vQ8lIUlSaiSZigFV392oXawaHk8oZGGHvFRUALqwzgjfrCKXLtYlJLnmUCFBgCGNt4i/zSSqYUpJYBmNRLs9rkEM0Z4aKGtSkFKwCCty6C7e8lN1bAC/8ATCI0aV5QD3BA6qBBrzdvV4sJ4lKISpQCajkhtt/ylojmTVmXWmUxJ923KElnBbBTe/yvDEYvGeHCStM9CC0zkUlAHMSakKNBLnNz0ipJnzhR7Oq/vJUVJwO736jBaOoUshSU+xNJluAlTlwbCkBwWf5RncYlzpkop0xXLmbPSAf6TULHoWimdfhktZ/KOe4vxcIUSFgrR7MJPvE3uS4ZNJexZ3AeOJ1azMmLU3vKUbdyTFriPDZ8jmmAsr8QLpN9yLbYPQRnp1BSbFvUxqyoY96pNL0ExVkoUfJJ/aOy8B8MPtJiptaFS0gAKBB5rikEWwexqjlJOsnhJUDMpSQ5yAVWDk9Y9T4JJnnSSiSokpCiolKSxYi/Ri0S66ihbjm6pcQtSVM2wLM/XZmN9okOhUebscP7xvYNiIVpN3Wrb8ZAGNx9fOI1IUqxW7ORzHKdiWuCCMmMprZfOgUryAZlEi5yQUtmxv8A7xTNEFKJ9pLSQQQyha3V3F3itptYx/lKQQCgkso3IpGU7B/lEa1pXU6paqSp2LFKlHmGAXJ64IhiLcmW5BUsAXFylnLGykkl2BMc1431cvTSEyZLq9qlW5Cf6iVBgo45fJ83256Eh2UhmqQFb2ZrC1/rEmr08ufJomJSrmDVIBpUWGfrHWdRnOs1ejxxMpTEs4BB2a/UHtu28D2Z/EGuQ4HS7C7R6trPCa1JZKEJvZSSwFjflyOzbxQ0/wDh3MWFJmIkjlYKpNRLe/sB5P1jSuiMj5M4GTo5h5ky5pTk8iiCznYWHnHccHm+xK5olTFyyCxSgqUhSWTTMCSxU7h8sNsRr8N/wvXKVyzrXzkOz4Ae3e3xi/wvwZqpH4kFJCQqlRBJRYKISAHUln3cAvmON6TKc8+JQ1K5jKUdPMWmm9IP9LliEqcv58pbER/x6nQqXKmFKkGyhulTEEm4N3ZWW843Dw6fLUFylFZUsFQKhSmzCgbd3eJ53htlEhNKbqJSbFRNwQFEOd7XeIFjn9ZxObJUpS5S6UISak8w5zipsfixZvhGFTpT0e0nBRJS6pVXPsASKtiGF3OYlXIUnVPp5xKa/wCbLW4LKSlih09PQ39Z9PpnMxPtAhTiiYHsAQWpUbHII9246wwpDJ1kwF54QkVEVGyTeySAoELYEM5+camn1U1CiQUzZZ/IAprC2b7nD94CpSVV+0qUBTmU4V7RrJyp0tm2XvF3hwMtCghIULJUCGqYZY4wL+UAGbq5yVLAEsuzuohITnY/fN5xXb2KKppyoJFN7E2fHcs2AY2UaZCgSuSU3ZnUk3v6HsOsS6dEuZiWphbmCh/5M8dU5IZM5aBi2zXfyi1puIBRYuPQgfFrQVBKRdgBgJH0aIJfslAkE+tQIyLhTEbwhmggg4P6xKZjCxPwjDmJkLa7tjmV59frFiQrNKiRj3nb0IeAR5f4NTO081XtJS5b2KloWACAVAdnbeO20qzMpplhSVh6gkKAJKnuLJLv03jpNTv5j6CK3C/d+P1EG3fZ3hT0Y0qTOJIoNkC4Qlicm+LYsbYi3O08xiorpSwAAQVGpqbgMG6n7Oro9/8AUr9IsH/mK/6f6xM7MBWnZFcxX4VcolsXcAJeopBJx1cRVOkJqAYVJDPSQ6kuAqkGlQNiPJnxHUT/AHPh9RHP8M97U/8AWP0hipNIkYrGGulSgGG218ZEIjTpYgIJBLge0UzlyC3THWLmp95HmfoImk+6PIQgZT/yqXMH89KS+3MCQPzMoP6xW/4J0yiVS0hAUmlQCQyh3qD+oaNcxaTD8mc+KZzEj/DbSIqJSZjhjWtarfH5xo6bw/LkpplywB0dR+RJjZEfJ+/lB5N/Y1lL6MxGiS4CkWY9W+A3vEK9MhT0ISCCzqRYvlnsdrxqTYh/vCAzJftiAr3FFRe7NZhh6/lY9YlWkzEislwXcOkk7va4ftGgIj3++kFAXTST+Z/Pp0EWnAySSdnt6RXVBH6wUIST1kp5LHqbxkDSTkkkrc+ao1JUMr7+cdUUKcnUTgbn57RcTrlDdvKMdXvepi1CoQ0TxLqQf+0Qq+IA4Fx2aMydkR8iChDRM1yFEJKgLEgOHyH2/tEqdQRsn4xQk4iQb+n0MKjhZTOmOSCm+xNh5NFVXEFBbTARbYkh74PT9otaeK+sgoQmlSi91lQN2t8Pu8ZnEhqErdBJR0Gw+sWpXuH/AEq/WNOb76vvaGmKHGzeLzkkOpT3Hp+sa+l4j7VNMwXG4t2geIf+X6/qmKukz6j6Q76EvssL4axJl83bcQiJZAdNlYfoHu4IINx0i9Jz6n9Ik4hlPmn6iFRw/9k="/>
          <p:cNvSpPr>
            <a:spLocks noChangeAspect="1" noChangeArrowheads="1"/>
          </p:cNvSpPr>
          <p:nvPr/>
        </p:nvSpPr>
        <p:spPr bwMode="auto">
          <a:xfrm>
            <a:off x="63500" y="-881000"/>
            <a:ext cx="2590800" cy="1762125"/>
          </a:xfrm>
          <a:prstGeom prst="rect">
            <a:avLst/>
          </a:prstGeom>
          <a:noFill/>
        </p:spPr>
        <p:txBody>
          <a:bodyPr vert="horz" wrap="square" lIns="91440" tIns="45720" rIns="91440" bIns="45720" numCol="1" anchor="t" anchorCtr="0" compatLnSpc="1">
            <a:prstTxWarp prst="textNoShape">
              <a:avLst/>
            </a:prstTxWarp>
          </a:bodyPr>
          <a:lstStyle/>
          <a:p>
            <a:endParaRPr lang="ga-IE"/>
          </a:p>
        </p:txBody>
      </p:sp>
      <p:sp>
        <p:nvSpPr>
          <p:cNvPr id="688134" name="AutoShape 6" descr="data:image/jpeg;base64,/9j/4AAQSkZJRgABAQAAAQABAAD/2wCEAAkGBhQQDxAUEBQUFBUVFBUVFRQUFBUWFBUVFBQXFRUUFBYXGyYeFxojGRcVHy8hIycpLC4sFR4xNTAqNScrLCoBCQoKDgwOGg8PGiwkHCQsLCw0KSksLCkpLCwpLCksLCwsKSwpKSwpKSksLCwsKSksKSksKSwpKSwpKSwpLCkpLP/AABEIAJ8A8AMBIgACEQEDEQH/xAAbAAADAAMBAQAAAAAAAAAAAAABAgMABAUGB//EADgQAAIBBAECBAQEBQQBBQAAAAECEQADEiExBEEFIlFhBhMycYGRsfAUQlKh0SOCweHxBxViY7L/xAAZAQEBAQEBAQAAAAAAAAAAAAAAAQMCBAX/xAAkEQEBAQACAgEEAgMAAAAAAAAAEQECAxIhMQQTUWEUkSJBcf/aAAwDAQACEQMRAD8A7gWmCU4Wmxr7L48TwpgtOFpsatWEC0QtUC0caUieNHGqY0calInjWY1TGjjSkSxo41TGsxpSJ41mNUxrIpRLGsxqmNYVpSJY1mNUisiixLGgVquNArSkRK0pWrFaBWqRHGlK1YrSlaiRErSlauVpStWkQK0hWtgrSFaUiBWlK1crSFatTcdECmApwtELWddwoFHGnC02NKQgWmC0wWmxqUhAtHGnxohaLE8azGqY0caUieNZjVMaOFKRLGhjVcazGlIljQxquNYVq1IjjQxquNZjSkSihFVK0IpSJFaUrVitLjSkRK0CtWK0pWlWIlaUrVitKVpSIlaUrVitKVpSIEUhWrlaUrVqR0VWmC0QKYCs67DGiFpgKIFSqAWmiiBTRShYrIp8aONKQkVkU+NHGrSEisinxrMaVYSKyKfGhFKhMaBWqRQilE8aBWqEUIpRIrQxqpWhFWpEooEVUrQK1FiUUpFWxpStKRIrSlaqRSkUpEitIRVitIy1KsRIpStWK0pWrUjoAUwWsAp4rOu4ULTBaIFMBSkKBTRRiiBSkCKIFNFEClIWKMU0VkUIWKyKeKyKVYSKzGjdcKpJ7dvU9gK8P4l8Z3f4pxZdFtpAUGMLhBE5M0aJ8siI/Gsezv49ezWvX0cuz3j2xWhjWt4T4vb6lSbemWA6GJQn17ETOx6djqtwitePLOWXGW8dzZqZWtbretW1jlJyJ47ARs+uyNV0rdgnhSTyB2juZ/QV5jxvqcrxjYWV2Ykj6jxwWJ/IV4+/6reO+PB6+n6fOXvk7aEMAQZB4NYVrg+H+JG3GwV7iZ+5U+v9q79u4HAKmR++fQ1v1d+dmftl29G9f/CkUCKoVoEVtWMTIpSKoRSkUpEyKUiqEUpFSrEiKUiqEUpFCJkUjCqkUhFKkb4FMBWAUwrmuoIFECsFEVKRgFMBWCiKVYyKYCsFGrSMisijWUpGRS3LgUSxgcfjzFFmAEnWifyrm3erJJJAgRhHYkCIPrM9/wC1ebv+ozqz18t+np+5v6cz4p8Ww6csreZ5VVgSq8vMHkLDH1BA9a8JYtjIywTUZMSD7H1k7ha6Pj3iHz+oOBLpb/00kgZhSSznUDJj76jsa1Ld5knFlyMHyuQWJBImIbsD6bUH0r5mXfe/OvpTM9Z8Hs9Y9u98yy4VgYlR9QxUlSA2xOMhjHtNfQPA/iROptkgAXVHnt8qDxkO7JPA50Jia8JduEWgTuBiCWyGJkkiYiYjtMHmdRDOPOHZWtsGBQsDlwWECBoESWPpsV3x7eXHNzNcc+rjy27j6d1nVtas3blwxCkgfzMxkKDA15iND037fP0+YACHbUwDBA+wadzXR6v4qbqrSWrihXDlrpXSsFH+mQDwTMkTogATNRS2I+peNghuQJ3r8K4z06Rt9e4gMuZHJDBWPsBBAEare6b4ia1dSLbshBV1j3WGQzGQg86MkVrPbAH1LxPIGvefvxVBZicmQakgEt/+dT3rrjy8duJy4+WTXsem6hbqB0MqfzB7gjsR6GnIryXRdS9lw1tlafqUmA45gyeR2PaPSvT9F1qXllD28y6ySf6gP14r6XV35zz38vn9nTvDfXwoRSkVy/HPHfkPaVACSpL56A3CgQdfzbNbnQ+IpfUtbPGmU/Uh9GH6Hg13w7ePP4c8urlx+ViKUimNKa0rOFNIac0hqUhCKVhTmkNKRvimFIKYGuVhxRFKDRBpVhxRpQaYGlIajSijVpDUHaASf37D1NAtAk1zOrutcgDyjkHg+kHiOxHv6CCfP3d2deftt1dXnv6Z1PXFmgaUAmToCNHI9ta9jO9VwfiHqzYsyD53lEA0VBHnIA5UKJ7wWU127logiNccHgD6dxwZGvbvuvC+M9eL/UGCCqeRJyxgfVsQWXIHjtHvXyrvPldfSzM45MaJ6cBTwS0pwdY/zF2ELOyfwrcLBSMYjEkvi2WtxOWtADQBkRSdHbEkkIGuDJfMRHviqtiILaY+hjtTLbCgBissCCTcctjgYDEHRMEQe3r20cgt0nGQwI+W0BAzBS3bUrrXIOgaVkYKUHcGF2zZMQEyEg6EnWI80b2DT5ijFktyQGJktjkpDGANOYmMtSeOJ2LaQymCQAolWuaHmg77ks0Af0morTTpmGSyAyAT5gonzMCWI5A8vln2PBrZ6W+WIV2GX0qoAiQfQ6WQNSe5+5rbVodmJE4gyxKrClZIPMKCeCTEa1Ws9nyCDBJkS75koQS8HSmGG8RoQJilHQS0xBZiyCAScdwTGiCCYn9eaAP1EF2JMS0uxIG+THAnfEVnhLPcb5bKSiploGRDIPNvInEEgDeu1av8fbLhQjwSEy2wLgagGTuCfbIDirUbpE8AbMDYgTIE69v3Ip1zV1dDiw4KiYA1ie0Ebj3NC2hLAkYqSSSTEBWIAE7HlJHOz9qle6lclhVbQnf8wExBPcgkf91FHrL5vXizgIcVAWdCOSu5gkn+9ZYYo6uhxYdx3HcN6g9xTHpiR9ABNsNIOsmAHHfmf9tStngGMoBIAbcmRBZeNMPxrTjy/Djceo8L8ZW95WGFyNr2b1Nsnn7cj3reNeKu2CYx5Gw0gHLtBHBnddzw7x2SEvEZH6bnZu3n/pY+vB9u/t6+6+teTs6Z7x1jSmmakNb1hCmlNMaRqUjcBpgaiOlY/wA9UHSN/X+a/wDVeT+Tx/Gt/scjg0wNIOnf+pD9xFa3U9Y1ogNbJJ4ClSSZIMifKsAHI68w966/kcE+zybwNcL4l+Jv4YKLeDMxKxkQwYDIqPKVDYgnzflV/F+uZOnu3G8gQkHzgk6MTrg+nOxxXz1vFLty8LhJZkBgBcwqxOok8/j+VY9n1Hl64f216+ie+Tu2vjfqAv0sxkwxCGQ0QB8u2A0aHl/qrq/DXxk1658rqAoODOLgPOO4KgQTHpP/ADXlun8X6rNnS5euMFK83GADArPlEDR71I9beUqQGQgAg4MDpFWQWHAA7cSfesuPbz478tuXXx3JH00XWcxobMDeQIEg5cEjZj1I13Osl/LBkKSTEzMDYzEGJ1HH+K8l4L8T3cLiXLi3JHkN6WAkhWWUhsT5fKCAeO9d7p/GPmOyJbIxE3Lttitu2qJkxgjyDmEmSCDWPLy3brTJx9Y1PijxD5dgKCyvcJ0IBhcciCphT5gAI1LGvPeF+FvddhaUkhtsFlVUiRB4gx6H+Ud97PUdNe67qW+WpC/Nxy8uWCR5nDbc4qSJ321Br1/T+FtZt4oXS2gJlYkqAZMARuW2eYB0JqXxxfl5nx/rR0i2kRUW4Qcy4ViyKSuPmGJWQSdDaiPfz9nqmGWCWlyUrIS3iRInFccSedg67Vsdb4reuXDLvGXlC8BQfKANjiN+5onqOpYsxbqSWEE+fYngECAJ7cV1mekbX/uL3AG+WgBYIgVXAZ3OSQUILGATI0STWxb6sL8y2tq2PKzn/UvnFYAIfLmRx+I9K0LV3qknEdRsKCcH+lfpABEEDcajZrtdF0TdUiXRZDH5bW7k6go45CsMCZVhKyQrARo1UaFzxIhipTawNgppZUKSwkH6zx/NxvW14Z0b3vNIS2ZGSqqzmo0CV9h9hudgVut0VhsWZSFxJZ2JZiTiWZRkZZg2gykjJZI8orrLbthSVAkIzJm5YW9wzMswGBaJJHHpxxuxUvECnT2iiNbQAFsXMfzSjwJJI2Y5OQ3FeNTAOfoJYsP5AM2WSQgMgD6YmYne67fjmC21SwgW2spKHEbIb5ksT5ZOuS0PwCK41zo7AFx3F13yXFvni3bX5YybEBstgKCTJMneqcVW8P6zHG3lkMW0zjJXO4SRHHueNHZrafqAoDBYBY3S3lIMACQAJJEBo9q5/lIY3CEFwOzt8wFlttkcFK2/IsxxBOhoTWwsJbREwZiXAQXCT5jIIyELBDTOgqg7FduV7jKxt+Vicfq19ShlXYgBQBzB7cA0wSUY27SKHjAHIeUbxyJiScTrYH3iuiiPeTO3bDpBELctyxaBiQPMWkcH19KXrOhvkhr4YDhZGK+g7eXyhpA5nU0HPVSrHIrMnHFsgZ2Y76HtvtxWXEEfrz6d/wDulcIVhmXHZ8zYiU8pC54zie4H2qHReIo5wLIWmBBKiRMTOgftM9uYrqpHY6Dxc24W4WKRAY7ZI7f/ACXX3EHtXbykAggg7BGwR6g96890fh5ugm21okfUM2VlOzi8rCnXHak6brv4cE/MtXLYIDhLytiWEgqeAT6TuZ53Xp6+6etefs6r7x6ImkY1O11AdQUMgiRHpr/ND5oPG69Xk88dkucddtmACT7Cp3epuwDbtqdSVYsHJ4ABHlH339Jgb0gef3FODNfF8n0Y0fE/EbwEWrbqWH1YZkAyRiqg+cBW8ux51ntWn0t261xWuKZnEoIusLkgqt0QAsJ5pAMFufLvuyY0ex9I47/jWh4f4e1orLZEgG65IU3WCKuTqoAJyDHfrFKrxfxf4xfS6qF7gRlUYY5L8wTlIClc5Egd50K57+I9aRiq9WyHZwtlVAG5bFQNaMV9S6vpBettbuZMhiQGYSB2lTME1W1aCgKNKBjjiIiIjj01XWcszPhHzM2+vUBmbqQMMQblxR5InSk6EEEk7ESaW83XCEJvuYEC05cjFZBJtyraB3J+k8V9Y6dUAEGI7LCjt6fYflSv0dtsj8tGlSpJUElWEMpJ7EVaPl/TfD3XE5otxWUcu6qdgq0AgnYJ7fka9Z8O+G3bNpk6uxnNw4lcNhoJzyKgmfQdq9GrlNKoAAAgAAQBAGvQapR1bT5o9tfrU3Rzb/h5aflq6d4ZreGyQQpUkgx6j8ea5PxD4R1DILfTL8syMrnzwuQAMKuIn0J44Ee/ql6mew/A/uKdb4jc/iB+zXGblq+3yq94L4hbMTcIYgE2uoNzQgTAbIxM4gE0i9D1txvObqv/APbfAZQeZTIkGGXsOa+sFl0cVMTGhqeY1qYFFOoifKonZgRPuY/WtPPHPt8zb4Q665t8TGAB+eCTA0JQ5CAe4pek+DOuZwy29gkBmuKoBUkZCe2tGvqA69RyD9xv+1Pdv+WVM+mz+lXyw9vM+GeCXOmtFP4a0isoLAX7YTMgZEqFZm2IGzrVb38JbYQLlhXnQKEoYny4ssa1xvXaa6CeIvwV/wBrA/8AVbKXMhMYHiP8GOPvXN47qf5f7eR8T+B7136T05Gv9VkLuTB/kUBV2Tsdvzrldd/6bMlpxZtfNcBQpLi2CZBMWQQI7bctEge/0Flf+r9am9i56kD/AHf4q+WYvv8AL5x4V8FdRbhmsKXGJQhr0DMsC7gaJRcoA5LDdE/BLtcYva2bn1BrpPyuCvlWQCeSAuu5Gh9Ethh3n78/fiqF2kENx76p5Ht5XwP4Tu2XeLqi0xBNsdMwkt9LFn79jrgLPrXpm8PdiGBtq39ZtkktEBhDAL7jv7VK507FsuDyI4kCBI78n8q2LXVXDAuIBGgbZkER3VgI/D23VzlibmtPxHwu46ILnybkFciwYgahnVSr+8LP41on4btfNDN0/TYrwwVA539UKq4nuIPeuzetFhrWhoggj7HgH860WtXViIcdxkJ+6mdVL+iOR13g4v30DdN0ptK2Jm4TeUCfMMWUETBjbD71t9H4TZt3HB6YBCdKOoS7baSQztZuQAwUAzsgEgd6vf8ADi+5IlcWAbHmYVo3iJJ8sTuk/gLmDAuAWUiYyglfqIJ8xEQBMQBJJNPNfFsDwzplXK301uRJAFtFIIPsRBkc/wBqxuizaT9LL5kKKDqYIKkQdn8hT9JaK2sZGTHJjGOzsmJME+kke5qjDWjrudb/AHGhU3nTxjmA1QVqi/6e/f04pv4njj8SQePtWFaRtiadTWqvUa/Kqrdnje6UjYU+wqmfvWuHP77apg9WkWy9gaYCoh/3NMDSpFgfejlUMj2/v/imVzG4q0WL+sVgNItz29qOft/fvSkOKA/fHelFzZ0REb7GROqIP3oDiPSnQxqBFIH+1Lk3sfTXFEWBpw9a/wAxvQfvtzRF0+n9j+/SlIuWphdI7/nutcXfX9P0om5+/wAK6qRY9Qe4H5UDe9v7VH5opc+ePbX/ADNKsVa7PGqiWYjkfnQa4e2vwmiLh7ialE0LrxA+xAH5VT5re3/FA3R/SfwNIbg7Cp7/ACq8g9qmy1Eue0f39qX5p9Bz78e1KKk0hcTyJ/CfasRgedfbYoMBrzCO+j/bdKOaDTqB+xUluTyBT5ie9ZO1lHuP3+NOqGpBvf8AMe26K2zvYP4fb/qlFsftRAniP7VK2D2/X/NNn7f+JpRYL++aMUkmjlVooPvRpFvUc57UqH+9GPepgj0/c000DCsP3oLvj9/nWH/mqhhWA0gampQcqNKGoClU+VZNTmjNKQxNCaXL9/v8KBalDUJpc6BelDEmgWNLnS/MqVRNLNA3KHzKUYTSF5o50pNKP//Z"/>
          <p:cNvSpPr>
            <a:spLocks noChangeAspect="1" noChangeArrowheads="1"/>
          </p:cNvSpPr>
          <p:nvPr/>
        </p:nvSpPr>
        <p:spPr bwMode="auto">
          <a:xfrm>
            <a:off x="63500" y="-758763"/>
            <a:ext cx="2286000" cy="1514476"/>
          </a:xfrm>
          <a:prstGeom prst="rect">
            <a:avLst/>
          </a:prstGeom>
          <a:noFill/>
        </p:spPr>
        <p:txBody>
          <a:bodyPr vert="horz" wrap="square" lIns="91440" tIns="45720" rIns="91440" bIns="45720" numCol="1" anchor="t" anchorCtr="0" compatLnSpc="1">
            <a:prstTxWarp prst="textNoShape">
              <a:avLst/>
            </a:prstTxWarp>
          </a:bodyPr>
          <a:lstStyle/>
          <a:p>
            <a:endParaRPr lang="ga-IE"/>
          </a:p>
        </p:txBody>
      </p:sp>
      <p:pic>
        <p:nvPicPr>
          <p:cNvPr id="688136" name="Picture 8" descr="http://upload.wikimedia.org/wikipedia/commons/thumb/a/af/All_Gizah_Pyramids.jpg/300px-All_Gizah_Pyramids.jpg"/>
          <p:cNvPicPr>
            <a:picLocks noChangeAspect="1" noChangeArrowheads="1"/>
          </p:cNvPicPr>
          <p:nvPr/>
        </p:nvPicPr>
        <p:blipFill>
          <a:blip r:embed="rId8" cstate="email"/>
          <a:srcRect/>
          <a:stretch>
            <a:fillRect/>
          </a:stretch>
        </p:blipFill>
        <p:spPr bwMode="auto">
          <a:xfrm>
            <a:off x="653155" y="1223328"/>
            <a:ext cx="8585859" cy="5089199"/>
          </a:xfrm>
          <a:prstGeom prst="rect">
            <a:avLst/>
          </a:prstGeom>
          <a:noFill/>
        </p:spPr>
      </p:pic>
      <p:pic>
        <p:nvPicPr>
          <p:cNvPr id="688138" name="Picture 10" descr="http://t0.gstatic.com/images?q=tbn:ANd9GcTESe-DybF3D4zggm9phlRt3MW0V48xofGHpXoh_9Wmx61OXNH8MA"/>
          <p:cNvPicPr>
            <a:picLocks noChangeAspect="1" noChangeArrowheads="1"/>
          </p:cNvPicPr>
          <p:nvPr/>
        </p:nvPicPr>
        <p:blipFill>
          <a:blip r:embed="rId9" cstate="email"/>
          <a:srcRect/>
          <a:stretch>
            <a:fillRect/>
          </a:stretch>
        </p:blipFill>
        <p:spPr bwMode="auto">
          <a:xfrm>
            <a:off x="1603171" y="1935806"/>
            <a:ext cx="6448300" cy="4203865"/>
          </a:xfrm>
          <a:prstGeom prst="rect">
            <a:avLst/>
          </a:prstGeom>
          <a:noFill/>
        </p:spPr>
      </p:pic>
      <p:pic>
        <p:nvPicPr>
          <p:cNvPr id="688140" name="Picture 12" descr="http://t0.gstatic.com/images?q=tbn:ANd9GcS9A0mTUg1lCSlUzi-SIX_JMKAIejmAB9xt-HfoW_jRlp8LQRoh"/>
          <p:cNvPicPr>
            <a:picLocks noChangeAspect="1" noChangeArrowheads="1"/>
          </p:cNvPicPr>
          <p:nvPr/>
        </p:nvPicPr>
        <p:blipFill>
          <a:blip r:embed="rId10" cstate="email"/>
          <a:srcRect/>
          <a:stretch>
            <a:fillRect/>
          </a:stretch>
        </p:blipFill>
        <p:spPr bwMode="auto">
          <a:xfrm>
            <a:off x="1472559" y="1402464"/>
            <a:ext cx="7018316" cy="4973724"/>
          </a:xfrm>
          <a:prstGeom prst="rect">
            <a:avLst/>
          </a:prstGeom>
          <a:noFill/>
        </p:spPr>
      </p:pic>
      <p:pic>
        <p:nvPicPr>
          <p:cNvPr id="14" name="Picture 11"/>
          <p:cNvPicPr>
            <a:picLocks noChangeAspect="1" noChangeArrowheads="1"/>
          </p:cNvPicPr>
          <p:nvPr/>
        </p:nvPicPr>
        <p:blipFill>
          <a:blip r:embed="rId11" cstate="email"/>
          <a:srcRect/>
          <a:stretch>
            <a:fillRect/>
          </a:stretch>
        </p:blipFill>
        <p:spPr bwMode="auto">
          <a:xfrm>
            <a:off x="5714655" y="3028214"/>
            <a:ext cx="2289313" cy="2130333"/>
          </a:xfrm>
          <a:prstGeom prst="rect">
            <a:avLst/>
          </a:prstGeom>
          <a:noFill/>
          <a:ln w="9525">
            <a:noFill/>
            <a:miter lim="800000"/>
            <a:headEnd/>
            <a:tailEnd/>
          </a:ln>
        </p:spPr>
      </p:pic>
      <p:pic>
        <p:nvPicPr>
          <p:cNvPr id="15" name="Picture 13"/>
          <p:cNvPicPr>
            <a:picLocks noChangeAspect="1" noChangeArrowheads="1"/>
          </p:cNvPicPr>
          <p:nvPr/>
        </p:nvPicPr>
        <p:blipFill>
          <a:blip r:embed="rId11" cstate="email"/>
          <a:srcRect/>
          <a:stretch>
            <a:fillRect/>
          </a:stretch>
        </p:blipFill>
        <p:spPr bwMode="auto">
          <a:xfrm>
            <a:off x="3895380" y="3579557"/>
            <a:ext cx="1325563" cy="1371600"/>
          </a:xfrm>
          <a:prstGeom prst="rect">
            <a:avLst/>
          </a:prstGeom>
          <a:noFill/>
          <a:ln w="9525">
            <a:noFill/>
            <a:miter lim="800000"/>
            <a:headEnd/>
            <a:tailEnd/>
          </a:ln>
        </p:spPr>
      </p:pic>
      <p:pic>
        <p:nvPicPr>
          <p:cNvPr id="17" name="Picture 13"/>
          <p:cNvPicPr>
            <a:picLocks noChangeAspect="1" noChangeArrowheads="1"/>
          </p:cNvPicPr>
          <p:nvPr/>
        </p:nvPicPr>
        <p:blipFill>
          <a:blip r:embed="rId11" cstate="email"/>
          <a:srcRect/>
          <a:stretch>
            <a:fillRect/>
          </a:stretch>
        </p:blipFill>
        <p:spPr bwMode="auto">
          <a:xfrm>
            <a:off x="2366298" y="3883230"/>
            <a:ext cx="869493" cy="899691"/>
          </a:xfrm>
          <a:prstGeom prst="rect">
            <a:avLst/>
          </a:prstGeom>
          <a:noFill/>
          <a:ln w="9525">
            <a:noFill/>
            <a:miter lim="800000"/>
            <a:headEnd/>
            <a:tailEnd/>
          </a:ln>
        </p:spPr>
      </p:pic>
      <p:pic>
        <p:nvPicPr>
          <p:cNvPr id="19" name="Picture 2" descr="http://www.apexphoto.us/files/enlargement.jpg"/>
          <p:cNvPicPr>
            <a:picLocks noChangeAspect="1" noChangeArrowheads="1"/>
          </p:cNvPicPr>
          <p:nvPr/>
        </p:nvPicPr>
        <p:blipFill>
          <a:blip r:embed="rId12" cstate="email"/>
          <a:srcRect/>
          <a:stretch>
            <a:fillRect/>
          </a:stretch>
        </p:blipFill>
        <p:spPr bwMode="auto">
          <a:xfrm>
            <a:off x="2652950" y="1594549"/>
            <a:ext cx="3672408" cy="3389915"/>
          </a:xfrm>
          <a:prstGeom prst="rect">
            <a:avLst/>
          </a:prstGeom>
          <a:ln>
            <a:noFill/>
          </a:ln>
          <a:effectLst>
            <a:outerShdw blurRad="292100" dist="139700" dir="2700000" algn="tl" rotWithShape="0">
              <a:srgbClr val="333333">
                <a:alpha val="65000"/>
              </a:srgbClr>
            </a:outerShdw>
          </a:effectLst>
        </p:spPr>
      </p:pic>
      <p:pic>
        <p:nvPicPr>
          <p:cNvPr id="21" name="Picture 4"/>
          <p:cNvPicPr>
            <a:picLocks noChangeAspect="1" noChangeArrowheads="1"/>
          </p:cNvPicPr>
          <p:nvPr/>
        </p:nvPicPr>
        <p:blipFill>
          <a:blip r:embed="rId13" cstate="email"/>
          <a:srcRect/>
          <a:stretch>
            <a:fillRect/>
          </a:stretch>
        </p:blipFill>
        <p:spPr bwMode="auto">
          <a:xfrm>
            <a:off x="534389" y="1548247"/>
            <a:ext cx="3731822" cy="2429988"/>
          </a:xfrm>
          <a:prstGeom prst="rect">
            <a:avLst/>
          </a:prstGeom>
          <a:noFill/>
          <a:ln w="9525">
            <a:noFill/>
            <a:miter lim="800000"/>
            <a:headEnd/>
            <a:tailEnd/>
          </a:ln>
        </p:spPr>
      </p:pic>
      <p:sp>
        <p:nvSpPr>
          <p:cNvPr id="22" name="Title 1"/>
          <p:cNvSpPr txBox="1">
            <a:spLocks/>
          </p:cNvSpPr>
          <p:nvPr/>
        </p:nvSpPr>
        <p:spPr>
          <a:xfrm>
            <a:off x="3388922" y="990960"/>
            <a:ext cx="2476500" cy="478800"/>
          </a:xfrm>
          <a:prstGeom prst="roundRect">
            <a:avLst/>
          </a:prstGeom>
          <a:solidFill>
            <a:schemeClr val="tx1"/>
          </a:solidFill>
          <a:ln w="19050" cap="flat" cmpd="sng" algn="ctr">
            <a:solidFill>
              <a:srgbClr val="990033"/>
            </a:solidFill>
            <a:prstDash val="solid"/>
          </a:ln>
          <a:effectLst/>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ga-IE" sz="2800" b="1" i="1" dirty="0" smtClean="0">
                <a:solidFill>
                  <a:srgbClr val="FFCC33"/>
                </a:solidFill>
                <a:latin typeface="+mj-lt"/>
              </a:rPr>
              <a:t>Thales 600BC</a:t>
            </a:r>
            <a:endParaRPr kumimoji="0" lang="ga-IE" sz="2800" b="1" i="1" u="none" strike="noStrike" kern="1200" cap="none" spc="0" normalizeH="0" baseline="0" noProof="0" dirty="0">
              <a:ln>
                <a:noFill/>
              </a:ln>
              <a:solidFill>
                <a:srgbClr val="FFCC33"/>
              </a:solidFill>
              <a:effectLst/>
              <a:uLnTx/>
              <a:uFillTx/>
              <a:latin typeface="+mj-lt"/>
              <a:ea typeface="+mj-ea"/>
              <a:cs typeface="+mj-cs"/>
            </a:endParaRPr>
          </a:p>
        </p:txBody>
      </p:sp>
      <p:pic>
        <p:nvPicPr>
          <p:cNvPr id="24" name="Picture 4" descr="thales5a"/>
          <p:cNvPicPr>
            <a:picLocks noChangeAspect="1" noChangeArrowheads="1"/>
          </p:cNvPicPr>
          <p:nvPr/>
        </p:nvPicPr>
        <p:blipFill>
          <a:blip r:embed="rId14" cstate="email"/>
          <a:srcRect/>
          <a:stretch>
            <a:fillRect/>
          </a:stretch>
        </p:blipFill>
        <p:spPr bwMode="auto">
          <a:xfrm>
            <a:off x="4758395" y="1593220"/>
            <a:ext cx="3760788" cy="2478088"/>
          </a:xfrm>
          <a:prstGeom prst="rect">
            <a:avLst/>
          </a:prstGeom>
          <a:noFill/>
          <a:ln w="76200" cmpd="tri">
            <a:solidFill>
              <a:schemeClr val="accent2"/>
            </a:solidFill>
            <a:miter lim="800000"/>
            <a:headEnd/>
            <a:tailEnd/>
          </a:ln>
        </p:spPr>
      </p:pic>
      <p:grpSp>
        <p:nvGrpSpPr>
          <p:cNvPr id="7" name="Group 85"/>
          <p:cNvGrpSpPr>
            <a:grpSpLocks/>
          </p:cNvGrpSpPr>
          <p:nvPr/>
        </p:nvGrpSpPr>
        <p:grpSpPr bwMode="auto">
          <a:xfrm>
            <a:off x="5459309" y="1988575"/>
            <a:ext cx="2046288" cy="1608138"/>
            <a:chOff x="918" y="2142"/>
            <a:chExt cx="1289" cy="1013"/>
          </a:xfrm>
        </p:grpSpPr>
        <p:sp>
          <p:nvSpPr>
            <p:cNvPr id="26" name="Oval 38"/>
            <p:cNvSpPr>
              <a:spLocks noChangeArrowheads="1"/>
            </p:cNvSpPr>
            <p:nvPr/>
          </p:nvSpPr>
          <p:spPr bwMode="auto">
            <a:xfrm>
              <a:off x="1482" y="2142"/>
              <a:ext cx="42" cy="42"/>
            </a:xfrm>
            <a:prstGeom prst="ellipse">
              <a:avLst/>
            </a:prstGeom>
            <a:solidFill>
              <a:srgbClr val="FF5050"/>
            </a:solidFill>
            <a:ln w="9525">
              <a:solidFill>
                <a:schemeClr val="tx1"/>
              </a:solidFill>
              <a:round/>
              <a:headEnd/>
              <a:tailEnd/>
            </a:ln>
          </p:spPr>
          <p:txBody>
            <a:bodyPr wrap="none" anchor="ctr"/>
            <a:lstStyle/>
            <a:p>
              <a:endParaRPr lang="en-IE">
                <a:latin typeface="Trebuchet MS" pitchFamily="34" charset="0"/>
              </a:endParaRPr>
            </a:p>
          </p:txBody>
        </p:sp>
        <p:sp>
          <p:nvSpPr>
            <p:cNvPr id="27" name="Oval 39"/>
            <p:cNvSpPr>
              <a:spLocks noChangeArrowheads="1"/>
            </p:cNvSpPr>
            <p:nvPr/>
          </p:nvSpPr>
          <p:spPr bwMode="auto">
            <a:xfrm>
              <a:off x="2160" y="2862"/>
              <a:ext cx="42" cy="42"/>
            </a:xfrm>
            <a:prstGeom prst="ellipse">
              <a:avLst/>
            </a:prstGeom>
            <a:solidFill>
              <a:srgbClr val="FF5050"/>
            </a:solidFill>
            <a:ln w="9525">
              <a:solidFill>
                <a:schemeClr val="tx1"/>
              </a:solidFill>
              <a:round/>
              <a:headEnd/>
              <a:tailEnd/>
            </a:ln>
          </p:spPr>
          <p:txBody>
            <a:bodyPr wrap="none" anchor="ctr"/>
            <a:lstStyle/>
            <a:p>
              <a:endParaRPr lang="en-IE">
                <a:latin typeface="Trebuchet MS" pitchFamily="34" charset="0"/>
              </a:endParaRPr>
            </a:p>
          </p:txBody>
        </p:sp>
        <p:sp>
          <p:nvSpPr>
            <p:cNvPr id="28" name="Oval 40"/>
            <p:cNvSpPr>
              <a:spLocks noChangeArrowheads="1"/>
            </p:cNvSpPr>
            <p:nvPr/>
          </p:nvSpPr>
          <p:spPr bwMode="auto">
            <a:xfrm>
              <a:off x="918" y="2367"/>
              <a:ext cx="42" cy="42"/>
            </a:xfrm>
            <a:prstGeom prst="ellipse">
              <a:avLst/>
            </a:prstGeom>
            <a:solidFill>
              <a:srgbClr val="FF5050"/>
            </a:solidFill>
            <a:ln w="9525">
              <a:solidFill>
                <a:schemeClr val="tx1"/>
              </a:solidFill>
              <a:round/>
              <a:headEnd/>
              <a:tailEnd/>
            </a:ln>
          </p:spPr>
          <p:txBody>
            <a:bodyPr wrap="none" anchor="ctr"/>
            <a:lstStyle/>
            <a:p>
              <a:endParaRPr lang="en-IE">
                <a:latin typeface="Trebuchet MS" pitchFamily="34" charset="0"/>
              </a:endParaRPr>
            </a:p>
          </p:txBody>
        </p:sp>
        <p:sp>
          <p:nvSpPr>
            <p:cNvPr id="29" name="Rectangle 41"/>
            <p:cNvSpPr>
              <a:spLocks noChangeArrowheads="1"/>
            </p:cNvSpPr>
            <p:nvPr/>
          </p:nvSpPr>
          <p:spPr bwMode="auto">
            <a:xfrm>
              <a:off x="918" y="2652"/>
              <a:ext cx="56" cy="56"/>
            </a:xfrm>
            <a:prstGeom prst="rect">
              <a:avLst/>
            </a:prstGeom>
            <a:solidFill>
              <a:schemeClr val="tx1"/>
            </a:solidFill>
            <a:ln w="9525">
              <a:solidFill>
                <a:schemeClr val="tx1"/>
              </a:solidFill>
              <a:miter lim="800000"/>
              <a:headEnd/>
              <a:tailEnd/>
            </a:ln>
          </p:spPr>
          <p:txBody>
            <a:bodyPr wrap="none" anchor="ctr"/>
            <a:lstStyle/>
            <a:p>
              <a:endParaRPr lang="en-IE">
                <a:latin typeface="Trebuchet MS" pitchFamily="34" charset="0"/>
              </a:endParaRPr>
            </a:p>
          </p:txBody>
        </p:sp>
        <p:sp>
          <p:nvSpPr>
            <p:cNvPr id="30" name="Rectangle 42"/>
            <p:cNvSpPr>
              <a:spLocks noChangeArrowheads="1"/>
            </p:cNvSpPr>
            <p:nvPr/>
          </p:nvSpPr>
          <p:spPr bwMode="auto">
            <a:xfrm>
              <a:off x="1464" y="2502"/>
              <a:ext cx="56" cy="56"/>
            </a:xfrm>
            <a:prstGeom prst="rect">
              <a:avLst/>
            </a:prstGeom>
            <a:solidFill>
              <a:schemeClr val="tx1"/>
            </a:solidFill>
            <a:ln w="9525">
              <a:solidFill>
                <a:schemeClr val="tx1"/>
              </a:solidFill>
              <a:miter lim="800000"/>
              <a:headEnd/>
              <a:tailEnd/>
            </a:ln>
          </p:spPr>
          <p:txBody>
            <a:bodyPr wrap="none" anchor="ctr"/>
            <a:lstStyle/>
            <a:p>
              <a:endParaRPr lang="en-IE">
                <a:latin typeface="Trebuchet MS" pitchFamily="34" charset="0"/>
              </a:endParaRPr>
            </a:p>
          </p:txBody>
        </p:sp>
        <p:sp>
          <p:nvSpPr>
            <p:cNvPr id="31" name="Rectangle 43"/>
            <p:cNvSpPr>
              <a:spLocks noChangeArrowheads="1"/>
            </p:cNvSpPr>
            <p:nvPr/>
          </p:nvSpPr>
          <p:spPr bwMode="auto">
            <a:xfrm>
              <a:off x="2151" y="3099"/>
              <a:ext cx="56" cy="56"/>
            </a:xfrm>
            <a:prstGeom prst="rect">
              <a:avLst/>
            </a:prstGeom>
            <a:solidFill>
              <a:schemeClr val="tx1"/>
            </a:solidFill>
            <a:ln w="9525">
              <a:solidFill>
                <a:schemeClr val="tx1"/>
              </a:solidFill>
              <a:miter lim="800000"/>
              <a:headEnd/>
              <a:tailEnd/>
            </a:ln>
          </p:spPr>
          <p:txBody>
            <a:bodyPr wrap="none" anchor="ctr"/>
            <a:lstStyle/>
            <a:p>
              <a:endParaRPr lang="en-IE">
                <a:latin typeface="Trebuchet MS" pitchFamily="34" charset="0"/>
              </a:endParaRPr>
            </a:p>
          </p:txBody>
        </p:sp>
      </p:grpSp>
      <p:pic>
        <p:nvPicPr>
          <p:cNvPr id="714754" name="Picture 2" descr="http://lovelidge.files.wordpress.com/2010/02/similar_giraffes.jpg"/>
          <p:cNvPicPr>
            <a:picLocks noChangeAspect="1" noChangeArrowheads="1"/>
          </p:cNvPicPr>
          <p:nvPr/>
        </p:nvPicPr>
        <p:blipFill>
          <a:blip r:embed="rId15" cstate="email"/>
          <a:srcRect/>
          <a:stretch>
            <a:fillRect/>
          </a:stretch>
        </p:blipFill>
        <p:spPr bwMode="auto">
          <a:xfrm>
            <a:off x="2685020" y="890785"/>
            <a:ext cx="3914775" cy="4762500"/>
          </a:xfrm>
          <a:prstGeom prst="rect">
            <a:avLst/>
          </a:prstGeom>
          <a:noFill/>
        </p:spPr>
      </p:pic>
      <p:pic>
        <p:nvPicPr>
          <p:cNvPr id="714756" name="Picture 4" descr="http://t1.gstatic.com/images?q=tbn:ANd9GcTF4mXoc_E4lFQHkyh6HJW51rDsyHHGggcUZvUJvlv9wo0atwXUMw"/>
          <p:cNvPicPr>
            <a:picLocks noChangeAspect="1" noChangeArrowheads="1"/>
          </p:cNvPicPr>
          <p:nvPr/>
        </p:nvPicPr>
        <p:blipFill>
          <a:blip r:embed="rId16" cstate="email"/>
          <a:srcRect/>
          <a:stretch>
            <a:fillRect/>
          </a:stretch>
        </p:blipFill>
        <p:spPr bwMode="auto">
          <a:xfrm>
            <a:off x="1452914" y="1537134"/>
            <a:ext cx="3475346" cy="3141746"/>
          </a:xfrm>
          <a:prstGeom prst="rect">
            <a:avLst/>
          </a:prstGeom>
          <a:noFill/>
        </p:spPr>
      </p:pic>
      <p:pic>
        <p:nvPicPr>
          <p:cNvPr id="714758" name="Picture 6" descr="http://t3.gstatic.com/images?q=tbn:ANd9GcQMhzwMd_xZsKrY-SZnpu2mvqiz9BvFIjZ5KIgpQ-YoG_BkmsGawg"/>
          <p:cNvPicPr>
            <a:picLocks noChangeAspect="1" noChangeArrowheads="1"/>
          </p:cNvPicPr>
          <p:nvPr/>
        </p:nvPicPr>
        <p:blipFill>
          <a:blip r:embed="rId17" cstate="email"/>
          <a:srcRect/>
          <a:stretch>
            <a:fillRect/>
          </a:stretch>
        </p:blipFill>
        <p:spPr bwMode="auto">
          <a:xfrm>
            <a:off x="3198584" y="1264723"/>
            <a:ext cx="3463471" cy="3277590"/>
          </a:xfrm>
          <a:prstGeom prst="rect">
            <a:avLst/>
          </a:prstGeom>
          <a:noFill/>
        </p:spPr>
      </p:pic>
      <p:pic>
        <p:nvPicPr>
          <p:cNvPr id="714760" name="Picture 8" descr="http://1.bp.blogspot.com/-0FNoSKUe9VY/TdO_IzckjeI/AAAAAAAAABY/pnC3_Dp9G0s/s1600/ten-prisms.jpg"/>
          <p:cNvPicPr>
            <a:picLocks noChangeAspect="1" noChangeArrowheads="1"/>
          </p:cNvPicPr>
          <p:nvPr/>
        </p:nvPicPr>
        <p:blipFill>
          <a:blip r:embed="rId18" cstate="email"/>
          <a:srcRect/>
          <a:stretch>
            <a:fillRect/>
          </a:stretch>
        </p:blipFill>
        <p:spPr bwMode="auto">
          <a:xfrm>
            <a:off x="2554392" y="1062351"/>
            <a:ext cx="3990975" cy="3895725"/>
          </a:xfrm>
          <a:prstGeom prst="rect">
            <a:avLst/>
          </a:prstGeom>
          <a:noFill/>
        </p:spPr>
      </p:pic>
      <p:pic>
        <p:nvPicPr>
          <p:cNvPr id="36" name="Picture 10" descr="http://2.bp.blogspot.com/_kOZ8fFzVFoI/TAGrjwEP_wI/AAAAAAAAAAc/r7oBIwsMrnI/s1600/Architectural-Scale-Model.jpg"/>
          <p:cNvPicPr>
            <a:picLocks noChangeAspect="1" noChangeArrowheads="1"/>
          </p:cNvPicPr>
          <p:nvPr/>
        </p:nvPicPr>
        <p:blipFill>
          <a:blip r:embed="rId19" cstate="email"/>
          <a:srcRect/>
          <a:stretch>
            <a:fillRect/>
          </a:stretch>
        </p:blipFill>
        <p:spPr bwMode="auto">
          <a:xfrm>
            <a:off x="2101932" y="902525"/>
            <a:ext cx="5476503" cy="4488872"/>
          </a:xfrm>
          <a:prstGeom prst="rect">
            <a:avLst/>
          </a:prstGeom>
          <a:noFill/>
        </p:spPr>
      </p:pic>
      <p:sp>
        <p:nvSpPr>
          <p:cNvPr id="747522" name="AutoShape 2" descr="data:image/jpeg;base64,/9j/4AAQSkZJRgABAQAAAQABAAD/2wCEAAkGBhQSEBUQEhQUFRQUFxQVFBcYFRcVFxgUFBcVFRcXFBcYHCYfFxkjGRUXHy8gIycpLCwtFR4xNTAqNSYrLCkBCQoKDgwOGg8PGiwkHCQsKSwsLCwsLCwsKSwsKSwpLC41LCwsLCwqNCksLCwsLCwsLCkpLCksKSksKSwpLCksLP/AABEIAPAAxQMBIgACEQEDEQH/xAAbAAABBQEBAAAAAAAAAAAAAAAAAgMEBQYHAf/EAD4QAAIBAgQDBgMFBgYDAQEAAAECAAMRBAUSIQYxQRMiUWFxgQcykSNCobHBFBVSYnLRM4KS4fDxU2PCcyT/xAAaAQACAwEBAAAAAAAAAAAAAAAAAwECBAUG/8QALREAAgIBBAEEAAQHAQAAAAAAAAECEQMEEiExQRMiUYFhsdHwFDJxkaHh8UL/2gAMAwEAAhEDEQA/AO4yqzsfKfUflLWQM3p3UHwP6SV2BTXirxYUQKxlhQi8IvRPCkLIoTeAM90QCyQPCImK0w0wIEM1tz0mKzT4grcrRvdWNjcWOnb3EueMc27HDVBY3ZSAfXbn4zitKoDVYtq22Ftjb/u8Rkm+kaMUFw2jpeF4+e1yu1rk2J26kC+/pMzxVx82IRKa3ABJe3LfYbdQB+cl5DgAUOlyAQ2xVWFiNxv08pkaKBKjLa+okBulhymbHm3tr4NeTBspriz3tV0qVN2J35bDkfXbe/SXmXYutg8R2rm9Futr3DcgbcvXlGKfDZqIWUbna6nl6yDj8YyUWwzG9iqjrurAkX6iwIgp2/awlj2q5fv/AKdryvMFqKCp2PLxk8zFcFV7gActzz/isbH0sfrNoJuxy3RTMGWGyTR5PLRU8LRgoSRELsw9YpqkQH3k+CLRr8Oe6PSORjBNdB6R+ZhgQhCABIWbf4fuJNkTNB9k3lY/jJXYFJee3ja1IvXGECwZ6TEBosGQSeCewAnsAPDEmLtAiSBgOP67a9LWChbrfbna5B62J5eJnP8AAZOpqFajsiEmzgWNlvzB5cp1Xj3J2q0O1V2Xs+ahQdQYhTvzGxmJwq0yw7RG1KQt9mVhzswPXn43nO1EnCT/ABOnpoxnFX4HsowA/Z1KV6iktU3KAhkUXCm48N9pR5DUpPUTtR3BctYXBO5HttOnNlVLE0AuwuLaqZCsoOxHK3LxExef8MrhKZJp1KiA7OCoK35axyt0uJz8WeMm0+2bHV/0I2SYanT7TF9qwCAsygC2jc73mIrYvXXery1MWUX5Am4l1Sy6viUbQpFAWL2sLhTfcnoJnmpjWdBupYhfGw638J0sMfc7dv8AIwamXCpcfmdL4Sxn2gDXu24F99duYPXadHwuIJA8PHx/tOOZBgHZ6YpuUckKpJsLnbckHx9fCdeyvDulILUYM/Ui9jsPH0mrDFx4M+pkpUyS5jZEcM80TSYmhoxOmOkRMmyNpqMra9MSXK/JW+zlhMo4IQhAAjGNW9Nh/KY/EVh3T6H8oAZdbz2mSRva+/L1iFeeq35x9FbHReLBjAMVeRRNjt57aNXnuqQFjwhGtcC8KCyr4uxnZYOq1idQ0DyL7X9ucxWW5XamuIXVUV2GpSLkKLG+24dDf1HvLv4j17Yeml+dTUR5AEX8tyJWcL45TQ7Km1qiur2PMEHvEeNwSLTl69/B1dEvaLo5phUYt9rTb+Ukrf0PL0k3H8TYZKfee4qAizWAOrn6i3h4yZi8GmIIWoQHAViQN9ye77gTmPxJyajhqmGRNRZkqGpqNxzsttrDe+w8pytPjhmmk7T/ANGvPkUIbq5JvFnFNL9m/ZcJpBqnSdBFlp9eXK/L6zH4Jb1NuS2Ue3M+5uY1k2F1OqKLs2wNuXifYbzq+UcE4VVUdkCQBclm3/Gdjdj0i28uzn7Z6l7+kjNYKpp0sNtJU/Q3/SdkWqGAYG4YBh6EXH5znHFeQLQFI4YEtVqpS7G91bVe5Un5CB523nRggUBRyAAHoNhNuHIskdyM+pVNICYktPCYho8y2BaJJhaBEkg0GQt3JaSm4fbYiXMzvsughCEgkIGEIAZBhYkeBI/GeI25Hp+P/UXjRaq4/mMZB73qPyP+80FB6KEaBkfMc1p4ematVtKDa+5JJ5BQN2J8BIAnCe3nNcf8XiRfC4Wo43AeoCAT5KgN/rK88aZtV+Slov8AwUDtf+Z7yA3I63eBPU7Tkf7vzqt81SsoPjUWn+Cx2h8PMwc3qYnT43q1HP05QCyRxFmhxGIqWB0gKu+40i9vS+5mWqJUpMHXULb36j1tzEtUYK76izXOm4/lJAuPSWWKxmEeioqVGp9DsLk8iFFu9OLLJKMuVdndUUl8UK4c4z+5VIubWbobdCYnjfhypmFRK9J6YKKRpYkXJN9mFwNgBMrmlGktQ9jU1qeS/fA6a1NiD6CKyjidqbaA17baT+njI/h6l6uLh/DIc4TWzJ/ckcM8M16VdjWplLaQCbEHe50kHlsJ0rAtaZ3B56KoAPPy/WNZ/n/Zp2aGztsT/CD/APR6RElkz5Ka5HqMMOOl0WH72FfNKFNd1pNa/O72Ooj0tb2M3JnLuB0AxqEnlqA/rKHSD4X3tOoGd/FBQioo4eeW6VnhaInpnhMaZzyBnl4kmSBcZAe8ZfTOZC/fImjiJdl10EIQlSQhCEAMpmu1Z/X9BIl+8Pf9JOz0WrnzCn8LfpKyrUsVt/FY+hB/2mhdCyRec84zqNi8YuGp3tROjy7WoLMf8oYD/VN5iMWKaNUbkisx9FF/0mT4aw5bFF2G6Lqf/wDSrcn3Fz9JWbrgtFWaXLcjpUUVEGygAeg25SwVAOQjVTEBVLE7CU+J4tSmup0a1+hB9JTsmki/igt5l6PHlFjp0vc8gBqJ+ksl4lpqLvemP/Yyp+BN/wAIPglc9HM+KVq4WtUpBQxB1Kd91O4a3WZLCu1SpqYl3IO3UeluQ/Kde4gzDC4sBBqZxfRURXbST0J02IPhMDjaFWi266bnY2A1W5E/7zOkoPhGtr1a3MiUciasdDaEa676xrHmLXv9ZQZ1lFTD1WSobm99Q633F/A7ibXA5yAupgBUJAuq94qB1sJOrijiapNXvKUCAXtYbkk2+9c7eG0T/ESUnvXA+WihKC9N8/iYbKc5qU973PQkXI/vLDDVGdtbkk8/HfxPnIuM4VxFGo1qdR0Vu64UsrC+x25bdJNpYKqoN6dQWPVGHL2muO18ox3P+WV8Gt4TwutKrk91mRSequASjD0IB9p0HAY01KYZhZhdXHg67MB5X3HkROUcBZteu+G1bVVbbnug1K3ta3vNljEZirAt9p3WAvYVUGxPhqS/+gRy7Ez5to1LVQOo+ojD45BzdfqJlaDoqP2qFjcqlntY/wAR9Nu7brzkPbrLwcZ9CZ7oVaNc+c0h98e28afP6X8RPoDMwFnhI6xm1Cd7N5wtmy1KxVb7AHf1tNvOV8E1bYu3ip/AgzqYmbJ/MaMbuJ7CEIsYEIQgBg/iDmLUq1MKPmS/urEfrMlVzyqeoG46eE23HuVPWqUdC32cE8gN1O5lPhuDF0/aVWB2PcsLWIPUG/KPU0oifTlKXBnMTj6j6EYkh3RT4Bb6mv5aVI94vJqrDtW0vqqVGNlUk6V2X05mbenkmHI2prYbb8yR1PjHDhFX5VHttFSnudo0QxbVTZhcTlGPxO2kUUuLBn3sP4rdY9X4LxDJZnpPy7t2Uf5jbceQtNhqHn9SI4aa9SfcmV3FlBGNp8IYkLo7TD0U8Ka2PubC8sMl4OSnUD1HWtZSNJUEb9d7y97SmOQufJbx7CNqJ7ukC3hc39IJW7JfCItbhrDvsaYHoWX8jK3GfD/DuoAaotuVmDe5uLn6zTdnPLRm1C9zMDiPhUD8tf6pY/VTKdvhljKTXRqTjycqfow/WdWvPQZV44svHNKPKMNkGUYqk5WrSbSRzurDb0JmrpkW0sPr/vJpM9DRawJdDJalydtFXlHC+Gw+t6NNVNVmZyOZJN7X5hfBRtJ2Iy2m1tSA25c4+DEkecvsYreirxOU0d2ZB5nf9JFbh+gw7pYehv8AgZdVFuCD1FpEXBEMG1dLG45yVuXQPZLso63CnVH1W5D5T+G0psVg9DWKEHrf9LzZvSqA3G49bSHmWNFglahVZT99ENTR53XcewMspy8ipYoPoqOE6tsWi26ML+3+06wnITl2FwRpYqkQSVJBVvFTtv4HflOoUT3R6SJ9kQVKhcIQlC4QhCAFdnNMlVI6E/iJn6tSxJP3RcewJP5S44qzJaFEVGNl7SmpPRQ503PlvMtVzJKiGohurK1va4Nx+Mq3Q2PKLDD4myLe/IE+p3P4mLOMHmZW9t5Qux5KfpC0XH8RiBztaZ3POJxRTU3XuqOfesSL9bbdJbVcNUYfKZWZhw3Xq0mphF71vmI27wJPI2NgR7yvNhaow+a8cYmqCtKotBSOQ1FyT1OlTpHgL3mz+EuEK4SpUZy7Vapux1XOhVUDvb8y31mdw/wfxbbs9FTzNtbb7eAE6BwxkZweGXDsdTKWLEXAJY32B8rR8eTO/kuwYsGMJU22MeUywAVidEXaewsBoiMYvErTptUY2VAWJ8hvJRnPPiZmbaTQUEWA67tffl/y8rOe1WWhDc6Er8UNTDSgA1WIvc2PLpz2lnifiTQp0yWBDgXCna5PL08fac7yPAMpXtEbs9JfVpuNK82uu4tE52qviSyjUlggYm47o5+Y6XMyLO9+2za9OtidcmnpfE6t2mp6adkxOkDYhQPH7x5mbrJ83TE0lqodm/TY/jOOrlrUDTqka6RuDvcWa4sp685r/hzjba6af4WtuzG1wtyOnPlf3Ebjy268CcuHavxOglYkiLJiSJrMgy4kvKsSwqAXNvC+0jMJJylL1BIl0QuzTiewhEFwhCEAGcXhFqKUdVZT0YBhcbjYyvp8OU15AAeAAAltCAEBcmQR1ctQdJKhABgYJPARYoL4COQgAkIPCZetWu7H+Y/nNRUayk+AJmOZ9ifL84yBDJCttFq0ZBiwZeiLHw0UIwDFapUmx4znvHdBRi0N2JdBqXWfEgFB907fWbxq1gSTYAEk+AHOc9y/EDFPia1TkxUJ1ZO8FGkdO7Y+omTVzUcfJs0cd07JWR5Ipol6BIrCwGpj0IYK6/dHmBvvMZWD4btEqtTJe4q3YXW7amHQgHx6gzZ4vMjhqoasikHlWpkqdP8AMOvvy8ZQZrxRluIb9oqXZqakBer9QCtu9vyvyvOPglO22m0/s6s3t8r7/wAmU4hztHCYfDqUoqdV+93mIs2m/JRv6zafDyoAemwBsPoeXK/j42nP6jnEVySoQX2QfKgvcIvn4mdH4DyMM7VAzKaei4HJgb7N9J2oYqSo5Usl7m+uv2joIYEXnnaT1o2wmxGBg1SWORJdyZVssu+H02JkZOiY3ZcwhCILhCEIAEIQgAQhCABCEIARc0qWoufK312/WZMn8x+cvOLcwWjh7sbBmVffc/pMlTzykxHfA9dukdBcC5SV0WpqW3JsBuSfAbkmY6rxtiazuuAoU3ROdSqzDV4aQvK9ja55C5teSuJsy7RP2an3u0srWPPUe6nvYk+S+cucpwCYeiEFgBux5XbqT/zpIb5oslaMsOLM2T58Ajf0Fj+TGej4lYhP8bLqoHUqW/VJt6dUMLqQR5G8WDIsKZz/ADjjQ4pESkj0lN2cOLN3OXLbTf62mbp4urhK2v7rcweRB6GT+N817HF1S+vVddOnlp0jSB7GVOJ4oOIpla1BGOmysCBUAB53+X2t1O852SM5zfFo6kMmPHBK6Zt80z8tltapQ1PUKHSAushn7rG1ugJ9AJyjh/LDXrKgttYEn7oAsPU7GWmQ8T9jVAVtmttf/lmm5wBouxrIiKz7uQALnxMzK9IpJLvpjljjqJKd8LtCsJ8PsPouham1vm1ahfxYN08dxLb4eUCMO1Y3AqtZRawK07rrW+5VuY8pQ5lxCaxGEw9/tGCM/jc2Kp5eJ/7nQqVIIqoOSgKPRRYflOho45NtzZj1cor2xFlog1IExBm454XmiyRLJfxmctNTli2piUyFokuEIRRYIQhAAhCRq+PVDpN7+kAJMJDGap5/SH71Tz+kmmBMhIn70TxP0MP3mnifoYUwKHjrL3rpSppp2ZmNzbkLD15mZWnwU1+9Vp8tgASbzb5pXD2K32G3TcyspqwJuNrADl7n3P5SVKSVInZB8sy6cH1Kbq2tTp1kc/mc7t03CgKB0AiMRw7i2Yf/ANNOwN9GlgLeB6mbBjcRhVIvcXHSV9xeomExWQYtapfTVNrAGiU0m29+81/wk3D8QYqlYPSqnx1gDl5hJrDb/wAf4gRIrkbaXH+YGTUmR7Uc54sxK4xdZpqKijcF7lkG9jsNweXrM9lyUjs6KunyU6r7WOrlOicZaiq2B09TtueduV5gsXgNmYdAbW2sfLyiJwb4NWLIo+LRU8ZZHZ2xNJbUrojWt8xHzAA8ri14xl2ZVTTFMMQvXxPr4y9yWsHXsaq66bkKym+++1iN73mkrfCxNDPh6jBrMQjWYE8wNXMeHWRjl/5n4Jy49st8HwyDwfQs37T92kRb1BvUv56CZ09mEwXBfD+KpUGGIpFNThguoMQrKysWAPdO4257Swwua1RYPU0rpB1FQ242tpG5uQZsUku2YZ23wjVap5qmXTiWp1VT6XEkU+Jx95CPQg/nHbWI9RGhp7kCa7DLZAPKYbIsyWtVCre4F9x5gTeoNhEZOxsXaPYQhFlghCEACUuaqe09h+supS5o32nsJaPYESxnhigYoy4CAYkmOaZ4UkkEXGZilJdVRwoOwubXNr2EiUOJ8O4uKqj1Npzv4l5m1XEU6KXKoWAsDu3X1O1vaVGNw6/sgHe1swbSbg2GrVuQDa4ImWefa1Rrx6fdFvybat8UKPaFVpsafSpcC+1z3T095qsuzFK9NatM3Vhcek4rRy/Qpqqyg0SGqU2+6DYG6nxvbabX4a44sGUbJqYovRVPIDy/sZbHmuVEZMG1Wb0iNOsdMSbTUYzL8Zr9nT/r/wDkzE5rVC02HU7D3nVK+UpiCqOLgG/vy6RrMPhXQqC3fH9Ln9bxGRWx2KSS5OccOUbBT1vcG17To2Tg7XJN7c7xvDfDrsTdGY8huAdh6S1w+XPTtcHbwmeMGuzVkzRk+CY5tylZmOFptu6Bt7crHfzk2ofEH6Spx1VhtZrXHTbmIxMTSZW4rhlWGqi3+Vv0P95Q4jDMhsbAjYg87+8us04gXDKurVuTawO+8rzxXQxbLRZXp1DtSdwArN0plgTYnpfrHQzPyZ8mBdou+AcMTUdj/KB+JM6RMVwBhNKE25sT9LCbWRN2ysFUQhCEqXCEIQAJQ5v/AIvsJfTO5yftj6LLw7IYyh/5eOBpGRtosGXoLJAM9IjIaD1rAkmwG5PgBuSfaQFnO+JsuAx7L3m16agtZWUnewsN/Hx2vHc54fWrRRqDvajv2I3fUAb21kG432PO/OIwObJWxWIDkE1Kisik6e6vIq3RtNjbyEY4vzDEYKh21KvdGdaaBwWcXuTY2HQfQiefzSk89Q+juwqGK5eDHZ7jcQcN3gVp1HJ1PYPVPMrboo+Y38JefDqrUDqAjMCDcra6i47xB5DfpKLDUMVmjh2ZToGnclVUE3IHPvMdz5ATc8HZZUw+NWlUADdk7GxuCmy6lI596wt5zqYVFex1u7pGHJJu5+K8+Tdt4XjZEdZo2zzoI5rQ/lg+0E1QmWyw/aCamJn2Wj0E8tPYShYQaIPQRp8Ah6SRCAFdXyKk4sVBHgQCPxlTifh/hWBXskANibDTupBU921iCB9Jp4QAr8qysURYefnzNzLCEIAEIQgAQhPCYAezNZ23259FlzRzRG8vXlMvxJnFNMQVZgDpU+PSMguSsnSFU22Ey9birFV3qJgKNJ1pnSatVmCs38ir025k/nH814gTsGCNdipBtcWW3eI87bDzIjmWYmjhMMlMlQbDYbXc8wPy9paTp0QuUQRVzo9MEv1Mh51VzJaDDE1MP2b2S1MMHJPnbltL1OMaJcpapcWvZdQF/NYjPsVh8Th2pGsqMbFCTYq43FwN/I+Rip24tDcVKaZgcdgqTIHSsiVRqOlmKGw32uN7+tvOCZzTxdJcLjNR0kMjq1iGtpDeB228DKWnlGmqyVHYOTYXHM32BY3287RriHh407V8OWKqmqpv8pLEXXy6kCYPSjxFy58P4+zovJOnJx488m+yDCUsFRNn1IveLHrfyHXe0veD8YcQ1fFMLXKUk8QiAtYn1a58zOSYTNalRVV27i728SOpnU+Dq60qCgsNNRVcEnbWdz7kG1v/AFzRptP6cnKTtsRqc6nFKK4NSxiJGOZ0/wDyJ/qET+8af8af6hN9M51otcs/xBNTMhkeJVqvdYG3gbzXxM+xkeghCEoSEIQgAQhCABCEIAEIQgASJmeI0p5tt/eS5QZxir1NPRdvfmZaKtkDQEi4vL6dQWqIG8yN/Y84/TeO2vL9B2ULcIYc9G22+bzB/NR9J43DeH1XaijN4uC528yZkM04nxT4lqis1LD0rhQB8xB+9tuSdo5knHuJfEU0rrTFOoQtgumxJtcE7kgixHSI9WEnwzR6M4xto09XhzCk706foGqW/wBIa34Rl8pwa7FUX1Lr+bCS884fTEpoL1ad+tKoaZP9VuYnN84+HZw1RKylqyiom12NT5gflKm4233+kY4fIvf8Dmc4JWckCy3svPl0EqsIXp1mpjvLa2k2YEHoQdiJpcTgn59m9/6T/aVOAwNX9odjTcchfQ1t7DqJmyLg2YZVLs1lPgjB16RVaYpVHX5qZ+ViOYW+kgHpLnDcFJSoLQWo5CW3cBibMWN7WtfURt0MVkdEqBfy6Wl7WqeFpeLcRM4psyGK4aqWCq6toGynYi/rzv6ypxOXvT2dLetgPYzWYjEXcHw8j0/7Mz+YcYaS1I4apVANrEaB4d0kc/OOhmrgzZMClyWnAK/bsduS/mZ0uc64E0tVZ0DBWA2ddLqQWBRx/ECCNtjsRznRYTduykFSoIQhKlwhCEACEIQAIQhAAhCEAI+YY1aNJ6rckUk+3Sc/PEqMCy3eoxstPkzOenkL9Ztc9Z+zsi6gb6txcW5bHnvMpi1osPtEGodbaTvz3FiJZS2k7NxFFbHpZtOFrDrTBeiynwSodSt7gSBnvGrpRZFo1qVUD7TVpvTQkAspUkNcXsY7QwyB9WExS3/8b1O0U+ve1e+8x3FOs44u1Q0SwCvpbXTDWCn1BHQymWb28DcMPdzyTc/zjD0aS0CL08SBUpFAHemQbByjc78gbi+/heVvBODq18cKrBitO9g9lZEHUgAC5JF+pv1lfkGbqjdliKWurh3YUiBuL9L9ByNt+e06vkeHITt6gUVaqrqtyVB8iDxsNyep9BMulwOLaa+/0+jVqMycbT+v1LJnjuAwYqOL8hI7NL7JMPZdXjOjN8UcxEn92J4Q/dieElwiS5D/AHUnhD91J4SZCAEL90p4Q/dKeEmwgBFo5cqm45yVCEACEIQAIQhAAhCEACEIQAIQhAD/2Q=="/>
          <p:cNvSpPr>
            <a:spLocks noChangeAspect="1" noChangeArrowheads="1"/>
          </p:cNvSpPr>
          <p:nvPr/>
        </p:nvSpPr>
        <p:spPr bwMode="auto">
          <a:xfrm>
            <a:off x="63500" y="-1108075"/>
            <a:ext cx="1876425" cy="2286000"/>
          </a:xfrm>
          <a:prstGeom prst="rect">
            <a:avLst/>
          </a:prstGeom>
          <a:noFill/>
        </p:spPr>
        <p:txBody>
          <a:bodyPr vert="horz" wrap="square" lIns="91440" tIns="45720" rIns="91440" bIns="45720" numCol="1" anchor="t" anchorCtr="0" compatLnSpc="1">
            <a:prstTxWarp prst="textNoShape">
              <a:avLst/>
            </a:prstTxWarp>
          </a:bodyPr>
          <a:lstStyle/>
          <a:p>
            <a:endParaRPr lang="ga-IE"/>
          </a:p>
        </p:txBody>
      </p:sp>
      <p:pic>
        <p:nvPicPr>
          <p:cNvPr id="747524" name="Picture 4" descr="http://motorsigns.net/images/enlargements.jpg"/>
          <p:cNvPicPr>
            <a:picLocks noChangeAspect="1" noChangeArrowheads="1"/>
          </p:cNvPicPr>
          <p:nvPr/>
        </p:nvPicPr>
        <p:blipFill>
          <a:blip r:embed="rId20" cstate="email"/>
          <a:srcRect/>
          <a:stretch>
            <a:fillRect/>
          </a:stretch>
        </p:blipFill>
        <p:spPr bwMode="auto">
          <a:xfrm>
            <a:off x="2517569" y="1704109"/>
            <a:ext cx="4536373" cy="3758540"/>
          </a:xfrm>
          <a:prstGeom prst="rect">
            <a:avLst/>
          </a:prstGeom>
          <a:noFill/>
        </p:spPr>
      </p:pic>
      <p:pic>
        <p:nvPicPr>
          <p:cNvPr id="747526" name="Picture 6" descr="http://t2.gstatic.com/images?q=tbn:ANd9GcQPrZ96WAg4vJBp6bE_uweKmKx2D_mwTRWGply6LSU25jBxp0HW"/>
          <p:cNvPicPr>
            <a:picLocks noChangeAspect="1" noChangeArrowheads="1"/>
          </p:cNvPicPr>
          <p:nvPr/>
        </p:nvPicPr>
        <p:blipFill>
          <a:blip r:embed="rId21" cstate="email"/>
          <a:srcRect/>
          <a:stretch>
            <a:fillRect/>
          </a:stretch>
        </p:blipFill>
        <p:spPr bwMode="auto">
          <a:xfrm>
            <a:off x="1876301" y="1270660"/>
            <a:ext cx="5427023" cy="3800104"/>
          </a:xfrm>
          <a:prstGeom prst="rect">
            <a:avLst/>
          </a:prstGeom>
          <a:noFill/>
        </p:spPr>
      </p:pic>
      <p:pic>
        <p:nvPicPr>
          <p:cNvPr id="747528" name="Picture 8" descr="http://webmaths.files.wordpress.com/2009/04/8a-009small1.jpg"/>
          <p:cNvPicPr>
            <a:picLocks noChangeAspect="1" noChangeArrowheads="1"/>
          </p:cNvPicPr>
          <p:nvPr/>
        </p:nvPicPr>
        <p:blipFill>
          <a:blip r:embed="rId22" cstate="email"/>
          <a:srcRect/>
          <a:stretch>
            <a:fillRect/>
          </a:stretch>
        </p:blipFill>
        <p:spPr bwMode="auto">
          <a:xfrm>
            <a:off x="1983178" y="1270660"/>
            <a:ext cx="6151419" cy="3752602"/>
          </a:xfrm>
          <a:prstGeom prst="rect">
            <a:avLst/>
          </a:prstGeom>
          <a:noFill/>
        </p:spPr>
      </p:pic>
      <p:pic>
        <p:nvPicPr>
          <p:cNvPr id="747530" name="Picture 10" descr="http://t1.gstatic.com/images?q=tbn:ANd9GcRdCA9C3F0MsyfYEGWZjZ5pXteY0A-wn2a4irWxyzG5RdFAGunS"/>
          <p:cNvPicPr>
            <a:picLocks noChangeAspect="1" noChangeArrowheads="1"/>
          </p:cNvPicPr>
          <p:nvPr/>
        </p:nvPicPr>
        <p:blipFill>
          <a:blip r:embed="rId23" cstate="email"/>
          <a:srcRect/>
          <a:stretch>
            <a:fillRect/>
          </a:stretch>
        </p:blipFill>
        <p:spPr bwMode="auto">
          <a:xfrm>
            <a:off x="2232561" y="1341911"/>
            <a:ext cx="5759531" cy="3930733"/>
          </a:xfrm>
          <a:prstGeom prst="rect">
            <a:avLst/>
          </a:prstGeom>
          <a:noFill/>
        </p:spPr>
      </p:pic>
      <p:pic>
        <p:nvPicPr>
          <p:cNvPr id="747532" name="Picture 12" descr="http://missy240.edublogs.org/files/2011/08/congruent-turtles-162npfz.jpg"/>
          <p:cNvPicPr>
            <a:picLocks noChangeAspect="1" noChangeArrowheads="1"/>
          </p:cNvPicPr>
          <p:nvPr/>
        </p:nvPicPr>
        <p:blipFill>
          <a:blip r:embed="rId24" cstate="email"/>
          <a:srcRect/>
          <a:stretch>
            <a:fillRect/>
          </a:stretch>
        </p:blipFill>
        <p:spPr bwMode="auto">
          <a:xfrm>
            <a:off x="1246909" y="1190067"/>
            <a:ext cx="7445829" cy="5008851"/>
          </a:xfrm>
          <a:prstGeom prst="rect">
            <a:avLst/>
          </a:prstGeom>
          <a:noFill/>
        </p:spPr>
      </p:pic>
      <p:pic>
        <p:nvPicPr>
          <p:cNvPr id="747534" name="Picture 14" descr="http://t1.gstatic.com/images?q=tbn:ANd9GcRJhFFDLezRKCi4y1cFcXGbBWWD6p6rVKZk4pZQiY7I9ROjEKwHsw"/>
          <p:cNvPicPr>
            <a:picLocks noChangeAspect="1" noChangeArrowheads="1"/>
          </p:cNvPicPr>
          <p:nvPr/>
        </p:nvPicPr>
        <p:blipFill>
          <a:blip r:embed="rId25" cstate="email"/>
          <a:srcRect/>
          <a:stretch>
            <a:fillRect/>
          </a:stretch>
        </p:blipFill>
        <p:spPr bwMode="auto">
          <a:xfrm>
            <a:off x="1460665" y="1318161"/>
            <a:ext cx="6305797" cy="4500748"/>
          </a:xfrm>
          <a:prstGeom prst="rect">
            <a:avLst/>
          </a:prstGeom>
          <a:noFill/>
        </p:spPr>
      </p:pic>
      <p:sp>
        <p:nvSpPr>
          <p:cNvPr id="41" name="Rectangle 40"/>
          <p:cNvSpPr/>
          <p:nvPr/>
        </p:nvSpPr>
        <p:spPr>
          <a:xfrm>
            <a:off x="2865686" y="3852818"/>
            <a:ext cx="4120039" cy="156966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ga-IE" sz="9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Críoch</a:t>
            </a:r>
            <a:endParaRPr lang="ga-IE"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2" name="Rectangle 41"/>
          <p:cNvSpPr/>
          <p:nvPr/>
        </p:nvSpPr>
        <p:spPr>
          <a:xfrm>
            <a:off x="2327564" y="2078182"/>
            <a:ext cx="5023262" cy="923330"/>
          </a:xfrm>
          <a:prstGeom prst="rect">
            <a:avLst/>
          </a:prstGeom>
          <a:noFill/>
        </p:spPr>
        <p:txBody>
          <a:bodyPr wrap="square" lIns="91440" tIns="45720" rIns="91440" bIns="45720">
            <a:spAutoFit/>
          </a:bodyPr>
          <a:lstStyle/>
          <a:p>
            <a:pPr algn="ctr"/>
            <a:endParaRPr lang="en-IE"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8" name="Track 03.mp3">
            <a:hlinkClick r:id="" action="ppaction://media"/>
          </p:cNvPr>
          <p:cNvPicPr>
            <a:picLocks noChangeAspect="1"/>
          </p:cNvPicPr>
          <p:nvPr>
            <a:audioFile r:link="rId1"/>
            <p:extLst>
              <p:ext uri="{DAA4B4D4-6D71-4841-9C94-3DE7FCFB9230}">
                <p14:media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r:embed="rId26"/>
              </p:ext>
            </p:extLst>
          </p:nvPr>
        </p:nvPicPr>
        <p:blipFill>
          <a:blip r:embed="rId27" cstate="print"/>
          <a:stretch>
            <a:fillRect/>
          </a:stretch>
        </p:blipFill>
        <p:spPr>
          <a:xfrm>
            <a:off x="-629124" y="281049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3943"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0"/>
                                        <p:tgtEl>
                                          <p:spTgt spid="4"/>
                                        </p:tgtEl>
                                      </p:cBhvr>
                                    </p:animEffect>
                                  </p:childTnLst>
                                </p:cTn>
                              </p:par>
                            </p:childTnLst>
                          </p:cTn>
                        </p:par>
                        <p:par>
                          <p:cTn id="12" fill="hold">
                            <p:stCondLst>
                              <p:cond delay="5000"/>
                            </p:stCondLst>
                            <p:childTnLst>
                              <p:par>
                                <p:cTn id="13" presetID="3" presetClass="exit" presetSubtype="10" fill="hold" nodeType="afterEffect">
                                  <p:stCondLst>
                                    <p:cond delay="0"/>
                                  </p:stCondLst>
                                  <p:childTnLst>
                                    <p:animEffect transition="out" filter="blinds(horizontal)">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par>
                          <p:cTn id="16" fill="hold">
                            <p:stCondLst>
                              <p:cond delay="7000"/>
                            </p:stCondLst>
                            <p:childTnLst>
                              <p:par>
                                <p:cTn id="17" presetID="3" presetClass="entr" presetSubtype="10" fill="hold" nodeType="afterEffect">
                                  <p:stCondLst>
                                    <p:cond delay="1500"/>
                                  </p:stCondLst>
                                  <p:childTnLst>
                                    <p:set>
                                      <p:cBhvr>
                                        <p:cTn id="18" dur="1" fill="hold">
                                          <p:stCondLst>
                                            <p:cond delay="0"/>
                                          </p:stCondLst>
                                        </p:cTn>
                                        <p:tgtEl>
                                          <p:spTgt spid="714756"/>
                                        </p:tgtEl>
                                        <p:attrNameLst>
                                          <p:attrName>style.visibility</p:attrName>
                                        </p:attrNameLst>
                                      </p:cBhvr>
                                      <p:to>
                                        <p:strVal val="visible"/>
                                      </p:to>
                                    </p:set>
                                    <p:animEffect transition="in" filter="blinds(horizontal)">
                                      <p:cBhvr>
                                        <p:cTn id="19" dur="2000"/>
                                        <p:tgtEl>
                                          <p:spTgt spid="714756"/>
                                        </p:tgtEl>
                                      </p:cBhvr>
                                    </p:animEffect>
                                  </p:childTnLst>
                                </p:cTn>
                              </p:par>
                            </p:childTnLst>
                          </p:cTn>
                        </p:par>
                        <p:par>
                          <p:cTn id="20" fill="hold">
                            <p:stCondLst>
                              <p:cond delay="10500"/>
                            </p:stCondLst>
                            <p:childTnLst>
                              <p:par>
                                <p:cTn id="21" presetID="3" presetClass="exit" presetSubtype="10" fill="hold" nodeType="afterEffect">
                                  <p:stCondLst>
                                    <p:cond delay="1500"/>
                                  </p:stCondLst>
                                  <p:childTnLst>
                                    <p:animEffect transition="out" filter="blinds(horizontal)">
                                      <p:cBhvr>
                                        <p:cTn id="22" dur="2000"/>
                                        <p:tgtEl>
                                          <p:spTgt spid="714756"/>
                                        </p:tgtEl>
                                      </p:cBhvr>
                                    </p:animEffect>
                                    <p:set>
                                      <p:cBhvr>
                                        <p:cTn id="23" dur="1" fill="hold">
                                          <p:stCondLst>
                                            <p:cond delay="1999"/>
                                          </p:stCondLst>
                                        </p:cTn>
                                        <p:tgtEl>
                                          <p:spTgt spid="714756"/>
                                        </p:tgtEl>
                                        <p:attrNameLst>
                                          <p:attrName>style.visibility</p:attrName>
                                        </p:attrNameLst>
                                      </p:cBhvr>
                                      <p:to>
                                        <p:strVal val="hidden"/>
                                      </p:to>
                                    </p:set>
                                  </p:childTnLst>
                                </p:cTn>
                              </p:par>
                            </p:childTnLst>
                          </p:cTn>
                        </p:par>
                        <p:par>
                          <p:cTn id="24" fill="hold">
                            <p:stCondLst>
                              <p:cond delay="14000"/>
                            </p:stCondLst>
                            <p:childTnLst>
                              <p:par>
                                <p:cTn id="25" presetID="53" presetClass="entr" presetSubtype="0" fill="hold" nodeType="afterEffect">
                                  <p:stCondLst>
                                    <p:cond delay="1500"/>
                                  </p:stCondLst>
                                  <p:childTnLst>
                                    <p:set>
                                      <p:cBhvr>
                                        <p:cTn id="26" dur="1" fill="hold">
                                          <p:stCondLst>
                                            <p:cond delay="0"/>
                                          </p:stCondLst>
                                        </p:cTn>
                                        <p:tgtEl>
                                          <p:spTgt spid="6"/>
                                        </p:tgtEl>
                                        <p:attrNameLst>
                                          <p:attrName>style.visibility</p:attrName>
                                        </p:attrNameLst>
                                      </p:cBhvr>
                                      <p:to>
                                        <p:strVal val="visible"/>
                                      </p:to>
                                    </p:set>
                                    <p:anim calcmode="lin" valueType="num">
                                      <p:cBhvr>
                                        <p:cTn id="27" dur="2000" fill="hold"/>
                                        <p:tgtEl>
                                          <p:spTgt spid="6"/>
                                        </p:tgtEl>
                                        <p:attrNameLst>
                                          <p:attrName>ppt_w</p:attrName>
                                        </p:attrNameLst>
                                      </p:cBhvr>
                                      <p:tavLst>
                                        <p:tav tm="0">
                                          <p:val>
                                            <p:fltVal val="0"/>
                                          </p:val>
                                        </p:tav>
                                        <p:tav tm="100000">
                                          <p:val>
                                            <p:strVal val="#ppt_w"/>
                                          </p:val>
                                        </p:tav>
                                      </p:tavLst>
                                    </p:anim>
                                    <p:anim calcmode="lin" valueType="num">
                                      <p:cBhvr>
                                        <p:cTn id="28" dur="2000" fill="hold"/>
                                        <p:tgtEl>
                                          <p:spTgt spid="6"/>
                                        </p:tgtEl>
                                        <p:attrNameLst>
                                          <p:attrName>ppt_h</p:attrName>
                                        </p:attrNameLst>
                                      </p:cBhvr>
                                      <p:tavLst>
                                        <p:tav tm="0">
                                          <p:val>
                                            <p:fltVal val="0"/>
                                          </p:val>
                                        </p:tav>
                                        <p:tav tm="100000">
                                          <p:val>
                                            <p:strVal val="#ppt_h"/>
                                          </p:val>
                                        </p:tav>
                                      </p:tavLst>
                                    </p:anim>
                                    <p:animEffect transition="in" filter="fade">
                                      <p:cBhvr>
                                        <p:cTn id="29" dur="2000"/>
                                        <p:tgtEl>
                                          <p:spTgt spid="6"/>
                                        </p:tgtEl>
                                      </p:cBhvr>
                                    </p:animEffect>
                                  </p:childTnLst>
                                </p:cTn>
                              </p:par>
                            </p:childTnLst>
                          </p:cTn>
                        </p:par>
                        <p:par>
                          <p:cTn id="30" fill="hold">
                            <p:stCondLst>
                              <p:cond delay="17500"/>
                            </p:stCondLst>
                            <p:childTnLst>
                              <p:par>
                                <p:cTn id="31" presetID="3" presetClass="exit" presetSubtype="10" fill="hold" nodeType="afterEffect">
                                  <p:stCondLst>
                                    <p:cond delay="1500"/>
                                  </p:stCondLst>
                                  <p:childTnLst>
                                    <p:animEffect transition="out" filter="blinds(horizontal)">
                                      <p:cBhvr>
                                        <p:cTn id="32" dur="2000"/>
                                        <p:tgtEl>
                                          <p:spTgt spid="6"/>
                                        </p:tgtEl>
                                      </p:cBhvr>
                                    </p:animEffect>
                                    <p:set>
                                      <p:cBhvr>
                                        <p:cTn id="33" dur="1" fill="hold">
                                          <p:stCondLst>
                                            <p:cond delay="1999"/>
                                          </p:stCondLst>
                                        </p:cTn>
                                        <p:tgtEl>
                                          <p:spTgt spid="6"/>
                                        </p:tgtEl>
                                        <p:attrNameLst>
                                          <p:attrName>style.visibility</p:attrName>
                                        </p:attrNameLst>
                                      </p:cBhvr>
                                      <p:to>
                                        <p:strVal val="hidden"/>
                                      </p:to>
                                    </p:set>
                                  </p:childTnLst>
                                </p:cTn>
                              </p:par>
                            </p:childTnLst>
                          </p:cTn>
                        </p:par>
                        <p:par>
                          <p:cTn id="34" fill="hold">
                            <p:stCondLst>
                              <p:cond delay="21000"/>
                            </p:stCondLst>
                            <p:childTnLst>
                              <p:par>
                                <p:cTn id="35" presetID="3" presetClass="entr" presetSubtype="10" fill="hold" nodeType="afterEffect">
                                  <p:stCondLst>
                                    <p:cond delay="1500"/>
                                  </p:stCondLst>
                                  <p:childTnLst>
                                    <p:set>
                                      <p:cBhvr>
                                        <p:cTn id="36" dur="1" fill="hold">
                                          <p:stCondLst>
                                            <p:cond delay="0"/>
                                          </p:stCondLst>
                                        </p:cTn>
                                        <p:tgtEl>
                                          <p:spTgt spid="688130"/>
                                        </p:tgtEl>
                                        <p:attrNameLst>
                                          <p:attrName>style.visibility</p:attrName>
                                        </p:attrNameLst>
                                      </p:cBhvr>
                                      <p:to>
                                        <p:strVal val="visible"/>
                                      </p:to>
                                    </p:set>
                                    <p:animEffect transition="in" filter="blinds(horizontal)">
                                      <p:cBhvr>
                                        <p:cTn id="37" dur="2000"/>
                                        <p:tgtEl>
                                          <p:spTgt spid="688130"/>
                                        </p:tgtEl>
                                      </p:cBhvr>
                                    </p:animEffect>
                                  </p:childTnLst>
                                </p:cTn>
                              </p:par>
                            </p:childTnLst>
                          </p:cTn>
                        </p:par>
                        <p:par>
                          <p:cTn id="38" fill="hold">
                            <p:stCondLst>
                              <p:cond delay="24500"/>
                            </p:stCondLst>
                            <p:childTnLst>
                              <p:par>
                                <p:cTn id="39" presetID="3" presetClass="exit" presetSubtype="10" fill="hold" nodeType="afterEffect">
                                  <p:stCondLst>
                                    <p:cond delay="1500"/>
                                  </p:stCondLst>
                                  <p:childTnLst>
                                    <p:animEffect transition="out" filter="blinds(horizontal)">
                                      <p:cBhvr>
                                        <p:cTn id="40" dur="2000"/>
                                        <p:tgtEl>
                                          <p:spTgt spid="688130"/>
                                        </p:tgtEl>
                                      </p:cBhvr>
                                    </p:animEffect>
                                    <p:set>
                                      <p:cBhvr>
                                        <p:cTn id="41" dur="1" fill="hold">
                                          <p:stCondLst>
                                            <p:cond delay="1999"/>
                                          </p:stCondLst>
                                        </p:cTn>
                                        <p:tgtEl>
                                          <p:spTgt spid="688130"/>
                                        </p:tgtEl>
                                        <p:attrNameLst>
                                          <p:attrName>style.visibility</p:attrName>
                                        </p:attrNameLst>
                                      </p:cBhvr>
                                      <p:to>
                                        <p:strVal val="hidden"/>
                                      </p:to>
                                    </p:set>
                                  </p:childTnLst>
                                </p:cTn>
                              </p:par>
                            </p:childTnLst>
                          </p:cTn>
                        </p:par>
                        <p:par>
                          <p:cTn id="42" fill="hold">
                            <p:stCondLst>
                              <p:cond delay="28000"/>
                            </p:stCondLst>
                            <p:childTnLst>
                              <p:par>
                                <p:cTn id="43" presetID="53" presetClass="entr" presetSubtype="0" fill="hold" nodeType="afterEffect">
                                  <p:stCondLst>
                                    <p:cond delay="1500"/>
                                  </p:stCondLst>
                                  <p:childTnLst>
                                    <p:set>
                                      <p:cBhvr>
                                        <p:cTn id="44" dur="1" fill="hold">
                                          <p:stCondLst>
                                            <p:cond delay="0"/>
                                          </p:stCondLst>
                                        </p:cTn>
                                        <p:tgtEl>
                                          <p:spTgt spid="688138"/>
                                        </p:tgtEl>
                                        <p:attrNameLst>
                                          <p:attrName>style.visibility</p:attrName>
                                        </p:attrNameLst>
                                      </p:cBhvr>
                                      <p:to>
                                        <p:strVal val="visible"/>
                                      </p:to>
                                    </p:set>
                                    <p:anim calcmode="lin" valueType="num">
                                      <p:cBhvr>
                                        <p:cTn id="45" dur="2000" fill="hold"/>
                                        <p:tgtEl>
                                          <p:spTgt spid="688138"/>
                                        </p:tgtEl>
                                        <p:attrNameLst>
                                          <p:attrName>ppt_w</p:attrName>
                                        </p:attrNameLst>
                                      </p:cBhvr>
                                      <p:tavLst>
                                        <p:tav tm="0">
                                          <p:val>
                                            <p:fltVal val="0"/>
                                          </p:val>
                                        </p:tav>
                                        <p:tav tm="100000">
                                          <p:val>
                                            <p:strVal val="#ppt_w"/>
                                          </p:val>
                                        </p:tav>
                                      </p:tavLst>
                                    </p:anim>
                                    <p:anim calcmode="lin" valueType="num">
                                      <p:cBhvr>
                                        <p:cTn id="46" dur="2000" fill="hold"/>
                                        <p:tgtEl>
                                          <p:spTgt spid="688138"/>
                                        </p:tgtEl>
                                        <p:attrNameLst>
                                          <p:attrName>ppt_h</p:attrName>
                                        </p:attrNameLst>
                                      </p:cBhvr>
                                      <p:tavLst>
                                        <p:tav tm="0">
                                          <p:val>
                                            <p:fltVal val="0"/>
                                          </p:val>
                                        </p:tav>
                                        <p:tav tm="100000">
                                          <p:val>
                                            <p:strVal val="#ppt_h"/>
                                          </p:val>
                                        </p:tav>
                                      </p:tavLst>
                                    </p:anim>
                                    <p:animEffect transition="in" filter="fade">
                                      <p:cBhvr>
                                        <p:cTn id="47" dur="2000"/>
                                        <p:tgtEl>
                                          <p:spTgt spid="688138"/>
                                        </p:tgtEl>
                                      </p:cBhvr>
                                    </p:animEffect>
                                  </p:childTnLst>
                                </p:cTn>
                              </p:par>
                            </p:childTnLst>
                          </p:cTn>
                        </p:par>
                        <p:par>
                          <p:cTn id="48" fill="hold">
                            <p:stCondLst>
                              <p:cond delay="31500"/>
                            </p:stCondLst>
                            <p:childTnLst>
                              <p:par>
                                <p:cTn id="49" presetID="3" presetClass="exit" presetSubtype="10" fill="hold" nodeType="afterEffect">
                                  <p:stCondLst>
                                    <p:cond delay="1500"/>
                                  </p:stCondLst>
                                  <p:childTnLst>
                                    <p:animEffect transition="out" filter="blinds(horizontal)">
                                      <p:cBhvr>
                                        <p:cTn id="50" dur="2000"/>
                                        <p:tgtEl>
                                          <p:spTgt spid="688138"/>
                                        </p:tgtEl>
                                      </p:cBhvr>
                                    </p:animEffect>
                                    <p:set>
                                      <p:cBhvr>
                                        <p:cTn id="51" dur="1" fill="hold">
                                          <p:stCondLst>
                                            <p:cond delay="1999"/>
                                          </p:stCondLst>
                                        </p:cTn>
                                        <p:tgtEl>
                                          <p:spTgt spid="688138"/>
                                        </p:tgtEl>
                                        <p:attrNameLst>
                                          <p:attrName>style.visibility</p:attrName>
                                        </p:attrNameLst>
                                      </p:cBhvr>
                                      <p:to>
                                        <p:strVal val="hidden"/>
                                      </p:to>
                                    </p:set>
                                  </p:childTnLst>
                                </p:cTn>
                              </p:par>
                            </p:childTnLst>
                          </p:cTn>
                        </p:par>
                        <p:par>
                          <p:cTn id="52" fill="hold">
                            <p:stCondLst>
                              <p:cond delay="35000"/>
                            </p:stCondLst>
                            <p:childTnLst>
                              <p:par>
                                <p:cTn id="53" presetID="3" presetClass="entr" presetSubtype="10" fill="hold" nodeType="afterEffect">
                                  <p:stCondLst>
                                    <p:cond delay="1500"/>
                                  </p:stCondLst>
                                  <p:childTnLst>
                                    <p:set>
                                      <p:cBhvr>
                                        <p:cTn id="54" dur="1" fill="hold">
                                          <p:stCondLst>
                                            <p:cond delay="0"/>
                                          </p:stCondLst>
                                        </p:cTn>
                                        <p:tgtEl>
                                          <p:spTgt spid="17"/>
                                        </p:tgtEl>
                                        <p:attrNameLst>
                                          <p:attrName>style.visibility</p:attrName>
                                        </p:attrNameLst>
                                      </p:cBhvr>
                                      <p:to>
                                        <p:strVal val="visible"/>
                                      </p:to>
                                    </p:set>
                                    <p:animEffect transition="in" filter="blinds(horizontal)">
                                      <p:cBhvr>
                                        <p:cTn id="55" dur="2000"/>
                                        <p:tgtEl>
                                          <p:spTgt spid="17"/>
                                        </p:tgtEl>
                                      </p:cBhvr>
                                    </p:animEffect>
                                  </p:childTnLst>
                                </p:cTn>
                              </p:par>
                            </p:childTnLst>
                          </p:cTn>
                        </p:par>
                        <p:par>
                          <p:cTn id="56" fill="hold">
                            <p:stCondLst>
                              <p:cond delay="38500"/>
                            </p:stCondLst>
                            <p:childTnLst>
                              <p:par>
                                <p:cTn id="57" presetID="3" presetClass="entr" presetSubtype="10" fill="hold" nodeType="afterEffect">
                                  <p:stCondLst>
                                    <p:cond delay="1500"/>
                                  </p:stCondLst>
                                  <p:childTnLst>
                                    <p:set>
                                      <p:cBhvr>
                                        <p:cTn id="58" dur="1" fill="hold">
                                          <p:stCondLst>
                                            <p:cond delay="0"/>
                                          </p:stCondLst>
                                        </p:cTn>
                                        <p:tgtEl>
                                          <p:spTgt spid="15"/>
                                        </p:tgtEl>
                                        <p:attrNameLst>
                                          <p:attrName>style.visibility</p:attrName>
                                        </p:attrNameLst>
                                      </p:cBhvr>
                                      <p:to>
                                        <p:strVal val="visible"/>
                                      </p:to>
                                    </p:set>
                                    <p:animEffect transition="in" filter="blinds(horizontal)">
                                      <p:cBhvr>
                                        <p:cTn id="59" dur="500"/>
                                        <p:tgtEl>
                                          <p:spTgt spid="15"/>
                                        </p:tgtEl>
                                      </p:cBhvr>
                                    </p:animEffect>
                                  </p:childTnLst>
                                </p:cTn>
                              </p:par>
                            </p:childTnLst>
                          </p:cTn>
                        </p:par>
                        <p:par>
                          <p:cTn id="60" fill="hold">
                            <p:stCondLst>
                              <p:cond delay="40500"/>
                            </p:stCondLst>
                            <p:childTnLst>
                              <p:par>
                                <p:cTn id="61" presetID="3" presetClass="entr" presetSubtype="10" fill="hold" nodeType="afterEffect">
                                  <p:stCondLst>
                                    <p:cond delay="1500"/>
                                  </p:stCondLst>
                                  <p:childTnLst>
                                    <p:set>
                                      <p:cBhvr>
                                        <p:cTn id="62" dur="1" fill="hold">
                                          <p:stCondLst>
                                            <p:cond delay="0"/>
                                          </p:stCondLst>
                                        </p:cTn>
                                        <p:tgtEl>
                                          <p:spTgt spid="14"/>
                                        </p:tgtEl>
                                        <p:attrNameLst>
                                          <p:attrName>style.visibility</p:attrName>
                                        </p:attrNameLst>
                                      </p:cBhvr>
                                      <p:to>
                                        <p:strVal val="visible"/>
                                      </p:to>
                                    </p:set>
                                    <p:animEffect transition="in" filter="blinds(horizontal)">
                                      <p:cBhvr>
                                        <p:cTn id="63" dur="2000"/>
                                        <p:tgtEl>
                                          <p:spTgt spid="14"/>
                                        </p:tgtEl>
                                      </p:cBhvr>
                                    </p:animEffect>
                                  </p:childTnLst>
                                </p:cTn>
                              </p:par>
                            </p:childTnLst>
                          </p:cTn>
                        </p:par>
                        <p:par>
                          <p:cTn id="64" fill="hold">
                            <p:stCondLst>
                              <p:cond delay="44000"/>
                            </p:stCondLst>
                            <p:childTnLst>
                              <p:par>
                                <p:cTn id="65" presetID="3" presetClass="exit" presetSubtype="10" fill="hold" nodeType="afterEffect">
                                  <p:stCondLst>
                                    <p:cond delay="1500"/>
                                  </p:stCondLst>
                                  <p:childTnLst>
                                    <p:animEffect transition="out" filter="blinds(horizontal)">
                                      <p:cBhvr>
                                        <p:cTn id="66" dur="2000"/>
                                        <p:tgtEl>
                                          <p:spTgt spid="17"/>
                                        </p:tgtEl>
                                      </p:cBhvr>
                                    </p:animEffect>
                                    <p:set>
                                      <p:cBhvr>
                                        <p:cTn id="67" dur="1" fill="hold">
                                          <p:stCondLst>
                                            <p:cond delay="1999"/>
                                          </p:stCondLst>
                                        </p:cTn>
                                        <p:tgtEl>
                                          <p:spTgt spid="17"/>
                                        </p:tgtEl>
                                        <p:attrNameLst>
                                          <p:attrName>style.visibility</p:attrName>
                                        </p:attrNameLst>
                                      </p:cBhvr>
                                      <p:to>
                                        <p:strVal val="hidden"/>
                                      </p:to>
                                    </p:set>
                                  </p:childTnLst>
                                </p:cTn>
                              </p:par>
                            </p:childTnLst>
                          </p:cTn>
                        </p:par>
                        <p:par>
                          <p:cTn id="68" fill="hold">
                            <p:stCondLst>
                              <p:cond delay="47500"/>
                            </p:stCondLst>
                            <p:childTnLst>
                              <p:par>
                                <p:cTn id="69" presetID="3" presetClass="exit" presetSubtype="10" fill="hold" nodeType="afterEffect">
                                  <p:stCondLst>
                                    <p:cond delay="1500"/>
                                  </p:stCondLst>
                                  <p:childTnLst>
                                    <p:animEffect transition="out" filter="blinds(horizontal)">
                                      <p:cBhvr>
                                        <p:cTn id="70" dur="500"/>
                                        <p:tgtEl>
                                          <p:spTgt spid="15"/>
                                        </p:tgtEl>
                                      </p:cBhvr>
                                    </p:animEffect>
                                    <p:set>
                                      <p:cBhvr>
                                        <p:cTn id="71" dur="1" fill="hold">
                                          <p:stCondLst>
                                            <p:cond delay="499"/>
                                          </p:stCondLst>
                                        </p:cTn>
                                        <p:tgtEl>
                                          <p:spTgt spid="15"/>
                                        </p:tgtEl>
                                        <p:attrNameLst>
                                          <p:attrName>style.visibility</p:attrName>
                                        </p:attrNameLst>
                                      </p:cBhvr>
                                      <p:to>
                                        <p:strVal val="hidden"/>
                                      </p:to>
                                    </p:set>
                                  </p:childTnLst>
                                </p:cTn>
                              </p:par>
                            </p:childTnLst>
                          </p:cTn>
                        </p:par>
                        <p:par>
                          <p:cTn id="72" fill="hold">
                            <p:stCondLst>
                              <p:cond delay="49500"/>
                            </p:stCondLst>
                            <p:childTnLst>
                              <p:par>
                                <p:cTn id="73" presetID="3" presetClass="exit" presetSubtype="10" fill="hold" nodeType="afterEffect">
                                  <p:stCondLst>
                                    <p:cond delay="1500"/>
                                  </p:stCondLst>
                                  <p:childTnLst>
                                    <p:animEffect transition="out" filter="blinds(horizontal)">
                                      <p:cBhvr>
                                        <p:cTn id="74" dur="2000"/>
                                        <p:tgtEl>
                                          <p:spTgt spid="14"/>
                                        </p:tgtEl>
                                      </p:cBhvr>
                                    </p:animEffect>
                                    <p:set>
                                      <p:cBhvr>
                                        <p:cTn id="75" dur="1" fill="hold">
                                          <p:stCondLst>
                                            <p:cond delay="1999"/>
                                          </p:stCondLst>
                                        </p:cTn>
                                        <p:tgtEl>
                                          <p:spTgt spid="14"/>
                                        </p:tgtEl>
                                        <p:attrNameLst>
                                          <p:attrName>style.visibility</p:attrName>
                                        </p:attrNameLst>
                                      </p:cBhvr>
                                      <p:to>
                                        <p:strVal val="hidden"/>
                                      </p:to>
                                    </p:set>
                                  </p:childTnLst>
                                </p:cTn>
                              </p:par>
                            </p:childTnLst>
                          </p:cTn>
                        </p:par>
                        <p:par>
                          <p:cTn id="76" fill="hold">
                            <p:stCondLst>
                              <p:cond delay="53000"/>
                            </p:stCondLst>
                            <p:childTnLst>
                              <p:par>
                                <p:cTn id="77" presetID="3" presetClass="entr" presetSubtype="10" fill="hold" nodeType="afterEffect">
                                  <p:stCondLst>
                                    <p:cond delay="1500"/>
                                  </p:stCondLst>
                                  <p:childTnLst>
                                    <p:set>
                                      <p:cBhvr>
                                        <p:cTn id="78" dur="1" fill="hold">
                                          <p:stCondLst>
                                            <p:cond delay="0"/>
                                          </p:stCondLst>
                                        </p:cTn>
                                        <p:tgtEl>
                                          <p:spTgt spid="688140"/>
                                        </p:tgtEl>
                                        <p:attrNameLst>
                                          <p:attrName>style.visibility</p:attrName>
                                        </p:attrNameLst>
                                      </p:cBhvr>
                                      <p:to>
                                        <p:strVal val="visible"/>
                                      </p:to>
                                    </p:set>
                                    <p:animEffect transition="in" filter="blinds(horizontal)">
                                      <p:cBhvr>
                                        <p:cTn id="79" dur="2000"/>
                                        <p:tgtEl>
                                          <p:spTgt spid="688140"/>
                                        </p:tgtEl>
                                      </p:cBhvr>
                                    </p:animEffect>
                                  </p:childTnLst>
                                </p:cTn>
                              </p:par>
                            </p:childTnLst>
                          </p:cTn>
                        </p:par>
                        <p:par>
                          <p:cTn id="80" fill="hold">
                            <p:stCondLst>
                              <p:cond delay="56500"/>
                            </p:stCondLst>
                            <p:childTnLst>
                              <p:par>
                                <p:cTn id="81" presetID="3" presetClass="exit" presetSubtype="10" fill="hold" nodeType="afterEffect">
                                  <p:stCondLst>
                                    <p:cond delay="1500"/>
                                  </p:stCondLst>
                                  <p:childTnLst>
                                    <p:animEffect transition="out" filter="blinds(horizontal)">
                                      <p:cBhvr>
                                        <p:cTn id="82" dur="2000"/>
                                        <p:tgtEl>
                                          <p:spTgt spid="688140"/>
                                        </p:tgtEl>
                                      </p:cBhvr>
                                    </p:animEffect>
                                    <p:set>
                                      <p:cBhvr>
                                        <p:cTn id="83" dur="1" fill="hold">
                                          <p:stCondLst>
                                            <p:cond delay="1999"/>
                                          </p:stCondLst>
                                        </p:cTn>
                                        <p:tgtEl>
                                          <p:spTgt spid="688140"/>
                                        </p:tgtEl>
                                        <p:attrNameLst>
                                          <p:attrName>style.visibility</p:attrName>
                                        </p:attrNameLst>
                                      </p:cBhvr>
                                      <p:to>
                                        <p:strVal val="hidden"/>
                                      </p:to>
                                    </p:set>
                                  </p:childTnLst>
                                </p:cTn>
                              </p:par>
                            </p:childTnLst>
                          </p:cTn>
                        </p:par>
                        <p:par>
                          <p:cTn id="84" fill="hold">
                            <p:stCondLst>
                              <p:cond delay="60000"/>
                            </p:stCondLst>
                            <p:childTnLst>
                              <p:par>
                                <p:cTn id="85" presetID="3" presetClass="entr" presetSubtype="10" fill="hold" nodeType="afterEffect">
                                  <p:stCondLst>
                                    <p:cond delay="1500"/>
                                  </p:stCondLst>
                                  <p:childTnLst>
                                    <p:set>
                                      <p:cBhvr>
                                        <p:cTn id="86" dur="1" fill="hold">
                                          <p:stCondLst>
                                            <p:cond delay="0"/>
                                          </p:stCondLst>
                                        </p:cTn>
                                        <p:tgtEl>
                                          <p:spTgt spid="19"/>
                                        </p:tgtEl>
                                        <p:attrNameLst>
                                          <p:attrName>style.visibility</p:attrName>
                                        </p:attrNameLst>
                                      </p:cBhvr>
                                      <p:to>
                                        <p:strVal val="visible"/>
                                      </p:to>
                                    </p:set>
                                    <p:animEffect transition="in" filter="blinds(horizontal)">
                                      <p:cBhvr>
                                        <p:cTn id="87" dur="2000"/>
                                        <p:tgtEl>
                                          <p:spTgt spid="19"/>
                                        </p:tgtEl>
                                      </p:cBhvr>
                                    </p:animEffect>
                                  </p:childTnLst>
                                </p:cTn>
                              </p:par>
                            </p:childTnLst>
                          </p:cTn>
                        </p:par>
                        <p:par>
                          <p:cTn id="88" fill="hold">
                            <p:stCondLst>
                              <p:cond delay="63500"/>
                            </p:stCondLst>
                            <p:childTnLst>
                              <p:par>
                                <p:cTn id="89" presetID="3" presetClass="exit" presetSubtype="10" fill="hold" nodeType="afterEffect">
                                  <p:stCondLst>
                                    <p:cond delay="1500"/>
                                  </p:stCondLst>
                                  <p:childTnLst>
                                    <p:animEffect transition="out" filter="blinds(horizontal)">
                                      <p:cBhvr>
                                        <p:cTn id="90" dur="2000"/>
                                        <p:tgtEl>
                                          <p:spTgt spid="19"/>
                                        </p:tgtEl>
                                      </p:cBhvr>
                                    </p:animEffect>
                                    <p:set>
                                      <p:cBhvr>
                                        <p:cTn id="91" dur="1" fill="hold">
                                          <p:stCondLst>
                                            <p:cond delay="1999"/>
                                          </p:stCondLst>
                                        </p:cTn>
                                        <p:tgtEl>
                                          <p:spTgt spid="19"/>
                                        </p:tgtEl>
                                        <p:attrNameLst>
                                          <p:attrName>style.visibility</p:attrName>
                                        </p:attrNameLst>
                                      </p:cBhvr>
                                      <p:to>
                                        <p:strVal val="hidden"/>
                                      </p:to>
                                    </p:set>
                                  </p:childTnLst>
                                </p:cTn>
                              </p:par>
                            </p:childTnLst>
                          </p:cTn>
                        </p:par>
                        <p:par>
                          <p:cTn id="92" fill="hold">
                            <p:stCondLst>
                              <p:cond delay="67000"/>
                            </p:stCondLst>
                            <p:childTnLst>
                              <p:par>
                                <p:cTn id="93" presetID="3" presetClass="entr" presetSubtype="10" fill="hold" grpId="0" nodeType="afterEffect">
                                  <p:stCondLst>
                                    <p:cond delay="1500"/>
                                  </p:stCondLst>
                                  <p:childTnLst>
                                    <p:set>
                                      <p:cBhvr>
                                        <p:cTn id="94" dur="1" fill="hold">
                                          <p:stCondLst>
                                            <p:cond delay="0"/>
                                          </p:stCondLst>
                                        </p:cTn>
                                        <p:tgtEl>
                                          <p:spTgt spid="22"/>
                                        </p:tgtEl>
                                        <p:attrNameLst>
                                          <p:attrName>style.visibility</p:attrName>
                                        </p:attrNameLst>
                                      </p:cBhvr>
                                      <p:to>
                                        <p:strVal val="visible"/>
                                      </p:to>
                                    </p:set>
                                    <p:animEffect transition="in" filter="blinds(horizontal)">
                                      <p:cBhvr>
                                        <p:cTn id="95" dur="500"/>
                                        <p:tgtEl>
                                          <p:spTgt spid="22"/>
                                        </p:tgtEl>
                                      </p:cBhvr>
                                    </p:animEffect>
                                  </p:childTnLst>
                                </p:cTn>
                              </p:par>
                            </p:childTnLst>
                          </p:cTn>
                        </p:par>
                        <p:par>
                          <p:cTn id="96" fill="hold">
                            <p:stCondLst>
                              <p:cond delay="69000"/>
                            </p:stCondLst>
                            <p:childTnLst>
                              <p:par>
                                <p:cTn id="97" presetID="3" presetClass="entr" presetSubtype="10" fill="hold" nodeType="afterEffect">
                                  <p:stCondLst>
                                    <p:cond delay="1500"/>
                                  </p:stCondLst>
                                  <p:childTnLst>
                                    <p:set>
                                      <p:cBhvr>
                                        <p:cTn id="98" dur="1" fill="hold">
                                          <p:stCondLst>
                                            <p:cond delay="0"/>
                                          </p:stCondLst>
                                        </p:cTn>
                                        <p:tgtEl>
                                          <p:spTgt spid="21"/>
                                        </p:tgtEl>
                                        <p:attrNameLst>
                                          <p:attrName>style.visibility</p:attrName>
                                        </p:attrNameLst>
                                      </p:cBhvr>
                                      <p:to>
                                        <p:strVal val="visible"/>
                                      </p:to>
                                    </p:set>
                                    <p:animEffect transition="in" filter="blinds(horizontal)">
                                      <p:cBhvr>
                                        <p:cTn id="99" dur="500"/>
                                        <p:tgtEl>
                                          <p:spTgt spid="21"/>
                                        </p:tgtEl>
                                      </p:cBhvr>
                                    </p:animEffect>
                                  </p:childTnLst>
                                </p:cTn>
                              </p:par>
                            </p:childTnLst>
                          </p:cTn>
                        </p:par>
                        <p:par>
                          <p:cTn id="100" fill="hold">
                            <p:stCondLst>
                              <p:cond delay="71000"/>
                            </p:stCondLst>
                            <p:childTnLst>
                              <p:par>
                                <p:cTn id="101" presetID="3" presetClass="entr" presetSubtype="10" fill="hold" nodeType="afterEffect">
                                  <p:stCondLst>
                                    <p:cond delay="1500"/>
                                  </p:stCondLst>
                                  <p:childTnLst>
                                    <p:set>
                                      <p:cBhvr>
                                        <p:cTn id="102" dur="1" fill="hold">
                                          <p:stCondLst>
                                            <p:cond delay="0"/>
                                          </p:stCondLst>
                                        </p:cTn>
                                        <p:tgtEl>
                                          <p:spTgt spid="24"/>
                                        </p:tgtEl>
                                        <p:attrNameLst>
                                          <p:attrName>style.visibility</p:attrName>
                                        </p:attrNameLst>
                                      </p:cBhvr>
                                      <p:to>
                                        <p:strVal val="visible"/>
                                      </p:to>
                                    </p:set>
                                    <p:animEffect transition="in" filter="blinds(horizontal)">
                                      <p:cBhvr>
                                        <p:cTn id="103" dur="2000"/>
                                        <p:tgtEl>
                                          <p:spTgt spid="24"/>
                                        </p:tgtEl>
                                      </p:cBhvr>
                                    </p:animEffect>
                                  </p:childTnLst>
                                </p:cTn>
                              </p:par>
                            </p:childTnLst>
                          </p:cTn>
                        </p:par>
                        <p:par>
                          <p:cTn id="104" fill="hold">
                            <p:stCondLst>
                              <p:cond delay="74500"/>
                            </p:stCondLst>
                            <p:childTnLst>
                              <p:par>
                                <p:cTn id="105" presetID="3" presetClass="entr" presetSubtype="10" fill="hold" nodeType="afterEffect">
                                  <p:stCondLst>
                                    <p:cond delay="1500"/>
                                  </p:stCondLst>
                                  <p:childTnLst>
                                    <p:set>
                                      <p:cBhvr>
                                        <p:cTn id="106" dur="1" fill="hold">
                                          <p:stCondLst>
                                            <p:cond delay="0"/>
                                          </p:stCondLst>
                                        </p:cTn>
                                        <p:tgtEl>
                                          <p:spTgt spid="7"/>
                                        </p:tgtEl>
                                        <p:attrNameLst>
                                          <p:attrName>style.visibility</p:attrName>
                                        </p:attrNameLst>
                                      </p:cBhvr>
                                      <p:to>
                                        <p:strVal val="visible"/>
                                      </p:to>
                                    </p:set>
                                    <p:animEffect transition="in" filter="blinds(horizontal)">
                                      <p:cBhvr>
                                        <p:cTn id="107" dur="500"/>
                                        <p:tgtEl>
                                          <p:spTgt spid="7"/>
                                        </p:tgtEl>
                                      </p:cBhvr>
                                    </p:animEffect>
                                  </p:childTnLst>
                                </p:cTn>
                              </p:par>
                            </p:childTnLst>
                          </p:cTn>
                        </p:par>
                        <p:par>
                          <p:cTn id="108" fill="hold">
                            <p:stCondLst>
                              <p:cond delay="76500"/>
                            </p:stCondLst>
                            <p:childTnLst>
                              <p:par>
                                <p:cTn id="109" presetID="3" presetClass="exit" presetSubtype="10" fill="hold" grpId="1" nodeType="afterEffect">
                                  <p:stCondLst>
                                    <p:cond delay="1500"/>
                                  </p:stCondLst>
                                  <p:childTnLst>
                                    <p:animEffect transition="out" filter="blinds(horizontal)">
                                      <p:cBhvr>
                                        <p:cTn id="110" dur="2000"/>
                                        <p:tgtEl>
                                          <p:spTgt spid="22"/>
                                        </p:tgtEl>
                                      </p:cBhvr>
                                    </p:animEffect>
                                    <p:set>
                                      <p:cBhvr>
                                        <p:cTn id="111" dur="1" fill="hold">
                                          <p:stCondLst>
                                            <p:cond delay="1999"/>
                                          </p:stCondLst>
                                        </p:cTn>
                                        <p:tgtEl>
                                          <p:spTgt spid="22"/>
                                        </p:tgtEl>
                                        <p:attrNameLst>
                                          <p:attrName>style.visibility</p:attrName>
                                        </p:attrNameLst>
                                      </p:cBhvr>
                                      <p:to>
                                        <p:strVal val="hidden"/>
                                      </p:to>
                                    </p:set>
                                  </p:childTnLst>
                                </p:cTn>
                              </p:par>
                            </p:childTnLst>
                          </p:cTn>
                        </p:par>
                        <p:par>
                          <p:cTn id="112" fill="hold">
                            <p:stCondLst>
                              <p:cond delay="80000"/>
                            </p:stCondLst>
                            <p:childTnLst>
                              <p:par>
                                <p:cTn id="113" presetID="3" presetClass="exit" presetSubtype="10" fill="hold" nodeType="afterEffect">
                                  <p:stCondLst>
                                    <p:cond delay="1500"/>
                                  </p:stCondLst>
                                  <p:childTnLst>
                                    <p:animEffect transition="out" filter="blinds(horizontal)">
                                      <p:cBhvr>
                                        <p:cTn id="114" dur="2000"/>
                                        <p:tgtEl>
                                          <p:spTgt spid="21"/>
                                        </p:tgtEl>
                                      </p:cBhvr>
                                    </p:animEffect>
                                    <p:set>
                                      <p:cBhvr>
                                        <p:cTn id="115" dur="1" fill="hold">
                                          <p:stCondLst>
                                            <p:cond delay="1999"/>
                                          </p:stCondLst>
                                        </p:cTn>
                                        <p:tgtEl>
                                          <p:spTgt spid="21"/>
                                        </p:tgtEl>
                                        <p:attrNameLst>
                                          <p:attrName>style.visibility</p:attrName>
                                        </p:attrNameLst>
                                      </p:cBhvr>
                                      <p:to>
                                        <p:strVal val="hidden"/>
                                      </p:to>
                                    </p:set>
                                  </p:childTnLst>
                                </p:cTn>
                              </p:par>
                            </p:childTnLst>
                          </p:cTn>
                        </p:par>
                        <p:par>
                          <p:cTn id="116" fill="hold">
                            <p:stCondLst>
                              <p:cond delay="83500"/>
                            </p:stCondLst>
                            <p:childTnLst>
                              <p:par>
                                <p:cTn id="117" presetID="3" presetClass="exit" presetSubtype="10" fill="hold" nodeType="afterEffect">
                                  <p:stCondLst>
                                    <p:cond delay="1500"/>
                                  </p:stCondLst>
                                  <p:childTnLst>
                                    <p:animEffect transition="out" filter="blinds(horizontal)">
                                      <p:cBhvr>
                                        <p:cTn id="118" dur="2000"/>
                                        <p:tgtEl>
                                          <p:spTgt spid="7"/>
                                        </p:tgtEl>
                                      </p:cBhvr>
                                    </p:animEffect>
                                    <p:set>
                                      <p:cBhvr>
                                        <p:cTn id="119" dur="1" fill="hold">
                                          <p:stCondLst>
                                            <p:cond delay="1999"/>
                                          </p:stCondLst>
                                        </p:cTn>
                                        <p:tgtEl>
                                          <p:spTgt spid="7"/>
                                        </p:tgtEl>
                                        <p:attrNameLst>
                                          <p:attrName>style.visibility</p:attrName>
                                        </p:attrNameLst>
                                      </p:cBhvr>
                                      <p:to>
                                        <p:strVal val="hidden"/>
                                      </p:to>
                                    </p:set>
                                  </p:childTnLst>
                                </p:cTn>
                              </p:par>
                            </p:childTnLst>
                          </p:cTn>
                        </p:par>
                        <p:par>
                          <p:cTn id="120" fill="hold">
                            <p:stCondLst>
                              <p:cond delay="87000"/>
                            </p:stCondLst>
                            <p:childTnLst>
                              <p:par>
                                <p:cTn id="121" presetID="3" presetClass="exit" presetSubtype="10" fill="hold" nodeType="afterEffect">
                                  <p:stCondLst>
                                    <p:cond delay="1500"/>
                                  </p:stCondLst>
                                  <p:childTnLst>
                                    <p:animEffect transition="out" filter="blinds(horizontal)">
                                      <p:cBhvr>
                                        <p:cTn id="122" dur="2000"/>
                                        <p:tgtEl>
                                          <p:spTgt spid="24"/>
                                        </p:tgtEl>
                                      </p:cBhvr>
                                    </p:animEffect>
                                    <p:set>
                                      <p:cBhvr>
                                        <p:cTn id="123" dur="1" fill="hold">
                                          <p:stCondLst>
                                            <p:cond delay="1999"/>
                                          </p:stCondLst>
                                        </p:cTn>
                                        <p:tgtEl>
                                          <p:spTgt spid="24"/>
                                        </p:tgtEl>
                                        <p:attrNameLst>
                                          <p:attrName>style.visibility</p:attrName>
                                        </p:attrNameLst>
                                      </p:cBhvr>
                                      <p:to>
                                        <p:strVal val="hidden"/>
                                      </p:to>
                                    </p:set>
                                  </p:childTnLst>
                                </p:cTn>
                              </p:par>
                            </p:childTnLst>
                          </p:cTn>
                        </p:par>
                        <p:par>
                          <p:cTn id="124" fill="hold">
                            <p:stCondLst>
                              <p:cond delay="90500"/>
                            </p:stCondLst>
                            <p:childTnLst>
                              <p:par>
                                <p:cTn id="125" presetID="53" presetClass="entr" presetSubtype="0" fill="hold" nodeType="afterEffect">
                                  <p:stCondLst>
                                    <p:cond delay="1500"/>
                                  </p:stCondLst>
                                  <p:childTnLst>
                                    <p:set>
                                      <p:cBhvr>
                                        <p:cTn id="126" dur="1" fill="hold">
                                          <p:stCondLst>
                                            <p:cond delay="0"/>
                                          </p:stCondLst>
                                        </p:cTn>
                                        <p:tgtEl>
                                          <p:spTgt spid="688136"/>
                                        </p:tgtEl>
                                        <p:attrNameLst>
                                          <p:attrName>style.visibility</p:attrName>
                                        </p:attrNameLst>
                                      </p:cBhvr>
                                      <p:to>
                                        <p:strVal val="visible"/>
                                      </p:to>
                                    </p:set>
                                    <p:anim calcmode="lin" valueType="num">
                                      <p:cBhvr>
                                        <p:cTn id="127" dur="2000" fill="hold"/>
                                        <p:tgtEl>
                                          <p:spTgt spid="688136"/>
                                        </p:tgtEl>
                                        <p:attrNameLst>
                                          <p:attrName>ppt_w</p:attrName>
                                        </p:attrNameLst>
                                      </p:cBhvr>
                                      <p:tavLst>
                                        <p:tav tm="0">
                                          <p:val>
                                            <p:fltVal val="0"/>
                                          </p:val>
                                        </p:tav>
                                        <p:tav tm="100000">
                                          <p:val>
                                            <p:strVal val="#ppt_w"/>
                                          </p:val>
                                        </p:tav>
                                      </p:tavLst>
                                    </p:anim>
                                    <p:anim calcmode="lin" valueType="num">
                                      <p:cBhvr>
                                        <p:cTn id="128" dur="2000" fill="hold"/>
                                        <p:tgtEl>
                                          <p:spTgt spid="688136"/>
                                        </p:tgtEl>
                                        <p:attrNameLst>
                                          <p:attrName>ppt_h</p:attrName>
                                        </p:attrNameLst>
                                      </p:cBhvr>
                                      <p:tavLst>
                                        <p:tav tm="0">
                                          <p:val>
                                            <p:fltVal val="0"/>
                                          </p:val>
                                        </p:tav>
                                        <p:tav tm="100000">
                                          <p:val>
                                            <p:strVal val="#ppt_h"/>
                                          </p:val>
                                        </p:tav>
                                      </p:tavLst>
                                    </p:anim>
                                    <p:animEffect transition="in" filter="fade">
                                      <p:cBhvr>
                                        <p:cTn id="129" dur="2000"/>
                                        <p:tgtEl>
                                          <p:spTgt spid="688136"/>
                                        </p:tgtEl>
                                      </p:cBhvr>
                                    </p:animEffect>
                                  </p:childTnLst>
                                </p:cTn>
                              </p:par>
                            </p:childTnLst>
                          </p:cTn>
                        </p:par>
                        <p:par>
                          <p:cTn id="130" fill="hold">
                            <p:stCondLst>
                              <p:cond delay="94000"/>
                            </p:stCondLst>
                            <p:childTnLst>
                              <p:par>
                                <p:cTn id="131" presetID="3" presetClass="exit" presetSubtype="10" fill="hold" nodeType="afterEffect">
                                  <p:stCondLst>
                                    <p:cond delay="1500"/>
                                  </p:stCondLst>
                                  <p:childTnLst>
                                    <p:animEffect transition="out" filter="blinds(horizontal)">
                                      <p:cBhvr>
                                        <p:cTn id="132" dur="2000"/>
                                        <p:tgtEl>
                                          <p:spTgt spid="688136"/>
                                        </p:tgtEl>
                                      </p:cBhvr>
                                    </p:animEffect>
                                    <p:set>
                                      <p:cBhvr>
                                        <p:cTn id="133" dur="1" fill="hold">
                                          <p:stCondLst>
                                            <p:cond delay="1999"/>
                                          </p:stCondLst>
                                        </p:cTn>
                                        <p:tgtEl>
                                          <p:spTgt spid="688136"/>
                                        </p:tgtEl>
                                        <p:attrNameLst>
                                          <p:attrName>style.visibility</p:attrName>
                                        </p:attrNameLst>
                                      </p:cBhvr>
                                      <p:to>
                                        <p:strVal val="hidden"/>
                                      </p:to>
                                    </p:set>
                                  </p:childTnLst>
                                </p:cTn>
                              </p:par>
                            </p:childTnLst>
                          </p:cTn>
                        </p:par>
                        <p:par>
                          <p:cTn id="134" fill="hold">
                            <p:stCondLst>
                              <p:cond delay="97500"/>
                            </p:stCondLst>
                            <p:childTnLst>
                              <p:par>
                                <p:cTn id="135" presetID="3" presetClass="entr" presetSubtype="10" fill="hold" nodeType="afterEffect">
                                  <p:stCondLst>
                                    <p:cond delay="1500"/>
                                  </p:stCondLst>
                                  <p:childTnLst>
                                    <p:set>
                                      <p:cBhvr>
                                        <p:cTn id="136" dur="1" fill="hold">
                                          <p:stCondLst>
                                            <p:cond delay="0"/>
                                          </p:stCondLst>
                                        </p:cTn>
                                        <p:tgtEl>
                                          <p:spTgt spid="714754"/>
                                        </p:tgtEl>
                                        <p:attrNameLst>
                                          <p:attrName>style.visibility</p:attrName>
                                        </p:attrNameLst>
                                      </p:cBhvr>
                                      <p:to>
                                        <p:strVal val="visible"/>
                                      </p:to>
                                    </p:set>
                                    <p:animEffect transition="in" filter="blinds(horizontal)">
                                      <p:cBhvr>
                                        <p:cTn id="137" dur="500"/>
                                        <p:tgtEl>
                                          <p:spTgt spid="714754"/>
                                        </p:tgtEl>
                                      </p:cBhvr>
                                    </p:animEffect>
                                  </p:childTnLst>
                                </p:cTn>
                              </p:par>
                            </p:childTnLst>
                          </p:cTn>
                        </p:par>
                        <p:par>
                          <p:cTn id="138" fill="hold">
                            <p:stCondLst>
                              <p:cond delay="99500"/>
                            </p:stCondLst>
                            <p:childTnLst>
                              <p:par>
                                <p:cTn id="139" presetID="3" presetClass="exit" presetSubtype="10" fill="hold" nodeType="afterEffect">
                                  <p:stCondLst>
                                    <p:cond delay="1500"/>
                                  </p:stCondLst>
                                  <p:childTnLst>
                                    <p:animEffect transition="out" filter="blinds(horizontal)">
                                      <p:cBhvr>
                                        <p:cTn id="140" dur="2000"/>
                                        <p:tgtEl>
                                          <p:spTgt spid="714754"/>
                                        </p:tgtEl>
                                      </p:cBhvr>
                                    </p:animEffect>
                                    <p:set>
                                      <p:cBhvr>
                                        <p:cTn id="141" dur="1" fill="hold">
                                          <p:stCondLst>
                                            <p:cond delay="1999"/>
                                          </p:stCondLst>
                                        </p:cTn>
                                        <p:tgtEl>
                                          <p:spTgt spid="714754"/>
                                        </p:tgtEl>
                                        <p:attrNameLst>
                                          <p:attrName>style.visibility</p:attrName>
                                        </p:attrNameLst>
                                      </p:cBhvr>
                                      <p:to>
                                        <p:strVal val="hidden"/>
                                      </p:to>
                                    </p:set>
                                  </p:childTnLst>
                                </p:cTn>
                              </p:par>
                            </p:childTnLst>
                          </p:cTn>
                        </p:par>
                        <p:par>
                          <p:cTn id="142" fill="hold">
                            <p:stCondLst>
                              <p:cond delay="103000"/>
                            </p:stCondLst>
                            <p:childTnLst>
                              <p:par>
                                <p:cTn id="143" presetID="3" presetClass="entr" presetSubtype="10" fill="hold" nodeType="afterEffect">
                                  <p:stCondLst>
                                    <p:cond delay="1500"/>
                                  </p:stCondLst>
                                  <p:childTnLst>
                                    <p:set>
                                      <p:cBhvr>
                                        <p:cTn id="144" dur="1" fill="hold">
                                          <p:stCondLst>
                                            <p:cond delay="0"/>
                                          </p:stCondLst>
                                        </p:cTn>
                                        <p:tgtEl>
                                          <p:spTgt spid="714758"/>
                                        </p:tgtEl>
                                        <p:attrNameLst>
                                          <p:attrName>style.visibility</p:attrName>
                                        </p:attrNameLst>
                                      </p:cBhvr>
                                      <p:to>
                                        <p:strVal val="visible"/>
                                      </p:to>
                                    </p:set>
                                    <p:animEffect transition="in" filter="blinds(horizontal)">
                                      <p:cBhvr>
                                        <p:cTn id="145" dur="500"/>
                                        <p:tgtEl>
                                          <p:spTgt spid="714758"/>
                                        </p:tgtEl>
                                      </p:cBhvr>
                                    </p:animEffect>
                                  </p:childTnLst>
                                </p:cTn>
                              </p:par>
                            </p:childTnLst>
                          </p:cTn>
                        </p:par>
                        <p:par>
                          <p:cTn id="146" fill="hold">
                            <p:stCondLst>
                              <p:cond delay="105000"/>
                            </p:stCondLst>
                            <p:childTnLst>
                              <p:par>
                                <p:cTn id="147" presetID="3" presetClass="exit" presetSubtype="10" fill="hold" nodeType="afterEffect">
                                  <p:stCondLst>
                                    <p:cond delay="1500"/>
                                  </p:stCondLst>
                                  <p:childTnLst>
                                    <p:animEffect transition="out" filter="blinds(horizontal)">
                                      <p:cBhvr>
                                        <p:cTn id="148" dur="2000"/>
                                        <p:tgtEl>
                                          <p:spTgt spid="714758"/>
                                        </p:tgtEl>
                                      </p:cBhvr>
                                    </p:animEffect>
                                    <p:set>
                                      <p:cBhvr>
                                        <p:cTn id="149" dur="1" fill="hold">
                                          <p:stCondLst>
                                            <p:cond delay="1999"/>
                                          </p:stCondLst>
                                        </p:cTn>
                                        <p:tgtEl>
                                          <p:spTgt spid="714758"/>
                                        </p:tgtEl>
                                        <p:attrNameLst>
                                          <p:attrName>style.visibility</p:attrName>
                                        </p:attrNameLst>
                                      </p:cBhvr>
                                      <p:to>
                                        <p:strVal val="hidden"/>
                                      </p:to>
                                    </p:set>
                                  </p:childTnLst>
                                </p:cTn>
                              </p:par>
                            </p:childTnLst>
                          </p:cTn>
                        </p:par>
                        <p:par>
                          <p:cTn id="150" fill="hold">
                            <p:stCondLst>
                              <p:cond delay="108500"/>
                            </p:stCondLst>
                            <p:childTnLst>
                              <p:par>
                                <p:cTn id="151" presetID="3" presetClass="entr" presetSubtype="10" fill="hold" nodeType="afterEffect">
                                  <p:stCondLst>
                                    <p:cond delay="1500"/>
                                  </p:stCondLst>
                                  <p:childTnLst>
                                    <p:set>
                                      <p:cBhvr>
                                        <p:cTn id="152" dur="1" fill="hold">
                                          <p:stCondLst>
                                            <p:cond delay="0"/>
                                          </p:stCondLst>
                                        </p:cTn>
                                        <p:tgtEl>
                                          <p:spTgt spid="714760"/>
                                        </p:tgtEl>
                                        <p:attrNameLst>
                                          <p:attrName>style.visibility</p:attrName>
                                        </p:attrNameLst>
                                      </p:cBhvr>
                                      <p:to>
                                        <p:strVal val="visible"/>
                                      </p:to>
                                    </p:set>
                                    <p:animEffect transition="in" filter="blinds(horizontal)">
                                      <p:cBhvr>
                                        <p:cTn id="153" dur="500"/>
                                        <p:tgtEl>
                                          <p:spTgt spid="714760"/>
                                        </p:tgtEl>
                                      </p:cBhvr>
                                    </p:animEffect>
                                  </p:childTnLst>
                                </p:cTn>
                              </p:par>
                            </p:childTnLst>
                          </p:cTn>
                        </p:par>
                        <p:par>
                          <p:cTn id="154" fill="hold">
                            <p:stCondLst>
                              <p:cond delay="110500"/>
                            </p:stCondLst>
                            <p:childTnLst>
                              <p:par>
                                <p:cTn id="155" presetID="3" presetClass="exit" presetSubtype="10" fill="hold" nodeType="afterEffect">
                                  <p:stCondLst>
                                    <p:cond delay="1500"/>
                                  </p:stCondLst>
                                  <p:childTnLst>
                                    <p:animEffect transition="out" filter="blinds(horizontal)">
                                      <p:cBhvr>
                                        <p:cTn id="156" dur="2000"/>
                                        <p:tgtEl>
                                          <p:spTgt spid="714760"/>
                                        </p:tgtEl>
                                      </p:cBhvr>
                                    </p:animEffect>
                                    <p:set>
                                      <p:cBhvr>
                                        <p:cTn id="157" dur="1" fill="hold">
                                          <p:stCondLst>
                                            <p:cond delay="1999"/>
                                          </p:stCondLst>
                                        </p:cTn>
                                        <p:tgtEl>
                                          <p:spTgt spid="714760"/>
                                        </p:tgtEl>
                                        <p:attrNameLst>
                                          <p:attrName>style.visibility</p:attrName>
                                        </p:attrNameLst>
                                      </p:cBhvr>
                                      <p:to>
                                        <p:strVal val="hidden"/>
                                      </p:to>
                                    </p:set>
                                  </p:childTnLst>
                                </p:cTn>
                              </p:par>
                            </p:childTnLst>
                          </p:cTn>
                        </p:par>
                        <p:par>
                          <p:cTn id="158" fill="hold">
                            <p:stCondLst>
                              <p:cond delay="114000"/>
                            </p:stCondLst>
                            <p:childTnLst>
                              <p:par>
                                <p:cTn id="159" presetID="10" presetClass="exit" presetSubtype="0" fill="hold" nodeType="afterEffect">
                                  <p:stCondLst>
                                    <p:cond delay="1500"/>
                                  </p:stCondLst>
                                  <p:childTnLst>
                                    <p:animEffect transition="out" filter="fade">
                                      <p:cBhvr>
                                        <p:cTn id="160" dur="2000"/>
                                        <p:tgtEl>
                                          <p:spTgt spid="15"/>
                                        </p:tgtEl>
                                      </p:cBhvr>
                                    </p:animEffect>
                                    <p:set>
                                      <p:cBhvr>
                                        <p:cTn id="161" dur="1" fill="hold">
                                          <p:stCondLst>
                                            <p:cond delay="1999"/>
                                          </p:stCondLst>
                                        </p:cTn>
                                        <p:tgtEl>
                                          <p:spTgt spid="15"/>
                                        </p:tgtEl>
                                        <p:attrNameLst>
                                          <p:attrName>style.visibility</p:attrName>
                                        </p:attrNameLst>
                                      </p:cBhvr>
                                      <p:to>
                                        <p:strVal val="hidden"/>
                                      </p:to>
                                    </p:set>
                                  </p:childTnLst>
                                </p:cTn>
                              </p:par>
                            </p:childTnLst>
                          </p:cTn>
                        </p:par>
                        <p:par>
                          <p:cTn id="162" fill="hold">
                            <p:stCondLst>
                              <p:cond delay="117500"/>
                            </p:stCondLst>
                            <p:childTnLst>
                              <p:par>
                                <p:cTn id="163" presetID="3" presetClass="entr" presetSubtype="10" fill="hold" nodeType="afterEffect">
                                  <p:stCondLst>
                                    <p:cond delay="1500"/>
                                  </p:stCondLst>
                                  <p:childTnLst>
                                    <p:set>
                                      <p:cBhvr>
                                        <p:cTn id="164" dur="1" fill="hold">
                                          <p:stCondLst>
                                            <p:cond delay="0"/>
                                          </p:stCondLst>
                                        </p:cTn>
                                        <p:tgtEl>
                                          <p:spTgt spid="5"/>
                                        </p:tgtEl>
                                        <p:attrNameLst>
                                          <p:attrName>style.visibility</p:attrName>
                                        </p:attrNameLst>
                                      </p:cBhvr>
                                      <p:to>
                                        <p:strVal val="visible"/>
                                      </p:to>
                                    </p:set>
                                    <p:animEffect transition="in" filter="blinds(horizontal)">
                                      <p:cBhvr>
                                        <p:cTn id="165" dur="500"/>
                                        <p:tgtEl>
                                          <p:spTgt spid="5"/>
                                        </p:tgtEl>
                                      </p:cBhvr>
                                    </p:animEffect>
                                  </p:childTnLst>
                                </p:cTn>
                              </p:par>
                            </p:childTnLst>
                          </p:cTn>
                        </p:par>
                        <p:par>
                          <p:cTn id="166" fill="hold">
                            <p:stCondLst>
                              <p:cond delay="119500"/>
                            </p:stCondLst>
                            <p:childTnLst>
                              <p:par>
                                <p:cTn id="167" presetID="10" presetClass="exit" presetSubtype="0" fill="hold" nodeType="afterEffect">
                                  <p:stCondLst>
                                    <p:cond delay="1500"/>
                                  </p:stCondLst>
                                  <p:childTnLst>
                                    <p:animEffect transition="out" filter="fade">
                                      <p:cBhvr>
                                        <p:cTn id="168" dur="2000"/>
                                        <p:tgtEl>
                                          <p:spTgt spid="5"/>
                                        </p:tgtEl>
                                      </p:cBhvr>
                                    </p:animEffect>
                                    <p:set>
                                      <p:cBhvr>
                                        <p:cTn id="169" dur="1" fill="hold">
                                          <p:stCondLst>
                                            <p:cond delay="1999"/>
                                          </p:stCondLst>
                                        </p:cTn>
                                        <p:tgtEl>
                                          <p:spTgt spid="5"/>
                                        </p:tgtEl>
                                        <p:attrNameLst>
                                          <p:attrName>style.visibility</p:attrName>
                                        </p:attrNameLst>
                                      </p:cBhvr>
                                      <p:to>
                                        <p:strVal val="hidden"/>
                                      </p:to>
                                    </p:set>
                                  </p:childTnLst>
                                </p:cTn>
                              </p:par>
                            </p:childTnLst>
                          </p:cTn>
                        </p:par>
                        <p:par>
                          <p:cTn id="170" fill="hold">
                            <p:stCondLst>
                              <p:cond delay="123000"/>
                            </p:stCondLst>
                            <p:childTnLst>
                              <p:par>
                                <p:cTn id="171" presetID="3" presetClass="entr" presetSubtype="10" fill="hold" nodeType="afterEffect">
                                  <p:stCondLst>
                                    <p:cond delay="1500"/>
                                  </p:stCondLst>
                                  <p:childTnLst>
                                    <p:set>
                                      <p:cBhvr>
                                        <p:cTn id="172" dur="1" fill="hold">
                                          <p:stCondLst>
                                            <p:cond delay="0"/>
                                          </p:stCondLst>
                                        </p:cTn>
                                        <p:tgtEl>
                                          <p:spTgt spid="36"/>
                                        </p:tgtEl>
                                        <p:attrNameLst>
                                          <p:attrName>style.visibility</p:attrName>
                                        </p:attrNameLst>
                                      </p:cBhvr>
                                      <p:to>
                                        <p:strVal val="visible"/>
                                      </p:to>
                                    </p:set>
                                    <p:animEffect transition="in" filter="blinds(horizontal)">
                                      <p:cBhvr>
                                        <p:cTn id="173" dur="2000"/>
                                        <p:tgtEl>
                                          <p:spTgt spid="36"/>
                                        </p:tgtEl>
                                      </p:cBhvr>
                                    </p:animEffect>
                                  </p:childTnLst>
                                </p:cTn>
                              </p:par>
                            </p:childTnLst>
                          </p:cTn>
                        </p:par>
                        <p:par>
                          <p:cTn id="174" fill="hold">
                            <p:stCondLst>
                              <p:cond delay="126500"/>
                            </p:stCondLst>
                            <p:childTnLst>
                              <p:par>
                                <p:cTn id="175" presetID="3" presetClass="exit" presetSubtype="10" fill="hold" nodeType="afterEffect">
                                  <p:stCondLst>
                                    <p:cond delay="1500"/>
                                  </p:stCondLst>
                                  <p:childTnLst>
                                    <p:animEffect transition="out" filter="blinds(horizontal)">
                                      <p:cBhvr>
                                        <p:cTn id="176" dur="2000"/>
                                        <p:tgtEl>
                                          <p:spTgt spid="36"/>
                                        </p:tgtEl>
                                      </p:cBhvr>
                                    </p:animEffect>
                                    <p:set>
                                      <p:cBhvr>
                                        <p:cTn id="177" dur="1" fill="hold">
                                          <p:stCondLst>
                                            <p:cond delay="1999"/>
                                          </p:stCondLst>
                                        </p:cTn>
                                        <p:tgtEl>
                                          <p:spTgt spid="36"/>
                                        </p:tgtEl>
                                        <p:attrNameLst>
                                          <p:attrName>style.visibility</p:attrName>
                                        </p:attrNameLst>
                                      </p:cBhvr>
                                      <p:to>
                                        <p:strVal val="hidden"/>
                                      </p:to>
                                    </p:set>
                                  </p:childTnLst>
                                </p:cTn>
                              </p:par>
                            </p:childTnLst>
                          </p:cTn>
                        </p:par>
                        <p:par>
                          <p:cTn id="178" fill="hold">
                            <p:stCondLst>
                              <p:cond delay="130000"/>
                            </p:stCondLst>
                            <p:childTnLst>
                              <p:par>
                                <p:cTn id="179" presetID="53" presetClass="entr" presetSubtype="0" fill="hold" nodeType="afterEffect">
                                  <p:stCondLst>
                                    <p:cond delay="1500"/>
                                  </p:stCondLst>
                                  <p:childTnLst>
                                    <p:set>
                                      <p:cBhvr>
                                        <p:cTn id="180" dur="1" fill="hold">
                                          <p:stCondLst>
                                            <p:cond delay="0"/>
                                          </p:stCondLst>
                                        </p:cTn>
                                        <p:tgtEl>
                                          <p:spTgt spid="747524"/>
                                        </p:tgtEl>
                                        <p:attrNameLst>
                                          <p:attrName>style.visibility</p:attrName>
                                        </p:attrNameLst>
                                      </p:cBhvr>
                                      <p:to>
                                        <p:strVal val="visible"/>
                                      </p:to>
                                    </p:set>
                                    <p:anim calcmode="lin" valueType="num">
                                      <p:cBhvr>
                                        <p:cTn id="181" dur="2000" fill="hold"/>
                                        <p:tgtEl>
                                          <p:spTgt spid="747524"/>
                                        </p:tgtEl>
                                        <p:attrNameLst>
                                          <p:attrName>ppt_w</p:attrName>
                                        </p:attrNameLst>
                                      </p:cBhvr>
                                      <p:tavLst>
                                        <p:tav tm="0">
                                          <p:val>
                                            <p:fltVal val="0"/>
                                          </p:val>
                                        </p:tav>
                                        <p:tav tm="100000">
                                          <p:val>
                                            <p:strVal val="#ppt_w"/>
                                          </p:val>
                                        </p:tav>
                                      </p:tavLst>
                                    </p:anim>
                                    <p:anim calcmode="lin" valueType="num">
                                      <p:cBhvr>
                                        <p:cTn id="182" dur="2000" fill="hold"/>
                                        <p:tgtEl>
                                          <p:spTgt spid="747524"/>
                                        </p:tgtEl>
                                        <p:attrNameLst>
                                          <p:attrName>ppt_h</p:attrName>
                                        </p:attrNameLst>
                                      </p:cBhvr>
                                      <p:tavLst>
                                        <p:tav tm="0">
                                          <p:val>
                                            <p:fltVal val="0"/>
                                          </p:val>
                                        </p:tav>
                                        <p:tav tm="100000">
                                          <p:val>
                                            <p:strVal val="#ppt_h"/>
                                          </p:val>
                                        </p:tav>
                                      </p:tavLst>
                                    </p:anim>
                                    <p:animEffect transition="in" filter="fade">
                                      <p:cBhvr>
                                        <p:cTn id="183" dur="2000"/>
                                        <p:tgtEl>
                                          <p:spTgt spid="747524"/>
                                        </p:tgtEl>
                                      </p:cBhvr>
                                    </p:animEffect>
                                  </p:childTnLst>
                                </p:cTn>
                              </p:par>
                            </p:childTnLst>
                          </p:cTn>
                        </p:par>
                        <p:par>
                          <p:cTn id="184" fill="hold">
                            <p:stCondLst>
                              <p:cond delay="133500"/>
                            </p:stCondLst>
                            <p:childTnLst>
                              <p:par>
                                <p:cTn id="185" presetID="3" presetClass="exit" presetSubtype="10" fill="hold" nodeType="afterEffect">
                                  <p:stCondLst>
                                    <p:cond delay="1500"/>
                                  </p:stCondLst>
                                  <p:childTnLst>
                                    <p:animEffect transition="out" filter="blinds(horizontal)">
                                      <p:cBhvr>
                                        <p:cTn id="186" dur="2000"/>
                                        <p:tgtEl>
                                          <p:spTgt spid="747524"/>
                                        </p:tgtEl>
                                      </p:cBhvr>
                                    </p:animEffect>
                                    <p:set>
                                      <p:cBhvr>
                                        <p:cTn id="187" dur="1" fill="hold">
                                          <p:stCondLst>
                                            <p:cond delay="1999"/>
                                          </p:stCondLst>
                                        </p:cTn>
                                        <p:tgtEl>
                                          <p:spTgt spid="747524"/>
                                        </p:tgtEl>
                                        <p:attrNameLst>
                                          <p:attrName>style.visibility</p:attrName>
                                        </p:attrNameLst>
                                      </p:cBhvr>
                                      <p:to>
                                        <p:strVal val="hidden"/>
                                      </p:to>
                                    </p:set>
                                  </p:childTnLst>
                                </p:cTn>
                              </p:par>
                            </p:childTnLst>
                          </p:cTn>
                        </p:par>
                        <p:par>
                          <p:cTn id="188" fill="hold">
                            <p:stCondLst>
                              <p:cond delay="137000"/>
                            </p:stCondLst>
                            <p:childTnLst>
                              <p:par>
                                <p:cTn id="189" presetID="53" presetClass="entr" presetSubtype="0" fill="hold" nodeType="afterEffect">
                                  <p:stCondLst>
                                    <p:cond delay="1500"/>
                                  </p:stCondLst>
                                  <p:childTnLst>
                                    <p:set>
                                      <p:cBhvr>
                                        <p:cTn id="190" dur="1" fill="hold">
                                          <p:stCondLst>
                                            <p:cond delay="0"/>
                                          </p:stCondLst>
                                        </p:cTn>
                                        <p:tgtEl>
                                          <p:spTgt spid="747526"/>
                                        </p:tgtEl>
                                        <p:attrNameLst>
                                          <p:attrName>style.visibility</p:attrName>
                                        </p:attrNameLst>
                                      </p:cBhvr>
                                      <p:to>
                                        <p:strVal val="visible"/>
                                      </p:to>
                                    </p:set>
                                    <p:anim calcmode="lin" valueType="num">
                                      <p:cBhvr>
                                        <p:cTn id="191" dur="2000" fill="hold"/>
                                        <p:tgtEl>
                                          <p:spTgt spid="747526"/>
                                        </p:tgtEl>
                                        <p:attrNameLst>
                                          <p:attrName>ppt_w</p:attrName>
                                        </p:attrNameLst>
                                      </p:cBhvr>
                                      <p:tavLst>
                                        <p:tav tm="0">
                                          <p:val>
                                            <p:fltVal val="0"/>
                                          </p:val>
                                        </p:tav>
                                        <p:tav tm="100000">
                                          <p:val>
                                            <p:strVal val="#ppt_w"/>
                                          </p:val>
                                        </p:tav>
                                      </p:tavLst>
                                    </p:anim>
                                    <p:anim calcmode="lin" valueType="num">
                                      <p:cBhvr>
                                        <p:cTn id="192" dur="2000" fill="hold"/>
                                        <p:tgtEl>
                                          <p:spTgt spid="747526"/>
                                        </p:tgtEl>
                                        <p:attrNameLst>
                                          <p:attrName>ppt_h</p:attrName>
                                        </p:attrNameLst>
                                      </p:cBhvr>
                                      <p:tavLst>
                                        <p:tav tm="0">
                                          <p:val>
                                            <p:fltVal val="0"/>
                                          </p:val>
                                        </p:tav>
                                        <p:tav tm="100000">
                                          <p:val>
                                            <p:strVal val="#ppt_h"/>
                                          </p:val>
                                        </p:tav>
                                      </p:tavLst>
                                    </p:anim>
                                    <p:animEffect transition="in" filter="fade">
                                      <p:cBhvr>
                                        <p:cTn id="193" dur="2000"/>
                                        <p:tgtEl>
                                          <p:spTgt spid="747526"/>
                                        </p:tgtEl>
                                      </p:cBhvr>
                                    </p:animEffect>
                                  </p:childTnLst>
                                </p:cTn>
                              </p:par>
                            </p:childTnLst>
                          </p:cTn>
                        </p:par>
                        <p:par>
                          <p:cTn id="194" fill="hold">
                            <p:stCondLst>
                              <p:cond delay="140500"/>
                            </p:stCondLst>
                            <p:childTnLst>
                              <p:par>
                                <p:cTn id="195" presetID="3" presetClass="exit" presetSubtype="10" fill="hold" nodeType="afterEffect">
                                  <p:stCondLst>
                                    <p:cond delay="1500"/>
                                  </p:stCondLst>
                                  <p:childTnLst>
                                    <p:animEffect transition="out" filter="blinds(horizontal)">
                                      <p:cBhvr>
                                        <p:cTn id="196" dur="2000"/>
                                        <p:tgtEl>
                                          <p:spTgt spid="747526"/>
                                        </p:tgtEl>
                                      </p:cBhvr>
                                    </p:animEffect>
                                    <p:set>
                                      <p:cBhvr>
                                        <p:cTn id="197" dur="1" fill="hold">
                                          <p:stCondLst>
                                            <p:cond delay="1999"/>
                                          </p:stCondLst>
                                        </p:cTn>
                                        <p:tgtEl>
                                          <p:spTgt spid="747526"/>
                                        </p:tgtEl>
                                        <p:attrNameLst>
                                          <p:attrName>style.visibility</p:attrName>
                                        </p:attrNameLst>
                                      </p:cBhvr>
                                      <p:to>
                                        <p:strVal val="hidden"/>
                                      </p:to>
                                    </p:set>
                                  </p:childTnLst>
                                </p:cTn>
                              </p:par>
                            </p:childTnLst>
                          </p:cTn>
                        </p:par>
                        <p:par>
                          <p:cTn id="198" fill="hold">
                            <p:stCondLst>
                              <p:cond delay="144000"/>
                            </p:stCondLst>
                            <p:childTnLst>
                              <p:par>
                                <p:cTn id="199" presetID="53" presetClass="entr" presetSubtype="0" fill="hold" nodeType="afterEffect">
                                  <p:stCondLst>
                                    <p:cond delay="1500"/>
                                  </p:stCondLst>
                                  <p:childTnLst>
                                    <p:set>
                                      <p:cBhvr>
                                        <p:cTn id="200" dur="1" fill="hold">
                                          <p:stCondLst>
                                            <p:cond delay="0"/>
                                          </p:stCondLst>
                                        </p:cTn>
                                        <p:tgtEl>
                                          <p:spTgt spid="747528"/>
                                        </p:tgtEl>
                                        <p:attrNameLst>
                                          <p:attrName>style.visibility</p:attrName>
                                        </p:attrNameLst>
                                      </p:cBhvr>
                                      <p:to>
                                        <p:strVal val="visible"/>
                                      </p:to>
                                    </p:set>
                                    <p:anim calcmode="lin" valueType="num">
                                      <p:cBhvr>
                                        <p:cTn id="201" dur="2000" fill="hold"/>
                                        <p:tgtEl>
                                          <p:spTgt spid="747528"/>
                                        </p:tgtEl>
                                        <p:attrNameLst>
                                          <p:attrName>ppt_w</p:attrName>
                                        </p:attrNameLst>
                                      </p:cBhvr>
                                      <p:tavLst>
                                        <p:tav tm="0">
                                          <p:val>
                                            <p:fltVal val="0"/>
                                          </p:val>
                                        </p:tav>
                                        <p:tav tm="100000">
                                          <p:val>
                                            <p:strVal val="#ppt_w"/>
                                          </p:val>
                                        </p:tav>
                                      </p:tavLst>
                                    </p:anim>
                                    <p:anim calcmode="lin" valueType="num">
                                      <p:cBhvr>
                                        <p:cTn id="202" dur="2000" fill="hold"/>
                                        <p:tgtEl>
                                          <p:spTgt spid="747528"/>
                                        </p:tgtEl>
                                        <p:attrNameLst>
                                          <p:attrName>ppt_h</p:attrName>
                                        </p:attrNameLst>
                                      </p:cBhvr>
                                      <p:tavLst>
                                        <p:tav tm="0">
                                          <p:val>
                                            <p:fltVal val="0"/>
                                          </p:val>
                                        </p:tav>
                                        <p:tav tm="100000">
                                          <p:val>
                                            <p:strVal val="#ppt_h"/>
                                          </p:val>
                                        </p:tav>
                                      </p:tavLst>
                                    </p:anim>
                                    <p:animEffect transition="in" filter="fade">
                                      <p:cBhvr>
                                        <p:cTn id="203" dur="2000"/>
                                        <p:tgtEl>
                                          <p:spTgt spid="747528"/>
                                        </p:tgtEl>
                                      </p:cBhvr>
                                    </p:animEffect>
                                  </p:childTnLst>
                                </p:cTn>
                              </p:par>
                            </p:childTnLst>
                          </p:cTn>
                        </p:par>
                        <p:par>
                          <p:cTn id="204" fill="hold">
                            <p:stCondLst>
                              <p:cond delay="147500"/>
                            </p:stCondLst>
                            <p:childTnLst>
                              <p:par>
                                <p:cTn id="205" presetID="3" presetClass="exit" presetSubtype="10" fill="hold" nodeType="afterEffect">
                                  <p:stCondLst>
                                    <p:cond delay="1500"/>
                                  </p:stCondLst>
                                  <p:childTnLst>
                                    <p:animEffect transition="out" filter="blinds(horizontal)">
                                      <p:cBhvr>
                                        <p:cTn id="206" dur="2000"/>
                                        <p:tgtEl>
                                          <p:spTgt spid="747528"/>
                                        </p:tgtEl>
                                      </p:cBhvr>
                                    </p:animEffect>
                                    <p:set>
                                      <p:cBhvr>
                                        <p:cTn id="207" dur="1" fill="hold">
                                          <p:stCondLst>
                                            <p:cond delay="1999"/>
                                          </p:stCondLst>
                                        </p:cTn>
                                        <p:tgtEl>
                                          <p:spTgt spid="747528"/>
                                        </p:tgtEl>
                                        <p:attrNameLst>
                                          <p:attrName>style.visibility</p:attrName>
                                        </p:attrNameLst>
                                      </p:cBhvr>
                                      <p:to>
                                        <p:strVal val="hidden"/>
                                      </p:to>
                                    </p:set>
                                  </p:childTnLst>
                                </p:cTn>
                              </p:par>
                            </p:childTnLst>
                          </p:cTn>
                        </p:par>
                        <p:par>
                          <p:cTn id="208" fill="hold">
                            <p:stCondLst>
                              <p:cond delay="151000"/>
                            </p:stCondLst>
                            <p:childTnLst>
                              <p:par>
                                <p:cTn id="209" presetID="53" presetClass="entr" presetSubtype="0" fill="hold" nodeType="afterEffect">
                                  <p:stCondLst>
                                    <p:cond delay="1500"/>
                                  </p:stCondLst>
                                  <p:childTnLst>
                                    <p:set>
                                      <p:cBhvr>
                                        <p:cTn id="210" dur="1" fill="hold">
                                          <p:stCondLst>
                                            <p:cond delay="0"/>
                                          </p:stCondLst>
                                        </p:cTn>
                                        <p:tgtEl>
                                          <p:spTgt spid="747532"/>
                                        </p:tgtEl>
                                        <p:attrNameLst>
                                          <p:attrName>style.visibility</p:attrName>
                                        </p:attrNameLst>
                                      </p:cBhvr>
                                      <p:to>
                                        <p:strVal val="visible"/>
                                      </p:to>
                                    </p:set>
                                    <p:anim calcmode="lin" valueType="num">
                                      <p:cBhvr>
                                        <p:cTn id="211" dur="2000" fill="hold"/>
                                        <p:tgtEl>
                                          <p:spTgt spid="747532"/>
                                        </p:tgtEl>
                                        <p:attrNameLst>
                                          <p:attrName>ppt_w</p:attrName>
                                        </p:attrNameLst>
                                      </p:cBhvr>
                                      <p:tavLst>
                                        <p:tav tm="0">
                                          <p:val>
                                            <p:fltVal val="0"/>
                                          </p:val>
                                        </p:tav>
                                        <p:tav tm="100000">
                                          <p:val>
                                            <p:strVal val="#ppt_w"/>
                                          </p:val>
                                        </p:tav>
                                      </p:tavLst>
                                    </p:anim>
                                    <p:anim calcmode="lin" valueType="num">
                                      <p:cBhvr>
                                        <p:cTn id="212" dur="2000" fill="hold"/>
                                        <p:tgtEl>
                                          <p:spTgt spid="747532"/>
                                        </p:tgtEl>
                                        <p:attrNameLst>
                                          <p:attrName>ppt_h</p:attrName>
                                        </p:attrNameLst>
                                      </p:cBhvr>
                                      <p:tavLst>
                                        <p:tav tm="0">
                                          <p:val>
                                            <p:fltVal val="0"/>
                                          </p:val>
                                        </p:tav>
                                        <p:tav tm="100000">
                                          <p:val>
                                            <p:strVal val="#ppt_h"/>
                                          </p:val>
                                        </p:tav>
                                      </p:tavLst>
                                    </p:anim>
                                    <p:animEffect transition="in" filter="fade">
                                      <p:cBhvr>
                                        <p:cTn id="213" dur="2000"/>
                                        <p:tgtEl>
                                          <p:spTgt spid="747532"/>
                                        </p:tgtEl>
                                      </p:cBhvr>
                                    </p:animEffect>
                                  </p:childTnLst>
                                </p:cTn>
                              </p:par>
                            </p:childTnLst>
                          </p:cTn>
                        </p:par>
                        <p:par>
                          <p:cTn id="214" fill="hold">
                            <p:stCondLst>
                              <p:cond delay="154500"/>
                            </p:stCondLst>
                            <p:childTnLst>
                              <p:par>
                                <p:cTn id="215" presetID="3" presetClass="exit" presetSubtype="10" fill="hold" nodeType="afterEffect">
                                  <p:stCondLst>
                                    <p:cond delay="1500"/>
                                  </p:stCondLst>
                                  <p:childTnLst>
                                    <p:animEffect transition="out" filter="blinds(horizontal)">
                                      <p:cBhvr>
                                        <p:cTn id="216" dur="2000"/>
                                        <p:tgtEl>
                                          <p:spTgt spid="747532"/>
                                        </p:tgtEl>
                                      </p:cBhvr>
                                    </p:animEffect>
                                    <p:set>
                                      <p:cBhvr>
                                        <p:cTn id="217" dur="1" fill="hold">
                                          <p:stCondLst>
                                            <p:cond delay="1999"/>
                                          </p:stCondLst>
                                        </p:cTn>
                                        <p:tgtEl>
                                          <p:spTgt spid="747532"/>
                                        </p:tgtEl>
                                        <p:attrNameLst>
                                          <p:attrName>style.visibility</p:attrName>
                                        </p:attrNameLst>
                                      </p:cBhvr>
                                      <p:to>
                                        <p:strVal val="hidden"/>
                                      </p:to>
                                    </p:set>
                                  </p:childTnLst>
                                </p:cTn>
                              </p:par>
                            </p:childTnLst>
                          </p:cTn>
                        </p:par>
                        <p:par>
                          <p:cTn id="218" fill="hold">
                            <p:stCondLst>
                              <p:cond delay="158000"/>
                            </p:stCondLst>
                            <p:childTnLst>
                              <p:par>
                                <p:cTn id="219" presetID="53" presetClass="entr" presetSubtype="0" fill="hold" nodeType="afterEffect">
                                  <p:stCondLst>
                                    <p:cond delay="1500"/>
                                  </p:stCondLst>
                                  <p:childTnLst>
                                    <p:set>
                                      <p:cBhvr>
                                        <p:cTn id="220" dur="1" fill="hold">
                                          <p:stCondLst>
                                            <p:cond delay="0"/>
                                          </p:stCondLst>
                                        </p:cTn>
                                        <p:tgtEl>
                                          <p:spTgt spid="747534"/>
                                        </p:tgtEl>
                                        <p:attrNameLst>
                                          <p:attrName>style.visibility</p:attrName>
                                        </p:attrNameLst>
                                      </p:cBhvr>
                                      <p:to>
                                        <p:strVal val="visible"/>
                                      </p:to>
                                    </p:set>
                                    <p:anim calcmode="lin" valueType="num">
                                      <p:cBhvr>
                                        <p:cTn id="221" dur="2000" fill="hold"/>
                                        <p:tgtEl>
                                          <p:spTgt spid="747534"/>
                                        </p:tgtEl>
                                        <p:attrNameLst>
                                          <p:attrName>ppt_w</p:attrName>
                                        </p:attrNameLst>
                                      </p:cBhvr>
                                      <p:tavLst>
                                        <p:tav tm="0">
                                          <p:val>
                                            <p:fltVal val="0"/>
                                          </p:val>
                                        </p:tav>
                                        <p:tav tm="100000">
                                          <p:val>
                                            <p:strVal val="#ppt_w"/>
                                          </p:val>
                                        </p:tav>
                                      </p:tavLst>
                                    </p:anim>
                                    <p:anim calcmode="lin" valueType="num">
                                      <p:cBhvr>
                                        <p:cTn id="222" dur="2000" fill="hold"/>
                                        <p:tgtEl>
                                          <p:spTgt spid="747534"/>
                                        </p:tgtEl>
                                        <p:attrNameLst>
                                          <p:attrName>ppt_h</p:attrName>
                                        </p:attrNameLst>
                                      </p:cBhvr>
                                      <p:tavLst>
                                        <p:tav tm="0">
                                          <p:val>
                                            <p:fltVal val="0"/>
                                          </p:val>
                                        </p:tav>
                                        <p:tav tm="100000">
                                          <p:val>
                                            <p:strVal val="#ppt_h"/>
                                          </p:val>
                                        </p:tav>
                                      </p:tavLst>
                                    </p:anim>
                                    <p:animEffect transition="in" filter="fade">
                                      <p:cBhvr>
                                        <p:cTn id="223" dur="2000"/>
                                        <p:tgtEl>
                                          <p:spTgt spid="747534"/>
                                        </p:tgtEl>
                                      </p:cBhvr>
                                    </p:animEffect>
                                  </p:childTnLst>
                                </p:cTn>
                              </p:par>
                            </p:childTnLst>
                          </p:cTn>
                        </p:par>
                        <p:par>
                          <p:cTn id="224" fill="hold">
                            <p:stCondLst>
                              <p:cond delay="161500"/>
                            </p:stCondLst>
                            <p:childTnLst>
                              <p:par>
                                <p:cTn id="225" presetID="3" presetClass="exit" presetSubtype="10" fill="hold" nodeType="afterEffect">
                                  <p:stCondLst>
                                    <p:cond delay="1500"/>
                                  </p:stCondLst>
                                  <p:childTnLst>
                                    <p:animEffect transition="out" filter="blinds(horizontal)">
                                      <p:cBhvr>
                                        <p:cTn id="226" dur="2000"/>
                                        <p:tgtEl>
                                          <p:spTgt spid="747534"/>
                                        </p:tgtEl>
                                      </p:cBhvr>
                                    </p:animEffect>
                                    <p:set>
                                      <p:cBhvr>
                                        <p:cTn id="227" dur="1" fill="hold">
                                          <p:stCondLst>
                                            <p:cond delay="1999"/>
                                          </p:stCondLst>
                                        </p:cTn>
                                        <p:tgtEl>
                                          <p:spTgt spid="747534"/>
                                        </p:tgtEl>
                                        <p:attrNameLst>
                                          <p:attrName>style.visibility</p:attrName>
                                        </p:attrNameLst>
                                      </p:cBhvr>
                                      <p:to>
                                        <p:strVal val="hidden"/>
                                      </p:to>
                                    </p:set>
                                  </p:childTnLst>
                                </p:cTn>
                              </p:par>
                            </p:childTnLst>
                          </p:cTn>
                        </p:par>
                        <p:par>
                          <p:cTn id="228" fill="hold">
                            <p:stCondLst>
                              <p:cond delay="165000"/>
                            </p:stCondLst>
                            <p:childTnLst>
                              <p:par>
                                <p:cTn id="229" presetID="53" presetClass="entr" presetSubtype="0" fill="hold" nodeType="afterEffect">
                                  <p:stCondLst>
                                    <p:cond delay="0"/>
                                  </p:stCondLst>
                                  <p:childTnLst>
                                    <p:set>
                                      <p:cBhvr>
                                        <p:cTn id="230" dur="1" fill="hold">
                                          <p:stCondLst>
                                            <p:cond delay="0"/>
                                          </p:stCondLst>
                                        </p:cTn>
                                        <p:tgtEl>
                                          <p:spTgt spid="747530"/>
                                        </p:tgtEl>
                                        <p:attrNameLst>
                                          <p:attrName>style.visibility</p:attrName>
                                        </p:attrNameLst>
                                      </p:cBhvr>
                                      <p:to>
                                        <p:strVal val="visible"/>
                                      </p:to>
                                    </p:set>
                                    <p:anim calcmode="lin" valueType="num">
                                      <p:cBhvr>
                                        <p:cTn id="231" dur="2000" fill="hold"/>
                                        <p:tgtEl>
                                          <p:spTgt spid="747530"/>
                                        </p:tgtEl>
                                        <p:attrNameLst>
                                          <p:attrName>ppt_w</p:attrName>
                                        </p:attrNameLst>
                                      </p:cBhvr>
                                      <p:tavLst>
                                        <p:tav tm="0">
                                          <p:val>
                                            <p:fltVal val="0"/>
                                          </p:val>
                                        </p:tav>
                                        <p:tav tm="100000">
                                          <p:val>
                                            <p:strVal val="#ppt_w"/>
                                          </p:val>
                                        </p:tav>
                                      </p:tavLst>
                                    </p:anim>
                                    <p:anim calcmode="lin" valueType="num">
                                      <p:cBhvr>
                                        <p:cTn id="232" dur="2000" fill="hold"/>
                                        <p:tgtEl>
                                          <p:spTgt spid="747530"/>
                                        </p:tgtEl>
                                        <p:attrNameLst>
                                          <p:attrName>ppt_h</p:attrName>
                                        </p:attrNameLst>
                                      </p:cBhvr>
                                      <p:tavLst>
                                        <p:tav tm="0">
                                          <p:val>
                                            <p:fltVal val="0"/>
                                          </p:val>
                                        </p:tav>
                                        <p:tav tm="100000">
                                          <p:val>
                                            <p:strVal val="#ppt_h"/>
                                          </p:val>
                                        </p:tav>
                                      </p:tavLst>
                                    </p:anim>
                                    <p:animEffect transition="in" filter="fade">
                                      <p:cBhvr>
                                        <p:cTn id="233" dur="2000"/>
                                        <p:tgtEl>
                                          <p:spTgt spid="747530"/>
                                        </p:tgtEl>
                                      </p:cBhvr>
                                    </p:animEffect>
                                  </p:childTnLst>
                                </p:cTn>
                              </p:par>
                            </p:childTnLst>
                          </p:cTn>
                        </p:par>
                        <p:par>
                          <p:cTn id="234" fill="hold">
                            <p:stCondLst>
                              <p:cond delay="167000"/>
                            </p:stCondLst>
                            <p:childTnLst>
                              <p:par>
                                <p:cTn id="235" presetID="3" presetClass="exit" presetSubtype="10" fill="hold" nodeType="afterEffect">
                                  <p:stCondLst>
                                    <p:cond delay="0"/>
                                  </p:stCondLst>
                                  <p:childTnLst>
                                    <p:animEffect transition="out" filter="blinds(horizontal)">
                                      <p:cBhvr>
                                        <p:cTn id="236" dur="2000"/>
                                        <p:tgtEl>
                                          <p:spTgt spid="747530"/>
                                        </p:tgtEl>
                                      </p:cBhvr>
                                    </p:animEffect>
                                    <p:set>
                                      <p:cBhvr>
                                        <p:cTn id="237" dur="1" fill="hold">
                                          <p:stCondLst>
                                            <p:cond delay="1999"/>
                                          </p:stCondLst>
                                        </p:cTn>
                                        <p:tgtEl>
                                          <p:spTgt spid="747530"/>
                                        </p:tgtEl>
                                        <p:attrNameLst>
                                          <p:attrName>style.visibility</p:attrName>
                                        </p:attrNameLst>
                                      </p:cBhvr>
                                      <p:to>
                                        <p:strVal val="hidden"/>
                                      </p:to>
                                    </p:set>
                                  </p:childTnLst>
                                </p:cTn>
                              </p:par>
                            </p:childTnLst>
                          </p:cTn>
                        </p:par>
                        <p:par>
                          <p:cTn id="238" fill="hold">
                            <p:stCondLst>
                              <p:cond delay="169000"/>
                            </p:stCondLst>
                            <p:childTnLst>
                              <p:par>
                                <p:cTn id="239" presetID="53" presetClass="entr" presetSubtype="0" fill="hold" grpId="0" nodeType="afterEffect">
                                  <p:stCondLst>
                                    <p:cond delay="0"/>
                                  </p:stCondLst>
                                  <p:childTnLst>
                                    <p:set>
                                      <p:cBhvr>
                                        <p:cTn id="240" dur="1" fill="hold">
                                          <p:stCondLst>
                                            <p:cond delay="0"/>
                                          </p:stCondLst>
                                        </p:cTn>
                                        <p:tgtEl>
                                          <p:spTgt spid="41"/>
                                        </p:tgtEl>
                                        <p:attrNameLst>
                                          <p:attrName>style.visibility</p:attrName>
                                        </p:attrNameLst>
                                      </p:cBhvr>
                                      <p:to>
                                        <p:strVal val="visible"/>
                                      </p:to>
                                    </p:set>
                                    <p:anim calcmode="lin" valueType="num">
                                      <p:cBhvr>
                                        <p:cTn id="241" dur="500" fill="hold"/>
                                        <p:tgtEl>
                                          <p:spTgt spid="41"/>
                                        </p:tgtEl>
                                        <p:attrNameLst>
                                          <p:attrName>ppt_w</p:attrName>
                                        </p:attrNameLst>
                                      </p:cBhvr>
                                      <p:tavLst>
                                        <p:tav tm="0">
                                          <p:val>
                                            <p:fltVal val="0"/>
                                          </p:val>
                                        </p:tav>
                                        <p:tav tm="100000">
                                          <p:val>
                                            <p:strVal val="#ppt_w"/>
                                          </p:val>
                                        </p:tav>
                                      </p:tavLst>
                                    </p:anim>
                                    <p:anim calcmode="lin" valueType="num">
                                      <p:cBhvr>
                                        <p:cTn id="242" dur="500" fill="hold"/>
                                        <p:tgtEl>
                                          <p:spTgt spid="41"/>
                                        </p:tgtEl>
                                        <p:attrNameLst>
                                          <p:attrName>ppt_h</p:attrName>
                                        </p:attrNameLst>
                                      </p:cBhvr>
                                      <p:tavLst>
                                        <p:tav tm="0">
                                          <p:val>
                                            <p:fltVal val="0"/>
                                          </p:val>
                                        </p:tav>
                                        <p:tav tm="100000">
                                          <p:val>
                                            <p:strVal val="#ppt_h"/>
                                          </p:val>
                                        </p:tav>
                                      </p:tavLst>
                                    </p:anim>
                                    <p:animEffect transition="in" filter="fade">
                                      <p:cBhvr>
                                        <p:cTn id="24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4" repeatCount="indefinite" fill="hold" display="0">
                  <p:stCondLst>
                    <p:cond delay="indefinite"/>
                  </p:stCondLst>
                  <p:endCondLst>
                    <p:cond evt="onStopAudio" delay="0">
                      <p:tgtEl>
                        <p:sldTgt/>
                      </p:tgtEl>
                    </p:cond>
                  </p:endCondLst>
                </p:cTn>
                <p:tgtEl>
                  <p:spTgt spid="8"/>
                </p:tgtEl>
              </p:cMediaNode>
            </p:audio>
          </p:childTnLst>
        </p:cTn>
      </p:par>
    </p:tnLst>
    <p:bldLst>
      <p:bldP spid="22" grpId="0" animBg="1"/>
      <p:bldP spid="22" grpId="1" animBg="1"/>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0"/>
          <p:cNvGrpSpPr/>
          <p:nvPr/>
        </p:nvGrpSpPr>
        <p:grpSpPr>
          <a:xfrm>
            <a:off x="858213" y="1661487"/>
            <a:ext cx="2683289" cy="1229227"/>
            <a:chOff x="104365" y="509075"/>
            <a:chExt cx="2683289" cy="1229227"/>
          </a:xfrm>
        </p:grpSpPr>
        <p:sp>
          <p:nvSpPr>
            <p:cNvPr id="4" name="Isosceles Triangle 3"/>
            <p:cNvSpPr/>
            <p:nvPr/>
          </p:nvSpPr>
          <p:spPr>
            <a:xfrm>
              <a:off x="371961" y="793494"/>
              <a:ext cx="2160000" cy="720000"/>
            </a:xfrm>
            <a:prstGeom prst="triangle">
              <a:avLst>
                <a:gd name="adj" fmla="val 74819"/>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p:cNvSpPr txBox="1"/>
            <p:nvPr/>
          </p:nvSpPr>
          <p:spPr>
            <a:xfrm>
              <a:off x="104365" y="1291319"/>
              <a:ext cx="317716" cy="369332"/>
            </a:xfrm>
            <a:prstGeom prst="rect">
              <a:avLst/>
            </a:prstGeom>
            <a:noFill/>
          </p:spPr>
          <p:txBody>
            <a:bodyPr wrap="none" rtlCol="0">
              <a:spAutoFit/>
            </a:bodyPr>
            <a:lstStyle/>
            <a:p>
              <a:r>
                <a:rPr lang="ga-IE" dirty="0" smtClean="0"/>
                <a:t>A</a:t>
              </a:r>
              <a:endParaRPr lang="ga-IE" dirty="0"/>
            </a:p>
          </p:txBody>
        </p:sp>
        <p:sp>
          <p:nvSpPr>
            <p:cNvPr id="63" name="TextBox 62"/>
            <p:cNvSpPr txBox="1"/>
            <p:nvPr/>
          </p:nvSpPr>
          <p:spPr>
            <a:xfrm>
              <a:off x="2479556" y="1368970"/>
              <a:ext cx="308098" cy="369332"/>
            </a:xfrm>
            <a:prstGeom prst="rect">
              <a:avLst/>
            </a:prstGeom>
            <a:noFill/>
          </p:spPr>
          <p:txBody>
            <a:bodyPr wrap="none" rtlCol="0">
              <a:spAutoFit/>
            </a:bodyPr>
            <a:lstStyle/>
            <a:p>
              <a:r>
                <a:rPr lang="ga-IE" dirty="0" smtClean="0"/>
                <a:t>C</a:t>
              </a:r>
            </a:p>
          </p:txBody>
        </p:sp>
        <p:sp>
          <p:nvSpPr>
            <p:cNvPr id="64" name="TextBox 63"/>
            <p:cNvSpPr txBox="1"/>
            <p:nvPr/>
          </p:nvSpPr>
          <p:spPr>
            <a:xfrm>
              <a:off x="1836769" y="509075"/>
              <a:ext cx="309700" cy="369332"/>
            </a:xfrm>
            <a:prstGeom prst="rect">
              <a:avLst/>
            </a:prstGeom>
            <a:noFill/>
          </p:spPr>
          <p:txBody>
            <a:bodyPr wrap="none" rtlCol="0">
              <a:spAutoFit/>
            </a:bodyPr>
            <a:lstStyle/>
            <a:p>
              <a:r>
                <a:rPr lang="ga-IE" dirty="0" smtClean="0"/>
                <a:t>B</a:t>
              </a:r>
              <a:endParaRPr lang="ga-IE" dirty="0"/>
            </a:p>
          </p:txBody>
        </p:sp>
      </p:grpSp>
      <p:grpSp>
        <p:nvGrpSpPr>
          <p:cNvPr id="6" name="Group 13"/>
          <p:cNvGrpSpPr/>
          <p:nvPr/>
        </p:nvGrpSpPr>
        <p:grpSpPr>
          <a:xfrm>
            <a:off x="4512450" y="907870"/>
            <a:ext cx="4861375" cy="1953434"/>
            <a:chOff x="4381996" y="-69582"/>
            <a:chExt cx="4861375" cy="1953434"/>
          </a:xfrm>
        </p:grpSpPr>
        <p:sp>
          <p:nvSpPr>
            <p:cNvPr id="58" name="Isosceles Triangle 57"/>
            <p:cNvSpPr/>
            <p:nvPr/>
          </p:nvSpPr>
          <p:spPr>
            <a:xfrm>
              <a:off x="4667726" y="242145"/>
              <a:ext cx="4320000" cy="1440000"/>
            </a:xfrm>
            <a:prstGeom prst="triangle">
              <a:avLst>
                <a:gd name="adj" fmla="val 74819"/>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5" name="TextBox 64"/>
            <p:cNvSpPr txBox="1"/>
            <p:nvPr/>
          </p:nvSpPr>
          <p:spPr>
            <a:xfrm>
              <a:off x="4381996" y="1506738"/>
              <a:ext cx="327334" cy="369332"/>
            </a:xfrm>
            <a:prstGeom prst="rect">
              <a:avLst/>
            </a:prstGeom>
            <a:noFill/>
          </p:spPr>
          <p:txBody>
            <a:bodyPr wrap="none" rtlCol="0">
              <a:spAutoFit/>
            </a:bodyPr>
            <a:lstStyle/>
            <a:p>
              <a:r>
                <a:rPr lang="ga-IE" dirty="0" smtClean="0"/>
                <a:t>D</a:t>
              </a:r>
              <a:endParaRPr lang="ga-IE" dirty="0"/>
            </a:p>
          </p:txBody>
        </p:sp>
        <p:sp>
          <p:nvSpPr>
            <p:cNvPr id="66" name="TextBox 65"/>
            <p:cNvSpPr txBox="1"/>
            <p:nvPr/>
          </p:nvSpPr>
          <p:spPr>
            <a:xfrm>
              <a:off x="8952907" y="1514520"/>
              <a:ext cx="290464" cy="369332"/>
            </a:xfrm>
            <a:prstGeom prst="rect">
              <a:avLst/>
            </a:prstGeom>
            <a:noFill/>
          </p:spPr>
          <p:txBody>
            <a:bodyPr wrap="none" rtlCol="0">
              <a:spAutoFit/>
            </a:bodyPr>
            <a:lstStyle/>
            <a:p>
              <a:r>
                <a:rPr lang="ga-IE" dirty="0" smtClean="0"/>
                <a:t>F</a:t>
              </a:r>
              <a:endParaRPr lang="ga-IE" dirty="0"/>
            </a:p>
          </p:txBody>
        </p:sp>
        <p:sp>
          <p:nvSpPr>
            <p:cNvPr id="67" name="TextBox 66"/>
            <p:cNvSpPr txBox="1"/>
            <p:nvPr/>
          </p:nvSpPr>
          <p:spPr>
            <a:xfrm>
              <a:off x="7739264" y="-69582"/>
              <a:ext cx="296876" cy="369332"/>
            </a:xfrm>
            <a:prstGeom prst="rect">
              <a:avLst/>
            </a:prstGeom>
            <a:noFill/>
          </p:spPr>
          <p:txBody>
            <a:bodyPr wrap="none" rtlCol="0">
              <a:spAutoFit/>
            </a:bodyPr>
            <a:lstStyle/>
            <a:p>
              <a:r>
                <a:rPr lang="ga-IE" dirty="0" smtClean="0"/>
                <a:t>E</a:t>
              </a:r>
            </a:p>
          </p:txBody>
        </p:sp>
      </p:grpSp>
      <p:sp>
        <p:nvSpPr>
          <p:cNvPr id="2" name="Title 1"/>
          <p:cNvSpPr>
            <a:spLocks noGrp="1"/>
          </p:cNvSpPr>
          <p:nvPr>
            <p:ph type="title"/>
          </p:nvPr>
        </p:nvSpPr>
        <p:spPr/>
        <p:txBody>
          <a:bodyPr/>
          <a:lstStyle/>
          <a:p>
            <a:r>
              <a:rPr lang="ga-IE" dirty="0" smtClean="0"/>
              <a:t>Bímis ag caint!</a:t>
            </a:r>
            <a:endParaRPr lang="ga-IE" dirty="0"/>
          </a:p>
        </p:txBody>
      </p:sp>
      <p:sp>
        <p:nvSpPr>
          <p:cNvPr id="7" name="TextBox 6"/>
          <p:cNvSpPr txBox="1"/>
          <p:nvPr/>
        </p:nvSpPr>
        <p:spPr>
          <a:xfrm>
            <a:off x="1836831" y="1752502"/>
            <a:ext cx="367408" cy="523220"/>
          </a:xfrm>
          <a:prstGeom prst="rect">
            <a:avLst/>
          </a:prstGeom>
          <a:noFill/>
        </p:spPr>
        <p:txBody>
          <a:bodyPr wrap="none" rtlCol="0">
            <a:spAutoFit/>
          </a:bodyPr>
          <a:lstStyle/>
          <a:p>
            <a:r>
              <a:rPr lang="ga-IE" sz="2800" b="1" dirty="0" smtClean="0"/>
              <a:t>4</a:t>
            </a:r>
            <a:endParaRPr lang="ga-IE" sz="2800" b="1" dirty="0"/>
          </a:p>
        </p:txBody>
      </p:sp>
      <p:sp>
        <p:nvSpPr>
          <p:cNvPr id="8" name="TextBox 7"/>
          <p:cNvSpPr txBox="1"/>
          <p:nvPr/>
        </p:nvSpPr>
        <p:spPr>
          <a:xfrm>
            <a:off x="2069233" y="2647524"/>
            <a:ext cx="367408" cy="523220"/>
          </a:xfrm>
          <a:prstGeom prst="rect">
            <a:avLst/>
          </a:prstGeom>
          <a:noFill/>
        </p:spPr>
        <p:txBody>
          <a:bodyPr wrap="none" rtlCol="0">
            <a:spAutoFit/>
          </a:bodyPr>
          <a:lstStyle/>
          <a:p>
            <a:r>
              <a:rPr lang="ga-IE" sz="2800" b="1" dirty="0" smtClean="0"/>
              <a:t>6</a:t>
            </a:r>
            <a:endParaRPr lang="ga-IE" sz="2800" b="1" dirty="0"/>
          </a:p>
        </p:txBody>
      </p:sp>
      <p:sp>
        <p:nvSpPr>
          <p:cNvPr id="9" name="TextBox 8"/>
          <p:cNvSpPr txBox="1"/>
          <p:nvPr/>
        </p:nvSpPr>
        <p:spPr>
          <a:xfrm>
            <a:off x="6327149" y="1407880"/>
            <a:ext cx="367408" cy="523220"/>
          </a:xfrm>
          <a:prstGeom prst="rect">
            <a:avLst/>
          </a:prstGeom>
          <a:noFill/>
        </p:spPr>
        <p:txBody>
          <a:bodyPr wrap="none" rtlCol="0">
            <a:spAutoFit/>
          </a:bodyPr>
          <a:lstStyle/>
          <a:p>
            <a:r>
              <a:rPr lang="ga-IE" sz="2800" b="1" dirty="0"/>
              <a:t>8</a:t>
            </a:r>
          </a:p>
        </p:txBody>
      </p:sp>
      <p:sp>
        <p:nvSpPr>
          <p:cNvPr id="3" name="Pie 2"/>
          <p:cNvSpPr/>
          <p:nvPr/>
        </p:nvSpPr>
        <p:spPr>
          <a:xfrm>
            <a:off x="494428" y="2117495"/>
            <a:ext cx="1348144" cy="1090069"/>
          </a:xfrm>
          <a:prstGeom prst="pie">
            <a:avLst>
              <a:gd name="adj1" fmla="val 20195389"/>
              <a:gd name="adj2" fmla="val 1972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23" name="Pie 22"/>
          <p:cNvSpPr/>
          <p:nvPr/>
        </p:nvSpPr>
        <p:spPr>
          <a:xfrm rot="5564667">
            <a:off x="2174059" y="1393727"/>
            <a:ext cx="1152000" cy="1152000"/>
          </a:xfrm>
          <a:prstGeom prst="pie">
            <a:avLst>
              <a:gd name="adj1" fmla="val 19326187"/>
              <a:gd name="adj2" fmla="val 383531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25" name="Pie 24"/>
          <p:cNvSpPr/>
          <p:nvPr/>
        </p:nvSpPr>
        <p:spPr>
          <a:xfrm rot="10800000">
            <a:off x="2735884" y="2077516"/>
            <a:ext cx="1159930" cy="1221638"/>
          </a:xfrm>
          <a:prstGeom prst="pie">
            <a:avLst>
              <a:gd name="adj1" fmla="val 155446"/>
              <a:gd name="adj2" fmla="val 309514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35" name="TextBox 34"/>
          <p:cNvSpPr txBox="1"/>
          <p:nvPr/>
        </p:nvSpPr>
        <p:spPr>
          <a:xfrm>
            <a:off x="6661395" y="2653553"/>
            <a:ext cx="550151" cy="523220"/>
          </a:xfrm>
          <a:prstGeom prst="rect">
            <a:avLst/>
          </a:prstGeom>
          <a:noFill/>
        </p:spPr>
        <p:txBody>
          <a:bodyPr wrap="none" rtlCol="0">
            <a:spAutoFit/>
          </a:bodyPr>
          <a:lstStyle/>
          <a:p>
            <a:r>
              <a:rPr lang="ga-IE" sz="2800" b="1" dirty="0" smtClean="0"/>
              <a:t>12</a:t>
            </a:r>
            <a:endParaRPr lang="ga-IE" sz="2800" b="1" dirty="0"/>
          </a:p>
        </p:txBody>
      </p:sp>
      <p:sp>
        <p:nvSpPr>
          <p:cNvPr id="376834" name="AutoShape 2" descr="data:image/jpeg;base64,/9j/4AAQSkZJRgABAQAAAQABAAD/2wBDAAkGBwgHBgkIBwgKCgkLDRYPDQwMDRsUFRAWIB0iIiAdHx8kKDQsJCYxJx8fLT0tMTU3Ojo6Iys/RD84QzQ5Ojf/2wBDAQoKCg0MDRoPDxo3JR8lNzc3Nzc3Nzc3Nzc3Nzc3Nzc3Nzc3Nzc3Nzc3Nzc3Nzc3Nzc3Nzc3Nzc3Nzc3Nzc3Nzf/wAARCACMAIwDASIAAhEBAxEB/8QAGwABAAMAAwEAAAAAAAAAAAAAAAEGBwIDBQT/xAA2EAABAwMBBgUCBgEEAwAAAAABAgMEAAURBhITITFBUQcUImFxUpEVIzJCgaGxFiRi8TNy0f/EABgBAQADAQAAAAAAAAAAAAAAAAABAgQD/8QAHREBAQEAAgMBAQAAAAAAAAAAAAECAxEEEjEhQf/aAAwDAQACEQMRAD8A3GlKUClKUClKUClcQ4gnAWknsDXIHPKgUpmmaBSmaUClKUClKUClKUClKUClKHhQQazHxKv93fvsfS1jkGGpTQflykj1IR0A+a0W5To1uhuSpbgQ0gZJPX2HvWGai1WynXar07GcRb5EZMYqxkoKSSFHsONdOKZu5NfEX47f9KPxkh62Xu5NT0jKXVPqUCfcV3QfEDUFzjFh2QGpDKiy6llPEqTwz/POu9/VdkjRPMrntLTjaCUHJJ9hVs8I9PuwLJJuNwZSmRdJKpaELR6mm1AbIPv1/mtXmY4s9eiM9/1Tw9qWSSUm5LHcJXinndRQCFFdwbA+sKx/dbcBgch/FQUgjBAI96wrMmtevrtEXiVsymxwIUMK+9Xmw6vtd5UGm3NzIPJlzgT8Hka+m76Ztd2STIjJS70dbGFCsf1/ZJVhulvtltlpVIuKyGl4IU0BzPzUyd3qDdt4jb2dtO19OeNcqwIaGZKfMu3S4KueOMvfq2ifnOavPhlqa4SJ0zTV9d8xNgJSpuVjG+bI4Z9xXbk8fk4p3pEsrRaUpXBJSlKBSlKBUKIAJJwBzNTVb17dVWuwOFpWHH1bpJ+ef9UFD1vfnb3dPKxlFUZlWw0hP71dz348qumktKRoFqKbhGaekSB+bvEg4H08arHhnZW5s124PpyiMQGweRWev2/zWpAUFdi6E0tElCTGsMBt5JylQaHpPsOlWIAAYHKppUBSlKkKzLxhss1Ttp1LbY65LlrWoPso4ktHmQOuK02uJSCCDxB71Mtl7gxFvWdgVDEk3BtIKc7tR9fxs8816Xg0lV41BedRvAtbwJaYZVwIQOpq83fRGn7g1IcVaYiZS0HDyWRtA9OPzVA0DMVbdSssnCUvZZWn3/7rRzeTvlklRMyNjqajrU1mSUpSgUpSgg8qy/xj1JbITUOA7JQXw6VqbQdpSRjmR0q76znvWvSV4nRTh+PDccbPZQScGsk0Vbo4sjE55CZEuWnePSHRtrUT3Jrv4/BebXURb0vXhLd7VO0+GYEttyTtqW81nCk5PDI+AKvQrBNVMos8i3Xy1pEWaxKbbJZGzvUE4KTjnW8R1lxltahgqQFEfIqvNxXi360l7dlKUrkkpSlApSooJrEWBsaxGzyE84x/7Vs02SmLEekLICW0FRPwKx3STSrhqthZBOXS6r2HOg2kVNQOFTQKUpQKUpQdE2M1MiPRZCQpl5BbWk9QRg1iz1j1NoYvRY9tdvNoSSqO7HOVtJ54UPb7VuGK4rQlaVJUkEKGCD1FXxvWNd5LO2CabRI1jqyD+OJEC3xVB1mKs8X3ByBre0jAwBgDpWPaxsb9gu+/jBQjOK3jK0j9Cu1XvRmpmrzCSzIcSie3wW2ea/cVG963fbV/SLRSuOaZPWqjlSgpQKquvdYNaUtrakM+ZuMpe7iRU83Fdz2A71aSax3xjlR4eq9N3FTyVNxlrQ8gcd3nqe1WzJdSUedc5PiBdYLipFyhtb1PGElGBjoM969vwWfblSriJyQxdo2GlxlcwOe0PauaJLC2N+281uiM7e0MYr5/CpKrrri+XuMn/YIQmMlwcnFDma2+XwcfFmaz9Vl7a9SoFTWBYpSlApSlApSlB8lzt8a5wnIkxoONL5g9PcVl1+0jcrG+ZdvU47HQdpLjZO2j5rXKhQBoMckeKN0tlvTGVFRKnPENR3CcEKPVQ615StOXmWszJuqbmJ6/WSy8UtoPYDPKrX4vabK7bGvlnhBUu3yA+4htPqcQOfAV5EbUVokwRM88whspCjtLAKD2I7it3hY499+/1XXb0dG66l2uc5p/WMvevIb3kads43ifpUB+73qyyvEKysD8rzEgj6EY/wA1mFksszX2qXbnbsM2yG2WkSHgcOqz+3vV9h+GjYIM24rWkc0tICc/yaycszN2Z+LR5168QJs9O4tDaooVw2+bh+McBXx2zQU++pLl2/KYdOV771LWO+O/zWiWfTFqs/qiRgpwjBcX6lH717VUGaDwY04HQBKuQi9Y3mDsmr5ZrVAstvagWuMiPGa4JQgY49Se5PevvpS3sKUpQKUpQM0qs6r1ULGuPBgxTPu0vIjREHGR1Uo/tSO9eWEeI62/NF6xIUPUIRaWc+23nn74/igvVKrelNRSrs7Ig3W1P2+4xcb1KvU2oHkUr5Ee3OrCt1ttO04tKE91HAoOdK4ocQ4kKbWlSTyKTkUWtKAVLUEgcyTgCgKGeBGR1qqSfDjScqYqU9ZmC6o7SuGAT3xVqbdbdGWnELHdJzXj6r1HE03ARIkIW886vdx47fFbyzySP/vSnQ9SHEjwo6I8RlDTSBhKEDAFdw5VRGl+I1wR5pP4NbEkbSIzranlfClZH+K+/T+o7ou6/g+orQqJN2CtD8clxh0DnhX7T7GgttK4qWlCSVqCQBxJPKobebdGWnELHdJzQc80quybxLa1xAs6dgxHoDr6/T6tpKkAce3qNe8h9layhDralDmkKBNB2UqCQCASOPKuKHW1khC0qIODg5xQc6V1iQyXN0HW959G0M/auW2jJG0MjnxoKHpLZd8Q9VLmgKmtFlDW0OKWdgH0+2Sr+6t94muW+3PSmIb0xbYyGGMba/jPCq9qvTk9d1j6i02821dWUbtxt3/xyW/pV29j0ri3qPVQjZf0VJMgDGUTY5bKvYlYOP4oOq2a8XK1FCs83Tdyt70wKUhb5RgBIyScHl0/mq3E1CzdNSXuXeLRdLjHjyVRIkdmPvGUBBwpR48VEg8+QxVq0vYro5eX9SamLQuC29zHjMr2kRWs8Rnqo8Mn2rqTCvGl73cJFotq7nbLi6X1R2nENuMOn9R9ZAKVHjzzk/YK+3PMfU9rlabst6hsOvbmdGdYKWFNkHCgMkJUDjljPGrIq1o1Hq6a5cH3VwbaEMtQgspQtwpypSwP1DBGB8+2OyA7qm73yO9KiGy2uPlSmVutuuyVdjskgJGe+c/2u8e+2fUDl1ssJNxhzEJTJhpdS2tCk5AWgqIByDggnpQfBrmzNWOzO6g0+DAl20b4tskpbeQP1JUjkcjrjIr5w8md4sW92aPyfwYPQkOckrUo7ZH/ACxs/wBV9F5a1HrBoWh6zOWi1OkebefkNrW4gHihIbUrnyJOK9TVuljeGIb9tfEO6W71Q38ZCe6Fd0nAoPfuEhcSDIktMOSVtNKWlhvG04QMhIzwyapSvEV9ibCYn6Su0Xzb6GG3HCgjaUcdDmvshX7VzLO6uOkHX5COBdiTGN2v3G0oEfauq3Wi9X6/xbzqZhEOPBJVCt6HAshZGNtZBwSASAB/0HkX3ULMrXk623C3XGdb7Yy2EsQ2ioKeWNolYyARskYB96+G/XBtsR5uldP3yBcIzqVBCIuwy8jI2krTtY5ZwcE8Kt92gXK06lXf7NCVcBLZSxMhodS2r0k7LiSogZ44IJ5f30SZerr3MjRYtrcscIOpXKlvvtOOKQOOwhKFKHHkSelB5epLc5fvEWwNGQ/EaNtedkIaUUrWjaR6MjiOJTk+1WW46Ms8uA4xHjeTfKCESY6ih1J6HaHE15Oq7TqF3WVsvFhQ0UQ4rqHA6oAO7Sk/lnqM4znuBXdMverZcUx7fpR2HKdGz5iVKZU01/yIQsqOO2PtzoKzqWTKvdv0WyuY8y87cVxpDrKykrKAUqPDuUmrNq6M1abTGtdnQIS7tNZiuPtDC0oUQFqz9WznB7103bTM1Dmj2oLW+btswuS3MgEZQcr488qPTvXu6vtD14tGzCUlM+M6iTDUskJ3qDtJ2sdCRg0HBOkLImJ5dMLBCdnf7xW++d5naz75rNYLc2Bcr3DlXCRJWxcFJS4pWSU7tsgcuxq8p1Bqsxg2dHPJmfpK/OsbkH6s7W1s9f059qrFs0nqRmTdHbiy3IekzVPB5K0gLBQgcATnAwRx7UGr4pj71NKCMUxU0oIAx1JoamlBGONMfappQRimKmlBAGBimKmlBGD34UxU0oIIpjjU0oIxwqCD2B+a5UoP/9k="/>
          <p:cNvSpPr>
            <a:spLocks noChangeAspect="1" noChangeArrowheads="1"/>
          </p:cNvSpPr>
          <p:nvPr/>
        </p:nvSpPr>
        <p:spPr bwMode="auto">
          <a:xfrm>
            <a:off x="63500" y="-704850"/>
            <a:ext cx="1447800" cy="1447800"/>
          </a:xfrm>
          <a:prstGeom prst="rect">
            <a:avLst/>
          </a:prstGeom>
          <a:noFill/>
        </p:spPr>
        <p:txBody>
          <a:bodyPr vert="horz" wrap="square" lIns="91440" tIns="45720" rIns="91440" bIns="45720" numCol="1" anchor="t" anchorCtr="0" compatLnSpc="1">
            <a:prstTxWarp prst="textNoShape">
              <a:avLst/>
            </a:prstTxWarp>
          </a:bodyPr>
          <a:lstStyle/>
          <a:p>
            <a:endParaRPr lang="ga-IE"/>
          </a:p>
        </p:txBody>
      </p:sp>
      <p:sp>
        <p:nvSpPr>
          <p:cNvPr id="376836" name="AutoShape 4" descr="data:image/jpeg;base64,/9j/4AAQSkZJRgABAQAAAQABAAD/2wBDAAkGBwgHBgkIBwgKCgkLDRYPDQwMDRsUFRAWIB0iIiAdHx8kKDQsJCYxJx8fLT0tMTU3Ojo6Iys/RD84QzQ5Ojf/2wBDAQoKCg0MDRoPDxo3JR8lNzc3Nzc3Nzc3Nzc3Nzc3Nzc3Nzc3Nzc3Nzc3Nzc3Nzc3Nzc3Nzc3Nzc3Nzc3Nzc3Nzf/wAARCACMAIwDASIAAhEBAxEB/8QAGwABAAMAAwEAAAAAAAAAAAAAAAEGBwIDBQT/xAA2EAABAwMBBgUCBgEEAwAAAAABAgMEAAURBhITITFBUQcUImFxUpEVIzJCgaGxFiRi8TNy0f/EABgBAQADAQAAAAAAAAAAAAAAAAABAgQD/8QAHREBAQEAAgMBAQAAAAAAAAAAAAECAxEEEjEhQf/aAAwDAQACEQMRAD8A3GlKUClKUClKUClcQ4gnAWknsDXIHPKgUpmmaBSmaUClKUClKUClKUClKUClKHhQQazHxKv93fvsfS1jkGGpTQflykj1IR0A+a0W5To1uhuSpbgQ0gZJPX2HvWGai1WynXar07GcRb5EZMYqxkoKSSFHsONdOKZu5NfEX47f9KPxkh62Xu5NT0jKXVPqUCfcV3QfEDUFzjFh2QGpDKiy6llPEqTwz/POu9/VdkjRPMrntLTjaCUHJJ9hVs8I9PuwLJJuNwZSmRdJKpaELR6mm1AbIPv1/mtXmY4s9eiM9/1Tw9qWSSUm5LHcJXinndRQCFFdwbA+sKx/dbcBgch/FQUgjBAI96wrMmtevrtEXiVsymxwIUMK+9Xmw6vtd5UGm3NzIPJlzgT8Hka+m76Ztd2STIjJS70dbGFCsf1/ZJVhulvtltlpVIuKyGl4IU0BzPzUyd3qDdt4jb2dtO19OeNcqwIaGZKfMu3S4KueOMvfq2ifnOavPhlqa4SJ0zTV9d8xNgJSpuVjG+bI4Z9xXbk8fk4p3pEsrRaUpXBJSlKBSlKBUKIAJJwBzNTVb17dVWuwOFpWHH1bpJ+ef9UFD1vfnb3dPKxlFUZlWw0hP71dz348qumktKRoFqKbhGaekSB+bvEg4H08arHhnZW5s124PpyiMQGweRWev2/zWpAUFdi6E0tElCTGsMBt5JylQaHpPsOlWIAAYHKppUBSlKkKzLxhss1Ttp1LbY65LlrWoPso4ktHmQOuK02uJSCCDxB71Mtl7gxFvWdgVDEk3BtIKc7tR9fxs8816Xg0lV41BedRvAtbwJaYZVwIQOpq83fRGn7g1IcVaYiZS0HDyWRtA9OPzVA0DMVbdSssnCUvZZWn3/7rRzeTvlklRMyNjqajrU1mSUpSgUpSgg8qy/xj1JbITUOA7JQXw6VqbQdpSRjmR0q76znvWvSV4nRTh+PDccbPZQScGsk0Vbo4sjE55CZEuWnePSHRtrUT3Jrv4/BebXURb0vXhLd7VO0+GYEttyTtqW81nCk5PDI+AKvQrBNVMos8i3Xy1pEWaxKbbJZGzvUE4KTjnW8R1lxltahgqQFEfIqvNxXi360l7dlKUrkkpSlApSooJrEWBsaxGzyE84x/7Vs02SmLEekLICW0FRPwKx3STSrhqthZBOXS6r2HOg2kVNQOFTQKUpQKUpQdE2M1MiPRZCQpl5BbWk9QRg1iz1j1NoYvRY9tdvNoSSqO7HOVtJ54UPb7VuGK4rQlaVJUkEKGCD1FXxvWNd5LO2CabRI1jqyD+OJEC3xVB1mKs8X3ByBre0jAwBgDpWPaxsb9gu+/jBQjOK3jK0j9Cu1XvRmpmrzCSzIcSie3wW2ea/cVG963fbV/SLRSuOaZPWqjlSgpQKquvdYNaUtrakM+ZuMpe7iRU83Fdz2A71aSax3xjlR4eq9N3FTyVNxlrQ8gcd3nqe1WzJdSUedc5PiBdYLipFyhtb1PGElGBjoM969vwWfblSriJyQxdo2GlxlcwOe0PauaJLC2N+281uiM7e0MYr5/CpKrrri+XuMn/YIQmMlwcnFDma2+XwcfFmaz9Vl7a9SoFTWBYpSlApSlApSlB8lzt8a5wnIkxoONL5g9PcVl1+0jcrG+ZdvU47HQdpLjZO2j5rXKhQBoMckeKN0tlvTGVFRKnPENR3CcEKPVQ615StOXmWszJuqbmJ6/WSy8UtoPYDPKrX4vabK7bGvlnhBUu3yA+4htPqcQOfAV5EbUVokwRM88whspCjtLAKD2I7it3hY499+/1XXb0dG66l2uc5p/WMvevIb3kads43ifpUB+73qyyvEKysD8rzEgj6EY/wA1mFksszX2qXbnbsM2yG2WkSHgcOqz+3vV9h+GjYIM24rWkc0tICc/yaycszN2Z+LR5168QJs9O4tDaooVw2+bh+McBXx2zQU++pLl2/KYdOV771LWO+O/zWiWfTFqs/qiRgpwjBcX6lH717VUGaDwY04HQBKuQi9Y3mDsmr5ZrVAstvagWuMiPGa4JQgY49Se5PevvpS3sKUpQKUpQM0qs6r1ULGuPBgxTPu0vIjREHGR1Uo/tSO9eWEeI62/NF6xIUPUIRaWc+23nn74/igvVKrelNRSrs7Ig3W1P2+4xcb1KvU2oHkUr5Ee3OrCt1ttO04tKE91HAoOdK4ocQ4kKbWlSTyKTkUWtKAVLUEgcyTgCgKGeBGR1qqSfDjScqYqU9ZmC6o7SuGAT3xVqbdbdGWnELHdJzXj6r1HE03ARIkIW886vdx47fFbyzySP/vSnQ9SHEjwo6I8RlDTSBhKEDAFdw5VRGl+I1wR5pP4NbEkbSIzranlfClZH+K+/T+o7ou6/g+orQqJN2CtD8clxh0DnhX7T7GgttK4qWlCSVqCQBxJPKobebdGWnELHdJzQc80quybxLa1xAs6dgxHoDr6/T6tpKkAce3qNe8h9layhDralDmkKBNB2UqCQCASOPKuKHW1khC0qIODg5xQc6V1iQyXN0HW959G0M/auW2jJG0MjnxoKHpLZd8Q9VLmgKmtFlDW0OKWdgH0+2Sr+6t94muW+3PSmIb0xbYyGGMba/jPCq9qvTk9d1j6i02821dWUbtxt3/xyW/pV29j0ri3qPVQjZf0VJMgDGUTY5bKvYlYOP4oOq2a8XK1FCs83Tdyt70wKUhb5RgBIyScHl0/mq3E1CzdNSXuXeLRdLjHjyVRIkdmPvGUBBwpR48VEg8+QxVq0vYro5eX9SamLQuC29zHjMr2kRWs8Rnqo8Mn2rqTCvGl73cJFotq7nbLi6X1R2nENuMOn9R9ZAKVHjzzk/YK+3PMfU9rlabst6hsOvbmdGdYKWFNkHCgMkJUDjljPGrIq1o1Hq6a5cH3VwbaEMtQgspQtwpypSwP1DBGB8+2OyA7qm73yO9KiGy2uPlSmVutuuyVdjskgJGe+c/2u8e+2fUDl1ssJNxhzEJTJhpdS2tCk5AWgqIByDggnpQfBrmzNWOzO6g0+DAl20b4tskpbeQP1JUjkcjrjIr5w8md4sW92aPyfwYPQkOckrUo7ZH/ACxs/wBV9F5a1HrBoWh6zOWi1OkebefkNrW4gHihIbUrnyJOK9TVuljeGIb9tfEO6W71Q38ZCe6Fd0nAoPfuEhcSDIktMOSVtNKWlhvG04QMhIzwyapSvEV9ibCYn6Su0Xzb6GG3HCgjaUcdDmvshX7VzLO6uOkHX5COBdiTGN2v3G0oEfauq3Wi9X6/xbzqZhEOPBJVCt6HAshZGNtZBwSASAB/0HkX3ULMrXk623C3XGdb7Yy2EsQ2ioKeWNolYyARskYB96+G/XBtsR5uldP3yBcIzqVBCIuwy8jI2krTtY5ZwcE8Kt92gXK06lXf7NCVcBLZSxMhodS2r0k7LiSogZ44IJ5f30SZerr3MjRYtrcscIOpXKlvvtOOKQOOwhKFKHHkSelB5epLc5fvEWwNGQ/EaNtedkIaUUrWjaR6MjiOJTk+1WW46Ms8uA4xHjeTfKCESY6ih1J6HaHE15Oq7TqF3WVsvFhQ0UQ4rqHA6oAO7Sk/lnqM4znuBXdMverZcUx7fpR2HKdGz5iVKZU01/yIQsqOO2PtzoKzqWTKvdv0WyuY8y87cVxpDrKykrKAUqPDuUmrNq6M1abTGtdnQIS7tNZiuPtDC0oUQFqz9WznB7103bTM1Dmj2oLW+btswuS3MgEZQcr488qPTvXu6vtD14tGzCUlM+M6iTDUskJ3qDtJ2sdCRg0HBOkLImJ5dMLBCdnf7xW++d5naz75rNYLc2Bcr3DlXCRJWxcFJS4pWSU7tsgcuxq8p1Bqsxg2dHPJmfpK/OsbkH6s7W1s9f059qrFs0nqRmTdHbiy3IekzVPB5K0gLBQgcATnAwRx7UGr4pj71NKCMUxU0oIAx1JoamlBGONMfappQRimKmlBAGBimKmlBGD34UxU0oIIpjjU0oIxwqCD2B+a5UoP/9k="/>
          <p:cNvSpPr>
            <a:spLocks noChangeAspect="1" noChangeArrowheads="1"/>
          </p:cNvSpPr>
          <p:nvPr/>
        </p:nvSpPr>
        <p:spPr bwMode="auto">
          <a:xfrm>
            <a:off x="63500" y="-704850"/>
            <a:ext cx="1447800" cy="1447800"/>
          </a:xfrm>
          <a:prstGeom prst="rect">
            <a:avLst/>
          </a:prstGeom>
          <a:noFill/>
        </p:spPr>
        <p:txBody>
          <a:bodyPr vert="horz" wrap="square" lIns="91440" tIns="45720" rIns="91440" bIns="45720" numCol="1" anchor="t" anchorCtr="0" compatLnSpc="1">
            <a:prstTxWarp prst="textNoShape">
              <a:avLst/>
            </a:prstTxWarp>
          </a:bodyPr>
          <a:lstStyle/>
          <a:p>
            <a:endParaRPr lang="ga-IE"/>
          </a:p>
        </p:txBody>
      </p:sp>
      <p:sp>
        <p:nvSpPr>
          <p:cNvPr id="46" name="TextBox 45"/>
          <p:cNvSpPr txBox="1"/>
          <p:nvPr/>
        </p:nvSpPr>
        <p:spPr>
          <a:xfrm>
            <a:off x="3033021" y="1968752"/>
            <a:ext cx="367408" cy="523220"/>
          </a:xfrm>
          <a:prstGeom prst="rect">
            <a:avLst/>
          </a:prstGeom>
          <a:noFill/>
        </p:spPr>
        <p:txBody>
          <a:bodyPr wrap="none" rtlCol="0">
            <a:spAutoFit/>
          </a:bodyPr>
          <a:lstStyle/>
          <a:p>
            <a:r>
              <a:rPr lang="ga-IE" sz="2800" b="1" dirty="0"/>
              <a:t>3</a:t>
            </a:r>
          </a:p>
        </p:txBody>
      </p:sp>
      <p:sp>
        <p:nvSpPr>
          <p:cNvPr id="47" name="TextBox 46"/>
          <p:cNvSpPr txBox="1"/>
          <p:nvPr/>
        </p:nvSpPr>
        <p:spPr>
          <a:xfrm>
            <a:off x="8636092" y="1638806"/>
            <a:ext cx="367408" cy="523220"/>
          </a:xfrm>
          <a:prstGeom prst="rect">
            <a:avLst/>
          </a:prstGeom>
          <a:noFill/>
        </p:spPr>
        <p:txBody>
          <a:bodyPr wrap="square" rtlCol="0">
            <a:spAutoFit/>
          </a:bodyPr>
          <a:lstStyle/>
          <a:p>
            <a:r>
              <a:rPr lang="ga-IE" sz="2800" b="1" dirty="0"/>
              <a:t>6</a:t>
            </a:r>
          </a:p>
        </p:txBody>
      </p:sp>
      <p:sp>
        <p:nvSpPr>
          <p:cNvPr id="26" name="Title 1"/>
          <p:cNvSpPr txBox="1">
            <a:spLocks/>
          </p:cNvSpPr>
          <p:nvPr/>
        </p:nvSpPr>
        <p:spPr>
          <a:xfrm>
            <a:off x="6509982" y="3824024"/>
            <a:ext cx="2501972" cy="1140031"/>
          </a:xfrm>
          <a:prstGeom prst="roundRect">
            <a:avLst/>
          </a:prstGeom>
          <a:solidFill>
            <a:schemeClr val="tx1"/>
          </a:solidFill>
          <a:ln w="19050" cap="flat" cmpd="sng" algn="ctr">
            <a:solidFill>
              <a:srgbClr val="990033"/>
            </a:solidFill>
            <a:prstDash val="solid"/>
          </a:ln>
          <a:effectLst/>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ga-IE" sz="2800" b="1" i="1" dirty="0" smtClean="0">
                <a:solidFill>
                  <a:srgbClr val="FFCC33"/>
                </a:solidFill>
                <a:latin typeface="+mj-lt"/>
              </a:rPr>
              <a:t>Triantáin Chomhchosúla</a:t>
            </a:r>
            <a:endParaRPr kumimoji="0" lang="ga-IE" sz="2800" b="1" i="1" u="none" strike="noStrike" kern="1200" cap="none" spc="0" normalizeH="0" baseline="0" noProof="0" dirty="0">
              <a:ln>
                <a:noFill/>
              </a:ln>
              <a:solidFill>
                <a:srgbClr val="FFCC33"/>
              </a:solidFill>
              <a:effectLst/>
              <a:uLnTx/>
              <a:uFillTx/>
              <a:latin typeface="+mj-lt"/>
              <a:ea typeface="+mj-ea"/>
              <a:cs typeface="+mj-cs"/>
            </a:endParaRPr>
          </a:p>
        </p:txBody>
      </p:sp>
      <p:sp>
        <p:nvSpPr>
          <p:cNvPr id="11" name="Date Placeholder 10"/>
          <p:cNvSpPr>
            <a:spLocks noGrp="1"/>
          </p:cNvSpPr>
          <p:nvPr>
            <p:ph type="dt" sz="half" idx="10"/>
          </p:nvPr>
        </p:nvSpPr>
        <p:spPr/>
        <p:txBody>
          <a:bodyPr/>
          <a:lstStyle/>
          <a:p>
            <a:fld id="{B1E7F812-3770-40AC-B9C5-284471187E62}" type="datetime10">
              <a:rPr lang="en-GB" smtClean="0"/>
              <a:pPr/>
              <a:t>09:21</a:t>
            </a:fld>
            <a:endParaRPr lang="ga-IE"/>
          </a:p>
        </p:txBody>
      </p:sp>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42440591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53476E-6 4.44444E-6 L 0.37023 -0.00162 " pathEditMode="relative" rAng="0" ptsTypes="AA">
                                      <p:cBhvr>
                                        <p:cTn id="6" dur="2000" fill="hold"/>
                                        <p:tgtEl>
                                          <p:spTgt spid="3"/>
                                        </p:tgtEl>
                                        <p:attrNameLst>
                                          <p:attrName>ppt_x</p:attrName>
                                          <p:attrName>ppt_y</p:attrName>
                                        </p:attrNameLst>
                                      </p:cBhvr>
                                      <p:rCtr x="18504" y="-93"/>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63" presetClass="path" presetSubtype="0" accel="50000" decel="50000" fill="hold" grpId="1" nodeType="clickEffect">
                                  <p:stCondLst>
                                    <p:cond delay="0"/>
                                  </p:stCondLst>
                                  <p:childTnLst>
                                    <p:animMotion origin="layout" path="M -1.02564E-6 -2.96296E-6 L 0.53462 -0.10555 " pathEditMode="relative" rAng="0" ptsTypes="AA">
                                      <p:cBhvr>
                                        <p:cTn id="15" dur="2000" fill="hold"/>
                                        <p:tgtEl>
                                          <p:spTgt spid="23"/>
                                        </p:tgtEl>
                                        <p:attrNameLst>
                                          <p:attrName>ppt_x</p:attrName>
                                          <p:attrName>ppt_y</p:attrName>
                                        </p:attrNameLst>
                                      </p:cBhvr>
                                      <p:rCtr x="26731" y="-5278"/>
                                    </p:animMotion>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grpId="0" nodeType="clickEffect">
                                  <p:stCondLst>
                                    <p:cond delay="0"/>
                                  </p:stCondLst>
                                  <p:childTnLst>
                                    <p:animMotion origin="layout" path="M -1.53846E-6 -3.33333E-6 L 0.58654 -0.00277 " pathEditMode="relative" rAng="0" ptsTypes="AA">
                                      <p:cBhvr>
                                        <p:cTn id="24" dur="2000" fill="hold"/>
                                        <p:tgtEl>
                                          <p:spTgt spid="25"/>
                                        </p:tgtEl>
                                        <p:attrNameLst>
                                          <p:attrName>ppt_x</p:attrName>
                                          <p:attrName>ppt_y</p:attrName>
                                        </p:attrNameLst>
                                      </p:cBhvr>
                                      <p:rCtr x="29327" y="-139"/>
                                    </p:animMotion>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linds(horizontal)">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3" grpId="1" animBg="1"/>
      <p:bldP spid="25" grpId="0" animBg="1"/>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3607" name="Picture 7">
            <a:hlinkClick r:id="rId3" action="ppaction://hlinksldjump"/>
          </p:cNvPr>
          <p:cNvPicPr>
            <a:picLocks noChangeAspect="1" noChangeArrowheads="1"/>
          </p:cNvPicPr>
          <p:nvPr/>
        </p:nvPicPr>
        <p:blipFill>
          <a:blip r:embed="rId4" cstate="email"/>
          <a:srcRect/>
          <a:stretch>
            <a:fillRect/>
          </a:stretch>
        </p:blipFill>
        <p:spPr bwMode="auto">
          <a:xfrm>
            <a:off x="7773878" y="5709088"/>
            <a:ext cx="1704975" cy="800100"/>
          </a:xfrm>
          <a:prstGeom prst="rect">
            <a:avLst/>
          </a:prstGeom>
          <a:noFill/>
          <a:ln w="9525">
            <a:noFill/>
            <a:miter lim="800000"/>
            <a:headEnd/>
            <a:tailEnd/>
          </a:ln>
          <a:scene3d>
            <a:camera prst="orthographicFront"/>
            <a:lightRig rig="threePt" dir="t"/>
          </a:scene3d>
          <a:sp3d>
            <a:bevelT prst="angle"/>
          </a:sp3d>
        </p:spPr>
      </p:pic>
      <p:pic>
        <p:nvPicPr>
          <p:cNvPr id="3" name="Picture 2"/>
          <p:cNvPicPr>
            <a:picLocks noChangeAspect="1"/>
          </p:cNvPicPr>
          <p:nvPr/>
        </p:nvPicPr>
        <p:blipFill>
          <a:blip r:embed="rId5" cstate="print">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0"/>
              </a:ext>
            </a:extLst>
          </a:blip>
          <a:stretch>
            <a:fillRect/>
          </a:stretch>
        </p:blipFill>
        <p:spPr>
          <a:xfrm>
            <a:off x="0" y="1466144"/>
            <a:ext cx="9906000" cy="3925711"/>
          </a:xfrm>
          <a:prstGeom prst="rect">
            <a:avLst/>
          </a:prstGeom>
        </p:spPr>
      </p:pic>
      <p:sp>
        <p:nvSpPr>
          <p:cNvPr id="2" name="Date Placeholder 1"/>
          <p:cNvSpPr>
            <a:spLocks noGrp="1"/>
          </p:cNvSpPr>
          <p:nvPr>
            <p:ph type="dt" sz="half" idx="10"/>
          </p:nvPr>
        </p:nvSpPr>
        <p:spPr/>
        <p:txBody>
          <a:bodyPr/>
          <a:lstStyle/>
          <a:p>
            <a:fld id="{9DDFAA2C-BC9E-4CA4-BC34-554B13C3F9C6}" type="datetime10">
              <a:rPr lang="en-GB" smtClean="0"/>
              <a:pPr/>
              <a:t>09:21</a:t>
            </a:fld>
            <a:endParaRPr lang="ga-IE"/>
          </a:p>
        </p:txBody>
      </p:sp>
      <p:sp>
        <p:nvSpPr>
          <p:cNvPr id="5" name="TextBox 4"/>
          <p:cNvSpPr txBox="1"/>
          <p:nvPr/>
        </p:nvSpPr>
        <p:spPr>
          <a:xfrm>
            <a:off x="2620370" y="1651379"/>
            <a:ext cx="4299045" cy="584775"/>
          </a:xfrm>
          <a:prstGeom prst="rect">
            <a:avLst/>
          </a:prstGeom>
          <a:solidFill>
            <a:srgbClr val="FFFF99"/>
          </a:solidFill>
        </p:spPr>
        <p:txBody>
          <a:bodyPr wrap="square" rtlCol="0">
            <a:spAutoFit/>
          </a:bodyPr>
          <a:lstStyle/>
          <a:p>
            <a:r>
              <a:rPr lang="ga-IE" sz="3200" dirty="0" smtClean="0"/>
              <a:t>Triantáin Chomhchosúla</a:t>
            </a:r>
            <a:endParaRPr lang="ga-IE" sz="3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
          <p:cNvGrpSpPr/>
          <p:nvPr/>
        </p:nvGrpSpPr>
        <p:grpSpPr>
          <a:xfrm>
            <a:off x="858213" y="1661487"/>
            <a:ext cx="2683289" cy="1229227"/>
            <a:chOff x="104365" y="509075"/>
            <a:chExt cx="2683289" cy="1229227"/>
          </a:xfrm>
        </p:grpSpPr>
        <p:sp>
          <p:nvSpPr>
            <p:cNvPr id="4" name="Isosceles Triangle 3"/>
            <p:cNvSpPr/>
            <p:nvPr/>
          </p:nvSpPr>
          <p:spPr>
            <a:xfrm>
              <a:off x="371961" y="793494"/>
              <a:ext cx="2160000" cy="720000"/>
            </a:xfrm>
            <a:prstGeom prst="triangle">
              <a:avLst>
                <a:gd name="adj" fmla="val 74819"/>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p:cNvSpPr txBox="1"/>
            <p:nvPr/>
          </p:nvSpPr>
          <p:spPr>
            <a:xfrm>
              <a:off x="104365" y="1291319"/>
              <a:ext cx="317716" cy="369332"/>
            </a:xfrm>
            <a:prstGeom prst="rect">
              <a:avLst/>
            </a:prstGeom>
            <a:noFill/>
          </p:spPr>
          <p:txBody>
            <a:bodyPr wrap="none" rtlCol="0">
              <a:spAutoFit/>
            </a:bodyPr>
            <a:lstStyle/>
            <a:p>
              <a:r>
                <a:rPr lang="ga-IE" dirty="0" smtClean="0"/>
                <a:t>A</a:t>
              </a:r>
              <a:endParaRPr lang="ga-IE" dirty="0"/>
            </a:p>
          </p:txBody>
        </p:sp>
        <p:sp>
          <p:nvSpPr>
            <p:cNvPr id="63" name="TextBox 62"/>
            <p:cNvSpPr txBox="1"/>
            <p:nvPr/>
          </p:nvSpPr>
          <p:spPr>
            <a:xfrm>
              <a:off x="2479556" y="1368970"/>
              <a:ext cx="308098" cy="369332"/>
            </a:xfrm>
            <a:prstGeom prst="rect">
              <a:avLst/>
            </a:prstGeom>
            <a:noFill/>
          </p:spPr>
          <p:txBody>
            <a:bodyPr wrap="none" rtlCol="0">
              <a:spAutoFit/>
            </a:bodyPr>
            <a:lstStyle/>
            <a:p>
              <a:r>
                <a:rPr lang="ga-IE" dirty="0" smtClean="0"/>
                <a:t>C</a:t>
              </a:r>
            </a:p>
          </p:txBody>
        </p:sp>
        <p:sp>
          <p:nvSpPr>
            <p:cNvPr id="64" name="TextBox 63"/>
            <p:cNvSpPr txBox="1"/>
            <p:nvPr/>
          </p:nvSpPr>
          <p:spPr>
            <a:xfrm>
              <a:off x="1836769" y="509075"/>
              <a:ext cx="309700" cy="369332"/>
            </a:xfrm>
            <a:prstGeom prst="rect">
              <a:avLst/>
            </a:prstGeom>
            <a:noFill/>
          </p:spPr>
          <p:txBody>
            <a:bodyPr wrap="none" rtlCol="0">
              <a:spAutoFit/>
            </a:bodyPr>
            <a:lstStyle/>
            <a:p>
              <a:r>
                <a:rPr lang="ga-IE" dirty="0" smtClean="0"/>
                <a:t>B</a:t>
              </a:r>
              <a:endParaRPr lang="ga-IE" dirty="0"/>
            </a:p>
          </p:txBody>
        </p:sp>
      </p:grpSp>
      <p:grpSp>
        <p:nvGrpSpPr>
          <p:cNvPr id="5" name="Group 13"/>
          <p:cNvGrpSpPr/>
          <p:nvPr/>
        </p:nvGrpSpPr>
        <p:grpSpPr>
          <a:xfrm>
            <a:off x="4512450" y="884120"/>
            <a:ext cx="4861375" cy="1977184"/>
            <a:chOff x="4381996" y="-93332"/>
            <a:chExt cx="4861375" cy="1977184"/>
          </a:xfrm>
        </p:grpSpPr>
        <p:sp>
          <p:nvSpPr>
            <p:cNvPr id="58" name="Isosceles Triangle 57"/>
            <p:cNvSpPr/>
            <p:nvPr/>
          </p:nvSpPr>
          <p:spPr>
            <a:xfrm>
              <a:off x="4667726" y="242145"/>
              <a:ext cx="4320000" cy="1440000"/>
            </a:xfrm>
            <a:prstGeom prst="triangle">
              <a:avLst>
                <a:gd name="adj" fmla="val 74819"/>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5" name="TextBox 64"/>
            <p:cNvSpPr txBox="1"/>
            <p:nvPr/>
          </p:nvSpPr>
          <p:spPr>
            <a:xfrm>
              <a:off x="4381996" y="1506738"/>
              <a:ext cx="327334" cy="369332"/>
            </a:xfrm>
            <a:prstGeom prst="rect">
              <a:avLst/>
            </a:prstGeom>
            <a:noFill/>
          </p:spPr>
          <p:txBody>
            <a:bodyPr wrap="none" rtlCol="0">
              <a:spAutoFit/>
            </a:bodyPr>
            <a:lstStyle/>
            <a:p>
              <a:r>
                <a:rPr lang="ga-IE" dirty="0" smtClean="0"/>
                <a:t>D</a:t>
              </a:r>
              <a:endParaRPr lang="ga-IE" dirty="0"/>
            </a:p>
          </p:txBody>
        </p:sp>
        <p:sp>
          <p:nvSpPr>
            <p:cNvPr id="66" name="TextBox 65"/>
            <p:cNvSpPr txBox="1"/>
            <p:nvPr/>
          </p:nvSpPr>
          <p:spPr>
            <a:xfrm>
              <a:off x="8952907" y="1514520"/>
              <a:ext cx="290464" cy="369332"/>
            </a:xfrm>
            <a:prstGeom prst="rect">
              <a:avLst/>
            </a:prstGeom>
            <a:noFill/>
          </p:spPr>
          <p:txBody>
            <a:bodyPr wrap="none" rtlCol="0">
              <a:spAutoFit/>
            </a:bodyPr>
            <a:lstStyle/>
            <a:p>
              <a:r>
                <a:rPr lang="ga-IE" dirty="0" smtClean="0"/>
                <a:t>F</a:t>
              </a:r>
              <a:endParaRPr lang="ga-IE" dirty="0"/>
            </a:p>
          </p:txBody>
        </p:sp>
        <p:sp>
          <p:nvSpPr>
            <p:cNvPr id="67" name="TextBox 66"/>
            <p:cNvSpPr txBox="1"/>
            <p:nvPr/>
          </p:nvSpPr>
          <p:spPr>
            <a:xfrm>
              <a:off x="7751139" y="-93332"/>
              <a:ext cx="296876" cy="369332"/>
            </a:xfrm>
            <a:prstGeom prst="rect">
              <a:avLst/>
            </a:prstGeom>
            <a:noFill/>
          </p:spPr>
          <p:txBody>
            <a:bodyPr wrap="none" rtlCol="0">
              <a:spAutoFit/>
            </a:bodyPr>
            <a:lstStyle/>
            <a:p>
              <a:r>
                <a:rPr lang="ga-IE" dirty="0" smtClean="0"/>
                <a:t>E</a:t>
              </a:r>
            </a:p>
          </p:txBody>
        </p:sp>
      </p:grpSp>
      <p:sp>
        <p:nvSpPr>
          <p:cNvPr id="2" name="Title 1"/>
          <p:cNvSpPr>
            <a:spLocks noGrp="1"/>
          </p:cNvSpPr>
          <p:nvPr>
            <p:ph type="title"/>
          </p:nvPr>
        </p:nvSpPr>
        <p:spPr>
          <a:xfrm>
            <a:off x="495300" y="-39266"/>
            <a:ext cx="8915400" cy="1143000"/>
          </a:xfrm>
        </p:spPr>
        <p:txBody>
          <a:bodyPr/>
          <a:lstStyle/>
          <a:p>
            <a:r>
              <a:rPr lang="ga-IE" sz="3600" dirty="0" smtClean="0"/>
              <a:t>Bímis ag caint!</a:t>
            </a:r>
            <a:endParaRPr lang="ga-IE" sz="3600" dirty="0"/>
          </a:p>
        </p:txBody>
      </p:sp>
      <p:sp>
        <p:nvSpPr>
          <p:cNvPr id="7" name="TextBox 6"/>
          <p:cNvSpPr txBox="1"/>
          <p:nvPr/>
        </p:nvSpPr>
        <p:spPr>
          <a:xfrm>
            <a:off x="1719618" y="1815152"/>
            <a:ext cx="279899" cy="523220"/>
          </a:xfrm>
          <a:prstGeom prst="rect">
            <a:avLst/>
          </a:prstGeom>
          <a:noFill/>
        </p:spPr>
        <p:txBody>
          <a:bodyPr wrap="square" rtlCol="0">
            <a:spAutoFit/>
          </a:bodyPr>
          <a:lstStyle/>
          <a:p>
            <a:r>
              <a:rPr lang="ga-IE" sz="2800" b="1" dirty="0" smtClean="0"/>
              <a:t>4</a:t>
            </a:r>
            <a:endParaRPr lang="ga-IE" sz="2800" b="1" dirty="0"/>
          </a:p>
        </p:txBody>
      </p:sp>
      <p:sp>
        <p:nvSpPr>
          <p:cNvPr id="8" name="TextBox 7"/>
          <p:cNvSpPr txBox="1"/>
          <p:nvPr/>
        </p:nvSpPr>
        <p:spPr>
          <a:xfrm>
            <a:off x="2069233" y="2647524"/>
            <a:ext cx="367408" cy="523220"/>
          </a:xfrm>
          <a:prstGeom prst="rect">
            <a:avLst/>
          </a:prstGeom>
          <a:noFill/>
        </p:spPr>
        <p:txBody>
          <a:bodyPr wrap="none" rtlCol="0">
            <a:spAutoFit/>
          </a:bodyPr>
          <a:lstStyle/>
          <a:p>
            <a:r>
              <a:rPr lang="ga-IE" sz="2800" b="1" dirty="0" smtClean="0"/>
              <a:t>6</a:t>
            </a:r>
            <a:endParaRPr lang="ga-IE" sz="2800" b="1" dirty="0"/>
          </a:p>
        </p:txBody>
      </p:sp>
      <p:sp>
        <p:nvSpPr>
          <p:cNvPr id="9" name="TextBox 8"/>
          <p:cNvSpPr txBox="1"/>
          <p:nvPr/>
        </p:nvSpPr>
        <p:spPr>
          <a:xfrm>
            <a:off x="6177016" y="1462474"/>
            <a:ext cx="367408" cy="523220"/>
          </a:xfrm>
          <a:prstGeom prst="rect">
            <a:avLst/>
          </a:prstGeom>
          <a:noFill/>
        </p:spPr>
        <p:txBody>
          <a:bodyPr wrap="none" rtlCol="0">
            <a:spAutoFit/>
          </a:bodyPr>
          <a:lstStyle/>
          <a:p>
            <a:r>
              <a:rPr lang="ga-IE" sz="2800" b="1" dirty="0"/>
              <a:t>8</a:t>
            </a:r>
          </a:p>
        </p:txBody>
      </p:sp>
      <p:sp>
        <p:nvSpPr>
          <p:cNvPr id="16" name="Rounded Rectangle 15"/>
          <p:cNvSpPr/>
          <p:nvPr/>
        </p:nvSpPr>
        <p:spPr>
          <a:xfrm rot="20141330" flipH="1">
            <a:off x="1090028" y="2256688"/>
            <a:ext cx="1728000" cy="108000"/>
          </a:xfrm>
          <a:prstGeom prst="roundRect">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Rounded Rectangle 16"/>
          <p:cNvSpPr/>
          <p:nvPr/>
        </p:nvSpPr>
        <p:spPr>
          <a:xfrm rot="20154462">
            <a:off x="4666559" y="1875601"/>
            <a:ext cx="3528000" cy="108000"/>
          </a:xfrm>
          <a:prstGeom prst="roundRect">
            <a:avLst/>
          </a:prstGeom>
          <a:solidFill>
            <a:srgbClr val="FF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Rounded Rectangle 17"/>
          <p:cNvSpPr/>
          <p:nvPr/>
        </p:nvSpPr>
        <p:spPr>
          <a:xfrm rot="3139161">
            <a:off x="2526707" y="2274525"/>
            <a:ext cx="972000" cy="108000"/>
          </a:xfrm>
          <a:prstGeom prst="round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Rounded Rectangle 19"/>
          <p:cNvSpPr/>
          <p:nvPr/>
        </p:nvSpPr>
        <p:spPr>
          <a:xfrm>
            <a:off x="1127350" y="2629950"/>
            <a:ext cx="2196000" cy="108000"/>
          </a:xfrm>
          <a:prstGeom prst="roundRect">
            <a:avLst/>
          </a:prstGeom>
          <a:solidFill>
            <a:srgbClr val="7030A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ounded Rectangle 18"/>
          <p:cNvSpPr/>
          <p:nvPr/>
        </p:nvSpPr>
        <p:spPr>
          <a:xfrm rot="3232400">
            <a:off x="7626816" y="1869029"/>
            <a:ext cx="1872000" cy="108000"/>
          </a:xfrm>
          <a:prstGeom prst="roundRect">
            <a:avLst/>
          </a:prstGeom>
          <a:solidFill>
            <a:srgbClr val="92D05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Rounded Rectangle 20"/>
          <p:cNvSpPr/>
          <p:nvPr/>
        </p:nvSpPr>
        <p:spPr>
          <a:xfrm>
            <a:off x="4802009" y="2612986"/>
            <a:ext cx="4284000" cy="108000"/>
          </a:xfrm>
          <a:prstGeom prst="roundRect">
            <a:avLst/>
          </a:prstGeom>
          <a:solidFill>
            <a:srgbClr val="7030A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 name="Curved Down Arrow 27"/>
          <p:cNvSpPr/>
          <p:nvPr/>
        </p:nvSpPr>
        <p:spPr>
          <a:xfrm rot="21143317">
            <a:off x="1808506" y="812233"/>
            <a:ext cx="4654573" cy="821110"/>
          </a:xfrm>
          <a:prstGeom prst="curvedDownArrow">
            <a:avLst>
              <a:gd name="adj1" fmla="val 9042"/>
              <a:gd name="adj2" fmla="val 42406"/>
              <a:gd name="adj3" fmla="val 118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00" b="1" dirty="0">
              <a:solidFill>
                <a:schemeClr val="tx1"/>
              </a:solidFill>
              <a:latin typeface="Trebuchet MS" pitchFamily="34" charset="0"/>
            </a:endParaRPr>
          </a:p>
        </p:txBody>
      </p:sp>
      <p:sp>
        <p:nvSpPr>
          <p:cNvPr id="31" name="Curved Down Arrow 30"/>
          <p:cNvSpPr/>
          <p:nvPr/>
        </p:nvSpPr>
        <p:spPr>
          <a:xfrm flipV="1">
            <a:off x="2130292" y="3140699"/>
            <a:ext cx="5130318" cy="769496"/>
          </a:xfrm>
          <a:prstGeom prst="curvedDownArrow">
            <a:avLst>
              <a:gd name="adj1" fmla="val 26270"/>
              <a:gd name="adj2" fmla="val 65243"/>
              <a:gd name="adj3" fmla="val 118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00" dirty="0">
              <a:solidFill>
                <a:schemeClr val="tx1"/>
              </a:solidFill>
              <a:latin typeface="Trebuchet MS" pitchFamily="34" charset="0"/>
            </a:endParaRPr>
          </a:p>
        </p:txBody>
      </p:sp>
      <p:sp>
        <p:nvSpPr>
          <p:cNvPr id="32" name="TextBox 31"/>
          <p:cNvSpPr txBox="1">
            <a:spLocks noChangeArrowheads="1"/>
          </p:cNvSpPr>
          <p:nvPr/>
        </p:nvSpPr>
        <p:spPr bwMode="auto">
          <a:xfrm>
            <a:off x="3750335" y="888997"/>
            <a:ext cx="1527925" cy="461665"/>
          </a:xfrm>
          <a:prstGeom prst="rect">
            <a:avLst/>
          </a:prstGeom>
          <a:noFill/>
          <a:ln w="9525">
            <a:noFill/>
            <a:miter lim="800000"/>
            <a:headEnd/>
            <a:tailEnd/>
          </a:ln>
        </p:spPr>
        <p:txBody>
          <a:bodyPr wrap="square">
            <a:spAutoFit/>
          </a:bodyPr>
          <a:lstStyle/>
          <a:p>
            <a:r>
              <a:rPr lang="ga-IE" sz="2400" dirty="0" smtClean="0">
                <a:latin typeface="Trebuchet MS" pitchFamily="34" charset="0"/>
              </a:rPr>
              <a:t>+ 4 or X 2</a:t>
            </a:r>
            <a:endParaRPr lang="ga-IE" sz="2400" dirty="0">
              <a:latin typeface="Trebuchet MS" pitchFamily="34" charset="0"/>
            </a:endParaRPr>
          </a:p>
        </p:txBody>
      </p:sp>
      <p:sp>
        <p:nvSpPr>
          <p:cNvPr id="33" name="TextBox 32"/>
          <p:cNvSpPr txBox="1">
            <a:spLocks noChangeArrowheads="1"/>
          </p:cNvSpPr>
          <p:nvPr/>
        </p:nvSpPr>
        <p:spPr bwMode="auto">
          <a:xfrm>
            <a:off x="4440521" y="3405186"/>
            <a:ext cx="968002" cy="461665"/>
          </a:xfrm>
          <a:prstGeom prst="rect">
            <a:avLst/>
          </a:prstGeom>
          <a:noFill/>
          <a:ln w="9525">
            <a:noFill/>
            <a:miter lim="800000"/>
            <a:headEnd/>
            <a:tailEnd/>
          </a:ln>
        </p:spPr>
        <p:txBody>
          <a:bodyPr wrap="square">
            <a:spAutoFit/>
          </a:bodyPr>
          <a:lstStyle/>
          <a:p>
            <a:r>
              <a:rPr lang="ga-IE" sz="2400" dirty="0" smtClean="0">
                <a:latin typeface="Trebuchet MS" pitchFamily="34" charset="0"/>
              </a:rPr>
              <a:t>x 2</a:t>
            </a:r>
            <a:endParaRPr lang="ga-IE" sz="2400" dirty="0">
              <a:latin typeface="Trebuchet MS" pitchFamily="34" charset="0"/>
            </a:endParaRPr>
          </a:p>
        </p:txBody>
      </p:sp>
      <p:sp>
        <p:nvSpPr>
          <p:cNvPr id="35" name="TextBox 34"/>
          <p:cNvSpPr txBox="1"/>
          <p:nvPr/>
        </p:nvSpPr>
        <p:spPr>
          <a:xfrm>
            <a:off x="6797881" y="2735440"/>
            <a:ext cx="550151" cy="523220"/>
          </a:xfrm>
          <a:prstGeom prst="rect">
            <a:avLst/>
          </a:prstGeom>
          <a:noFill/>
        </p:spPr>
        <p:txBody>
          <a:bodyPr wrap="none" rtlCol="0">
            <a:spAutoFit/>
          </a:bodyPr>
          <a:lstStyle/>
          <a:p>
            <a:r>
              <a:rPr lang="ga-IE" sz="2800" b="1" dirty="0" smtClean="0"/>
              <a:t>12</a:t>
            </a:r>
            <a:endParaRPr lang="ga-IE" sz="2800" b="1" dirty="0"/>
          </a:p>
        </p:txBody>
      </p:sp>
      <p:sp>
        <p:nvSpPr>
          <p:cNvPr id="376834" name="AutoShape 2" descr="data:image/jpeg;base64,/9j/4AAQSkZJRgABAQAAAQABAAD/2wBDAAkGBwgHBgkIBwgKCgkLDRYPDQwMDRsUFRAWIB0iIiAdHx8kKDQsJCYxJx8fLT0tMTU3Ojo6Iys/RD84QzQ5Ojf/2wBDAQoKCg0MDRoPDxo3JR8lNzc3Nzc3Nzc3Nzc3Nzc3Nzc3Nzc3Nzc3Nzc3Nzc3Nzc3Nzc3Nzc3Nzc3Nzc3Nzc3Nzf/wAARCACMAIwDASIAAhEBAxEB/8QAGwABAAMAAwEAAAAAAAAAAAAAAAEGBwIDBQT/xAA2EAABAwMBBgUCBgEEAwAAAAABAgMEAAURBhITITFBUQcUImFxUpEVIzJCgaGxFiRi8TNy0f/EABgBAQADAQAAAAAAAAAAAAAAAAABAgQD/8QAHREBAQEAAgMBAQAAAAAAAAAAAAECAxEEEjEhQf/aAAwDAQACEQMRAD8A3GlKUClKUClKUClcQ4gnAWknsDXIHPKgUpmmaBSmaUClKUClKUClKUClKUClKHhQQazHxKv93fvsfS1jkGGpTQflykj1IR0A+a0W5To1uhuSpbgQ0gZJPX2HvWGai1WynXar07GcRb5EZMYqxkoKSSFHsONdOKZu5NfEX47f9KPxkh62Xu5NT0jKXVPqUCfcV3QfEDUFzjFh2QGpDKiy6llPEqTwz/POu9/VdkjRPMrntLTjaCUHJJ9hVs8I9PuwLJJuNwZSmRdJKpaELR6mm1AbIPv1/mtXmY4s9eiM9/1Tw9qWSSUm5LHcJXinndRQCFFdwbA+sKx/dbcBgch/FQUgjBAI96wrMmtevrtEXiVsymxwIUMK+9Xmw6vtd5UGm3NzIPJlzgT8Hka+m76Ztd2STIjJS70dbGFCsf1/ZJVhulvtltlpVIuKyGl4IU0BzPzUyd3qDdt4jb2dtO19OeNcqwIaGZKfMu3S4KueOMvfq2ifnOavPhlqa4SJ0zTV9d8xNgJSpuVjG+bI4Z9xXbk8fk4p3pEsrRaUpXBJSlKBSlKBUKIAJJwBzNTVb17dVWuwOFpWHH1bpJ+ef9UFD1vfnb3dPKxlFUZlWw0hP71dz348qumktKRoFqKbhGaekSB+bvEg4H08arHhnZW5s124PpyiMQGweRWev2/zWpAUFdi6E0tElCTGsMBt5JylQaHpPsOlWIAAYHKppUBSlKkKzLxhss1Ttp1LbY65LlrWoPso4ktHmQOuK02uJSCCDxB71Mtl7gxFvWdgVDEk3BtIKc7tR9fxs8816Xg0lV41BedRvAtbwJaYZVwIQOpq83fRGn7g1IcVaYiZS0HDyWRtA9OPzVA0DMVbdSssnCUvZZWn3/7rRzeTvlklRMyNjqajrU1mSUpSgUpSgg8qy/xj1JbITUOA7JQXw6VqbQdpSRjmR0q76znvWvSV4nRTh+PDccbPZQScGsk0Vbo4sjE55CZEuWnePSHRtrUT3Jrv4/BebXURb0vXhLd7VO0+GYEttyTtqW81nCk5PDI+AKvQrBNVMos8i3Xy1pEWaxKbbJZGzvUE4KTjnW8R1lxltahgqQFEfIqvNxXi360l7dlKUrkkpSlApSooJrEWBsaxGzyE84x/7Vs02SmLEekLICW0FRPwKx3STSrhqthZBOXS6r2HOg2kVNQOFTQKUpQKUpQdE2M1MiPRZCQpl5BbWk9QRg1iz1j1NoYvRY9tdvNoSSqO7HOVtJ54UPb7VuGK4rQlaVJUkEKGCD1FXxvWNd5LO2CabRI1jqyD+OJEC3xVB1mKs8X3ByBre0jAwBgDpWPaxsb9gu+/jBQjOK3jK0j9Cu1XvRmpmrzCSzIcSie3wW2ea/cVG963fbV/SLRSuOaZPWqjlSgpQKquvdYNaUtrakM+ZuMpe7iRU83Fdz2A71aSax3xjlR4eq9N3FTyVNxlrQ8gcd3nqe1WzJdSUedc5PiBdYLipFyhtb1PGElGBjoM969vwWfblSriJyQxdo2GlxlcwOe0PauaJLC2N+281uiM7e0MYr5/CpKrrri+XuMn/YIQmMlwcnFDma2+XwcfFmaz9Vl7a9SoFTWBYpSlApSlApSlB8lzt8a5wnIkxoONL5g9PcVl1+0jcrG+ZdvU47HQdpLjZO2j5rXKhQBoMckeKN0tlvTGVFRKnPENR3CcEKPVQ615StOXmWszJuqbmJ6/WSy8UtoPYDPKrX4vabK7bGvlnhBUu3yA+4htPqcQOfAV5EbUVokwRM88whspCjtLAKD2I7it3hY499+/1XXb0dG66l2uc5p/WMvevIb3kads43ifpUB+73qyyvEKysD8rzEgj6EY/wA1mFksszX2qXbnbsM2yG2WkSHgcOqz+3vV9h+GjYIM24rWkc0tICc/yaycszN2Z+LR5168QJs9O4tDaooVw2+bh+McBXx2zQU++pLl2/KYdOV771LWO+O/zWiWfTFqs/qiRgpwjBcX6lH717VUGaDwY04HQBKuQi9Y3mDsmr5ZrVAstvagWuMiPGa4JQgY49Se5PevvpS3sKUpQKUpQM0qs6r1ULGuPBgxTPu0vIjREHGR1Uo/tSO9eWEeI62/NF6xIUPUIRaWc+23nn74/igvVKrelNRSrs7Ig3W1P2+4xcb1KvU2oHkUr5Ee3OrCt1ttO04tKE91HAoOdK4ocQ4kKbWlSTyKTkUWtKAVLUEgcyTgCgKGeBGR1qqSfDjScqYqU9ZmC6o7SuGAT3xVqbdbdGWnELHdJzXj6r1HE03ARIkIW886vdx47fFbyzySP/vSnQ9SHEjwo6I8RlDTSBhKEDAFdw5VRGl+I1wR5pP4NbEkbSIzranlfClZH+K+/T+o7ou6/g+orQqJN2CtD8clxh0DnhX7T7GgttK4qWlCSVqCQBxJPKobebdGWnELHdJzQc80quybxLa1xAs6dgxHoDr6/T6tpKkAce3qNe8h9layhDralDmkKBNB2UqCQCASOPKuKHW1khC0qIODg5xQc6V1iQyXN0HW959G0M/auW2jJG0MjnxoKHpLZd8Q9VLmgKmtFlDW0OKWdgH0+2Sr+6t94muW+3PSmIb0xbYyGGMba/jPCq9qvTk9d1j6i02821dWUbtxt3/xyW/pV29j0ri3qPVQjZf0VJMgDGUTY5bKvYlYOP4oOq2a8XK1FCs83Tdyt70wKUhb5RgBIyScHl0/mq3E1CzdNSXuXeLRdLjHjyVRIkdmPvGUBBwpR48VEg8+QxVq0vYro5eX9SamLQuC29zHjMr2kRWs8Rnqo8Mn2rqTCvGl73cJFotq7nbLi6X1R2nENuMOn9R9ZAKVHjzzk/YK+3PMfU9rlabst6hsOvbmdGdYKWFNkHCgMkJUDjljPGrIq1o1Hq6a5cH3VwbaEMtQgspQtwpypSwP1DBGB8+2OyA7qm73yO9KiGy2uPlSmVutuuyVdjskgJGe+c/2u8e+2fUDl1ssJNxhzEJTJhpdS2tCk5AWgqIByDggnpQfBrmzNWOzO6g0+DAl20b4tskpbeQP1JUjkcjrjIr5w8md4sW92aPyfwYPQkOckrUo7ZH/ACxs/wBV9F5a1HrBoWh6zOWi1OkebefkNrW4gHihIbUrnyJOK9TVuljeGIb9tfEO6W71Q38ZCe6Fd0nAoPfuEhcSDIktMOSVtNKWlhvG04QMhIzwyapSvEV9ibCYn6Su0Xzb6GG3HCgjaUcdDmvshX7VzLO6uOkHX5COBdiTGN2v3G0oEfauq3Wi9X6/xbzqZhEOPBJVCt6HAshZGNtZBwSASAB/0HkX3ULMrXk623C3XGdb7Yy2EsQ2ioKeWNolYyARskYB96+G/XBtsR5uldP3yBcIzqVBCIuwy8jI2krTtY5ZwcE8Kt92gXK06lXf7NCVcBLZSxMhodS2r0k7LiSogZ44IJ5f30SZerr3MjRYtrcscIOpXKlvvtOOKQOOwhKFKHHkSelB5epLc5fvEWwNGQ/EaNtedkIaUUrWjaR6MjiOJTk+1WW46Ms8uA4xHjeTfKCESY6ih1J6HaHE15Oq7TqF3WVsvFhQ0UQ4rqHA6oAO7Sk/lnqM4znuBXdMverZcUx7fpR2HKdGz5iVKZU01/yIQsqOO2PtzoKzqWTKvdv0WyuY8y87cVxpDrKykrKAUqPDuUmrNq6M1abTGtdnQIS7tNZiuPtDC0oUQFqz9WznB7103bTM1Dmj2oLW+btswuS3MgEZQcr488qPTvXu6vtD14tGzCUlM+M6iTDUskJ3qDtJ2sdCRg0HBOkLImJ5dMLBCdnf7xW++d5naz75rNYLc2Bcr3DlXCRJWxcFJS4pWSU7tsgcuxq8p1Bqsxg2dHPJmfpK/OsbkH6s7W1s9f059qrFs0nqRmTdHbiy3IekzVPB5K0gLBQgcATnAwRx7UGr4pj71NKCMUxU0oIAx1JoamlBGONMfappQRimKmlBAGBimKmlBGD34UxU0oIIpjjU0oIxwqCD2B+a5UoP/9k="/>
          <p:cNvSpPr>
            <a:spLocks noChangeAspect="1" noChangeArrowheads="1"/>
          </p:cNvSpPr>
          <p:nvPr/>
        </p:nvSpPr>
        <p:spPr bwMode="auto">
          <a:xfrm>
            <a:off x="63500" y="-704850"/>
            <a:ext cx="1447800" cy="1447800"/>
          </a:xfrm>
          <a:prstGeom prst="rect">
            <a:avLst/>
          </a:prstGeom>
          <a:noFill/>
        </p:spPr>
        <p:txBody>
          <a:bodyPr vert="horz" wrap="square" lIns="91440" tIns="45720" rIns="91440" bIns="45720" numCol="1" anchor="t" anchorCtr="0" compatLnSpc="1">
            <a:prstTxWarp prst="textNoShape">
              <a:avLst/>
            </a:prstTxWarp>
          </a:bodyPr>
          <a:lstStyle/>
          <a:p>
            <a:endParaRPr lang="ga-IE"/>
          </a:p>
        </p:txBody>
      </p:sp>
      <p:sp>
        <p:nvSpPr>
          <p:cNvPr id="376836" name="AutoShape 4" descr="data:image/jpeg;base64,/9j/4AAQSkZJRgABAQAAAQABAAD/2wBDAAkGBwgHBgkIBwgKCgkLDRYPDQwMDRsUFRAWIB0iIiAdHx8kKDQsJCYxJx8fLT0tMTU3Ojo6Iys/RD84QzQ5Ojf/2wBDAQoKCg0MDRoPDxo3JR8lNzc3Nzc3Nzc3Nzc3Nzc3Nzc3Nzc3Nzc3Nzc3Nzc3Nzc3Nzc3Nzc3Nzc3Nzc3Nzc3Nzf/wAARCACMAIwDASIAAhEBAxEB/8QAGwABAAMAAwEAAAAAAAAAAAAAAAEGBwIDBQT/xAA2EAABAwMBBgUCBgEEAwAAAAABAgMEAAURBhITITFBUQcUImFxUpEVIzJCgaGxFiRi8TNy0f/EABgBAQADAQAAAAAAAAAAAAAAAAABAgQD/8QAHREBAQEAAgMBAQAAAAAAAAAAAAECAxEEEjEhQf/aAAwDAQACEQMRAD8A3GlKUClKUClKUClcQ4gnAWknsDXIHPKgUpmmaBSmaUClKUClKUClKUClKUClKHhQQazHxKv93fvsfS1jkGGpTQflykj1IR0A+a0W5To1uhuSpbgQ0gZJPX2HvWGai1WynXar07GcRb5EZMYqxkoKSSFHsONdOKZu5NfEX47f9KPxkh62Xu5NT0jKXVPqUCfcV3QfEDUFzjFh2QGpDKiy6llPEqTwz/POu9/VdkjRPMrntLTjaCUHJJ9hVs8I9PuwLJJuNwZSmRdJKpaELR6mm1AbIPv1/mtXmY4s9eiM9/1Tw9qWSSUm5LHcJXinndRQCFFdwbA+sKx/dbcBgch/FQUgjBAI96wrMmtevrtEXiVsymxwIUMK+9Xmw6vtd5UGm3NzIPJlzgT8Hka+m76Ztd2STIjJS70dbGFCsf1/ZJVhulvtltlpVIuKyGl4IU0BzPzUyd3qDdt4jb2dtO19OeNcqwIaGZKfMu3S4KueOMvfq2ifnOavPhlqa4SJ0zTV9d8xNgJSpuVjG+bI4Z9xXbk8fk4p3pEsrRaUpXBJSlKBSlKBUKIAJJwBzNTVb17dVWuwOFpWHH1bpJ+ef9UFD1vfnb3dPKxlFUZlWw0hP71dz348qumktKRoFqKbhGaekSB+bvEg4H08arHhnZW5s124PpyiMQGweRWev2/zWpAUFdi6E0tElCTGsMBt5JylQaHpPsOlWIAAYHKppUBSlKkKzLxhss1Ttp1LbY65LlrWoPso4ktHmQOuK02uJSCCDxB71Mtl7gxFvWdgVDEk3BtIKc7tR9fxs8816Xg0lV41BedRvAtbwJaYZVwIQOpq83fRGn7g1IcVaYiZS0HDyWRtA9OPzVA0DMVbdSssnCUvZZWn3/7rRzeTvlklRMyNjqajrU1mSUpSgUpSgg8qy/xj1JbITUOA7JQXw6VqbQdpSRjmR0q76znvWvSV4nRTh+PDccbPZQScGsk0Vbo4sjE55CZEuWnePSHRtrUT3Jrv4/BebXURb0vXhLd7VO0+GYEttyTtqW81nCk5PDI+AKvQrBNVMos8i3Xy1pEWaxKbbJZGzvUE4KTjnW8R1lxltahgqQFEfIqvNxXi360l7dlKUrkkpSlApSooJrEWBsaxGzyE84x/7Vs02SmLEekLICW0FRPwKx3STSrhqthZBOXS6r2HOg2kVNQOFTQKUpQKUpQdE2M1MiPRZCQpl5BbWk9QRg1iz1j1NoYvRY9tdvNoSSqO7HOVtJ54UPb7VuGK4rQlaVJUkEKGCD1FXxvWNd5LO2CabRI1jqyD+OJEC3xVB1mKs8X3ByBre0jAwBgDpWPaxsb9gu+/jBQjOK3jK0j9Cu1XvRmpmrzCSzIcSie3wW2ea/cVG963fbV/SLRSuOaZPWqjlSgpQKquvdYNaUtrakM+ZuMpe7iRU83Fdz2A71aSax3xjlR4eq9N3FTyVNxlrQ8gcd3nqe1WzJdSUedc5PiBdYLipFyhtb1PGElGBjoM969vwWfblSriJyQxdo2GlxlcwOe0PauaJLC2N+281uiM7e0MYr5/CpKrrri+XuMn/YIQmMlwcnFDma2+XwcfFmaz9Vl7a9SoFTWBYpSlApSlApSlB8lzt8a5wnIkxoONL5g9PcVl1+0jcrG+ZdvU47HQdpLjZO2j5rXKhQBoMckeKN0tlvTGVFRKnPENR3CcEKPVQ615StOXmWszJuqbmJ6/WSy8UtoPYDPKrX4vabK7bGvlnhBUu3yA+4htPqcQOfAV5EbUVokwRM88whspCjtLAKD2I7it3hY499+/1XXb0dG66l2uc5p/WMvevIb3kads43ifpUB+73qyyvEKysD8rzEgj6EY/wA1mFksszX2qXbnbsM2yG2WkSHgcOqz+3vV9h+GjYIM24rWkc0tICc/yaycszN2Z+LR5168QJs9O4tDaooVw2+bh+McBXx2zQU++pLl2/KYdOV771LWO+O/zWiWfTFqs/qiRgpwjBcX6lH717VUGaDwY04HQBKuQi9Y3mDsmr5ZrVAstvagWuMiPGa4JQgY49Se5PevvpS3sKUpQKUpQM0qs6r1ULGuPBgxTPu0vIjREHGR1Uo/tSO9eWEeI62/NF6xIUPUIRaWc+23nn74/igvVKrelNRSrs7Ig3W1P2+4xcb1KvU2oHkUr5Ee3OrCt1ttO04tKE91HAoOdK4ocQ4kKbWlSTyKTkUWtKAVLUEgcyTgCgKGeBGR1qqSfDjScqYqU9ZmC6o7SuGAT3xVqbdbdGWnELHdJzXj6r1HE03ARIkIW886vdx47fFbyzySP/vSnQ9SHEjwo6I8RlDTSBhKEDAFdw5VRGl+I1wR5pP4NbEkbSIzranlfClZH+K+/T+o7ou6/g+orQqJN2CtD8clxh0DnhX7T7GgttK4qWlCSVqCQBxJPKobebdGWnELHdJzQc80quybxLa1xAs6dgxHoDr6/T6tpKkAce3qNe8h9layhDralDmkKBNB2UqCQCASOPKuKHW1khC0qIODg5xQc6V1iQyXN0HW959G0M/auW2jJG0MjnxoKHpLZd8Q9VLmgKmtFlDW0OKWdgH0+2Sr+6t94muW+3PSmIb0xbYyGGMba/jPCq9qvTk9d1j6i02821dWUbtxt3/xyW/pV29j0ri3qPVQjZf0VJMgDGUTY5bKvYlYOP4oOq2a8XK1FCs83Tdyt70wKUhb5RgBIyScHl0/mq3E1CzdNSXuXeLRdLjHjyVRIkdmPvGUBBwpR48VEg8+QxVq0vYro5eX9SamLQuC29zHjMr2kRWs8Rnqo8Mn2rqTCvGl73cJFotq7nbLi6X1R2nENuMOn9R9ZAKVHjzzk/YK+3PMfU9rlabst6hsOvbmdGdYKWFNkHCgMkJUDjljPGrIq1o1Hq6a5cH3VwbaEMtQgspQtwpypSwP1DBGB8+2OyA7qm73yO9KiGy2uPlSmVutuuyVdjskgJGe+c/2u8e+2fUDl1ssJNxhzEJTJhpdS2tCk5AWgqIByDggnpQfBrmzNWOzO6g0+DAl20b4tskpbeQP1JUjkcjrjIr5w8md4sW92aPyfwYPQkOckrUo7ZH/ACxs/wBV9F5a1HrBoWh6zOWi1OkebefkNrW4gHihIbUrnyJOK9TVuljeGIb9tfEO6W71Q38ZCe6Fd0nAoPfuEhcSDIktMOSVtNKWlhvG04QMhIzwyapSvEV9ibCYn6Su0Xzb6GG3HCgjaUcdDmvshX7VzLO6uOkHX5COBdiTGN2v3G0oEfauq3Wi9X6/xbzqZhEOPBJVCt6HAshZGNtZBwSASAB/0HkX3ULMrXk623C3XGdb7Yy2EsQ2ioKeWNolYyARskYB96+G/XBtsR5uldP3yBcIzqVBCIuwy8jI2krTtY5ZwcE8Kt92gXK06lXf7NCVcBLZSxMhodS2r0k7LiSogZ44IJ5f30SZerr3MjRYtrcscIOpXKlvvtOOKQOOwhKFKHHkSelB5epLc5fvEWwNGQ/EaNtedkIaUUrWjaR6MjiOJTk+1WW46Ms8uA4xHjeTfKCESY6ih1J6HaHE15Oq7TqF3WVsvFhQ0UQ4rqHA6oAO7Sk/lnqM4znuBXdMverZcUx7fpR2HKdGz5iVKZU01/yIQsqOO2PtzoKzqWTKvdv0WyuY8y87cVxpDrKykrKAUqPDuUmrNq6M1abTGtdnQIS7tNZiuPtDC0oUQFqz9WznB7103bTM1Dmj2oLW+btswuS3MgEZQcr488qPTvXu6vtD14tGzCUlM+M6iTDUskJ3qDtJ2sdCRg0HBOkLImJ5dMLBCdnf7xW++d5naz75rNYLc2Bcr3DlXCRJWxcFJS4pWSU7tsgcuxq8p1Bqsxg2dHPJmfpK/OsbkH6s7W1s9f059qrFs0nqRmTdHbiy3IekzVPB5K0gLBQgcATnAwRx7UGr4pj71NKCMUxU0oIAx1JoamlBGONMfappQRimKmlBAGBimKmlBGD34UxU0oIIpjjU0oIxwqCD2B+a5UoP/9k="/>
          <p:cNvSpPr>
            <a:spLocks noChangeAspect="1" noChangeArrowheads="1"/>
          </p:cNvSpPr>
          <p:nvPr/>
        </p:nvSpPr>
        <p:spPr bwMode="auto">
          <a:xfrm>
            <a:off x="63500" y="-704850"/>
            <a:ext cx="1447800" cy="1447800"/>
          </a:xfrm>
          <a:prstGeom prst="rect">
            <a:avLst/>
          </a:prstGeom>
          <a:noFill/>
        </p:spPr>
        <p:txBody>
          <a:bodyPr vert="horz" wrap="square" lIns="91440" tIns="45720" rIns="91440" bIns="45720" numCol="1" anchor="t" anchorCtr="0" compatLnSpc="1">
            <a:prstTxWarp prst="textNoShape">
              <a:avLst/>
            </a:prstTxWarp>
          </a:bodyPr>
          <a:lstStyle/>
          <a:p>
            <a:endParaRPr lang="ga-IE"/>
          </a:p>
        </p:txBody>
      </p:sp>
      <p:sp>
        <p:nvSpPr>
          <p:cNvPr id="46" name="TextBox 45"/>
          <p:cNvSpPr txBox="1"/>
          <p:nvPr/>
        </p:nvSpPr>
        <p:spPr>
          <a:xfrm>
            <a:off x="3033021" y="1968752"/>
            <a:ext cx="367408" cy="523220"/>
          </a:xfrm>
          <a:prstGeom prst="rect">
            <a:avLst/>
          </a:prstGeom>
          <a:noFill/>
        </p:spPr>
        <p:txBody>
          <a:bodyPr wrap="none" rtlCol="0">
            <a:spAutoFit/>
          </a:bodyPr>
          <a:lstStyle/>
          <a:p>
            <a:r>
              <a:rPr lang="ga-IE" sz="2800" b="1" dirty="0"/>
              <a:t>3</a:t>
            </a:r>
          </a:p>
        </p:txBody>
      </p:sp>
      <p:sp>
        <p:nvSpPr>
          <p:cNvPr id="47" name="TextBox 46"/>
          <p:cNvSpPr txBox="1"/>
          <p:nvPr/>
        </p:nvSpPr>
        <p:spPr>
          <a:xfrm>
            <a:off x="8588590" y="1425052"/>
            <a:ext cx="367408" cy="523220"/>
          </a:xfrm>
          <a:prstGeom prst="rect">
            <a:avLst/>
          </a:prstGeom>
          <a:noFill/>
        </p:spPr>
        <p:txBody>
          <a:bodyPr wrap="square" rtlCol="0">
            <a:spAutoFit/>
          </a:bodyPr>
          <a:lstStyle/>
          <a:p>
            <a:r>
              <a:rPr lang="ga-IE" sz="2800" b="1" dirty="0"/>
              <a:t>6</a:t>
            </a:r>
          </a:p>
        </p:txBody>
      </p:sp>
      <p:pic>
        <p:nvPicPr>
          <p:cNvPr id="53" name="Picture 6" descr="http://www.keey2kids.com/wp-content/uploads/2011/04/geogebra-logo.png">
            <a:hlinkClick r:id="rId3" action="ppaction://hlinkfile"/>
          </p:cNvPr>
          <p:cNvPicPr>
            <a:picLocks noChangeAspect="1" noChangeArrowheads="1"/>
          </p:cNvPicPr>
          <p:nvPr/>
        </p:nvPicPr>
        <p:blipFill>
          <a:blip r:embed="rId4" cstate="email"/>
          <a:srcRect/>
          <a:stretch>
            <a:fillRect/>
          </a:stretch>
        </p:blipFill>
        <p:spPr bwMode="auto">
          <a:xfrm>
            <a:off x="8447964" y="5629123"/>
            <a:ext cx="1241946" cy="853566"/>
          </a:xfrm>
          <a:prstGeom prst="rect">
            <a:avLst/>
          </a:prstGeom>
          <a:noFill/>
        </p:spPr>
      </p:pic>
      <p:sp>
        <p:nvSpPr>
          <p:cNvPr id="55" name="Title 1"/>
          <p:cNvSpPr txBox="1">
            <a:spLocks/>
          </p:cNvSpPr>
          <p:nvPr/>
        </p:nvSpPr>
        <p:spPr>
          <a:xfrm>
            <a:off x="2115403" y="2306472"/>
            <a:ext cx="791570" cy="272945"/>
          </a:xfrm>
          <a:prstGeom prst="roundRect">
            <a:avLst/>
          </a:prstGeom>
          <a:solidFill>
            <a:schemeClr val="tx1"/>
          </a:solidFill>
          <a:ln w="19050" cap="flat" cmpd="sng" algn="ctr">
            <a:solidFill>
              <a:srgbClr val="990033"/>
            </a:solidFill>
            <a:prstDash val="solid"/>
          </a:ln>
          <a:effectLst/>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ga-IE" dirty="0" smtClean="0"/>
              <a:t>Rud</a:t>
            </a:r>
            <a:endParaRPr kumimoji="0" lang="ga-IE" b="1" i="1" u="none" strike="noStrike" kern="1200" cap="none" spc="0" normalizeH="0" baseline="0" noProof="0" dirty="0">
              <a:ln>
                <a:noFill/>
              </a:ln>
              <a:solidFill>
                <a:srgbClr val="FFCC33"/>
              </a:solidFill>
              <a:effectLst/>
              <a:uLnTx/>
              <a:uFillTx/>
              <a:latin typeface="+mj-lt"/>
              <a:ea typeface="+mj-ea"/>
              <a:cs typeface="+mj-cs"/>
            </a:endParaRPr>
          </a:p>
        </p:txBody>
      </p:sp>
      <p:sp>
        <p:nvSpPr>
          <p:cNvPr id="56" name="Title 1"/>
          <p:cNvSpPr txBox="1">
            <a:spLocks/>
          </p:cNvSpPr>
          <p:nvPr/>
        </p:nvSpPr>
        <p:spPr>
          <a:xfrm>
            <a:off x="6890286" y="2084162"/>
            <a:ext cx="1201480" cy="368725"/>
          </a:xfrm>
          <a:prstGeom prst="roundRect">
            <a:avLst/>
          </a:prstGeom>
          <a:solidFill>
            <a:schemeClr val="tx1"/>
          </a:solidFill>
          <a:ln w="19050" cap="flat" cmpd="sng" algn="ctr">
            <a:solidFill>
              <a:srgbClr val="990033"/>
            </a:solidFill>
            <a:prstDash val="solid"/>
          </a:ln>
          <a:effectLst/>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ga-IE" sz="2800" b="1" i="1" noProof="0" dirty="0" smtClean="0">
                <a:solidFill>
                  <a:srgbClr val="FFCC33"/>
                </a:solidFill>
                <a:latin typeface="+mj-lt"/>
              </a:rPr>
              <a:t>Íomhá</a:t>
            </a:r>
            <a:endParaRPr kumimoji="0" lang="ga-IE" sz="2800" b="1" i="1" u="none" strike="noStrike" kern="1200" cap="none" spc="0" normalizeH="0" baseline="0" noProof="0" dirty="0">
              <a:ln>
                <a:noFill/>
              </a:ln>
              <a:solidFill>
                <a:srgbClr val="FFCC33"/>
              </a:solidFill>
              <a:effectLst/>
              <a:uLnTx/>
              <a:uFillTx/>
              <a:latin typeface="+mj-lt"/>
              <a:ea typeface="+mj-ea"/>
              <a:cs typeface="+mj-cs"/>
            </a:endParaRPr>
          </a:p>
        </p:txBody>
      </p:sp>
      <p:sp>
        <p:nvSpPr>
          <p:cNvPr id="57" name="Title 1"/>
          <p:cNvSpPr txBox="1">
            <a:spLocks/>
          </p:cNvSpPr>
          <p:nvPr/>
        </p:nvSpPr>
        <p:spPr>
          <a:xfrm>
            <a:off x="7165075" y="4533707"/>
            <a:ext cx="2515622" cy="1140031"/>
          </a:xfrm>
          <a:prstGeom prst="roundRect">
            <a:avLst/>
          </a:prstGeom>
          <a:solidFill>
            <a:schemeClr val="tx1"/>
          </a:solidFill>
          <a:ln w="19050" cap="flat" cmpd="sng" algn="ctr">
            <a:solidFill>
              <a:srgbClr val="990033"/>
            </a:solidFill>
            <a:prstDash val="solid"/>
          </a:ln>
          <a:effectLst/>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ga-IE" sz="2800" b="1" i="1" dirty="0" smtClean="0">
                <a:solidFill>
                  <a:srgbClr val="FFCC33"/>
                </a:solidFill>
                <a:latin typeface="+mj-lt"/>
              </a:rPr>
              <a:t>Triantáin Chomhchosúla</a:t>
            </a:r>
            <a:endParaRPr kumimoji="0" lang="ga-IE" sz="2800" b="1" i="1" u="none" strike="noStrike" kern="1200" cap="none" spc="0" normalizeH="0" baseline="0" noProof="0" dirty="0">
              <a:ln>
                <a:noFill/>
              </a:ln>
              <a:solidFill>
                <a:srgbClr val="FFCC33"/>
              </a:solidFill>
              <a:effectLst/>
              <a:uLnTx/>
              <a:uFillTx/>
              <a:latin typeface="+mj-lt"/>
              <a:ea typeface="+mj-ea"/>
              <a:cs typeface="+mj-cs"/>
            </a:endParaRPr>
          </a:p>
        </p:txBody>
      </p:sp>
      <p:sp>
        <p:nvSpPr>
          <p:cNvPr id="59" name="TextBox 58"/>
          <p:cNvSpPr txBox="1"/>
          <p:nvPr/>
        </p:nvSpPr>
        <p:spPr>
          <a:xfrm>
            <a:off x="1102107" y="3405590"/>
            <a:ext cx="1429237" cy="400110"/>
          </a:xfrm>
          <a:prstGeom prst="rect">
            <a:avLst/>
          </a:prstGeom>
          <a:noFill/>
        </p:spPr>
        <p:txBody>
          <a:bodyPr wrap="none" rtlCol="0">
            <a:spAutoFit/>
          </a:bodyPr>
          <a:lstStyle/>
          <a:p>
            <a:r>
              <a:rPr lang="ga-IE" sz="2000" b="1" dirty="0" smtClean="0"/>
              <a:t>Imlíne =</a:t>
            </a:r>
            <a:endParaRPr lang="ga-IE" sz="2000" b="1" dirty="0"/>
          </a:p>
        </p:txBody>
      </p:sp>
      <p:sp>
        <p:nvSpPr>
          <p:cNvPr id="60" name="TextBox 59"/>
          <p:cNvSpPr txBox="1"/>
          <p:nvPr/>
        </p:nvSpPr>
        <p:spPr>
          <a:xfrm>
            <a:off x="5710058" y="3382501"/>
            <a:ext cx="1429237" cy="400110"/>
          </a:xfrm>
          <a:prstGeom prst="rect">
            <a:avLst/>
          </a:prstGeom>
          <a:noFill/>
        </p:spPr>
        <p:txBody>
          <a:bodyPr wrap="none" rtlCol="0">
            <a:spAutoFit/>
          </a:bodyPr>
          <a:lstStyle/>
          <a:p>
            <a:r>
              <a:rPr lang="ga-IE" sz="2000" b="1" dirty="0" smtClean="0"/>
              <a:t>Imlíne =</a:t>
            </a:r>
            <a:endParaRPr lang="ga-IE" sz="2000" b="1" dirty="0"/>
          </a:p>
        </p:txBody>
      </p:sp>
      <p:sp>
        <p:nvSpPr>
          <p:cNvPr id="69" name="TextBox 68"/>
          <p:cNvSpPr txBox="1"/>
          <p:nvPr/>
        </p:nvSpPr>
        <p:spPr>
          <a:xfrm>
            <a:off x="3819949" y="3897615"/>
            <a:ext cx="944489" cy="954107"/>
          </a:xfrm>
          <a:prstGeom prst="rect">
            <a:avLst/>
          </a:prstGeom>
          <a:noFill/>
        </p:spPr>
        <p:txBody>
          <a:bodyPr wrap="none" rtlCol="0">
            <a:spAutoFit/>
          </a:bodyPr>
          <a:lstStyle/>
          <a:p>
            <a:r>
              <a:rPr lang="ga-IE" sz="2800" b="1" u="sng" dirty="0" smtClean="0"/>
              <a:t>|DE|</a:t>
            </a:r>
          </a:p>
          <a:p>
            <a:r>
              <a:rPr lang="ga-IE" sz="2800" b="1" dirty="0" smtClean="0"/>
              <a:t>|AB|</a:t>
            </a:r>
            <a:endParaRPr lang="ga-IE" sz="2800" b="1" dirty="0"/>
          </a:p>
        </p:txBody>
      </p:sp>
      <p:sp>
        <p:nvSpPr>
          <p:cNvPr id="70" name="TextBox 69"/>
          <p:cNvSpPr txBox="1"/>
          <p:nvPr/>
        </p:nvSpPr>
        <p:spPr>
          <a:xfrm>
            <a:off x="5119977" y="3895640"/>
            <a:ext cx="929037" cy="954107"/>
          </a:xfrm>
          <a:prstGeom prst="rect">
            <a:avLst/>
          </a:prstGeom>
          <a:noFill/>
        </p:spPr>
        <p:txBody>
          <a:bodyPr wrap="none" rtlCol="0">
            <a:spAutoFit/>
          </a:bodyPr>
          <a:lstStyle/>
          <a:p>
            <a:r>
              <a:rPr lang="ga-IE" sz="2800" b="1" u="sng" dirty="0" smtClean="0"/>
              <a:t>|DF|</a:t>
            </a:r>
          </a:p>
          <a:p>
            <a:r>
              <a:rPr lang="ga-IE" sz="2800" b="1" dirty="0" smtClean="0"/>
              <a:t>|AC|</a:t>
            </a:r>
            <a:endParaRPr lang="ga-IE" sz="2800" b="1" dirty="0"/>
          </a:p>
        </p:txBody>
      </p:sp>
      <p:sp>
        <p:nvSpPr>
          <p:cNvPr id="71" name="TextBox 70"/>
          <p:cNvSpPr txBox="1"/>
          <p:nvPr/>
        </p:nvSpPr>
        <p:spPr>
          <a:xfrm>
            <a:off x="4170587" y="4975759"/>
            <a:ext cx="367408" cy="954107"/>
          </a:xfrm>
          <a:prstGeom prst="rect">
            <a:avLst/>
          </a:prstGeom>
          <a:noFill/>
        </p:spPr>
        <p:txBody>
          <a:bodyPr wrap="none" rtlCol="0">
            <a:spAutoFit/>
          </a:bodyPr>
          <a:lstStyle/>
          <a:p>
            <a:r>
              <a:rPr lang="ga-IE" sz="2800" b="1" u="sng" dirty="0" smtClean="0"/>
              <a:t>8</a:t>
            </a:r>
          </a:p>
          <a:p>
            <a:r>
              <a:rPr lang="ga-IE" sz="2800" b="1" dirty="0"/>
              <a:t>4</a:t>
            </a:r>
          </a:p>
        </p:txBody>
      </p:sp>
      <p:sp>
        <p:nvSpPr>
          <p:cNvPr id="72" name="TextBox 71"/>
          <p:cNvSpPr txBox="1"/>
          <p:nvPr/>
        </p:nvSpPr>
        <p:spPr>
          <a:xfrm>
            <a:off x="5155031" y="5002137"/>
            <a:ext cx="631904" cy="954107"/>
          </a:xfrm>
          <a:prstGeom prst="rect">
            <a:avLst/>
          </a:prstGeom>
          <a:noFill/>
        </p:spPr>
        <p:txBody>
          <a:bodyPr wrap="none" rtlCol="0">
            <a:spAutoFit/>
          </a:bodyPr>
          <a:lstStyle/>
          <a:p>
            <a:r>
              <a:rPr lang="ga-IE" sz="2800" b="1" u="sng" dirty="0" smtClean="0"/>
              <a:t>12 </a:t>
            </a:r>
          </a:p>
          <a:p>
            <a:r>
              <a:rPr lang="ga-IE" dirty="0" smtClean="0"/>
              <a:t> </a:t>
            </a:r>
            <a:r>
              <a:rPr lang="ga-IE" sz="2800" b="1" dirty="0" smtClean="0"/>
              <a:t>6</a:t>
            </a:r>
            <a:endParaRPr lang="ga-IE" sz="2800" b="1" dirty="0"/>
          </a:p>
        </p:txBody>
      </p:sp>
      <p:sp>
        <p:nvSpPr>
          <p:cNvPr id="73" name="TextBox 72"/>
          <p:cNvSpPr txBox="1"/>
          <p:nvPr/>
        </p:nvSpPr>
        <p:spPr>
          <a:xfrm>
            <a:off x="4710196" y="5153894"/>
            <a:ext cx="364202" cy="523220"/>
          </a:xfrm>
          <a:prstGeom prst="rect">
            <a:avLst/>
          </a:prstGeom>
          <a:noFill/>
        </p:spPr>
        <p:txBody>
          <a:bodyPr wrap="none" rtlCol="0">
            <a:spAutoFit/>
          </a:bodyPr>
          <a:lstStyle/>
          <a:p>
            <a:r>
              <a:rPr lang="ga-IE" sz="2800" b="1" dirty="0" smtClean="0"/>
              <a:t>=</a:t>
            </a:r>
            <a:endParaRPr lang="ga-IE" sz="2800" b="1" dirty="0"/>
          </a:p>
        </p:txBody>
      </p:sp>
      <p:sp>
        <p:nvSpPr>
          <p:cNvPr id="34" name="Rectangle 33"/>
          <p:cNvSpPr/>
          <p:nvPr/>
        </p:nvSpPr>
        <p:spPr>
          <a:xfrm>
            <a:off x="2220338" y="3696221"/>
            <a:ext cx="1217000" cy="400110"/>
          </a:xfrm>
          <a:prstGeom prst="rect">
            <a:avLst/>
          </a:prstGeom>
        </p:spPr>
        <p:txBody>
          <a:bodyPr wrap="none">
            <a:spAutoFit/>
          </a:bodyPr>
          <a:lstStyle/>
          <a:p>
            <a:pPr lvl="0"/>
            <a:r>
              <a:rPr lang="ga-IE" sz="2000" b="1" dirty="0">
                <a:solidFill>
                  <a:prstClr val="black"/>
                </a:solidFill>
              </a:rPr>
              <a:t>= 13 aonad</a:t>
            </a:r>
          </a:p>
        </p:txBody>
      </p:sp>
      <p:sp>
        <p:nvSpPr>
          <p:cNvPr id="75" name="Rectangle 74"/>
          <p:cNvSpPr/>
          <p:nvPr/>
        </p:nvSpPr>
        <p:spPr>
          <a:xfrm>
            <a:off x="6813988" y="3694246"/>
            <a:ext cx="1217000" cy="400110"/>
          </a:xfrm>
          <a:prstGeom prst="rect">
            <a:avLst/>
          </a:prstGeom>
        </p:spPr>
        <p:txBody>
          <a:bodyPr wrap="none">
            <a:spAutoFit/>
          </a:bodyPr>
          <a:lstStyle/>
          <a:p>
            <a:pPr lvl="0"/>
            <a:r>
              <a:rPr lang="ga-IE" sz="2000" b="1" dirty="0">
                <a:solidFill>
                  <a:prstClr val="black"/>
                </a:solidFill>
              </a:rPr>
              <a:t>= 26 aonad</a:t>
            </a:r>
          </a:p>
        </p:txBody>
      </p:sp>
      <p:sp>
        <p:nvSpPr>
          <p:cNvPr id="76" name="Curved Down Arrow 75"/>
          <p:cNvSpPr/>
          <p:nvPr/>
        </p:nvSpPr>
        <p:spPr>
          <a:xfrm flipV="1">
            <a:off x="2431047" y="4041224"/>
            <a:ext cx="5217026" cy="769496"/>
          </a:xfrm>
          <a:prstGeom prst="curvedDownArrow">
            <a:avLst>
              <a:gd name="adj1" fmla="val 26270"/>
              <a:gd name="adj2" fmla="val 65243"/>
              <a:gd name="adj3" fmla="val 11858"/>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00" dirty="0">
              <a:solidFill>
                <a:schemeClr val="tx1"/>
              </a:solidFill>
              <a:latin typeface="Trebuchet MS" pitchFamily="34" charset="0"/>
            </a:endParaRPr>
          </a:p>
        </p:txBody>
      </p:sp>
      <p:sp>
        <p:nvSpPr>
          <p:cNvPr id="77" name="TextBox 76"/>
          <p:cNvSpPr txBox="1">
            <a:spLocks noChangeArrowheads="1"/>
          </p:cNvSpPr>
          <p:nvPr/>
        </p:nvSpPr>
        <p:spPr bwMode="auto">
          <a:xfrm>
            <a:off x="4590397" y="4294005"/>
            <a:ext cx="968002" cy="461665"/>
          </a:xfrm>
          <a:prstGeom prst="rect">
            <a:avLst/>
          </a:prstGeom>
          <a:noFill/>
          <a:ln w="9525">
            <a:noFill/>
            <a:miter lim="800000"/>
            <a:headEnd/>
            <a:tailEnd/>
          </a:ln>
        </p:spPr>
        <p:txBody>
          <a:bodyPr wrap="square">
            <a:spAutoFit/>
          </a:bodyPr>
          <a:lstStyle/>
          <a:p>
            <a:r>
              <a:rPr lang="ga-IE" sz="2400" dirty="0" smtClean="0">
                <a:solidFill>
                  <a:srgbClr val="92D050"/>
                </a:solidFill>
                <a:latin typeface="Trebuchet MS" pitchFamily="34" charset="0"/>
              </a:rPr>
              <a:t>x 2</a:t>
            </a:r>
            <a:endParaRPr lang="ga-IE" sz="2400" dirty="0">
              <a:solidFill>
                <a:srgbClr val="92D050"/>
              </a:solidFill>
              <a:latin typeface="Trebuchet MS" pitchFamily="34" charset="0"/>
            </a:endParaRPr>
          </a:p>
        </p:txBody>
      </p:sp>
      <p:sp>
        <p:nvSpPr>
          <p:cNvPr id="52" name="TextBox 51"/>
          <p:cNvSpPr txBox="1"/>
          <p:nvPr/>
        </p:nvSpPr>
        <p:spPr>
          <a:xfrm>
            <a:off x="2459764" y="3434576"/>
            <a:ext cx="1119217" cy="400110"/>
          </a:xfrm>
          <a:prstGeom prst="rect">
            <a:avLst/>
          </a:prstGeom>
          <a:noFill/>
        </p:spPr>
        <p:txBody>
          <a:bodyPr wrap="none" rtlCol="0">
            <a:spAutoFit/>
          </a:bodyPr>
          <a:lstStyle/>
          <a:p>
            <a:r>
              <a:rPr lang="ga-IE" sz="2000" b="1" dirty="0" smtClean="0"/>
              <a:t>4 + 3 + 6 </a:t>
            </a:r>
            <a:endParaRPr lang="ga-IE" sz="2000" b="1" dirty="0"/>
          </a:p>
        </p:txBody>
      </p:sp>
      <p:sp>
        <p:nvSpPr>
          <p:cNvPr id="54" name="TextBox 53"/>
          <p:cNvSpPr txBox="1"/>
          <p:nvPr/>
        </p:nvSpPr>
        <p:spPr>
          <a:xfrm>
            <a:off x="6999753" y="3393551"/>
            <a:ext cx="1249060" cy="400110"/>
          </a:xfrm>
          <a:prstGeom prst="rect">
            <a:avLst/>
          </a:prstGeom>
          <a:noFill/>
        </p:spPr>
        <p:txBody>
          <a:bodyPr wrap="none" rtlCol="0">
            <a:spAutoFit/>
          </a:bodyPr>
          <a:lstStyle/>
          <a:p>
            <a:r>
              <a:rPr lang="ga-IE" sz="2000" b="1" dirty="0"/>
              <a:t>8 + 6 + 12 </a:t>
            </a:r>
          </a:p>
        </p:txBody>
      </p:sp>
      <p:sp>
        <p:nvSpPr>
          <p:cNvPr id="61" name="Title 1"/>
          <p:cNvSpPr txBox="1">
            <a:spLocks/>
          </p:cNvSpPr>
          <p:nvPr/>
        </p:nvSpPr>
        <p:spPr>
          <a:xfrm>
            <a:off x="477674" y="5182253"/>
            <a:ext cx="2986955" cy="938466"/>
          </a:xfrm>
          <a:prstGeom prst="roundRect">
            <a:avLst/>
          </a:prstGeom>
          <a:solidFill>
            <a:schemeClr val="tx1"/>
          </a:solidFill>
          <a:ln w="19050" cap="flat" cmpd="sng" algn="ctr">
            <a:solidFill>
              <a:srgbClr val="990033"/>
            </a:solidFill>
            <a:prstDash val="solid"/>
          </a:ln>
          <a:effectLst/>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ga-IE" sz="2000" b="1" i="1" dirty="0" smtClean="0">
                <a:solidFill>
                  <a:srgbClr val="FFCC33"/>
                </a:solidFill>
                <a:latin typeface="+mj-lt"/>
              </a:rPr>
              <a:t>K&gt;1</a:t>
            </a:r>
          </a:p>
          <a:p>
            <a:pPr marL="0" marR="0" lvl="0" indent="0" algn="ctr" defTabSz="914400" rtl="0" eaLnBrk="1" fontAlgn="auto" latinLnBrk="0" hangingPunct="1">
              <a:lnSpc>
                <a:spcPct val="100000"/>
              </a:lnSpc>
              <a:spcBef>
                <a:spcPct val="0"/>
              </a:spcBef>
              <a:spcAft>
                <a:spcPts val="0"/>
              </a:spcAft>
              <a:buClrTx/>
              <a:buSzTx/>
              <a:buFontTx/>
              <a:buNone/>
              <a:tabLst/>
              <a:defRPr/>
            </a:pPr>
            <a:r>
              <a:rPr lang="ga-IE" sz="2000" b="1" i="1" dirty="0" smtClean="0">
                <a:solidFill>
                  <a:srgbClr val="FFCC33"/>
                </a:solidFill>
                <a:latin typeface="+mj-lt"/>
              </a:rPr>
              <a:t>Méid na hÍomhá&gt;Méid an Ruda</a:t>
            </a:r>
            <a:endParaRPr kumimoji="0" lang="ga-IE" sz="2000" b="1" i="1" u="none" strike="noStrike" kern="1200" cap="none" spc="0" normalizeH="0" baseline="0" noProof="0" dirty="0">
              <a:ln>
                <a:noFill/>
              </a:ln>
              <a:solidFill>
                <a:srgbClr val="FFCC33"/>
              </a:solidFill>
              <a:effectLst/>
              <a:uLnTx/>
              <a:uFillTx/>
              <a:latin typeface="+mj-lt"/>
              <a:ea typeface="+mj-ea"/>
              <a:cs typeface="+mj-cs"/>
            </a:endParaRPr>
          </a:p>
        </p:txBody>
      </p:sp>
      <p:cxnSp>
        <p:nvCxnSpPr>
          <p:cNvPr id="74" name="Straight Arrow Connector 73"/>
          <p:cNvCxnSpPr/>
          <p:nvPr/>
        </p:nvCxnSpPr>
        <p:spPr>
          <a:xfrm flipH="1">
            <a:off x="2714604" y="1976226"/>
            <a:ext cx="3567" cy="68400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a:off x="8012211" y="1268805"/>
            <a:ext cx="3567" cy="136800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9" name="TextBox 78"/>
          <p:cNvSpPr txBox="1">
            <a:spLocks noChangeArrowheads="1"/>
          </p:cNvSpPr>
          <p:nvPr/>
        </p:nvSpPr>
        <p:spPr bwMode="auto">
          <a:xfrm>
            <a:off x="2710349" y="2155980"/>
            <a:ext cx="1297611" cy="400110"/>
          </a:xfrm>
          <a:prstGeom prst="rect">
            <a:avLst/>
          </a:prstGeom>
          <a:noFill/>
          <a:ln w="9525">
            <a:noFill/>
            <a:miter lim="800000"/>
            <a:headEnd/>
            <a:tailEnd/>
          </a:ln>
        </p:spPr>
        <p:txBody>
          <a:bodyPr wrap="square">
            <a:spAutoFit/>
          </a:bodyPr>
          <a:lstStyle/>
          <a:p>
            <a:r>
              <a:rPr lang="ga-IE" sz="2000" dirty="0" smtClean="0">
                <a:latin typeface="Trebuchet MS" pitchFamily="34" charset="0"/>
              </a:rPr>
              <a:t>h</a:t>
            </a:r>
            <a:endParaRPr lang="ga-IE" sz="2000" dirty="0">
              <a:latin typeface="Trebuchet MS" pitchFamily="34" charset="0"/>
            </a:endParaRPr>
          </a:p>
        </p:txBody>
      </p:sp>
      <p:sp>
        <p:nvSpPr>
          <p:cNvPr id="80" name="TextBox 79"/>
          <p:cNvSpPr txBox="1">
            <a:spLocks noChangeArrowheads="1"/>
          </p:cNvSpPr>
          <p:nvPr/>
        </p:nvSpPr>
        <p:spPr bwMode="auto">
          <a:xfrm>
            <a:off x="8007955" y="1830706"/>
            <a:ext cx="1297611" cy="400110"/>
          </a:xfrm>
          <a:prstGeom prst="rect">
            <a:avLst/>
          </a:prstGeom>
          <a:noFill/>
          <a:ln w="9525">
            <a:noFill/>
            <a:miter lim="800000"/>
            <a:headEnd/>
            <a:tailEnd/>
          </a:ln>
        </p:spPr>
        <p:txBody>
          <a:bodyPr wrap="square">
            <a:spAutoFit/>
          </a:bodyPr>
          <a:lstStyle/>
          <a:p>
            <a:r>
              <a:rPr lang="ga-IE" sz="2000" dirty="0" smtClean="0">
                <a:latin typeface="Trebuchet MS" pitchFamily="34" charset="0"/>
              </a:rPr>
              <a:t>2h</a:t>
            </a:r>
            <a:endParaRPr lang="ga-IE" sz="2000" dirty="0">
              <a:latin typeface="Trebuchet MS" pitchFamily="34" charset="0"/>
            </a:endParaRPr>
          </a:p>
        </p:txBody>
      </p:sp>
      <p:sp>
        <p:nvSpPr>
          <p:cNvPr id="62" name="Pie 61"/>
          <p:cNvSpPr/>
          <p:nvPr/>
        </p:nvSpPr>
        <p:spPr>
          <a:xfrm>
            <a:off x="494428" y="2117495"/>
            <a:ext cx="1348144" cy="1090069"/>
          </a:xfrm>
          <a:prstGeom prst="pie">
            <a:avLst>
              <a:gd name="adj1" fmla="val 20195389"/>
              <a:gd name="adj2" fmla="val 1972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82" name="Pie 81"/>
          <p:cNvSpPr/>
          <p:nvPr/>
        </p:nvSpPr>
        <p:spPr>
          <a:xfrm>
            <a:off x="4208892" y="2092474"/>
            <a:ext cx="1348144" cy="1090069"/>
          </a:xfrm>
          <a:prstGeom prst="pie">
            <a:avLst>
              <a:gd name="adj1" fmla="val 20195389"/>
              <a:gd name="adj2" fmla="val 1972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83" name="Pie 82"/>
          <p:cNvSpPr/>
          <p:nvPr/>
        </p:nvSpPr>
        <p:spPr>
          <a:xfrm rot="5564667">
            <a:off x="2187829" y="1367229"/>
            <a:ext cx="1152000" cy="1124428"/>
          </a:xfrm>
          <a:prstGeom prst="pie">
            <a:avLst>
              <a:gd name="adj1" fmla="val 19326187"/>
              <a:gd name="adj2" fmla="val 383531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84" name="Pie 83"/>
          <p:cNvSpPr/>
          <p:nvPr/>
        </p:nvSpPr>
        <p:spPr>
          <a:xfrm rot="5400000">
            <a:off x="7471031" y="688506"/>
            <a:ext cx="1137878" cy="1004117"/>
          </a:xfrm>
          <a:prstGeom prst="pie">
            <a:avLst>
              <a:gd name="adj1" fmla="val 19326187"/>
              <a:gd name="adj2" fmla="val 383531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85" name="Pie 84"/>
          <p:cNvSpPr/>
          <p:nvPr/>
        </p:nvSpPr>
        <p:spPr>
          <a:xfrm rot="10800000">
            <a:off x="2735884" y="2077516"/>
            <a:ext cx="1159930" cy="1221638"/>
          </a:xfrm>
          <a:prstGeom prst="pie">
            <a:avLst>
              <a:gd name="adj1" fmla="val 155446"/>
              <a:gd name="adj2" fmla="val 309514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86" name="Pie 85"/>
          <p:cNvSpPr/>
          <p:nvPr/>
        </p:nvSpPr>
        <p:spPr>
          <a:xfrm rot="10800000">
            <a:off x="8529849" y="1897038"/>
            <a:ext cx="1201004" cy="1528547"/>
          </a:xfrm>
          <a:prstGeom prst="pie">
            <a:avLst>
              <a:gd name="adj1" fmla="val 155446"/>
              <a:gd name="adj2" fmla="val 309514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81" name="TextBox 80"/>
          <p:cNvSpPr txBox="1"/>
          <p:nvPr/>
        </p:nvSpPr>
        <p:spPr>
          <a:xfrm>
            <a:off x="4251737" y="5852534"/>
            <a:ext cx="367408" cy="523220"/>
          </a:xfrm>
          <a:prstGeom prst="rect">
            <a:avLst/>
          </a:prstGeom>
          <a:noFill/>
        </p:spPr>
        <p:txBody>
          <a:bodyPr wrap="none" rtlCol="0">
            <a:spAutoFit/>
          </a:bodyPr>
          <a:lstStyle/>
          <a:p>
            <a:r>
              <a:rPr lang="ga-IE" sz="2800" b="1" dirty="0"/>
              <a:t>2</a:t>
            </a:r>
            <a:endParaRPr lang="ga-IE" sz="2800" b="1" dirty="0" smtClean="0"/>
          </a:p>
        </p:txBody>
      </p:sp>
      <p:sp>
        <p:nvSpPr>
          <p:cNvPr id="87" name="TextBox 86"/>
          <p:cNvSpPr txBox="1"/>
          <p:nvPr/>
        </p:nvSpPr>
        <p:spPr>
          <a:xfrm>
            <a:off x="5141181" y="5855162"/>
            <a:ext cx="449162" cy="954107"/>
          </a:xfrm>
          <a:prstGeom prst="rect">
            <a:avLst/>
          </a:prstGeom>
          <a:noFill/>
        </p:spPr>
        <p:txBody>
          <a:bodyPr wrap="none" rtlCol="0">
            <a:spAutoFit/>
          </a:bodyPr>
          <a:lstStyle/>
          <a:p>
            <a:r>
              <a:rPr lang="ga-IE" sz="2800" b="1" dirty="0" smtClean="0"/>
              <a:t>2 </a:t>
            </a:r>
          </a:p>
          <a:p>
            <a:r>
              <a:rPr lang="ga-IE" dirty="0" smtClean="0"/>
              <a:t> </a:t>
            </a:r>
          </a:p>
        </p:txBody>
      </p:sp>
      <p:sp>
        <p:nvSpPr>
          <p:cNvPr id="88" name="TextBox 87"/>
          <p:cNvSpPr txBox="1"/>
          <p:nvPr/>
        </p:nvSpPr>
        <p:spPr>
          <a:xfrm>
            <a:off x="4696346" y="5876294"/>
            <a:ext cx="364202" cy="523220"/>
          </a:xfrm>
          <a:prstGeom prst="rect">
            <a:avLst/>
          </a:prstGeom>
          <a:noFill/>
        </p:spPr>
        <p:txBody>
          <a:bodyPr wrap="none" rtlCol="0">
            <a:spAutoFit/>
          </a:bodyPr>
          <a:lstStyle/>
          <a:p>
            <a:r>
              <a:rPr lang="ga-IE" sz="2800" b="1" dirty="0" smtClean="0"/>
              <a:t>=</a:t>
            </a:r>
            <a:endParaRPr lang="ga-IE" sz="2800" b="1" dirty="0"/>
          </a:p>
        </p:txBody>
      </p:sp>
      <p:sp>
        <p:nvSpPr>
          <p:cNvPr id="89" name="Title 1"/>
          <p:cNvSpPr txBox="1">
            <a:spLocks/>
          </p:cNvSpPr>
          <p:nvPr/>
        </p:nvSpPr>
        <p:spPr>
          <a:xfrm>
            <a:off x="1633978" y="4170570"/>
            <a:ext cx="1115954" cy="938466"/>
          </a:xfrm>
          <a:prstGeom prst="roundRect">
            <a:avLst/>
          </a:prstGeom>
          <a:solidFill>
            <a:schemeClr val="tx1"/>
          </a:solidFill>
          <a:ln w="19050" cap="flat" cmpd="sng" algn="ctr">
            <a:solidFill>
              <a:srgbClr val="990033"/>
            </a:solidFill>
            <a:prstDash val="solid"/>
          </a:ln>
          <a:effectLst/>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ga-IE" sz="2000" b="1" i="1" u="sng" dirty="0" smtClean="0">
                <a:solidFill>
                  <a:srgbClr val="FFCC33"/>
                </a:solidFill>
                <a:latin typeface="+mj-lt"/>
              </a:rPr>
              <a:t>Íomhá </a:t>
            </a:r>
          </a:p>
          <a:p>
            <a:pPr marL="0" marR="0" lvl="0" indent="0" algn="ctr" defTabSz="914400" rtl="0" eaLnBrk="1" fontAlgn="auto" latinLnBrk="0" hangingPunct="1">
              <a:lnSpc>
                <a:spcPct val="100000"/>
              </a:lnSpc>
              <a:spcBef>
                <a:spcPct val="0"/>
              </a:spcBef>
              <a:spcAft>
                <a:spcPts val="0"/>
              </a:spcAft>
              <a:buClrTx/>
              <a:buSzTx/>
              <a:buFontTx/>
              <a:buNone/>
              <a:tabLst/>
              <a:defRPr/>
            </a:pPr>
            <a:r>
              <a:rPr lang="ga-IE" sz="2000" b="1" i="1" dirty="0" smtClean="0">
                <a:solidFill>
                  <a:srgbClr val="FFCC33"/>
                </a:solidFill>
                <a:latin typeface="+mj-lt"/>
              </a:rPr>
              <a:t>Rud</a:t>
            </a:r>
            <a:endParaRPr kumimoji="0" lang="ga-IE" sz="2000" b="1" i="1" u="none" strike="noStrike" kern="1200" cap="none" spc="0" normalizeH="0" baseline="0" noProof="0" dirty="0">
              <a:ln>
                <a:noFill/>
              </a:ln>
              <a:solidFill>
                <a:srgbClr val="FFCC33"/>
              </a:solidFill>
              <a:effectLst/>
              <a:uLnTx/>
              <a:uFillTx/>
              <a:latin typeface="+mj-lt"/>
              <a:ea typeface="+mj-ea"/>
              <a:cs typeface="+mj-cs"/>
            </a:endParaRPr>
          </a:p>
        </p:txBody>
      </p:sp>
      <p:sp>
        <p:nvSpPr>
          <p:cNvPr id="6" name="Date Placeholder 5"/>
          <p:cNvSpPr>
            <a:spLocks noGrp="1"/>
          </p:cNvSpPr>
          <p:nvPr>
            <p:ph type="dt" sz="half" idx="10"/>
          </p:nvPr>
        </p:nvSpPr>
        <p:spPr/>
        <p:txBody>
          <a:bodyPr/>
          <a:lstStyle/>
          <a:p>
            <a:fld id="{E0A23DAD-4EF5-49B1-8082-BE8A5F4E1B20}" type="datetime10">
              <a:rPr lang="en-GB" smtClean="0"/>
              <a:pPr/>
              <a:t>09:21</a:t>
            </a:fld>
            <a:endParaRPr lang="ga-IE"/>
          </a:p>
        </p:txBody>
      </p:sp>
      <p:sp>
        <p:nvSpPr>
          <p:cNvPr id="11" name="Rectangle 10"/>
          <p:cNvSpPr/>
          <p:nvPr/>
        </p:nvSpPr>
        <p:spPr>
          <a:xfrm>
            <a:off x="3750335" y="884120"/>
            <a:ext cx="936000" cy="46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4221833140"/>
      </p:ext>
    </p:extLst>
  </p:cSld>
  <p:clrMapOvr>
    <a:masterClrMapping/>
  </p:clrMapOvr>
  <mc:AlternateContent xmlns:mc="http://schemas.openxmlformats.org/markup-compatibility/2006">
    <mc:Choice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500"/>
                            </p:stCondLst>
                            <p:childTnLst>
                              <p:par>
                                <p:cTn id="14" presetID="10" presetClass="exit" presetSubtype="0" fill="hold" grpId="1" nodeType="afterEffect">
                                  <p:stCondLst>
                                    <p:cond delay="1000"/>
                                  </p:stCondLst>
                                  <p:childTnLst>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childTnLst>
                          </p:cTn>
                        </p:par>
                        <p:par>
                          <p:cTn id="17" fill="hold">
                            <p:stCondLst>
                              <p:cond delay="2000"/>
                            </p:stCondLst>
                            <p:childTnLst>
                              <p:par>
                                <p:cTn id="18" presetID="10" presetClass="exit" presetSubtype="0" fill="hold" nodeType="after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par>
                          <p:cTn id="21" fill="hold">
                            <p:stCondLst>
                              <p:cond delay="2500"/>
                            </p:stCondLst>
                            <p:childTnLst>
                              <p:par>
                                <p:cTn id="22" presetID="10" presetClass="exit" presetSubtype="0" fill="hold" grpId="0" nodeType="afterEffect">
                                  <p:stCondLst>
                                    <p:cond delay="0"/>
                                  </p:stCondLst>
                                  <p:childTnLst>
                                    <p:animEffect transition="out" filter="fade">
                                      <p:cBhvr>
                                        <p:cTn id="23" dur="2000"/>
                                        <p:tgtEl>
                                          <p:spTgt spid="62"/>
                                        </p:tgtEl>
                                      </p:cBhvr>
                                    </p:animEffect>
                                    <p:set>
                                      <p:cBhvr>
                                        <p:cTn id="24" dur="1" fill="hold">
                                          <p:stCondLst>
                                            <p:cond delay="1999"/>
                                          </p:stCondLst>
                                        </p:cTn>
                                        <p:tgtEl>
                                          <p:spTgt spid="62"/>
                                        </p:tgtEl>
                                        <p:attrNameLst>
                                          <p:attrName>style.visibility</p:attrName>
                                        </p:attrNameLst>
                                      </p:cBhvr>
                                      <p:to>
                                        <p:strVal val="hidden"/>
                                      </p:to>
                                    </p:set>
                                  </p:childTnLst>
                                </p:cTn>
                              </p:par>
                            </p:childTnLst>
                          </p:cTn>
                        </p:par>
                        <p:par>
                          <p:cTn id="25" fill="hold">
                            <p:stCondLst>
                              <p:cond delay="4500"/>
                            </p:stCondLst>
                            <p:childTnLst>
                              <p:par>
                                <p:cTn id="26" presetID="10" presetClass="exit" presetSubtype="0" fill="hold" grpId="0" nodeType="afterEffect">
                                  <p:stCondLst>
                                    <p:cond delay="0"/>
                                  </p:stCondLst>
                                  <p:childTnLst>
                                    <p:animEffect transition="out" filter="fade">
                                      <p:cBhvr>
                                        <p:cTn id="27" dur="2000"/>
                                        <p:tgtEl>
                                          <p:spTgt spid="82"/>
                                        </p:tgtEl>
                                      </p:cBhvr>
                                    </p:animEffect>
                                    <p:set>
                                      <p:cBhvr>
                                        <p:cTn id="28" dur="1" fill="hold">
                                          <p:stCondLst>
                                            <p:cond delay="1999"/>
                                          </p:stCondLst>
                                        </p:cTn>
                                        <p:tgtEl>
                                          <p:spTgt spid="8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wipe(down)">
                                      <p:cBhvr>
                                        <p:cTn id="33" dur="500"/>
                                        <p:tgtEl>
                                          <p:spTgt spid="83"/>
                                        </p:tgtEl>
                                      </p:cBhvr>
                                    </p:animEffect>
                                  </p:childTnLst>
                                </p:cTn>
                              </p:par>
                            </p:childTnLst>
                          </p:cTn>
                        </p:par>
                        <p:par>
                          <p:cTn id="34" fill="hold">
                            <p:stCondLst>
                              <p:cond delay="500"/>
                            </p:stCondLst>
                            <p:childTnLst>
                              <p:par>
                                <p:cTn id="35" presetID="22" presetClass="entr" presetSubtype="4" fill="hold" grpId="0" nodeType="after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wipe(down)">
                                      <p:cBhvr>
                                        <p:cTn id="37" dur="500"/>
                                        <p:tgtEl>
                                          <p:spTgt spid="8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right)">
                                      <p:cBhvr>
                                        <p:cTn id="42" dur="500"/>
                                        <p:tgtEl>
                                          <p:spTgt spid="20"/>
                                        </p:tgtEl>
                                      </p:cBhvr>
                                    </p:animEffect>
                                  </p:childTnLst>
                                </p:cTn>
                              </p:par>
                            </p:childTnLst>
                          </p:cTn>
                        </p:par>
                        <p:par>
                          <p:cTn id="43" fill="hold">
                            <p:stCondLst>
                              <p:cond delay="500"/>
                            </p:stCondLst>
                            <p:childTnLst>
                              <p:par>
                                <p:cTn id="44" presetID="22" presetClass="entr" presetSubtype="2" fill="hold" grpId="0" nodeType="afterEffect">
                                  <p:stCondLst>
                                    <p:cond delay="250"/>
                                  </p:stCondLst>
                                  <p:childTnLst>
                                    <p:set>
                                      <p:cBhvr>
                                        <p:cTn id="45" dur="1" fill="hold">
                                          <p:stCondLst>
                                            <p:cond delay="0"/>
                                          </p:stCondLst>
                                        </p:cTn>
                                        <p:tgtEl>
                                          <p:spTgt spid="21"/>
                                        </p:tgtEl>
                                        <p:attrNameLst>
                                          <p:attrName>style.visibility</p:attrName>
                                        </p:attrNameLst>
                                      </p:cBhvr>
                                      <p:to>
                                        <p:strVal val="visible"/>
                                      </p:to>
                                    </p:set>
                                    <p:animEffect transition="in" filter="wipe(right)">
                                      <p:cBhvr>
                                        <p:cTn id="46" dur="500"/>
                                        <p:tgtEl>
                                          <p:spTgt spid="21"/>
                                        </p:tgtEl>
                                      </p:cBhvr>
                                    </p:animEffect>
                                  </p:childTnLst>
                                </p:cTn>
                              </p:par>
                            </p:childTnLst>
                          </p:cTn>
                        </p:par>
                        <p:par>
                          <p:cTn id="47" fill="hold">
                            <p:stCondLst>
                              <p:cond delay="1250"/>
                            </p:stCondLst>
                            <p:childTnLst>
                              <p:par>
                                <p:cTn id="48" presetID="10" presetClass="exit" presetSubtype="0" fill="hold" grpId="1" nodeType="afterEffect">
                                  <p:stCondLst>
                                    <p:cond delay="100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par>
                                <p:cTn id="51" presetID="10" presetClass="exit" presetSubtype="0" fill="hold" grpId="1" nodeType="withEffect">
                                  <p:stCondLst>
                                    <p:cond delay="1000"/>
                                  </p:stCondLst>
                                  <p:childTnLst>
                                    <p:animEffect transition="out" filter="fade">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childTnLst>
                          </p:cTn>
                        </p:par>
                        <p:par>
                          <p:cTn id="54" fill="hold">
                            <p:stCondLst>
                              <p:cond delay="2750"/>
                            </p:stCondLst>
                            <p:childTnLst>
                              <p:par>
                                <p:cTn id="55" presetID="10" presetClass="exit" presetSubtype="0" fill="hold" nodeType="afterEffect">
                                  <p:stCondLst>
                                    <p:cond delay="0"/>
                                  </p:stCondLst>
                                  <p:childTnLst>
                                    <p:animEffect transition="out" filter="fade">
                                      <p:cBhvr>
                                        <p:cTn id="56" dur="2000"/>
                                        <p:tgtEl>
                                          <p:spTgt spid="83"/>
                                        </p:tgtEl>
                                      </p:cBhvr>
                                    </p:animEffect>
                                    <p:set>
                                      <p:cBhvr>
                                        <p:cTn id="57" dur="1" fill="hold">
                                          <p:stCondLst>
                                            <p:cond delay="1999"/>
                                          </p:stCondLst>
                                        </p:cTn>
                                        <p:tgtEl>
                                          <p:spTgt spid="83"/>
                                        </p:tgtEl>
                                        <p:attrNameLst>
                                          <p:attrName>style.visibility</p:attrName>
                                        </p:attrNameLst>
                                      </p:cBhvr>
                                      <p:to>
                                        <p:strVal val="hidden"/>
                                      </p:to>
                                    </p:set>
                                  </p:childTnLst>
                                </p:cTn>
                              </p:par>
                            </p:childTnLst>
                          </p:cTn>
                        </p:par>
                        <p:par>
                          <p:cTn id="58" fill="hold">
                            <p:stCondLst>
                              <p:cond delay="4750"/>
                            </p:stCondLst>
                            <p:childTnLst>
                              <p:par>
                                <p:cTn id="59" presetID="10" presetClass="exit" presetSubtype="0" fill="hold" grpId="1" nodeType="afterEffect">
                                  <p:stCondLst>
                                    <p:cond delay="0"/>
                                  </p:stCondLst>
                                  <p:childTnLst>
                                    <p:animEffect transition="out" filter="fade">
                                      <p:cBhvr>
                                        <p:cTn id="60" dur="2000"/>
                                        <p:tgtEl>
                                          <p:spTgt spid="84"/>
                                        </p:tgtEl>
                                      </p:cBhvr>
                                    </p:animEffect>
                                    <p:set>
                                      <p:cBhvr>
                                        <p:cTn id="61" dur="1" fill="hold">
                                          <p:stCondLst>
                                            <p:cond delay="1999"/>
                                          </p:stCondLst>
                                        </p:cTn>
                                        <p:tgtEl>
                                          <p:spTgt spid="8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85"/>
                                        </p:tgtEl>
                                        <p:attrNameLst>
                                          <p:attrName>style.visibility</p:attrName>
                                        </p:attrNameLst>
                                      </p:cBhvr>
                                      <p:to>
                                        <p:strVal val="visible"/>
                                      </p:to>
                                    </p:set>
                                    <p:animEffect transition="in" filter="wipe(down)">
                                      <p:cBhvr>
                                        <p:cTn id="66" dur="500"/>
                                        <p:tgtEl>
                                          <p:spTgt spid="8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86"/>
                                        </p:tgtEl>
                                        <p:attrNameLst>
                                          <p:attrName>style.visibility</p:attrName>
                                        </p:attrNameLst>
                                      </p:cBhvr>
                                      <p:to>
                                        <p:strVal val="visible"/>
                                      </p:to>
                                    </p:set>
                                    <p:animEffect transition="in" filter="wipe(down)">
                                      <p:cBhvr>
                                        <p:cTn id="71" dur="500"/>
                                        <p:tgtEl>
                                          <p:spTgt spid="8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wipe(down)">
                                      <p:cBhvr>
                                        <p:cTn id="76" dur="500"/>
                                        <p:tgtEl>
                                          <p:spTgt spid="16"/>
                                        </p:tgtEl>
                                      </p:cBhvr>
                                    </p:animEffect>
                                  </p:childTnLst>
                                </p:cTn>
                              </p:par>
                            </p:childTnLst>
                          </p:cTn>
                        </p:par>
                        <p:par>
                          <p:cTn id="77" fill="hold">
                            <p:stCondLst>
                              <p:cond delay="500"/>
                            </p:stCondLst>
                            <p:childTnLst>
                              <p:par>
                                <p:cTn id="78" presetID="22" presetClass="entr" presetSubtype="4" fill="hold" grpId="0" nodeType="afterEffect">
                                  <p:stCondLst>
                                    <p:cond delay="500"/>
                                  </p:stCondLst>
                                  <p:childTnLst>
                                    <p:set>
                                      <p:cBhvr>
                                        <p:cTn id="79" dur="1" fill="hold">
                                          <p:stCondLst>
                                            <p:cond delay="0"/>
                                          </p:stCondLst>
                                        </p:cTn>
                                        <p:tgtEl>
                                          <p:spTgt spid="17"/>
                                        </p:tgtEl>
                                        <p:attrNameLst>
                                          <p:attrName>style.visibility</p:attrName>
                                        </p:attrNameLst>
                                      </p:cBhvr>
                                      <p:to>
                                        <p:strVal val="visible"/>
                                      </p:to>
                                    </p:set>
                                    <p:animEffect transition="in" filter="wipe(down)">
                                      <p:cBhvr>
                                        <p:cTn id="80" dur="500"/>
                                        <p:tgtEl>
                                          <p:spTgt spid="17"/>
                                        </p:tgtEl>
                                      </p:cBhvr>
                                    </p:animEffect>
                                  </p:childTnLst>
                                </p:cTn>
                              </p:par>
                            </p:childTnLst>
                          </p:cTn>
                        </p:par>
                        <p:par>
                          <p:cTn id="81" fill="hold">
                            <p:stCondLst>
                              <p:cond delay="1500"/>
                            </p:stCondLst>
                            <p:childTnLst>
                              <p:par>
                                <p:cTn id="82" presetID="10" presetClass="exit" presetSubtype="0" fill="hold" grpId="0" nodeType="afterEffect">
                                  <p:stCondLst>
                                    <p:cond delay="0"/>
                                  </p:stCondLst>
                                  <p:childTnLst>
                                    <p:animEffect transition="out" filter="fade">
                                      <p:cBhvr>
                                        <p:cTn id="83" dur="2000"/>
                                        <p:tgtEl>
                                          <p:spTgt spid="85"/>
                                        </p:tgtEl>
                                      </p:cBhvr>
                                    </p:animEffect>
                                    <p:set>
                                      <p:cBhvr>
                                        <p:cTn id="84" dur="1" fill="hold">
                                          <p:stCondLst>
                                            <p:cond delay="1999"/>
                                          </p:stCondLst>
                                        </p:cTn>
                                        <p:tgtEl>
                                          <p:spTgt spid="85"/>
                                        </p:tgtEl>
                                        <p:attrNameLst>
                                          <p:attrName>style.visibility</p:attrName>
                                        </p:attrNameLst>
                                      </p:cBhvr>
                                      <p:to>
                                        <p:strVal val="hidden"/>
                                      </p:to>
                                    </p:set>
                                  </p:childTnLst>
                                </p:cTn>
                              </p:par>
                            </p:childTnLst>
                          </p:cTn>
                        </p:par>
                        <p:par>
                          <p:cTn id="85" fill="hold">
                            <p:stCondLst>
                              <p:cond delay="3500"/>
                            </p:stCondLst>
                            <p:childTnLst>
                              <p:par>
                                <p:cTn id="86" presetID="10" presetClass="exit" presetSubtype="0" fill="hold" grpId="0" nodeType="afterEffect">
                                  <p:stCondLst>
                                    <p:cond delay="0"/>
                                  </p:stCondLst>
                                  <p:childTnLst>
                                    <p:animEffect transition="out" filter="fade">
                                      <p:cBhvr>
                                        <p:cTn id="87" dur="2000"/>
                                        <p:tgtEl>
                                          <p:spTgt spid="86"/>
                                        </p:tgtEl>
                                      </p:cBhvr>
                                    </p:animEffect>
                                    <p:set>
                                      <p:cBhvr>
                                        <p:cTn id="88" dur="1" fill="hold">
                                          <p:stCondLst>
                                            <p:cond delay="1999"/>
                                          </p:stCondLst>
                                        </p:cTn>
                                        <p:tgtEl>
                                          <p:spTgt spid="86"/>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blinds(horizontal)">
                                      <p:cBhvr>
                                        <p:cTn id="93" dur="500"/>
                                        <p:tgtEl>
                                          <p:spTgt spid="7"/>
                                        </p:tgtEl>
                                      </p:cBhvr>
                                    </p:animEffect>
                                  </p:childTnLst>
                                </p:cTn>
                              </p:par>
                              <p:par>
                                <p:cTn id="94" presetID="3" presetClass="entr" presetSubtype="10" fill="hold" grpId="0" nodeType="withEffect">
                                  <p:stCondLst>
                                    <p:cond delay="0"/>
                                  </p:stCondLst>
                                  <p:childTnLst>
                                    <p:set>
                                      <p:cBhvr>
                                        <p:cTn id="95" dur="1" fill="hold">
                                          <p:stCondLst>
                                            <p:cond delay="0"/>
                                          </p:stCondLst>
                                        </p:cTn>
                                        <p:tgtEl>
                                          <p:spTgt spid="9"/>
                                        </p:tgtEl>
                                        <p:attrNameLst>
                                          <p:attrName>style.visibility</p:attrName>
                                        </p:attrNameLst>
                                      </p:cBhvr>
                                      <p:to>
                                        <p:strVal val="visible"/>
                                      </p:to>
                                    </p:set>
                                    <p:animEffect transition="in" filter="blinds(horizontal)">
                                      <p:cBhvr>
                                        <p:cTn id="96" dur="500"/>
                                        <p:tgtEl>
                                          <p:spTgt spid="9"/>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0" nodeType="clickEffect">
                                  <p:stCondLst>
                                    <p:cond delay="0"/>
                                  </p:stCondLst>
                                  <p:childTnLst>
                                    <p:animEffect transition="out" filter="fade">
                                      <p:cBhvr>
                                        <p:cTn id="100" dur="500"/>
                                        <p:tgtEl>
                                          <p:spTgt spid="2"/>
                                        </p:tgtEl>
                                      </p:cBhvr>
                                    </p:animEffect>
                                    <p:set>
                                      <p:cBhvr>
                                        <p:cTn id="101" dur="1" fill="hold">
                                          <p:stCondLst>
                                            <p:cond delay="499"/>
                                          </p:stCondLst>
                                        </p:cTn>
                                        <p:tgtEl>
                                          <p:spTgt spid="2"/>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3" presetClass="entr" presetSubtype="10" fill="hold" grpId="0" nodeType="click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blinds(horizontal)">
                                      <p:cBhvr>
                                        <p:cTn id="106" dur="500"/>
                                        <p:tgtEl>
                                          <p:spTgt spid="28"/>
                                        </p:tgtEl>
                                      </p:cBhvr>
                                    </p:animEffect>
                                  </p:childTnLst>
                                </p:cTn>
                              </p:par>
                            </p:childTnLst>
                          </p:cTn>
                        </p:par>
                      </p:childTnLst>
                    </p:cTn>
                  </p:par>
                  <p:par>
                    <p:cTn id="107" fill="hold">
                      <p:stCondLst>
                        <p:cond delay="indefinite"/>
                      </p:stCondLst>
                      <p:childTnLst>
                        <p:par>
                          <p:cTn id="108" fill="hold">
                            <p:stCondLst>
                              <p:cond delay="0"/>
                            </p:stCondLst>
                            <p:childTnLst>
                              <p:par>
                                <p:cTn id="109" presetID="3" presetClass="entr" presetSubtype="10" fill="hold" grpId="0" nodeType="click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blinds(horizontal)">
                                      <p:cBhvr>
                                        <p:cTn id="111" dur="500"/>
                                        <p:tgtEl>
                                          <p:spTgt spid="32"/>
                                        </p:tgtEl>
                                      </p:cBhvr>
                                    </p:animEffect>
                                  </p:childTnLst>
                                </p:cTn>
                              </p:par>
                            </p:childTnLst>
                          </p:cTn>
                        </p:par>
                        <p:par>
                          <p:cTn id="112" fill="hold">
                            <p:stCondLst>
                              <p:cond delay="500"/>
                            </p:stCondLst>
                            <p:childTnLst>
                              <p:par>
                                <p:cTn id="113" presetID="10" presetClass="entr" presetSubtype="0" fill="hold" grpId="2" nodeType="afterEffect">
                                  <p:stCondLst>
                                    <p:cond delay="0"/>
                                  </p:stCondLst>
                                  <p:childTnLst>
                                    <p:set>
                                      <p:cBhvr>
                                        <p:cTn id="114" dur="1" fill="hold">
                                          <p:stCondLst>
                                            <p:cond delay="0"/>
                                          </p:stCondLst>
                                        </p:cTn>
                                        <p:tgtEl>
                                          <p:spTgt spid="20"/>
                                        </p:tgtEl>
                                        <p:attrNameLst>
                                          <p:attrName>style.visibility</p:attrName>
                                        </p:attrNameLst>
                                      </p:cBhvr>
                                      <p:to>
                                        <p:strVal val="visible"/>
                                      </p:to>
                                    </p:set>
                                    <p:animEffect transition="in" filter="fade">
                                      <p:cBhvr>
                                        <p:cTn id="115" dur="2000"/>
                                        <p:tgtEl>
                                          <p:spTgt spid="20"/>
                                        </p:tgtEl>
                                      </p:cBhvr>
                                    </p:animEffect>
                                  </p:childTnLst>
                                </p:cTn>
                              </p:par>
                            </p:childTnLst>
                          </p:cTn>
                        </p:par>
                        <p:par>
                          <p:cTn id="116" fill="hold">
                            <p:stCondLst>
                              <p:cond delay="2500"/>
                            </p:stCondLst>
                            <p:childTnLst>
                              <p:par>
                                <p:cTn id="117" presetID="10" presetClass="entr" presetSubtype="0" fill="hold" grpId="2" nodeType="afterEffect">
                                  <p:stCondLst>
                                    <p:cond delay="0"/>
                                  </p:stCondLst>
                                  <p:childTnLst>
                                    <p:set>
                                      <p:cBhvr>
                                        <p:cTn id="118" dur="1" fill="hold">
                                          <p:stCondLst>
                                            <p:cond delay="0"/>
                                          </p:stCondLst>
                                        </p:cTn>
                                        <p:tgtEl>
                                          <p:spTgt spid="21"/>
                                        </p:tgtEl>
                                        <p:attrNameLst>
                                          <p:attrName>style.visibility</p:attrName>
                                        </p:attrNameLst>
                                      </p:cBhvr>
                                      <p:to>
                                        <p:strVal val="visible"/>
                                      </p:to>
                                    </p:set>
                                    <p:animEffect transition="in" filter="fade">
                                      <p:cBhvr>
                                        <p:cTn id="119" dur="2000"/>
                                        <p:tgtEl>
                                          <p:spTgt spid="21"/>
                                        </p:tgtEl>
                                      </p:cBhvr>
                                    </p:animEffect>
                                  </p:childTnLst>
                                </p:cTn>
                              </p:par>
                            </p:childTnLst>
                          </p:cTn>
                        </p:par>
                      </p:childTnLst>
                    </p:cTn>
                  </p:par>
                  <p:par>
                    <p:cTn id="120" fill="hold">
                      <p:stCondLst>
                        <p:cond delay="indefinite"/>
                      </p:stCondLst>
                      <p:childTnLst>
                        <p:par>
                          <p:cTn id="121" fill="hold">
                            <p:stCondLst>
                              <p:cond delay="0"/>
                            </p:stCondLst>
                            <p:childTnLst>
                              <p:par>
                                <p:cTn id="122" presetID="3" presetClass="entr" presetSubtype="10" fill="hold" grpId="0" nodeType="clickEffect">
                                  <p:stCondLst>
                                    <p:cond delay="0"/>
                                  </p:stCondLst>
                                  <p:childTnLst>
                                    <p:set>
                                      <p:cBhvr>
                                        <p:cTn id="123" dur="1" fill="hold">
                                          <p:stCondLst>
                                            <p:cond delay="0"/>
                                          </p:stCondLst>
                                        </p:cTn>
                                        <p:tgtEl>
                                          <p:spTgt spid="8"/>
                                        </p:tgtEl>
                                        <p:attrNameLst>
                                          <p:attrName>style.visibility</p:attrName>
                                        </p:attrNameLst>
                                      </p:cBhvr>
                                      <p:to>
                                        <p:strVal val="visible"/>
                                      </p:to>
                                    </p:set>
                                    <p:animEffect transition="in" filter="blinds(horizontal)">
                                      <p:cBhvr>
                                        <p:cTn id="124" dur="500"/>
                                        <p:tgtEl>
                                          <p:spTgt spid="8"/>
                                        </p:tgtEl>
                                      </p:cBhvr>
                                    </p:animEffect>
                                  </p:childTnLst>
                                </p:cTn>
                              </p:par>
                            </p:childTnLst>
                          </p:cTn>
                        </p:par>
                        <p:par>
                          <p:cTn id="125" fill="hold">
                            <p:stCondLst>
                              <p:cond delay="500"/>
                            </p:stCondLst>
                            <p:childTnLst>
                              <p:par>
                                <p:cTn id="126" presetID="3" presetClass="entr" presetSubtype="10" fill="hold" grpId="0" nodeType="afterEffect">
                                  <p:stCondLst>
                                    <p:cond delay="0"/>
                                  </p:stCondLst>
                                  <p:childTnLst>
                                    <p:set>
                                      <p:cBhvr>
                                        <p:cTn id="127" dur="1" fill="hold">
                                          <p:stCondLst>
                                            <p:cond delay="0"/>
                                          </p:stCondLst>
                                        </p:cTn>
                                        <p:tgtEl>
                                          <p:spTgt spid="35"/>
                                        </p:tgtEl>
                                        <p:attrNameLst>
                                          <p:attrName>style.visibility</p:attrName>
                                        </p:attrNameLst>
                                      </p:cBhvr>
                                      <p:to>
                                        <p:strVal val="visible"/>
                                      </p:to>
                                    </p:set>
                                    <p:animEffect transition="in" filter="blinds(horizontal)">
                                      <p:cBhvr>
                                        <p:cTn id="128" dur="500"/>
                                        <p:tgtEl>
                                          <p:spTgt spid="35"/>
                                        </p:tgtEl>
                                      </p:cBhvr>
                                    </p:animEffect>
                                  </p:childTnLst>
                                </p:cTn>
                              </p:par>
                            </p:childTnLst>
                          </p:cTn>
                        </p:par>
                      </p:childTnLst>
                    </p:cTn>
                  </p:par>
                  <p:par>
                    <p:cTn id="129" fill="hold">
                      <p:stCondLst>
                        <p:cond delay="indefinite"/>
                      </p:stCondLst>
                      <p:childTnLst>
                        <p:par>
                          <p:cTn id="130" fill="hold">
                            <p:stCondLst>
                              <p:cond delay="0"/>
                            </p:stCondLst>
                            <p:childTnLst>
                              <p:par>
                                <p:cTn id="131" presetID="3" presetClass="entr" presetSubtype="10" fill="hold" grpId="0" nodeType="clickEffect">
                                  <p:stCondLst>
                                    <p:cond delay="0"/>
                                  </p:stCondLst>
                                  <p:childTnLst>
                                    <p:set>
                                      <p:cBhvr>
                                        <p:cTn id="132" dur="1" fill="hold">
                                          <p:stCondLst>
                                            <p:cond delay="0"/>
                                          </p:stCondLst>
                                        </p:cTn>
                                        <p:tgtEl>
                                          <p:spTgt spid="31"/>
                                        </p:tgtEl>
                                        <p:attrNameLst>
                                          <p:attrName>style.visibility</p:attrName>
                                        </p:attrNameLst>
                                      </p:cBhvr>
                                      <p:to>
                                        <p:strVal val="visible"/>
                                      </p:to>
                                    </p:set>
                                    <p:animEffect transition="in" filter="blinds(horizontal)">
                                      <p:cBhvr>
                                        <p:cTn id="133" dur="500"/>
                                        <p:tgtEl>
                                          <p:spTgt spid="31"/>
                                        </p:tgtEl>
                                      </p:cBhvr>
                                    </p:animEffect>
                                  </p:childTnLst>
                                </p:cTn>
                              </p:par>
                            </p:childTnLst>
                          </p:cTn>
                        </p:par>
                      </p:childTnLst>
                    </p:cTn>
                  </p:par>
                  <p:par>
                    <p:cTn id="134" fill="hold">
                      <p:stCondLst>
                        <p:cond delay="indefinite"/>
                      </p:stCondLst>
                      <p:childTnLst>
                        <p:par>
                          <p:cTn id="135" fill="hold">
                            <p:stCondLst>
                              <p:cond delay="0"/>
                            </p:stCondLst>
                            <p:childTnLst>
                              <p:par>
                                <p:cTn id="136" presetID="3" presetClass="entr" presetSubtype="10" fill="hold" grpId="0" nodeType="clickEffect">
                                  <p:stCondLst>
                                    <p:cond delay="0"/>
                                  </p:stCondLst>
                                  <p:childTnLst>
                                    <p:set>
                                      <p:cBhvr>
                                        <p:cTn id="137" dur="1" fill="hold">
                                          <p:stCondLst>
                                            <p:cond delay="0"/>
                                          </p:stCondLst>
                                        </p:cTn>
                                        <p:tgtEl>
                                          <p:spTgt spid="33"/>
                                        </p:tgtEl>
                                        <p:attrNameLst>
                                          <p:attrName>style.visibility</p:attrName>
                                        </p:attrNameLst>
                                      </p:cBhvr>
                                      <p:to>
                                        <p:strVal val="visible"/>
                                      </p:to>
                                    </p:set>
                                    <p:animEffect transition="in" filter="blinds(horizontal)">
                                      <p:cBhvr>
                                        <p:cTn id="138" dur="500"/>
                                        <p:tgtEl>
                                          <p:spTgt spid="33"/>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11"/>
                                        </p:tgtEl>
                                        <p:attrNameLst>
                                          <p:attrName>style.visibility</p:attrName>
                                        </p:attrNameLst>
                                      </p:cBhvr>
                                      <p:to>
                                        <p:strVal val="visible"/>
                                      </p:to>
                                    </p:set>
                                    <p:animEffect transition="in" filter="fade">
                                      <p:cBhvr>
                                        <p:cTn id="141" dur="500"/>
                                        <p:tgtEl>
                                          <p:spTgt spid="11"/>
                                        </p:tgtEl>
                                      </p:cBhvr>
                                    </p:animEffect>
                                  </p:childTnLst>
                                </p:cTn>
                              </p:par>
                            </p:childTnLst>
                          </p:cTn>
                        </p:par>
                      </p:childTnLst>
                    </p:cTn>
                  </p:par>
                  <p:par>
                    <p:cTn id="142" fill="hold">
                      <p:stCondLst>
                        <p:cond delay="indefinite"/>
                      </p:stCondLst>
                      <p:childTnLst>
                        <p:par>
                          <p:cTn id="143" fill="hold">
                            <p:stCondLst>
                              <p:cond delay="0"/>
                            </p:stCondLst>
                            <p:childTnLst>
                              <p:par>
                                <p:cTn id="144" presetID="3" presetClass="entr" presetSubtype="10" fill="hold" grpId="2" nodeType="clickEffect">
                                  <p:stCondLst>
                                    <p:cond delay="0"/>
                                  </p:stCondLst>
                                  <p:childTnLst>
                                    <p:set>
                                      <p:cBhvr>
                                        <p:cTn id="145" dur="1" fill="hold">
                                          <p:stCondLst>
                                            <p:cond delay="0"/>
                                          </p:stCondLst>
                                        </p:cTn>
                                        <p:tgtEl>
                                          <p:spTgt spid="18"/>
                                        </p:tgtEl>
                                        <p:attrNameLst>
                                          <p:attrName>style.visibility</p:attrName>
                                        </p:attrNameLst>
                                      </p:cBhvr>
                                      <p:to>
                                        <p:strVal val="visible"/>
                                      </p:to>
                                    </p:set>
                                    <p:animEffect transition="in" filter="blinds(horizontal)">
                                      <p:cBhvr>
                                        <p:cTn id="146" dur="500"/>
                                        <p:tgtEl>
                                          <p:spTgt spid="18"/>
                                        </p:tgtEl>
                                      </p:cBhvr>
                                    </p:animEffect>
                                  </p:childTnLst>
                                </p:cTn>
                              </p:par>
                            </p:childTnLst>
                          </p:cTn>
                        </p:par>
                        <p:par>
                          <p:cTn id="147" fill="hold">
                            <p:stCondLst>
                              <p:cond delay="500"/>
                            </p:stCondLst>
                            <p:childTnLst>
                              <p:par>
                                <p:cTn id="148" presetID="3" presetClass="entr" presetSubtype="10" fill="hold" grpId="1" nodeType="afterEffect">
                                  <p:stCondLst>
                                    <p:cond delay="0"/>
                                  </p:stCondLst>
                                  <p:childTnLst>
                                    <p:set>
                                      <p:cBhvr>
                                        <p:cTn id="149" dur="1" fill="hold">
                                          <p:stCondLst>
                                            <p:cond delay="0"/>
                                          </p:stCondLst>
                                        </p:cTn>
                                        <p:tgtEl>
                                          <p:spTgt spid="19"/>
                                        </p:tgtEl>
                                        <p:attrNameLst>
                                          <p:attrName>style.visibility</p:attrName>
                                        </p:attrNameLst>
                                      </p:cBhvr>
                                      <p:to>
                                        <p:strVal val="visible"/>
                                      </p:to>
                                    </p:set>
                                    <p:animEffect transition="in" filter="blinds(horizontal)">
                                      <p:cBhvr>
                                        <p:cTn id="150" dur="500"/>
                                        <p:tgtEl>
                                          <p:spTgt spid="19"/>
                                        </p:tgtEl>
                                      </p:cBhvr>
                                    </p:animEffect>
                                  </p:childTnLst>
                                </p:cTn>
                              </p:par>
                            </p:childTnLst>
                          </p:cTn>
                        </p:par>
                      </p:childTnLst>
                    </p:cTn>
                  </p:par>
                  <p:par>
                    <p:cTn id="151" fill="hold">
                      <p:stCondLst>
                        <p:cond delay="indefinite"/>
                      </p:stCondLst>
                      <p:childTnLst>
                        <p:par>
                          <p:cTn id="152" fill="hold">
                            <p:stCondLst>
                              <p:cond delay="0"/>
                            </p:stCondLst>
                            <p:childTnLst>
                              <p:par>
                                <p:cTn id="153" presetID="3" presetClass="entr" presetSubtype="10" fill="hold" grpId="0" nodeType="clickEffect">
                                  <p:stCondLst>
                                    <p:cond delay="0"/>
                                  </p:stCondLst>
                                  <p:childTnLst>
                                    <p:set>
                                      <p:cBhvr>
                                        <p:cTn id="154" dur="1" fill="hold">
                                          <p:stCondLst>
                                            <p:cond delay="0"/>
                                          </p:stCondLst>
                                        </p:cTn>
                                        <p:tgtEl>
                                          <p:spTgt spid="46"/>
                                        </p:tgtEl>
                                        <p:attrNameLst>
                                          <p:attrName>style.visibility</p:attrName>
                                        </p:attrNameLst>
                                      </p:cBhvr>
                                      <p:to>
                                        <p:strVal val="visible"/>
                                      </p:to>
                                    </p:set>
                                    <p:animEffect transition="in" filter="blinds(horizontal)">
                                      <p:cBhvr>
                                        <p:cTn id="155" dur="500"/>
                                        <p:tgtEl>
                                          <p:spTgt spid="46"/>
                                        </p:tgtEl>
                                      </p:cBhvr>
                                    </p:animEffect>
                                  </p:childTnLst>
                                </p:cTn>
                              </p:par>
                            </p:childTnLst>
                          </p:cTn>
                        </p:par>
                      </p:childTnLst>
                    </p:cTn>
                  </p:par>
                  <p:par>
                    <p:cTn id="156" fill="hold">
                      <p:stCondLst>
                        <p:cond delay="indefinite"/>
                      </p:stCondLst>
                      <p:childTnLst>
                        <p:par>
                          <p:cTn id="157" fill="hold">
                            <p:stCondLst>
                              <p:cond delay="0"/>
                            </p:stCondLst>
                            <p:childTnLst>
                              <p:par>
                                <p:cTn id="158" presetID="3" presetClass="entr" presetSubtype="10" fill="hold" grpId="0" nodeType="clickEffect">
                                  <p:stCondLst>
                                    <p:cond delay="0"/>
                                  </p:stCondLst>
                                  <p:childTnLst>
                                    <p:set>
                                      <p:cBhvr>
                                        <p:cTn id="159" dur="1" fill="hold">
                                          <p:stCondLst>
                                            <p:cond delay="0"/>
                                          </p:stCondLst>
                                        </p:cTn>
                                        <p:tgtEl>
                                          <p:spTgt spid="47"/>
                                        </p:tgtEl>
                                        <p:attrNameLst>
                                          <p:attrName>style.visibility</p:attrName>
                                        </p:attrNameLst>
                                      </p:cBhvr>
                                      <p:to>
                                        <p:strVal val="visible"/>
                                      </p:to>
                                    </p:set>
                                    <p:animEffect transition="in" filter="blinds(horizontal)">
                                      <p:cBhvr>
                                        <p:cTn id="160" dur="500"/>
                                        <p:tgtEl>
                                          <p:spTgt spid="47"/>
                                        </p:tgtEl>
                                      </p:cBhvr>
                                    </p:animEffect>
                                  </p:childTnLst>
                                </p:cTn>
                              </p:par>
                            </p:childTnLst>
                          </p:cTn>
                        </p:par>
                      </p:childTnLst>
                    </p:cTn>
                  </p:par>
                  <p:par>
                    <p:cTn id="161" fill="hold">
                      <p:stCondLst>
                        <p:cond delay="indefinite"/>
                      </p:stCondLst>
                      <p:childTnLst>
                        <p:par>
                          <p:cTn id="162" fill="hold">
                            <p:stCondLst>
                              <p:cond delay="0"/>
                            </p:stCondLst>
                            <p:childTnLst>
                              <p:par>
                                <p:cTn id="163" presetID="3" presetClass="entr" presetSubtype="10" fill="hold" grpId="0" nodeType="clickEffect">
                                  <p:stCondLst>
                                    <p:cond delay="0"/>
                                  </p:stCondLst>
                                  <p:childTnLst>
                                    <p:set>
                                      <p:cBhvr>
                                        <p:cTn id="164" dur="1" fill="hold">
                                          <p:stCondLst>
                                            <p:cond delay="0"/>
                                          </p:stCondLst>
                                        </p:cTn>
                                        <p:tgtEl>
                                          <p:spTgt spid="56"/>
                                        </p:tgtEl>
                                        <p:attrNameLst>
                                          <p:attrName>style.visibility</p:attrName>
                                        </p:attrNameLst>
                                      </p:cBhvr>
                                      <p:to>
                                        <p:strVal val="visible"/>
                                      </p:to>
                                    </p:set>
                                    <p:animEffect transition="in" filter="blinds(horizontal)">
                                      <p:cBhvr>
                                        <p:cTn id="165" dur="500"/>
                                        <p:tgtEl>
                                          <p:spTgt spid="56"/>
                                        </p:tgtEl>
                                      </p:cBhvr>
                                    </p:animEffect>
                                  </p:childTnLst>
                                </p:cTn>
                              </p:par>
                            </p:childTnLst>
                          </p:cTn>
                        </p:par>
                      </p:childTnLst>
                    </p:cTn>
                  </p:par>
                  <p:par>
                    <p:cTn id="166" fill="hold">
                      <p:stCondLst>
                        <p:cond delay="indefinite"/>
                      </p:stCondLst>
                      <p:childTnLst>
                        <p:par>
                          <p:cTn id="167" fill="hold">
                            <p:stCondLst>
                              <p:cond delay="0"/>
                            </p:stCondLst>
                            <p:childTnLst>
                              <p:par>
                                <p:cTn id="168" presetID="3" presetClass="entr" presetSubtype="10" fill="hold" grpId="0" nodeType="clickEffect">
                                  <p:stCondLst>
                                    <p:cond delay="0"/>
                                  </p:stCondLst>
                                  <p:childTnLst>
                                    <p:set>
                                      <p:cBhvr>
                                        <p:cTn id="169" dur="1" fill="hold">
                                          <p:stCondLst>
                                            <p:cond delay="0"/>
                                          </p:stCondLst>
                                        </p:cTn>
                                        <p:tgtEl>
                                          <p:spTgt spid="55"/>
                                        </p:tgtEl>
                                        <p:attrNameLst>
                                          <p:attrName>style.visibility</p:attrName>
                                        </p:attrNameLst>
                                      </p:cBhvr>
                                      <p:to>
                                        <p:strVal val="visible"/>
                                      </p:to>
                                    </p:set>
                                    <p:animEffect transition="in" filter="blinds(horizontal)">
                                      <p:cBhvr>
                                        <p:cTn id="170" dur="500"/>
                                        <p:tgtEl>
                                          <p:spTgt spid="55"/>
                                        </p:tgtEl>
                                      </p:cBhvr>
                                    </p:animEffect>
                                  </p:childTnLst>
                                </p:cTn>
                              </p:par>
                            </p:childTnLst>
                          </p:cTn>
                        </p:par>
                      </p:childTnLst>
                    </p:cTn>
                  </p:par>
                  <p:par>
                    <p:cTn id="171" fill="hold">
                      <p:stCondLst>
                        <p:cond delay="indefinite"/>
                      </p:stCondLst>
                      <p:childTnLst>
                        <p:par>
                          <p:cTn id="172" fill="hold">
                            <p:stCondLst>
                              <p:cond delay="0"/>
                            </p:stCondLst>
                            <p:childTnLst>
                              <p:par>
                                <p:cTn id="173" presetID="3" presetClass="entr" presetSubtype="10" fill="hold" grpId="0" nodeType="clickEffect">
                                  <p:stCondLst>
                                    <p:cond delay="0"/>
                                  </p:stCondLst>
                                  <p:childTnLst>
                                    <p:set>
                                      <p:cBhvr>
                                        <p:cTn id="174" dur="1" fill="hold">
                                          <p:stCondLst>
                                            <p:cond delay="0"/>
                                          </p:stCondLst>
                                        </p:cTn>
                                        <p:tgtEl>
                                          <p:spTgt spid="89"/>
                                        </p:tgtEl>
                                        <p:attrNameLst>
                                          <p:attrName>style.visibility</p:attrName>
                                        </p:attrNameLst>
                                      </p:cBhvr>
                                      <p:to>
                                        <p:strVal val="visible"/>
                                      </p:to>
                                    </p:set>
                                    <p:animEffect transition="in" filter="blinds(horizontal)">
                                      <p:cBhvr>
                                        <p:cTn id="175" dur="500"/>
                                        <p:tgtEl>
                                          <p:spTgt spid="89"/>
                                        </p:tgtEl>
                                      </p:cBhvr>
                                    </p:animEffect>
                                  </p:childTnLst>
                                </p:cTn>
                              </p:par>
                            </p:childTnLst>
                          </p:cTn>
                        </p:par>
                      </p:childTnLst>
                    </p:cTn>
                  </p:par>
                  <p:par>
                    <p:cTn id="176" fill="hold">
                      <p:stCondLst>
                        <p:cond delay="indefinite"/>
                      </p:stCondLst>
                      <p:childTnLst>
                        <p:par>
                          <p:cTn id="177" fill="hold">
                            <p:stCondLst>
                              <p:cond delay="0"/>
                            </p:stCondLst>
                            <p:childTnLst>
                              <p:par>
                                <p:cTn id="178" presetID="3" presetClass="entr" presetSubtype="10" fill="hold" grpId="0" nodeType="clickEffect">
                                  <p:stCondLst>
                                    <p:cond delay="0"/>
                                  </p:stCondLst>
                                  <p:childTnLst>
                                    <p:set>
                                      <p:cBhvr>
                                        <p:cTn id="179" dur="1" fill="hold">
                                          <p:stCondLst>
                                            <p:cond delay="0"/>
                                          </p:stCondLst>
                                        </p:cTn>
                                        <p:tgtEl>
                                          <p:spTgt spid="69"/>
                                        </p:tgtEl>
                                        <p:attrNameLst>
                                          <p:attrName>style.visibility</p:attrName>
                                        </p:attrNameLst>
                                      </p:cBhvr>
                                      <p:to>
                                        <p:strVal val="visible"/>
                                      </p:to>
                                    </p:set>
                                    <p:animEffect transition="in" filter="blinds(horizontal)">
                                      <p:cBhvr>
                                        <p:cTn id="180" dur="500"/>
                                        <p:tgtEl>
                                          <p:spTgt spid="69"/>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nodeType="clickEffect">
                                  <p:stCondLst>
                                    <p:cond delay="0"/>
                                  </p:stCondLst>
                                  <p:childTnLst>
                                    <p:set>
                                      <p:cBhvr>
                                        <p:cTn id="184" dur="1" fill="hold">
                                          <p:stCondLst>
                                            <p:cond delay="0"/>
                                          </p:stCondLst>
                                        </p:cTn>
                                        <p:tgtEl>
                                          <p:spTgt spid="70">
                                            <p:txEl>
                                              <p:pRg st="0" end="0"/>
                                            </p:txEl>
                                          </p:spTgt>
                                        </p:tgtEl>
                                        <p:attrNameLst>
                                          <p:attrName>style.visibility</p:attrName>
                                        </p:attrNameLst>
                                      </p:cBhvr>
                                      <p:to>
                                        <p:strVal val="visible"/>
                                      </p:to>
                                    </p:set>
                                    <p:animEffect transition="in" filter="fade">
                                      <p:cBhvr>
                                        <p:cTn id="185" dur="500"/>
                                        <p:tgtEl>
                                          <p:spTgt spid="70">
                                            <p:txEl>
                                              <p:pRg st="0" end="0"/>
                                            </p:txEl>
                                          </p:spTgt>
                                        </p:tgtEl>
                                      </p:cBhvr>
                                    </p:animEffect>
                                  </p:child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nodeType="clickEffect">
                                  <p:stCondLst>
                                    <p:cond delay="0"/>
                                  </p:stCondLst>
                                  <p:childTnLst>
                                    <p:set>
                                      <p:cBhvr>
                                        <p:cTn id="189" dur="1" fill="hold">
                                          <p:stCondLst>
                                            <p:cond delay="0"/>
                                          </p:stCondLst>
                                        </p:cTn>
                                        <p:tgtEl>
                                          <p:spTgt spid="70">
                                            <p:txEl>
                                              <p:pRg st="1" end="1"/>
                                            </p:txEl>
                                          </p:spTgt>
                                        </p:tgtEl>
                                        <p:attrNameLst>
                                          <p:attrName>style.visibility</p:attrName>
                                        </p:attrNameLst>
                                      </p:cBhvr>
                                      <p:to>
                                        <p:strVal val="visible"/>
                                      </p:to>
                                    </p:set>
                                    <p:animEffect transition="in" filter="fade">
                                      <p:cBhvr>
                                        <p:cTn id="190" dur="500"/>
                                        <p:tgtEl>
                                          <p:spTgt spid="70">
                                            <p:txEl>
                                              <p:pRg st="1" end="1"/>
                                            </p:txEl>
                                          </p:spTgt>
                                        </p:tgtEl>
                                      </p:cBhvr>
                                    </p:animEffect>
                                  </p:childTnLst>
                                </p:cTn>
                              </p:par>
                            </p:childTnLst>
                          </p:cTn>
                        </p:par>
                      </p:childTnLst>
                    </p:cTn>
                  </p:par>
                  <p:par>
                    <p:cTn id="191" fill="hold">
                      <p:stCondLst>
                        <p:cond delay="indefinite"/>
                      </p:stCondLst>
                      <p:childTnLst>
                        <p:par>
                          <p:cTn id="192" fill="hold">
                            <p:stCondLst>
                              <p:cond delay="0"/>
                            </p:stCondLst>
                            <p:childTnLst>
                              <p:par>
                                <p:cTn id="193" presetID="3" presetClass="entr" presetSubtype="10" fill="hold" grpId="0" nodeType="clickEffect">
                                  <p:stCondLst>
                                    <p:cond delay="0"/>
                                  </p:stCondLst>
                                  <p:childTnLst>
                                    <p:set>
                                      <p:cBhvr>
                                        <p:cTn id="194" dur="1" fill="hold">
                                          <p:stCondLst>
                                            <p:cond delay="0"/>
                                          </p:stCondLst>
                                        </p:cTn>
                                        <p:tgtEl>
                                          <p:spTgt spid="71"/>
                                        </p:tgtEl>
                                        <p:attrNameLst>
                                          <p:attrName>style.visibility</p:attrName>
                                        </p:attrNameLst>
                                      </p:cBhvr>
                                      <p:to>
                                        <p:strVal val="visible"/>
                                      </p:to>
                                    </p:set>
                                    <p:animEffect transition="in" filter="blinds(horizontal)">
                                      <p:cBhvr>
                                        <p:cTn id="195" dur="500"/>
                                        <p:tgtEl>
                                          <p:spTgt spid="71"/>
                                        </p:tgtEl>
                                      </p:cBhvr>
                                    </p:animEffect>
                                  </p:childTnLst>
                                </p:cTn>
                              </p:par>
                            </p:childTnLst>
                          </p:cTn>
                        </p:par>
                      </p:childTnLst>
                    </p:cTn>
                  </p:par>
                  <p:par>
                    <p:cTn id="196" fill="hold">
                      <p:stCondLst>
                        <p:cond delay="indefinite"/>
                      </p:stCondLst>
                      <p:childTnLst>
                        <p:par>
                          <p:cTn id="197" fill="hold">
                            <p:stCondLst>
                              <p:cond delay="0"/>
                            </p:stCondLst>
                            <p:childTnLst>
                              <p:par>
                                <p:cTn id="198" presetID="3" presetClass="entr" presetSubtype="10" fill="hold" grpId="0" nodeType="clickEffect">
                                  <p:stCondLst>
                                    <p:cond delay="0"/>
                                  </p:stCondLst>
                                  <p:childTnLst>
                                    <p:set>
                                      <p:cBhvr>
                                        <p:cTn id="199" dur="1" fill="hold">
                                          <p:stCondLst>
                                            <p:cond delay="0"/>
                                          </p:stCondLst>
                                        </p:cTn>
                                        <p:tgtEl>
                                          <p:spTgt spid="72"/>
                                        </p:tgtEl>
                                        <p:attrNameLst>
                                          <p:attrName>style.visibility</p:attrName>
                                        </p:attrNameLst>
                                      </p:cBhvr>
                                      <p:to>
                                        <p:strVal val="visible"/>
                                      </p:to>
                                    </p:set>
                                    <p:animEffect transition="in" filter="blinds(horizontal)">
                                      <p:cBhvr>
                                        <p:cTn id="200" dur="500"/>
                                        <p:tgtEl>
                                          <p:spTgt spid="72"/>
                                        </p:tgtEl>
                                      </p:cBhvr>
                                    </p:animEffect>
                                  </p:childTnLst>
                                </p:cTn>
                              </p:par>
                            </p:childTnLst>
                          </p:cTn>
                        </p:par>
                      </p:childTnLst>
                    </p:cTn>
                  </p:par>
                  <p:par>
                    <p:cTn id="201" fill="hold">
                      <p:stCondLst>
                        <p:cond delay="indefinite"/>
                      </p:stCondLst>
                      <p:childTnLst>
                        <p:par>
                          <p:cTn id="202" fill="hold">
                            <p:stCondLst>
                              <p:cond delay="0"/>
                            </p:stCondLst>
                            <p:childTnLst>
                              <p:par>
                                <p:cTn id="203" presetID="3" presetClass="entr" presetSubtype="10" fill="hold" grpId="0" nodeType="clickEffect">
                                  <p:stCondLst>
                                    <p:cond delay="0"/>
                                  </p:stCondLst>
                                  <p:childTnLst>
                                    <p:set>
                                      <p:cBhvr>
                                        <p:cTn id="204" dur="1" fill="hold">
                                          <p:stCondLst>
                                            <p:cond delay="0"/>
                                          </p:stCondLst>
                                        </p:cTn>
                                        <p:tgtEl>
                                          <p:spTgt spid="73"/>
                                        </p:tgtEl>
                                        <p:attrNameLst>
                                          <p:attrName>style.visibility</p:attrName>
                                        </p:attrNameLst>
                                      </p:cBhvr>
                                      <p:to>
                                        <p:strVal val="visible"/>
                                      </p:to>
                                    </p:set>
                                    <p:animEffect transition="in" filter="blinds(horizontal)">
                                      <p:cBhvr>
                                        <p:cTn id="205" dur="500"/>
                                        <p:tgtEl>
                                          <p:spTgt spid="73"/>
                                        </p:tgtEl>
                                      </p:cBhvr>
                                    </p:animEffect>
                                  </p:childTnLst>
                                </p:cTn>
                              </p:par>
                            </p:childTnLst>
                          </p:cTn>
                        </p:par>
                      </p:childTnLst>
                    </p:cTn>
                  </p:par>
                  <p:par>
                    <p:cTn id="206" fill="hold">
                      <p:stCondLst>
                        <p:cond delay="indefinite"/>
                      </p:stCondLst>
                      <p:childTnLst>
                        <p:par>
                          <p:cTn id="207" fill="hold">
                            <p:stCondLst>
                              <p:cond delay="0"/>
                            </p:stCondLst>
                            <p:childTnLst>
                              <p:par>
                                <p:cTn id="208" presetID="3" presetClass="entr" presetSubtype="10" fill="hold" grpId="0" nodeType="clickEffect">
                                  <p:stCondLst>
                                    <p:cond delay="0"/>
                                  </p:stCondLst>
                                  <p:childTnLst>
                                    <p:set>
                                      <p:cBhvr>
                                        <p:cTn id="209" dur="1" fill="hold">
                                          <p:stCondLst>
                                            <p:cond delay="0"/>
                                          </p:stCondLst>
                                        </p:cTn>
                                        <p:tgtEl>
                                          <p:spTgt spid="81"/>
                                        </p:tgtEl>
                                        <p:attrNameLst>
                                          <p:attrName>style.visibility</p:attrName>
                                        </p:attrNameLst>
                                      </p:cBhvr>
                                      <p:to>
                                        <p:strVal val="visible"/>
                                      </p:to>
                                    </p:set>
                                    <p:animEffect transition="in" filter="blinds(horizontal)">
                                      <p:cBhvr>
                                        <p:cTn id="210" dur="500"/>
                                        <p:tgtEl>
                                          <p:spTgt spid="81"/>
                                        </p:tgtEl>
                                      </p:cBhvr>
                                    </p:animEffect>
                                  </p:childTnLst>
                                </p:cTn>
                              </p:par>
                              <p:par>
                                <p:cTn id="211" presetID="3" presetClass="entr" presetSubtype="10" fill="hold" grpId="0" nodeType="withEffect">
                                  <p:stCondLst>
                                    <p:cond delay="0"/>
                                  </p:stCondLst>
                                  <p:childTnLst>
                                    <p:set>
                                      <p:cBhvr>
                                        <p:cTn id="212" dur="1" fill="hold">
                                          <p:stCondLst>
                                            <p:cond delay="0"/>
                                          </p:stCondLst>
                                        </p:cTn>
                                        <p:tgtEl>
                                          <p:spTgt spid="87"/>
                                        </p:tgtEl>
                                        <p:attrNameLst>
                                          <p:attrName>style.visibility</p:attrName>
                                        </p:attrNameLst>
                                      </p:cBhvr>
                                      <p:to>
                                        <p:strVal val="visible"/>
                                      </p:to>
                                    </p:set>
                                    <p:animEffect transition="in" filter="blinds(horizontal)">
                                      <p:cBhvr>
                                        <p:cTn id="213" dur="500"/>
                                        <p:tgtEl>
                                          <p:spTgt spid="87"/>
                                        </p:tgtEl>
                                      </p:cBhvr>
                                    </p:animEffect>
                                  </p:childTnLst>
                                </p:cTn>
                              </p:par>
                              <p:par>
                                <p:cTn id="214" presetID="3" presetClass="entr" presetSubtype="10" fill="hold" grpId="0" nodeType="withEffect">
                                  <p:stCondLst>
                                    <p:cond delay="0"/>
                                  </p:stCondLst>
                                  <p:childTnLst>
                                    <p:set>
                                      <p:cBhvr>
                                        <p:cTn id="215" dur="1" fill="hold">
                                          <p:stCondLst>
                                            <p:cond delay="0"/>
                                          </p:stCondLst>
                                        </p:cTn>
                                        <p:tgtEl>
                                          <p:spTgt spid="88"/>
                                        </p:tgtEl>
                                        <p:attrNameLst>
                                          <p:attrName>style.visibility</p:attrName>
                                        </p:attrNameLst>
                                      </p:cBhvr>
                                      <p:to>
                                        <p:strVal val="visible"/>
                                      </p:to>
                                    </p:set>
                                    <p:animEffect transition="in" filter="blinds(horizontal)">
                                      <p:cBhvr>
                                        <p:cTn id="216" dur="500"/>
                                        <p:tgtEl>
                                          <p:spTgt spid="88"/>
                                        </p:tgtEl>
                                      </p:cBhvr>
                                    </p:animEffect>
                                  </p:childTnLst>
                                </p:cTn>
                              </p:par>
                              <p:par>
                                <p:cTn id="217" presetID="3" presetClass="entr" presetSubtype="10" fill="hold" grpId="0" nodeType="withEffect">
                                  <p:stCondLst>
                                    <p:cond delay="0"/>
                                  </p:stCondLst>
                                  <p:childTnLst>
                                    <p:set>
                                      <p:cBhvr>
                                        <p:cTn id="218" dur="1" fill="hold">
                                          <p:stCondLst>
                                            <p:cond delay="0"/>
                                          </p:stCondLst>
                                        </p:cTn>
                                        <p:tgtEl>
                                          <p:spTgt spid="57"/>
                                        </p:tgtEl>
                                        <p:attrNameLst>
                                          <p:attrName>style.visibility</p:attrName>
                                        </p:attrNameLst>
                                      </p:cBhvr>
                                      <p:to>
                                        <p:strVal val="visible"/>
                                      </p:to>
                                    </p:set>
                                    <p:animEffect transition="in" filter="blinds(horizontal)">
                                      <p:cBhvr>
                                        <p:cTn id="219" dur="500"/>
                                        <p:tgtEl>
                                          <p:spTgt spid="57"/>
                                        </p:tgtEl>
                                      </p:cBhvr>
                                    </p:animEffect>
                                  </p:childTnLst>
                                </p:cTn>
                              </p:par>
                            </p:childTnLst>
                          </p:cTn>
                        </p:par>
                      </p:childTnLst>
                    </p:cTn>
                  </p:par>
                  <p:par>
                    <p:cTn id="220" fill="hold">
                      <p:stCondLst>
                        <p:cond delay="indefinite"/>
                      </p:stCondLst>
                      <p:childTnLst>
                        <p:par>
                          <p:cTn id="221" fill="hold">
                            <p:stCondLst>
                              <p:cond delay="0"/>
                            </p:stCondLst>
                            <p:childTnLst>
                              <p:par>
                                <p:cTn id="222" presetID="1" presetClass="exit" presetSubtype="0" fill="hold" grpId="1" nodeType="clickEffect">
                                  <p:stCondLst>
                                    <p:cond delay="0"/>
                                  </p:stCondLst>
                                  <p:childTnLst>
                                    <p:set>
                                      <p:cBhvr>
                                        <p:cTn id="223" dur="1" fill="hold">
                                          <p:stCondLst>
                                            <p:cond delay="0"/>
                                          </p:stCondLst>
                                        </p:cTn>
                                        <p:tgtEl>
                                          <p:spTgt spid="81"/>
                                        </p:tgtEl>
                                        <p:attrNameLst>
                                          <p:attrName>style.visibility</p:attrName>
                                        </p:attrNameLst>
                                      </p:cBhvr>
                                      <p:to>
                                        <p:strVal val="hidden"/>
                                      </p:to>
                                    </p:set>
                                  </p:childTnLst>
                                </p:cTn>
                              </p:par>
                              <p:par>
                                <p:cTn id="224" presetID="1" presetClass="exit" presetSubtype="0" fill="hold" grpId="1" nodeType="withEffect">
                                  <p:stCondLst>
                                    <p:cond delay="0"/>
                                  </p:stCondLst>
                                  <p:childTnLst>
                                    <p:set>
                                      <p:cBhvr>
                                        <p:cTn id="225" dur="1" fill="hold">
                                          <p:stCondLst>
                                            <p:cond delay="0"/>
                                          </p:stCondLst>
                                        </p:cTn>
                                        <p:tgtEl>
                                          <p:spTgt spid="89"/>
                                        </p:tgtEl>
                                        <p:attrNameLst>
                                          <p:attrName>style.visibility</p:attrName>
                                        </p:attrNameLst>
                                      </p:cBhvr>
                                      <p:to>
                                        <p:strVal val="hidden"/>
                                      </p:to>
                                    </p:set>
                                  </p:childTnLst>
                                </p:cTn>
                              </p:par>
                              <p:par>
                                <p:cTn id="226" presetID="1" presetClass="exit" presetSubtype="0" fill="hold" grpId="1" nodeType="withEffect">
                                  <p:stCondLst>
                                    <p:cond delay="0"/>
                                  </p:stCondLst>
                                  <p:childTnLst>
                                    <p:set>
                                      <p:cBhvr>
                                        <p:cTn id="227" dur="1" fill="hold">
                                          <p:stCondLst>
                                            <p:cond delay="0"/>
                                          </p:stCondLst>
                                        </p:cTn>
                                        <p:tgtEl>
                                          <p:spTgt spid="87"/>
                                        </p:tgtEl>
                                        <p:attrNameLst>
                                          <p:attrName>style.visibility</p:attrName>
                                        </p:attrNameLst>
                                      </p:cBhvr>
                                      <p:to>
                                        <p:strVal val="hidden"/>
                                      </p:to>
                                    </p:set>
                                  </p:childTnLst>
                                </p:cTn>
                              </p:par>
                              <p:par>
                                <p:cTn id="228" presetID="1" presetClass="exit" presetSubtype="0" fill="hold" grpId="1" nodeType="withEffect">
                                  <p:stCondLst>
                                    <p:cond delay="0"/>
                                  </p:stCondLst>
                                  <p:childTnLst>
                                    <p:set>
                                      <p:cBhvr>
                                        <p:cTn id="229" dur="1" fill="hold">
                                          <p:stCondLst>
                                            <p:cond delay="0"/>
                                          </p:stCondLst>
                                        </p:cTn>
                                        <p:tgtEl>
                                          <p:spTgt spid="88"/>
                                        </p:tgtEl>
                                        <p:attrNameLst>
                                          <p:attrName>style.visibility</p:attrName>
                                        </p:attrNameLst>
                                      </p:cBhvr>
                                      <p:to>
                                        <p:strVal val="hidden"/>
                                      </p:to>
                                    </p:set>
                                  </p:childTnLst>
                                </p:cTn>
                              </p:par>
                              <p:par>
                                <p:cTn id="230" presetID="1" presetClass="exit" presetSubtype="0" fill="hold" grpId="1" nodeType="withEffect">
                                  <p:stCondLst>
                                    <p:cond delay="0"/>
                                  </p:stCondLst>
                                  <p:childTnLst>
                                    <p:set>
                                      <p:cBhvr>
                                        <p:cTn id="231" dur="1" fill="hold">
                                          <p:stCondLst>
                                            <p:cond delay="0"/>
                                          </p:stCondLst>
                                        </p:cTn>
                                        <p:tgtEl>
                                          <p:spTgt spid="57"/>
                                        </p:tgtEl>
                                        <p:attrNameLst>
                                          <p:attrName>style.visibility</p:attrName>
                                        </p:attrNameLst>
                                      </p:cBhvr>
                                      <p:to>
                                        <p:strVal val="hidden"/>
                                      </p:to>
                                    </p:set>
                                  </p:childTnLst>
                                </p:cTn>
                              </p:par>
                              <p:par>
                                <p:cTn id="232" presetID="1" presetClass="exit" presetSubtype="0" fill="hold" grpId="1" nodeType="withEffect">
                                  <p:stCondLst>
                                    <p:cond delay="0"/>
                                  </p:stCondLst>
                                  <p:childTnLst>
                                    <p:set>
                                      <p:cBhvr>
                                        <p:cTn id="233" dur="1" fill="hold">
                                          <p:stCondLst>
                                            <p:cond delay="0"/>
                                          </p:stCondLst>
                                        </p:cTn>
                                        <p:tgtEl>
                                          <p:spTgt spid="16"/>
                                        </p:tgtEl>
                                        <p:attrNameLst>
                                          <p:attrName>style.visibility</p:attrName>
                                        </p:attrNameLst>
                                      </p:cBhvr>
                                      <p:to>
                                        <p:strVal val="hidden"/>
                                      </p:to>
                                    </p:set>
                                  </p:childTnLst>
                                </p:cTn>
                              </p:par>
                              <p:par>
                                <p:cTn id="234" presetID="1" presetClass="exit" presetSubtype="0" fill="hold" nodeType="withEffect">
                                  <p:stCondLst>
                                    <p:cond delay="0"/>
                                  </p:stCondLst>
                                  <p:childTnLst>
                                    <p:set>
                                      <p:cBhvr>
                                        <p:cTn id="235" dur="1" fill="hold">
                                          <p:stCondLst>
                                            <p:cond delay="0"/>
                                          </p:stCondLst>
                                        </p:cTn>
                                        <p:tgtEl>
                                          <p:spTgt spid="17"/>
                                        </p:tgtEl>
                                        <p:attrNameLst>
                                          <p:attrName>style.visibility</p:attrName>
                                        </p:attrNameLst>
                                      </p:cBhvr>
                                      <p:to>
                                        <p:strVal val="hidden"/>
                                      </p:to>
                                    </p:set>
                                  </p:childTnLst>
                                </p:cTn>
                              </p:par>
                              <p:par>
                                <p:cTn id="236" presetID="1" presetClass="exit" presetSubtype="0" fill="hold" grpId="3" nodeType="withEffect">
                                  <p:stCondLst>
                                    <p:cond delay="0"/>
                                  </p:stCondLst>
                                  <p:childTnLst>
                                    <p:set>
                                      <p:cBhvr>
                                        <p:cTn id="237" dur="1" fill="hold">
                                          <p:stCondLst>
                                            <p:cond delay="0"/>
                                          </p:stCondLst>
                                        </p:cTn>
                                        <p:tgtEl>
                                          <p:spTgt spid="18"/>
                                        </p:tgtEl>
                                        <p:attrNameLst>
                                          <p:attrName>style.visibility</p:attrName>
                                        </p:attrNameLst>
                                      </p:cBhvr>
                                      <p:to>
                                        <p:strVal val="hidden"/>
                                      </p:to>
                                    </p:set>
                                  </p:childTnLst>
                                </p:cTn>
                              </p:par>
                              <p:par>
                                <p:cTn id="238" presetID="1" presetClass="exit" presetSubtype="0" fill="hold" grpId="2" nodeType="withEffect">
                                  <p:stCondLst>
                                    <p:cond delay="0"/>
                                  </p:stCondLst>
                                  <p:childTnLst>
                                    <p:set>
                                      <p:cBhvr>
                                        <p:cTn id="239" dur="1" fill="hold">
                                          <p:stCondLst>
                                            <p:cond delay="0"/>
                                          </p:stCondLst>
                                        </p:cTn>
                                        <p:tgtEl>
                                          <p:spTgt spid="19"/>
                                        </p:tgtEl>
                                        <p:attrNameLst>
                                          <p:attrName>style.visibility</p:attrName>
                                        </p:attrNameLst>
                                      </p:cBhvr>
                                      <p:to>
                                        <p:strVal val="hidden"/>
                                      </p:to>
                                    </p:set>
                                  </p:childTnLst>
                                </p:cTn>
                              </p:par>
                              <p:par>
                                <p:cTn id="240" presetID="1" presetClass="exit" presetSubtype="0" fill="hold" grpId="3" nodeType="withEffect">
                                  <p:stCondLst>
                                    <p:cond delay="0"/>
                                  </p:stCondLst>
                                  <p:childTnLst>
                                    <p:set>
                                      <p:cBhvr>
                                        <p:cTn id="241" dur="1" fill="hold">
                                          <p:stCondLst>
                                            <p:cond delay="0"/>
                                          </p:stCondLst>
                                        </p:cTn>
                                        <p:tgtEl>
                                          <p:spTgt spid="20"/>
                                        </p:tgtEl>
                                        <p:attrNameLst>
                                          <p:attrName>style.visibility</p:attrName>
                                        </p:attrNameLst>
                                      </p:cBhvr>
                                      <p:to>
                                        <p:strVal val="hidden"/>
                                      </p:to>
                                    </p:set>
                                  </p:childTnLst>
                                </p:cTn>
                              </p:par>
                              <p:par>
                                <p:cTn id="242" presetID="1" presetClass="exit" presetSubtype="0" fill="hold" grpId="3" nodeType="withEffect">
                                  <p:stCondLst>
                                    <p:cond delay="0"/>
                                  </p:stCondLst>
                                  <p:childTnLst>
                                    <p:set>
                                      <p:cBhvr>
                                        <p:cTn id="243" dur="1" fill="hold">
                                          <p:stCondLst>
                                            <p:cond delay="0"/>
                                          </p:stCondLst>
                                        </p:cTn>
                                        <p:tgtEl>
                                          <p:spTgt spid="21"/>
                                        </p:tgtEl>
                                        <p:attrNameLst>
                                          <p:attrName>style.visibility</p:attrName>
                                        </p:attrNameLst>
                                      </p:cBhvr>
                                      <p:to>
                                        <p:strVal val="hidden"/>
                                      </p:to>
                                    </p:set>
                                  </p:childTnLst>
                                </p:cTn>
                              </p:par>
                              <p:par>
                                <p:cTn id="244" presetID="1" presetClass="exit" presetSubtype="0" fill="hold" grpId="1" nodeType="withEffect">
                                  <p:stCondLst>
                                    <p:cond delay="0"/>
                                  </p:stCondLst>
                                  <p:childTnLst>
                                    <p:set>
                                      <p:cBhvr>
                                        <p:cTn id="245" dur="1" fill="hold">
                                          <p:stCondLst>
                                            <p:cond delay="0"/>
                                          </p:stCondLst>
                                        </p:cTn>
                                        <p:tgtEl>
                                          <p:spTgt spid="28"/>
                                        </p:tgtEl>
                                        <p:attrNameLst>
                                          <p:attrName>style.visibility</p:attrName>
                                        </p:attrNameLst>
                                      </p:cBhvr>
                                      <p:to>
                                        <p:strVal val="hidden"/>
                                      </p:to>
                                    </p:set>
                                  </p:childTnLst>
                                </p:cTn>
                              </p:par>
                              <p:par>
                                <p:cTn id="246" presetID="1" presetClass="exit" presetSubtype="0" fill="hold" grpId="1" nodeType="withEffect">
                                  <p:stCondLst>
                                    <p:cond delay="0"/>
                                  </p:stCondLst>
                                  <p:childTnLst>
                                    <p:set>
                                      <p:cBhvr>
                                        <p:cTn id="247" dur="1" fill="hold">
                                          <p:stCondLst>
                                            <p:cond delay="0"/>
                                          </p:stCondLst>
                                        </p:cTn>
                                        <p:tgtEl>
                                          <p:spTgt spid="32"/>
                                        </p:tgtEl>
                                        <p:attrNameLst>
                                          <p:attrName>style.visibility</p:attrName>
                                        </p:attrNameLst>
                                      </p:cBhvr>
                                      <p:to>
                                        <p:strVal val="hidden"/>
                                      </p:to>
                                    </p:set>
                                  </p:childTnLst>
                                </p:cTn>
                              </p:par>
                              <p:par>
                                <p:cTn id="248" presetID="1" presetClass="exit" presetSubtype="0" fill="hold" grpId="1" nodeType="withEffect">
                                  <p:stCondLst>
                                    <p:cond delay="0"/>
                                  </p:stCondLst>
                                  <p:childTnLst>
                                    <p:set>
                                      <p:cBhvr>
                                        <p:cTn id="249" dur="1" fill="hold">
                                          <p:stCondLst>
                                            <p:cond delay="0"/>
                                          </p:stCondLst>
                                        </p:cTn>
                                        <p:tgtEl>
                                          <p:spTgt spid="31"/>
                                        </p:tgtEl>
                                        <p:attrNameLst>
                                          <p:attrName>style.visibility</p:attrName>
                                        </p:attrNameLst>
                                      </p:cBhvr>
                                      <p:to>
                                        <p:strVal val="hidden"/>
                                      </p:to>
                                    </p:set>
                                  </p:childTnLst>
                                </p:cTn>
                              </p:par>
                              <p:par>
                                <p:cTn id="250" presetID="1" presetClass="exit" presetSubtype="0" fill="hold" grpId="1" nodeType="withEffect">
                                  <p:stCondLst>
                                    <p:cond delay="0"/>
                                  </p:stCondLst>
                                  <p:childTnLst>
                                    <p:set>
                                      <p:cBhvr>
                                        <p:cTn id="251" dur="1" fill="hold">
                                          <p:stCondLst>
                                            <p:cond delay="0"/>
                                          </p:stCondLst>
                                        </p:cTn>
                                        <p:tgtEl>
                                          <p:spTgt spid="33"/>
                                        </p:tgtEl>
                                        <p:attrNameLst>
                                          <p:attrName>style.visibility</p:attrName>
                                        </p:attrNameLst>
                                      </p:cBhvr>
                                      <p:to>
                                        <p:strVal val="hidden"/>
                                      </p:to>
                                    </p:set>
                                  </p:childTnLst>
                                </p:cTn>
                              </p:par>
                              <p:par>
                                <p:cTn id="252" presetID="1" presetClass="exit" presetSubtype="0" fill="hold" grpId="1" nodeType="withEffect">
                                  <p:stCondLst>
                                    <p:cond delay="0"/>
                                  </p:stCondLst>
                                  <p:childTnLst>
                                    <p:set>
                                      <p:cBhvr>
                                        <p:cTn id="253" dur="1" fill="hold">
                                          <p:stCondLst>
                                            <p:cond delay="0"/>
                                          </p:stCondLst>
                                        </p:cTn>
                                        <p:tgtEl>
                                          <p:spTgt spid="69"/>
                                        </p:tgtEl>
                                        <p:attrNameLst>
                                          <p:attrName>style.visibility</p:attrName>
                                        </p:attrNameLst>
                                      </p:cBhvr>
                                      <p:to>
                                        <p:strVal val="hidden"/>
                                      </p:to>
                                    </p:set>
                                  </p:childTnLst>
                                </p:cTn>
                              </p:par>
                              <p:par>
                                <p:cTn id="254" presetID="1" presetClass="exit" presetSubtype="0" fill="hold" grpId="0" nodeType="withEffect">
                                  <p:stCondLst>
                                    <p:cond delay="0"/>
                                  </p:stCondLst>
                                  <p:childTnLst>
                                    <p:set>
                                      <p:cBhvr>
                                        <p:cTn id="255" dur="1" fill="hold">
                                          <p:stCondLst>
                                            <p:cond delay="0"/>
                                          </p:stCondLst>
                                        </p:cTn>
                                        <p:tgtEl>
                                          <p:spTgt spid="70"/>
                                        </p:tgtEl>
                                        <p:attrNameLst>
                                          <p:attrName>style.visibility</p:attrName>
                                        </p:attrNameLst>
                                      </p:cBhvr>
                                      <p:to>
                                        <p:strVal val="hidden"/>
                                      </p:to>
                                    </p:set>
                                  </p:childTnLst>
                                </p:cTn>
                              </p:par>
                              <p:par>
                                <p:cTn id="256" presetID="1" presetClass="exit" presetSubtype="0" fill="hold" grpId="1" nodeType="withEffect">
                                  <p:stCondLst>
                                    <p:cond delay="0"/>
                                  </p:stCondLst>
                                  <p:childTnLst>
                                    <p:set>
                                      <p:cBhvr>
                                        <p:cTn id="257" dur="1" fill="hold">
                                          <p:stCondLst>
                                            <p:cond delay="0"/>
                                          </p:stCondLst>
                                        </p:cTn>
                                        <p:tgtEl>
                                          <p:spTgt spid="71"/>
                                        </p:tgtEl>
                                        <p:attrNameLst>
                                          <p:attrName>style.visibility</p:attrName>
                                        </p:attrNameLst>
                                      </p:cBhvr>
                                      <p:to>
                                        <p:strVal val="hidden"/>
                                      </p:to>
                                    </p:set>
                                  </p:childTnLst>
                                </p:cTn>
                              </p:par>
                              <p:par>
                                <p:cTn id="258" presetID="1" presetClass="exit" presetSubtype="0" fill="hold" grpId="1" nodeType="withEffect">
                                  <p:stCondLst>
                                    <p:cond delay="0"/>
                                  </p:stCondLst>
                                  <p:childTnLst>
                                    <p:set>
                                      <p:cBhvr>
                                        <p:cTn id="259" dur="1" fill="hold">
                                          <p:stCondLst>
                                            <p:cond delay="0"/>
                                          </p:stCondLst>
                                        </p:cTn>
                                        <p:tgtEl>
                                          <p:spTgt spid="72"/>
                                        </p:tgtEl>
                                        <p:attrNameLst>
                                          <p:attrName>style.visibility</p:attrName>
                                        </p:attrNameLst>
                                      </p:cBhvr>
                                      <p:to>
                                        <p:strVal val="hidden"/>
                                      </p:to>
                                    </p:set>
                                  </p:childTnLst>
                                </p:cTn>
                              </p:par>
                              <p:par>
                                <p:cTn id="260" presetID="10" presetClass="exit" presetSubtype="0" fill="hold" grpId="1" nodeType="withEffect">
                                  <p:stCondLst>
                                    <p:cond delay="0"/>
                                  </p:stCondLst>
                                  <p:childTnLst>
                                    <p:animEffect transition="out" filter="fade">
                                      <p:cBhvr>
                                        <p:cTn id="261" dur="500"/>
                                        <p:tgtEl>
                                          <p:spTgt spid="11"/>
                                        </p:tgtEl>
                                      </p:cBhvr>
                                    </p:animEffect>
                                    <p:set>
                                      <p:cBhvr>
                                        <p:cTn id="262" dur="1" fill="hold">
                                          <p:stCondLst>
                                            <p:cond delay="499"/>
                                          </p:stCondLst>
                                        </p:cTn>
                                        <p:tgtEl>
                                          <p:spTgt spid="11"/>
                                        </p:tgtEl>
                                        <p:attrNameLst>
                                          <p:attrName>style.visibility</p:attrName>
                                        </p:attrNameLst>
                                      </p:cBhvr>
                                      <p:to>
                                        <p:strVal val="hidden"/>
                                      </p:to>
                                    </p:set>
                                  </p:childTnLst>
                                </p:cTn>
                              </p:par>
                              <p:par>
                                <p:cTn id="263" presetID="1" presetClass="exit" presetSubtype="0" fill="hold" grpId="1" nodeType="withEffect">
                                  <p:stCondLst>
                                    <p:cond delay="0"/>
                                  </p:stCondLst>
                                  <p:childTnLst>
                                    <p:set>
                                      <p:cBhvr>
                                        <p:cTn id="264" dur="1" fill="hold">
                                          <p:stCondLst>
                                            <p:cond delay="0"/>
                                          </p:stCondLst>
                                        </p:cTn>
                                        <p:tgtEl>
                                          <p:spTgt spid="73"/>
                                        </p:tgtEl>
                                        <p:attrNameLst>
                                          <p:attrName>style.visibility</p:attrName>
                                        </p:attrNameLst>
                                      </p:cBhvr>
                                      <p:to>
                                        <p:strVal val="hidden"/>
                                      </p:to>
                                    </p:set>
                                  </p:childTnLst>
                                </p:cTn>
                              </p:par>
                              <p:par>
                                <p:cTn id="265" presetID="1" presetClass="exit" presetSubtype="0" fill="hold" grpId="1" nodeType="withEffect">
                                  <p:stCondLst>
                                    <p:cond delay="0"/>
                                  </p:stCondLst>
                                  <p:childTnLst>
                                    <p:set>
                                      <p:cBhvr>
                                        <p:cTn id="266" dur="1" fill="hold">
                                          <p:stCondLst>
                                            <p:cond delay="0"/>
                                          </p:stCondLst>
                                        </p:cTn>
                                        <p:tgtEl>
                                          <p:spTgt spid="70">
                                            <p:txEl>
                                              <p:pRg st="0" end="0"/>
                                            </p:txEl>
                                          </p:spTgt>
                                        </p:tgtEl>
                                        <p:attrNameLst>
                                          <p:attrName>style.visibility</p:attrName>
                                        </p:attrNameLst>
                                      </p:cBhvr>
                                      <p:to>
                                        <p:strVal val="hidden"/>
                                      </p:to>
                                    </p:set>
                                  </p:childTnLst>
                                </p:cTn>
                              </p:par>
                              <p:par>
                                <p:cTn id="267" presetID="1" presetClass="exit" presetSubtype="0" fill="hold" grpId="1" nodeType="withEffect">
                                  <p:stCondLst>
                                    <p:cond delay="0"/>
                                  </p:stCondLst>
                                  <p:childTnLst>
                                    <p:set>
                                      <p:cBhvr>
                                        <p:cTn id="268" dur="1" fill="hold">
                                          <p:stCondLst>
                                            <p:cond delay="0"/>
                                          </p:stCondLst>
                                        </p:cTn>
                                        <p:tgtEl>
                                          <p:spTgt spid="70">
                                            <p:txEl>
                                              <p:pRg st="1" end="1"/>
                                            </p:txEl>
                                          </p:spTgt>
                                        </p:tgtEl>
                                        <p:attrNameLst>
                                          <p:attrName>style.visibility</p:attrName>
                                        </p:attrNameLst>
                                      </p:cBhvr>
                                      <p:to>
                                        <p:strVal val="hidden"/>
                                      </p:to>
                                    </p:set>
                                  </p:childTnLst>
                                </p:cTn>
                              </p:par>
                            </p:childTnLst>
                          </p:cTn>
                        </p:par>
                      </p:childTnLst>
                    </p:cTn>
                  </p:par>
                  <p:par>
                    <p:cTn id="269" fill="hold">
                      <p:stCondLst>
                        <p:cond delay="indefinite"/>
                      </p:stCondLst>
                      <p:childTnLst>
                        <p:par>
                          <p:cTn id="270" fill="hold">
                            <p:stCondLst>
                              <p:cond delay="0"/>
                            </p:stCondLst>
                            <p:childTnLst>
                              <p:par>
                                <p:cTn id="271" presetID="22" presetClass="entr" presetSubtype="4" fill="hold" grpId="0" nodeType="clickEffect">
                                  <p:stCondLst>
                                    <p:cond delay="0"/>
                                  </p:stCondLst>
                                  <p:childTnLst>
                                    <p:set>
                                      <p:cBhvr>
                                        <p:cTn id="272" dur="1" fill="hold">
                                          <p:stCondLst>
                                            <p:cond delay="0"/>
                                          </p:stCondLst>
                                        </p:cTn>
                                        <p:tgtEl>
                                          <p:spTgt spid="59">
                                            <p:txEl>
                                              <p:pRg st="0" end="0"/>
                                            </p:txEl>
                                          </p:spTgt>
                                        </p:tgtEl>
                                        <p:attrNameLst>
                                          <p:attrName>style.visibility</p:attrName>
                                        </p:attrNameLst>
                                      </p:cBhvr>
                                      <p:to>
                                        <p:strVal val="visible"/>
                                      </p:to>
                                    </p:set>
                                    <p:animEffect transition="in" filter="wipe(down)">
                                      <p:cBhvr>
                                        <p:cTn id="273" dur="500"/>
                                        <p:tgtEl>
                                          <p:spTgt spid="59">
                                            <p:txEl>
                                              <p:pRg st="0" end="0"/>
                                            </p:txEl>
                                          </p:spTgt>
                                        </p:tgtEl>
                                      </p:cBhvr>
                                    </p:animEffect>
                                  </p:childTnLst>
                                </p:cTn>
                              </p:par>
                            </p:childTnLst>
                          </p:cTn>
                        </p:par>
                      </p:childTnLst>
                    </p:cTn>
                  </p:par>
                  <p:par>
                    <p:cTn id="274" fill="hold">
                      <p:stCondLst>
                        <p:cond delay="indefinite"/>
                      </p:stCondLst>
                      <p:childTnLst>
                        <p:par>
                          <p:cTn id="275" fill="hold">
                            <p:stCondLst>
                              <p:cond delay="0"/>
                            </p:stCondLst>
                            <p:childTnLst>
                              <p:par>
                                <p:cTn id="276" presetID="22" presetClass="entr" presetSubtype="8" fill="hold" grpId="0" nodeType="clickEffect">
                                  <p:stCondLst>
                                    <p:cond delay="0"/>
                                  </p:stCondLst>
                                  <p:childTnLst>
                                    <p:set>
                                      <p:cBhvr>
                                        <p:cTn id="277" dur="1" fill="hold">
                                          <p:stCondLst>
                                            <p:cond delay="0"/>
                                          </p:stCondLst>
                                        </p:cTn>
                                        <p:tgtEl>
                                          <p:spTgt spid="52"/>
                                        </p:tgtEl>
                                        <p:attrNameLst>
                                          <p:attrName>style.visibility</p:attrName>
                                        </p:attrNameLst>
                                      </p:cBhvr>
                                      <p:to>
                                        <p:strVal val="visible"/>
                                      </p:to>
                                    </p:set>
                                    <p:animEffect transition="in" filter="wipe(left)">
                                      <p:cBhvr>
                                        <p:cTn id="278" dur="500"/>
                                        <p:tgtEl>
                                          <p:spTgt spid="52"/>
                                        </p:tgtEl>
                                      </p:cBhvr>
                                    </p:animEffect>
                                  </p:childTnLst>
                                </p:cTn>
                              </p:par>
                            </p:childTnLst>
                          </p:cTn>
                        </p:par>
                      </p:childTnLst>
                    </p:cTn>
                  </p:par>
                  <p:par>
                    <p:cTn id="279" fill="hold">
                      <p:stCondLst>
                        <p:cond delay="indefinite"/>
                      </p:stCondLst>
                      <p:childTnLst>
                        <p:par>
                          <p:cTn id="280" fill="hold">
                            <p:stCondLst>
                              <p:cond delay="0"/>
                            </p:stCondLst>
                            <p:childTnLst>
                              <p:par>
                                <p:cTn id="281" presetID="10" presetClass="entr" presetSubtype="0" fill="hold" grpId="0" nodeType="clickEffect">
                                  <p:stCondLst>
                                    <p:cond delay="0"/>
                                  </p:stCondLst>
                                  <p:childTnLst>
                                    <p:set>
                                      <p:cBhvr>
                                        <p:cTn id="282" dur="1" fill="hold">
                                          <p:stCondLst>
                                            <p:cond delay="0"/>
                                          </p:stCondLst>
                                        </p:cTn>
                                        <p:tgtEl>
                                          <p:spTgt spid="34"/>
                                        </p:tgtEl>
                                        <p:attrNameLst>
                                          <p:attrName>style.visibility</p:attrName>
                                        </p:attrNameLst>
                                      </p:cBhvr>
                                      <p:to>
                                        <p:strVal val="visible"/>
                                      </p:to>
                                    </p:set>
                                    <p:animEffect transition="in" filter="fade">
                                      <p:cBhvr>
                                        <p:cTn id="283" dur="500"/>
                                        <p:tgtEl>
                                          <p:spTgt spid="34"/>
                                        </p:tgtEl>
                                      </p:cBhvr>
                                    </p:animEffect>
                                  </p:childTnLst>
                                </p:cTn>
                              </p:par>
                            </p:childTnLst>
                          </p:cTn>
                        </p:par>
                      </p:childTnLst>
                    </p:cTn>
                  </p:par>
                  <p:par>
                    <p:cTn id="284" fill="hold">
                      <p:stCondLst>
                        <p:cond delay="indefinite"/>
                      </p:stCondLst>
                      <p:childTnLst>
                        <p:par>
                          <p:cTn id="285" fill="hold">
                            <p:stCondLst>
                              <p:cond delay="0"/>
                            </p:stCondLst>
                            <p:childTnLst>
                              <p:par>
                                <p:cTn id="286" presetID="3" presetClass="entr" presetSubtype="10" fill="hold" grpId="0" nodeType="clickEffect">
                                  <p:stCondLst>
                                    <p:cond delay="0"/>
                                  </p:stCondLst>
                                  <p:childTnLst>
                                    <p:set>
                                      <p:cBhvr>
                                        <p:cTn id="287" dur="1" fill="hold">
                                          <p:stCondLst>
                                            <p:cond delay="0"/>
                                          </p:stCondLst>
                                        </p:cTn>
                                        <p:tgtEl>
                                          <p:spTgt spid="60"/>
                                        </p:tgtEl>
                                        <p:attrNameLst>
                                          <p:attrName>style.visibility</p:attrName>
                                        </p:attrNameLst>
                                      </p:cBhvr>
                                      <p:to>
                                        <p:strVal val="visible"/>
                                      </p:to>
                                    </p:set>
                                    <p:animEffect transition="in" filter="blinds(horizontal)">
                                      <p:cBhvr>
                                        <p:cTn id="288" dur="500"/>
                                        <p:tgtEl>
                                          <p:spTgt spid="60"/>
                                        </p:tgtEl>
                                      </p:cBhvr>
                                    </p:animEffect>
                                  </p:childTnLst>
                                </p:cTn>
                              </p:par>
                            </p:childTnLst>
                          </p:cTn>
                        </p:par>
                      </p:childTnLst>
                    </p:cTn>
                  </p:par>
                  <p:par>
                    <p:cTn id="289" fill="hold">
                      <p:stCondLst>
                        <p:cond delay="indefinite"/>
                      </p:stCondLst>
                      <p:childTnLst>
                        <p:par>
                          <p:cTn id="290" fill="hold">
                            <p:stCondLst>
                              <p:cond delay="0"/>
                            </p:stCondLst>
                            <p:childTnLst>
                              <p:par>
                                <p:cTn id="291" presetID="22" presetClass="entr" presetSubtype="8" fill="hold" grpId="0" nodeType="clickEffect">
                                  <p:stCondLst>
                                    <p:cond delay="0"/>
                                  </p:stCondLst>
                                  <p:childTnLst>
                                    <p:set>
                                      <p:cBhvr>
                                        <p:cTn id="292" dur="1" fill="hold">
                                          <p:stCondLst>
                                            <p:cond delay="0"/>
                                          </p:stCondLst>
                                        </p:cTn>
                                        <p:tgtEl>
                                          <p:spTgt spid="54"/>
                                        </p:tgtEl>
                                        <p:attrNameLst>
                                          <p:attrName>style.visibility</p:attrName>
                                        </p:attrNameLst>
                                      </p:cBhvr>
                                      <p:to>
                                        <p:strVal val="visible"/>
                                      </p:to>
                                    </p:set>
                                    <p:animEffect transition="in" filter="wipe(left)">
                                      <p:cBhvr>
                                        <p:cTn id="293" dur="500"/>
                                        <p:tgtEl>
                                          <p:spTgt spid="54"/>
                                        </p:tgtEl>
                                      </p:cBhvr>
                                    </p:animEffect>
                                  </p:childTnLst>
                                </p:cTn>
                              </p:par>
                            </p:childTnLst>
                          </p:cTn>
                        </p:par>
                      </p:childTnLst>
                    </p:cTn>
                  </p:par>
                  <p:par>
                    <p:cTn id="294" fill="hold">
                      <p:stCondLst>
                        <p:cond delay="indefinite"/>
                      </p:stCondLst>
                      <p:childTnLst>
                        <p:par>
                          <p:cTn id="295" fill="hold">
                            <p:stCondLst>
                              <p:cond delay="0"/>
                            </p:stCondLst>
                            <p:childTnLst>
                              <p:par>
                                <p:cTn id="296" presetID="10" presetClass="entr" presetSubtype="0" fill="hold" grpId="0" nodeType="clickEffect">
                                  <p:stCondLst>
                                    <p:cond delay="0"/>
                                  </p:stCondLst>
                                  <p:childTnLst>
                                    <p:set>
                                      <p:cBhvr>
                                        <p:cTn id="297" dur="1" fill="hold">
                                          <p:stCondLst>
                                            <p:cond delay="0"/>
                                          </p:stCondLst>
                                        </p:cTn>
                                        <p:tgtEl>
                                          <p:spTgt spid="75"/>
                                        </p:tgtEl>
                                        <p:attrNameLst>
                                          <p:attrName>style.visibility</p:attrName>
                                        </p:attrNameLst>
                                      </p:cBhvr>
                                      <p:to>
                                        <p:strVal val="visible"/>
                                      </p:to>
                                    </p:set>
                                    <p:animEffect transition="in" filter="fade">
                                      <p:cBhvr>
                                        <p:cTn id="298" dur="500"/>
                                        <p:tgtEl>
                                          <p:spTgt spid="75"/>
                                        </p:tgtEl>
                                      </p:cBhvr>
                                    </p:animEffect>
                                  </p:childTnLst>
                                </p:cTn>
                              </p:par>
                            </p:childTnLst>
                          </p:cTn>
                        </p:par>
                      </p:childTnLst>
                    </p:cTn>
                  </p:par>
                  <p:par>
                    <p:cTn id="299" fill="hold">
                      <p:stCondLst>
                        <p:cond delay="indefinite"/>
                      </p:stCondLst>
                      <p:childTnLst>
                        <p:par>
                          <p:cTn id="300" fill="hold">
                            <p:stCondLst>
                              <p:cond delay="0"/>
                            </p:stCondLst>
                            <p:childTnLst>
                              <p:par>
                                <p:cTn id="301" presetID="3" presetClass="entr" presetSubtype="10" fill="hold" grpId="0" nodeType="clickEffect">
                                  <p:stCondLst>
                                    <p:cond delay="0"/>
                                  </p:stCondLst>
                                  <p:childTnLst>
                                    <p:set>
                                      <p:cBhvr>
                                        <p:cTn id="302" dur="1" fill="hold">
                                          <p:stCondLst>
                                            <p:cond delay="0"/>
                                          </p:stCondLst>
                                        </p:cTn>
                                        <p:tgtEl>
                                          <p:spTgt spid="76"/>
                                        </p:tgtEl>
                                        <p:attrNameLst>
                                          <p:attrName>style.visibility</p:attrName>
                                        </p:attrNameLst>
                                      </p:cBhvr>
                                      <p:to>
                                        <p:strVal val="visible"/>
                                      </p:to>
                                    </p:set>
                                    <p:animEffect transition="in" filter="blinds(horizontal)">
                                      <p:cBhvr>
                                        <p:cTn id="303" dur="500"/>
                                        <p:tgtEl>
                                          <p:spTgt spid="76"/>
                                        </p:tgtEl>
                                      </p:cBhvr>
                                    </p:animEffect>
                                  </p:childTnLst>
                                </p:cTn>
                              </p:par>
                            </p:childTnLst>
                          </p:cTn>
                        </p:par>
                      </p:childTnLst>
                    </p:cTn>
                  </p:par>
                  <p:par>
                    <p:cTn id="304" fill="hold">
                      <p:stCondLst>
                        <p:cond delay="indefinite"/>
                      </p:stCondLst>
                      <p:childTnLst>
                        <p:par>
                          <p:cTn id="305" fill="hold">
                            <p:stCondLst>
                              <p:cond delay="0"/>
                            </p:stCondLst>
                            <p:childTnLst>
                              <p:par>
                                <p:cTn id="306" presetID="3" presetClass="entr" presetSubtype="10" fill="hold" grpId="0" nodeType="clickEffect">
                                  <p:stCondLst>
                                    <p:cond delay="0"/>
                                  </p:stCondLst>
                                  <p:childTnLst>
                                    <p:set>
                                      <p:cBhvr>
                                        <p:cTn id="307" dur="1" fill="hold">
                                          <p:stCondLst>
                                            <p:cond delay="0"/>
                                          </p:stCondLst>
                                        </p:cTn>
                                        <p:tgtEl>
                                          <p:spTgt spid="77"/>
                                        </p:tgtEl>
                                        <p:attrNameLst>
                                          <p:attrName>style.visibility</p:attrName>
                                        </p:attrNameLst>
                                      </p:cBhvr>
                                      <p:to>
                                        <p:strVal val="visible"/>
                                      </p:to>
                                    </p:set>
                                    <p:animEffect transition="in" filter="blinds(horizontal)">
                                      <p:cBhvr>
                                        <p:cTn id="308" dur="500"/>
                                        <p:tgtEl>
                                          <p:spTgt spid="77"/>
                                        </p:tgtEl>
                                      </p:cBhvr>
                                    </p:animEffect>
                                  </p:childTnLst>
                                </p:cTn>
                              </p:par>
                            </p:childTnLst>
                          </p:cTn>
                        </p:par>
                      </p:childTnLst>
                    </p:cTn>
                  </p:par>
                  <p:par>
                    <p:cTn id="309" fill="hold">
                      <p:stCondLst>
                        <p:cond delay="indefinite"/>
                      </p:stCondLst>
                      <p:childTnLst>
                        <p:par>
                          <p:cTn id="310" fill="hold">
                            <p:stCondLst>
                              <p:cond delay="0"/>
                            </p:stCondLst>
                            <p:childTnLst>
                              <p:par>
                                <p:cTn id="311" presetID="3" presetClass="entr" presetSubtype="10" fill="hold" grpId="2" nodeType="clickEffect">
                                  <p:stCondLst>
                                    <p:cond delay="0"/>
                                  </p:stCondLst>
                                  <p:childTnLst>
                                    <p:set>
                                      <p:cBhvr>
                                        <p:cTn id="312" dur="1" fill="hold">
                                          <p:stCondLst>
                                            <p:cond delay="0"/>
                                          </p:stCondLst>
                                        </p:cTn>
                                        <p:tgtEl>
                                          <p:spTgt spid="57"/>
                                        </p:tgtEl>
                                        <p:attrNameLst>
                                          <p:attrName>style.visibility</p:attrName>
                                        </p:attrNameLst>
                                      </p:cBhvr>
                                      <p:to>
                                        <p:strVal val="visible"/>
                                      </p:to>
                                    </p:set>
                                    <p:animEffect transition="in" filter="blinds(horizontal)">
                                      <p:cBhvr>
                                        <p:cTn id="313" dur="500"/>
                                        <p:tgtEl>
                                          <p:spTgt spid="57"/>
                                        </p:tgtEl>
                                      </p:cBhvr>
                                    </p:animEffect>
                                  </p:childTnLst>
                                </p:cTn>
                              </p:par>
                            </p:childTnLst>
                          </p:cTn>
                        </p:par>
                      </p:childTnLst>
                    </p:cTn>
                  </p:par>
                  <p:par>
                    <p:cTn id="314" fill="hold">
                      <p:stCondLst>
                        <p:cond delay="indefinite"/>
                      </p:stCondLst>
                      <p:childTnLst>
                        <p:par>
                          <p:cTn id="315" fill="hold">
                            <p:stCondLst>
                              <p:cond delay="0"/>
                            </p:stCondLst>
                            <p:childTnLst>
                              <p:par>
                                <p:cTn id="316" presetID="3" presetClass="entr" presetSubtype="10" fill="hold" grpId="0" nodeType="clickEffect">
                                  <p:stCondLst>
                                    <p:cond delay="0"/>
                                  </p:stCondLst>
                                  <p:childTnLst>
                                    <p:set>
                                      <p:cBhvr>
                                        <p:cTn id="317" dur="1" fill="hold">
                                          <p:stCondLst>
                                            <p:cond delay="0"/>
                                          </p:stCondLst>
                                        </p:cTn>
                                        <p:tgtEl>
                                          <p:spTgt spid="61"/>
                                        </p:tgtEl>
                                        <p:attrNameLst>
                                          <p:attrName>style.visibility</p:attrName>
                                        </p:attrNameLst>
                                      </p:cBhvr>
                                      <p:to>
                                        <p:strVal val="visible"/>
                                      </p:to>
                                    </p:set>
                                    <p:animEffect transition="in" filter="blinds(horizontal)">
                                      <p:cBhvr>
                                        <p:cTn id="318" dur="500"/>
                                        <p:tgtEl>
                                          <p:spTgt spid="61"/>
                                        </p:tgtEl>
                                      </p:cBhvr>
                                    </p:animEffect>
                                  </p:childTnLst>
                                </p:cTn>
                              </p:par>
                            </p:childTnLst>
                          </p:cTn>
                        </p:par>
                      </p:childTnLst>
                    </p:cTn>
                  </p:par>
                  <p:par>
                    <p:cTn id="319" fill="hold">
                      <p:stCondLst>
                        <p:cond delay="indefinite"/>
                      </p:stCondLst>
                      <p:childTnLst>
                        <p:par>
                          <p:cTn id="320" fill="hold">
                            <p:stCondLst>
                              <p:cond delay="0"/>
                            </p:stCondLst>
                            <p:childTnLst>
                              <p:par>
                                <p:cTn id="321" presetID="3" presetClass="exit" presetSubtype="10" fill="hold" grpId="1" nodeType="clickEffect">
                                  <p:stCondLst>
                                    <p:cond delay="0"/>
                                  </p:stCondLst>
                                  <p:childTnLst>
                                    <p:animEffect transition="out" filter="blinds(horizontal)">
                                      <p:cBhvr>
                                        <p:cTn id="322" dur="500"/>
                                        <p:tgtEl>
                                          <p:spTgt spid="61"/>
                                        </p:tgtEl>
                                      </p:cBhvr>
                                    </p:animEffect>
                                    <p:set>
                                      <p:cBhvr>
                                        <p:cTn id="323" dur="1" fill="hold">
                                          <p:stCondLst>
                                            <p:cond delay="499"/>
                                          </p:stCondLst>
                                        </p:cTn>
                                        <p:tgtEl>
                                          <p:spTgt spid="61"/>
                                        </p:tgtEl>
                                        <p:attrNameLst>
                                          <p:attrName>style.visibility</p:attrName>
                                        </p:attrNameLst>
                                      </p:cBhvr>
                                      <p:to>
                                        <p:strVal val="hidden"/>
                                      </p:to>
                                    </p:set>
                                  </p:childTnLst>
                                </p:cTn>
                              </p:par>
                              <p:par>
                                <p:cTn id="324" presetID="10" presetClass="exit" presetSubtype="0" fill="hold" grpId="1" nodeType="withEffect">
                                  <p:stCondLst>
                                    <p:cond delay="0"/>
                                  </p:stCondLst>
                                  <p:childTnLst>
                                    <p:animEffect transition="out" filter="fade">
                                      <p:cBhvr>
                                        <p:cTn id="325" dur="2000"/>
                                        <p:tgtEl>
                                          <p:spTgt spid="55"/>
                                        </p:tgtEl>
                                      </p:cBhvr>
                                    </p:animEffect>
                                    <p:set>
                                      <p:cBhvr>
                                        <p:cTn id="326" dur="1" fill="hold">
                                          <p:stCondLst>
                                            <p:cond delay="1999"/>
                                          </p:stCondLst>
                                        </p:cTn>
                                        <p:tgtEl>
                                          <p:spTgt spid="55"/>
                                        </p:tgtEl>
                                        <p:attrNameLst>
                                          <p:attrName>style.visibility</p:attrName>
                                        </p:attrNameLst>
                                      </p:cBhvr>
                                      <p:to>
                                        <p:strVal val="hidden"/>
                                      </p:to>
                                    </p:set>
                                  </p:childTnLst>
                                </p:cTn>
                              </p:par>
                              <p:par>
                                <p:cTn id="327" presetID="10" presetClass="exit" presetSubtype="0" fill="hold" grpId="1" nodeType="withEffect">
                                  <p:stCondLst>
                                    <p:cond delay="0"/>
                                  </p:stCondLst>
                                  <p:childTnLst>
                                    <p:animEffect transition="out" filter="fade">
                                      <p:cBhvr>
                                        <p:cTn id="328" dur="2000"/>
                                        <p:tgtEl>
                                          <p:spTgt spid="56"/>
                                        </p:tgtEl>
                                      </p:cBhvr>
                                    </p:animEffect>
                                    <p:set>
                                      <p:cBhvr>
                                        <p:cTn id="329" dur="1" fill="hold">
                                          <p:stCondLst>
                                            <p:cond delay="1999"/>
                                          </p:stCondLst>
                                        </p:cTn>
                                        <p:tgtEl>
                                          <p:spTgt spid="56"/>
                                        </p:tgtEl>
                                        <p:attrNameLst>
                                          <p:attrName>style.visibility</p:attrName>
                                        </p:attrNameLst>
                                      </p:cBhvr>
                                      <p:to>
                                        <p:strVal val="hidden"/>
                                      </p:to>
                                    </p:set>
                                  </p:childTnLst>
                                </p:cTn>
                              </p:par>
                            </p:childTnLst>
                          </p:cTn>
                        </p:par>
                      </p:childTnLst>
                    </p:cTn>
                  </p:par>
                  <p:par>
                    <p:cTn id="330" fill="hold">
                      <p:stCondLst>
                        <p:cond delay="indefinite"/>
                      </p:stCondLst>
                      <p:childTnLst>
                        <p:par>
                          <p:cTn id="331" fill="hold">
                            <p:stCondLst>
                              <p:cond delay="0"/>
                            </p:stCondLst>
                            <p:childTnLst>
                              <p:par>
                                <p:cTn id="332" presetID="53" presetClass="entr" presetSubtype="0" fill="hold" nodeType="clickEffect">
                                  <p:stCondLst>
                                    <p:cond delay="0"/>
                                  </p:stCondLst>
                                  <p:childTnLst>
                                    <p:set>
                                      <p:cBhvr>
                                        <p:cTn id="333" dur="1" fill="hold">
                                          <p:stCondLst>
                                            <p:cond delay="0"/>
                                          </p:stCondLst>
                                        </p:cTn>
                                        <p:tgtEl>
                                          <p:spTgt spid="74"/>
                                        </p:tgtEl>
                                        <p:attrNameLst>
                                          <p:attrName>style.visibility</p:attrName>
                                        </p:attrNameLst>
                                      </p:cBhvr>
                                      <p:to>
                                        <p:strVal val="visible"/>
                                      </p:to>
                                    </p:set>
                                    <p:anim calcmode="lin" valueType="num">
                                      <p:cBhvr>
                                        <p:cTn id="334" dur="500" fill="hold"/>
                                        <p:tgtEl>
                                          <p:spTgt spid="74"/>
                                        </p:tgtEl>
                                        <p:attrNameLst>
                                          <p:attrName>ppt_w</p:attrName>
                                        </p:attrNameLst>
                                      </p:cBhvr>
                                      <p:tavLst>
                                        <p:tav tm="0">
                                          <p:val>
                                            <p:fltVal val="0"/>
                                          </p:val>
                                        </p:tav>
                                        <p:tav tm="100000">
                                          <p:val>
                                            <p:strVal val="#ppt_w"/>
                                          </p:val>
                                        </p:tav>
                                      </p:tavLst>
                                    </p:anim>
                                    <p:anim calcmode="lin" valueType="num">
                                      <p:cBhvr>
                                        <p:cTn id="335" dur="500" fill="hold"/>
                                        <p:tgtEl>
                                          <p:spTgt spid="74"/>
                                        </p:tgtEl>
                                        <p:attrNameLst>
                                          <p:attrName>ppt_h</p:attrName>
                                        </p:attrNameLst>
                                      </p:cBhvr>
                                      <p:tavLst>
                                        <p:tav tm="0">
                                          <p:val>
                                            <p:fltVal val="0"/>
                                          </p:val>
                                        </p:tav>
                                        <p:tav tm="100000">
                                          <p:val>
                                            <p:strVal val="#ppt_h"/>
                                          </p:val>
                                        </p:tav>
                                      </p:tavLst>
                                    </p:anim>
                                    <p:animEffect transition="in" filter="fade">
                                      <p:cBhvr>
                                        <p:cTn id="336" dur="500"/>
                                        <p:tgtEl>
                                          <p:spTgt spid="74"/>
                                        </p:tgtEl>
                                      </p:cBhvr>
                                    </p:animEffect>
                                  </p:childTnLst>
                                </p:cTn>
                              </p:par>
                            </p:childTnLst>
                          </p:cTn>
                        </p:par>
                        <p:par>
                          <p:cTn id="337" fill="hold">
                            <p:stCondLst>
                              <p:cond delay="500"/>
                            </p:stCondLst>
                            <p:childTnLst>
                              <p:par>
                                <p:cTn id="338" presetID="53" presetClass="entr" presetSubtype="0" fill="hold" grpId="0" nodeType="afterEffect">
                                  <p:stCondLst>
                                    <p:cond delay="0"/>
                                  </p:stCondLst>
                                  <p:childTnLst>
                                    <p:set>
                                      <p:cBhvr>
                                        <p:cTn id="339" dur="1" fill="hold">
                                          <p:stCondLst>
                                            <p:cond delay="0"/>
                                          </p:stCondLst>
                                        </p:cTn>
                                        <p:tgtEl>
                                          <p:spTgt spid="79"/>
                                        </p:tgtEl>
                                        <p:attrNameLst>
                                          <p:attrName>style.visibility</p:attrName>
                                        </p:attrNameLst>
                                      </p:cBhvr>
                                      <p:to>
                                        <p:strVal val="visible"/>
                                      </p:to>
                                    </p:set>
                                    <p:anim calcmode="lin" valueType="num">
                                      <p:cBhvr>
                                        <p:cTn id="340" dur="500" fill="hold"/>
                                        <p:tgtEl>
                                          <p:spTgt spid="79"/>
                                        </p:tgtEl>
                                        <p:attrNameLst>
                                          <p:attrName>ppt_w</p:attrName>
                                        </p:attrNameLst>
                                      </p:cBhvr>
                                      <p:tavLst>
                                        <p:tav tm="0">
                                          <p:val>
                                            <p:fltVal val="0"/>
                                          </p:val>
                                        </p:tav>
                                        <p:tav tm="100000">
                                          <p:val>
                                            <p:strVal val="#ppt_w"/>
                                          </p:val>
                                        </p:tav>
                                      </p:tavLst>
                                    </p:anim>
                                    <p:anim calcmode="lin" valueType="num">
                                      <p:cBhvr>
                                        <p:cTn id="341" dur="500" fill="hold"/>
                                        <p:tgtEl>
                                          <p:spTgt spid="79"/>
                                        </p:tgtEl>
                                        <p:attrNameLst>
                                          <p:attrName>ppt_h</p:attrName>
                                        </p:attrNameLst>
                                      </p:cBhvr>
                                      <p:tavLst>
                                        <p:tav tm="0">
                                          <p:val>
                                            <p:fltVal val="0"/>
                                          </p:val>
                                        </p:tav>
                                        <p:tav tm="100000">
                                          <p:val>
                                            <p:strVal val="#ppt_h"/>
                                          </p:val>
                                        </p:tav>
                                      </p:tavLst>
                                    </p:anim>
                                    <p:animEffect transition="in" filter="fade">
                                      <p:cBhvr>
                                        <p:cTn id="342" dur="500"/>
                                        <p:tgtEl>
                                          <p:spTgt spid="79"/>
                                        </p:tgtEl>
                                      </p:cBhvr>
                                    </p:animEffect>
                                  </p:childTnLst>
                                </p:cTn>
                              </p:par>
                            </p:childTnLst>
                          </p:cTn>
                        </p:par>
                        <p:par>
                          <p:cTn id="343" fill="hold">
                            <p:stCondLst>
                              <p:cond delay="1000"/>
                            </p:stCondLst>
                            <p:childTnLst>
                              <p:par>
                                <p:cTn id="344" presetID="53" presetClass="entr" presetSubtype="0" fill="hold" nodeType="afterEffect">
                                  <p:stCondLst>
                                    <p:cond delay="0"/>
                                  </p:stCondLst>
                                  <p:childTnLst>
                                    <p:set>
                                      <p:cBhvr>
                                        <p:cTn id="345" dur="1" fill="hold">
                                          <p:stCondLst>
                                            <p:cond delay="0"/>
                                          </p:stCondLst>
                                        </p:cTn>
                                        <p:tgtEl>
                                          <p:spTgt spid="78"/>
                                        </p:tgtEl>
                                        <p:attrNameLst>
                                          <p:attrName>style.visibility</p:attrName>
                                        </p:attrNameLst>
                                      </p:cBhvr>
                                      <p:to>
                                        <p:strVal val="visible"/>
                                      </p:to>
                                    </p:set>
                                    <p:anim calcmode="lin" valueType="num">
                                      <p:cBhvr>
                                        <p:cTn id="346" dur="500" fill="hold"/>
                                        <p:tgtEl>
                                          <p:spTgt spid="78"/>
                                        </p:tgtEl>
                                        <p:attrNameLst>
                                          <p:attrName>ppt_w</p:attrName>
                                        </p:attrNameLst>
                                      </p:cBhvr>
                                      <p:tavLst>
                                        <p:tav tm="0">
                                          <p:val>
                                            <p:fltVal val="0"/>
                                          </p:val>
                                        </p:tav>
                                        <p:tav tm="100000">
                                          <p:val>
                                            <p:strVal val="#ppt_w"/>
                                          </p:val>
                                        </p:tav>
                                      </p:tavLst>
                                    </p:anim>
                                    <p:anim calcmode="lin" valueType="num">
                                      <p:cBhvr>
                                        <p:cTn id="347" dur="500" fill="hold"/>
                                        <p:tgtEl>
                                          <p:spTgt spid="78"/>
                                        </p:tgtEl>
                                        <p:attrNameLst>
                                          <p:attrName>ppt_h</p:attrName>
                                        </p:attrNameLst>
                                      </p:cBhvr>
                                      <p:tavLst>
                                        <p:tav tm="0">
                                          <p:val>
                                            <p:fltVal val="0"/>
                                          </p:val>
                                        </p:tav>
                                        <p:tav tm="100000">
                                          <p:val>
                                            <p:strVal val="#ppt_h"/>
                                          </p:val>
                                        </p:tav>
                                      </p:tavLst>
                                    </p:anim>
                                    <p:animEffect transition="in" filter="fade">
                                      <p:cBhvr>
                                        <p:cTn id="348" dur="500"/>
                                        <p:tgtEl>
                                          <p:spTgt spid="78"/>
                                        </p:tgtEl>
                                      </p:cBhvr>
                                    </p:animEffect>
                                  </p:childTnLst>
                                </p:cTn>
                              </p:par>
                            </p:childTnLst>
                          </p:cTn>
                        </p:par>
                      </p:childTnLst>
                    </p:cTn>
                  </p:par>
                  <p:par>
                    <p:cTn id="349" fill="hold">
                      <p:stCondLst>
                        <p:cond delay="indefinite"/>
                      </p:stCondLst>
                      <p:childTnLst>
                        <p:par>
                          <p:cTn id="350" fill="hold">
                            <p:stCondLst>
                              <p:cond delay="0"/>
                            </p:stCondLst>
                            <p:childTnLst>
                              <p:par>
                                <p:cTn id="351" presetID="53" presetClass="entr" presetSubtype="0" fill="hold" grpId="0" nodeType="clickEffect">
                                  <p:stCondLst>
                                    <p:cond delay="0"/>
                                  </p:stCondLst>
                                  <p:childTnLst>
                                    <p:set>
                                      <p:cBhvr>
                                        <p:cTn id="352" dur="1" fill="hold">
                                          <p:stCondLst>
                                            <p:cond delay="0"/>
                                          </p:stCondLst>
                                        </p:cTn>
                                        <p:tgtEl>
                                          <p:spTgt spid="80"/>
                                        </p:tgtEl>
                                        <p:attrNameLst>
                                          <p:attrName>style.visibility</p:attrName>
                                        </p:attrNameLst>
                                      </p:cBhvr>
                                      <p:to>
                                        <p:strVal val="visible"/>
                                      </p:to>
                                    </p:set>
                                    <p:anim calcmode="lin" valueType="num">
                                      <p:cBhvr>
                                        <p:cTn id="353" dur="500" fill="hold"/>
                                        <p:tgtEl>
                                          <p:spTgt spid="80"/>
                                        </p:tgtEl>
                                        <p:attrNameLst>
                                          <p:attrName>ppt_w</p:attrName>
                                        </p:attrNameLst>
                                      </p:cBhvr>
                                      <p:tavLst>
                                        <p:tav tm="0">
                                          <p:val>
                                            <p:fltVal val="0"/>
                                          </p:val>
                                        </p:tav>
                                        <p:tav tm="100000">
                                          <p:val>
                                            <p:strVal val="#ppt_w"/>
                                          </p:val>
                                        </p:tav>
                                      </p:tavLst>
                                    </p:anim>
                                    <p:anim calcmode="lin" valueType="num">
                                      <p:cBhvr>
                                        <p:cTn id="354" dur="500" fill="hold"/>
                                        <p:tgtEl>
                                          <p:spTgt spid="80"/>
                                        </p:tgtEl>
                                        <p:attrNameLst>
                                          <p:attrName>ppt_h</p:attrName>
                                        </p:attrNameLst>
                                      </p:cBhvr>
                                      <p:tavLst>
                                        <p:tav tm="0">
                                          <p:val>
                                            <p:fltVal val="0"/>
                                          </p:val>
                                        </p:tav>
                                        <p:tav tm="100000">
                                          <p:val>
                                            <p:strVal val="#ppt_h"/>
                                          </p:val>
                                        </p:tav>
                                      </p:tavLst>
                                    </p:anim>
                                    <p:animEffect transition="in" filter="fade">
                                      <p:cBhvr>
                                        <p:cTn id="355" dur="500"/>
                                        <p:tgtEl>
                                          <p:spTgt spid="80"/>
                                        </p:tgtEl>
                                      </p:cBhvr>
                                    </p:animEffect>
                                  </p:childTnLst>
                                </p:cTn>
                              </p:par>
                            </p:childTnLst>
                          </p:cTn>
                        </p:par>
                      </p:childTnLst>
                    </p:cTn>
                  </p:par>
                  <p:par>
                    <p:cTn id="356" fill="hold">
                      <p:stCondLst>
                        <p:cond delay="indefinite"/>
                      </p:stCondLst>
                      <p:childTnLst>
                        <p:par>
                          <p:cTn id="357" fill="hold">
                            <p:stCondLst>
                              <p:cond delay="0"/>
                            </p:stCondLst>
                            <p:childTnLst>
                              <p:par>
                                <p:cTn id="358" presetID="10" presetClass="exit" presetSubtype="0" fill="hold" nodeType="clickEffect">
                                  <p:stCondLst>
                                    <p:cond delay="0"/>
                                  </p:stCondLst>
                                  <p:childTnLst>
                                    <p:animEffect transition="out" filter="fade">
                                      <p:cBhvr>
                                        <p:cTn id="359" dur="2000"/>
                                        <p:tgtEl>
                                          <p:spTgt spid="74"/>
                                        </p:tgtEl>
                                      </p:cBhvr>
                                    </p:animEffect>
                                    <p:set>
                                      <p:cBhvr>
                                        <p:cTn id="360" dur="1" fill="hold">
                                          <p:stCondLst>
                                            <p:cond delay="1999"/>
                                          </p:stCondLst>
                                        </p:cTn>
                                        <p:tgtEl>
                                          <p:spTgt spid="74"/>
                                        </p:tgtEl>
                                        <p:attrNameLst>
                                          <p:attrName>style.visibility</p:attrName>
                                        </p:attrNameLst>
                                      </p:cBhvr>
                                      <p:to>
                                        <p:strVal val="hidden"/>
                                      </p:to>
                                    </p:set>
                                  </p:childTnLst>
                                </p:cTn>
                              </p:par>
                              <p:par>
                                <p:cTn id="361" presetID="10" presetClass="exit" presetSubtype="0" fill="hold" grpId="1" nodeType="withEffect">
                                  <p:stCondLst>
                                    <p:cond delay="0"/>
                                  </p:stCondLst>
                                  <p:childTnLst>
                                    <p:animEffect transition="out" filter="fade">
                                      <p:cBhvr>
                                        <p:cTn id="362" dur="2000"/>
                                        <p:tgtEl>
                                          <p:spTgt spid="79"/>
                                        </p:tgtEl>
                                      </p:cBhvr>
                                    </p:animEffect>
                                    <p:set>
                                      <p:cBhvr>
                                        <p:cTn id="363" dur="1" fill="hold">
                                          <p:stCondLst>
                                            <p:cond delay="1999"/>
                                          </p:stCondLst>
                                        </p:cTn>
                                        <p:tgtEl>
                                          <p:spTgt spid="79"/>
                                        </p:tgtEl>
                                        <p:attrNameLst>
                                          <p:attrName>style.visibility</p:attrName>
                                        </p:attrNameLst>
                                      </p:cBhvr>
                                      <p:to>
                                        <p:strVal val="hidden"/>
                                      </p:to>
                                    </p:set>
                                  </p:childTnLst>
                                </p:cTn>
                              </p:par>
                              <p:par>
                                <p:cTn id="364" presetID="10" presetClass="exit" presetSubtype="0" fill="hold" nodeType="withEffect">
                                  <p:stCondLst>
                                    <p:cond delay="0"/>
                                  </p:stCondLst>
                                  <p:childTnLst>
                                    <p:animEffect transition="out" filter="fade">
                                      <p:cBhvr>
                                        <p:cTn id="365" dur="2000"/>
                                        <p:tgtEl>
                                          <p:spTgt spid="78"/>
                                        </p:tgtEl>
                                      </p:cBhvr>
                                    </p:animEffect>
                                    <p:set>
                                      <p:cBhvr>
                                        <p:cTn id="366" dur="1" fill="hold">
                                          <p:stCondLst>
                                            <p:cond delay="1999"/>
                                          </p:stCondLst>
                                        </p:cTn>
                                        <p:tgtEl>
                                          <p:spTgt spid="78"/>
                                        </p:tgtEl>
                                        <p:attrNameLst>
                                          <p:attrName>style.visibility</p:attrName>
                                        </p:attrNameLst>
                                      </p:cBhvr>
                                      <p:to>
                                        <p:strVal val="hidden"/>
                                      </p:to>
                                    </p:set>
                                  </p:childTnLst>
                                </p:cTn>
                              </p:par>
                              <p:par>
                                <p:cTn id="367" presetID="10" presetClass="exit" presetSubtype="0" fill="hold" nodeType="withEffect">
                                  <p:stCondLst>
                                    <p:cond delay="0"/>
                                  </p:stCondLst>
                                  <p:childTnLst>
                                    <p:animEffect transition="out" filter="fade">
                                      <p:cBhvr>
                                        <p:cTn id="368" dur="2000"/>
                                        <p:tgtEl>
                                          <p:spTgt spid="80"/>
                                        </p:tgtEl>
                                      </p:cBhvr>
                                    </p:animEffect>
                                    <p:set>
                                      <p:cBhvr>
                                        <p:cTn id="369" dur="1" fill="hold">
                                          <p:stCondLst>
                                            <p:cond delay="1999"/>
                                          </p:stCondLst>
                                        </p:cTn>
                                        <p:tgtEl>
                                          <p:spTgt spid="80"/>
                                        </p:tgtEl>
                                        <p:attrNameLst>
                                          <p:attrName>style.visibility</p:attrName>
                                        </p:attrNameLst>
                                      </p:cBhvr>
                                      <p:to>
                                        <p:strVal val="hidden"/>
                                      </p:to>
                                    </p:set>
                                  </p:childTnLst>
                                </p:cTn>
                              </p:par>
                              <p:par>
                                <p:cTn id="370" presetID="10" presetClass="entr" presetSubtype="0" fill="hold" nodeType="withEffect">
                                  <p:stCondLst>
                                    <p:cond delay="0"/>
                                  </p:stCondLst>
                                  <p:childTnLst>
                                    <p:set>
                                      <p:cBhvr>
                                        <p:cTn id="371" dur="1" fill="hold">
                                          <p:stCondLst>
                                            <p:cond delay="0"/>
                                          </p:stCondLst>
                                        </p:cTn>
                                        <p:tgtEl>
                                          <p:spTgt spid="53"/>
                                        </p:tgtEl>
                                        <p:attrNameLst>
                                          <p:attrName>style.visibility</p:attrName>
                                        </p:attrNameLst>
                                      </p:cBhvr>
                                      <p:to>
                                        <p:strVal val="visible"/>
                                      </p:to>
                                    </p:set>
                                    <p:animEffect transition="in" filter="fade">
                                      <p:cBhvr>
                                        <p:cTn id="372"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6" grpId="0" animBg="1"/>
      <p:bldP spid="16" grpId="1" animBg="1"/>
      <p:bldP spid="17" grpId="0" animBg="1"/>
      <p:bldP spid="18" grpId="0" animBg="1"/>
      <p:bldP spid="18" grpId="1" animBg="1"/>
      <p:bldP spid="18" grpId="2" animBg="1"/>
      <p:bldP spid="18" grpId="3" animBg="1"/>
      <p:bldP spid="20" grpId="0" animBg="1"/>
      <p:bldP spid="20" grpId="1" animBg="1"/>
      <p:bldP spid="20" grpId="2" animBg="1"/>
      <p:bldP spid="20" grpId="3" animBg="1"/>
      <p:bldP spid="19" grpId="0" animBg="1"/>
      <p:bldP spid="19" grpId="1" animBg="1"/>
      <p:bldP spid="19" grpId="2" animBg="1"/>
      <p:bldP spid="21" grpId="0" animBg="1"/>
      <p:bldP spid="21" grpId="1" animBg="1"/>
      <p:bldP spid="21" grpId="2" animBg="1"/>
      <p:bldP spid="21" grpId="3" animBg="1"/>
      <p:bldP spid="28" grpId="0" animBg="1"/>
      <p:bldP spid="28" grpId="1" animBg="1"/>
      <p:bldP spid="31" grpId="0" animBg="1"/>
      <p:bldP spid="31" grpId="1" animBg="1"/>
      <p:bldP spid="32" grpId="0"/>
      <p:bldP spid="32" grpId="1"/>
      <p:bldP spid="33" grpId="0"/>
      <p:bldP spid="33" grpId="1"/>
      <p:bldP spid="35" grpId="0"/>
      <p:bldP spid="46" grpId="0"/>
      <p:bldP spid="47" grpId="0"/>
      <p:bldP spid="55" grpId="0" animBg="1"/>
      <p:bldP spid="55" grpId="1" animBg="1"/>
      <p:bldP spid="56" grpId="0" animBg="1"/>
      <p:bldP spid="56" grpId="1" animBg="1"/>
      <p:bldP spid="57" grpId="0" animBg="1"/>
      <p:bldP spid="57" grpId="1" animBg="1"/>
      <p:bldP spid="57" grpId="2" animBg="1"/>
      <p:bldP spid="59" grpId="0" build="allAtOnce"/>
      <p:bldP spid="60" grpId="0"/>
      <p:bldP spid="69" grpId="0"/>
      <p:bldP spid="69" grpId="1"/>
      <p:bldP spid="70" grpId="0"/>
      <p:bldP spid="70" grpId="1" uiExpand="1" build="allAtOnce"/>
      <p:bldP spid="71" grpId="0"/>
      <p:bldP spid="71" grpId="1"/>
      <p:bldP spid="72" grpId="0"/>
      <p:bldP spid="72" grpId="1"/>
      <p:bldP spid="73" grpId="0"/>
      <p:bldP spid="73" grpId="1"/>
      <p:bldP spid="34" grpId="0"/>
      <p:bldP spid="75" grpId="0"/>
      <p:bldP spid="76" grpId="0" animBg="1"/>
      <p:bldP spid="77" grpId="0"/>
      <p:bldP spid="52" grpId="0"/>
      <p:bldP spid="54" grpId="0"/>
      <p:bldP spid="61" grpId="0" animBg="1"/>
      <p:bldP spid="61" grpId="1" animBg="1"/>
      <p:bldP spid="79" grpId="0"/>
      <p:bldP spid="79" grpId="1"/>
      <p:bldP spid="80" grpId="0"/>
      <p:bldP spid="62" grpId="0" animBg="1"/>
      <p:bldP spid="82" grpId="0" animBg="1"/>
      <p:bldP spid="83" grpId="0" animBg="1"/>
      <p:bldP spid="84" grpId="0" animBg="1"/>
      <p:bldP spid="84" grpId="1" animBg="1"/>
      <p:bldP spid="85" grpId="0" animBg="1"/>
      <p:bldP spid="86" grpId="0" animBg="1"/>
      <p:bldP spid="81" grpId="0"/>
      <p:bldP spid="81" grpId="1"/>
      <p:bldP spid="87" grpId="0"/>
      <p:bldP spid="87" grpId="1"/>
      <p:bldP spid="88" grpId="0"/>
      <p:bldP spid="88" grpId="1"/>
      <p:bldP spid="89" grpId="0" animBg="1"/>
      <p:bldP spid="89" grpId="1" animBg="1"/>
      <p:bldP spid="11" grpId="0" animBg="1"/>
      <p:bldP spid="1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8" y="354848"/>
            <a:ext cx="8229600" cy="655558"/>
          </a:xfrm>
        </p:spPr>
        <p:txBody>
          <a:bodyPr>
            <a:normAutofit fontScale="90000"/>
          </a:bodyPr>
          <a:lstStyle/>
          <a:p>
            <a:r>
              <a:t/>
            </a:r>
            <a:br/>
            <a:r>
              <a:rPr lang="ga-IE" sz="3200" i="0" u="sng" dirty="0" smtClean="0">
                <a:latin typeface="Trebuchet MS" pitchFamily="34" charset="0"/>
              </a:rPr>
              <a:t>Airíonna a bhaineann le Triantáin Chomhchosúla</a:t>
            </a:r>
            <a:r>
              <a:t/>
            </a:r>
            <a:br/>
            <a:endParaRPr lang="ga-IE" dirty="0"/>
          </a:p>
        </p:txBody>
      </p:sp>
      <p:sp>
        <p:nvSpPr>
          <p:cNvPr id="4" name="Content Placeholder 3"/>
          <p:cNvSpPr txBox="1">
            <a:spLocks noGrp="1"/>
          </p:cNvSpPr>
          <p:nvPr>
            <p:ph idx="1"/>
          </p:nvPr>
        </p:nvSpPr>
        <p:spPr>
          <a:xfrm>
            <a:off x="809015" y="1303150"/>
            <a:ext cx="7597144" cy="1557349"/>
          </a:xfrm>
          <a:prstGeom prst="rect">
            <a:avLst/>
          </a:prstGeom>
          <a:noFill/>
        </p:spPr>
        <p:txBody>
          <a:bodyPr wrap="none" rtlCol="0">
            <a:spAutoFit/>
          </a:bodyPr>
          <a:lstStyle/>
          <a:p>
            <a:pPr marL="990600" indent="-457200">
              <a:buAutoNum type="arabicParenR"/>
            </a:pPr>
            <a:r>
              <a:rPr lang="ga-IE" sz="2800" dirty="0" smtClean="0"/>
              <a:t>Sleasa comhfhreagracha i gcomhréir</a:t>
            </a:r>
          </a:p>
          <a:p>
            <a:pPr marL="990600" indent="-457200">
              <a:buAutoNum type="arabicParenR"/>
            </a:pPr>
            <a:r>
              <a:rPr lang="ga-IE" sz="2800" dirty="0" smtClean="0"/>
              <a:t>Imlínte i gcomhréir</a:t>
            </a:r>
          </a:p>
          <a:p>
            <a:pPr marL="990600" indent="-457200">
              <a:buAutoNum type="arabicParenR"/>
            </a:pPr>
            <a:r>
              <a:rPr lang="ga-IE" sz="2800" dirty="0" smtClean="0"/>
              <a:t>Uillinneacha comhfhreagracha ar cóimhéid. </a:t>
            </a:r>
            <a:endParaRPr lang="ga-IE" sz="2800" dirty="0"/>
          </a:p>
        </p:txBody>
      </p:sp>
      <p:sp>
        <p:nvSpPr>
          <p:cNvPr id="3" name="Date Placeholder 2"/>
          <p:cNvSpPr>
            <a:spLocks noGrp="1"/>
          </p:cNvSpPr>
          <p:nvPr>
            <p:ph type="dt" sz="half" idx="10"/>
          </p:nvPr>
        </p:nvSpPr>
        <p:spPr/>
        <p:txBody>
          <a:bodyPr/>
          <a:lstStyle/>
          <a:p>
            <a:fld id="{2E7A3237-6877-407D-B9A0-F4266F78B69C}" type="datetime10">
              <a:rPr lang="en-GB" smtClean="0"/>
              <a:pPr/>
              <a:t>09:21</a:t>
            </a:fld>
            <a:endParaRPr lang="ga-I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p:nvPr/>
        </p:nvGrpSpPr>
        <p:grpSpPr>
          <a:xfrm rot="19039151">
            <a:off x="572687" y="1107653"/>
            <a:ext cx="4590159" cy="4146939"/>
            <a:chOff x="1081342" y="133704"/>
            <a:chExt cx="4590159" cy="4146939"/>
          </a:xfrm>
        </p:grpSpPr>
        <p:sp>
          <p:nvSpPr>
            <p:cNvPr id="2" name="Isosceles Triangle 1"/>
            <p:cNvSpPr/>
            <p:nvPr/>
          </p:nvSpPr>
          <p:spPr>
            <a:xfrm rot="18173041">
              <a:off x="1559728" y="493704"/>
              <a:ext cx="3240000" cy="2520000"/>
            </a:xfrm>
            <a:prstGeom prst="triangle">
              <a:avLst>
                <a:gd name="adj" fmla="val 12617"/>
              </a:avLst>
            </a:prstGeom>
            <a:solidFill>
              <a:srgbClr val="FFCC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6" name="TextBox 45"/>
            <p:cNvSpPr txBox="1"/>
            <p:nvPr/>
          </p:nvSpPr>
          <p:spPr>
            <a:xfrm rot="2577700">
              <a:off x="1081342" y="1754285"/>
              <a:ext cx="473516" cy="400110"/>
            </a:xfrm>
            <a:prstGeom prst="rect">
              <a:avLst/>
            </a:prstGeom>
            <a:noFill/>
          </p:spPr>
          <p:txBody>
            <a:bodyPr wrap="square" rtlCol="0">
              <a:spAutoFit/>
            </a:bodyPr>
            <a:lstStyle/>
            <a:p>
              <a:r>
                <a:rPr lang="ga-IE" sz="2000" b="1" dirty="0" smtClean="0"/>
                <a:t>D</a:t>
              </a:r>
              <a:endParaRPr lang="ga-IE" sz="2000" b="1" dirty="0"/>
            </a:p>
          </p:txBody>
        </p:sp>
        <p:sp>
          <p:nvSpPr>
            <p:cNvPr id="49" name="TextBox 48"/>
            <p:cNvSpPr txBox="1"/>
            <p:nvPr/>
          </p:nvSpPr>
          <p:spPr>
            <a:xfrm rot="2577700">
              <a:off x="5039431" y="911282"/>
              <a:ext cx="632070" cy="400110"/>
            </a:xfrm>
            <a:prstGeom prst="rect">
              <a:avLst/>
            </a:prstGeom>
            <a:noFill/>
          </p:spPr>
          <p:txBody>
            <a:bodyPr wrap="square" rtlCol="0">
              <a:spAutoFit/>
            </a:bodyPr>
            <a:lstStyle/>
            <a:p>
              <a:r>
                <a:rPr lang="ga-IE" sz="2000" b="1" dirty="0"/>
                <a:t>S</a:t>
              </a:r>
            </a:p>
          </p:txBody>
        </p:sp>
        <p:sp>
          <p:nvSpPr>
            <p:cNvPr id="50" name="TextBox 49"/>
            <p:cNvSpPr txBox="1"/>
            <p:nvPr/>
          </p:nvSpPr>
          <p:spPr>
            <a:xfrm rot="2577700">
              <a:off x="3222279" y="3880533"/>
              <a:ext cx="672273" cy="400110"/>
            </a:xfrm>
            <a:prstGeom prst="rect">
              <a:avLst/>
            </a:prstGeom>
            <a:noFill/>
          </p:spPr>
          <p:txBody>
            <a:bodyPr wrap="square" rtlCol="0">
              <a:spAutoFit/>
            </a:bodyPr>
            <a:lstStyle/>
            <a:p>
              <a:r>
                <a:rPr lang="ga-IE" sz="2000" b="1" dirty="0" smtClean="0"/>
                <a:t>T</a:t>
              </a:r>
              <a:endParaRPr lang="ga-IE" sz="2000" b="1" dirty="0"/>
            </a:p>
          </p:txBody>
        </p:sp>
      </p:grpSp>
      <p:grpSp>
        <p:nvGrpSpPr>
          <p:cNvPr id="4" name="Group 7"/>
          <p:cNvGrpSpPr/>
          <p:nvPr/>
        </p:nvGrpSpPr>
        <p:grpSpPr>
          <a:xfrm rot="14401337">
            <a:off x="5499917" y="1702476"/>
            <a:ext cx="2184599" cy="2660918"/>
            <a:chOff x="6482130" y="1481400"/>
            <a:chExt cx="2184599" cy="2660918"/>
          </a:xfrm>
        </p:grpSpPr>
        <p:sp>
          <p:nvSpPr>
            <p:cNvPr id="51" name="TextBox 50"/>
            <p:cNvSpPr txBox="1"/>
            <p:nvPr/>
          </p:nvSpPr>
          <p:spPr>
            <a:xfrm rot="7198663">
              <a:off x="7255069" y="1562748"/>
              <a:ext cx="562806" cy="400110"/>
            </a:xfrm>
            <a:prstGeom prst="rect">
              <a:avLst/>
            </a:prstGeom>
            <a:noFill/>
          </p:spPr>
          <p:txBody>
            <a:bodyPr wrap="square" rtlCol="0">
              <a:spAutoFit/>
            </a:bodyPr>
            <a:lstStyle/>
            <a:p>
              <a:r>
                <a:rPr lang="ga-IE" sz="2000" b="1" dirty="0" smtClean="0"/>
                <a:t>B</a:t>
              </a:r>
              <a:endParaRPr lang="ga-IE" sz="2000" b="1" dirty="0"/>
            </a:p>
          </p:txBody>
        </p:sp>
        <p:sp>
          <p:nvSpPr>
            <p:cNvPr id="52" name="TextBox 51"/>
            <p:cNvSpPr txBox="1"/>
            <p:nvPr/>
          </p:nvSpPr>
          <p:spPr>
            <a:xfrm rot="7198663">
              <a:off x="6430088" y="2995528"/>
              <a:ext cx="504193" cy="400110"/>
            </a:xfrm>
            <a:prstGeom prst="rect">
              <a:avLst/>
            </a:prstGeom>
            <a:noFill/>
          </p:spPr>
          <p:txBody>
            <a:bodyPr wrap="square" rtlCol="0">
              <a:spAutoFit/>
            </a:bodyPr>
            <a:lstStyle/>
            <a:p>
              <a:r>
                <a:rPr lang="ga-IE" sz="2000" b="1" dirty="0" smtClean="0"/>
                <a:t>V</a:t>
              </a:r>
              <a:endParaRPr lang="ga-IE" sz="2000" b="1" dirty="0"/>
            </a:p>
          </p:txBody>
        </p:sp>
        <p:sp>
          <p:nvSpPr>
            <p:cNvPr id="53" name="TextBox 52"/>
            <p:cNvSpPr txBox="1"/>
            <p:nvPr/>
          </p:nvSpPr>
          <p:spPr>
            <a:xfrm rot="7198663">
              <a:off x="8160748" y="3636337"/>
              <a:ext cx="611852" cy="400110"/>
            </a:xfrm>
            <a:prstGeom prst="rect">
              <a:avLst/>
            </a:prstGeom>
            <a:noFill/>
          </p:spPr>
          <p:txBody>
            <a:bodyPr wrap="square" rtlCol="0">
              <a:spAutoFit/>
            </a:bodyPr>
            <a:lstStyle/>
            <a:p>
              <a:r>
                <a:rPr lang="ga-IE" sz="2000" b="1" dirty="0" smtClean="0"/>
                <a:t>X</a:t>
              </a:r>
              <a:endParaRPr lang="ga-IE" sz="2000" b="1" dirty="0"/>
            </a:p>
          </p:txBody>
        </p:sp>
        <p:sp>
          <p:nvSpPr>
            <p:cNvPr id="54" name="Isosceles Triangle 53"/>
            <p:cNvSpPr/>
            <p:nvPr/>
          </p:nvSpPr>
          <p:spPr>
            <a:xfrm rot="1286943">
              <a:off x="7027273" y="2082188"/>
              <a:ext cx="1620000" cy="1260000"/>
            </a:xfrm>
            <a:prstGeom prst="triangle">
              <a:avLst>
                <a:gd name="adj" fmla="val 12617"/>
              </a:avLst>
            </a:prstGeom>
            <a:solidFill>
              <a:srgbClr val="FFCC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25" name="Title 1"/>
          <p:cNvSpPr txBox="1">
            <a:spLocks/>
          </p:cNvSpPr>
          <p:nvPr/>
        </p:nvSpPr>
        <p:spPr>
          <a:xfrm>
            <a:off x="764831" y="109184"/>
            <a:ext cx="8229600" cy="478800"/>
          </a:xfrm>
          <a:prstGeom prst="roundRect">
            <a:avLst/>
          </a:prstGeom>
          <a:solidFill>
            <a:schemeClr val="tx1"/>
          </a:solidFill>
          <a:ln w="19050" cap="flat" cmpd="sng" algn="ctr">
            <a:solidFill>
              <a:srgbClr val="990033"/>
            </a:solidFill>
            <a:prstDash val="solid"/>
          </a:ln>
          <a:effectLst/>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ga-IE" sz="2800" b="1" i="1" dirty="0" smtClean="0">
                <a:solidFill>
                  <a:srgbClr val="FFCC33"/>
                </a:solidFill>
                <a:latin typeface="Trebuchet MS" pitchFamily="34" charset="0"/>
              </a:rPr>
              <a:t> Comhchosúil nó Comhionann nó an dá cheann?</a:t>
            </a:r>
            <a:endParaRPr kumimoji="0" lang="ga-IE" sz="2800" b="1" i="1" u="none" strike="noStrike" kern="1200" cap="none" spc="0" normalizeH="0" baseline="0" noProof="0" dirty="0">
              <a:ln>
                <a:noFill/>
              </a:ln>
              <a:solidFill>
                <a:srgbClr val="FFCC33"/>
              </a:solidFill>
              <a:effectLst/>
              <a:uLnTx/>
              <a:uFillTx/>
              <a:latin typeface="Trebuchet MS" pitchFamily="34" charset="0"/>
              <a:ea typeface="+mj-ea"/>
              <a:cs typeface="+mj-cs"/>
            </a:endParaRPr>
          </a:p>
        </p:txBody>
      </p:sp>
      <p:sp>
        <p:nvSpPr>
          <p:cNvPr id="26" name="TextBox 25"/>
          <p:cNvSpPr txBox="1"/>
          <p:nvPr/>
        </p:nvSpPr>
        <p:spPr>
          <a:xfrm>
            <a:off x="1658530" y="2529324"/>
            <a:ext cx="731701" cy="369332"/>
          </a:xfrm>
          <a:prstGeom prst="rect">
            <a:avLst/>
          </a:prstGeom>
          <a:noFill/>
        </p:spPr>
        <p:txBody>
          <a:bodyPr wrap="square" rtlCol="0">
            <a:spAutoFit/>
          </a:bodyPr>
          <a:lstStyle/>
          <a:p>
            <a:r>
              <a:rPr lang="ga-IE" b="1" dirty="0" smtClean="0"/>
              <a:t>14cm</a:t>
            </a:r>
            <a:endParaRPr lang="ga-IE" b="1" dirty="0"/>
          </a:p>
        </p:txBody>
      </p:sp>
      <p:sp>
        <p:nvSpPr>
          <p:cNvPr id="27" name="TextBox 26"/>
          <p:cNvSpPr txBox="1"/>
          <p:nvPr/>
        </p:nvSpPr>
        <p:spPr>
          <a:xfrm>
            <a:off x="3938141" y="2594647"/>
            <a:ext cx="731701" cy="369332"/>
          </a:xfrm>
          <a:prstGeom prst="rect">
            <a:avLst/>
          </a:prstGeom>
          <a:noFill/>
        </p:spPr>
        <p:txBody>
          <a:bodyPr wrap="square" rtlCol="0">
            <a:spAutoFit/>
          </a:bodyPr>
          <a:lstStyle/>
          <a:p>
            <a:r>
              <a:rPr lang="ga-IE" b="1" dirty="0" smtClean="0"/>
              <a:t>10cm</a:t>
            </a:r>
            <a:endParaRPr lang="ga-IE" b="1" dirty="0"/>
          </a:p>
        </p:txBody>
      </p:sp>
      <p:sp>
        <p:nvSpPr>
          <p:cNvPr id="28" name="TextBox 27"/>
          <p:cNvSpPr txBox="1"/>
          <p:nvPr/>
        </p:nvSpPr>
        <p:spPr>
          <a:xfrm>
            <a:off x="2417858" y="4463589"/>
            <a:ext cx="731701" cy="369332"/>
          </a:xfrm>
          <a:prstGeom prst="rect">
            <a:avLst/>
          </a:prstGeom>
          <a:noFill/>
        </p:spPr>
        <p:txBody>
          <a:bodyPr wrap="square" rtlCol="0">
            <a:spAutoFit/>
          </a:bodyPr>
          <a:lstStyle/>
          <a:p>
            <a:r>
              <a:rPr lang="ga-IE" b="1" dirty="0"/>
              <a:t>8cm</a:t>
            </a:r>
          </a:p>
        </p:txBody>
      </p:sp>
      <p:sp>
        <p:nvSpPr>
          <p:cNvPr id="29" name="TextBox 28"/>
          <p:cNvSpPr txBox="1"/>
          <p:nvPr/>
        </p:nvSpPr>
        <p:spPr>
          <a:xfrm>
            <a:off x="5553527" y="2403036"/>
            <a:ext cx="731701" cy="369332"/>
          </a:xfrm>
          <a:prstGeom prst="rect">
            <a:avLst/>
          </a:prstGeom>
          <a:noFill/>
        </p:spPr>
        <p:txBody>
          <a:bodyPr wrap="square" rtlCol="0">
            <a:spAutoFit/>
          </a:bodyPr>
          <a:lstStyle/>
          <a:p>
            <a:r>
              <a:rPr lang="ga-IE" dirty="0" smtClean="0"/>
              <a:t> </a:t>
            </a:r>
            <a:r>
              <a:rPr lang="ga-IE" b="1" dirty="0" smtClean="0"/>
              <a:t> 7cm</a:t>
            </a:r>
            <a:endParaRPr lang="ga-IE" b="1" dirty="0"/>
          </a:p>
        </p:txBody>
      </p:sp>
      <p:sp>
        <p:nvSpPr>
          <p:cNvPr id="30" name="TextBox 29"/>
          <p:cNvSpPr txBox="1"/>
          <p:nvPr/>
        </p:nvSpPr>
        <p:spPr>
          <a:xfrm>
            <a:off x="7105647" y="2447089"/>
            <a:ext cx="731701" cy="369332"/>
          </a:xfrm>
          <a:prstGeom prst="rect">
            <a:avLst/>
          </a:prstGeom>
          <a:noFill/>
        </p:spPr>
        <p:txBody>
          <a:bodyPr wrap="square" rtlCol="0">
            <a:spAutoFit/>
          </a:bodyPr>
          <a:lstStyle/>
          <a:p>
            <a:r>
              <a:rPr lang="ga-IE" b="1" dirty="0" smtClean="0"/>
              <a:t>5cm</a:t>
            </a:r>
            <a:endParaRPr lang="ga-IE" b="1" dirty="0"/>
          </a:p>
        </p:txBody>
      </p:sp>
      <p:sp>
        <p:nvSpPr>
          <p:cNvPr id="31" name="TextBox 30"/>
          <p:cNvSpPr txBox="1"/>
          <p:nvPr/>
        </p:nvSpPr>
        <p:spPr>
          <a:xfrm>
            <a:off x="6196571" y="3602711"/>
            <a:ext cx="731701" cy="369332"/>
          </a:xfrm>
          <a:prstGeom prst="rect">
            <a:avLst/>
          </a:prstGeom>
          <a:noFill/>
        </p:spPr>
        <p:txBody>
          <a:bodyPr wrap="square" rtlCol="0">
            <a:spAutoFit/>
          </a:bodyPr>
          <a:lstStyle/>
          <a:p>
            <a:r>
              <a:rPr lang="ga-IE" b="1" dirty="0" smtClean="0"/>
              <a:t>4cm</a:t>
            </a:r>
            <a:endParaRPr lang="ga-IE" b="1" dirty="0"/>
          </a:p>
        </p:txBody>
      </p:sp>
      <p:sp>
        <p:nvSpPr>
          <p:cNvPr id="19" name="Curved Down Arrow 18"/>
          <p:cNvSpPr/>
          <p:nvPr/>
        </p:nvSpPr>
        <p:spPr>
          <a:xfrm rot="21143317">
            <a:off x="1772400" y="805027"/>
            <a:ext cx="4214998" cy="1501845"/>
          </a:xfrm>
          <a:prstGeom prst="curvedDownArrow">
            <a:avLst>
              <a:gd name="adj1" fmla="val 9042"/>
              <a:gd name="adj2" fmla="val 42406"/>
              <a:gd name="adj3" fmla="val 118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00" dirty="0">
              <a:solidFill>
                <a:schemeClr val="tx1"/>
              </a:solidFill>
              <a:latin typeface="Trebuchet MS" pitchFamily="34" charset="0"/>
            </a:endParaRPr>
          </a:p>
        </p:txBody>
      </p:sp>
      <p:sp>
        <p:nvSpPr>
          <p:cNvPr id="20" name="Curved Down Arrow 19"/>
          <p:cNvSpPr/>
          <p:nvPr/>
        </p:nvSpPr>
        <p:spPr>
          <a:xfrm rot="20801199" flipV="1">
            <a:off x="2752663" y="4417197"/>
            <a:ext cx="4124757" cy="1079663"/>
          </a:xfrm>
          <a:prstGeom prst="curvedDownArrow">
            <a:avLst>
              <a:gd name="adj1" fmla="val 26270"/>
              <a:gd name="adj2" fmla="val 65243"/>
              <a:gd name="adj3" fmla="val 118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00" dirty="0">
              <a:solidFill>
                <a:schemeClr val="tx1"/>
              </a:solidFill>
              <a:latin typeface="Trebuchet MS" pitchFamily="34" charset="0"/>
            </a:endParaRPr>
          </a:p>
        </p:txBody>
      </p:sp>
      <p:sp>
        <p:nvSpPr>
          <p:cNvPr id="21" name="TextBox 20"/>
          <p:cNvSpPr txBox="1">
            <a:spLocks noChangeArrowheads="1"/>
          </p:cNvSpPr>
          <p:nvPr/>
        </p:nvSpPr>
        <p:spPr bwMode="auto">
          <a:xfrm>
            <a:off x="4262392" y="5034412"/>
            <a:ext cx="968002" cy="461665"/>
          </a:xfrm>
          <a:prstGeom prst="rect">
            <a:avLst/>
          </a:prstGeom>
          <a:noFill/>
          <a:ln w="9525">
            <a:noFill/>
            <a:miter lim="800000"/>
            <a:headEnd/>
            <a:tailEnd/>
          </a:ln>
        </p:spPr>
        <p:txBody>
          <a:bodyPr wrap="square">
            <a:spAutoFit/>
          </a:bodyPr>
          <a:lstStyle/>
          <a:p>
            <a:r>
              <a:rPr lang="ga-IE" sz="2400" dirty="0" smtClean="0">
                <a:latin typeface="Trebuchet MS" pitchFamily="34" charset="0"/>
              </a:rPr>
              <a:t>X 0.5</a:t>
            </a:r>
            <a:endParaRPr lang="ga-IE" sz="2400" dirty="0">
              <a:latin typeface="Trebuchet MS" pitchFamily="34" charset="0"/>
            </a:endParaRPr>
          </a:p>
        </p:txBody>
      </p:sp>
      <p:sp>
        <p:nvSpPr>
          <p:cNvPr id="22" name="TextBox 21"/>
          <p:cNvSpPr txBox="1">
            <a:spLocks noChangeArrowheads="1"/>
          </p:cNvSpPr>
          <p:nvPr/>
        </p:nvSpPr>
        <p:spPr bwMode="auto">
          <a:xfrm>
            <a:off x="3609248" y="866172"/>
            <a:ext cx="968002" cy="461665"/>
          </a:xfrm>
          <a:prstGeom prst="rect">
            <a:avLst/>
          </a:prstGeom>
          <a:noFill/>
          <a:ln w="9525">
            <a:noFill/>
            <a:miter lim="800000"/>
            <a:headEnd/>
            <a:tailEnd/>
          </a:ln>
        </p:spPr>
        <p:txBody>
          <a:bodyPr wrap="square">
            <a:spAutoFit/>
          </a:bodyPr>
          <a:lstStyle/>
          <a:p>
            <a:r>
              <a:rPr lang="ga-IE" sz="2400" dirty="0" smtClean="0">
                <a:latin typeface="Trebuchet MS" pitchFamily="34" charset="0"/>
              </a:rPr>
              <a:t>X 0.5</a:t>
            </a:r>
            <a:endParaRPr lang="ga-IE" sz="2400" dirty="0">
              <a:latin typeface="Trebuchet MS" pitchFamily="34" charset="0"/>
            </a:endParaRPr>
          </a:p>
        </p:txBody>
      </p:sp>
      <p:sp>
        <p:nvSpPr>
          <p:cNvPr id="23" name="Title 1"/>
          <p:cNvSpPr txBox="1">
            <a:spLocks/>
          </p:cNvSpPr>
          <p:nvPr/>
        </p:nvSpPr>
        <p:spPr>
          <a:xfrm>
            <a:off x="6470077" y="4995081"/>
            <a:ext cx="3281052" cy="1222132"/>
          </a:xfrm>
          <a:prstGeom prst="roundRect">
            <a:avLst/>
          </a:prstGeom>
          <a:solidFill>
            <a:schemeClr val="tx1"/>
          </a:solidFill>
          <a:ln w="19050" cap="flat" cmpd="sng" algn="ctr">
            <a:solidFill>
              <a:srgbClr val="990033"/>
            </a:solidFill>
            <a:prstDash val="solid"/>
          </a:ln>
          <a:effectLst/>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ga-IE" sz="2400" b="1" i="1" u="none" strike="noStrike" kern="1200" cap="none" spc="0" normalizeH="0" baseline="0" noProof="0" dirty="0" smtClean="0">
                <a:ln>
                  <a:noFill/>
                </a:ln>
                <a:solidFill>
                  <a:srgbClr val="FFCC33"/>
                </a:solidFill>
                <a:effectLst/>
                <a:uLnTx/>
                <a:uFillTx/>
                <a:latin typeface="+mj-lt"/>
              </a:rPr>
              <a:t>0&lt;K&lt;1  </a:t>
            </a:r>
            <a:r>
              <a:rPr dirty="0"/>
              <a:t/>
            </a:r>
            <a:br>
              <a:rPr dirty="0"/>
            </a:br>
            <a:r>
              <a:rPr kumimoji="0" lang="ga-IE" sz="2400" b="1" i="1" u="none" strike="noStrike" kern="1200" cap="none" spc="0" normalizeH="0" baseline="0" noProof="0" dirty="0" smtClean="0">
                <a:ln>
                  <a:noFill/>
                </a:ln>
                <a:solidFill>
                  <a:srgbClr val="FFCC33"/>
                </a:solidFill>
                <a:effectLst/>
                <a:uLnTx/>
                <a:uFillTx/>
                <a:latin typeface="+mj-lt"/>
              </a:rPr>
              <a:t>Méid na hÍomhá&lt;Méid an Ruda  </a:t>
            </a:r>
            <a:endParaRPr kumimoji="0" lang="ga-IE" sz="2400" b="1" i="1" u="none" strike="noStrike" kern="1200" cap="none" spc="0" normalizeH="0" baseline="0" noProof="0" dirty="0">
              <a:ln>
                <a:noFill/>
              </a:ln>
              <a:solidFill>
                <a:srgbClr val="FFCC33"/>
              </a:solidFill>
              <a:effectLst/>
              <a:uLnTx/>
              <a:uFillTx/>
              <a:latin typeface="+mj-lt"/>
              <a:ea typeface="+mj-ea"/>
              <a:cs typeface="+mj-cs"/>
            </a:endParaRPr>
          </a:p>
        </p:txBody>
      </p:sp>
      <p:sp>
        <p:nvSpPr>
          <p:cNvPr id="5" name="Date Placeholder 4"/>
          <p:cNvSpPr>
            <a:spLocks noGrp="1"/>
          </p:cNvSpPr>
          <p:nvPr>
            <p:ph type="dt" sz="half" idx="10"/>
          </p:nvPr>
        </p:nvSpPr>
        <p:spPr/>
        <p:txBody>
          <a:bodyPr/>
          <a:lstStyle/>
          <a:p>
            <a:fld id="{7AF68BED-994A-4DB8-B5E3-B9CEC6E91D1E}" type="datetime10">
              <a:rPr lang="en-GB" smtClean="0"/>
              <a:pPr/>
              <a:t>09:21</a:t>
            </a:fld>
            <a:endParaRPr lang="ga-IE"/>
          </a:p>
        </p:txBody>
      </p:sp>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77649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linds(horizont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p:nvPr/>
        </p:nvGrpSpPr>
        <p:grpSpPr>
          <a:xfrm rot="19039151">
            <a:off x="667803" y="482068"/>
            <a:ext cx="4514164" cy="4217451"/>
            <a:chOff x="1081341" y="133704"/>
            <a:chExt cx="4514164" cy="4217451"/>
          </a:xfrm>
        </p:grpSpPr>
        <p:sp>
          <p:nvSpPr>
            <p:cNvPr id="2" name="Isosceles Triangle 1"/>
            <p:cNvSpPr/>
            <p:nvPr/>
          </p:nvSpPr>
          <p:spPr>
            <a:xfrm rot="18173041">
              <a:off x="1559728" y="493704"/>
              <a:ext cx="3240000" cy="2520000"/>
            </a:xfrm>
            <a:prstGeom prst="triangle">
              <a:avLst>
                <a:gd name="adj" fmla="val 12617"/>
              </a:avLst>
            </a:prstGeom>
            <a:solidFill>
              <a:srgbClr val="FFCC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6" name="TextBox 45"/>
            <p:cNvSpPr txBox="1"/>
            <p:nvPr/>
          </p:nvSpPr>
          <p:spPr>
            <a:xfrm rot="2577700">
              <a:off x="1081341" y="1692730"/>
              <a:ext cx="473516" cy="523220"/>
            </a:xfrm>
            <a:prstGeom prst="rect">
              <a:avLst/>
            </a:prstGeom>
            <a:noFill/>
          </p:spPr>
          <p:txBody>
            <a:bodyPr wrap="square" rtlCol="0">
              <a:spAutoFit/>
            </a:bodyPr>
            <a:lstStyle/>
            <a:p>
              <a:r>
                <a:rPr lang="ga-IE" sz="2800" b="1" dirty="0" smtClean="0"/>
                <a:t>D</a:t>
              </a:r>
              <a:endParaRPr lang="ga-IE" sz="2800" b="1" dirty="0"/>
            </a:p>
          </p:txBody>
        </p:sp>
        <p:sp>
          <p:nvSpPr>
            <p:cNvPr id="49" name="TextBox 48"/>
            <p:cNvSpPr txBox="1"/>
            <p:nvPr/>
          </p:nvSpPr>
          <p:spPr>
            <a:xfrm rot="2577700">
              <a:off x="4963435" y="1088740"/>
              <a:ext cx="632070" cy="523220"/>
            </a:xfrm>
            <a:prstGeom prst="rect">
              <a:avLst/>
            </a:prstGeom>
            <a:noFill/>
          </p:spPr>
          <p:txBody>
            <a:bodyPr wrap="square" rtlCol="0">
              <a:spAutoFit/>
            </a:bodyPr>
            <a:lstStyle/>
            <a:p>
              <a:r>
                <a:rPr lang="ga-IE" sz="2800" b="1" dirty="0"/>
                <a:t>S</a:t>
              </a:r>
            </a:p>
          </p:txBody>
        </p:sp>
        <p:sp>
          <p:nvSpPr>
            <p:cNvPr id="50" name="TextBox 49"/>
            <p:cNvSpPr txBox="1"/>
            <p:nvPr/>
          </p:nvSpPr>
          <p:spPr>
            <a:xfrm rot="2577700">
              <a:off x="3222279" y="3810021"/>
              <a:ext cx="672273" cy="541134"/>
            </a:xfrm>
            <a:prstGeom prst="rect">
              <a:avLst/>
            </a:prstGeom>
            <a:noFill/>
          </p:spPr>
          <p:txBody>
            <a:bodyPr wrap="square" rtlCol="0">
              <a:spAutoFit/>
            </a:bodyPr>
            <a:lstStyle/>
            <a:p>
              <a:r>
                <a:rPr lang="ga-IE" sz="2800" b="1" dirty="0" smtClean="0"/>
                <a:t>T</a:t>
              </a:r>
              <a:endParaRPr lang="ga-IE" sz="2800" b="1" dirty="0"/>
            </a:p>
          </p:txBody>
        </p:sp>
      </p:grpSp>
      <p:grpSp>
        <p:nvGrpSpPr>
          <p:cNvPr id="5" name="Group 7"/>
          <p:cNvGrpSpPr/>
          <p:nvPr/>
        </p:nvGrpSpPr>
        <p:grpSpPr>
          <a:xfrm rot="14401337">
            <a:off x="6070779" y="1824629"/>
            <a:ext cx="2143121" cy="2694162"/>
            <a:chOff x="6531842" y="1417400"/>
            <a:chExt cx="2143121" cy="2694162"/>
          </a:xfrm>
        </p:grpSpPr>
        <p:sp>
          <p:nvSpPr>
            <p:cNvPr id="51" name="TextBox 50"/>
            <p:cNvSpPr txBox="1"/>
            <p:nvPr/>
          </p:nvSpPr>
          <p:spPr>
            <a:xfrm rot="7198663">
              <a:off x="7358019" y="1437193"/>
              <a:ext cx="562806" cy="523220"/>
            </a:xfrm>
            <a:prstGeom prst="rect">
              <a:avLst/>
            </a:prstGeom>
            <a:noFill/>
          </p:spPr>
          <p:txBody>
            <a:bodyPr wrap="square" rtlCol="0">
              <a:spAutoFit/>
            </a:bodyPr>
            <a:lstStyle/>
            <a:p>
              <a:r>
                <a:rPr lang="ga-IE" sz="2800" b="1" dirty="0" smtClean="0"/>
                <a:t>B</a:t>
              </a:r>
              <a:endParaRPr lang="ga-IE" sz="2800" b="1" dirty="0"/>
            </a:p>
          </p:txBody>
        </p:sp>
        <p:sp>
          <p:nvSpPr>
            <p:cNvPr id="52" name="TextBox 51"/>
            <p:cNvSpPr txBox="1"/>
            <p:nvPr/>
          </p:nvSpPr>
          <p:spPr>
            <a:xfrm rot="7198663">
              <a:off x="6541355" y="2998156"/>
              <a:ext cx="504193" cy="523220"/>
            </a:xfrm>
            <a:prstGeom prst="rect">
              <a:avLst/>
            </a:prstGeom>
            <a:noFill/>
          </p:spPr>
          <p:txBody>
            <a:bodyPr wrap="square" rtlCol="0">
              <a:spAutoFit/>
            </a:bodyPr>
            <a:lstStyle/>
            <a:p>
              <a:r>
                <a:rPr lang="ga-IE" sz="2800" b="1" dirty="0" smtClean="0"/>
                <a:t>V</a:t>
              </a:r>
              <a:endParaRPr lang="ga-IE" sz="2800" b="1" dirty="0"/>
            </a:p>
          </p:txBody>
        </p:sp>
        <p:sp>
          <p:nvSpPr>
            <p:cNvPr id="53" name="TextBox 52"/>
            <p:cNvSpPr txBox="1"/>
            <p:nvPr/>
          </p:nvSpPr>
          <p:spPr>
            <a:xfrm rot="7198663">
              <a:off x="8107427" y="3544026"/>
              <a:ext cx="611852" cy="523220"/>
            </a:xfrm>
            <a:prstGeom prst="rect">
              <a:avLst/>
            </a:prstGeom>
            <a:noFill/>
          </p:spPr>
          <p:txBody>
            <a:bodyPr wrap="square" rtlCol="0">
              <a:spAutoFit/>
            </a:bodyPr>
            <a:lstStyle/>
            <a:p>
              <a:r>
                <a:rPr lang="ga-IE" sz="2800" b="1" dirty="0" smtClean="0"/>
                <a:t>X</a:t>
              </a:r>
              <a:endParaRPr lang="ga-IE" sz="2800" b="1" dirty="0"/>
            </a:p>
          </p:txBody>
        </p:sp>
        <p:sp>
          <p:nvSpPr>
            <p:cNvPr id="54" name="Isosceles Triangle 53"/>
            <p:cNvSpPr/>
            <p:nvPr/>
          </p:nvSpPr>
          <p:spPr>
            <a:xfrm rot="1286943">
              <a:off x="7027273" y="2082188"/>
              <a:ext cx="1620000" cy="1260000"/>
            </a:xfrm>
            <a:prstGeom prst="triangle">
              <a:avLst>
                <a:gd name="adj" fmla="val 12617"/>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26" name="TextBox 25"/>
          <p:cNvSpPr txBox="1"/>
          <p:nvPr/>
        </p:nvSpPr>
        <p:spPr>
          <a:xfrm>
            <a:off x="1745202" y="2086568"/>
            <a:ext cx="731701" cy="338554"/>
          </a:xfrm>
          <a:prstGeom prst="rect">
            <a:avLst/>
          </a:prstGeom>
          <a:noFill/>
        </p:spPr>
        <p:txBody>
          <a:bodyPr wrap="square" rtlCol="0">
            <a:spAutoFit/>
          </a:bodyPr>
          <a:lstStyle/>
          <a:p>
            <a:r>
              <a:rPr lang="ga-IE" sz="1600" dirty="0" smtClean="0"/>
              <a:t>14cm</a:t>
            </a:r>
            <a:endParaRPr lang="ga-IE" sz="1600" dirty="0"/>
          </a:p>
        </p:txBody>
      </p:sp>
      <p:sp>
        <p:nvSpPr>
          <p:cNvPr id="27" name="TextBox 26"/>
          <p:cNvSpPr txBox="1"/>
          <p:nvPr/>
        </p:nvSpPr>
        <p:spPr>
          <a:xfrm>
            <a:off x="3706129" y="2144269"/>
            <a:ext cx="731701" cy="338554"/>
          </a:xfrm>
          <a:prstGeom prst="rect">
            <a:avLst/>
          </a:prstGeom>
          <a:noFill/>
        </p:spPr>
        <p:txBody>
          <a:bodyPr wrap="square" rtlCol="0">
            <a:spAutoFit/>
          </a:bodyPr>
          <a:lstStyle/>
          <a:p>
            <a:r>
              <a:rPr lang="ga-IE" sz="1600" dirty="0" smtClean="0"/>
              <a:t>10cm</a:t>
            </a:r>
            <a:endParaRPr lang="ga-IE" sz="1600" dirty="0"/>
          </a:p>
        </p:txBody>
      </p:sp>
      <p:sp>
        <p:nvSpPr>
          <p:cNvPr id="28" name="TextBox 27"/>
          <p:cNvSpPr txBox="1"/>
          <p:nvPr/>
        </p:nvSpPr>
        <p:spPr>
          <a:xfrm>
            <a:off x="2417858" y="3672017"/>
            <a:ext cx="731701" cy="338554"/>
          </a:xfrm>
          <a:prstGeom prst="rect">
            <a:avLst/>
          </a:prstGeom>
          <a:noFill/>
        </p:spPr>
        <p:txBody>
          <a:bodyPr wrap="square" rtlCol="0">
            <a:spAutoFit/>
          </a:bodyPr>
          <a:lstStyle/>
          <a:p>
            <a:r>
              <a:rPr lang="ga-IE" sz="1600" dirty="0"/>
              <a:t>8cm</a:t>
            </a:r>
          </a:p>
        </p:txBody>
      </p:sp>
      <p:sp>
        <p:nvSpPr>
          <p:cNvPr id="29" name="TextBox 28"/>
          <p:cNvSpPr txBox="1"/>
          <p:nvPr/>
        </p:nvSpPr>
        <p:spPr>
          <a:xfrm>
            <a:off x="6468986" y="2635223"/>
            <a:ext cx="731701" cy="338554"/>
          </a:xfrm>
          <a:prstGeom prst="rect">
            <a:avLst/>
          </a:prstGeom>
          <a:noFill/>
        </p:spPr>
        <p:txBody>
          <a:bodyPr wrap="square" rtlCol="0">
            <a:spAutoFit/>
          </a:bodyPr>
          <a:lstStyle/>
          <a:p>
            <a:r>
              <a:rPr lang="ga-IE" dirty="0" smtClean="0"/>
              <a:t> </a:t>
            </a:r>
            <a:r>
              <a:rPr lang="ga-IE" sz="1600" dirty="0" smtClean="0"/>
              <a:t> 7cm</a:t>
            </a:r>
            <a:endParaRPr lang="ga-IE" sz="1600" dirty="0"/>
          </a:p>
        </p:txBody>
      </p:sp>
      <p:sp>
        <p:nvSpPr>
          <p:cNvPr id="30" name="TextBox 29"/>
          <p:cNvSpPr txBox="1"/>
          <p:nvPr/>
        </p:nvSpPr>
        <p:spPr>
          <a:xfrm>
            <a:off x="7639506" y="2692924"/>
            <a:ext cx="731701" cy="338554"/>
          </a:xfrm>
          <a:prstGeom prst="rect">
            <a:avLst/>
          </a:prstGeom>
          <a:noFill/>
        </p:spPr>
        <p:txBody>
          <a:bodyPr wrap="square" rtlCol="0">
            <a:spAutoFit/>
          </a:bodyPr>
          <a:lstStyle/>
          <a:p>
            <a:r>
              <a:rPr lang="ga-IE" sz="1600" dirty="0" smtClean="0"/>
              <a:t>5cm</a:t>
            </a:r>
            <a:endParaRPr lang="ga-IE" sz="1600" dirty="0"/>
          </a:p>
        </p:txBody>
      </p:sp>
      <p:sp>
        <p:nvSpPr>
          <p:cNvPr id="31" name="TextBox 30"/>
          <p:cNvSpPr txBox="1"/>
          <p:nvPr/>
        </p:nvSpPr>
        <p:spPr>
          <a:xfrm>
            <a:off x="6904305" y="3645603"/>
            <a:ext cx="731701" cy="338554"/>
          </a:xfrm>
          <a:prstGeom prst="rect">
            <a:avLst/>
          </a:prstGeom>
          <a:noFill/>
        </p:spPr>
        <p:txBody>
          <a:bodyPr wrap="square" rtlCol="0">
            <a:spAutoFit/>
          </a:bodyPr>
          <a:lstStyle/>
          <a:p>
            <a:r>
              <a:rPr lang="ga-IE" sz="1600" dirty="0" smtClean="0"/>
              <a:t>4cm</a:t>
            </a:r>
            <a:endParaRPr lang="ga-IE" sz="1600" dirty="0"/>
          </a:p>
        </p:txBody>
      </p:sp>
      <p:sp>
        <p:nvSpPr>
          <p:cNvPr id="32" name="TextBox 31"/>
          <p:cNvSpPr txBox="1"/>
          <p:nvPr/>
        </p:nvSpPr>
        <p:spPr>
          <a:xfrm>
            <a:off x="700859" y="3856058"/>
            <a:ext cx="521297" cy="584775"/>
          </a:xfrm>
          <a:prstGeom prst="rect">
            <a:avLst/>
          </a:prstGeom>
          <a:noFill/>
        </p:spPr>
        <p:txBody>
          <a:bodyPr wrap="none" rtlCol="0">
            <a:spAutoFit/>
          </a:bodyPr>
          <a:lstStyle/>
          <a:p>
            <a:r>
              <a:rPr lang="ga-IE" sz="3200" b="1" dirty="0" smtClean="0"/>
              <a:t>1)</a:t>
            </a:r>
          </a:p>
        </p:txBody>
      </p:sp>
      <p:sp>
        <p:nvSpPr>
          <p:cNvPr id="20" name="Rounded Rectangle 19"/>
          <p:cNvSpPr/>
          <p:nvPr/>
        </p:nvSpPr>
        <p:spPr>
          <a:xfrm rot="18056635" flipH="1">
            <a:off x="573068" y="2074560"/>
            <a:ext cx="3744000" cy="108000"/>
          </a:xfrm>
          <a:prstGeom prst="roundRect">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Rounded Rectangle 20"/>
          <p:cNvSpPr/>
          <p:nvPr/>
        </p:nvSpPr>
        <p:spPr>
          <a:xfrm rot="18069767">
            <a:off x="6057457" y="2831558"/>
            <a:ext cx="1836000" cy="108000"/>
          </a:xfrm>
          <a:prstGeom prst="roundRect">
            <a:avLst/>
          </a:prstGeom>
          <a:solidFill>
            <a:srgbClr val="FF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Rounded Rectangle 23"/>
          <p:cNvSpPr/>
          <p:nvPr/>
        </p:nvSpPr>
        <p:spPr>
          <a:xfrm rot="4803819" flipH="1">
            <a:off x="2114800" y="2069534"/>
            <a:ext cx="3276000" cy="108000"/>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3" name="Rounded Rectangle 32"/>
          <p:cNvSpPr/>
          <p:nvPr/>
        </p:nvSpPr>
        <p:spPr>
          <a:xfrm rot="4931129">
            <a:off x="6777415" y="2836096"/>
            <a:ext cx="1692000" cy="108000"/>
          </a:xfrm>
          <a:prstGeom prst="roundRect">
            <a:avLst/>
          </a:prstGeom>
          <a:solidFill>
            <a:srgbClr val="00B0F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6" name="Rounded Rectangle 35"/>
          <p:cNvSpPr/>
          <p:nvPr/>
        </p:nvSpPr>
        <p:spPr>
          <a:xfrm flipH="1">
            <a:off x="1431411" y="3671139"/>
            <a:ext cx="2628000" cy="108000"/>
          </a:xfrm>
          <a:prstGeom prst="roundRect">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 name="Rounded Rectangle 36"/>
          <p:cNvSpPr/>
          <p:nvPr/>
        </p:nvSpPr>
        <p:spPr>
          <a:xfrm rot="13132">
            <a:off x="6415580" y="3630437"/>
            <a:ext cx="1332000" cy="108000"/>
          </a:xfrm>
          <a:prstGeom prst="roundRect">
            <a:avLst/>
          </a:prstGeom>
          <a:solidFill>
            <a:srgbClr val="FFFF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6" name="TextBox 55"/>
          <p:cNvSpPr txBox="1"/>
          <p:nvPr/>
        </p:nvSpPr>
        <p:spPr>
          <a:xfrm>
            <a:off x="744075" y="4731802"/>
            <a:ext cx="521297" cy="584775"/>
          </a:xfrm>
          <a:prstGeom prst="rect">
            <a:avLst/>
          </a:prstGeom>
          <a:noFill/>
        </p:spPr>
        <p:txBody>
          <a:bodyPr wrap="none" rtlCol="0">
            <a:spAutoFit/>
          </a:bodyPr>
          <a:lstStyle/>
          <a:p>
            <a:r>
              <a:rPr lang="ga-IE" sz="3200" b="1" dirty="0"/>
              <a:t>2)</a:t>
            </a:r>
          </a:p>
        </p:txBody>
      </p:sp>
      <p:sp>
        <p:nvSpPr>
          <p:cNvPr id="57" name="TextBox 56"/>
          <p:cNvSpPr txBox="1"/>
          <p:nvPr/>
        </p:nvSpPr>
        <p:spPr>
          <a:xfrm>
            <a:off x="1224939" y="4893222"/>
            <a:ext cx="1429237" cy="400110"/>
          </a:xfrm>
          <a:prstGeom prst="rect">
            <a:avLst/>
          </a:prstGeom>
          <a:noFill/>
        </p:spPr>
        <p:txBody>
          <a:bodyPr wrap="none" rtlCol="0">
            <a:spAutoFit/>
          </a:bodyPr>
          <a:lstStyle/>
          <a:p>
            <a:r>
              <a:rPr lang="ga-IE" sz="2000" b="1" dirty="0" smtClean="0"/>
              <a:t>Imlíne =</a:t>
            </a:r>
            <a:endParaRPr lang="ga-IE" sz="2000" b="1" dirty="0"/>
          </a:p>
        </p:txBody>
      </p:sp>
      <p:sp>
        <p:nvSpPr>
          <p:cNvPr id="58" name="TextBox 57"/>
          <p:cNvSpPr txBox="1"/>
          <p:nvPr/>
        </p:nvSpPr>
        <p:spPr>
          <a:xfrm>
            <a:off x="5832890" y="4870133"/>
            <a:ext cx="1429237" cy="400110"/>
          </a:xfrm>
          <a:prstGeom prst="rect">
            <a:avLst/>
          </a:prstGeom>
          <a:noFill/>
        </p:spPr>
        <p:txBody>
          <a:bodyPr wrap="none" rtlCol="0">
            <a:spAutoFit/>
          </a:bodyPr>
          <a:lstStyle/>
          <a:p>
            <a:r>
              <a:rPr lang="ga-IE" sz="2000" b="1" dirty="0" smtClean="0"/>
              <a:t>Imlíne =</a:t>
            </a:r>
            <a:endParaRPr lang="ga-IE" sz="2000" b="1" dirty="0"/>
          </a:p>
        </p:txBody>
      </p:sp>
      <p:sp>
        <p:nvSpPr>
          <p:cNvPr id="59" name="Rectangle 58"/>
          <p:cNvSpPr/>
          <p:nvPr/>
        </p:nvSpPr>
        <p:spPr>
          <a:xfrm>
            <a:off x="2356818" y="5183853"/>
            <a:ext cx="1274708" cy="400110"/>
          </a:xfrm>
          <a:prstGeom prst="rect">
            <a:avLst/>
          </a:prstGeom>
        </p:spPr>
        <p:txBody>
          <a:bodyPr wrap="none">
            <a:spAutoFit/>
          </a:bodyPr>
          <a:lstStyle/>
          <a:p>
            <a:pPr lvl="0"/>
            <a:r>
              <a:rPr lang="ga-IE" sz="2000" b="1" dirty="0">
                <a:solidFill>
                  <a:prstClr val="black"/>
                </a:solidFill>
              </a:rPr>
              <a:t>= 32 aonad</a:t>
            </a:r>
          </a:p>
        </p:txBody>
      </p:sp>
      <p:sp>
        <p:nvSpPr>
          <p:cNvPr id="60" name="Rectangle 59"/>
          <p:cNvSpPr/>
          <p:nvPr/>
        </p:nvSpPr>
        <p:spPr>
          <a:xfrm>
            <a:off x="6936820" y="5181878"/>
            <a:ext cx="1217000" cy="400110"/>
          </a:xfrm>
          <a:prstGeom prst="rect">
            <a:avLst/>
          </a:prstGeom>
        </p:spPr>
        <p:txBody>
          <a:bodyPr wrap="none">
            <a:spAutoFit/>
          </a:bodyPr>
          <a:lstStyle/>
          <a:p>
            <a:pPr lvl="0"/>
            <a:r>
              <a:rPr lang="ga-IE" sz="2000" b="1" dirty="0">
                <a:solidFill>
                  <a:prstClr val="black"/>
                </a:solidFill>
              </a:rPr>
              <a:t>= 16 aonad</a:t>
            </a:r>
          </a:p>
        </p:txBody>
      </p:sp>
      <p:sp>
        <p:nvSpPr>
          <p:cNvPr id="61" name="Curved Down Arrow 60"/>
          <p:cNvSpPr/>
          <p:nvPr/>
        </p:nvSpPr>
        <p:spPr>
          <a:xfrm flipV="1">
            <a:off x="2553879" y="5528856"/>
            <a:ext cx="5217026" cy="384748"/>
          </a:xfrm>
          <a:prstGeom prst="curvedDownArrow">
            <a:avLst>
              <a:gd name="adj1" fmla="val 26270"/>
              <a:gd name="adj2" fmla="val 65243"/>
              <a:gd name="adj3" fmla="val 11858"/>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00" dirty="0">
              <a:solidFill>
                <a:schemeClr val="tx1"/>
              </a:solidFill>
              <a:latin typeface="Trebuchet MS" pitchFamily="34" charset="0"/>
            </a:endParaRPr>
          </a:p>
        </p:txBody>
      </p:sp>
      <p:sp>
        <p:nvSpPr>
          <p:cNvPr id="62" name="TextBox 61"/>
          <p:cNvSpPr txBox="1">
            <a:spLocks noChangeArrowheads="1"/>
          </p:cNvSpPr>
          <p:nvPr/>
        </p:nvSpPr>
        <p:spPr bwMode="auto">
          <a:xfrm>
            <a:off x="4568196" y="5406723"/>
            <a:ext cx="968002" cy="461665"/>
          </a:xfrm>
          <a:prstGeom prst="rect">
            <a:avLst/>
          </a:prstGeom>
          <a:noFill/>
          <a:ln w="9525">
            <a:noFill/>
            <a:miter lim="800000"/>
            <a:headEnd/>
            <a:tailEnd/>
          </a:ln>
        </p:spPr>
        <p:txBody>
          <a:bodyPr wrap="square">
            <a:spAutoFit/>
          </a:bodyPr>
          <a:lstStyle/>
          <a:p>
            <a:r>
              <a:rPr lang="ga-IE" sz="2400" dirty="0" smtClean="0">
                <a:solidFill>
                  <a:srgbClr val="92D050"/>
                </a:solidFill>
                <a:latin typeface="Trebuchet MS" pitchFamily="34" charset="0"/>
              </a:rPr>
              <a:t>X 0.5</a:t>
            </a:r>
            <a:endParaRPr lang="ga-IE" sz="2400" dirty="0">
              <a:solidFill>
                <a:srgbClr val="92D050"/>
              </a:solidFill>
              <a:latin typeface="Trebuchet MS" pitchFamily="34" charset="0"/>
            </a:endParaRPr>
          </a:p>
        </p:txBody>
      </p:sp>
      <p:sp>
        <p:nvSpPr>
          <p:cNvPr id="63" name="TextBox 62"/>
          <p:cNvSpPr txBox="1"/>
          <p:nvPr/>
        </p:nvSpPr>
        <p:spPr>
          <a:xfrm>
            <a:off x="2582596" y="4922208"/>
            <a:ext cx="1378904" cy="400110"/>
          </a:xfrm>
          <a:prstGeom prst="rect">
            <a:avLst/>
          </a:prstGeom>
          <a:noFill/>
        </p:spPr>
        <p:txBody>
          <a:bodyPr wrap="none" rtlCol="0">
            <a:spAutoFit/>
          </a:bodyPr>
          <a:lstStyle/>
          <a:p>
            <a:r>
              <a:rPr lang="ga-IE" sz="2000" b="1" dirty="0" smtClean="0"/>
              <a:t>14 + 10 + 8 </a:t>
            </a:r>
            <a:endParaRPr lang="ga-IE" sz="2000" b="1" dirty="0"/>
          </a:p>
        </p:txBody>
      </p:sp>
      <p:sp>
        <p:nvSpPr>
          <p:cNvPr id="64" name="TextBox 63"/>
          <p:cNvSpPr txBox="1"/>
          <p:nvPr/>
        </p:nvSpPr>
        <p:spPr>
          <a:xfrm>
            <a:off x="7122585" y="4881183"/>
            <a:ext cx="1119217" cy="400110"/>
          </a:xfrm>
          <a:prstGeom prst="rect">
            <a:avLst/>
          </a:prstGeom>
          <a:noFill/>
        </p:spPr>
        <p:txBody>
          <a:bodyPr wrap="none" rtlCol="0">
            <a:spAutoFit/>
          </a:bodyPr>
          <a:lstStyle/>
          <a:p>
            <a:r>
              <a:rPr lang="ga-IE" sz="2000" b="1" dirty="0" smtClean="0"/>
              <a:t>7 + 5 + 4 </a:t>
            </a:r>
            <a:endParaRPr lang="ga-IE" sz="2000" b="1" dirty="0"/>
          </a:p>
        </p:txBody>
      </p:sp>
      <p:sp>
        <p:nvSpPr>
          <p:cNvPr id="65" name="TextBox 64"/>
          <p:cNvSpPr txBox="1"/>
          <p:nvPr/>
        </p:nvSpPr>
        <p:spPr>
          <a:xfrm>
            <a:off x="742860" y="5359677"/>
            <a:ext cx="521297" cy="584775"/>
          </a:xfrm>
          <a:prstGeom prst="rect">
            <a:avLst/>
          </a:prstGeom>
          <a:noFill/>
        </p:spPr>
        <p:txBody>
          <a:bodyPr wrap="none" rtlCol="0">
            <a:spAutoFit/>
          </a:bodyPr>
          <a:lstStyle/>
          <a:p>
            <a:r>
              <a:rPr lang="ga-IE" sz="3200" b="1" dirty="0" smtClean="0"/>
              <a:t>3)</a:t>
            </a:r>
          </a:p>
        </p:txBody>
      </p:sp>
      <p:sp>
        <p:nvSpPr>
          <p:cNvPr id="66" name="TextBox 65"/>
          <p:cNvSpPr txBox="1"/>
          <p:nvPr/>
        </p:nvSpPr>
        <p:spPr>
          <a:xfrm>
            <a:off x="1223724" y="5564987"/>
            <a:ext cx="2512547" cy="400110"/>
          </a:xfrm>
          <a:prstGeom prst="rect">
            <a:avLst/>
          </a:prstGeom>
          <a:noFill/>
        </p:spPr>
        <p:txBody>
          <a:bodyPr wrap="none" rtlCol="0">
            <a:spAutoFit/>
          </a:bodyPr>
          <a:lstStyle/>
          <a:p>
            <a:r>
              <a:rPr lang="ga-IE" sz="2000" b="1" dirty="0" smtClean="0"/>
              <a:t>Uillinneacha Comhfhreagracha</a:t>
            </a:r>
            <a:endParaRPr lang="ga-IE" sz="2000" b="1" dirty="0"/>
          </a:p>
        </p:txBody>
      </p:sp>
      <p:sp>
        <p:nvSpPr>
          <p:cNvPr id="98" name="TextBox 97"/>
          <p:cNvSpPr txBox="1"/>
          <p:nvPr/>
        </p:nvSpPr>
        <p:spPr>
          <a:xfrm>
            <a:off x="1047209" y="5873625"/>
            <a:ext cx="2652329" cy="400110"/>
          </a:xfrm>
          <a:prstGeom prst="rect">
            <a:avLst/>
          </a:prstGeom>
          <a:noFill/>
        </p:spPr>
        <p:txBody>
          <a:bodyPr wrap="none" rtlCol="0">
            <a:spAutoFit/>
          </a:bodyPr>
          <a:lstStyle/>
          <a:p>
            <a:r>
              <a:rPr lang="ga-IE" sz="2000" b="1" dirty="0" smtClean="0"/>
              <a:t>    ar cóimhéid</a:t>
            </a:r>
            <a:endParaRPr lang="ga-IE" sz="2000" b="1" dirty="0"/>
          </a:p>
        </p:txBody>
      </p:sp>
      <p:sp>
        <p:nvSpPr>
          <p:cNvPr id="85" name="Title 1"/>
          <p:cNvSpPr txBox="1">
            <a:spLocks/>
          </p:cNvSpPr>
          <p:nvPr/>
        </p:nvSpPr>
        <p:spPr>
          <a:xfrm>
            <a:off x="6375075" y="5641281"/>
            <a:ext cx="3281052" cy="1032474"/>
          </a:xfrm>
          <a:prstGeom prst="roundRect">
            <a:avLst/>
          </a:prstGeom>
          <a:solidFill>
            <a:schemeClr val="tx1"/>
          </a:solidFill>
          <a:ln w="19050" cap="flat" cmpd="sng" algn="ctr">
            <a:solidFill>
              <a:srgbClr val="990033"/>
            </a:solidFill>
            <a:prstDash val="solid"/>
          </a:ln>
          <a:effectLst/>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ga-IE" sz="2400" b="1" i="1" u="none" strike="noStrike" kern="1200" cap="none" spc="0" normalizeH="0" baseline="0" noProof="0" dirty="0" smtClean="0">
                <a:ln>
                  <a:noFill/>
                </a:ln>
                <a:solidFill>
                  <a:srgbClr val="FFCC33"/>
                </a:solidFill>
                <a:effectLst/>
                <a:uLnTx/>
                <a:uFillTx/>
                <a:latin typeface="+mj-lt"/>
              </a:rPr>
              <a:t>0&lt;K&lt;1  </a:t>
            </a:r>
            <a:r>
              <a:rPr dirty="0"/>
              <a:t/>
            </a:r>
            <a:br>
              <a:rPr dirty="0"/>
            </a:br>
            <a:r>
              <a:rPr kumimoji="0" lang="ga-IE" sz="2400" b="1" i="1" u="none" strike="noStrike" kern="1200" cap="none" spc="0" normalizeH="0" baseline="0" noProof="0" dirty="0" smtClean="0">
                <a:ln>
                  <a:noFill/>
                </a:ln>
                <a:solidFill>
                  <a:srgbClr val="FFCC33"/>
                </a:solidFill>
                <a:effectLst/>
                <a:uLnTx/>
                <a:uFillTx/>
                <a:latin typeface="+mj-lt"/>
              </a:rPr>
              <a:t>Méid na hÍomhá&lt;Méid an Ruda  </a:t>
            </a:r>
            <a:endParaRPr kumimoji="0" lang="ga-IE" sz="2400" b="1" i="1" u="none" strike="noStrike" kern="1200" cap="none" spc="0" normalizeH="0" baseline="0" noProof="0" dirty="0">
              <a:ln>
                <a:noFill/>
              </a:ln>
              <a:solidFill>
                <a:srgbClr val="FFCC33"/>
              </a:solidFill>
              <a:effectLst/>
              <a:uLnTx/>
              <a:uFillTx/>
              <a:latin typeface="+mj-lt"/>
              <a:ea typeface="+mj-ea"/>
              <a:cs typeface="+mj-cs"/>
            </a:endParaRPr>
          </a:p>
        </p:txBody>
      </p:sp>
      <p:sp>
        <p:nvSpPr>
          <p:cNvPr id="84" name="TextBox 83"/>
          <p:cNvSpPr txBox="1"/>
          <p:nvPr/>
        </p:nvSpPr>
        <p:spPr>
          <a:xfrm>
            <a:off x="1158497" y="4225615"/>
            <a:ext cx="681686" cy="523220"/>
          </a:xfrm>
          <a:prstGeom prst="rect">
            <a:avLst/>
          </a:prstGeom>
          <a:noFill/>
        </p:spPr>
        <p:txBody>
          <a:bodyPr wrap="square" rtlCol="0">
            <a:spAutoFit/>
          </a:bodyPr>
          <a:lstStyle/>
          <a:p>
            <a:r>
              <a:rPr lang="ga-IE" sz="2800" dirty="0" smtClean="0"/>
              <a:t> 14                       </a:t>
            </a:r>
            <a:endParaRPr lang="ga-IE" sz="2800" dirty="0"/>
          </a:p>
        </p:txBody>
      </p:sp>
      <p:sp>
        <p:nvSpPr>
          <p:cNvPr id="86" name="TextBox 85"/>
          <p:cNvSpPr txBox="1"/>
          <p:nvPr/>
        </p:nvSpPr>
        <p:spPr>
          <a:xfrm>
            <a:off x="1303812" y="3892722"/>
            <a:ext cx="681686" cy="523220"/>
          </a:xfrm>
          <a:prstGeom prst="rect">
            <a:avLst/>
          </a:prstGeom>
          <a:noFill/>
        </p:spPr>
        <p:txBody>
          <a:bodyPr wrap="square" rtlCol="0">
            <a:spAutoFit/>
          </a:bodyPr>
          <a:lstStyle/>
          <a:p>
            <a:r>
              <a:rPr lang="ga-IE" sz="2800" u="sng" dirty="0" smtClean="0"/>
              <a:t> 7                       </a:t>
            </a:r>
            <a:endParaRPr lang="ga-IE" sz="2800" u="sng" dirty="0"/>
          </a:p>
        </p:txBody>
      </p:sp>
      <p:sp>
        <p:nvSpPr>
          <p:cNvPr id="87" name="TextBox 86"/>
          <p:cNvSpPr txBox="1"/>
          <p:nvPr/>
        </p:nvSpPr>
        <p:spPr>
          <a:xfrm>
            <a:off x="1981211" y="4239277"/>
            <a:ext cx="681686" cy="523220"/>
          </a:xfrm>
          <a:prstGeom prst="rect">
            <a:avLst/>
          </a:prstGeom>
          <a:noFill/>
        </p:spPr>
        <p:txBody>
          <a:bodyPr wrap="square" rtlCol="0">
            <a:spAutoFit/>
          </a:bodyPr>
          <a:lstStyle/>
          <a:p>
            <a:r>
              <a:rPr lang="ga-IE" sz="2800" dirty="0" smtClean="0"/>
              <a:t> 10                       </a:t>
            </a:r>
            <a:endParaRPr lang="ga-IE" sz="2800" dirty="0"/>
          </a:p>
        </p:txBody>
      </p:sp>
      <p:sp>
        <p:nvSpPr>
          <p:cNvPr id="89" name="TextBox 88"/>
          <p:cNvSpPr txBox="1"/>
          <p:nvPr/>
        </p:nvSpPr>
        <p:spPr>
          <a:xfrm>
            <a:off x="2126703" y="3893000"/>
            <a:ext cx="681686" cy="523220"/>
          </a:xfrm>
          <a:prstGeom prst="rect">
            <a:avLst/>
          </a:prstGeom>
          <a:noFill/>
        </p:spPr>
        <p:txBody>
          <a:bodyPr wrap="square" rtlCol="0">
            <a:spAutoFit/>
          </a:bodyPr>
          <a:lstStyle/>
          <a:p>
            <a:r>
              <a:rPr lang="ga-IE" sz="2800" u="sng" dirty="0" smtClean="0"/>
              <a:t> 5                       </a:t>
            </a:r>
            <a:endParaRPr lang="ga-IE" sz="2800" u="sng" dirty="0"/>
          </a:p>
        </p:txBody>
      </p:sp>
      <p:sp>
        <p:nvSpPr>
          <p:cNvPr id="91" name="TextBox 90"/>
          <p:cNvSpPr txBox="1"/>
          <p:nvPr/>
        </p:nvSpPr>
        <p:spPr>
          <a:xfrm>
            <a:off x="3001801" y="4263027"/>
            <a:ext cx="681686" cy="523220"/>
          </a:xfrm>
          <a:prstGeom prst="rect">
            <a:avLst/>
          </a:prstGeom>
          <a:noFill/>
        </p:spPr>
        <p:txBody>
          <a:bodyPr wrap="square" rtlCol="0">
            <a:spAutoFit/>
          </a:bodyPr>
          <a:lstStyle/>
          <a:p>
            <a:r>
              <a:rPr lang="ga-IE" sz="2800" dirty="0" smtClean="0"/>
              <a:t> 8                       </a:t>
            </a:r>
            <a:endParaRPr lang="ga-IE" sz="2800" dirty="0"/>
          </a:p>
        </p:txBody>
      </p:sp>
      <p:sp>
        <p:nvSpPr>
          <p:cNvPr id="92" name="TextBox 91"/>
          <p:cNvSpPr txBox="1"/>
          <p:nvPr/>
        </p:nvSpPr>
        <p:spPr>
          <a:xfrm>
            <a:off x="3073051" y="3902740"/>
            <a:ext cx="681686" cy="523220"/>
          </a:xfrm>
          <a:prstGeom prst="rect">
            <a:avLst/>
          </a:prstGeom>
          <a:noFill/>
        </p:spPr>
        <p:txBody>
          <a:bodyPr wrap="square" rtlCol="0">
            <a:spAutoFit/>
          </a:bodyPr>
          <a:lstStyle/>
          <a:p>
            <a:r>
              <a:rPr lang="ga-IE" sz="2800" u="sng" dirty="0" smtClean="0"/>
              <a:t>4                       </a:t>
            </a:r>
            <a:endParaRPr lang="ga-IE" sz="2800" u="sng" dirty="0"/>
          </a:p>
        </p:txBody>
      </p:sp>
      <p:sp>
        <p:nvSpPr>
          <p:cNvPr id="94" name="TextBox 93"/>
          <p:cNvSpPr txBox="1"/>
          <p:nvPr/>
        </p:nvSpPr>
        <p:spPr>
          <a:xfrm>
            <a:off x="1732792" y="4044867"/>
            <a:ext cx="400283" cy="523220"/>
          </a:xfrm>
          <a:prstGeom prst="rect">
            <a:avLst/>
          </a:prstGeom>
          <a:noFill/>
        </p:spPr>
        <p:txBody>
          <a:bodyPr wrap="square" rtlCol="0">
            <a:spAutoFit/>
          </a:bodyPr>
          <a:lstStyle/>
          <a:p>
            <a:r>
              <a:rPr lang="ga-IE" sz="2800" dirty="0" smtClean="0"/>
              <a:t>=</a:t>
            </a:r>
            <a:endParaRPr lang="ga-IE" sz="2800" dirty="0"/>
          </a:p>
        </p:txBody>
      </p:sp>
      <p:sp>
        <p:nvSpPr>
          <p:cNvPr id="96" name="TextBox 95"/>
          <p:cNvSpPr txBox="1"/>
          <p:nvPr/>
        </p:nvSpPr>
        <p:spPr>
          <a:xfrm>
            <a:off x="2663128" y="4047139"/>
            <a:ext cx="400283" cy="523220"/>
          </a:xfrm>
          <a:prstGeom prst="rect">
            <a:avLst/>
          </a:prstGeom>
          <a:noFill/>
        </p:spPr>
        <p:txBody>
          <a:bodyPr wrap="square" rtlCol="0">
            <a:spAutoFit/>
          </a:bodyPr>
          <a:lstStyle/>
          <a:p>
            <a:r>
              <a:rPr lang="ga-IE" sz="2800" dirty="0" smtClean="0"/>
              <a:t>=</a:t>
            </a:r>
            <a:endParaRPr lang="ga-IE" sz="2800" dirty="0"/>
          </a:p>
        </p:txBody>
      </p:sp>
      <p:sp>
        <p:nvSpPr>
          <p:cNvPr id="97" name="TextBox 96"/>
          <p:cNvSpPr txBox="1"/>
          <p:nvPr/>
        </p:nvSpPr>
        <p:spPr>
          <a:xfrm>
            <a:off x="3883521" y="3895401"/>
            <a:ext cx="681686" cy="523220"/>
          </a:xfrm>
          <a:prstGeom prst="rect">
            <a:avLst/>
          </a:prstGeom>
          <a:noFill/>
        </p:spPr>
        <p:txBody>
          <a:bodyPr wrap="square" rtlCol="0">
            <a:spAutoFit/>
          </a:bodyPr>
          <a:lstStyle/>
          <a:p>
            <a:r>
              <a:rPr lang="ga-IE" sz="2800" u="sng" dirty="0" smtClean="0"/>
              <a:t> 1                       </a:t>
            </a:r>
            <a:endParaRPr lang="ga-IE" sz="2800" u="sng" dirty="0"/>
          </a:p>
        </p:txBody>
      </p:sp>
      <p:sp>
        <p:nvSpPr>
          <p:cNvPr id="101" name="TextBox 100"/>
          <p:cNvSpPr txBox="1"/>
          <p:nvPr/>
        </p:nvSpPr>
        <p:spPr>
          <a:xfrm>
            <a:off x="3965251" y="4279817"/>
            <a:ext cx="681686" cy="523220"/>
          </a:xfrm>
          <a:prstGeom prst="rect">
            <a:avLst/>
          </a:prstGeom>
          <a:noFill/>
        </p:spPr>
        <p:txBody>
          <a:bodyPr wrap="square" rtlCol="0">
            <a:spAutoFit/>
          </a:bodyPr>
          <a:lstStyle/>
          <a:p>
            <a:r>
              <a:rPr lang="ga-IE" sz="2800" dirty="0" smtClean="0"/>
              <a:t>2                       </a:t>
            </a:r>
            <a:endParaRPr lang="ga-IE" sz="2800" dirty="0"/>
          </a:p>
        </p:txBody>
      </p:sp>
      <p:sp>
        <p:nvSpPr>
          <p:cNvPr id="102" name="TextBox 101"/>
          <p:cNvSpPr txBox="1"/>
          <p:nvPr/>
        </p:nvSpPr>
        <p:spPr>
          <a:xfrm>
            <a:off x="3498464" y="4047638"/>
            <a:ext cx="400283" cy="523220"/>
          </a:xfrm>
          <a:prstGeom prst="rect">
            <a:avLst/>
          </a:prstGeom>
          <a:noFill/>
        </p:spPr>
        <p:txBody>
          <a:bodyPr wrap="square" rtlCol="0">
            <a:spAutoFit/>
          </a:bodyPr>
          <a:lstStyle/>
          <a:p>
            <a:r>
              <a:rPr lang="ga-IE" sz="2800" dirty="0" smtClean="0"/>
              <a:t>=</a:t>
            </a:r>
            <a:endParaRPr lang="ga-IE" sz="2800" dirty="0"/>
          </a:p>
        </p:txBody>
      </p:sp>
      <p:grpSp>
        <p:nvGrpSpPr>
          <p:cNvPr id="103" name="Group 15"/>
          <p:cNvGrpSpPr/>
          <p:nvPr/>
        </p:nvGrpSpPr>
        <p:grpSpPr>
          <a:xfrm>
            <a:off x="4628002" y="3829373"/>
            <a:ext cx="1476000" cy="936000"/>
            <a:chOff x="5161511" y="4028238"/>
            <a:chExt cx="1476000" cy="936000"/>
          </a:xfrm>
        </p:grpSpPr>
        <p:sp>
          <p:nvSpPr>
            <p:cNvPr id="104" name="Rounded Rectangle 103"/>
            <p:cNvSpPr/>
            <p:nvPr/>
          </p:nvSpPr>
          <p:spPr>
            <a:xfrm>
              <a:off x="5161511" y="4028238"/>
              <a:ext cx="1476000" cy="936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105" name="Group 14"/>
            <p:cNvGrpSpPr/>
            <p:nvPr/>
          </p:nvGrpSpPr>
          <p:grpSpPr>
            <a:xfrm>
              <a:off x="5232937" y="4043220"/>
              <a:ext cx="1274347" cy="907636"/>
              <a:chOff x="5560489" y="4043220"/>
              <a:chExt cx="1274347" cy="907636"/>
            </a:xfrm>
          </p:grpSpPr>
          <p:grpSp>
            <p:nvGrpSpPr>
              <p:cNvPr id="126" name="Group 2"/>
              <p:cNvGrpSpPr/>
              <p:nvPr/>
            </p:nvGrpSpPr>
            <p:grpSpPr>
              <a:xfrm>
                <a:off x="5560489" y="4043220"/>
                <a:ext cx="1274347" cy="907636"/>
                <a:chOff x="5560489" y="4043220"/>
                <a:chExt cx="1274347" cy="907636"/>
              </a:xfrm>
              <a:solidFill>
                <a:srgbClr val="FFFF00"/>
              </a:solidFill>
            </p:grpSpPr>
            <p:sp>
              <p:nvSpPr>
                <p:cNvPr id="128" name="TextBox 127"/>
                <p:cNvSpPr txBox="1"/>
                <p:nvPr/>
              </p:nvSpPr>
              <p:spPr>
                <a:xfrm>
                  <a:off x="5560489" y="4236590"/>
                  <a:ext cx="400283" cy="523220"/>
                </a:xfrm>
                <a:prstGeom prst="rect">
                  <a:avLst/>
                </a:prstGeom>
                <a:grpFill/>
              </p:spPr>
              <p:txBody>
                <a:bodyPr wrap="square" rtlCol="0">
                  <a:spAutoFit/>
                </a:bodyPr>
                <a:lstStyle/>
                <a:p>
                  <a:r>
                    <a:rPr lang="ga-IE" sz="2800" dirty="0" smtClean="0"/>
                    <a:t>(k)</a:t>
                  </a:r>
                  <a:endParaRPr lang="ga-IE" sz="2800" dirty="0"/>
                </a:p>
              </p:txBody>
            </p:sp>
            <p:sp>
              <p:nvSpPr>
                <p:cNvPr id="129" name="TextBox 128"/>
                <p:cNvSpPr txBox="1"/>
                <p:nvPr/>
              </p:nvSpPr>
              <p:spPr>
                <a:xfrm>
                  <a:off x="6283304" y="4043220"/>
                  <a:ext cx="551532" cy="523220"/>
                </a:xfrm>
                <a:prstGeom prst="rect">
                  <a:avLst/>
                </a:prstGeom>
                <a:grpFill/>
              </p:spPr>
              <p:txBody>
                <a:bodyPr wrap="square" rtlCol="0">
                  <a:spAutoFit/>
                </a:bodyPr>
                <a:lstStyle/>
                <a:p>
                  <a:r>
                    <a:rPr lang="ga-IE" sz="2800" u="sng" dirty="0" smtClean="0"/>
                    <a:t> 1</a:t>
                  </a:r>
                  <a:r>
                    <a:rPr lang="ga-IE" dirty="0" smtClean="0"/>
                    <a:t>                  </a:t>
                  </a:r>
                  <a:endParaRPr lang="ga-IE" sz="2800" dirty="0"/>
                </a:p>
              </p:txBody>
            </p:sp>
            <p:sp>
              <p:nvSpPr>
                <p:cNvPr id="130" name="TextBox 129"/>
                <p:cNvSpPr txBox="1"/>
                <p:nvPr/>
              </p:nvSpPr>
              <p:spPr>
                <a:xfrm>
                  <a:off x="6340168" y="4427636"/>
                  <a:ext cx="494668" cy="523220"/>
                </a:xfrm>
                <a:prstGeom prst="rect">
                  <a:avLst/>
                </a:prstGeom>
                <a:grpFill/>
              </p:spPr>
              <p:txBody>
                <a:bodyPr wrap="square" rtlCol="0">
                  <a:spAutoFit/>
                </a:bodyPr>
                <a:lstStyle/>
                <a:p>
                  <a:r>
                    <a:rPr lang="ga-IE" sz="2800" dirty="0" smtClean="0"/>
                    <a:t>2                      </a:t>
                  </a:r>
                  <a:endParaRPr lang="ga-IE" sz="2800" dirty="0"/>
                </a:p>
              </p:txBody>
            </p:sp>
            <p:sp>
              <p:nvSpPr>
                <p:cNvPr id="131" name="TextBox 130"/>
                <p:cNvSpPr txBox="1"/>
                <p:nvPr/>
              </p:nvSpPr>
              <p:spPr>
                <a:xfrm>
                  <a:off x="5887565" y="4207332"/>
                  <a:ext cx="400283" cy="523220"/>
                </a:xfrm>
                <a:prstGeom prst="rect">
                  <a:avLst/>
                </a:prstGeom>
                <a:grpFill/>
              </p:spPr>
              <p:txBody>
                <a:bodyPr wrap="square" rtlCol="0">
                  <a:spAutoFit/>
                </a:bodyPr>
                <a:lstStyle/>
                <a:p>
                  <a:r>
                    <a:rPr lang="ga-IE" sz="2800" dirty="0" smtClean="0"/>
                    <a:t>=</a:t>
                  </a:r>
                  <a:endParaRPr lang="ga-IE" sz="2800" dirty="0"/>
                </a:p>
              </p:txBody>
            </p:sp>
          </p:grpSp>
          <p:cxnSp>
            <p:nvCxnSpPr>
              <p:cNvPr id="127" name="Straight Connector 126"/>
              <p:cNvCxnSpPr/>
              <p:nvPr/>
            </p:nvCxnSpPr>
            <p:spPr>
              <a:xfrm flipH="1" flipV="1">
                <a:off x="6288324" y="4484552"/>
                <a:ext cx="495550" cy="39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132" name="Picture 131"/>
          <p:cNvPicPr>
            <a:picLocks noChangeAspect="1"/>
          </p:cNvPicPr>
          <p:nvPr/>
        </p:nvPicPr>
        <p:blipFill>
          <a:blip r:embed="rId3"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0"/>
              </a:ext>
            </a:extLst>
          </a:blip>
          <a:stretch>
            <a:fillRect/>
          </a:stretch>
        </p:blipFill>
        <p:spPr>
          <a:xfrm>
            <a:off x="-836946" y="1776040"/>
            <a:ext cx="4581525" cy="3952875"/>
          </a:xfrm>
          <a:prstGeom prst="rect">
            <a:avLst/>
          </a:prstGeom>
        </p:spPr>
      </p:pic>
      <p:grpSp>
        <p:nvGrpSpPr>
          <p:cNvPr id="133" name="Group 72"/>
          <p:cNvGrpSpPr/>
          <p:nvPr/>
        </p:nvGrpSpPr>
        <p:grpSpPr>
          <a:xfrm>
            <a:off x="-832911" y="1766240"/>
            <a:ext cx="4581525" cy="3952875"/>
            <a:chOff x="1747121" y="2431856"/>
            <a:chExt cx="4581525" cy="3952875"/>
          </a:xfrm>
        </p:grpSpPr>
        <p:pic>
          <p:nvPicPr>
            <p:cNvPr id="134" name="Picture 133"/>
            <p:cNvPicPr>
              <a:picLocks noChangeAspect="1"/>
            </p:cNvPicPr>
            <p:nvPr/>
          </p:nvPicPr>
          <p:blipFill>
            <a:blip r:embed="rId3"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0"/>
                </a:ext>
              </a:extLst>
            </a:blip>
            <a:stretch>
              <a:fillRect/>
            </a:stretch>
          </p:blipFill>
          <p:spPr>
            <a:xfrm>
              <a:off x="1747121" y="2431856"/>
              <a:ext cx="4581525" cy="3952875"/>
            </a:xfrm>
            <a:prstGeom prst="rect">
              <a:avLst/>
            </a:prstGeom>
          </p:spPr>
        </p:pic>
        <p:grpSp>
          <p:nvGrpSpPr>
            <p:cNvPr id="135" name="Group 74"/>
            <p:cNvGrpSpPr/>
            <p:nvPr/>
          </p:nvGrpSpPr>
          <p:grpSpPr>
            <a:xfrm>
              <a:off x="4022632" y="2756009"/>
              <a:ext cx="1944000" cy="1656977"/>
              <a:chOff x="1125809" y="1014299"/>
              <a:chExt cx="1944000" cy="1656977"/>
            </a:xfrm>
          </p:grpSpPr>
          <p:cxnSp>
            <p:nvCxnSpPr>
              <p:cNvPr id="136" name="Straight Connector 135"/>
              <p:cNvCxnSpPr/>
              <p:nvPr/>
            </p:nvCxnSpPr>
            <p:spPr>
              <a:xfrm>
                <a:off x="1125809" y="2659597"/>
                <a:ext cx="19440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1128428" y="1014299"/>
                <a:ext cx="1050056" cy="1656977"/>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grpSp>
      <p:grpSp>
        <p:nvGrpSpPr>
          <p:cNvPr id="138" name="Group 77"/>
          <p:cNvGrpSpPr/>
          <p:nvPr/>
        </p:nvGrpSpPr>
        <p:grpSpPr>
          <a:xfrm rot="7312604">
            <a:off x="1128250" y="-1476638"/>
            <a:ext cx="4581525" cy="3952875"/>
            <a:chOff x="1733224" y="2454482"/>
            <a:chExt cx="4581525" cy="3952875"/>
          </a:xfrm>
        </p:grpSpPr>
        <p:pic>
          <p:nvPicPr>
            <p:cNvPr id="139" name="Picture 138"/>
            <p:cNvPicPr>
              <a:picLocks noChangeAspect="1"/>
            </p:cNvPicPr>
            <p:nvPr/>
          </p:nvPicPr>
          <p:blipFill>
            <a:blip r:embed="rId3"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0"/>
                </a:ext>
              </a:extLst>
            </a:blip>
            <a:stretch>
              <a:fillRect/>
            </a:stretch>
          </p:blipFill>
          <p:spPr>
            <a:xfrm>
              <a:off x="1733224" y="2454482"/>
              <a:ext cx="4581525" cy="3952875"/>
            </a:xfrm>
            <a:prstGeom prst="rect">
              <a:avLst/>
            </a:prstGeom>
          </p:spPr>
        </p:pic>
        <p:grpSp>
          <p:nvGrpSpPr>
            <p:cNvPr id="140" name="Group 79"/>
            <p:cNvGrpSpPr/>
            <p:nvPr/>
          </p:nvGrpSpPr>
          <p:grpSpPr>
            <a:xfrm>
              <a:off x="3791222" y="3593499"/>
              <a:ext cx="2175410" cy="807808"/>
              <a:chOff x="894399" y="1851789"/>
              <a:chExt cx="2175410" cy="807808"/>
            </a:xfrm>
          </p:grpSpPr>
          <p:cxnSp>
            <p:nvCxnSpPr>
              <p:cNvPr id="141" name="Straight Connector 140"/>
              <p:cNvCxnSpPr/>
              <p:nvPr/>
            </p:nvCxnSpPr>
            <p:spPr>
              <a:xfrm>
                <a:off x="1125809" y="2659597"/>
                <a:ext cx="19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rot="14287396">
                <a:off x="1676121" y="1070067"/>
                <a:ext cx="342126" cy="190557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143" name="Group 82"/>
          <p:cNvGrpSpPr/>
          <p:nvPr/>
        </p:nvGrpSpPr>
        <p:grpSpPr>
          <a:xfrm rot="7312604">
            <a:off x="5191411" y="142440"/>
            <a:ext cx="4551129" cy="3866306"/>
            <a:chOff x="1747121" y="2431856"/>
            <a:chExt cx="4581525" cy="3952875"/>
          </a:xfrm>
        </p:grpSpPr>
        <p:pic>
          <p:nvPicPr>
            <p:cNvPr id="144" name="Picture 143"/>
            <p:cNvPicPr>
              <a:picLocks noChangeAspect="1"/>
            </p:cNvPicPr>
            <p:nvPr/>
          </p:nvPicPr>
          <p:blipFill>
            <a:blip r:embed="rId4"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0"/>
                </a:ext>
              </a:extLst>
            </a:blip>
            <a:stretch>
              <a:fillRect/>
            </a:stretch>
          </p:blipFill>
          <p:spPr>
            <a:xfrm>
              <a:off x="1747121" y="2431856"/>
              <a:ext cx="4581525" cy="3952875"/>
            </a:xfrm>
            <a:prstGeom prst="rect">
              <a:avLst/>
            </a:prstGeom>
          </p:spPr>
        </p:pic>
        <p:grpSp>
          <p:nvGrpSpPr>
            <p:cNvPr id="145" name="Group 84"/>
            <p:cNvGrpSpPr/>
            <p:nvPr/>
          </p:nvGrpSpPr>
          <p:grpSpPr>
            <a:xfrm>
              <a:off x="3791222" y="3593499"/>
              <a:ext cx="2175410" cy="807808"/>
              <a:chOff x="894399" y="1851789"/>
              <a:chExt cx="2175410" cy="807808"/>
            </a:xfrm>
          </p:grpSpPr>
          <p:cxnSp>
            <p:nvCxnSpPr>
              <p:cNvPr id="146" name="Straight Connector 145"/>
              <p:cNvCxnSpPr/>
              <p:nvPr/>
            </p:nvCxnSpPr>
            <p:spPr>
              <a:xfrm>
                <a:off x="1125809" y="2659597"/>
                <a:ext cx="19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rot="14287396">
                <a:off x="1676121" y="1070067"/>
                <a:ext cx="342126" cy="190557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148" name="Group 87"/>
          <p:cNvGrpSpPr/>
          <p:nvPr/>
        </p:nvGrpSpPr>
        <p:grpSpPr>
          <a:xfrm>
            <a:off x="1709404" y="1738154"/>
            <a:ext cx="4581525" cy="3952875"/>
            <a:chOff x="1747121" y="2431856"/>
            <a:chExt cx="4581525" cy="3952875"/>
          </a:xfrm>
          <a:noFill/>
        </p:grpSpPr>
        <p:pic>
          <p:nvPicPr>
            <p:cNvPr id="149" name="Picture 148"/>
            <p:cNvPicPr>
              <a:picLocks noChangeAspect="1"/>
            </p:cNvPicPr>
            <p:nvPr/>
          </p:nvPicPr>
          <p:blipFill>
            <a:blip r:embed="rId3"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0"/>
                </a:ext>
              </a:extLst>
            </a:blip>
            <a:stretch>
              <a:fillRect/>
            </a:stretch>
          </p:blipFill>
          <p:spPr>
            <a:xfrm>
              <a:off x="1747121" y="2431856"/>
              <a:ext cx="4581525" cy="3952875"/>
            </a:xfrm>
            <a:prstGeom prst="rect">
              <a:avLst/>
            </a:prstGeom>
            <a:grpFill/>
          </p:spPr>
        </p:pic>
        <p:grpSp>
          <p:nvGrpSpPr>
            <p:cNvPr id="150" name="Group 89"/>
            <p:cNvGrpSpPr/>
            <p:nvPr/>
          </p:nvGrpSpPr>
          <p:grpSpPr>
            <a:xfrm>
              <a:off x="2074379" y="2486913"/>
              <a:ext cx="1950875" cy="1931687"/>
              <a:chOff x="-822444" y="745203"/>
              <a:chExt cx="1950875" cy="1931687"/>
            </a:xfrm>
            <a:grpFill/>
          </p:grpSpPr>
          <p:cxnSp>
            <p:nvCxnSpPr>
              <p:cNvPr id="151" name="Straight Connector 150"/>
              <p:cNvCxnSpPr/>
              <p:nvPr/>
            </p:nvCxnSpPr>
            <p:spPr>
              <a:xfrm flipH="1">
                <a:off x="-822444" y="2659597"/>
                <a:ext cx="1948253" cy="17293"/>
              </a:xfrm>
              <a:prstGeom prst="line">
                <a:avLst/>
              </a:prstGeom>
              <a:grpFill/>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flipV="1">
                <a:off x="804476" y="745203"/>
                <a:ext cx="323955" cy="1926074"/>
              </a:xfrm>
              <a:prstGeom prst="line">
                <a:avLst/>
              </a:prstGeom>
              <a:grpFill/>
              <a:ln w="57150">
                <a:solidFill>
                  <a:srgbClr val="FFFF00"/>
                </a:solidFill>
              </a:ln>
            </p:spPr>
            <p:style>
              <a:lnRef idx="1">
                <a:schemeClr val="accent1"/>
              </a:lnRef>
              <a:fillRef idx="0">
                <a:schemeClr val="accent1"/>
              </a:fillRef>
              <a:effectRef idx="0">
                <a:schemeClr val="accent1"/>
              </a:effectRef>
              <a:fontRef idx="minor">
                <a:schemeClr val="tx1"/>
              </a:fontRef>
            </p:style>
          </p:cxnSp>
        </p:grpSp>
      </p:grpSp>
      <p:grpSp>
        <p:nvGrpSpPr>
          <p:cNvPr id="153" name="Group 92"/>
          <p:cNvGrpSpPr/>
          <p:nvPr/>
        </p:nvGrpSpPr>
        <p:grpSpPr>
          <a:xfrm>
            <a:off x="5489826" y="1717017"/>
            <a:ext cx="4519686" cy="3952875"/>
            <a:chOff x="1747121" y="2431856"/>
            <a:chExt cx="4581525" cy="3952875"/>
          </a:xfrm>
          <a:noFill/>
        </p:grpSpPr>
        <p:pic>
          <p:nvPicPr>
            <p:cNvPr id="154" name="Picture 153"/>
            <p:cNvPicPr>
              <a:picLocks noChangeAspect="1"/>
            </p:cNvPicPr>
            <p:nvPr/>
          </p:nvPicPr>
          <p:blipFill>
            <a:blip r:embed="rId4" cstate="email">
              <a:extLst>
                <a:ext uri="{28A0092B-C50C-407E-A947-70E740481C1C}">
                  <a14:useLocalDpi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0"/>
                </a:ext>
              </a:extLst>
            </a:blip>
            <a:stretch>
              <a:fillRect/>
            </a:stretch>
          </p:blipFill>
          <p:spPr>
            <a:xfrm>
              <a:off x="1747121" y="2431856"/>
              <a:ext cx="4581525" cy="3952875"/>
            </a:xfrm>
            <a:prstGeom prst="rect">
              <a:avLst/>
            </a:prstGeom>
            <a:grpFill/>
          </p:spPr>
        </p:pic>
        <p:grpSp>
          <p:nvGrpSpPr>
            <p:cNvPr id="155" name="Group 94"/>
            <p:cNvGrpSpPr/>
            <p:nvPr/>
          </p:nvGrpSpPr>
          <p:grpSpPr>
            <a:xfrm>
              <a:off x="2074379" y="2486913"/>
              <a:ext cx="1950875" cy="1931687"/>
              <a:chOff x="-822444" y="745203"/>
              <a:chExt cx="1950875" cy="1931687"/>
            </a:xfrm>
            <a:grpFill/>
          </p:grpSpPr>
          <p:cxnSp>
            <p:nvCxnSpPr>
              <p:cNvPr id="156" name="Straight Connector 155"/>
              <p:cNvCxnSpPr/>
              <p:nvPr/>
            </p:nvCxnSpPr>
            <p:spPr>
              <a:xfrm flipH="1">
                <a:off x="-822444" y="2659597"/>
                <a:ext cx="1948253" cy="17293"/>
              </a:xfrm>
              <a:prstGeom prst="line">
                <a:avLst/>
              </a:prstGeom>
              <a:grpFill/>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flipV="1">
                <a:off x="804476" y="745203"/>
                <a:ext cx="323955" cy="1926074"/>
              </a:xfrm>
              <a:prstGeom prst="line">
                <a:avLst/>
              </a:prstGeom>
              <a:grpFill/>
              <a:ln w="57150">
                <a:solidFill>
                  <a:srgbClr val="FFFF00"/>
                </a:solidFill>
              </a:ln>
            </p:spPr>
            <p:style>
              <a:lnRef idx="1">
                <a:schemeClr val="accent1"/>
              </a:lnRef>
              <a:fillRef idx="0">
                <a:schemeClr val="accent1"/>
              </a:fillRef>
              <a:effectRef idx="0">
                <a:schemeClr val="accent1"/>
              </a:effectRef>
              <a:fontRef idx="minor">
                <a:schemeClr val="tx1"/>
              </a:fontRef>
            </p:style>
          </p:cxnSp>
        </p:grpSp>
      </p:grpSp>
      <p:sp>
        <p:nvSpPr>
          <p:cNvPr id="4" name="Date Placeholder 3"/>
          <p:cNvSpPr>
            <a:spLocks noGrp="1"/>
          </p:cNvSpPr>
          <p:nvPr>
            <p:ph type="dt" sz="half" idx="10"/>
          </p:nvPr>
        </p:nvSpPr>
        <p:spPr/>
        <p:txBody>
          <a:bodyPr/>
          <a:lstStyle/>
          <a:p>
            <a:fld id="{F8D2BDD5-483B-4D25-8DEC-F6E31E54FE3F}" type="datetime10">
              <a:rPr lang="en-GB" smtClean="0"/>
              <a:pPr/>
              <a:t>09:21</a:t>
            </a:fld>
            <a:endParaRPr lang="ga-IE"/>
          </a:p>
        </p:txBody>
      </p:sp>
    </p:spTree>
    <p:extLst>
      <p:ext uri="{BB962C8B-B14F-4D97-AF65-F5344CB8AC3E}">
        <p14:creationId xmlns:p14="http://schemas.microsoft.com/office/powerpoint/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204232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xit" presetSubtype="0" fill="hold" grpId="1" nodeType="after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86"/>
                                        </p:tgtEl>
                                        <p:attrNameLst>
                                          <p:attrName>style.visibility</p:attrName>
                                        </p:attrNameLst>
                                      </p:cBhvr>
                                      <p:to>
                                        <p:strVal val="visible"/>
                                      </p:to>
                                    </p:set>
                                    <p:animEffect transition="in" filter="wipe(left)">
                                      <p:cBhvr>
                                        <p:cTn id="26" dur="500"/>
                                        <p:tgtEl>
                                          <p:spTgt spid="86"/>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left)">
                                      <p:cBhvr>
                                        <p:cTn id="30" dur="500"/>
                                        <p:tgtEl>
                                          <p:spTgt spid="84"/>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
                                        <p:tgtEl>
                                          <p:spTgt spid="33"/>
                                        </p:tgtEl>
                                      </p:cBhvr>
                                    </p:animEffect>
                                  </p:childTnLst>
                                </p:cTn>
                              </p:par>
                            </p:childTnLst>
                          </p:cTn>
                        </p:par>
                        <p:par>
                          <p:cTn id="35" fill="hold">
                            <p:stCondLst>
                              <p:cond delay="3010"/>
                            </p:stCondLst>
                            <p:childTnLst>
                              <p:par>
                                <p:cTn id="36" presetID="10"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par>
                          <p:cTn id="39" fill="hold">
                            <p:stCondLst>
                              <p:cond delay="3510"/>
                            </p:stCondLst>
                            <p:childTnLst>
                              <p:par>
                                <p:cTn id="40" presetID="22" presetClass="entr" presetSubtype="8" fill="hold" grpId="0" nodeType="after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wipe(left)">
                                      <p:cBhvr>
                                        <p:cTn id="42" dur="500"/>
                                        <p:tgtEl>
                                          <p:spTgt spid="89"/>
                                        </p:tgtEl>
                                      </p:cBhvr>
                                    </p:animEffect>
                                  </p:childTnLst>
                                </p:cTn>
                              </p:par>
                            </p:childTnLst>
                          </p:cTn>
                        </p:par>
                        <p:par>
                          <p:cTn id="43" fill="hold">
                            <p:stCondLst>
                              <p:cond delay="4010"/>
                            </p:stCondLst>
                            <p:childTnLst>
                              <p:par>
                                <p:cTn id="44" presetID="22" presetClass="entr" presetSubtype="8" fill="hold" grpId="0" nodeType="after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wipe(left)">
                                      <p:cBhvr>
                                        <p:cTn id="46" dur="500"/>
                                        <p:tgtEl>
                                          <p:spTgt spid="87"/>
                                        </p:tgtEl>
                                      </p:cBhvr>
                                    </p:animEffect>
                                  </p:childTnLst>
                                </p:cTn>
                              </p:par>
                            </p:childTnLst>
                          </p:cTn>
                        </p:par>
                        <p:par>
                          <p:cTn id="47" fill="hold">
                            <p:stCondLst>
                              <p:cond delay="4510"/>
                            </p:stCondLst>
                            <p:childTnLst>
                              <p:par>
                                <p:cTn id="48" presetID="10" presetClass="exit" presetSubtype="0" fill="hold" grpId="1" nodeType="afterEffect">
                                  <p:stCondLst>
                                    <p:cond delay="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33"/>
                                        </p:tgtEl>
                                      </p:cBhvr>
                                    </p:animEffect>
                                    <p:set>
                                      <p:cBhvr>
                                        <p:cTn id="53" dur="1" fill="hold">
                                          <p:stCondLst>
                                            <p:cond delay="499"/>
                                          </p:stCondLst>
                                        </p:cTn>
                                        <p:tgtEl>
                                          <p:spTgt spid="33"/>
                                        </p:tgtEl>
                                        <p:attrNameLst>
                                          <p:attrName>style.visibility</p:attrName>
                                        </p:attrNameLst>
                                      </p:cBhvr>
                                      <p:to>
                                        <p:strVal val="hidden"/>
                                      </p:to>
                                    </p:set>
                                  </p:childTnLst>
                                </p:cTn>
                              </p:par>
                            </p:childTnLst>
                          </p:cTn>
                        </p:par>
                        <p:par>
                          <p:cTn id="54" fill="hold">
                            <p:stCondLst>
                              <p:cond delay="5010"/>
                            </p:stCondLst>
                            <p:childTnLst>
                              <p:par>
                                <p:cTn id="55" presetID="10" presetClass="entr" presetSubtype="0" fill="hold" grpId="0"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childTnLst>
                          </p:cTn>
                        </p:par>
                        <p:par>
                          <p:cTn id="58" fill="hold">
                            <p:stCondLst>
                              <p:cond delay="5510"/>
                            </p:stCondLst>
                            <p:childTnLst>
                              <p:par>
                                <p:cTn id="59" presetID="10" presetClass="entr" presetSubtype="0"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childTnLst>
                          </p:cTn>
                        </p:par>
                        <p:par>
                          <p:cTn id="62" fill="hold">
                            <p:stCondLst>
                              <p:cond delay="6010"/>
                            </p:stCondLst>
                            <p:childTnLst>
                              <p:par>
                                <p:cTn id="63" presetID="22" presetClass="entr" presetSubtype="8" fill="hold" grpId="0" nodeType="afterEffect">
                                  <p:stCondLst>
                                    <p:cond delay="0"/>
                                  </p:stCondLst>
                                  <p:childTnLst>
                                    <p:set>
                                      <p:cBhvr>
                                        <p:cTn id="64" dur="1" fill="hold">
                                          <p:stCondLst>
                                            <p:cond delay="0"/>
                                          </p:stCondLst>
                                        </p:cTn>
                                        <p:tgtEl>
                                          <p:spTgt spid="92"/>
                                        </p:tgtEl>
                                        <p:attrNameLst>
                                          <p:attrName>style.visibility</p:attrName>
                                        </p:attrNameLst>
                                      </p:cBhvr>
                                      <p:to>
                                        <p:strVal val="visible"/>
                                      </p:to>
                                    </p:set>
                                    <p:animEffect transition="in" filter="wipe(left)">
                                      <p:cBhvr>
                                        <p:cTn id="65" dur="500"/>
                                        <p:tgtEl>
                                          <p:spTgt spid="92"/>
                                        </p:tgtEl>
                                      </p:cBhvr>
                                    </p:animEffect>
                                  </p:childTnLst>
                                </p:cTn>
                              </p:par>
                            </p:childTnLst>
                          </p:cTn>
                        </p:par>
                        <p:par>
                          <p:cTn id="66" fill="hold">
                            <p:stCondLst>
                              <p:cond delay="6510"/>
                            </p:stCondLst>
                            <p:childTnLst>
                              <p:par>
                                <p:cTn id="67" presetID="22" presetClass="entr" presetSubtype="8" fill="hold" grpId="0" nodeType="afterEffect">
                                  <p:stCondLst>
                                    <p:cond delay="0"/>
                                  </p:stCondLst>
                                  <p:childTnLst>
                                    <p:set>
                                      <p:cBhvr>
                                        <p:cTn id="68" dur="1" fill="hold">
                                          <p:stCondLst>
                                            <p:cond delay="0"/>
                                          </p:stCondLst>
                                        </p:cTn>
                                        <p:tgtEl>
                                          <p:spTgt spid="91"/>
                                        </p:tgtEl>
                                        <p:attrNameLst>
                                          <p:attrName>style.visibility</p:attrName>
                                        </p:attrNameLst>
                                      </p:cBhvr>
                                      <p:to>
                                        <p:strVal val="visible"/>
                                      </p:to>
                                    </p:set>
                                    <p:animEffect transition="in" filter="wipe(left)">
                                      <p:cBhvr>
                                        <p:cTn id="69" dur="500"/>
                                        <p:tgtEl>
                                          <p:spTgt spid="91"/>
                                        </p:tgtEl>
                                      </p:cBhvr>
                                    </p:animEffect>
                                  </p:childTnLst>
                                </p:cTn>
                              </p:par>
                            </p:childTnLst>
                          </p:cTn>
                        </p:par>
                        <p:par>
                          <p:cTn id="70" fill="hold">
                            <p:stCondLst>
                              <p:cond delay="7010"/>
                            </p:stCondLst>
                            <p:childTnLst>
                              <p:par>
                                <p:cTn id="71" presetID="10" presetClass="exit" presetSubtype="0" fill="hold" grpId="1" nodeType="afterEffect">
                                  <p:stCondLst>
                                    <p:cond delay="0"/>
                                  </p:stCondLst>
                                  <p:childTnLst>
                                    <p:animEffect transition="out" filter="fade">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37"/>
                                        </p:tgtEl>
                                      </p:cBhvr>
                                    </p:animEffect>
                                    <p:set>
                                      <p:cBhvr>
                                        <p:cTn id="76" dur="1" fill="hold">
                                          <p:stCondLst>
                                            <p:cond delay="499"/>
                                          </p:stCondLst>
                                        </p:cTn>
                                        <p:tgtEl>
                                          <p:spTgt spid="37"/>
                                        </p:tgtEl>
                                        <p:attrNameLst>
                                          <p:attrName>style.visibility</p:attrName>
                                        </p:attrNameLst>
                                      </p:cBhvr>
                                      <p:to>
                                        <p:strVal val="hidden"/>
                                      </p:to>
                                    </p:set>
                                  </p:childTnLst>
                                </p:cTn>
                              </p:par>
                            </p:childTnLst>
                          </p:cTn>
                        </p:par>
                        <p:par>
                          <p:cTn id="77" fill="hold">
                            <p:stCondLst>
                              <p:cond delay="7510"/>
                            </p:stCondLst>
                            <p:childTnLst>
                              <p:par>
                                <p:cTn id="78" presetID="22" presetClass="entr" presetSubtype="8" fill="hold" grpId="0" nodeType="afterEffect">
                                  <p:stCondLst>
                                    <p:cond delay="0"/>
                                  </p:stCondLst>
                                  <p:childTnLst>
                                    <p:set>
                                      <p:cBhvr>
                                        <p:cTn id="79" dur="1" fill="hold">
                                          <p:stCondLst>
                                            <p:cond delay="0"/>
                                          </p:stCondLst>
                                        </p:cTn>
                                        <p:tgtEl>
                                          <p:spTgt spid="94"/>
                                        </p:tgtEl>
                                        <p:attrNameLst>
                                          <p:attrName>style.visibility</p:attrName>
                                        </p:attrNameLst>
                                      </p:cBhvr>
                                      <p:to>
                                        <p:strVal val="visible"/>
                                      </p:to>
                                    </p:set>
                                    <p:animEffect transition="in" filter="wipe(left)">
                                      <p:cBhvr>
                                        <p:cTn id="80" dur="500"/>
                                        <p:tgtEl>
                                          <p:spTgt spid="94"/>
                                        </p:tgtEl>
                                      </p:cBhvr>
                                    </p:animEffect>
                                  </p:childTnLst>
                                </p:cTn>
                              </p:par>
                            </p:childTnLst>
                          </p:cTn>
                        </p:par>
                        <p:par>
                          <p:cTn id="81" fill="hold">
                            <p:stCondLst>
                              <p:cond delay="8010"/>
                            </p:stCondLst>
                            <p:childTnLst>
                              <p:par>
                                <p:cTn id="82" presetID="22" presetClass="entr" presetSubtype="8" fill="hold" grpId="0" nodeType="afterEffect">
                                  <p:stCondLst>
                                    <p:cond delay="0"/>
                                  </p:stCondLst>
                                  <p:childTnLst>
                                    <p:set>
                                      <p:cBhvr>
                                        <p:cTn id="83" dur="1" fill="hold">
                                          <p:stCondLst>
                                            <p:cond delay="0"/>
                                          </p:stCondLst>
                                        </p:cTn>
                                        <p:tgtEl>
                                          <p:spTgt spid="96"/>
                                        </p:tgtEl>
                                        <p:attrNameLst>
                                          <p:attrName>style.visibility</p:attrName>
                                        </p:attrNameLst>
                                      </p:cBhvr>
                                      <p:to>
                                        <p:strVal val="visible"/>
                                      </p:to>
                                    </p:set>
                                    <p:animEffect transition="in" filter="wipe(left)">
                                      <p:cBhvr>
                                        <p:cTn id="84" dur="500"/>
                                        <p:tgtEl>
                                          <p:spTgt spid="96"/>
                                        </p:tgtEl>
                                      </p:cBhvr>
                                    </p:animEffect>
                                  </p:childTnLst>
                                </p:cTn>
                              </p:par>
                            </p:childTnLst>
                          </p:cTn>
                        </p:par>
                        <p:par>
                          <p:cTn id="85" fill="hold">
                            <p:stCondLst>
                              <p:cond delay="8510"/>
                            </p:stCondLst>
                            <p:childTnLst>
                              <p:par>
                                <p:cTn id="86" presetID="22" presetClass="entr" presetSubtype="8" fill="hold" grpId="0" nodeType="afterEffect">
                                  <p:stCondLst>
                                    <p:cond delay="0"/>
                                  </p:stCondLst>
                                  <p:childTnLst>
                                    <p:set>
                                      <p:cBhvr>
                                        <p:cTn id="87" dur="1" fill="hold">
                                          <p:stCondLst>
                                            <p:cond delay="0"/>
                                          </p:stCondLst>
                                        </p:cTn>
                                        <p:tgtEl>
                                          <p:spTgt spid="102"/>
                                        </p:tgtEl>
                                        <p:attrNameLst>
                                          <p:attrName>style.visibility</p:attrName>
                                        </p:attrNameLst>
                                      </p:cBhvr>
                                      <p:to>
                                        <p:strVal val="visible"/>
                                      </p:to>
                                    </p:set>
                                    <p:animEffect transition="in" filter="wipe(left)">
                                      <p:cBhvr>
                                        <p:cTn id="88" dur="500"/>
                                        <p:tgtEl>
                                          <p:spTgt spid="102"/>
                                        </p:tgtEl>
                                      </p:cBhvr>
                                    </p:animEffect>
                                  </p:childTnLst>
                                </p:cTn>
                              </p:par>
                            </p:childTnLst>
                          </p:cTn>
                        </p:par>
                        <p:par>
                          <p:cTn id="89" fill="hold">
                            <p:stCondLst>
                              <p:cond delay="9010"/>
                            </p:stCondLst>
                            <p:childTnLst>
                              <p:par>
                                <p:cTn id="90" presetID="22" presetClass="entr" presetSubtype="8" fill="hold" grpId="0" nodeType="afterEffect">
                                  <p:stCondLst>
                                    <p:cond delay="0"/>
                                  </p:stCondLst>
                                  <p:childTnLst>
                                    <p:set>
                                      <p:cBhvr>
                                        <p:cTn id="91" dur="1" fill="hold">
                                          <p:stCondLst>
                                            <p:cond delay="0"/>
                                          </p:stCondLst>
                                        </p:cTn>
                                        <p:tgtEl>
                                          <p:spTgt spid="97"/>
                                        </p:tgtEl>
                                        <p:attrNameLst>
                                          <p:attrName>style.visibility</p:attrName>
                                        </p:attrNameLst>
                                      </p:cBhvr>
                                      <p:to>
                                        <p:strVal val="visible"/>
                                      </p:to>
                                    </p:set>
                                    <p:animEffect transition="in" filter="wipe(left)">
                                      <p:cBhvr>
                                        <p:cTn id="92" dur="500"/>
                                        <p:tgtEl>
                                          <p:spTgt spid="97"/>
                                        </p:tgtEl>
                                      </p:cBhvr>
                                    </p:animEffect>
                                  </p:childTnLst>
                                </p:cTn>
                              </p:par>
                            </p:childTnLst>
                          </p:cTn>
                        </p:par>
                        <p:par>
                          <p:cTn id="93" fill="hold">
                            <p:stCondLst>
                              <p:cond delay="9510"/>
                            </p:stCondLst>
                            <p:childTnLst>
                              <p:par>
                                <p:cTn id="94" presetID="22" presetClass="entr" presetSubtype="8" fill="hold" grpId="0" nodeType="afterEffect">
                                  <p:stCondLst>
                                    <p:cond delay="0"/>
                                  </p:stCondLst>
                                  <p:childTnLst>
                                    <p:set>
                                      <p:cBhvr>
                                        <p:cTn id="95" dur="1" fill="hold">
                                          <p:stCondLst>
                                            <p:cond delay="0"/>
                                          </p:stCondLst>
                                        </p:cTn>
                                        <p:tgtEl>
                                          <p:spTgt spid="101"/>
                                        </p:tgtEl>
                                        <p:attrNameLst>
                                          <p:attrName>style.visibility</p:attrName>
                                        </p:attrNameLst>
                                      </p:cBhvr>
                                      <p:to>
                                        <p:strVal val="visible"/>
                                      </p:to>
                                    </p:set>
                                    <p:animEffect transition="in" filter="wipe(left)">
                                      <p:cBhvr>
                                        <p:cTn id="96" dur="500"/>
                                        <p:tgtEl>
                                          <p:spTgt spid="101"/>
                                        </p:tgtEl>
                                      </p:cBhvr>
                                    </p:animEffect>
                                  </p:childTnLst>
                                </p:cTn>
                              </p:par>
                            </p:childTnLst>
                          </p:cTn>
                        </p:par>
                        <p:par>
                          <p:cTn id="97" fill="hold">
                            <p:stCondLst>
                              <p:cond delay="10010"/>
                            </p:stCondLst>
                            <p:childTnLst>
                              <p:par>
                                <p:cTn id="98" presetID="6" presetClass="entr" presetSubtype="16" fill="hold" nodeType="afterEffect">
                                  <p:stCondLst>
                                    <p:cond delay="0"/>
                                  </p:stCondLst>
                                  <p:childTnLst>
                                    <p:set>
                                      <p:cBhvr>
                                        <p:cTn id="99" dur="1" fill="hold">
                                          <p:stCondLst>
                                            <p:cond delay="0"/>
                                          </p:stCondLst>
                                        </p:cTn>
                                        <p:tgtEl>
                                          <p:spTgt spid="103"/>
                                        </p:tgtEl>
                                        <p:attrNameLst>
                                          <p:attrName>style.visibility</p:attrName>
                                        </p:attrNameLst>
                                      </p:cBhvr>
                                      <p:to>
                                        <p:strVal val="visible"/>
                                      </p:to>
                                    </p:set>
                                    <p:animEffect transition="in" filter="circle(in)">
                                      <p:cBhvr>
                                        <p:cTn id="100" dur="1000"/>
                                        <p:tgtEl>
                                          <p:spTgt spid="103"/>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56"/>
                                        </p:tgtEl>
                                        <p:attrNameLst>
                                          <p:attrName>style.visibility</p:attrName>
                                        </p:attrNameLst>
                                      </p:cBhvr>
                                      <p:to>
                                        <p:strVal val="visible"/>
                                      </p:to>
                                    </p:set>
                                    <p:animEffect transition="in" filter="fade">
                                      <p:cBhvr>
                                        <p:cTn id="105" dur="500"/>
                                        <p:tgtEl>
                                          <p:spTgt spid="56"/>
                                        </p:tgtEl>
                                      </p:cBhvr>
                                    </p:animEffect>
                                  </p:childTnLst>
                                </p:cTn>
                              </p:par>
                            </p:childTnLst>
                          </p:cTn>
                        </p:par>
                        <p:par>
                          <p:cTn id="106" fill="hold">
                            <p:stCondLst>
                              <p:cond delay="500"/>
                            </p:stCondLst>
                            <p:childTnLst>
                              <p:par>
                                <p:cTn id="107" presetID="22" presetClass="entr" presetSubtype="4" fill="hold" grpId="0" nodeType="afterEffect">
                                  <p:stCondLst>
                                    <p:cond delay="0"/>
                                  </p:stCondLst>
                                  <p:childTnLst>
                                    <p:set>
                                      <p:cBhvr>
                                        <p:cTn id="108" dur="1" fill="hold">
                                          <p:stCondLst>
                                            <p:cond delay="0"/>
                                          </p:stCondLst>
                                        </p:cTn>
                                        <p:tgtEl>
                                          <p:spTgt spid="57">
                                            <p:txEl>
                                              <p:pRg st="0" end="0"/>
                                            </p:txEl>
                                          </p:spTgt>
                                        </p:tgtEl>
                                        <p:attrNameLst>
                                          <p:attrName>style.visibility</p:attrName>
                                        </p:attrNameLst>
                                      </p:cBhvr>
                                      <p:to>
                                        <p:strVal val="visible"/>
                                      </p:to>
                                    </p:set>
                                    <p:animEffect transition="in" filter="wipe(down)">
                                      <p:cBhvr>
                                        <p:cTn id="109" dur="500"/>
                                        <p:tgtEl>
                                          <p:spTgt spid="57">
                                            <p:txEl>
                                              <p:pRg st="0" end="0"/>
                                            </p:txEl>
                                          </p:spTgt>
                                        </p:tgtEl>
                                      </p:cBhvr>
                                    </p:animEffect>
                                  </p:childTnLst>
                                </p:cTn>
                              </p:par>
                            </p:childTnLst>
                          </p:cTn>
                        </p:par>
                        <p:par>
                          <p:cTn id="110" fill="hold">
                            <p:stCondLst>
                              <p:cond delay="1000"/>
                            </p:stCondLst>
                            <p:childTnLst>
                              <p:par>
                                <p:cTn id="111" presetID="22" presetClass="entr" presetSubtype="8" fill="hold" grpId="0" nodeType="afterEffect">
                                  <p:stCondLst>
                                    <p:cond delay="1000"/>
                                  </p:stCondLst>
                                  <p:childTnLst>
                                    <p:set>
                                      <p:cBhvr>
                                        <p:cTn id="112" dur="1" fill="hold">
                                          <p:stCondLst>
                                            <p:cond delay="0"/>
                                          </p:stCondLst>
                                        </p:cTn>
                                        <p:tgtEl>
                                          <p:spTgt spid="63"/>
                                        </p:tgtEl>
                                        <p:attrNameLst>
                                          <p:attrName>style.visibility</p:attrName>
                                        </p:attrNameLst>
                                      </p:cBhvr>
                                      <p:to>
                                        <p:strVal val="visible"/>
                                      </p:to>
                                    </p:set>
                                    <p:animEffect transition="in" filter="wipe(left)">
                                      <p:cBhvr>
                                        <p:cTn id="113" dur="500"/>
                                        <p:tgtEl>
                                          <p:spTgt spid="63"/>
                                        </p:tgtEl>
                                      </p:cBhvr>
                                    </p:animEffect>
                                  </p:childTnLst>
                                </p:cTn>
                              </p:par>
                            </p:childTnLst>
                          </p:cTn>
                        </p:par>
                        <p:par>
                          <p:cTn id="114" fill="hold">
                            <p:stCondLst>
                              <p:cond delay="2500"/>
                            </p:stCondLst>
                            <p:childTnLst>
                              <p:par>
                                <p:cTn id="115" presetID="10" presetClass="entr" presetSubtype="0" fill="hold" grpId="0" nodeType="afterEffect">
                                  <p:stCondLst>
                                    <p:cond delay="1000"/>
                                  </p:stCondLst>
                                  <p:childTnLst>
                                    <p:set>
                                      <p:cBhvr>
                                        <p:cTn id="116" dur="1" fill="hold">
                                          <p:stCondLst>
                                            <p:cond delay="0"/>
                                          </p:stCondLst>
                                        </p:cTn>
                                        <p:tgtEl>
                                          <p:spTgt spid="59"/>
                                        </p:tgtEl>
                                        <p:attrNameLst>
                                          <p:attrName>style.visibility</p:attrName>
                                        </p:attrNameLst>
                                      </p:cBhvr>
                                      <p:to>
                                        <p:strVal val="visible"/>
                                      </p:to>
                                    </p:set>
                                    <p:animEffect transition="in" filter="fade">
                                      <p:cBhvr>
                                        <p:cTn id="117" dur="500"/>
                                        <p:tgtEl>
                                          <p:spTgt spid="59"/>
                                        </p:tgtEl>
                                      </p:cBhvr>
                                    </p:animEffect>
                                  </p:childTnLst>
                                </p:cTn>
                              </p:par>
                            </p:childTnLst>
                          </p:cTn>
                        </p:par>
                        <p:par>
                          <p:cTn id="118" fill="hold">
                            <p:stCondLst>
                              <p:cond delay="4000"/>
                            </p:stCondLst>
                            <p:childTnLst>
                              <p:par>
                                <p:cTn id="119" presetID="3" presetClass="entr" presetSubtype="10" fill="hold" grpId="0" nodeType="afterEffect">
                                  <p:stCondLst>
                                    <p:cond delay="1000"/>
                                  </p:stCondLst>
                                  <p:childTnLst>
                                    <p:set>
                                      <p:cBhvr>
                                        <p:cTn id="120" dur="1" fill="hold">
                                          <p:stCondLst>
                                            <p:cond delay="0"/>
                                          </p:stCondLst>
                                        </p:cTn>
                                        <p:tgtEl>
                                          <p:spTgt spid="58"/>
                                        </p:tgtEl>
                                        <p:attrNameLst>
                                          <p:attrName>style.visibility</p:attrName>
                                        </p:attrNameLst>
                                      </p:cBhvr>
                                      <p:to>
                                        <p:strVal val="visible"/>
                                      </p:to>
                                    </p:set>
                                    <p:animEffect transition="in" filter="blinds(horizontal)">
                                      <p:cBhvr>
                                        <p:cTn id="121" dur="500"/>
                                        <p:tgtEl>
                                          <p:spTgt spid="58"/>
                                        </p:tgtEl>
                                      </p:cBhvr>
                                    </p:animEffect>
                                  </p:childTnLst>
                                </p:cTn>
                              </p:par>
                            </p:childTnLst>
                          </p:cTn>
                        </p:par>
                        <p:par>
                          <p:cTn id="122" fill="hold">
                            <p:stCondLst>
                              <p:cond delay="5500"/>
                            </p:stCondLst>
                            <p:childTnLst>
                              <p:par>
                                <p:cTn id="123" presetID="22" presetClass="entr" presetSubtype="8" fill="hold" grpId="0" nodeType="afterEffect">
                                  <p:stCondLst>
                                    <p:cond delay="1000"/>
                                  </p:stCondLst>
                                  <p:childTnLst>
                                    <p:set>
                                      <p:cBhvr>
                                        <p:cTn id="124" dur="1" fill="hold">
                                          <p:stCondLst>
                                            <p:cond delay="0"/>
                                          </p:stCondLst>
                                        </p:cTn>
                                        <p:tgtEl>
                                          <p:spTgt spid="64"/>
                                        </p:tgtEl>
                                        <p:attrNameLst>
                                          <p:attrName>style.visibility</p:attrName>
                                        </p:attrNameLst>
                                      </p:cBhvr>
                                      <p:to>
                                        <p:strVal val="visible"/>
                                      </p:to>
                                    </p:set>
                                    <p:animEffect transition="in" filter="wipe(left)">
                                      <p:cBhvr>
                                        <p:cTn id="125" dur="500"/>
                                        <p:tgtEl>
                                          <p:spTgt spid="64"/>
                                        </p:tgtEl>
                                      </p:cBhvr>
                                    </p:animEffect>
                                  </p:childTnLst>
                                </p:cTn>
                              </p:par>
                            </p:childTnLst>
                          </p:cTn>
                        </p:par>
                        <p:par>
                          <p:cTn id="126" fill="hold">
                            <p:stCondLst>
                              <p:cond delay="7000"/>
                            </p:stCondLst>
                            <p:childTnLst>
                              <p:par>
                                <p:cTn id="127" presetID="10" presetClass="entr" presetSubtype="0" fill="hold" grpId="0" nodeType="afterEffect">
                                  <p:stCondLst>
                                    <p:cond delay="1000"/>
                                  </p:stCondLst>
                                  <p:childTnLst>
                                    <p:set>
                                      <p:cBhvr>
                                        <p:cTn id="128" dur="1" fill="hold">
                                          <p:stCondLst>
                                            <p:cond delay="0"/>
                                          </p:stCondLst>
                                        </p:cTn>
                                        <p:tgtEl>
                                          <p:spTgt spid="60"/>
                                        </p:tgtEl>
                                        <p:attrNameLst>
                                          <p:attrName>style.visibility</p:attrName>
                                        </p:attrNameLst>
                                      </p:cBhvr>
                                      <p:to>
                                        <p:strVal val="visible"/>
                                      </p:to>
                                    </p:set>
                                    <p:animEffect transition="in" filter="fade">
                                      <p:cBhvr>
                                        <p:cTn id="129" dur="500"/>
                                        <p:tgtEl>
                                          <p:spTgt spid="60"/>
                                        </p:tgtEl>
                                      </p:cBhvr>
                                    </p:animEffect>
                                  </p:childTnLst>
                                </p:cTn>
                              </p:par>
                            </p:childTnLst>
                          </p:cTn>
                        </p:par>
                        <p:par>
                          <p:cTn id="130" fill="hold">
                            <p:stCondLst>
                              <p:cond delay="8500"/>
                            </p:stCondLst>
                            <p:childTnLst>
                              <p:par>
                                <p:cTn id="131" presetID="3" presetClass="entr" presetSubtype="10" fill="hold" grpId="0" nodeType="afterEffect">
                                  <p:stCondLst>
                                    <p:cond delay="0"/>
                                  </p:stCondLst>
                                  <p:childTnLst>
                                    <p:set>
                                      <p:cBhvr>
                                        <p:cTn id="132" dur="1" fill="hold">
                                          <p:stCondLst>
                                            <p:cond delay="0"/>
                                          </p:stCondLst>
                                        </p:cTn>
                                        <p:tgtEl>
                                          <p:spTgt spid="61"/>
                                        </p:tgtEl>
                                        <p:attrNameLst>
                                          <p:attrName>style.visibility</p:attrName>
                                        </p:attrNameLst>
                                      </p:cBhvr>
                                      <p:to>
                                        <p:strVal val="visible"/>
                                      </p:to>
                                    </p:set>
                                    <p:animEffect transition="in" filter="blinds(horizontal)">
                                      <p:cBhvr>
                                        <p:cTn id="133" dur="500"/>
                                        <p:tgtEl>
                                          <p:spTgt spid="61"/>
                                        </p:tgtEl>
                                      </p:cBhvr>
                                    </p:animEffect>
                                  </p:childTnLst>
                                </p:cTn>
                              </p:par>
                            </p:childTnLst>
                          </p:cTn>
                        </p:par>
                        <p:par>
                          <p:cTn id="134" fill="hold">
                            <p:stCondLst>
                              <p:cond delay="9000"/>
                            </p:stCondLst>
                            <p:childTnLst>
                              <p:par>
                                <p:cTn id="135" presetID="3" presetClass="entr" presetSubtype="10" fill="hold" grpId="0" nodeType="after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blinds(horizontal)">
                                      <p:cBhvr>
                                        <p:cTn id="137" dur="500"/>
                                        <p:tgtEl>
                                          <p:spTgt spid="62"/>
                                        </p:tgtEl>
                                      </p:cBhvr>
                                    </p:animEffect>
                                  </p:childTnLst>
                                </p:cTn>
                              </p:par>
                            </p:childTnLst>
                          </p:cTn>
                        </p:par>
                      </p:childTnLst>
                    </p:cTn>
                  </p:par>
                  <p:par>
                    <p:cTn id="138" fill="hold">
                      <p:stCondLst>
                        <p:cond delay="indefinite"/>
                      </p:stCondLst>
                      <p:childTnLst>
                        <p:par>
                          <p:cTn id="139" fill="hold">
                            <p:stCondLst>
                              <p:cond delay="0"/>
                            </p:stCondLst>
                            <p:childTnLst>
                              <p:par>
                                <p:cTn id="140" presetID="3" presetClass="exit" presetSubtype="10" fill="hold" grpId="1" nodeType="clickEffect">
                                  <p:stCondLst>
                                    <p:cond delay="0"/>
                                  </p:stCondLst>
                                  <p:childTnLst>
                                    <p:animEffect transition="out" filter="blinds(horizontal)">
                                      <p:cBhvr>
                                        <p:cTn id="141" dur="500"/>
                                        <p:tgtEl>
                                          <p:spTgt spid="61"/>
                                        </p:tgtEl>
                                      </p:cBhvr>
                                    </p:animEffect>
                                    <p:set>
                                      <p:cBhvr>
                                        <p:cTn id="142" dur="1" fill="hold">
                                          <p:stCondLst>
                                            <p:cond delay="499"/>
                                          </p:stCondLst>
                                        </p:cTn>
                                        <p:tgtEl>
                                          <p:spTgt spid="61"/>
                                        </p:tgtEl>
                                        <p:attrNameLst>
                                          <p:attrName>style.visibility</p:attrName>
                                        </p:attrNameLst>
                                      </p:cBhvr>
                                      <p:to>
                                        <p:strVal val="hidden"/>
                                      </p:to>
                                    </p:set>
                                  </p:childTnLst>
                                </p:cTn>
                              </p:par>
                            </p:childTnLst>
                          </p:cTn>
                        </p:par>
                        <p:par>
                          <p:cTn id="143" fill="hold">
                            <p:stCondLst>
                              <p:cond delay="500"/>
                            </p:stCondLst>
                            <p:childTnLst>
                              <p:par>
                                <p:cTn id="144" presetID="3" presetClass="exit" presetSubtype="10" fill="hold" grpId="1" nodeType="afterEffect">
                                  <p:stCondLst>
                                    <p:cond delay="0"/>
                                  </p:stCondLst>
                                  <p:childTnLst>
                                    <p:animEffect transition="out" filter="blinds(horizontal)">
                                      <p:cBhvr>
                                        <p:cTn id="145" dur="500"/>
                                        <p:tgtEl>
                                          <p:spTgt spid="62"/>
                                        </p:tgtEl>
                                      </p:cBhvr>
                                    </p:animEffect>
                                    <p:set>
                                      <p:cBhvr>
                                        <p:cTn id="146" dur="1" fill="hold">
                                          <p:stCondLst>
                                            <p:cond delay="499"/>
                                          </p:stCondLst>
                                        </p:cTn>
                                        <p:tgtEl>
                                          <p:spTgt spid="62"/>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65"/>
                                        </p:tgtEl>
                                        <p:attrNameLst>
                                          <p:attrName>style.visibility</p:attrName>
                                        </p:attrNameLst>
                                      </p:cBhvr>
                                      <p:to>
                                        <p:strVal val="visible"/>
                                      </p:to>
                                    </p:set>
                                    <p:animEffect transition="in" filter="fade">
                                      <p:cBhvr>
                                        <p:cTn id="151" dur="500"/>
                                        <p:tgtEl>
                                          <p:spTgt spid="65"/>
                                        </p:tgtEl>
                                      </p:cBhvr>
                                    </p:animEffect>
                                  </p:childTnLst>
                                </p:cTn>
                              </p:par>
                            </p:childTnLst>
                          </p:cTn>
                        </p:par>
                        <p:par>
                          <p:cTn id="152" fill="hold">
                            <p:stCondLst>
                              <p:cond delay="500"/>
                            </p:stCondLst>
                            <p:childTnLst>
                              <p:par>
                                <p:cTn id="153" presetID="22" presetClass="entr" presetSubtype="4" fill="hold" grpId="0" nodeType="afterEffect">
                                  <p:stCondLst>
                                    <p:cond delay="0"/>
                                  </p:stCondLst>
                                  <p:childTnLst>
                                    <p:set>
                                      <p:cBhvr>
                                        <p:cTn id="154" dur="1" fill="hold">
                                          <p:stCondLst>
                                            <p:cond delay="0"/>
                                          </p:stCondLst>
                                        </p:cTn>
                                        <p:tgtEl>
                                          <p:spTgt spid="66">
                                            <p:txEl>
                                              <p:pRg st="0" end="0"/>
                                            </p:txEl>
                                          </p:spTgt>
                                        </p:tgtEl>
                                        <p:attrNameLst>
                                          <p:attrName>style.visibility</p:attrName>
                                        </p:attrNameLst>
                                      </p:cBhvr>
                                      <p:to>
                                        <p:strVal val="visible"/>
                                      </p:to>
                                    </p:set>
                                    <p:animEffect transition="in" filter="wipe(down)">
                                      <p:cBhvr>
                                        <p:cTn id="155" dur="500"/>
                                        <p:tgtEl>
                                          <p:spTgt spid="66">
                                            <p:txEl>
                                              <p:pRg st="0" end="0"/>
                                            </p:txEl>
                                          </p:spTgt>
                                        </p:tgtEl>
                                      </p:cBhvr>
                                    </p:animEffect>
                                  </p:childTnLst>
                                </p:cTn>
                              </p:par>
                            </p:childTnLst>
                          </p:cTn>
                        </p:par>
                        <p:par>
                          <p:cTn id="156" fill="hold">
                            <p:stCondLst>
                              <p:cond delay="1000"/>
                            </p:stCondLst>
                            <p:childTnLst>
                              <p:par>
                                <p:cTn id="157" presetID="53" presetClass="entr" presetSubtype="16" fill="hold" nodeType="afterEffect">
                                  <p:stCondLst>
                                    <p:cond delay="0"/>
                                  </p:stCondLst>
                                  <p:childTnLst>
                                    <p:set>
                                      <p:cBhvr>
                                        <p:cTn id="158" dur="1" fill="hold">
                                          <p:stCondLst>
                                            <p:cond delay="0"/>
                                          </p:stCondLst>
                                        </p:cTn>
                                        <p:tgtEl>
                                          <p:spTgt spid="132"/>
                                        </p:tgtEl>
                                        <p:attrNameLst>
                                          <p:attrName>style.visibility</p:attrName>
                                        </p:attrNameLst>
                                      </p:cBhvr>
                                      <p:to>
                                        <p:strVal val="visible"/>
                                      </p:to>
                                    </p:set>
                                    <p:anim calcmode="lin" valueType="num">
                                      <p:cBhvr>
                                        <p:cTn id="159" dur="500" fill="hold"/>
                                        <p:tgtEl>
                                          <p:spTgt spid="132"/>
                                        </p:tgtEl>
                                        <p:attrNameLst>
                                          <p:attrName>ppt_w</p:attrName>
                                        </p:attrNameLst>
                                      </p:cBhvr>
                                      <p:tavLst>
                                        <p:tav tm="0">
                                          <p:val>
                                            <p:fltVal val="0"/>
                                          </p:val>
                                        </p:tav>
                                        <p:tav tm="100000">
                                          <p:val>
                                            <p:strVal val="#ppt_w"/>
                                          </p:val>
                                        </p:tav>
                                      </p:tavLst>
                                    </p:anim>
                                    <p:anim calcmode="lin" valueType="num">
                                      <p:cBhvr>
                                        <p:cTn id="160" dur="500" fill="hold"/>
                                        <p:tgtEl>
                                          <p:spTgt spid="132"/>
                                        </p:tgtEl>
                                        <p:attrNameLst>
                                          <p:attrName>ppt_h</p:attrName>
                                        </p:attrNameLst>
                                      </p:cBhvr>
                                      <p:tavLst>
                                        <p:tav tm="0">
                                          <p:val>
                                            <p:fltVal val="0"/>
                                          </p:val>
                                        </p:tav>
                                        <p:tav tm="100000">
                                          <p:val>
                                            <p:strVal val="#ppt_h"/>
                                          </p:val>
                                        </p:tav>
                                      </p:tavLst>
                                    </p:anim>
                                    <p:animEffect transition="in" filter="fade">
                                      <p:cBhvr>
                                        <p:cTn id="161" dur="500"/>
                                        <p:tgtEl>
                                          <p:spTgt spid="132"/>
                                        </p:tgtEl>
                                      </p:cBhvr>
                                    </p:animEffect>
                                  </p:childTnLst>
                                </p:cTn>
                              </p:par>
                            </p:childTnLst>
                          </p:cTn>
                        </p:par>
                        <p:par>
                          <p:cTn id="162" fill="hold">
                            <p:stCondLst>
                              <p:cond delay="1500"/>
                            </p:stCondLst>
                            <p:childTnLst>
                              <p:par>
                                <p:cTn id="163" presetID="1" presetClass="exit" presetSubtype="0" fill="hold" nodeType="afterEffect">
                                  <p:stCondLst>
                                    <p:cond delay="250"/>
                                  </p:stCondLst>
                                  <p:childTnLst>
                                    <p:set>
                                      <p:cBhvr>
                                        <p:cTn id="164" dur="1" fill="hold">
                                          <p:stCondLst>
                                            <p:cond delay="0"/>
                                          </p:stCondLst>
                                        </p:cTn>
                                        <p:tgtEl>
                                          <p:spTgt spid="132"/>
                                        </p:tgtEl>
                                        <p:attrNameLst>
                                          <p:attrName>style.visibility</p:attrName>
                                        </p:attrNameLst>
                                      </p:cBhvr>
                                      <p:to>
                                        <p:strVal val="hidden"/>
                                      </p:to>
                                    </p:set>
                                  </p:childTnLst>
                                </p:cTn>
                              </p:par>
                              <p:par>
                                <p:cTn id="165" presetID="1" presetClass="entr" presetSubtype="0" fill="hold" nodeType="withEffect">
                                  <p:stCondLst>
                                    <p:cond delay="0"/>
                                  </p:stCondLst>
                                  <p:childTnLst>
                                    <p:set>
                                      <p:cBhvr>
                                        <p:cTn id="166" dur="1" fill="hold">
                                          <p:stCondLst>
                                            <p:cond delay="0"/>
                                          </p:stCondLst>
                                        </p:cTn>
                                        <p:tgtEl>
                                          <p:spTgt spid="133"/>
                                        </p:tgtEl>
                                        <p:attrNameLst>
                                          <p:attrName>style.visibility</p:attrName>
                                        </p:attrNameLst>
                                      </p:cBhvr>
                                      <p:to>
                                        <p:strVal val="visible"/>
                                      </p:to>
                                    </p:set>
                                  </p:childTnLst>
                                </p:cTn>
                              </p:par>
                            </p:childTnLst>
                          </p:cTn>
                        </p:par>
                        <p:par>
                          <p:cTn id="167" fill="hold">
                            <p:stCondLst>
                              <p:cond delay="1750"/>
                            </p:stCondLst>
                            <p:childTnLst>
                              <p:par>
                                <p:cTn id="168" presetID="63" presetClass="path" presetSubtype="0" accel="50000" decel="50000" fill="hold" nodeType="afterEffect">
                                  <p:stCondLst>
                                    <p:cond delay="0"/>
                                  </p:stCondLst>
                                  <p:childTnLst>
                                    <p:animMotion origin="layout" path="M 3.13883E-6 -3.33333E-6 L 0.50481 -0.00694 " pathEditMode="relative" rAng="0" ptsTypes="AA">
                                      <p:cBhvr>
                                        <p:cTn id="169" dur="2000" fill="hold"/>
                                        <p:tgtEl>
                                          <p:spTgt spid="133"/>
                                        </p:tgtEl>
                                        <p:attrNameLst>
                                          <p:attrName>ppt_x</p:attrName>
                                          <p:attrName>ppt_y</p:attrName>
                                        </p:attrNameLst>
                                      </p:cBhvr>
                                      <p:rCtr x="25200" y="-300"/>
                                    </p:animMotion>
                                  </p:childTnLst>
                                </p:cTn>
                              </p:par>
                            </p:childTnLst>
                          </p:cTn>
                        </p:par>
                        <p:par>
                          <p:cTn id="170" fill="hold">
                            <p:stCondLst>
                              <p:cond delay="3750"/>
                            </p:stCondLst>
                            <p:childTnLst>
                              <p:par>
                                <p:cTn id="171" presetID="10" presetClass="exit" presetSubtype="0" fill="hold" nodeType="afterEffect">
                                  <p:stCondLst>
                                    <p:cond delay="0"/>
                                  </p:stCondLst>
                                  <p:childTnLst>
                                    <p:animEffect transition="out" filter="fade">
                                      <p:cBhvr>
                                        <p:cTn id="172" dur="500"/>
                                        <p:tgtEl>
                                          <p:spTgt spid="133"/>
                                        </p:tgtEl>
                                      </p:cBhvr>
                                    </p:animEffect>
                                    <p:set>
                                      <p:cBhvr>
                                        <p:cTn id="173" dur="1" fill="hold">
                                          <p:stCondLst>
                                            <p:cond delay="499"/>
                                          </p:stCondLst>
                                        </p:cTn>
                                        <p:tgtEl>
                                          <p:spTgt spid="133"/>
                                        </p:tgtEl>
                                        <p:attrNameLst>
                                          <p:attrName>style.visibility</p:attrName>
                                        </p:attrNameLst>
                                      </p:cBhvr>
                                      <p:to>
                                        <p:strVal val="hidden"/>
                                      </p:to>
                                    </p:set>
                                  </p:childTnLst>
                                </p:cTn>
                              </p:par>
                            </p:childTnLst>
                          </p:cTn>
                        </p:par>
                        <p:par>
                          <p:cTn id="174" fill="hold">
                            <p:stCondLst>
                              <p:cond delay="4250"/>
                            </p:stCondLst>
                            <p:childTnLst>
                              <p:par>
                                <p:cTn id="175" presetID="1" presetClass="entr" presetSubtype="0" fill="hold" nodeType="afterEffect">
                                  <p:stCondLst>
                                    <p:cond delay="1000"/>
                                  </p:stCondLst>
                                  <p:childTnLst>
                                    <p:set>
                                      <p:cBhvr>
                                        <p:cTn id="176" dur="1" fill="hold">
                                          <p:stCondLst>
                                            <p:cond delay="0"/>
                                          </p:stCondLst>
                                        </p:cTn>
                                        <p:tgtEl>
                                          <p:spTgt spid="138"/>
                                        </p:tgtEl>
                                        <p:attrNameLst>
                                          <p:attrName>style.visibility</p:attrName>
                                        </p:attrNameLst>
                                      </p:cBhvr>
                                      <p:to>
                                        <p:strVal val="visible"/>
                                      </p:to>
                                    </p:set>
                                  </p:childTnLst>
                                </p:cTn>
                              </p:par>
                            </p:childTnLst>
                          </p:cTn>
                        </p:par>
                        <p:par>
                          <p:cTn id="177" fill="hold">
                            <p:stCondLst>
                              <p:cond delay="5250"/>
                            </p:stCondLst>
                            <p:childTnLst>
                              <p:par>
                                <p:cTn id="178" presetID="1" presetClass="entr" presetSubtype="0" fill="hold" nodeType="afterEffect">
                                  <p:stCondLst>
                                    <p:cond delay="1000"/>
                                  </p:stCondLst>
                                  <p:childTnLst>
                                    <p:set>
                                      <p:cBhvr>
                                        <p:cTn id="179" dur="1" fill="hold">
                                          <p:stCondLst>
                                            <p:cond delay="0"/>
                                          </p:stCondLst>
                                        </p:cTn>
                                        <p:tgtEl>
                                          <p:spTgt spid="143"/>
                                        </p:tgtEl>
                                        <p:attrNameLst>
                                          <p:attrName>style.visibility</p:attrName>
                                        </p:attrNameLst>
                                      </p:cBhvr>
                                      <p:to>
                                        <p:strVal val="visible"/>
                                      </p:to>
                                    </p:set>
                                  </p:childTnLst>
                                </p:cTn>
                              </p:par>
                            </p:childTnLst>
                          </p:cTn>
                        </p:par>
                        <p:par>
                          <p:cTn id="180" fill="hold">
                            <p:stCondLst>
                              <p:cond delay="6250"/>
                            </p:stCondLst>
                            <p:childTnLst>
                              <p:par>
                                <p:cTn id="181" presetID="10" presetClass="exit" presetSubtype="0" fill="hold" nodeType="afterEffect">
                                  <p:stCondLst>
                                    <p:cond delay="1000"/>
                                  </p:stCondLst>
                                  <p:childTnLst>
                                    <p:animEffect transition="out" filter="fade">
                                      <p:cBhvr>
                                        <p:cTn id="182" dur="500"/>
                                        <p:tgtEl>
                                          <p:spTgt spid="138"/>
                                        </p:tgtEl>
                                      </p:cBhvr>
                                    </p:animEffect>
                                    <p:set>
                                      <p:cBhvr>
                                        <p:cTn id="183" dur="1" fill="hold">
                                          <p:stCondLst>
                                            <p:cond delay="499"/>
                                          </p:stCondLst>
                                        </p:cTn>
                                        <p:tgtEl>
                                          <p:spTgt spid="138"/>
                                        </p:tgtEl>
                                        <p:attrNameLst>
                                          <p:attrName>style.visibility</p:attrName>
                                        </p:attrNameLst>
                                      </p:cBhvr>
                                      <p:to>
                                        <p:strVal val="hidden"/>
                                      </p:to>
                                    </p:set>
                                  </p:childTnLst>
                                </p:cTn>
                              </p:par>
                              <p:par>
                                <p:cTn id="184" presetID="10" presetClass="exit" presetSubtype="0" fill="hold" nodeType="withEffect">
                                  <p:stCondLst>
                                    <p:cond delay="1000"/>
                                  </p:stCondLst>
                                  <p:childTnLst>
                                    <p:animEffect transition="out" filter="fade">
                                      <p:cBhvr>
                                        <p:cTn id="185" dur="500"/>
                                        <p:tgtEl>
                                          <p:spTgt spid="143"/>
                                        </p:tgtEl>
                                      </p:cBhvr>
                                    </p:animEffect>
                                    <p:set>
                                      <p:cBhvr>
                                        <p:cTn id="186" dur="1" fill="hold">
                                          <p:stCondLst>
                                            <p:cond delay="499"/>
                                          </p:stCondLst>
                                        </p:cTn>
                                        <p:tgtEl>
                                          <p:spTgt spid="143"/>
                                        </p:tgtEl>
                                        <p:attrNameLst>
                                          <p:attrName>style.visibility</p:attrName>
                                        </p:attrNameLst>
                                      </p:cBhvr>
                                      <p:to>
                                        <p:strVal val="hidden"/>
                                      </p:to>
                                    </p:set>
                                  </p:childTnLst>
                                </p:cTn>
                              </p:par>
                            </p:childTnLst>
                          </p:cTn>
                        </p:par>
                        <p:par>
                          <p:cTn id="187" fill="hold">
                            <p:stCondLst>
                              <p:cond delay="7750"/>
                            </p:stCondLst>
                            <p:childTnLst>
                              <p:par>
                                <p:cTn id="188" presetID="1" presetClass="entr" presetSubtype="0" fill="hold" nodeType="afterEffect">
                                  <p:stCondLst>
                                    <p:cond delay="1000"/>
                                  </p:stCondLst>
                                  <p:childTnLst>
                                    <p:set>
                                      <p:cBhvr>
                                        <p:cTn id="189" dur="1" fill="hold">
                                          <p:stCondLst>
                                            <p:cond delay="0"/>
                                          </p:stCondLst>
                                        </p:cTn>
                                        <p:tgtEl>
                                          <p:spTgt spid="148"/>
                                        </p:tgtEl>
                                        <p:attrNameLst>
                                          <p:attrName>style.visibility</p:attrName>
                                        </p:attrNameLst>
                                      </p:cBhvr>
                                      <p:to>
                                        <p:strVal val="visible"/>
                                      </p:to>
                                    </p:set>
                                  </p:childTnLst>
                                </p:cTn>
                              </p:par>
                            </p:childTnLst>
                          </p:cTn>
                        </p:par>
                        <p:par>
                          <p:cTn id="190" fill="hold">
                            <p:stCondLst>
                              <p:cond delay="8750"/>
                            </p:stCondLst>
                            <p:childTnLst>
                              <p:par>
                                <p:cTn id="191" presetID="1" presetClass="entr" presetSubtype="0" fill="hold" nodeType="afterEffect">
                                  <p:stCondLst>
                                    <p:cond delay="1000"/>
                                  </p:stCondLst>
                                  <p:childTnLst>
                                    <p:set>
                                      <p:cBhvr>
                                        <p:cTn id="192" dur="1" fill="hold">
                                          <p:stCondLst>
                                            <p:cond delay="0"/>
                                          </p:stCondLst>
                                        </p:cTn>
                                        <p:tgtEl>
                                          <p:spTgt spid="153"/>
                                        </p:tgtEl>
                                        <p:attrNameLst>
                                          <p:attrName>style.visibility</p:attrName>
                                        </p:attrNameLst>
                                      </p:cBhvr>
                                      <p:to>
                                        <p:strVal val="visible"/>
                                      </p:to>
                                    </p:set>
                                  </p:childTnLst>
                                </p:cTn>
                              </p:par>
                            </p:childTnLst>
                          </p:cTn>
                        </p:par>
                        <p:par>
                          <p:cTn id="193" fill="hold">
                            <p:stCondLst>
                              <p:cond delay="9750"/>
                            </p:stCondLst>
                            <p:childTnLst>
                              <p:par>
                                <p:cTn id="194" presetID="10" presetClass="exit" presetSubtype="0" fill="hold" nodeType="afterEffect">
                                  <p:stCondLst>
                                    <p:cond delay="1000"/>
                                  </p:stCondLst>
                                  <p:childTnLst>
                                    <p:animEffect transition="out" filter="fade">
                                      <p:cBhvr>
                                        <p:cTn id="195" dur="500"/>
                                        <p:tgtEl>
                                          <p:spTgt spid="148"/>
                                        </p:tgtEl>
                                      </p:cBhvr>
                                    </p:animEffect>
                                    <p:set>
                                      <p:cBhvr>
                                        <p:cTn id="196" dur="1" fill="hold">
                                          <p:stCondLst>
                                            <p:cond delay="499"/>
                                          </p:stCondLst>
                                        </p:cTn>
                                        <p:tgtEl>
                                          <p:spTgt spid="148"/>
                                        </p:tgtEl>
                                        <p:attrNameLst>
                                          <p:attrName>style.visibility</p:attrName>
                                        </p:attrNameLst>
                                      </p:cBhvr>
                                      <p:to>
                                        <p:strVal val="hidden"/>
                                      </p:to>
                                    </p:set>
                                  </p:childTnLst>
                                </p:cTn>
                              </p:par>
                              <p:par>
                                <p:cTn id="197" presetID="10" presetClass="exit" presetSubtype="0" fill="hold" nodeType="withEffect">
                                  <p:stCondLst>
                                    <p:cond delay="1000"/>
                                  </p:stCondLst>
                                  <p:childTnLst>
                                    <p:animEffect transition="out" filter="fade">
                                      <p:cBhvr>
                                        <p:cTn id="198" dur="500"/>
                                        <p:tgtEl>
                                          <p:spTgt spid="153"/>
                                        </p:tgtEl>
                                      </p:cBhvr>
                                    </p:animEffect>
                                    <p:set>
                                      <p:cBhvr>
                                        <p:cTn id="199" dur="1" fill="hold">
                                          <p:stCondLst>
                                            <p:cond delay="499"/>
                                          </p:stCondLst>
                                        </p:cTn>
                                        <p:tgtEl>
                                          <p:spTgt spid="153"/>
                                        </p:tgtEl>
                                        <p:attrNameLst>
                                          <p:attrName>style.visibility</p:attrName>
                                        </p:attrNameLst>
                                      </p:cBhvr>
                                      <p:to>
                                        <p:strVal val="hidden"/>
                                      </p:to>
                                    </p:set>
                                  </p:childTnLst>
                                </p:cTn>
                              </p:par>
                            </p:childTnLst>
                          </p:cTn>
                        </p:par>
                        <p:par>
                          <p:cTn id="200" fill="hold">
                            <p:stCondLst>
                              <p:cond delay="11250"/>
                            </p:stCondLst>
                            <p:childTnLst>
                              <p:par>
                                <p:cTn id="201" presetID="22" presetClass="entr" presetSubtype="4" fill="hold" grpId="0" nodeType="afterEffect">
                                  <p:stCondLst>
                                    <p:cond delay="0"/>
                                  </p:stCondLst>
                                  <p:childTnLst>
                                    <p:set>
                                      <p:cBhvr>
                                        <p:cTn id="202" dur="1" fill="hold">
                                          <p:stCondLst>
                                            <p:cond delay="0"/>
                                          </p:stCondLst>
                                        </p:cTn>
                                        <p:tgtEl>
                                          <p:spTgt spid="98">
                                            <p:txEl>
                                              <p:pRg st="0" end="0"/>
                                            </p:txEl>
                                          </p:spTgt>
                                        </p:tgtEl>
                                        <p:attrNameLst>
                                          <p:attrName>style.visibility</p:attrName>
                                        </p:attrNameLst>
                                      </p:cBhvr>
                                      <p:to>
                                        <p:strVal val="visible"/>
                                      </p:to>
                                    </p:set>
                                    <p:animEffect transition="in" filter="wipe(down)">
                                      <p:cBhvr>
                                        <p:cTn id="203" dur="500"/>
                                        <p:tgtEl>
                                          <p:spTgt spid="98">
                                            <p:txEl>
                                              <p:pRg st="0" end="0"/>
                                            </p:txEl>
                                          </p:spTgt>
                                        </p:tgtEl>
                                      </p:cBhvr>
                                    </p:animEffect>
                                  </p:childTnLst>
                                </p:cTn>
                              </p:par>
                            </p:childTnLst>
                          </p:cTn>
                        </p:par>
                      </p:childTnLst>
                    </p:cTn>
                  </p:par>
                  <p:par>
                    <p:cTn id="204" fill="hold">
                      <p:stCondLst>
                        <p:cond delay="indefinite"/>
                      </p:stCondLst>
                      <p:childTnLst>
                        <p:par>
                          <p:cTn id="205" fill="hold">
                            <p:stCondLst>
                              <p:cond delay="0"/>
                            </p:stCondLst>
                            <p:childTnLst>
                              <p:par>
                                <p:cTn id="206" presetID="3" presetClass="entr" presetSubtype="10" fill="hold" grpId="0" nodeType="clickEffect">
                                  <p:stCondLst>
                                    <p:cond delay="0"/>
                                  </p:stCondLst>
                                  <p:childTnLst>
                                    <p:set>
                                      <p:cBhvr>
                                        <p:cTn id="207" dur="1" fill="hold">
                                          <p:stCondLst>
                                            <p:cond delay="0"/>
                                          </p:stCondLst>
                                        </p:cTn>
                                        <p:tgtEl>
                                          <p:spTgt spid="85"/>
                                        </p:tgtEl>
                                        <p:attrNameLst>
                                          <p:attrName>style.visibility</p:attrName>
                                        </p:attrNameLst>
                                      </p:cBhvr>
                                      <p:to>
                                        <p:strVal val="visible"/>
                                      </p:to>
                                    </p:set>
                                    <p:animEffect transition="in" filter="blinds(horizontal)">
                                      <p:cBhvr>
                                        <p:cTn id="20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0" grpId="0" animBg="1"/>
      <p:bldP spid="20" grpId="1" animBg="1"/>
      <p:bldP spid="21" grpId="0" animBg="1"/>
      <p:bldP spid="21" grpId="1" animBg="1"/>
      <p:bldP spid="24" grpId="0" animBg="1"/>
      <p:bldP spid="24" grpId="1" animBg="1"/>
      <p:bldP spid="33" grpId="0" animBg="1"/>
      <p:bldP spid="33" grpId="1" animBg="1"/>
      <p:bldP spid="36" grpId="0" animBg="1"/>
      <p:bldP spid="36" grpId="1" animBg="1"/>
      <p:bldP spid="37" grpId="0" animBg="1"/>
      <p:bldP spid="37" grpId="1" animBg="1"/>
      <p:bldP spid="56" grpId="0"/>
      <p:bldP spid="57" grpId="0" build="allAtOnce"/>
      <p:bldP spid="58" grpId="0"/>
      <p:bldP spid="59" grpId="0"/>
      <p:bldP spid="60" grpId="0"/>
      <p:bldP spid="61" grpId="0" animBg="1"/>
      <p:bldP spid="61" grpId="1" animBg="1"/>
      <p:bldP spid="62" grpId="0"/>
      <p:bldP spid="62" grpId="1"/>
      <p:bldP spid="63" grpId="0"/>
      <p:bldP spid="64" grpId="0"/>
      <p:bldP spid="65" grpId="0"/>
      <p:bldP spid="66" grpId="0" build="allAtOnce"/>
      <p:bldP spid="98" grpId="0" build="allAtOnce"/>
      <p:bldP spid="85" grpId="0" animBg="1"/>
      <p:bldP spid="84" grpId="0"/>
      <p:bldP spid="86" grpId="0"/>
      <p:bldP spid="87" grpId="0"/>
      <p:bldP spid="89" grpId="0"/>
      <p:bldP spid="91" grpId="0"/>
      <p:bldP spid="92" grpId="0"/>
      <p:bldP spid="94" grpId="0"/>
      <p:bldP spid="96" grpId="0"/>
      <p:bldP spid="97" grpId="0"/>
      <p:bldP spid="101" grpId="0"/>
      <p:bldP spid="102" grpId="0"/>
    </p:bld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21315</TotalTime>
  <Words>1965</Words>
  <Application>Microsoft Office PowerPoint</Application>
  <PresentationFormat>A4 Paper (210x297 mm)</PresentationFormat>
  <Paragraphs>625</Paragraphs>
  <Slides>50</Slides>
  <Notes>35</Notes>
  <HiddenSlides>9</HiddenSlides>
  <MMClips>1</MMClips>
  <ScaleCrop>false</ScaleCrop>
  <HeadingPairs>
    <vt:vector size="6" baseType="variant">
      <vt:variant>
        <vt:lpstr>Theme</vt:lpstr>
      </vt:variant>
      <vt:variant>
        <vt:i4>1</vt:i4>
      </vt:variant>
      <vt:variant>
        <vt:lpstr>Slide Titles</vt:lpstr>
      </vt:variant>
      <vt:variant>
        <vt:i4>50</vt:i4>
      </vt:variant>
      <vt:variant>
        <vt:lpstr>Custom Shows</vt:lpstr>
      </vt:variant>
      <vt:variant>
        <vt:i4>1</vt:i4>
      </vt:variant>
    </vt:vector>
  </HeadingPairs>
  <TitlesOfParts>
    <vt:vector size="52" baseType="lpstr">
      <vt:lpstr>Theme1</vt:lpstr>
      <vt:lpstr>Slide 1</vt:lpstr>
      <vt:lpstr>Slide 2</vt:lpstr>
      <vt:lpstr>Slide 3</vt:lpstr>
      <vt:lpstr>Bímis ag caint</vt:lpstr>
      <vt:lpstr>Bímis ag caint!</vt:lpstr>
      <vt:lpstr>Bímis ag caint!</vt:lpstr>
      <vt:lpstr> Airíonna a bhaineann le Triantáin Chomhchosúla </vt:lpstr>
      <vt:lpstr>Slide 8</vt:lpstr>
      <vt:lpstr>Slide 9</vt:lpstr>
      <vt:lpstr>An Fachtóir Scála Diúltach</vt:lpstr>
      <vt:lpstr>Gníomhaíocht do Dhaltaí 1 Iniúchadh ar Thriantán</vt:lpstr>
      <vt:lpstr>Gníomhaíocht do Dhaltaí 1</vt:lpstr>
      <vt:lpstr>Gníomhaíocht do Dhaltaí 1</vt:lpstr>
      <vt:lpstr>Slide 14</vt:lpstr>
      <vt:lpstr>Slide 15</vt:lpstr>
      <vt:lpstr>Slide 16</vt:lpstr>
      <vt:lpstr>Slide 17</vt:lpstr>
      <vt:lpstr>Comhchosúil versus Comhionann</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Plean 8 T&amp;L</vt:lpstr>
      <vt:lpstr>Slide 48</vt:lpstr>
      <vt:lpstr>Slide 49</vt:lpstr>
      <vt:lpstr>Slide 50</vt:lpstr>
      <vt:lpstr>printable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Gabrielle</dc:creator>
  <cp:lastModifiedBy>grainneh</cp:lastModifiedBy>
  <cp:revision>1116</cp:revision>
  <dcterms:created xsi:type="dcterms:W3CDTF">2010-11-29T17:38:51Z</dcterms:created>
  <dcterms:modified xsi:type="dcterms:W3CDTF">2012-02-10T09:22:03Z</dcterms:modified>
</cp:coreProperties>
</file>